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19"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8" r:id="rId34"/>
    <p:sldId id="287"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1D8BD707-D9CF-40AE-B4C6-C98DA3205C09}" type="datetimeFigureOut">
              <a:rPr lang="en-US" smtClean="0"/>
              <a:pPr/>
              <a:t>04/06/2018</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11" name="Slide Number Placeholder 10"/>
          <p:cNvSpPr>
            <a:spLocks noGrp="1"/>
          </p:cNvSpPr>
          <p:nvPr>
            <p:ph type="sldNum" sz="quarter" idx="12"/>
          </p:nvPr>
        </p:nvSpPr>
        <p:spPr/>
        <p:txBody>
          <a:bodyPr/>
          <a:lstStyle>
            <a:extLst/>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04/06/2018</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04/06/2018</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04/06/2018</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04/06/2018</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04/06/2018</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04/06/2018</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04/06/2018</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pPr/>
              <a:t>04/06/2018</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04/06/2018</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04/06/2018</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dirty="0"/>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dirty="0"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D8BD707-D9CF-40AE-B4C6-C98DA3205C09}" type="datetimeFigureOut">
              <a:rPr lang="en-US" smtClean="0"/>
              <a:pPr/>
              <a:t>04/06/2018</a:t>
            </a:fld>
            <a:endParaRPr lang="en-US" dirty="0"/>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dirty="0"/>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772400" cy="1828800"/>
          </a:xfrm>
        </p:spPr>
        <p:txBody>
          <a:bodyPr/>
          <a:lstStyle/>
          <a:p>
            <a:r>
              <a:rPr lang="en-US" dirty="0" smtClean="0"/>
              <a:t>NUTRITION AND DIET</a:t>
            </a:r>
            <a:endParaRPr lang="en-US" dirty="0"/>
          </a:p>
        </p:txBody>
      </p:sp>
      <p:sp>
        <p:nvSpPr>
          <p:cNvPr id="3" name="Subtitle 2"/>
          <p:cNvSpPr>
            <a:spLocks noGrp="1"/>
          </p:cNvSpPr>
          <p:nvPr>
            <p:ph type="subTitle" idx="1"/>
          </p:nvPr>
        </p:nvSpPr>
        <p:spPr>
          <a:xfrm>
            <a:off x="762000" y="4876800"/>
            <a:ext cx="7772400" cy="914400"/>
          </a:xfrm>
        </p:spPr>
        <p:txBody>
          <a:bodyPr>
            <a:noAutofit/>
          </a:bodyPr>
          <a:lstStyle/>
          <a:p>
            <a:pPr>
              <a:spcBef>
                <a:spcPct val="50000"/>
              </a:spcBef>
              <a:defRPr/>
            </a:pPr>
            <a:r>
              <a:rPr lang="en-US" sz="1800" b="1" dirty="0" smtClean="0">
                <a:effectLst>
                  <a:outerShdw blurRad="38100" dist="38100" dir="2700000" algn="tl">
                    <a:srgbClr val="C0C0C0"/>
                  </a:outerShdw>
                </a:effectLst>
                <a:latin typeface="Times New Roman" pitchFamily="18" charset="0"/>
                <a:cs typeface="Times New Roman" pitchFamily="18" charset="0"/>
              </a:rPr>
              <a:t>Presenter-</a:t>
            </a:r>
          </a:p>
          <a:p>
            <a:pPr>
              <a:spcBef>
                <a:spcPct val="50000"/>
              </a:spcBef>
              <a:defRPr/>
            </a:pPr>
            <a:r>
              <a:rPr lang="en-US" sz="1800" b="1" dirty="0" smtClean="0">
                <a:effectLst>
                  <a:outerShdw blurRad="38100" dist="38100" dir="2700000" algn="tl">
                    <a:srgbClr val="C0C0C0"/>
                  </a:outerShdw>
                </a:effectLst>
                <a:latin typeface="Times New Roman" pitchFamily="18" charset="0"/>
                <a:cs typeface="Times New Roman" pitchFamily="18" charset="0"/>
              </a:rPr>
              <a:t>DR.BHAGWAT KENDRE</a:t>
            </a:r>
          </a:p>
          <a:p>
            <a:endParaRPr lang="en-US" sz="1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260848"/>
          </a:xfrm>
        </p:spPr>
        <p:txBody>
          <a:bodyPr/>
          <a:lstStyle/>
          <a:p>
            <a:pPr marL="804672" lvl="1" indent="-457200">
              <a:buAutoNum type="alphaUcParenR" startAt="2"/>
            </a:pPr>
            <a:endParaRPr lang="en-US" dirty="0" smtClean="0">
              <a:latin typeface="Times New Roman" pitchFamily="18" charset="0"/>
              <a:cs typeface="Times New Roman" pitchFamily="18" charset="0"/>
            </a:endParaRPr>
          </a:p>
          <a:p>
            <a:pPr marL="804672" lvl="1" indent="-457200">
              <a:buAutoNum type="alphaUcParenR" startAt="2"/>
            </a:pPr>
            <a:r>
              <a:rPr lang="en-US" sz="2800" dirty="0" smtClean="0">
                <a:latin typeface="Times New Roman" pitchFamily="18" charset="0"/>
                <a:cs typeface="Times New Roman" pitchFamily="18" charset="0"/>
              </a:rPr>
              <a:t>Vegetable sources</a:t>
            </a:r>
          </a:p>
          <a:p>
            <a:pPr marL="804672" lvl="1" indent="-457200">
              <a:buAutoNum type="alphaUcParenR" startAt="2"/>
            </a:pPr>
            <a:endParaRPr lang="en-US" sz="2800" dirty="0" smtClean="0">
              <a:latin typeface="Times New Roman" pitchFamily="18" charset="0"/>
              <a:cs typeface="Times New Roman" pitchFamily="18" charset="0"/>
            </a:endParaRPr>
          </a:p>
          <a:p>
            <a:pPr marL="804672" lvl="1" indent="-457200"/>
            <a:r>
              <a:rPr lang="en-US" sz="2800" dirty="0" smtClean="0">
                <a:latin typeface="Times New Roman" pitchFamily="18" charset="0"/>
                <a:cs typeface="Times New Roman" pitchFamily="18" charset="0"/>
              </a:rPr>
              <a:t>Pulses, cereals, beans, nuts, oil-seed cakes</a:t>
            </a:r>
          </a:p>
          <a:p>
            <a:pPr marL="804672" lvl="1" indent="-457200"/>
            <a:endParaRPr lang="en-US" sz="2800" dirty="0" smtClean="0">
              <a:latin typeface="Times New Roman" pitchFamily="18" charset="0"/>
              <a:cs typeface="Times New Roman" pitchFamily="18" charset="0"/>
            </a:endParaRPr>
          </a:p>
          <a:p>
            <a:pPr marL="804672" lvl="1" indent="-457200"/>
            <a:r>
              <a:rPr lang="en-US" sz="2800" dirty="0" smtClean="0">
                <a:latin typeface="Times New Roman" pitchFamily="18" charset="0"/>
                <a:cs typeface="Times New Roman" pitchFamily="18" charset="0"/>
              </a:rPr>
              <a:t>They are poor in essential amino acids</a:t>
            </a:r>
          </a:p>
          <a:p>
            <a:pPr marL="804672" lvl="1" indent="-457200"/>
            <a:endParaRPr lang="en-US" sz="2800" dirty="0" smtClean="0">
              <a:latin typeface="Times New Roman" pitchFamily="18" charset="0"/>
              <a:cs typeface="Times New Roman" pitchFamily="18" charset="0"/>
            </a:endParaRPr>
          </a:p>
          <a:p>
            <a:pPr marL="804672" lvl="1" indent="-457200"/>
            <a:r>
              <a:rPr lang="en-US" sz="2800" dirty="0" smtClean="0">
                <a:latin typeface="Times New Roman" pitchFamily="18" charset="0"/>
                <a:cs typeface="Times New Roman" pitchFamily="18" charset="0"/>
              </a:rPr>
              <a:t>In developing countries such as India, cereals and pulses are the main sources of dietary protein because they are cheap, easily available and consumed in bulk.</a:t>
            </a:r>
            <a:endParaRPr 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buNone/>
            </a:pPr>
            <a:r>
              <a:rPr lang="en-US" b="1" dirty="0" smtClean="0">
                <a:latin typeface="Times New Roman" pitchFamily="18" charset="0"/>
                <a:cs typeface="Times New Roman" pitchFamily="18" charset="0"/>
              </a:rPr>
              <a:t>Protein requirements</a:t>
            </a:r>
          </a:p>
          <a:p>
            <a:pPr algn="just">
              <a:buNone/>
            </a:pP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It is customary to express protein requirements in terms of body weight. </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The Indian Council of Medical Research in 2010 recommended 1.0 g protein/kg body weight for an Indian adult, assuming a NPU of 65 for the dietary proteins.</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413248"/>
          </a:xfrm>
        </p:spPr>
        <p:txBody>
          <a:bodyPr>
            <a:normAutofit/>
          </a:bodyPr>
          <a:lstStyle/>
          <a:p>
            <a:pPr algn="ctr">
              <a:buNone/>
            </a:pPr>
            <a:r>
              <a:rPr lang="en-US" b="1" u="sng" dirty="0" smtClean="0">
                <a:latin typeface="Times New Roman" pitchFamily="18" charset="0"/>
                <a:cs typeface="Times New Roman" pitchFamily="18" charset="0"/>
              </a:rPr>
              <a:t>FATS</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Fats are solid at 20 deg. C; they are called "oils" if they are liquid at that temperature. </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Fats and oils are concentrated sources of energy. </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They are classified as:</a:t>
            </a:r>
          </a:p>
          <a:p>
            <a:pPr algn="just">
              <a:buNone/>
            </a:pPr>
            <a:r>
              <a:rPr lang="en-US" dirty="0" smtClean="0">
                <a:latin typeface="Times New Roman" pitchFamily="18" charset="0"/>
                <a:cs typeface="Times New Roman" pitchFamily="18" charset="0"/>
              </a:rPr>
              <a:t>	(a) Simple lipids, e.g., triglycerides</a:t>
            </a:r>
          </a:p>
          <a:p>
            <a:pPr algn="just">
              <a:buNone/>
            </a:pPr>
            <a:r>
              <a:rPr lang="en-US" dirty="0" smtClean="0">
                <a:latin typeface="Times New Roman" pitchFamily="18" charset="0"/>
                <a:cs typeface="Times New Roman" pitchFamily="18" charset="0"/>
              </a:rPr>
              <a:t>	(b) Compound lipids, e.g., phospholipids</a:t>
            </a:r>
          </a:p>
          <a:p>
            <a:pPr algn="just">
              <a:buNone/>
            </a:pPr>
            <a:r>
              <a:rPr lang="en-US" dirty="0" smtClean="0">
                <a:latin typeface="Times New Roman" pitchFamily="18" charset="0"/>
                <a:cs typeface="Times New Roman" pitchFamily="18" charset="0"/>
              </a:rPr>
              <a:t>	(c) Derived lipids, e.g., cholesterol</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870448"/>
          </a:xfrm>
        </p:spPr>
        <p:txBody>
          <a:bodyPr>
            <a:normAutofit/>
          </a:bodyPr>
          <a:lstStyle/>
          <a:p>
            <a:pPr>
              <a:buNone/>
            </a:pPr>
            <a:r>
              <a:rPr lang="en-US" b="1" dirty="0" smtClean="0"/>
              <a:t>Fatty acids</a:t>
            </a:r>
          </a:p>
          <a:p>
            <a:endParaRPr lang="en-US" dirty="0" smtClean="0"/>
          </a:p>
          <a:p>
            <a:r>
              <a:rPr lang="en-US" dirty="0" smtClean="0"/>
              <a:t>Fatty acids are divided into </a:t>
            </a:r>
          </a:p>
          <a:p>
            <a:pPr marL="571500" indent="-571500">
              <a:buFont typeface="+mj-lt"/>
              <a:buAutoNum type="romanUcPeriod"/>
            </a:pPr>
            <a:r>
              <a:rPr lang="en-US" dirty="0" smtClean="0"/>
              <a:t>	</a:t>
            </a:r>
            <a:r>
              <a:rPr lang="en-US" b="1" dirty="0" smtClean="0"/>
              <a:t>Saturated fatty acids </a:t>
            </a:r>
            <a:r>
              <a:rPr lang="en-US" dirty="0" smtClean="0"/>
              <a:t>such as lauric, palmitic and stearic acids</a:t>
            </a:r>
          </a:p>
          <a:p>
            <a:pPr marL="571500" indent="-571500">
              <a:buFont typeface="+mj-lt"/>
              <a:buAutoNum type="romanUcPeriod"/>
            </a:pPr>
            <a:endParaRPr lang="en-US" dirty="0" smtClean="0"/>
          </a:p>
          <a:p>
            <a:pPr marL="571500" indent="-571500">
              <a:buFont typeface="+mj-lt"/>
              <a:buAutoNum type="romanUcPeriod"/>
            </a:pPr>
            <a:r>
              <a:rPr lang="en-US" dirty="0" smtClean="0"/>
              <a:t> </a:t>
            </a:r>
            <a:r>
              <a:rPr lang="en-US" b="1" dirty="0" smtClean="0"/>
              <a:t>Unsaturated fatty acids </a:t>
            </a:r>
            <a:r>
              <a:rPr lang="en-US" dirty="0" smtClean="0"/>
              <a:t>which are further divided into </a:t>
            </a:r>
          </a:p>
          <a:p>
            <a:pPr marL="571500" indent="-571500">
              <a:buFont typeface="+mj-lt"/>
              <a:buAutoNum type="romanLcPeriod"/>
            </a:pPr>
            <a:r>
              <a:rPr lang="en-US" dirty="0" smtClean="0"/>
              <a:t>monounsaturated (MUFA) (e.g., oleic acid) and </a:t>
            </a:r>
          </a:p>
          <a:p>
            <a:pPr marL="571500" indent="-571500">
              <a:buFont typeface="+mj-lt"/>
              <a:buAutoNum type="romanLcPeriod"/>
            </a:pPr>
            <a:r>
              <a:rPr lang="en-US" dirty="0" smtClean="0"/>
              <a:t>polyunsaturated fatty acids (PUFA) (e.g., linoleic acid). </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641848"/>
          </a:xfrm>
        </p:spPr>
        <p:txBody>
          <a:bodyPr>
            <a:normAutofit lnSpcReduction="10000"/>
          </a:bodyPr>
          <a:lstStyle/>
          <a:p>
            <a:r>
              <a:rPr lang="en-US" dirty="0" smtClean="0"/>
              <a:t>The polyunsaturated fatty acids are mostly found in vegetable oils, and the saturated fatty acids mainly in animal fats. </a:t>
            </a:r>
          </a:p>
          <a:p>
            <a:endParaRPr lang="en-US" dirty="0" smtClean="0"/>
          </a:p>
          <a:p>
            <a:r>
              <a:rPr lang="en-US" dirty="0" smtClean="0"/>
              <a:t> There are exceptions, as for example, coconut and palm oils, although vegetable oils, have an extremely high percentage of saturated fatty acids.</a:t>
            </a:r>
          </a:p>
          <a:p>
            <a:endParaRPr lang="en-US" dirty="0" smtClean="0"/>
          </a:p>
          <a:p>
            <a:r>
              <a:rPr lang="en-US" dirty="0" smtClean="0"/>
              <a:t> On the other hand, fish oils, although they are not vegetable oils, contain poly and mono unsaturated fatty acids.</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37048"/>
          </a:xfrm>
        </p:spPr>
        <p:txBody>
          <a:bodyPr>
            <a:normAutofit/>
          </a:bodyPr>
          <a:lstStyle/>
          <a:p>
            <a:pPr>
              <a:buNone/>
            </a:pPr>
            <a:r>
              <a:rPr lang="en-US" b="1" dirty="0" smtClean="0"/>
              <a:t>Essential fatty acid</a:t>
            </a:r>
            <a:endParaRPr lang="en-US" dirty="0" smtClean="0"/>
          </a:p>
          <a:p>
            <a:endParaRPr lang="en-US" dirty="0" smtClean="0"/>
          </a:p>
          <a:p>
            <a:r>
              <a:rPr lang="en-US" dirty="0" smtClean="0"/>
              <a:t>Essential fatty acids are those that cannot be synthesized by humans. </a:t>
            </a:r>
          </a:p>
          <a:p>
            <a:endParaRPr lang="en-US" dirty="0" smtClean="0"/>
          </a:p>
          <a:p>
            <a:r>
              <a:rPr lang="en-US" dirty="0" smtClean="0"/>
              <a:t>They can be derived only from food. </a:t>
            </a:r>
          </a:p>
          <a:p>
            <a:endParaRPr lang="en-US" dirty="0" smtClean="0"/>
          </a:p>
          <a:p>
            <a:r>
              <a:rPr lang="en-US" dirty="0" smtClean="0"/>
              <a:t>The most important essential fatty acid (EFA) is linoleic acid</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718048"/>
          </a:xfrm>
        </p:spPr>
        <p:txBody>
          <a:bodyPr/>
          <a:lstStyle/>
          <a:p>
            <a:r>
              <a:rPr lang="en-US" dirty="0" smtClean="0"/>
              <a:t>They are high energy foods, providing as much as 9 kcal for every gram.</a:t>
            </a:r>
          </a:p>
          <a:p>
            <a:endParaRPr lang="en-US" dirty="0" smtClean="0"/>
          </a:p>
          <a:p>
            <a:r>
              <a:rPr lang="en-US" dirty="0" smtClean="0"/>
              <a:t>Fats serve as vehicles for fat-soluble vitamins. </a:t>
            </a:r>
          </a:p>
          <a:p>
            <a:endParaRPr lang="en-US" dirty="0" smtClean="0"/>
          </a:p>
          <a:p>
            <a:r>
              <a:rPr lang="en-US" dirty="0" smtClean="0"/>
              <a:t>Vegetable fats are rich sources of essential fatty acids which are needed by the body for growth, for structural integrity of the cell membrane and decreased platelet adhesiveness. </a:t>
            </a:r>
          </a:p>
          <a:p>
            <a:endParaRPr lang="en-US" dirty="0" smtClean="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Diets rich in EFA have been reported to reduce serum cholesterol and low-density lipoprotein. </a:t>
            </a:r>
          </a:p>
          <a:p>
            <a:endParaRPr lang="en-US" dirty="0" smtClean="0"/>
          </a:p>
          <a:p>
            <a:r>
              <a:rPr lang="en-US" dirty="0" smtClean="0"/>
              <a:t>They may act to reduce dental caries by coating plaque, thereby preventing fermentable carbohydrates from entering it.</a:t>
            </a:r>
          </a:p>
          <a:p>
            <a:endParaRPr lang="en-US" dirty="0" smtClean="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870448"/>
          </a:xfrm>
        </p:spPr>
        <p:txBody>
          <a:bodyPr>
            <a:normAutofit fontScale="92500" lnSpcReduction="20000"/>
          </a:bodyPr>
          <a:lstStyle/>
          <a:p>
            <a:pPr>
              <a:buNone/>
            </a:pPr>
            <a:r>
              <a:rPr lang="en-US" b="1" dirty="0" smtClean="0"/>
              <a:t>Fats and disease</a:t>
            </a:r>
          </a:p>
          <a:p>
            <a:endParaRPr lang="en-US" dirty="0" smtClean="0"/>
          </a:p>
          <a:p>
            <a:pPr>
              <a:buNone/>
            </a:pPr>
            <a:r>
              <a:rPr lang="en-US" dirty="0" smtClean="0"/>
              <a:t>	a) OBESITY: In fat people, adipose tissue may increase up to 30 per cent. </a:t>
            </a:r>
          </a:p>
          <a:p>
            <a:endParaRPr lang="en-US" dirty="0" smtClean="0"/>
          </a:p>
          <a:p>
            <a:pPr>
              <a:buNone/>
            </a:pPr>
            <a:r>
              <a:rPr lang="en-US" dirty="0" smtClean="0"/>
              <a:t>	(b) PHRENODERMA: Deficiency of essential fatty acids in the diet is associated with rough and dry skin, a condition known as phrenoderma or “toad skin".  This condition is reported in Kerala, Karnataka and Gujarat.</a:t>
            </a:r>
          </a:p>
          <a:p>
            <a:endParaRPr lang="en-US" dirty="0" smtClean="0"/>
          </a:p>
          <a:p>
            <a:pPr>
              <a:buNone/>
            </a:pPr>
            <a:r>
              <a:rPr lang="en-US" dirty="0" smtClean="0"/>
              <a:t>	(c) CORONARY HEART DISEASE</a:t>
            </a:r>
          </a:p>
          <a:p>
            <a:endParaRPr lang="en-US" dirty="0" smtClean="0"/>
          </a:p>
          <a:p>
            <a:pPr>
              <a:buNone/>
            </a:pPr>
            <a:r>
              <a:rPr lang="en-US" dirty="0" smtClean="0"/>
              <a:t>	(d) CANCER: In recent years, there has been some evidence that diets high in fat increase the risk of colon cancer and breast cancer.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81000"/>
            <a:ext cx="8183880" cy="5794248"/>
          </a:xfrm>
        </p:spPr>
        <p:txBody>
          <a:bodyPr>
            <a:normAutofit fontScale="77500" lnSpcReduction="20000"/>
          </a:bodyPr>
          <a:lstStyle/>
          <a:p>
            <a:pPr>
              <a:buNone/>
            </a:pPr>
            <a:r>
              <a:rPr lang="en-US" b="1" u="sng" dirty="0" smtClean="0"/>
              <a:t>CARBOHYDRATES</a:t>
            </a:r>
            <a:endParaRPr lang="en-US" u="sng" dirty="0" smtClean="0"/>
          </a:p>
          <a:p>
            <a:pPr>
              <a:buNone/>
            </a:pPr>
            <a:r>
              <a:rPr lang="en-US" dirty="0" smtClean="0"/>
              <a:t>	</a:t>
            </a:r>
          </a:p>
          <a:p>
            <a:r>
              <a:rPr lang="en-US" dirty="0" smtClean="0"/>
              <a:t>It is the third major component of food.</a:t>
            </a:r>
          </a:p>
          <a:p>
            <a:endParaRPr lang="en-US" dirty="0" smtClean="0"/>
          </a:p>
          <a:p>
            <a:r>
              <a:rPr lang="en-US" dirty="0" smtClean="0"/>
              <a:t>There are three main sources of carbohydrate</a:t>
            </a:r>
          </a:p>
          <a:p>
            <a:r>
              <a:rPr lang="en-US" dirty="0" smtClean="0"/>
              <a:t>starches, </a:t>
            </a:r>
          </a:p>
          <a:p>
            <a:r>
              <a:rPr lang="en-US" dirty="0" smtClean="0"/>
              <a:t>sugar and</a:t>
            </a:r>
          </a:p>
          <a:p>
            <a:r>
              <a:rPr lang="en-US" dirty="0" smtClean="0"/>
              <a:t> cellulose. </a:t>
            </a:r>
          </a:p>
          <a:p>
            <a:endParaRPr lang="en-US" dirty="0" smtClean="0"/>
          </a:p>
          <a:p>
            <a:r>
              <a:rPr lang="en-US" b="1" dirty="0" smtClean="0"/>
              <a:t>Starch</a:t>
            </a:r>
            <a:r>
              <a:rPr lang="en-US" dirty="0" smtClean="0"/>
              <a:t> is basic to the human diet. It is found in abundance in cereals, roots and tubers. </a:t>
            </a:r>
          </a:p>
          <a:p>
            <a:endParaRPr lang="en-US" dirty="0" smtClean="0"/>
          </a:p>
          <a:p>
            <a:r>
              <a:rPr lang="en-US" b="1" dirty="0" smtClean="0"/>
              <a:t>Sugars</a:t>
            </a:r>
            <a:r>
              <a:rPr lang="en-US" dirty="0" smtClean="0"/>
              <a:t> comprise monosaccharide (glucose, fructose and galactose) and disaccharides (sucrose, lactose and maltose). Free sugars along with starches constitute a key source of energy.</a:t>
            </a:r>
          </a:p>
          <a:p>
            <a:endParaRPr lang="en-US" dirty="0" smtClean="0"/>
          </a:p>
          <a:p>
            <a:r>
              <a:rPr lang="en-US" dirty="0" smtClean="0"/>
              <a:t> </a:t>
            </a:r>
            <a:r>
              <a:rPr lang="en-US" b="1" dirty="0" smtClean="0"/>
              <a:t>Cellulose</a:t>
            </a:r>
            <a:r>
              <a:rPr lang="en-US" dirty="0" smtClean="0"/>
              <a:t> which is the indigestible component of carbohydrate  and contributes to dietary fiber.</a:t>
            </a:r>
          </a:p>
          <a:p>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413248"/>
          </a:xfrm>
        </p:spPr>
        <p:txBody>
          <a:bodyPr>
            <a:normAutofit fontScale="92500" lnSpcReduction="10000"/>
          </a:bodyPr>
          <a:lstStyle/>
          <a:p>
            <a:pPr algn="ctr">
              <a:buNone/>
            </a:pPr>
            <a:r>
              <a:rPr lang="en-US" b="1" dirty="0" smtClean="0"/>
              <a:t>CONTENTS</a:t>
            </a:r>
          </a:p>
          <a:p>
            <a:pPr algn="ctr">
              <a:buNone/>
            </a:pPr>
            <a:endParaRPr lang="en-US" b="1" dirty="0" smtClean="0"/>
          </a:p>
          <a:p>
            <a:endParaRPr lang="en-US" dirty="0" smtClean="0"/>
          </a:p>
          <a:p>
            <a:r>
              <a:rPr lang="en-US" dirty="0" smtClean="0">
                <a:latin typeface="Times New Roman" pitchFamily="18" charset="0"/>
                <a:cs typeface="Times New Roman" pitchFamily="18" charset="0"/>
              </a:rPr>
              <a:t>Introduction</a:t>
            </a:r>
          </a:p>
          <a:p>
            <a:r>
              <a:rPr lang="en-US" dirty="0" smtClean="0">
                <a:latin typeface="Times New Roman" pitchFamily="18" charset="0"/>
                <a:cs typeface="Times New Roman" pitchFamily="18" charset="0"/>
              </a:rPr>
              <a:t>Classification of Nutrients</a:t>
            </a:r>
          </a:p>
          <a:p>
            <a:r>
              <a:rPr lang="en-US" dirty="0" smtClean="0">
                <a:latin typeface="Times New Roman" pitchFamily="18" charset="0"/>
                <a:cs typeface="Times New Roman" pitchFamily="18" charset="0"/>
              </a:rPr>
              <a:t>Proteins</a:t>
            </a:r>
          </a:p>
          <a:p>
            <a:r>
              <a:rPr lang="en-US" dirty="0" smtClean="0">
                <a:latin typeface="Times New Roman" pitchFamily="18" charset="0"/>
                <a:cs typeface="Times New Roman" pitchFamily="18" charset="0"/>
              </a:rPr>
              <a:t>Fats</a:t>
            </a:r>
          </a:p>
          <a:p>
            <a:r>
              <a:rPr lang="en-US" dirty="0" smtClean="0">
                <a:latin typeface="Times New Roman" pitchFamily="18" charset="0"/>
                <a:cs typeface="Times New Roman" pitchFamily="18" charset="0"/>
              </a:rPr>
              <a:t>Carbohydrates</a:t>
            </a:r>
          </a:p>
          <a:p>
            <a:r>
              <a:rPr lang="en-US" dirty="0" smtClean="0">
                <a:latin typeface="Times New Roman" pitchFamily="18" charset="0"/>
                <a:cs typeface="Times New Roman" pitchFamily="18" charset="0"/>
              </a:rPr>
              <a:t>Vitamins</a:t>
            </a:r>
          </a:p>
          <a:p>
            <a:r>
              <a:rPr lang="en-US" dirty="0" smtClean="0">
                <a:latin typeface="Times New Roman" pitchFamily="18" charset="0"/>
                <a:cs typeface="Times New Roman" pitchFamily="18" charset="0"/>
              </a:rPr>
              <a:t>Minerals</a:t>
            </a:r>
          </a:p>
          <a:p>
            <a:r>
              <a:rPr lang="en-US" dirty="0" smtClean="0">
                <a:latin typeface="Times New Roman" pitchFamily="18" charset="0"/>
                <a:cs typeface="Times New Roman" pitchFamily="18" charset="0"/>
              </a:rPr>
              <a:t>Balanced Diet</a:t>
            </a:r>
          </a:p>
          <a:p>
            <a:r>
              <a:rPr lang="en-US" dirty="0" smtClean="0">
                <a:latin typeface="Times New Roman" pitchFamily="18" charset="0"/>
                <a:cs typeface="Times New Roman" pitchFamily="18" charset="0"/>
              </a:rPr>
              <a:t>Conclusion</a:t>
            </a:r>
          </a:p>
          <a:p>
            <a:r>
              <a:rPr lang="en-US" dirty="0" smtClean="0">
                <a:latin typeface="Times New Roman" pitchFamily="18" charset="0"/>
                <a:cs typeface="Times New Roman" pitchFamily="18" charset="0"/>
              </a:rPr>
              <a:t>References</a:t>
            </a:r>
          </a:p>
          <a:p>
            <a:endParaRPr lang="en-US" dirty="0" smtClean="0">
              <a:latin typeface="Times New Roman" pitchFamily="18" charset="0"/>
              <a:cs typeface="Times New Roman" pitchFamily="18" charset="0"/>
            </a:endParaRP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Functions</a:t>
            </a:r>
          </a:p>
          <a:p>
            <a:pPr>
              <a:buNone/>
            </a:pPr>
            <a:endParaRPr lang="en-US" dirty="0" smtClean="0"/>
          </a:p>
          <a:p>
            <a:r>
              <a:rPr lang="en-US" dirty="0" smtClean="0"/>
              <a:t>It is the main source of energy, providing 4 kcals per gram.</a:t>
            </a:r>
          </a:p>
          <a:p>
            <a:endParaRPr lang="en-US" dirty="0" smtClean="0"/>
          </a:p>
          <a:p>
            <a:r>
              <a:rPr lang="en-US" dirty="0" smtClean="0"/>
              <a:t>Carbohydrate is also essential for the oxidation of fats and for the synthesis of certain non-essential amino acids. </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37048"/>
          </a:xfrm>
        </p:spPr>
        <p:txBody>
          <a:bodyPr>
            <a:normAutofit fontScale="92500" lnSpcReduction="10000"/>
          </a:bodyPr>
          <a:lstStyle/>
          <a:p>
            <a:pPr>
              <a:buNone/>
            </a:pPr>
            <a:r>
              <a:rPr lang="en-US" b="1" u="sng" dirty="0" smtClean="0"/>
              <a:t>VITAMINS</a:t>
            </a:r>
            <a:endParaRPr lang="en-US" u="sng" dirty="0" smtClean="0"/>
          </a:p>
          <a:p>
            <a:endParaRPr lang="en-US" dirty="0" smtClean="0"/>
          </a:p>
          <a:p>
            <a:r>
              <a:rPr lang="en-US" dirty="0" smtClean="0"/>
              <a:t>Vitamins are a class of organic compounds categorized as essential nutrients. </a:t>
            </a:r>
          </a:p>
          <a:p>
            <a:endParaRPr lang="en-US" dirty="0" smtClean="0"/>
          </a:p>
          <a:p>
            <a:r>
              <a:rPr lang="en-US" dirty="0" smtClean="0"/>
              <a:t>They are required by the body in very small amounts. </a:t>
            </a:r>
          </a:p>
          <a:p>
            <a:endParaRPr lang="en-US" dirty="0" smtClean="0"/>
          </a:p>
          <a:p>
            <a:r>
              <a:rPr lang="en-US" dirty="0" smtClean="0"/>
              <a:t>They fall in the category of micronutrients. </a:t>
            </a:r>
          </a:p>
          <a:p>
            <a:endParaRPr lang="en-US" dirty="0" smtClean="0"/>
          </a:p>
          <a:p>
            <a:r>
              <a:rPr lang="en-US" dirty="0" smtClean="0"/>
              <a:t>The body is generally unable to synthesize them (at least in sufficient amounts) they must be provided by food.</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Vitamins are divided into two groups: </a:t>
            </a:r>
          </a:p>
          <a:p>
            <a:endParaRPr lang="en-US" dirty="0" smtClean="0"/>
          </a:p>
          <a:p>
            <a:pPr>
              <a:buNone/>
            </a:pPr>
            <a:r>
              <a:rPr lang="en-US" dirty="0" smtClean="0"/>
              <a:t>	(a) </a:t>
            </a:r>
            <a:r>
              <a:rPr lang="en-US" b="1" dirty="0" smtClean="0"/>
              <a:t>fat soluble vitamins</a:t>
            </a:r>
            <a:r>
              <a:rPr lang="en-US" dirty="0" smtClean="0"/>
              <a:t>, viz., vitamins 	A, 	D, E and K; and</a:t>
            </a:r>
          </a:p>
          <a:p>
            <a:endParaRPr lang="en-US" dirty="0" smtClean="0"/>
          </a:p>
          <a:p>
            <a:pPr lvl="1">
              <a:buNone/>
            </a:pPr>
            <a:r>
              <a:rPr lang="en-US" dirty="0" smtClean="0"/>
              <a:t>(b) </a:t>
            </a:r>
            <a:r>
              <a:rPr lang="en-US" b="1" dirty="0" smtClean="0"/>
              <a:t>water soluble vitamins</a:t>
            </a:r>
            <a:r>
              <a:rPr lang="en-US" dirty="0" smtClean="0"/>
              <a:t>, viz., vitamins of 	the B-group and vitamin C</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794248"/>
          </a:xfrm>
        </p:spPr>
        <p:txBody>
          <a:bodyPr>
            <a:normAutofit/>
          </a:bodyPr>
          <a:lstStyle/>
          <a:p>
            <a:pPr>
              <a:buNone/>
            </a:pPr>
            <a:r>
              <a:rPr lang="en-US" b="1" dirty="0" smtClean="0"/>
              <a:t>Vitamin A</a:t>
            </a:r>
          </a:p>
          <a:p>
            <a:pPr>
              <a:buNone/>
            </a:pPr>
            <a:endParaRPr lang="en-US" dirty="0" smtClean="0"/>
          </a:p>
          <a:p>
            <a:r>
              <a:rPr lang="en-US" dirty="0" smtClean="0"/>
              <a:t>It is indispensable for normal vision. It contributes to the production of retinal pigments which are needed for vision in dim light.</a:t>
            </a:r>
          </a:p>
          <a:p>
            <a:endParaRPr lang="en-US" dirty="0" smtClean="0"/>
          </a:p>
          <a:p>
            <a:r>
              <a:rPr lang="en-US" dirty="0" smtClean="0"/>
              <a:t>It is necessary for maintaining the integrity and the normal functioning of glandular and epithelial tissue which lines intestinal, respiratory and urinary tracts as well as the skin and eyes </a:t>
            </a:r>
          </a:p>
          <a:p>
            <a:endParaRPr lang="en-US" dirty="0" smtClean="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It supports growth especially skeletal growth.</a:t>
            </a:r>
          </a:p>
          <a:p>
            <a:endParaRPr lang="en-US" dirty="0" smtClean="0"/>
          </a:p>
          <a:p>
            <a:r>
              <a:rPr lang="en-US" dirty="0" smtClean="0"/>
              <a:t>It is anti-infective; there is increased susceptibility to infection and lowered immune response in vitamin A deficiency.</a:t>
            </a:r>
          </a:p>
          <a:p>
            <a:pPr>
              <a:buNone/>
            </a:pPr>
            <a:r>
              <a:rPr lang="en-US" dirty="0" smtClean="0"/>
              <a:t> </a:t>
            </a:r>
          </a:p>
          <a:p>
            <a:r>
              <a:rPr lang="en-US" dirty="0" smtClean="0"/>
              <a:t>It may protect against some epithelial cancers such as bronchial cancers</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337048"/>
          </a:xfrm>
        </p:spPr>
        <p:txBody>
          <a:bodyPr>
            <a:normAutofit fontScale="92500" lnSpcReduction="10000"/>
          </a:bodyPr>
          <a:lstStyle/>
          <a:p>
            <a:pPr>
              <a:buNone/>
            </a:pPr>
            <a:r>
              <a:rPr lang="en-US" b="1" dirty="0" smtClean="0"/>
              <a:t>Sources</a:t>
            </a:r>
          </a:p>
          <a:p>
            <a:endParaRPr lang="en-US" dirty="0" smtClean="0"/>
          </a:p>
          <a:p>
            <a:r>
              <a:rPr lang="en-US" dirty="0" smtClean="0"/>
              <a:t>Vitamin A is widely distributed in animal and plant foods- in animal foods as preformed vitamin A (retinol), and in plant foods as provitamins (carotenes).</a:t>
            </a:r>
          </a:p>
          <a:p>
            <a:endParaRPr lang="en-US" dirty="0" smtClean="0"/>
          </a:p>
          <a:p>
            <a:pPr marL="514350" indent="-514350">
              <a:buAutoNum type="alphaLcParenBoth"/>
            </a:pPr>
            <a:r>
              <a:rPr lang="en-US" dirty="0" smtClean="0"/>
              <a:t>ANIMAL FOODS : </a:t>
            </a:r>
          </a:p>
          <a:p>
            <a:pPr marL="514350" indent="-514350">
              <a:buAutoNum type="alphaLcParenBoth"/>
            </a:pPr>
            <a:endParaRPr lang="en-US" dirty="0" smtClean="0"/>
          </a:p>
          <a:p>
            <a:pPr marL="514350" indent="-514350"/>
            <a:r>
              <a:rPr lang="en-US" dirty="0" smtClean="0"/>
              <a:t>Foods rich in retinol are liver, eggs, butter, cheese, whole milk, fish and meat. Fish liver oils are the richest natural sources of retinol.</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032248"/>
          </a:xfrm>
        </p:spPr>
        <p:txBody>
          <a:bodyPr>
            <a:normAutofit fontScale="92500" lnSpcReduction="20000"/>
          </a:bodyPr>
          <a:lstStyle/>
          <a:p>
            <a:pPr>
              <a:buNone/>
            </a:pPr>
            <a:r>
              <a:rPr lang="en-US" dirty="0" smtClean="0"/>
              <a:t>(b) PLANT FOODS : </a:t>
            </a:r>
          </a:p>
          <a:p>
            <a:endParaRPr lang="en-US" dirty="0" smtClean="0"/>
          </a:p>
          <a:p>
            <a:r>
              <a:rPr lang="en-US" dirty="0" smtClean="0"/>
              <a:t>The cheapest source of vitamin A is green leafy vegetables such as spinach and amaranth which are found in great abundance in nature.</a:t>
            </a:r>
          </a:p>
          <a:p>
            <a:endParaRPr lang="en-US" dirty="0" smtClean="0"/>
          </a:p>
          <a:p>
            <a:r>
              <a:rPr lang="en-US" dirty="0" smtClean="0"/>
              <a:t>The darker the green leaves, the higher its carotene content.</a:t>
            </a:r>
          </a:p>
          <a:p>
            <a:endParaRPr lang="en-US" dirty="0" smtClean="0"/>
          </a:p>
          <a:p>
            <a:r>
              <a:rPr lang="en-US" dirty="0" smtClean="0"/>
              <a:t>Vitamin A also occurs in most green and yellow fruits and vegetables (e.g., papaya, mango, pumpkin) and in some roots (e.g., carrots).</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4879848"/>
          </a:xfrm>
        </p:spPr>
        <p:txBody>
          <a:bodyPr>
            <a:normAutofit fontScale="92500" lnSpcReduction="10000"/>
          </a:bodyPr>
          <a:lstStyle/>
          <a:p>
            <a:pPr>
              <a:buNone/>
            </a:pPr>
            <a:r>
              <a:rPr lang="en-US" b="1" dirty="0" smtClean="0"/>
              <a:t>Deficiency</a:t>
            </a:r>
          </a:p>
          <a:p>
            <a:pPr>
              <a:buNone/>
            </a:pPr>
            <a:endParaRPr lang="en-US" dirty="0" smtClean="0"/>
          </a:p>
          <a:p>
            <a:r>
              <a:rPr lang="en-US" dirty="0" smtClean="0"/>
              <a:t>The signs of vitamin A deficiency are predominantly ocular. </a:t>
            </a:r>
          </a:p>
          <a:p>
            <a:endParaRPr lang="en-US" dirty="0" smtClean="0"/>
          </a:p>
          <a:p>
            <a:r>
              <a:rPr lang="en-US" dirty="0" smtClean="0"/>
              <a:t>They include nightblindness, conjunctival xerosis, </a:t>
            </a:r>
            <a:r>
              <a:rPr lang="en-US" dirty="0" err="1" smtClean="0"/>
              <a:t>Bitot’s</a:t>
            </a:r>
            <a:r>
              <a:rPr lang="en-US" dirty="0" smtClean="0"/>
              <a:t> spots, corneal xerosis and </a:t>
            </a:r>
            <a:r>
              <a:rPr lang="en-US" dirty="0" err="1" smtClean="0"/>
              <a:t>keratomalacia</a:t>
            </a:r>
            <a:r>
              <a:rPr lang="en-US" dirty="0" smtClean="0"/>
              <a:t>. </a:t>
            </a:r>
          </a:p>
          <a:p>
            <a:endParaRPr lang="en-US" dirty="0" smtClean="0"/>
          </a:p>
          <a:p>
            <a:r>
              <a:rPr lang="en-US" dirty="0" smtClean="0"/>
              <a:t>The term '‘xerophthalmia" (dry eye) comprises all the ocular manifestations of vitamin A deficiency.</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565648"/>
          </a:xfrm>
        </p:spPr>
        <p:txBody>
          <a:bodyPr>
            <a:normAutofit fontScale="77500" lnSpcReduction="20000"/>
          </a:bodyPr>
          <a:lstStyle/>
          <a:p>
            <a:endParaRPr lang="en-US" dirty="0" smtClean="0"/>
          </a:p>
          <a:p>
            <a:pPr>
              <a:buNone/>
            </a:pPr>
            <a:r>
              <a:rPr lang="en-US" b="1" dirty="0" smtClean="0"/>
              <a:t>Vitamin D</a:t>
            </a:r>
          </a:p>
          <a:p>
            <a:pPr>
              <a:buNone/>
            </a:pPr>
            <a:endParaRPr lang="en-US" dirty="0" smtClean="0"/>
          </a:p>
          <a:p>
            <a:r>
              <a:rPr lang="en-US" dirty="0" smtClean="0"/>
              <a:t>The nutritionally important forms of Vitamin D in man are Calciferol (Vitamin D2) and Cholecalciferol (Vitamin D3).</a:t>
            </a:r>
          </a:p>
          <a:p>
            <a:endParaRPr lang="en-US" dirty="0" smtClean="0"/>
          </a:p>
          <a:p>
            <a:r>
              <a:rPr lang="en-US" dirty="0" smtClean="0"/>
              <a:t>Calciferol may be derived by irradiation of the plant sterol,</a:t>
            </a:r>
          </a:p>
          <a:p>
            <a:r>
              <a:rPr lang="en-US" dirty="0" smtClean="0"/>
              <a:t>ergosterol. </a:t>
            </a:r>
          </a:p>
          <a:p>
            <a:endParaRPr lang="en-US" dirty="0" smtClean="0"/>
          </a:p>
          <a:p>
            <a:r>
              <a:rPr lang="en-US" dirty="0" smtClean="0"/>
              <a:t>Cholecalciferol is the naturally occurring vitamin D which is found in animal fats and fish liver oils.</a:t>
            </a:r>
          </a:p>
          <a:p>
            <a:endParaRPr lang="en-US" dirty="0" smtClean="0"/>
          </a:p>
          <a:p>
            <a:r>
              <a:rPr lang="en-US" dirty="0" smtClean="0"/>
              <a:t> It is also derived from exposure to UV rays of the</a:t>
            </a:r>
          </a:p>
          <a:p>
            <a:r>
              <a:rPr lang="en-US" dirty="0" smtClean="0"/>
              <a:t>sunlight which convert the cholesterol in the skin to vitamin D.</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641848"/>
          </a:xfrm>
        </p:spPr>
        <p:txBody>
          <a:bodyPr>
            <a:normAutofit fontScale="92500" lnSpcReduction="10000"/>
          </a:bodyPr>
          <a:lstStyle/>
          <a:p>
            <a:pPr>
              <a:buNone/>
            </a:pPr>
            <a:r>
              <a:rPr lang="en-US" b="1" dirty="0" smtClean="0"/>
              <a:t>Functions</a:t>
            </a:r>
          </a:p>
          <a:p>
            <a:endParaRPr lang="en-US" dirty="0" smtClean="0"/>
          </a:p>
          <a:p>
            <a:r>
              <a:rPr lang="en-US" dirty="0" smtClean="0"/>
              <a:t>Promotes intestinal absorption of calcium and phosphorus</a:t>
            </a:r>
          </a:p>
          <a:p>
            <a:endParaRPr lang="en-US" dirty="0" smtClean="0"/>
          </a:p>
          <a:p>
            <a:r>
              <a:rPr lang="en-US" dirty="0" smtClean="0"/>
              <a:t>Stimulates normal mineralization, enhances bone resorption, affects collagen maturation.</a:t>
            </a:r>
          </a:p>
          <a:p>
            <a:endParaRPr lang="en-US" dirty="0" smtClean="0"/>
          </a:p>
          <a:p>
            <a:r>
              <a:rPr lang="en-US" dirty="0" smtClean="0"/>
              <a:t>Increases tubular reabsorption of phosphate,</a:t>
            </a:r>
          </a:p>
          <a:p>
            <a:endParaRPr lang="en-US" dirty="0" smtClean="0"/>
          </a:p>
          <a:p>
            <a:r>
              <a:rPr lang="en-US" dirty="0" smtClean="0"/>
              <a:t>Variable effect on reabsorption of calcium</a:t>
            </a:r>
          </a:p>
          <a:p>
            <a:endParaRPr lang="en-US" dirty="0" smtClean="0"/>
          </a:p>
          <a:p>
            <a:r>
              <a:rPr lang="en-US" dirty="0" smtClean="0"/>
              <a:t>Permits normal growth.</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lnSpcReduction="10000"/>
          </a:bodyPr>
          <a:lstStyle/>
          <a:p>
            <a:pPr algn="just">
              <a:buNone/>
            </a:pPr>
            <a:r>
              <a:rPr lang="en-US" sz="2800" b="1" dirty="0" smtClean="0">
                <a:latin typeface="Times New Roman" pitchFamily="18" charset="0"/>
                <a:cs typeface="Times New Roman" pitchFamily="18" charset="0"/>
              </a:rPr>
              <a:t>Introduction</a:t>
            </a:r>
          </a:p>
          <a:p>
            <a:pPr algn="just"/>
            <a:endParaRPr lang="en-US"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Nutrition may be defined as the science of food and its relationship to health.</a:t>
            </a:r>
          </a:p>
          <a:p>
            <a:pPr algn="just"/>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 It is concerned primarily with the part played by nutrients in body growth, development and maintenance.</a:t>
            </a:r>
          </a:p>
          <a:p>
            <a:pPr algn="just"/>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The word Nutrient or "food factor" is used for specific dietary constituents such as proteins, vitamins and minerals. </a:t>
            </a:r>
            <a:endParaRPr lang="en-US" sz="2800" dirty="0">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4956048"/>
          </a:xfrm>
        </p:spPr>
        <p:txBody>
          <a:bodyPr>
            <a:normAutofit fontScale="92500" lnSpcReduction="20000"/>
          </a:bodyPr>
          <a:lstStyle/>
          <a:p>
            <a:pPr>
              <a:buNone/>
            </a:pPr>
            <a:r>
              <a:rPr lang="en-US" b="1" dirty="0" smtClean="0"/>
              <a:t>Deficiency</a:t>
            </a:r>
          </a:p>
          <a:p>
            <a:endParaRPr lang="en-US" dirty="0" smtClean="0"/>
          </a:p>
          <a:p>
            <a:pPr>
              <a:buNone/>
            </a:pPr>
            <a:r>
              <a:rPr lang="en-US" b="1" dirty="0" smtClean="0"/>
              <a:t>(1) Rickets: </a:t>
            </a:r>
          </a:p>
          <a:p>
            <a:endParaRPr lang="en-US" dirty="0" smtClean="0"/>
          </a:p>
          <a:p>
            <a:r>
              <a:rPr lang="en-US" dirty="0" smtClean="0"/>
              <a:t>Vitamin D deficiency leads to rickets, which is usually observed in young children between the age of six months and two years. </a:t>
            </a:r>
          </a:p>
          <a:p>
            <a:endParaRPr lang="en-US" dirty="0" smtClean="0"/>
          </a:p>
          <a:p>
            <a:r>
              <a:rPr lang="en-US" dirty="0" smtClean="0"/>
              <a:t>There is reduced calcification of growing bones. </a:t>
            </a:r>
          </a:p>
          <a:p>
            <a:endParaRPr lang="en-US" dirty="0" smtClean="0"/>
          </a:p>
          <a:p>
            <a:r>
              <a:rPr lang="en-US" dirty="0" smtClean="0"/>
              <a:t>The disease is characterised by growth failure, bone deformity, muscular hypotonia, tetany and convulsions due to hypo-</a:t>
            </a:r>
            <a:r>
              <a:rPr lang="en-US" dirty="0" err="1" smtClean="0"/>
              <a:t>calcemia</a:t>
            </a:r>
            <a:r>
              <a:rPr lang="en-US" dirty="0" smtClean="0"/>
              <a:t>.</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it-IT" b="1" dirty="0" smtClean="0"/>
              <a:t>(2) Osteomalocia: </a:t>
            </a:r>
          </a:p>
          <a:p>
            <a:endParaRPr lang="it-IT" dirty="0" smtClean="0"/>
          </a:p>
          <a:p>
            <a:r>
              <a:rPr lang="it-IT" dirty="0" smtClean="0"/>
              <a:t>In adults, vitamin D deficiency may result </a:t>
            </a:r>
            <a:r>
              <a:rPr lang="en-US" dirty="0" smtClean="0"/>
              <a:t>in osteomalacia which occurs mainly in women, especially during pregnancy and lactation when requirements of vitamin D are increased.</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260848"/>
          </a:xfrm>
        </p:spPr>
        <p:txBody>
          <a:bodyPr>
            <a:normAutofit fontScale="85000" lnSpcReduction="20000"/>
          </a:bodyPr>
          <a:lstStyle/>
          <a:p>
            <a:pPr>
              <a:buNone/>
            </a:pPr>
            <a:r>
              <a:rPr lang="en-US" b="1" dirty="0" smtClean="0"/>
              <a:t>Vitamin E </a:t>
            </a:r>
          </a:p>
          <a:p>
            <a:endParaRPr lang="en-US" dirty="0" smtClean="0"/>
          </a:p>
          <a:p>
            <a:r>
              <a:rPr lang="en-US" dirty="0" smtClean="0"/>
              <a:t>It is widely distributed in foods. </a:t>
            </a:r>
          </a:p>
          <a:p>
            <a:endParaRPr lang="en-US" dirty="0" smtClean="0"/>
          </a:p>
          <a:p>
            <a:r>
              <a:rPr lang="en-US" dirty="0" smtClean="0"/>
              <a:t>The richest sources are vegetable oils, cotton-seed, sunflower seed, egg yolk and butter. </a:t>
            </a:r>
          </a:p>
          <a:p>
            <a:endParaRPr lang="en-US" dirty="0" smtClean="0"/>
          </a:p>
          <a:p>
            <a:r>
              <a:rPr lang="en-US" dirty="0" smtClean="0"/>
              <a:t>Foods rich in polyunsaturated fatty acids are also rich in vitamin E. </a:t>
            </a:r>
          </a:p>
          <a:p>
            <a:endParaRPr lang="en-US" dirty="0" smtClean="0"/>
          </a:p>
          <a:p>
            <a:r>
              <a:rPr lang="en-US" dirty="0" smtClean="0"/>
              <a:t>The usual plasma level of vitamin E in adults is between 0.8 and 1.4 mg per 100 ml.</a:t>
            </a:r>
          </a:p>
          <a:p>
            <a:endParaRPr lang="en-US" dirty="0" smtClean="0"/>
          </a:p>
          <a:p>
            <a:r>
              <a:rPr lang="en-US" dirty="0" smtClean="0"/>
              <a:t>The current estimate of vitamin E requirement is about 0.8 mg/g of essential fatty acids.</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565648"/>
          </a:xfrm>
        </p:spPr>
        <p:txBody>
          <a:bodyPr>
            <a:normAutofit fontScale="70000" lnSpcReduction="20000"/>
          </a:bodyPr>
          <a:lstStyle/>
          <a:p>
            <a:pPr>
              <a:buNone/>
            </a:pPr>
            <a:r>
              <a:rPr lang="en-US" b="1" dirty="0" smtClean="0"/>
              <a:t>VITAMIN K</a:t>
            </a:r>
          </a:p>
          <a:p>
            <a:endParaRPr lang="en-US" dirty="0" smtClean="0"/>
          </a:p>
          <a:p>
            <a:r>
              <a:rPr lang="en-US" dirty="0" smtClean="0"/>
              <a:t>Vitamin K occurs in at least two major forms - vitamin K1 and vitamin K2. </a:t>
            </a:r>
          </a:p>
          <a:p>
            <a:endParaRPr lang="en-US" dirty="0" smtClean="0"/>
          </a:p>
          <a:p>
            <a:r>
              <a:rPr lang="en-US" dirty="0" smtClean="0"/>
              <a:t>Vitamin K1 is found mainly in fresh green vegetables particularly dark green ones, and in some fruits.</a:t>
            </a:r>
          </a:p>
          <a:p>
            <a:endParaRPr lang="en-US" dirty="0" smtClean="0"/>
          </a:p>
          <a:p>
            <a:r>
              <a:rPr lang="en-US" dirty="0" smtClean="0"/>
              <a:t>Cow’s milk is a richer source (60 mcg/L) of vitamin K than human milk (15 mcg/L). </a:t>
            </a:r>
          </a:p>
          <a:p>
            <a:endParaRPr lang="en-US" dirty="0" smtClean="0"/>
          </a:p>
          <a:p>
            <a:r>
              <a:rPr lang="en-US" dirty="0" smtClean="0"/>
              <a:t>Vitamin K2 is synthesized by the intestinal bacteria, which usually provide an adequate supply in man. </a:t>
            </a:r>
          </a:p>
          <a:p>
            <a:endParaRPr lang="en-US" dirty="0" smtClean="0"/>
          </a:p>
          <a:p>
            <a:r>
              <a:rPr lang="en-US" dirty="0" smtClean="0"/>
              <a:t>Long-term administration of antibiotic doses for more than a week may temporarily suppress the normal intestinal flora, and may cause a deficiency of vitamin K. </a:t>
            </a:r>
          </a:p>
          <a:p>
            <a:endParaRPr lang="en-US" dirty="0" smtClean="0"/>
          </a:p>
          <a:p>
            <a:r>
              <a:rPr lang="en-US" dirty="0" smtClean="0"/>
              <a:t>Vitamin K is stored in the liver.</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The role of vitamin K is to stimulate the production and/or the release of certain coagulation factors.</a:t>
            </a:r>
          </a:p>
          <a:p>
            <a:endParaRPr lang="en-US" dirty="0" smtClean="0"/>
          </a:p>
          <a:p>
            <a:r>
              <a:rPr lang="en-US" dirty="0" smtClean="0"/>
              <a:t> In vitamin K deficiency, the prothrombin content of blood is markedly decreased and the blood clotting time is considerably prolonged.</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a:buNone/>
            </a:pPr>
            <a:r>
              <a:rPr lang="en-US" b="1" dirty="0" smtClean="0"/>
              <a:t>B GROUP OF VITAMINS</a:t>
            </a:r>
          </a:p>
          <a:p>
            <a:pPr>
              <a:buNone/>
            </a:pPr>
            <a:endParaRPr lang="en-US" dirty="0" smtClean="0"/>
          </a:p>
          <a:p>
            <a:pPr>
              <a:buNone/>
            </a:pPr>
            <a:r>
              <a:rPr lang="en-US" b="1" dirty="0" smtClean="0"/>
              <a:t>THIAMINE (B1)</a:t>
            </a:r>
          </a:p>
          <a:p>
            <a:pPr>
              <a:buNone/>
            </a:pPr>
            <a:endParaRPr lang="en-US" dirty="0" smtClean="0"/>
          </a:p>
          <a:p>
            <a:r>
              <a:rPr lang="en-US" dirty="0" smtClean="0"/>
              <a:t>Thiamine (vitamin B1) is a water-soluble vitamin. </a:t>
            </a:r>
          </a:p>
          <a:p>
            <a:endParaRPr lang="en-US" dirty="0" smtClean="0"/>
          </a:p>
          <a:p>
            <a:r>
              <a:rPr lang="en-US" dirty="0" smtClean="0"/>
              <a:t>It is essential for the utilization of carbohydrates.</a:t>
            </a:r>
          </a:p>
          <a:p>
            <a:endParaRPr lang="en-US" dirty="0" smtClean="0"/>
          </a:p>
          <a:p>
            <a:r>
              <a:rPr lang="en-US" dirty="0" smtClean="0"/>
              <a:t>In thiamine deficiency, there is accumulation of </a:t>
            </a:r>
            <a:r>
              <a:rPr lang="en-US" dirty="0" err="1" smtClean="0"/>
              <a:t>pvruvic</a:t>
            </a:r>
            <a:r>
              <a:rPr lang="en-US" dirty="0" smtClean="0"/>
              <a:t> and lactic acids in the tissues and body fluids.</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032248"/>
          </a:xfrm>
        </p:spPr>
        <p:txBody>
          <a:bodyPr>
            <a:normAutofit fontScale="77500" lnSpcReduction="20000"/>
          </a:bodyPr>
          <a:lstStyle/>
          <a:p>
            <a:pPr>
              <a:buNone/>
            </a:pPr>
            <a:r>
              <a:rPr lang="en-US" b="1" dirty="0" smtClean="0"/>
              <a:t>Sources</a:t>
            </a:r>
          </a:p>
          <a:p>
            <a:endParaRPr lang="en-US" dirty="0" smtClean="0"/>
          </a:p>
          <a:p>
            <a:r>
              <a:rPr lang="en-US" dirty="0" smtClean="0"/>
              <a:t>Thiamine occurs in all natural food.</a:t>
            </a:r>
          </a:p>
          <a:p>
            <a:endParaRPr lang="en-US" dirty="0" smtClean="0"/>
          </a:p>
          <a:p>
            <a:r>
              <a:rPr lang="en-US" dirty="0" smtClean="0"/>
              <a:t> Important sources are : whole grain cereals, wheat, gram, yeast, pulses, oilseeds and nuts, especially groundnut.</a:t>
            </a:r>
          </a:p>
          <a:p>
            <a:endParaRPr lang="en-US" dirty="0" smtClean="0"/>
          </a:p>
          <a:p>
            <a:r>
              <a:rPr lang="en-US" dirty="0" smtClean="0"/>
              <a:t>Meat, fish, eggs, vegetables and fruits contain smaller amounts. </a:t>
            </a:r>
          </a:p>
          <a:p>
            <a:endParaRPr lang="en-US" dirty="0" smtClean="0"/>
          </a:p>
          <a:p>
            <a:r>
              <a:rPr lang="en-US" dirty="0" smtClean="0"/>
              <a:t>Milk is an important source of thiamine for infants.</a:t>
            </a:r>
          </a:p>
          <a:p>
            <a:endParaRPr lang="en-US" dirty="0" smtClean="0"/>
          </a:p>
          <a:p>
            <a:r>
              <a:rPr lang="en-US" dirty="0" smtClean="0"/>
              <a:t>The main source of thiamine in the diet of Indian people is cereals (rice and wheat)</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buNone/>
            </a:pPr>
            <a:r>
              <a:rPr lang="en-US" b="1" dirty="0" smtClean="0"/>
              <a:t>Thiamine losses</a:t>
            </a:r>
          </a:p>
          <a:p>
            <a:endParaRPr lang="en-US" dirty="0" smtClean="0"/>
          </a:p>
          <a:p>
            <a:r>
              <a:rPr lang="en-US" dirty="0" smtClean="0"/>
              <a:t>Thiamine is readily lost from rice during the process of milling and also losses take place during washing and cooking of rice.</a:t>
            </a:r>
          </a:p>
          <a:p>
            <a:endParaRPr lang="en-US" dirty="0" smtClean="0"/>
          </a:p>
          <a:p>
            <a:r>
              <a:rPr lang="en-US" dirty="0" smtClean="0"/>
              <a:t>Much of thiamine in fruits and vegetables is generally lost during prolonged storage.</a:t>
            </a:r>
          </a:p>
          <a:p>
            <a:endParaRPr lang="en-US" dirty="0" smtClean="0"/>
          </a:p>
          <a:p>
            <a:r>
              <a:rPr lang="en-US" dirty="0" smtClean="0"/>
              <a:t>Thiamine is also destroyed in toast</a:t>
            </a:r>
          </a:p>
          <a:p>
            <a:r>
              <a:rPr lang="en-US" dirty="0" smtClean="0"/>
              <a:t>and in cereals cooked with baking soda.</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413248"/>
          </a:xfrm>
        </p:spPr>
        <p:txBody>
          <a:bodyPr>
            <a:normAutofit fontScale="62500" lnSpcReduction="20000"/>
          </a:bodyPr>
          <a:lstStyle/>
          <a:p>
            <a:pPr>
              <a:buNone/>
            </a:pPr>
            <a:r>
              <a:rPr lang="en-US" b="1" dirty="0" smtClean="0"/>
              <a:t>Deficiency</a:t>
            </a:r>
          </a:p>
          <a:p>
            <a:pPr>
              <a:buNone/>
            </a:pPr>
            <a:endParaRPr lang="en-US" dirty="0" smtClean="0"/>
          </a:p>
          <a:p>
            <a:r>
              <a:rPr lang="en-US" dirty="0" smtClean="0"/>
              <a:t>The two principal deficiency diseases are beriberi and Wernick's encephalopathy.</a:t>
            </a:r>
          </a:p>
          <a:p>
            <a:endParaRPr lang="en-US" dirty="0" smtClean="0"/>
          </a:p>
          <a:p>
            <a:r>
              <a:rPr lang="en-US" dirty="0" smtClean="0"/>
              <a:t> Beriberi may occur in three main forms : </a:t>
            </a:r>
          </a:p>
          <a:p>
            <a:endParaRPr lang="en-US" dirty="0" smtClean="0"/>
          </a:p>
          <a:p>
            <a:pPr>
              <a:buNone/>
            </a:pPr>
            <a:r>
              <a:rPr lang="en-US" dirty="0" smtClean="0"/>
              <a:t>	(a) the dry form characterised by nerve involvement	(peripheral neuritis); </a:t>
            </a:r>
          </a:p>
          <a:p>
            <a:endParaRPr lang="en-US" dirty="0" smtClean="0"/>
          </a:p>
          <a:p>
            <a:pPr>
              <a:buNone/>
            </a:pPr>
            <a:r>
              <a:rPr lang="en-US" dirty="0" smtClean="0"/>
              <a:t>	(b) the wet form characterised by heart involvement (cardiac beriberi); and</a:t>
            </a:r>
          </a:p>
          <a:p>
            <a:pPr>
              <a:buNone/>
            </a:pPr>
            <a:endParaRPr lang="en-US" dirty="0" smtClean="0"/>
          </a:p>
          <a:p>
            <a:pPr>
              <a:buNone/>
            </a:pPr>
            <a:r>
              <a:rPr lang="en-US" dirty="0" smtClean="0"/>
              <a:t>	 (c) infantile beriberi, seen in infants between 2 and 4 months of age. </a:t>
            </a:r>
          </a:p>
          <a:p>
            <a:endParaRPr lang="en-US" dirty="0" smtClean="0"/>
          </a:p>
          <a:p>
            <a:r>
              <a:rPr lang="en-US" dirty="0" smtClean="0"/>
              <a:t>Wernick's encephalopathy (seen often in alcoholics) is characterised by ophthalmoplegia, polyneuritis, ataxia and mental deterioration. </a:t>
            </a:r>
          </a:p>
          <a:p>
            <a:endParaRPr lang="en-US" dirty="0" smtClean="0"/>
          </a:p>
          <a:p>
            <a:r>
              <a:rPr lang="en-US" dirty="0" smtClean="0"/>
              <a:t>It occurs occasionally in people who fast.</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a:buNone/>
            </a:pPr>
            <a:r>
              <a:rPr lang="en-US" b="1" dirty="0" smtClean="0"/>
              <a:t>RIBOFLAVIN (B2)</a:t>
            </a:r>
          </a:p>
          <a:p>
            <a:endParaRPr lang="en-US" dirty="0" smtClean="0"/>
          </a:p>
          <a:p>
            <a:r>
              <a:rPr lang="en-US" dirty="0" smtClean="0"/>
              <a:t>Riboflavin (Vitamin B2) is a member of the B group vitamins. </a:t>
            </a:r>
          </a:p>
          <a:p>
            <a:endParaRPr lang="en-US" dirty="0" smtClean="0"/>
          </a:p>
          <a:p>
            <a:r>
              <a:rPr lang="en-US" dirty="0" smtClean="0"/>
              <a:t>It has a fundamental role in cellular oxidation. </a:t>
            </a:r>
          </a:p>
          <a:p>
            <a:endParaRPr lang="en-US" dirty="0" smtClean="0"/>
          </a:p>
          <a:p>
            <a:r>
              <a:rPr lang="en-US" dirty="0" smtClean="0"/>
              <a:t>It plays an important role in maintaining the integrity of mucocutaneous structure. </a:t>
            </a:r>
          </a:p>
          <a:p>
            <a:endParaRPr lang="en-US" dirty="0" smtClean="0"/>
          </a:p>
          <a:p>
            <a:r>
              <a:rPr lang="en-US" dirty="0" smtClean="0"/>
              <a:t>It is a co-factor in a number of enzymes involved with energy metabolism.</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sz="2800" dirty="0" smtClean="0">
                <a:latin typeface="Times New Roman" pitchFamily="18" charset="0"/>
                <a:cs typeface="Times New Roman" pitchFamily="18" charset="0"/>
              </a:rPr>
              <a:t>It is an integral part of an individuals general heath as well as the health status of the oral cavity.</a:t>
            </a:r>
          </a:p>
          <a:p>
            <a:pPr algn="just"/>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Good nutrition means "maintaining a nutritional status that enables us to grow well and enjoy good health”.</a:t>
            </a:r>
          </a:p>
          <a:p>
            <a:pPr algn="just"/>
            <a:endParaRPr lang="en-US" sz="2800" dirty="0" smtClean="0">
              <a:latin typeface="Times New Roman" pitchFamily="18" charset="0"/>
              <a:cs typeface="Times New Roman" pitchFamily="18" charset="0"/>
            </a:endParaRPr>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Sources</a:t>
            </a:r>
          </a:p>
          <a:p>
            <a:endParaRPr lang="en-US" dirty="0" smtClean="0"/>
          </a:p>
          <a:p>
            <a:r>
              <a:rPr lang="en-US" dirty="0" smtClean="0"/>
              <a:t>Its richest natural sources are milk, eggs, liver, kidney and green leafy vegetables.</a:t>
            </a: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413248"/>
          </a:xfrm>
        </p:spPr>
        <p:txBody>
          <a:bodyPr>
            <a:normAutofit lnSpcReduction="10000"/>
          </a:bodyPr>
          <a:lstStyle/>
          <a:p>
            <a:pPr>
              <a:buNone/>
            </a:pPr>
            <a:r>
              <a:rPr lang="en-US" b="1" dirty="0" smtClean="0"/>
              <a:t>Deficiency</a:t>
            </a:r>
          </a:p>
          <a:p>
            <a:endParaRPr lang="en-US" dirty="0" smtClean="0"/>
          </a:p>
          <a:p>
            <a:r>
              <a:rPr lang="en-US" dirty="0" smtClean="0"/>
              <a:t>The most common lesion associated with riboflavin deficiency is angular stomatitis, which occurs frequently in malnourished children.</a:t>
            </a:r>
          </a:p>
          <a:p>
            <a:endParaRPr lang="en-US" dirty="0" smtClean="0"/>
          </a:p>
          <a:p>
            <a:r>
              <a:rPr lang="en-US" dirty="0" smtClean="0"/>
              <a:t>Other clinical signs include cheilosis,  glossitis, nasolabial dyssebacia.</a:t>
            </a:r>
          </a:p>
          <a:p>
            <a:endParaRPr lang="en-US" dirty="0" smtClean="0"/>
          </a:p>
          <a:p>
            <a:r>
              <a:rPr lang="en-US" dirty="0" smtClean="0"/>
              <a:t>Riboflavin deficiency almost always occurs in association with deficiencies of other B-complex vitamins such as pyridoxine.</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a:buNone/>
            </a:pPr>
            <a:r>
              <a:rPr lang="en-US" b="1" dirty="0" smtClean="0"/>
              <a:t>NIACIN (B3)</a:t>
            </a:r>
          </a:p>
          <a:p>
            <a:endParaRPr lang="en-US" dirty="0" smtClean="0"/>
          </a:p>
          <a:p>
            <a:r>
              <a:rPr lang="en-US" dirty="0" smtClean="0"/>
              <a:t>Niacin or nicotinic acid (B3) is essential for the metabolism of carbohydrate, fat and protein. </a:t>
            </a:r>
          </a:p>
          <a:p>
            <a:endParaRPr lang="en-US" dirty="0" smtClean="0"/>
          </a:p>
          <a:p>
            <a:r>
              <a:rPr lang="en-US" dirty="0" smtClean="0"/>
              <a:t>It is also essential for the normal functioning of the skin, intestinal and nervous systems.</a:t>
            </a:r>
          </a:p>
          <a:p>
            <a:endParaRPr lang="en-US" dirty="0" smtClean="0"/>
          </a:p>
          <a:p>
            <a:r>
              <a:rPr lang="en-US" dirty="0" smtClean="0"/>
              <a:t>This vitamin differs from the other vitamins of the B-complex group in that an essential amino acid, tryptophan serves as its precursor.</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Sources</a:t>
            </a:r>
          </a:p>
          <a:p>
            <a:endParaRPr lang="en-US" dirty="0" smtClean="0"/>
          </a:p>
          <a:p>
            <a:r>
              <a:rPr lang="en-US" dirty="0" smtClean="0"/>
              <a:t>Liver, kidney, meat, poultry, fish, legumes and groundnut.</a:t>
            </a:r>
          </a:p>
          <a:p>
            <a:endParaRPr lang="en-US" dirty="0" smtClean="0"/>
          </a:p>
          <a:p>
            <a:r>
              <a:rPr lang="en-US" dirty="0" smtClean="0"/>
              <a:t>Milk is a poor source of niacin but its proteins are rich in tryptophan which is converted in the body into niacin.</a:t>
            </a: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413248"/>
          </a:xfrm>
        </p:spPr>
        <p:txBody>
          <a:bodyPr>
            <a:normAutofit fontScale="85000" lnSpcReduction="20000"/>
          </a:bodyPr>
          <a:lstStyle/>
          <a:p>
            <a:pPr>
              <a:buNone/>
            </a:pPr>
            <a:r>
              <a:rPr lang="en-US" b="1" dirty="0" smtClean="0"/>
              <a:t>Deficiency</a:t>
            </a:r>
          </a:p>
          <a:p>
            <a:endParaRPr lang="en-US" dirty="0" smtClean="0"/>
          </a:p>
          <a:p>
            <a:r>
              <a:rPr lang="en-US" dirty="0" smtClean="0"/>
              <a:t>Niacin deficiency results in pellagra. </a:t>
            </a:r>
          </a:p>
          <a:p>
            <a:endParaRPr lang="en-US" dirty="0" smtClean="0"/>
          </a:p>
          <a:p>
            <a:r>
              <a:rPr lang="en-US" dirty="0" smtClean="0"/>
              <a:t>The disease is characterised by three D's – diarrhoea, dermatitis and dementia. </a:t>
            </a:r>
          </a:p>
          <a:p>
            <a:endParaRPr lang="en-US" dirty="0" smtClean="0"/>
          </a:p>
          <a:p>
            <a:r>
              <a:rPr lang="en-US" dirty="0" smtClean="0"/>
              <a:t>In addition glossitis and stomatitis usually occur.</a:t>
            </a:r>
          </a:p>
          <a:p>
            <a:endParaRPr lang="en-US" dirty="0" smtClean="0"/>
          </a:p>
          <a:p>
            <a:r>
              <a:rPr lang="en-US" dirty="0" smtClean="0"/>
              <a:t>The dermatitis is bilaterally symmetrical and is found only on those surfaces of the body exposed to sunlight, such as back of the hands, lower legs, face and neck. </a:t>
            </a:r>
          </a:p>
          <a:p>
            <a:endParaRPr lang="en-US" dirty="0" smtClean="0"/>
          </a:p>
          <a:p>
            <a:r>
              <a:rPr lang="en-US" dirty="0" smtClean="0"/>
              <a:t>Mental changes may also occur which include depression, irritability and delirium.</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565648"/>
          </a:xfrm>
        </p:spPr>
        <p:txBody>
          <a:bodyPr>
            <a:normAutofit fontScale="70000" lnSpcReduction="20000"/>
          </a:bodyPr>
          <a:lstStyle/>
          <a:p>
            <a:pPr>
              <a:buNone/>
            </a:pPr>
            <a:r>
              <a:rPr lang="en-US" b="1" dirty="0" smtClean="0"/>
              <a:t>PYRIDOXINE (B6)</a:t>
            </a:r>
          </a:p>
          <a:p>
            <a:endParaRPr lang="en-US" dirty="0" smtClean="0"/>
          </a:p>
          <a:p>
            <a:r>
              <a:rPr lang="en-US" dirty="0" smtClean="0"/>
              <a:t>Pyridoxine (vitamin B6) exists in three forms : pyridoxine, </a:t>
            </a:r>
            <a:r>
              <a:rPr lang="en-US" dirty="0" err="1" smtClean="0"/>
              <a:t>pyridoxal</a:t>
            </a:r>
            <a:r>
              <a:rPr lang="en-US" dirty="0" smtClean="0"/>
              <a:t> and </a:t>
            </a:r>
            <a:r>
              <a:rPr lang="en-US" dirty="0" err="1" smtClean="0"/>
              <a:t>pyridoxamine</a:t>
            </a:r>
            <a:r>
              <a:rPr lang="en-US" dirty="0" smtClean="0"/>
              <a:t>. </a:t>
            </a:r>
          </a:p>
          <a:p>
            <a:endParaRPr lang="en-US" dirty="0" smtClean="0"/>
          </a:p>
          <a:p>
            <a:r>
              <a:rPr lang="en-US" dirty="0" smtClean="0"/>
              <a:t>It plays an important role in the metabolism of amino acids, fats and carbohydrate. </a:t>
            </a:r>
          </a:p>
          <a:p>
            <a:endParaRPr lang="en-US" b="1" dirty="0" smtClean="0"/>
          </a:p>
          <a:p>
            <a:pPr>
              <a:buNone/>
            </a:pPr>
            <a:r>
              <a:rPr lang="en-US" b="1" dirty="0" smtClean="0"/>
              <a:t>Sources</a:t>
            </a:r>
          </a:p>
          <a:p>
            <a:endParaRPr lang="en-US" dirty="0" smtClean="0"/>
          </a:p>
          <a:p>
            <a:r>
              <a:rPr lang="en-US" dirty="0" smtClean="0"/>
              <a:t>It is widely distributed in foods, e.g., milk, liver, meat, egg yolk, fish, whole grain cereals, legumes and vegetables. </a:t>
            </a:r>
          </a:p>
          <a:p>
            <a:endParaRPr lang="en-US" dirty="0" smtClean="0"/>
          </a:p>
          <a:p>
            <a:r>
              <a:rPr lang="en-US" b="1" dirty="0" smtClean="0"/>
              <a:t>Deficiency</a:t>
            </a:r>
            <a:endParaRPr lang="en-US" dirty="0" smtClean="0"/>
          </a:p>
          <a:p>
            <a:endParaRPr lang="en-US" dirty="0" smtClean="0"/>
          </a:p>
          <a:p>
            <a:r>
              <a:rPr lang="en-US" dirty="0" smtClean="0"/>
              <a:t>Pyridoxine deficiency is associated with peripheral neuritis. </a:t>
            </a:r>
          </a:p>
          <a:p>
            <a:endParaRPr lang="en-US" dirty="0" smtClean="0"/>
          </a:p>
          <a:p>
            <a:r>
              <a:rPr lang="en-US" dirty="0" smtClean="0"/>
              <a:t>Riboflavin deficiency impairs the optimal utilization of pyridoxine.</a:t>
            </a: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buNone/>
            </a:pPr>
            <a:r>
              <a:rPr lang="en-US" b="1" dirty="0" smtClean="0"/>
              <a:t>PANTOTHENIC ACID (B5)</a:t>
            </a:r>
          </a:p>
          <a:p>
            <a:endParaRPr lang="en-US" dirty="0" smtClean="0"/>
          </a:p>
          <a:p>
            <a:r>
              <a:rPr lang="en-US" dirty="0" smtClean="0"/>
              <a:t>There is a long standing evidence for a relation between pantothenic acid and adrenal cortical function. </a:t>
            </a:r>
          </a:p>
          <a:p>
            <a:endParaRPr lang="en-US" dirty="0" smtClean="0"/>
          </a:p>
          <a:p>
            <a:r>
              <a:rPr lang="en-US" dirty="0" smtClean="0"/>
              <a:t>In the biosynthesis of corticosteroids.</a:t>
            </a:r>
          </a:p>
          <a:p>
            <a:endParaRPr lang="en-US" dirty="0" smtClean="0"/>
          </a:p>
          <a:p>
            <a:r>
              <a:rPr lang="en-US" dirty="0" smtClean="0"/>
              <a:t> Human blood normally contains 18 to 35 mg of pantothenic acid per 100 ml, mostly present in the cells as coenzyme A.</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a:buNone/>
            </a:pPr>
            <a:r>
              <a:rPr lang="en-US" b="1" dirty="0" smtClean="0"/>
              <a:t>FOLATE</a:t>
            </a:r>
          </a:p>
          <a:p>
            <a:endParaRPr lang="en-US" dirty="0" smtClean="0"/>
          </a:p>
          <a:p>
            <a:r>
              <a:rPr lang="en-US" dirty="0" smtClean="0"/>
              <a:t>Alternative name is folacin and the usual pharmaceutical preparation is folic acid.</a:t>
            </a:r>
          </a:p>
          <a:p>
            <a:endParaRPr lang="en-US" dirty="0" smtClean="0"/>
          </a:p>
          <a:p>
            <a:r>
              <a:rPr lang="en-US" dirty="0" smtClean="0"/>
              <a:t>Folic acid occurs in food in two forms : free folates and bound folates. </a:t>
            </a:r>
          </a:p>
          <a:p>
            <a:endParaRPr lang="en-US" dirty="0" smtClean="0"/>
          </a:p>
          <a:p>
            <a:r>
              <a:rPr lang="en-US" dirty="0" smtClean="0"/>
              <a:t>In man, free folate is rapidly absorbed, primarily from the proximal part of small intestine. </a:t>
            </a:r>
          </a:p>
          <a:p>
            <a:r>
              <a:rPr lang="en-US" dirty="0" smtClean="0"/>
              <a:t>Folic acid plays a role in the synthesis of the nucleic acids. </a:t>
            </a:r>
          </a:p>
          <a:p>
            <a:endParaRPr lang="en-US" dirty="0" smtClean="0"/>
          </a:p>
          <a:p>
            <a:r>
              <a:rPr lang="en-US" dirty="0" smtClean="0"/>
              <a:t>It is also needed for the normal development of blood cells in the marrow.</a:t>
            </a:r>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Sources</a:t>
            </a:r>
          </a:p>
          <a:p>
            <a:endParaRPr lang="en-US" dirty="0" smtClean="0"/>
          </a:p>
          <a:p>
            <a:r>
              <a:rPr lang="en-US" dirty="0" smtClean="0"/>
              <a:t>liver, meat, dairy products, eggs, milk, fruits and cereals</a:t>
            </a: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184648"/>
          </a:xfrm>
        </p:spPr>
        <p:txBody>
          <a:bodyPr>
            <a:normAutofit fontScale="92500" lnSpcReduction="20000"/>
          </a:bodyPr>
          <a:lstStyle/>
          <a:p>
            <a:pPr>
              <a:buNone/>
            </a:pPr>
            <a:r>
              <a:rPr lang="en-US" b="1" dirty="0" smtClean="0"/>
              <a:t>Deficiency</a:t>
            </a:r>
          </a:p>
          <a:p>
            <a:endParaRPr lang="en-US" dirty="0" smtClean="0"/>
          </a:p>
          <a:p>
            <a:r>
              <a:rPr lang="en-US" dirty="0" smtClean="0"/>
              <a:t>Folate deficiency may occur simply from a poor diet. </a:t>
            </a:r>
          </a:p>
          <a:p>
            <a:endParaRPr lang="en-US" dirty="0" smtClean="0"/>
          </a:p>
          <a:p>
            <a:r>
              <a:rPr lang="en-US" dirty="0" smtClean="0"/>
              <a:t>It is commonly found in pregnancy and lactation where requirements are increased.</a:t>
            </a:r>
          </a:p>
          <a:p>
            <a:endParaRPr lang="en-US" dirty="0" smtClean="0"/>
          </a:p>
          <a:p>
            <a:r>
              <a:rPr lang="en-US" dirty="0" smtClean="0"/>
              <a:t> It results in megaloblastic anaemia, glossitis, cheilosis and gastrointestinal disturbances such as diarrhoea, distension and flatulence. </a:t>
            </a:r>
          </a:p>
          <a:p>
            <a:endParaRPr lang="en-US" dirty="0" smtClean="0"/>
          </a:p>
          <a:p>
            <a:r>
              <a:rPr lang="en-US" dirty="0" smtClean="0"/>
              <a:t>Severe folate deficiency may cause infertility or even sterility.</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943600"/>
          </a:xfrm>
        </p:spPr>
        <p:txBody>
          <a:bodyPr>
            <a:normAutofit/>
          </a:bodyPr>
          <a:lstStyle/>
          <a:p>
            <a:pPr algn="just">
              <a:buNone/>
            </a:pPr>
            <a:r>
              <a:rPr lang="en-US" sz="2800" b="1" dirty="0" smtClean="0">
                <a:latin typeface="Times New Roman" pitchFamily="18" charset="0"/>
                <a:cs typeface="Times New Roman" pitchFamily="18" charset="0"/>
              </a:rPr>
              <a:t>Classification of Nutrients</a:t>
            </a:r>
          </a:p>
          <a:p>
            <a:pPr algn="just">
              <a:buNone/>
            </a:pPr>
            <a:endParaRPr lang="en-US" sz="2800" b="1"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Nutrients are organic and inorganic complexes contained in the food.</a:t>
            </a:r>
          </a:p>
          <a:p>
            <a:pPr algn="just"/>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Nutrients can be classified as </a:t>
            </a:r>
            <a:r>
              <a:rPr lang="en-US" sz="2800" b="1" dirty="0" smtClean="0">
                <a:latin typeface="Times New Roman" pitchFamily="18" charset="0"/>
                <a:cs typeface="Times New Roman" pitchFamily="18" charset="0"/>
              </a:rPr>
              <a:t>macro</a:t>
            </a:r>
            <a:r>
              <a:rPr lang="en-US" sz="2800" dirty="0" smtClean="0">
                <a:latin typeface="Times New Roman" pitchFamily="18" charset="0"/>
                <a:cs typeface="Times New Roman" pitchFamily="18" charset="0"/>
              </a:rPr>
              <a:t> and </a:t>
            </a:r>
            <a:r>
              <a:rPr lang="en-US" sz="2800" b="1" dirty="0" smtClean="0">
                <a:latin typeface="Times New Roman" pitchFamily="18" charset="0"/>
                <a:cs typeface="Times New Roman" pitchFamily="18" charset="0"/>
              </a:rPr>
              <a:t>micronutrients</a:t>
            </a:r>
            <a:r>
              <a:rPr lang="en-US" sz="2800" dirty="0" smtClean="0">
                <a:latin typeface="Times New Roman" pitchFamily="18" charset="0"/>
                <a:cs typeface="Times New Roman" pitchFamily="18" charset="0"/>
              </a:rPr>
              <a:t>.</a:t>
            </a:r>
          </a:p>
          <a:p>
            <a:pPr algn="just"/>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The macronutrients include </a:t>
            </a:r>
            <a:r>
              <a:rPr lang="en-US" sz="2800" b="1" dirty="0" smtClean="0">
                <a:latin typeface="Times New Roman" pitchFamily="18" charset="0"/>
                <a:cs typeface="Times New Roman" pitchFamily="18" charset="0"/>
              </a:rPr>
              <a:t>carbohydrates, fats, </a:t>
            </a:r>
            <a:r>
              <a:rPr lang="en-US" sz="2800" b="1" dirty="0" err="1" smtClean="0">
                <a:latin typeface="Times New Roman" pitchFamily="18" charset="0"/>
                <a:cs typeface="Times New Roman" pitchFamily="18" charset="0"/>
              </a:rPr>
              <a:t>protiens</a:t>
            </a:r>
            <a:r>
              <a:rPr lang="en-US" sz="2800" dirty="0" smtClean="0">
                <a:latin typeface="Times New Roman" pitchFamily="18" charset="0"/>
                <a:cs typeface="Times New Roman" pitchFamily="18" charset="0"/>
              </a:rPr>
              <a:t> and they form the main bulk of food, and micronutrients include </a:t>
            </a:r>
            <a:r>
              <a:rPr lang="en-US" sz="2800" b="1" dirty="0" smtClean="0">
                <a:latin typeface="Times New Roman" pitchFamily="18" charset="0"/>
                <a:cs typeface="Times New Roman" pitchFamily="18" charset="0"/>
              </a:rPr>
              <a:t>vitamins</a:t>
            </a:r>
            <a:r>
              <a:rPr lang="en-US" sz="2800" dirty="0" smtClean="0">
                <a:latin typeface="Times New Roman" pitchFamily="18" charset="0"/>
                <a:cs typeface="Times New Roman" pitchFamily="18" charset="0"/>
              </a:rPr>
              <a:t> and </a:t>
            </a:r>
            <a:r>
              <a:rPr lang="en-US" sz="2800" b="1" dirty="0" smtClean="0">
                <a:latin typeface="Times New Roman" pitchFamily="18" charset="0"/>
                <a:cs typeface="Times New Roman" pitchFamily="18" charset="0"/>
              </a:rPr>
              <a:t>minerals</a:t>
            </a:r>
            <a:r>
              <a:rPr lang="en-US" sz="2800" dirty="0" smtClean="0">
                <a:latin typeface="Times New Roman" pitchFamily="18" charset="0"/>
                <a:cs typeface="Times New Roman" pitchFamily="18" charset="0"/>
              </a:rPr>
              <a:t>.</a:t>
            </a:r>
            <a:endParaRPr lang="en-US" sz="2800" b="1" dirty="0" smtClean="0">
              <a:latin typeface="Times New Roman" pitchFamily="18" charset="0"/>
              <a:cs typeface="Times New Roman" pitchFamily="18" charset="0"/>
            </a:endParaRPr>
          </a:p>
          <a:p>
            <a:endParaRPr lang="en-US" dirty="0" smtClean="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Intake values recommended by ICMR (2010) are given below:</a:t>
            </a:r>
          </a:p>
          <a:p>
            <a:endParaRPr lang="en-US" dirty="0" smtClean="0"/>
          </a:p>
          <a:p>
            <a:pPr>
              <a:buNone/>
            </a:pPr>
            <a:r>
              <a:rPr lang="en-US" dirty="0" smtClean="0"/>
              <a:t>	                           Per day</a:t>
            </a:r>
          </a:p>
          <a:p>
            <a:pPr>
              <a:buNone/>
            </a:pPr>
            <a:endParaRPr lang="en-US" dirty="0" smtClean="0"/>
          </a:p>
          <a:p>
            <a:pPr>
              <a:buNone/>
            </a:pPr>
            <a:r>
              <a:rPr lang="en-US" dirty="0" smtClean="0"/>
              <a:t>	a) Healthy adults   200 mcg</a:t>
            </a:r>
          </a:p>
          <a:p>
            <a:pPr>
              <a:buNone/>
            </a:pPr>
            <a:r>
              <a:rPr lang="en-US" dirty="0" smtClean="0"/>
              <a:t>	 b) Pregnancy       500 mcg</a:t>
            </a:r>
          </a:p>
          <a:p>
            <a:pPr>
              <a:buNone/>
            </a:pPr>
            <a:r>
              <a:rPr lang="en-US" dirty="0" smtClean="0"/>
              <a:t>	c) Lactation          300 mcg</a:t>
            </a:r>
          </a:p>
          <a:p>
            <a:pPr>
              <a:buNone/>
            </a:pPr>
            <a:r>
              <a:rPr lang="en-US" dirty="0" smtClean="0"/>
              <a:t>	d) Children           80-120 mcg</a:t>
            </a:r>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buNone/>
            </a:pPr>
            <a:r>
              <a:rPr lang="en-US" b="1" dirty="0" smtClean="0"/>
              <a:t>VITAMIN B12</a:t>
            </a:r>
          </a:p>
          <a:p>
            <a:endParaRPr lang="en-US" dirty="0" smtClean="0"/>
          </a:p>
          <a:p>
            <a:r>
              <a:rPr lang="en-US" dirty="0" smtClean="0"/>
              <a:t>Vitamin B12 is complex organo-metallic compound with a cobalt atom.</a:t>
            </a:r>
          </a:p>
          <a:p>
            <a:endParaRPr lang="en-US" dirty="0" smtClean="0"/>
          </a:p>
          <a:p>
            <a:r>
              <a:rPr lang="en-US" dirty="0" smtClean="0"/>
              <a:t>Vitamin B12 cooperates with folate in the synthesis of DNA.</a:t>
            </a:r>
          </a:p>
          <a:p>
            <a:endParaRPr lang="en-US" dirty="0" smtClean="0"/>
          </a:p>
          <a:p>
            <a:r>
              <a:rPr lang="en-US" dirty="0" smtClean="0"/>
              <a:t>Vitamin B12 has a separate biochemical role, unrelated to folate, in synthesis of fatty acids in myelin.</a:t>
            </a: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buNone/>
            </a:pPr>
            <a:r>
              <a:rPr lang="en-US" b="1" dirty="0" smtClean="0"/>
              <a:t>Sources</a:t>
            </a:r>
          </a:p>
          <a:p>
            <a:endParaRPr lang="en-US" dirty="0" smtClean="0"/>
          </a:p>
          <a:p>
            <a:r>
              <a:rPr lang="en-US" dirty="0" smtClean="0"/>
              <a:t>Good sources are liver, kidney, meat, fish, eggs, milk and cheese. </a:t>
            </a:r>
          </a:p>
          <a:p>
            <a:endParaRPr lang="en-US" dirty="0" smtClean="0"/>
          </a:p>
          <a:p>
            <a:r>
              <a:rPr lang="en-US" dirty="0" smtClean="0"/>
              <a:t>Vitamin B12 is not found in foods of vegetable origin.</a:t>
            </a:r>
          </a:p>
          <a:p>
            <a:pPr>
              <a:buNone/>
            </a:pPr>
            <a:endParaRPr lang="en-US" dirty="0" smtClean="0"/>
          </a:p>
          <a:p>
            <a:r>
              <a:rPr lang="en-US" dirty="0" smtClean="0"/>
              <a:t>It is also synthesized by bacteria in colon. </a:t>
            </a:r>
          </a:p>
          <a:p>
            <a:endParaRPr lang="en-US" dirty="0" smtClean="0"/>
          </a:p>
          <a:p>
            <a:r>
              <a:rPr lang="en-US" dirty="0" smtClean="0"/>
              <a:t>Liver is the main storage site of vitamin B12.</a:t>
            </a:r>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buNone/>
            </a:pPr>
            <a:r>
              <a:rPr lang="en-US" b="1" dirty="0" smtClean="0"/>
              <a:t>Deficiency</a:t>
            </a:r>
          </a:p>
          <a:p>
            <a:endParaRPr lang="en-US" dirty="0" smtClean="0"/>
          </a:p>
          <a:p>
            <a:r>
              <a:rPr lang="en-US" dirty="0" smtClean="0"/>
              <a:t>Vitamin B12 deficiency is associated with megaloblastic anaemia (pernicious anaemia), </a:t>
            </a:r>
            <a:r>
              <a:rPr lang="en-US" dirty="0" err="1" smtClean="0"/>
              <a:t>demyelinating</a:t>
            </a:r>
            <a:r>
              <a:rPr lang="en-US" dirty="0" smtClean="0"/>
              <a:t> neurological lesions in the spinal cord and infertility (in animal species).</a:t>
            </a:r>
          </a:p>
          <a:p>
            <a:endParaRPr lang="en-US" dirty="0" smtClean="0"/>
          </a:p>
          <a:p>
            <a:r>
              <a:rPr lang="en-US" dirty="0" smtClean="0"/>
              <a:t>Dietary deficiency of B12 may arise in subjects who are strict vegetarians and eat no-animal products.</a:t>
            </a:r>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Requirement</a:t>
            </a:r>
          </a:p>
          <a:p>
            <a:endParaRPr lang="en-US" dirty="0" smtClean="0"/>
          </a:p>
          <a:p>
            <a:r>
              <a:rPr lang="en-US" dirty="0" smtClean="0"/>
              <a:t>Intake values recommended by ICMR (2010) are as below:</a:t>
            </a:r>
          </a:p>
          <a:p>
            <a:pPr>
              <a:buNone/>
            </a:pPr>
            <a:r>
              <a:rPr lang="en-US" dirty="0" smtClean="0"/>
              <a:t>					Per day</a:t>
            </a:r>
          </a:p>
          <a:p>
            <a:r>
              <a:rPr lang="en-US" dirty="0" smtClean="0"/>
              <a:t>Normal adults 	1 mcg</a:t>
            </a:r>
          </a:p>
          <a:p>
            <a:r>
              <a:rPr lang="en-US" dirty="0" smtClean="0"/>
              <a:t>Pregnancy 		1.2 mcg</a:t>
            </a:r>
          </a:p>
          <a:p>
            <a:r>
              <a:rPr lang="en-US" dirty="0" smtClean="0"/>
              <a:t>Lactation 		1.5 mcg</a:t>
            </a:r>
          </a:p>
          <a:p>
            <a:r>
              <a:rPr lang="en-US" dirty="0" smtClean="0"/>
              <a:t>Infants &amp; children 	0.2 mcg</a:t>
            </a:r>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buNone/>
            </a:pPr>
            <a:r>
              <a:rPr lang="en-US" b="1" dirty="0" smtClean="0"/>
              <a:t>VITAMIN C</a:t>
            </a:r>
          </a:p>
          <a:p>
            <a:endParaRPr lang="en-US" dirty="0" smtClean="0"/>
          </a:p>
          <a:p>
            <a:r>
              <a:rPr lang="en-US" dirty="0" smtClean="0"/>
              <a:t>Vitamin C (ascorbic acid) is a water-soluble vitamin.</a:t>
            </a:r>
          </a:p>
          <a:p>
            <a:endParaRPr lang="en-US" dirty="0" smtClean="0"/>
          </a:p>
          <a:p>
            <a:r>
              <a:rPr lang="en-US" dirty="0" smtClean="0"/>
              <a:t> It is the most sensitive of all vitamins to heat. </a:t>
            </a:r>
          </a:p>
          <a:p>
            <a:endParaRPr lang="en-US" dirty="0" smtClean="0"/>
          </a:p>
          <a:p>
            <a:r>
              <a:rPr lang="en-US" dirty="0" smtClean="0"/>
              <a:t>Man, monkey and guinea pig are only species to require vitamin C in their diet.</a:t>
            </a:r>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buNone/>
            </a:pPr>
            <a:r>
              <a:rPr lang="en-US" b="1" dirty="0" smtClean="0"/>
              <a:t>Functions</a:t>
            </a:r>
          </a:p>
          <a:p>
            <a:endParaRPr lang="en-US" dirty="0" smtClean="0"/>
          </a:p>
          <a:p>
            <a:r>
              <a:rPr lang="en-US" dirty="0" smtClean="0"/>
              <a:t>It is an antioxidant and has an important role in tissue oxidation. </a:t>
            </a:r>
          </a:p>
          <a:p>
            <a:endParaRPr lang="en-US" dirty="0" smtClean="0"/>
          </a:p>
          <a:p>
            <a:r>
              <a:rPr lang="en-US" dirty="0" smtClean="0"/>
              <a:t>It is needed for the formation of collagen.</a:t>
            </a:r>
          </a:p>
          <a:p>
            <a:endParaRPr lang="en-US" dirty="0" smtClean="0"/>
          </a:p>
          <a:p>
            <a:r>
              <a:rPr lang="en-US" dirty="0" smtClean="0"/>
              <a:t>It inhibits nitrosamine formation  by the intestinal mucosa.</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buNone/>
            </a:pPr>
            <a:r>
              <a:rPr lang="en-US" b="1" dirty="0" smtClean="0"/>
              <a:t>Sources</a:t>
            </a:r>
          </a:p>
          <a:p>
            <a:endParaRPr lang="en-US" dirty="0" smtClean="0"/>
          </a:p>
          <a:p>
            <a:endParaRPr lang="en-US" dirty="0" smtClean="0"/>
          </a:p>
          <a:p>
            <a:r>
              <a:rPr lang="en-US" dirty="0" smtClean="0"/>
              <a:t>The main dietary sources of vitamin C are fresh fruits and green Leafy vegetables. </a:t>
            </a:r>
          </a:p>
          <a:p>
            <a:endParaRPr lang="en-US" dirty="0" smtClean="0"/>
          </a:p>
          <a:p>
            <a:r>
              <a:rPr lang="en-US" dirty="0" smtClean="0"/>
              <a:t>in fresh meat and fish</a:t>
            </a:r>
          </a:p>
          <a:p>
            <a:endParaRPr lang="en-US" dirty="0" smtClean="0"/>
          </a:p>
          <a:p>
            <a:r>
              <a:rPr lang="en-US" dirty="0" err="1" smtClean="0"/>
              <a:t>Amla</a:t>
            </a:r>
            <a:r>
              <a:rPr lang="en-US" dirty="0" smtClean="0"/>
              <a:t> or the Indian gooseberry is one of the richest sources of vitamin C</a:t>
            </a:r>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Deficiency</a:t>
            </a:r>
          </a:p>
          <a:p>
            <a:endParaRPr lang="en-US" dirty="0" smtClean="0"/>
          </a:p>
          <a:p>
            <a:r>
              <a:rPr lang="en-US" dirty="0" smtClean="0"/>
              <a:t>Deficiency of vitamin C results in scurvy, the signs of which are swollen and bleeding gums, subcutaneous bruising or bleeding into the skin or joints, delayed wound healing, anaemia and weakness</a:t>
            </a:r>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buNone/>
            </a:pPr>
            <a:r>
              <a:rPr lang="en-US" b="1" dirty="0" smtClean="0"/>
              <a:t>BALANCED DIET</a:t>
            </a:r>
          </a:p>
          <a:p>
            <a:endParaRPr lang="en-US" dirty="0" smtClean="0"/>
          </a:p>
          <a:p>
            <a:r>
              <a:rPr lang="en-US" dirty="0" smtClean="0"/>
              <a:t>A diet may be defined as the kinds of food on which a person or group lives. </a:t>
            </a:r>
          </a:p>
          <a:p>
            <a:endParaRPr lang="en-US" dirty="0" smtClean="0"/>
          </a:p>
          <a:p>
            <a:r>
              <a:rPr lang="en-US" dirty="0" smtClean="0"/>
              <a:t>A balanced diet is defined as one which contains a variety of foods in such quantities and proportions that the need for energy, amino acids, vitamins, minerals, fats, carbohydrate and other nutrients is adequately met for maintaining health, vitality and general well being.</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normAutofit/>
          </a:bodyPr>
          <a:lstStyle/>
          <a:p>
            <a:pPr algn="just">
              <a:buNone/>
            </a:pPr>
            <a:r>
              <a:rPr lang="en-US" sz="2800" b="1" dirty="0" smtClean="0">
                <a:latin typeface="Times New Roman" pitchFamily="18" charset="0"/>
                <a:cs typeface="Times New Roman" pitchFamily="18" charset="0"/>
              </a:rPr>
              <a:t>Proteins</a:t>
            </a:r>
          </a:p>
          <a:p>
            <a:pPr algn="just">
              <a:buNone/>
            </a:pPr>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Proteins are the most common substances found in the body.</a:t>
            </a:r>
          </a:p>
          <a:p>
            <a:pPr algn="just"/>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Proteins are complex organic nitrogenous compounds.</a:t>
            </a:r>
          </a:p>
          <a:p>
            <a:pPr algn="just"/>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 They are composed of carbon, hydrogen, oxygen, nitrogen and sulphur in varying amounts.</a:t>
            </a:r>
          </a:p>
          <a:p>
            <a:endParaRPr lang="en-US" dirty="0" smtClean="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260848"/>
          </a:xfrm>
        </p:spPr>
        <p:txBody>
          <a:bodyPr>
            <a:normAutofit fontScale="92500" lnSpcReduction="10000"/>
          </a:bodyPr>
          <a:lstStyle/>
          <a:p>
            <a:r>
              <a:rPr lang="en-US" dirty="0" smtClean="0"/>
              <a:t>In constructing balanced diet, the following principles should be borne in mind : </a:t>
            </a:r>
          </a:p>
          <a:p>
            <a:endParaRPr lang="en-US" dirty="0" smtClean="0"/>
          </a:p>
          <a:p>
            <a:r>
              <a:rPr lang="en-US" dirty="0" smtClean="0"/>
              <a:t>(a) First and foremost, the daily requirement of protein should be met. This amounts to 10-15 per cent of the daily energy intake. </a:t>
            </a:r>
          </a:p>
          <a:p>
            <a:endParaRPr lang="en-US" dirty="0" smtClean="0"/>
          </a:p>
          <a:p>
            <a:r>
              <a:rPr lang="en-US" dirty="0" smtClean="0"/>
              <a:t>(b) Next comes the fat requirement, which should be limited to 15-30 per cent of the daily energy intake </a:t>
            </a:r>
          </a:p>
          <a:p>
            <a:endParaRPr lang="en-US" dirty="0" smtClean="0"/>
          </a:p>
          <a:p>
            <a:r>
              <a:rPr lang="en-US" dirty="0" smtClean="0"/>
              <a:t>(c) Carbohydrates rich in natural fibre should constitute the remaining food energy.</a:t>
            </a:r>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The dietary pattern varies widely in different parts of the  world. </a:t>
            </a:r>
          </a:p>
          <a:p>
            <a:endParaRPr lang="en-US" dirty="0" smtClean="0"/>
          </a:p>
          <a:p>
            <a:r>
              <a:rPr lang="en-US" dirty="0" smtClean="0"/>
              <a:t>It is generally developed around the kinds of food produced depending upon the climatic conditions of the region, economic capacity, religion, customs, tastes and habits of the people.</a:t>
            </a:r>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489448"/>
          </a:xfrm>
        </p:spPr>
        <p:txBody>
          <a:bodyPr>
            <a:normAutofit fontScale="85000" lnSpcReduction="20000"/>
          </a:bodyPr>
          <a:lstStyle/>
          <a:p>
            <a:pPr>
              <a:buNone/>
            </a:pPr>
            <a:r>
              <a:rPr lang="en-US" b="1" dirty="0" smtClean="0"/>
              <a:t>DIETARY GOALS</a:t>
            </a:r>
          </a:p>
          <a:p>
            <a:endParaRPr lang="en-US" dirty="0" smtClean="0"/>
          </a:p>
          <a:p>
            <a:r>
              <a:rPr lang="en-US" dirty="0" smtClean="0"/>
              <a:t>All countries should develop a national nutrition and food policy setting out "dietary goals" for achievement.</a:t>
            </a:r>
          </a:p>
          <a:p>
            <a:endParaRPr lang="en-US" dirty="0" smtClean="0"/>
          </a:p>
          <a:p>
            <a:endParaRPr lang="en-US" dirty="0" smtClean="0"/>
          </a:p>
          <a:p>
            <a:r>
              <a:rPr lang="en-US" dirty="0" smtClean="0"/>
              <a:t>The dietary goals recommended by the various Expert Committees of WHO are as below :</a:t>
            </a:r>
          </a:p>
          <a:p>
            <a:endParaRPr lang="en-US" dirty="0" smtClean="0"/>
          </a:p>
          <a:p>
            <a:pPr>
              <a:buNone/>
            </a:pPr>
            <a:r>
              <a:rPr lang="en-US" dirty="0" smtClean="0"/>
              <a:t>	(a) dietary fat should be limited to approximately 15-30 per cent of total daily intake;</a:t>
            </a:r>
          </a:p>
          <a:p>
            <a:endParaRPr lang="en-US" dirty="0" smtClean="0"/>
          </a:p>
          <a:p>
            <a:pPr>
              <a:buNone/>
            </a:pPr>
            <a:r>
              <a:rPr lang="en-US" dirty="0" smtClean="0"/>
              <a:t>	(b) saturated fats should contribute no more than 10 per cent of the total energy intake; unsaturated vegetable oils should be substituted for the remaining fat requirement;</a:t>
            </a:r>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489448"/>
          </a:xfrm>
        </p:spPr>
        <p:txBody>
          <a:bodyPr>
            <a:normAutofit fontScale="85000" lnSpcReduction="20000"/>
          </a:bodyPr>
          <a:lstStyle/>
          <a:p>
            <a:pPr>
              <a:buNone/>
            </a:pPr>
            <a:r>
              <a:rPr lang="en-US" dirty="0" smtClean="0"/>
              <a:t>	(c) excessive consumption of refined carbohydrate should be avoided; some amount of carbohydrate rich in natural fibre should be taken;</a:t>
            </a:r>
          </a:p>
          <a:p>
            <a:pPr>
              <a:buNone/>
            </a:pPr>
            <a:endParaRPr lang="en-US" dirty="0" smtClean="0"/>
          </a:p>
          <a:p>
            <a:pPr>
              <a:buNone/>
            </a:pPr>
            <a:r>
              <a:rPr lang="en-US" dirty="0" smtClean="0"/>
              <a:t>	(d) sources rich in energy such as fats and alcohol should be restricted;</a:t>
            </a:r>
          </a:p>
          <a:p>
            <a:pPr>
              <a:buNone/>
            </a:pPr>
            <a:r>
              <a:rPr lang="en-US" dirty="0" smtClean="0"/>
              <a:t>	</a:t>
            </a:r>
          </a:p>
          <a:p>
            <a:pPr>
              <a:buNone/>
            </a:pPr>
            <a:r>
              <a:rPr lang="en-US" dirty="0" smtClean="0"/>
              <a:t>	(e) salt intake should be reduced to an average of not more than 5 g. per day; </a:t>
            </a:r>
          </a:p>
          <a:p>
            <a:pPr>
              <a:buNone/>
            </a:pPr>
            <a:endParaRPr lang="en-US" dirty="0" smtClean="0"/>
          </a:p>
          <a:p>
            <a:pPr>
              <a:buNone/>
            </a:pPr>
            <a:r>
              <a:rPr lang="en-US" dirty="0" smtClean="0"/>
              <a:t>	(f) protein should account for approximately 10-15 per cent of the daily intake;</a:t>
            </a:r>
          </a:p>
          <a:p>
            <a:pPr>
              <a:buNone/>
            </a:pPr>
            <a:endParaRPr lang="en-US" dirty="0" smtClean="0"/>
          </a:p>
          <a:p>
            <a:pPr>
              <a:buNone/>
            </a:pPr>
            <a:r>
              <a:rPr lang="en-US" dirty="0" smtClean="0"/>
              <a:t>	(g) junk foods such as colas, ketchups and other foods that supply empty calories should be reduced.</a:t>
            </a:r>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sz="2800" dirty="0" smtClean="0">
                <a:latin typeface="Times New Roman" pitchFamily="18" charset="0"/>
                <a:cs typeface="Times New Roman" pitchFamily="18" charset="0"/>
              </a:rPr>
              <a:t>Proteins differ from carbohydrates and fats in that they contain nitrogen, this usually about 16 per cent. </a:t>
            </a:r>
          </a:p>
          <a:p>
            <a:pPr algn="just"/>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Proteins constitute about 20 per cent of the body weight in an adult.</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794248"/>
          </a:xfrm>
        </p:spPr>
        <p:txBody>
          <a:bodyPr>
            <a:normAutofit/>
          </a:bodyPr>
          <a:lstStyle/>
          <a:p>
            <a:pPr algn="just">
              <a:buNone/>
            </a:pPr>
            <a:r>
              <a:rPr lang="en-US" b="1" dirty="0" smtClean="0">
                <a:latin typeface="Times New Roman" pitchFamily="18" charset="0"/>
                <a:cs typeface="Times New Roman" pitchFamily="18" charset="0"/>
              </a:rPr>
              <a:t>Functions</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Proteins are needed by the body for </a:t>
            </a:r>
          </a:p>
          <a:p>
            <a:pPr algn="just"/>
            <a:endParaRPr lang="en-US"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(a) body building</a:t>
            </a:r>
          </a:p>
          <a:p>
            <a:pPr algn="just">
              <a:buNone/>
            </a:pPr>
            <a:r>
              <a:rPr lang="en-US" dirty="0" smtClean="0">
                <a:latin typeface="Times New Roman" pitchFamily="18" charset="0"/>
                <a:cs typeface="Times New Roman" pitchFamily="18" charset="0"/>
              </a:rPr>
              <a:t>(b) repair and maintenance of body tissues</a:t>
            </a:r>
          </a:p>
          <a:p>
            <a:pPr algn="just">
              <a:buNone/>
            </a:pPr>
            <a:r>
              <a:rPr lang="en-US" dirty="0" smtClean="0">
                <a:latin typeface="Times New Roman" pitchFamily="18" charset="0"/>
                <a:cs typeface="Times New Roman" pitchFamily="18" charset="0"/>
              </a:rPr>
              <a:t>(c) maintenance of osmotic pressure; and</a:t>
            </a:r>
          </a:p>
          <a:p>
            <a:pPr algn="just">
              <a:buNone/>
            </a:pPr>
            <a:r>
              <a:rPr lang="en-US" dirty="0" smtClean="0">
                <a:latin typeface="Times New Roman" pitchFamily="18" charset="0"/>
                <a:cs typeface="Times New Roman" pitchFamily="18" charset="0"/>
              </a:rPr>
              <a:t>(d) synthesis of certain substances like antibodies, plasma proteins, haemoglobin, enzymes, hormones and coagulation factors.</a:t>
            </a:r>
            <a:endParaRPr lang="en-US"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946648"/>
          </a:xfrm>
        </p:spPr>
        <p:txBody>
          <a:bodyPr>
            <a:normAutofit/>
          </a:bodyPr>
          <a:lstStyle/>
          <a:p>
            <a:pPr>
              <a:buNone/>
            </a:pPr>
            <a:r>
              <a:rPr lang="en-US" b="1" dirty="0" smtClean="0">
                <a:latin typeface="Times New Roman" pitchFamily="18" charset="0"/>
                <a:cs typeface="Times New Roman" pitchFamily="18" charset="0"/>
              </a:rPr>
              <a:t>Sources</a:t>
            </a:r>
          </a:p>
          <a:p>
            <a:pPr>
              <a:buNone/>
            </a:pPr>
            <a:endParaRPr lang="en-US" b="1"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Human obtain protein from two main sources;</a:t>
            </a:r>
          </a:p>
          <a:p>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	 Animal sources</a:t>
            </a:r>
          </a:p>
          <a:p>
            <a:pPr>
              <a:buNone/>
            </a:pPr>
            <a:endParaRPr lang="en-US" dirty="0" smtClean="0">
              <a:latin typeface="Times New Roman" pitchFamily="18" charset="0"/>
              <a:cs typeface="Times New Roman" pitchFamily="18" charset="0"/>
            </a:endParaRPr>
          </a:p>
          <a:p>
            <a:pPr lvl="1"/>
            <a:r>
              <a:rPr lang="en-US" sz="2800" dirty="0" smtClean="0">
                <a:latin typeface="Times New Roman" pitchFamily="18" charset="0"/>
                <a:cs typeface="Times New Roman" pitchFamily="18" charset="0"/>
              </a:rPr>
              <a:t>Milk, meat, eggs, cheese,, fish and fowl</a:t>
            </a:r>
          </a:p>
          <a:p>
            <a:pPr lvl="1"/>
            <a:endParaRPr lang="en-US" sz="2800" dirty="0" smtClean="0">
              <a:latin typeface="Times New Roman" pitchFamily="18" charset="0"/>
              <a:cs typeface="Times New Roman" pitchFamily="18" charset="0"/>
            </a:endParaRPr>
          </a:p>
          <a:p>
            <a:pPr lvl="1"/>
            <a:r>
              <a:rPr lang="en-US" sz="2800" dirty="0" smtClean="0">
                <a:latin typeface="Times New Roman" pitchFamily="18" charset="0"/>
                <a:cs typeface="Times New Roman" pitchFamily="18" charset="0"/>
              </a:rPr>
              <a:t>These proteins contain all the essential amino acids in adequate amounts.</a:t>
            </a:r>
          </a:p>
          <a:p>
            <a:pPr lvl="1"/>
            <a:endParaRPr lang="en-US" sz="2800" dirty="0" smtClean="0">
              <a:latin typeface="Times New Roman" pitchFamily="18" charset="0"/>
              <a:cs typeface="Times New Roman" pitchFamily="18" charset="0"/>
            </a:endParaRPr>
          </a:p>
          <a:p>
            <a:pPr marL="804672" lvl="1" indent="-457200">
              <a:buAutoNum type="alphaUcParenR" startAt="2"/>
            </a:pPr>
            <a:endParaRPr lang="en-US" dirty="0" smtClean="0">
              <a:latin typeface="Times New Roman" pitchFamily="18" charset="0"/>
              <a:cs typeface="Times New Roman" pitchFamily="18" charset="0"/>
            </a:endParaRPr>
          </a:p>
          <a:p>
            <a:pPr lvl="1">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1001</TotalTime>
  <Words>2743</Words>
  <Application>Microsoft Office PowerPoint</Application>
  <PresentationFormat>On-screen Show (4:3)</PresentationFormat>
  <Paragraphs>472</Paragraphs>
  <Slides>64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64</vt:i4>
      </vt:variant>
    </vt:vector>
  </HeadingPairs>
  <TitlesOfParts>
    <vt:vector size="68" baseType="lpstr">
      <vt:lpstr>Times New Roman</vt:lpstr>
      <vt:lpstr>Verdana</vt:lpstr>
      <vt:lpstr>Wingdings 2</vt:lpstr>
      <vt:lpstr>Aspect</vt:lpstr>
      <vt:lpstr>NUTRITION AND DIET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Bhagwat -Pc</dc:creator>
  <cp:lastModifiedBy>Bhagwat -Pc</cp:lastModifiedBy>
  <cp:revision>9</cp:revision>
  <dcterms:created xsi:type="dcterms:W3CDTF">2006-08-16T00:00:00Z</dcterms:created>
  <dcterms:modified xsi:type="dcterms:W3CDTF">2018-06-04T10:52:58Z</dcterms:modified>
</cp:coreProperties>
</file>