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94"/>
  </p:notesMasterIdLst>
  <p:sldIdLst>
    <p:sldId id="256" r:id="rId3"/>
    <p:sldId id="257" r:id="rId4"/>
    <p:sldId id="319" r:id="rId5"/>
    <p:sldId id="258" r:id="rId6"/>
    <p:sldId id="259" r:id="rId7"/>
    <p:sldId id="260" r:id="rId8"/>
    <p:sldId id="261" r:id="rId9"/>
    <p:sldId id="273" r:id="rId10"/>
    <p:sldId id="349" r:id="rId11"/>
    <p:sldId id="323" r:id="rId12"/>
    <p:sldId id="322" r:id="rId13"/>
    <p:sldId id="337" r:id="rId14"/>
    <p:sldId id="331" r:id="rId15"/>
    <p:sldId id="338" r:id="rId16"/>
    <p:sldId id="325" r:id="rId17"/>
    <p:sldId id="332" r:id="rId18"/>
    <p:sldId id="345" r:id="rId19"/>
    <p:sldId id="265" r:id="rId20"/>
    <p:sldId id="326" r:id="rId21"/>
    <p:sldId id="266" r:id="rId22"/>
    <p:sldId id="267" r:id="rId23"/>
    <p:sldId id="346" r:id="rId24"/>
    <p:sldId id="334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13" r:id="rId70"/>
    <p:sldId id="414" r:id="rId71"/>
    <p:sldId id="415" r:id="rId72"/>
    <p:sldId id="416" r:id="rId73"/>
    <p:sldId id="417" r:id="rId74"/>
    <p:sldId id="418" r:id="rId75"/>
    <p:sldId id="419" r:id="rId76"/>
    <p:sldId id="420" r:id="rId77"/>
    <p:sldId id="421" r:id="rId78"/>
    <p:sldId id="422" r:id="rId79"/>
    <p:sldId id="423" r:id="rId80"/>
    <p:sldId id="424" r:id="rId81"/>
    <p:sldId id="425" r:id="rId82"/>
    <p:sldId id="426" r:id="rId83"/>
    <p:sldId id="427" r:id="rId84"/>
    <p:sldId id="428" r:id="rId85"/>
    <p:sldId id="429" r:id="rId86"/>
    <p:sldId id="430" r:id="rId87"/>
    <p:sldId id="431" r:id="rId88"/>
    <p:sldId id="432" r:id="rId89"/>
    <p:sldId id="433" r:id="rId90"/>
    <p:sldId id="434" r:id="rId91"/>
    <p:sldId id="436" r:id="rId92"/>
    <p:sldId id="380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67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167BA-E518-4B10-822A-2568C4552B2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12E86-39E4-4963-A8B6-F9F4E4FF95C1}">
      <dgm:prSet phldrT="[Text]"/>
      <dgm:spPr/>
      <dgm:t>
        <a:bodyPr/>
        <a:lstStyle/>
        <a:p>
          <a:r>
            <a:rPr lang="en-US" dirty="0" smtClean="0"/>
            <a:t>Basal cell</a:t>
          </a:r>
          <a:endParaRPr lang="en-US" dirty="0"/>
        </a:p>
      </dgm:t>
    </dgm:pt>
    <dgm:pt modelId="{339DFE7D-7B9F-43F2-9BE3-0CFBB87CAE3F}" type="parTrans" cxnId="{05E431E7-B5DA-408F-9400-DEC852E60CA6}">
      <dgm:prSet/>
      <dgm:spPr/>
      <dgm:t>
        <a:bodyPr/>
        <a:lstStyle/>
        <a:p>
          <a:endParaRPr lang="en-US"/>
        </a:p>
      </dgm:t>
    </dgm:pt>
    <dgm:pt modelId="{85017E37-162F-4E42-8F79-0EBB5065E553}" type="sibTrans" cxnId="{05E431E7-B5DA-408F-9400-DEC852E60CA6}">
      <dgm:prSet/>
      <dgm:spPr/>
      <dgm:t>
        <a:bodyPr/>
        <a:lstStyle/>
        <a:p>
          <a:endParaRPr lang="en-US"/>
        </a:p>
      </dgm:t>
    </dgm:pt>
    <dgm:pt modelId="{6E019C56-C071-43DA-AEA3-CABB4DB9CF10}">
      <dgm:prSet phldrT="[Text]"/>
      <dgm:spPr/>
      <dgm:t>
        <a:bodyPr/>
        <a:lstStyle/>
        <a:p>
          <a:r>
            <a:rPr lang="en-US" dirty="0" smtClean="0"/>
            <a:t>Basal cell (Maturing population) </a:t>
          </a:r>
          <a:endParaRPr lang="en-US" dirty="0"/>
        </a:p>
      </dgm:t>
    </dgm:pt>
    <dgm:pt modelId="{CC29DF52-7705-4B92-9FEA-98878D29345C}" type="parTrans" cxnId="{20641BB3-F4F5-4E36-BD85-4F38D7945022}">
      <dgm:prSet/>
      <dgm:spPr/>
      <dgm:t>
        <a:bodyPr/>
        <a:lstStyle/>
        <a:p>
          <a:endParaRPr lang="en-US"/>
        </a:p>
      </dgm:t>
    </dgm:pt>
    <dgm:pt modelId="{EF9E822A-ECE8-4BB4-BA36-9435FCDC5BEE}" type="sibTrans" cxnId="{20641BB3-F4F5-4E36-BD85-4F38D7945022}">
      <dgm:prSet/>
      <dgm:spPr/>
      <dgm:t>
        <a:bodyPr/>
        <a:lstStyle/>
        <a:p>
          <a:endParaRPr lang="en-US"/>
        </a:p>
      </dgm:t>
    </dgm:pt>
    <dgm:pt modelId="{FFAAA8CE-DC9C-4323-8469-BC5A2A4B71B5}">
      <dgm:prSet phldrT="[Text]"/>
      <dgm:spPr/>
      <dgm:t>
        <a:bodyPr/>
        <a:lstStyle/>
        <a:p>
          <a:r>
            <a:rPr lang="en-US" dirty="0" smtClean="0"/>
            <a:t>Spinous cell</a:t>
          </a:r>
          <a:endParaRPr lang="en-US" dirty="0"/>
        </a:p>
      </dgm:t>
    </dgm:pt>
    <dgm:pt modelId="{D3907168-5B1F-4B57-89D1-AB87B4D352DE}" type="parTrans" cxnId="{70860D82-6E2C-44F0-BB5D-ADAE81349CEA}">
      <dgm:prSet/>
      <dgm:spPr/>
      <dgm:t>
        <a:bodyPr/>
        <a:lstStyle/>
        <a:p>
          <a:endParaRPr lang="en-US"/>
        </a:p>
      </dgm:t>
    </dgm:pt>
    <dgm:pt modelId="{B87866EF-1594-433B-80B2-39873773B56C}" type="sibTrans" cxnId="{70860D82-6E2C-44F0-BB5D-ADAE81349CEA}">
      <dgm:prSet/>
      <dgm:spPr/>
      <dgm:t>
        <a:bodyPr/>
        <a:lstStyle/>
        <a:p>
          <a:endParaRPr lang="en-US"/>
        </a:p>
      </dgm:t>
    </dgm:pt>
    <dgm:pt modelId="{C20B96E2-4D9C-493D-933A-035B618319E8}">
      <dgm:prSet phldrT="[Text]"/>
      <dgm:spPr/>
      <dgm:t>
        <a:bodyPr/>
        <a:lstStyle/>
        <a:p>
          <a:r>
            <a:rPr lang="en-US" dirty="0" smtClean="0"/>
            <a:t>Granular cell</a:t>
          </a:r>
          <a:endParaRPr lang="en-US" dirty="0"/>
        </a:p>
      </dgm:t>
    </dgm:pt>
    <dgm:pt modelId="{086032EB-A87F-4FA8-A8C4-837288653AB3}" type="parTrans" cxnId="{B5EC0AB8-344C-4C95-9D61-B8B8C4E6B22F}">
      <dgm:prSet/>
      <dgm:spPr/>
      <dgm:t>
        <a:bodyPr/>
        <a:lstStyle/>
        <a:p>
          <a:endParaRPr lang="en-US"/>
        </a:p>
      </dgm:t>
    </dgm:pt>
    <dgm:pt modelId="{EC05A74B-63E6-40C7-A2FE-D2BD9878B301}" type="sibTrans" cxnId="{B5EC0AB8-344C-4C95-9D61-B8B8C4E6B22F}">
      <dgm:prSet/>
      <dgm:spPr/>
      <dgm:t>
        <a:bodyPr/>
        <a:lstStyle/>
        <a:p>
          <a:endParaRPr lang="en-US"/>
        </a:p>
      </dgm:t>
    </dgm:pt>
    <dgm:pt modelId="{C9119E6D-F55C-4E95-BE45-E5CF044D03F5}">
      <dgm:prSet phldrT="[Text]"/>
      <dgm:spPr/>
      <dgm:t>
        <a:bodyPr/>
        <a:lstStyle/>
        <a:p>
          <a:r>
            <a:rPr lang="en-US" dirty="0" smtClean="0"/>
            <a:t>Surface </a:t>
          </a:r>
          <a:r>
            <a:rPr lang="en-US" dirty="0" err="1" smtClean="0"/>
            <a:t>squama</a:t>
          </a:r>
          <a:endParaRPr lang="en-US" dirty="0"/>
        </a:p>
      </dgm:t>
    </dgm:pt>
    <dgm:pt modelId="{5DCB2E4E-D9F4-4843-9258-B0A502B6BDA7}" type="parTrans" cxnId="{7C712256-D3EC-42E2-B61B-D0E82DA86235}">
      <dgm:prSet/>
      <dgm:spPr/>
      <dgm:t>
        <a:bodyPr/>
        <a:lstStyle/>
        <a:p>
          <a:endParaRPr lang="en-US"/>
        </a:p>
      </dgm:t>
    </dgm:pt>
    <dgm:pt modelId="{ADEAC079-C35A-4C56-ADC5-F13C5BF0EDE5}" type="sibTrans" cxnId="{7C712256-D3EC-42E2-B61B-D0E82DA86235}">
      <dgm:prSet/>
      <dgm:spPr/>
      <dgm:t>
        <a:bodyPr/>
        <a:lstStyle/>
        <a:p>
          <a:endParaRPr lang="en-US"/>
        </a:p>
      </dgm:t>
    </dgm:pt>
    <dgm:pt modelId="{BC333B73-B3C5-4ABC-90CA-318682CE92EE}">
      <dgm:prSet/>
      <dgm:spPr/>
      <dgm:t>
        <a:bodyPr/>
        <a:lstStyle/>
        <a:p>
          <a:r>
            <a:rPr lang="en-US" dirty="0" smtClean="0"/>
            <a:t>Basal cell (progenitor population)</a:t>
          </a:r>
          <a:endParaRPr lang="en-US" dirty="0"/>
        </a:p>
      </dgm:t>
    </dgm:pt>
    <dgm:pt modelId="{DCA17308-1408-455F-AE9C-B50DEAED16B0}" type="parTrans" cxnId="{FB681FE2-D52B-4A0F-ACD8-A364CDC98C60}">
      <dgm:prSet/>
      <dgm:spPr/>
      <dgm:t>
        <a:bodyPr/>
        <a:lstStyle/>
        <a:p>
          <a:endParaRPr lang="en-US"/>
        </a:p>
      </dgm:t>
    </dgm:pt>
    <dgm:pt modelId="{7D4D21E5-359C-419D-8725-81B0554B5E28}" type="sibTrans" cxnId="{FB681FE2-D52B-4A0F-ACD8-A364CDC98C60}">
      <dgm:prSet/>
      <dgm:spPr/>
      <dgm:t>
        <a:bodyPr/>
        <a:lstStyle/>
        <a:p>
          <a:endParaRPr lang="en-US"/>
        </a:p>
      </dgm:t>
    </dgm:pt>
    <dgm:pt modelId="{E05D15A1-8B12-4D93-8DCB-0822D02BF05E}" type="pres">
      <dgm:prSet presAssocID="{742167BA-E518-4B10-822A-2568C4552B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FB2D9-ACF8-42D1-9AB9-EDF050F0178B}" type="pres">
      <dgm:prSet presAssocID="{742167BA-E518-4B10-822A-2568C4552B2B}" presName="cycle" presStyleCnt="0"/>
      <dgm:spPr/>
    </dgm:pt>
    <dgm:pt modelId="{A5CB25F1-D810-4961-AEBC-D4C65BB44050}" type="pres">
      <dgm:prSet presAssocID="{C3112E86-39E4-4963-A8B6-F9F4E4FF95C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8E356-33FE-4BD4-844E-89AA075FAD99}" type="pres">
      <dgm:prSet presAssocID="{85017E37-162F-4E42-8F79-0EBB5065E55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6564671-25C5-4CEA-BA89-32A9F2D90651}" type="pres">
      <dgm:prSet presAssocID="{6E019C56-C071-43DA-AEA3-CABB4DB9CF10}" presName="nodeFollowingNodes" presStyleLbl="node1" presStyleIdx="1" presStyleCnt="6" custScaleX="112816" custScaleY="154675" custRadScaleRad="100940" custRadScaleInc="10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F66C1-1A2E-4ED6-BCCD-1226314116FD}" type="pres">
      <dgm:prSet presAssocID="{FFAAA8CE-DC9C-4323-8469-BC5A2A4B71B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789CF-1485-4253-BE14-5DD15ABD5674}" type="pres">
      <dgm:prSet presAssocID="{C20B96E2-4D9C-493D-933A-035B618319E8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C781E-C2D5-48F6-B89D-BB1AC4C8EF0C}" type="pres">
      <dgm:prSet presAssocID="{C9119E6D-F55C-4E95-BE45-E5CF044D03F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E3322-8385-4D1D-8C84-373F1A10035A}" type="pres">
      <dgm:prSet presAssocID="{BC333B73-B3C5-4ABC-90CA-318682CE92EE}" presName="nodeFollowingNodes" presStyleLbl="node1" presStyleIdx="5" presStyleCnt="6" custScaleX="111434" custScaleY="154675" custRadScaleRad="100930" custRadScaleInc="-11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41BB3-F4F5-4E36-BD85-4F38D7945022}" srcId="{742167BA-E518-4B10-822A-2568C4552B2B}" destId="{6E019C56-C071-43DA-AEA3-CABB4DB9CF10}" srcOrd="1" destOrd="0" parTransId="{CC29DF52-7705-4B92-9FEA-98878D29345C}" sibTransId="{EF9E822A-ECE8-4BB4-BA36-9435FCDC5BEE}"/>
    <dgm:cxn modelId="{B587EA62-E98C-4DFE-86F3-DBFF540BA1E5}" type="presOf" srcId="{C3112E86-39E4-4963-A8B6-F9F4E4FF95C1}" destId="{A5CB25F1-D810-4961-AEBC-D4C65BB44050}" srcOrd="0" destOrd="0" presId="urn:microsoft.com/office/officeart/2005/8/layout/cycle3"/>
    <dgm:cxn modelId="{93D74F75-7ED0-4B8C-B76A-DCA944A28F45}" type="presOf" srcId="{742167BA-E518-4B10-822A-2568C4552B2B}" destId="{E05D15A1-8B12-4D93-8DCB-0822D02BF05E}" srcOrd="0" destOrd="0" presId="urn:microsoft.com/office/officeart/2005/8/layout/cycle3"/>
    <dgm:cxn modelId="{B5EC0AB8-344C-4C95-9D61-B8B8C4E6B22F}" srcId="{742167BA-E518-4B10-822A-2568C4552B2B}" destId="{C20B96E2-4D9C-493D-933A-035B618319E8}" srcOrd="3" destOrd="0" parTransId="{086032EB-A87F-4FA8-A8C4-837288653AB3}" sibTransId="{EC05A74B-63E6-40C7-A2FE-D2BD9878B301}"/>
    <dgm:cxn modelId="{6756854A-86A0-44BC-8159-3629B5DEEDAD}" type="presOf" srcId="{C20B96E2-4D9C-493D-933A-035B618319E8}" destId="{E96789CF-1485-4253-BE14-5DD15ABD5674}" srcOrd="0" destOrd="0" presId="urn:microsoft.com/office/officeart/2005/8/layout/cycle3"/>
    <dgm:cxn modelId="{FB681FE2-D52B-4A0F-ACD8-A364CDC98C60}" srcId="{742167BA-E518-4B10-822A-2568C4552B2B}" destId="{BC333B73-B3C5-4ABC-90CA-318682CE92EE}" srcOrd="5" destOrd="0" parTransId="{DCA17308-1408-455F-AE9C-B50DEAED16B0}" sibTransId="{7D4D21E5-359C-419D-8725-81B0554B5E28}"/>
    <dgm:cxn modelId="{70860D82-6E2C-44F0-BB5D-ADAE81349CEA}" srcId="{742167BA-E518-4B10-822A-2568C4552B2B}" destId="{FFAAA8CE-DC9C-4323-8469-BC5A2A4B71B5}" srcOrd="2" destOrd="0" parTransId="{D3907168-5B1F-4B57-89D1-AB87B4D352DE}" sibTransId="{B87866EF-1594-433B-80B2-39873773B56C}"/>
    <dgm:cxn modelId="{CF8AF26D-A563-4003-BE3A-17C676D0EF03}" type="presOf" srcId="{FFAAA8CE-DC9C-4323-8469-BC5A2A4B71B5}" destId="{732F66C1-1A2E-4ED6-BCCD-1226314116FD}" srcOrd="0" destOrd="0" presId="urn:microsoft.com/office/officeart/2005/8/layout/cycle3"/>
    <dgm:cxn modelId="{05E431E7-B5DA-408F-9400-DEC852E60CA6}" srcId="{742167BA-E518-4B10-822A-2568C4552B2B}" destId="{C3112E86-39E4-4963-A8B6-F9F4E4FF95C1}" srcOrd="0" destOrd="0" parTransId="{339DFE7D-7B9F-43F2-9BE3-0CFBB87CAE3F}" sibTransId="{85017E37-162F-4E42-8F79-0EBB5065E553}"/>
    <dgm:cxn modelId="{271C5E0D-EFF0-42EB-A494-127C04365CEF}" type="presOf" srcId="{85017E37-162F-4E42-8F79-0EBB5065E553}" destId="{4258E356-33FE-4BD4-844E-89AA075FAD99}" srcOrd="0" destOrd="0" presId="urn:microsoft.com/office/officeart/2005/8/layout/cycle3"/>
    <dgm:cxn modelId="{85C49760-FC35-421E-9036-4FC5E86F08A6}" type="presOf" srcId="{6E019C56-C071-43DA-AEA3-CABB4DB9CF10}" destId="{46564671-25C5-4CEA-BA89-32A9F2D90651}" srcOrd="0" destOrd="0" presId="urn:microsoft.com/office/officeart/2005/8/layout/cycle3"/>
    <dgm:cxn modelId="{7BA76C72-9B81-4EDA-9553-F1B5F9E16405}" type="presOf" srcId="{C9119E6D-F55C-4E95-BE45-E5CF044D03F5}" destId="{4E6C781E-C2D5-48F6-B89D-BB1AC4C8EF0C}" srcOrd="0" destOrd="0" presId="urn:microsoft.com/office/officeart/2005/8/layout/cycle3"/>
    <dgm:cxn modelId="{D37E688F-AE55-410D-A9DE-F9F8B902E6F9}" type="presOf" srcId="{BC333B73-B3C5-4ABC-90CA-318682CE92EE}" destId="{87BE3322-8385-4D1D-8C84-373F1A10035A}" srcOrd="0" destOrd="0" presId="urn:microsoft.com/office/officeart/2005/8/layout/cycle3"/>
    <dgm:cxn modelId="{7C712256-D3EC-42E2-B61B-D0E82DA86235}" srcId="{742167BA-E518-4B10-822A-2568C4552B2B}" destId="{C9119E6D-F55C-4E95-BE45-E5CF044D03F5}" srcOrd="4" destOrd="0" parTransId="{5DCB2E4E-D9F4-4843-9258-B0A502B6BDA7}" sibTransId="{ADEAC079-C35A-4C56-ADC5-F13C5BF0EDE5}"/>
    <dgm:cxn modelId="{6153A3D0-2218-4C9C-8386-8224ED1790AB}" type="presParOf" srcId="{E05D15A1-8B12-4D93-8DCB-0822D02BF05E}" destId="{201FB2D9-ACF8-42D1-9AB9-EDF050F0178B}" srcOrd="0" destOrd="0" presId="urn:microsoft.com/office/officeart/2005/8/layout/cycle3"/>
    <dgm:cxn modelId="{05942B3B-F6A0-4578-AA63-34E8FA85DF35}" type="presParOf" srcId="{201FB2D9-ACF8-42D1-9AB9-EDF050F0178B}" destId="{A5CB25F1-D810-4961-AEBC-D4C65BB44050}" srcOrd="0" destOrd="0" presId="urn:microsoft.com/office/officeart/2005/8/layout/cycle3"/>
    <dgm:cxn modelId="{30D34FFA-0799-4076-A261-2D4A3D823D61}" type="presParOf" srcId="{201FB2D9-ACF8-42D1-9AB9-EDF050F0178B}" destId="{4258E356-33FE-4BD4-844E-89AA075FAD99}" srcOrd="1" destOrd="0" presId="urn:microsoft.com/office/officeart/2005/8/layout/cycle3"/>
    <dgm:cxn modelId="{9D6F06BE-BC92-4B10-ABCC-912CA86EE214}" type="presParOf" srcId="{201FB2D9-ACF8-42D1-9AB9-EDF050F0178B}" destId="{46564671-25C5-4CEA-BA89-32A9F2D90651}" srcOrd="2" destOrd="0" presId="urn:microsoft.com/office/officeart/2005/8/layout/cycle3"/>
    <dgm:cxn modelId="{D4A4B894-B7E1-44E8-B02B-3C29738132DA}" type="presParOf" srcId="{201FB2D9-ACF8-42D1-9AB9-EDF050F0178B}" destId="{732F66C1-1A2E-4ED6-BCCD-1226314116FD}" srcOrd="3" destOrd="0" presId="urn:microsoft.com/office/officeart/2005/8/layout/cycle3"/>
    <dgm:cxn modelId="{9028F019-18A1-4183-81EC-FFC64281E0F6}" type="presParOf" srcId="{201FB2D9-ACF8-42D1-9AB9-EDF050F0178B}" destId="{E96789CF-1485-4253-BE14-5DD15ABD5674}" srcOrd="4" destOrd="0" presId="urn:microsoft.com/office/officeart/2005/8/layout/cycle3"/>
    <dgm:cxn modelId="{CC3F8959-E5CB-42C3-9219-A4435031A31B}" type="presParOf" srcId="{201FB2D9-ACF8-42D1-9AB9-EDF050F0178B}" destId="{4E6C781E-C2D5-48F6-B89D-BB1AC4C8EF0C}" srcOrd="5" destOrd="0" presId="urn:microsoft.com/office/officeart/2005/8/layout/cycle3"/>
    <dgm:cxn modelId="{C30C28CD-7105-4952-8007-B2E76514FD6A}" type="presParOf" srcId="{201FB2D9-ACF8-42D1-9AB9-EDF050F0178B}" destId="{87BE3322-8385-4D1D-8C84-373F1A10035A}" srcOrd="6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8E356-33FE-4BD4-844E-89AA075FAD99}">
      <dsp:nvSpPr>
        <dsp:cNvPr id="0" name=""/>
        <dsp:cNvSpPr/>
      </dsp:nvSpPr>
      <dsp:spPr>
        <a:xfrm>
          <a:off x="1446625" y="-5699"/>
          <a:ext cx="5550336" cy="5550336"/>
        </a:xfrm>
        <a:prstGeom prst="circularArrow">
          <a:avLst>
            <a:gd name="adj1" fmla="val 5274"/>
            <a:gd name="adj2" fmla="val 312630"/>
            <a:gd name="adj3" fmla="val 14224489"/>
            <a:gd name="adj4" fmla="val 1712915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B25F1-D810-4961-AEBC-D4C65BB44050}">
      <dsp:nvSpPr>
        <dsp:cNvPr id="0" name=""/>
        <dsp:cNvSpPr/>
      </dsp:nvSpPr>
      <dsp:spPr>
        <a:xfrm>
          <a:off x="3164519" y="1004"/>
          <a:ext cx="2114549" cy="105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Basal cell</a:t>
          </a:r>
          <a:endParaRPr lang="en-US" sz="2600" kern="1200" dirty="0"/>
        </a:p>
      </dsp:txBody>
      <dsp:txXfrm>
        <a:off x="3216131" y="52616"/>
        <a:ext cx="2011325" cy="954050"/>
      </dsp:txXfrm>
    </dsp:sp>
    <dsp:sp modelId="{46564671-25C5-4CEA-BA89-32A9F2D90651}">
      <dsp:nvSpPr>
        <dsp:cNvPr id="0" name=""/>
        <dsp:cNvSpPr/>
      </dsp:nvSpPr>
      <dsp:spPr>
        <a:xfrm>
          <a:off x="5097543" y="1021858"/>
          <a:ext cx="2385550" cy="163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Basal cell (Maturing population) </a:t>
          </a:r>
          <a:endParaRPr lang="en-US" sz="2500" kern="1200" dirty="0"/>
        </a:p>
      </dsp:txBody>
      <dsp:txXfrm>
        <a:off x="5177374" y="1101689"/>
        <a:ext cx="2225888" cy="1475678"/>
      </dsp:txXfrm>
    </dsp:sp>
    <dsp:sp modelId="{732F66C1-1A2E-4ED6-BCCD-1226314116FD}">
      <dsp:nvSpPr>
        <dsp:cNvPr id="0" name=""/>
        <dsp:cNvSpPr/>
      </dsp:nvSpPr>
      <dsp:spPr>
        <a:xfrm>
          <a:off x="5114512" y="3378491"/>
          <a:ext cx="2114549" cy="105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Spinous cell</a:t>
          </a:r>
          <a:endParaRPr lang="en-US" sz="2500" kern="1200" dirty="0"/>
        </a:p>
      </dsp:txBody>
      <dsp:txXfrm>
        <a:off x="5166124" y="3430103"/>
        <a:ext cx="2011325" cy="954050"/>
      </dsp:txXfrm>
    </dsp:sp>
    <dsp:sp modelId="{E96789CF-1485-4253-BE14-5DD15ABD5674}">
      <dsp:nvSpPr>
        <dsp:cNvPr id="0" name=""/>
        <dsp:cNvSpPr/>
      </dsp:nvSpPr>
      <dsp:spPr>
        <a:xfrm>
          <a:off x="3164519" y="4504320"/>
          <a:ext cx="2114549" cy="105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Granular cell</a:t>
          </a:r>
          <a:endParaRPr lang="en-US" sz="2500" kern="1200" dirty="0"/>
        </a:p>
      </dsp:txBody>
      <dsp:txXfrm>
        <a:off x="3216131" y="4555932"/>
        <a:ext cx="2011325" cy="954050"/>
      </dsp:txXfrm>
    </dsp:sp>
    <dsp:sp modelId="{4E6C781E-C2D5-48F6-B89D-BB1AC4C8EF0C}">
      <dsp:nvSpPr>
        <dsp:cNvPr id="0" name=""/>
        <dsp:cNvSpPr/>
      </dsp:nvSpPr>
      <dsp:spPr>
        <a:xfrm>
          <a:off x="1214526" y="3378491"/>
          <a:ext cx="2114549" cy="105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Surface </a:t>
          </a:r>
          <a:r>
            <a:rPr lang="en-US" sz="2500" kern="1200" dirty="0" err="1" smtClean="0"/>
            <a:t>squama</a:t>
          </a:r>
          <a:endParaRPr lang="en-US" sz="2500" kern="1200" dirty="0"/>
        </a:p>
      </dsp:txBody>
      <dsp:txXfrm>
        <a:off x="1266138" y="3430103"/>
        <a:ext cx="2011325" cy="954050"/>
      </dsp:txXfrm>
    </dsp:sp>
    <dsp:sp modelId="{87BE3322-8385-4D1D-8C84-373F1A10035A}">
      <dsp:nvSpPr>
        <dsp:cNvPr id="0" name=""/>
        <dsp:cNvSpPr/>
      </dsp:nvSpPr>
      <dsp:spPr>
        <a:xfrm>
          <a:off x="971189" y="1031057"/>
          <a:ext cx="2356327" cy="163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Basal cell (progenitor population)</a:t>
          </a:r>
          <a:endParaRPr lang="en-US" sz="2400" kern="1200" dirty="0"/>
        </a:p>
      </dsp:txBody>
      <dsp:txXfrm>
        <a:off x="1051020" y="1110888"/>
        <a:ext cx="2196665" cy="1475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9B37-CC71-466C-B6AD-72E0C20BF7E7}" type="datetimeFigureOut">
              <a:rPr lang="en-US" smtClean="0"/>
              <a:pPr/>
              <a:t>4/4/2017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F9A8C-B021-466D-8DE5-AAA0BBB5A45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765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F9A8C-B021-466D-8DE5-AAA0BBB5A455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F9A8C-B021-466D-8DE5-AAA0BBB5A455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01CD-8BFF-4C32-A924-994E81F01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799"/>
            <a:ext cx="6553200" cy="2667001"/>
          </a:xfrm>
        </p:spPr>
        <p:txBody>
          <a:bodyPr numCol="1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ORAL  MUCOUS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MEMBRANE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4037013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Dept Of Dental Anatomy, Embryology &amp; Histology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interface between epithelium and connective tissue is usually irregular and upward projections of connective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connective tissue papillae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interdigitate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epithelial ridges or pegs called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rete ridges or pegs.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BASAL LAMINA OR 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BASEMENT MEMBRANE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Basement  membrane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present at the interface of epithelium and connective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tissue,which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appears as structure less layer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69" y="3505200"/>
            <a:ext cx="48227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Basal lamina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evident at electron microscope level.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Basement Membrane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evident at the light microscopic level, 1 to 4µm wide and is relatively cell free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284" y="3352801"/>
            <a:ext cx="4234647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19392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BASAL LAMINA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7158" y="1897400"/>
            <a:ext cx="8229600" cy="438912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Consist of a layer of finely granular or filamentous material about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50 nm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thick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LAMINA 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runs parallel to the basal cell membrane </a:t>
            </a:r>
          </a:p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separated from the basal cell membrane by an apparently clear zone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45 nm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wide called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LAMINA LUCIDA.</a:t>
            </a: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_12-2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1066800"/>
            <a:ext cx="5482807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layer represents the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SUBMUCOSA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oral cavity and determine the flexibility of oral mucosa to underlying structure.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minor salivary glands are situated in the submucosa of the oral mucosa.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Associated with 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striated fibrils called anchoring fibrils (type VII collagen) which form the loop through which run the collagen fibrils of the connective tissue.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end of the loop enter 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fans out to form a spray of finer filament.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Network of anchoring fibrils provides interlocking between larger collagen fibers of connective tissue and 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contains type IV collagen arranged in “chicken wire” configuration.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 EPITHELIUM</a:t>
            </a:r>
            <a:endParaRPr lang="en-I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oral epithelium is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stratified squamous epithelium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consisting of cells tightly attached to each other and arranged in a number of distinct layers or strata.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oral epithelium may be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keratinized,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parakeratinized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depending on location.</a:t>
            </a:r>
          </a:p>
          <a:p>
            <a:pPr algn="just"/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33466"/>
            <a:ext cx="8229600" cy="5253054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common feature of all epithelial cells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keratin intermediate filaments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tonofilaments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cytokeratins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 component of  their cytoplasm.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of epithelium consists of two functional population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Progenitor  population (divide &amp; provide new cells)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Maturing population  (differentiation or maturation to form a protective surface layer)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8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Term mucous membrane is used to describe  the moist lining of the gastrointestinal tract, nasal passage and other body cavities that communicate with the exterior.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In the oral cavity this lining is called        </a:t>
            </a:r>
          </a:p>
          <a:p>
            <a:pPr algn="ctr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ORAL  MUCOUS  MEMBRANE </a:t>
            </a: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ORAL MUCOSA</a:t>
            </a:r>
          </a:p>
          <a:p>
            <a:pPr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arises by division in the basal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parabasal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layers of the epithelium and undergoes maturation as they move to the surface.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Maturation in the oral cavity follows two main patterns.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Keratinization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Nonkeratinization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KERATINIZED   EPITHELIUM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52"/>
            <a:ext cx="8229600" cy="485776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epithelial surface of the masticatory mucosa is inflexible,  tough, resistant to abrasion and tightly bound to lamina propria.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mucosal surface result from the formation of a surface layer of keratin and the process of maturation is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keratinization or cornification.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time taken for a cell to divide &amp; pass  through the entire epithelium is termed as 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Turnover time /Turnover rate </a:t>
            </a:r>
          </a:p>
          <a:p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There are four layers of keratinized epithelium.</a:t>
            </a:r>
          </a:p>
          <a:p>
            <a:pPr marL="457200" indent="-45720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1. Basal ( Stratum 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basale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2.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(Stratum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spinosum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3. Granular (Stratum 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granulosum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4.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Cornified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(Stratum 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corneum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IN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3810000" y="2514600"/>
            <a:ext cx="1447800" cy="2286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2209800"/>
            <a:ext cx="95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Mitosis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172200" y="3505200"/>
            <a:ext cx="152400" cy="533400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3593068"/>
            <a:ext cx="172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Differentiation </a:t>
            </a:r>
            <a:endParaRPr lang="en-US" dirty="0"/>
          </a:p>
        </p:txBody>
      </p:sp>
      <p:sp>
        <p:nvSpPr>
          <p:cNvPr id="10" name="Curved Left Arrow 9"/>
          <p:cNvSpPr/>
          <p:nvPr/>
        </p:nvSpPr>
        <p:spPr>
          <a:xfrm rot="1253644">
            <a:off x="5681434" y="5257800"/>
            <a:ext cx="381000" cy="685800"/>
          </a:xfrm>
          <a:prstGeom prst="curved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7649599">
            <a:off x="2716494" y="5223063"/>
            <a:ext cx="488259" cy="749736"/>
          </a:xfrm>
          <a:prstGeom prst="curved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143000" y="3657600"/>
            <a:ext cx="762000" cy="228600"/>
          </a:xfrm>
          <a:prstGeom prst="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3593068"/>
            <a:ext cx="15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Desquamates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NON-KERATINIZED   EPITHELIUM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do not produce cornified surface layer.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four layers of non- keratinized epithelium.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1. Basal ( Stratum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2. Prickle cell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3. Intermediate (Stratum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intermedium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4. Superficial (Stratum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superficiale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477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Principal structure of oral epithelium in successive layers</a:t>
            </a:r>
          </a:p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Orthokeratinized       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 keratinized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oral epithelium                    oral epithelium</a:t>
            </a:r>
          </a:p>
          <a:p>
            <a:pPr marL="514350" indent="-51435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igure_12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" y="2286000"/>
            <a:ext cx="904646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section</a:t>
            </a:r>
            <a:endParaRPr lang="en-I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Orthokeratinization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Parakeratinization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C. Non- keratinization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gure_12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77" y="1371600"/>
            <a:ext cx="9105523" cy="541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LAMINA PROPRIA</a:t>
            </a:r>
            <a:endParaRPr lang="en-I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4191000" cy="6019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connective tissue supporting the oral epithelium is termed LAMINA PROPRIA.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divided into two layers.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Superficial papillary layer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- Deeper reticular layer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3" y="2057400"/>
            <a:ext cx="4742897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papillary layer, collagen fibers are thin and loosely arranged and many capillary loops are present.</a:t>
            </a:r>
          </a:p>
          <a:p>
            <a:pPr algn="just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reticular layer, collagen fibers are arranged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thick bundles and lie parallel to surface plane.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be attached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alveolar bone.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SUBMUCOSA</a:t>
            </a:r>
            <a:endParaRPr lang="en-I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752601"/>
            <a:ext cx="4343400" cy="58673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submucosa consists of connective tissue of varying thickness and density. It attaches the mucous membrane to the underlying structures</a:t>
            </a:r>
            <a:r>
              <a:rPr lang="en-US" sz="2800" dirty="0" smtClean="0"/>
              <a:t>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4293566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lips it is continuous with the skin. At the pharynx it is continuous with the mucosa lining the rest of the gastrointestinal tract</a:t>
            </a:r>
          </a:p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 the </a:t>
            </a:r>
            <a:r>
              <a:rPr lang="en-US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 mucous membrane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situated anatomically between skin and gastrointestinal tract.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Glands, blood vessels, nerves, lymph vessels and adipose tissue are present in this layer.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larger arteries divide into smaller branches which then enter 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SUBDIVISIONS OF ORAL MUCOSA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For descriptive purposes, the oral mucosa can be divided into following areas :</a:t>
            </a:r>
          </a:p>
          <a:p>
            <a:pPr algn="just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1. Keratinized Areas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    - Masticatory mucosa ( gingiva and hard palate)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    - Vermillion border of lip 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2. Non-Keratinized Areas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   - Lining or reflecting mucosa</a:t>
            </a:r>
            <a:endParaRPr lang="en-IN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3. 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Specialised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or sensory mucosa</a:t>
            </a:r>
            <a:endParaRPr lang="en-IN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/>
              <a:t>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KERATINIZED AREAS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719290"/>
            <a:ext cx="5638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MASTICATORY  MUCOSA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Hard palate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2. Gingiva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HARD PALATE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divided in two regions, anterior hard palate and posterior soft palate.</a:t>
            </a:r>
          </a:p>
        </p:txBody>
      </p:sp>
      <p:pic>
        <p:nvPicPr>
          <p:cNvPr id="5" name="Picture 3" descr="imag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255196" cy="42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Both are distinguished from one another by color and palpation.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hard palate is light pink while soft palate is red.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hard palate is firm and less movable than soft palate because the mucous membrane of hard palate is tightly fixed to underlying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/>
              <a:t>                  </a:t>
            </a:r>
            <a:r>
              <a:rPr lang="en-US" sz="2800" dirty="0" smtClean="0"/>
              <a:t> </a:t>
            </a:r>
            <a:r>
              <a:rPr lang="en-US" sz="2800" b="1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338266"/>
            <a:ext cx="5029200" cy="516256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hard palate is further divided into three regions –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1.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2. The fatty zone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3. The glandular zone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1027" name="Picture 3" descr="C:\Documents and Settings\ORAL PATHOLOGY\My Documents\My Pictures\hard pala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Incisive papilla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686" y="1143000"/>
            <a:ext cx="4572000" cy="6096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oral incisive papilla is formed of dense connective tissue.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contains the oral part of the vestigial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Nasopalatine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ducts.</a:t>
            </a:r>
          </a:p>
          <a:p>
            <a:pPr algn="just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026" name="Picture 2" descr="C:\Users\Hande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78186"/>
            <a:ext cx="4191000" cy="2855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Palatine rugae (Transverse palatine ridges) 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1371600"/>
            <a:ext cx="5334000" cy="4983325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Irregular and often asymmetric in humans are ridges of mucous membrane extending laterally from the incisive papilla and the anterior part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Made up of dense connective tissue layer with the interwoven fibers.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ande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71700"/>
            <a:ext cx="3276600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GINGIVA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76200" y="2935472"/>
            <a:ext cx="4038600" cy="29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9058" y="1266828"/>
            <a:ext cx="5029200" cy="47339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that portion of the oral mucosa that surrounds and is attached to the teeth and the alveolar bone.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extends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dentogingival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junction to the alveolar mucosa.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928802"/>
            <a:ext cx="4572032" cy="316706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Gingiva can be divided into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Free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ii) Attached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2000240"/>
            <a:ext cx="4540147" cy="270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3742" y="2587911"/>
            <a:ext cx="2985516" cy="30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5452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ORAL MUCOSA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n-US" sz="5900" b="1" dirty="0" smtClean="0">
                <a:latin typeface="Times New Roman" pitchFamily="18" charset="0"/>
                <a:cs typeface="Times New Roman" pitchFamily="18" charset="0"/>
              </a:rPr>
              <a:t>Protection</a:t>
            </a:r>
          </a:p>
          <a:p>
            <a:pPr marL="514350" indent="-514350" algn="just">
              <a:buNone/>
            </a:pP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 - Separates and protects the deeper tissues.</a:t>
            </a:r>
          </a:p>
          <a:p>
            <a:pPr marL="514350" indent="-514350" algn="just">
              <a:buNone/>
            </a:pPr>
            <a:r>
              <a:rPr lang="en-US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- Mechanical forces such as compression, stretching, </a:t>
            </a:r>
          </a:p>
          <a:p>
            <a:pPr marL="514350" indent="-514350" algn="just">
              <a:buNone/>
            </a:pPr>
            <a:r>
              <a:rPr lang="en-US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   shearing and surface abrasion (from hard particles in the diet).</a:t>
            </a:r>
          </a:p>
          <a:p>
            <a:pPr marL="514350" indent="-514350" algn="just">
              <a:buNone/>
            </a:pPr>
            <a:r>
              <a:rPr lang="en-US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- Major barrier from microorganisms causing</a:t>
            </a:r>
          </a:p>
          <a:p>
            <a:pPr marL="514350" indent="-514350" algn="just">
              <a:buNone/>
            </a:pPr>
            <a:r>
              <a:rPr lang="en-US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    infection, toxins &amp; various antigens.</a:t>
            </a:r>
          </a:p>
          <a:p>
            <a:pPr marL="514350" indent="-514350" algn="just"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 startAt="2"/>
            </a:pP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Sensation</a:t>
            </a:r>
          </a:p>
          <a:p>
            <a:pPr marL="514350" indent="-514350" algn="just">
              <a:buNone/>
            </a:pPr>
            <a:r>
              <a:rPr lang="en-US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 - Touch, pain, pressure &amp; temperature</a:t>
            </a:r>
          </a:p>
          <a:p>
            <a:pPr marL="514350" indent="-514350" algn="just">
              <a:buNone/>
            </a:pPr>
            <a:r>
              <a:rPr lang="en-US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      - Taste-anterior 2/3</a:t>
            </a:r>
            <a:r>
              <a:rPr lang="en-US" sz="59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 of dorsum of tongue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IN" sz="5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Different types of epithelium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section showing tissues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igure_12-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685800" y="2057401"/>
            <a:ext cx="7634648" cy="46482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929090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Gingiva and alveolar mucosa are separated by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mucogingival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junction.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alveolar mucosa is thin and loosely attached to the periosteum by a well-defined submucous layer of loose connective tissue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it may contain small mixed glands.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depression corresponds to the center of heavier epithelial ridges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Functional adaptations to mechanical impacts.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Disappearance of stippling- an indication of edema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degree of stippling and the texture of collagenous fibers vary with the different individuals, according to age and sex.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papilla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fills the space between two adjacent teeth.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papilla when viewed from the oral or vestibular aspect, the surface is triangular.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3 dimensional view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papilla of the posterior teeth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tent shaped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where 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pyramidal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between the anterior teeth.</a:t>
            </a:r>
          </a:p>
          <a:p>
            <a:endParaRPr lang="en-US" sz="3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8098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central concave area which fits below the contact point seen in the tent shaped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papilla of the posterior teeth.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covered by non-keratinized epithelium and is more  vulnerable to periodontal diseases.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SUPPLY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chiefly from the branches of the alveolar arteries.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lymph vessels of gingiva lead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lymph nodes.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also well innervated by various nerve endings.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Vermilion</a:t>
            </a:r>
            <a:r>
              <a:rPr lang="en-US" dirty="0" smtClean="0"/>
              <a:t> border of lip </a:t>
            </a:r>
            <a:endParaRPr lang="en-US" dirty="0"/>
          </a:p>
        </p:txBody>
      </p:sp>
      <p:pic>
        <p:nvPicPr>
          <p:cNvPr id="4" name="Picture 4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1450" y="1735931"/>
            <a:ext cx="6261100" cy="425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04088"/>
            <a:ext cx="4572032" cy="1010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Vermilion zone of  lip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72066" y="1693703"/>
            <a:ext cx="3962400" cy="516432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red/transitional zone between the skin and mucous membrane of the lip.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in humans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Skin on outer surface of the lip is covered by moderately thick, keratinized epithelium.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76600"/>
            <a:ext cx="51573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Papillae of connective tissue are few and short.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Sebaceous &amp; sweat glands are seen, along with hair follicles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epithelium of the mucous membrane of the lip is not keratinized.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6482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vermilion/transitional zone is characterized by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Mildly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keratinised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Numerous, densely arranged, long papillae of the lamina propria, carrying large capillary loops close to the surface. 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501775"/>
          <a:ext cx="4191000" cy="4246563"/>
        </p:xfrm>
        <a:graphic>
          <a:graphicData uri="http://schemas.openxmlformats.org/presentationml/2006/ole">
            <p:oleObj spid="_x0000_s1026" name="Photo Editor Photo" r:id="rId3" imgW="5038095" imgH="5106113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5516563"/>
          </a:xfrm>
        </p:spPr>
        <p:txBody>
          <a:bodyPr>
            <a:noAutofit/>
          </a:bodyPr>
          <a:lstStyle/>
          <a:p>
            <a:pPr marL="514350" indent="-514350">
              <a:buAutoNum type="alphaUcPeriod" startAt="3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3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3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Lubrication 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Major secretion of oral mucosa is saliva secreted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by salivary gland which maintains mucosa moist,&amp; also helps in speech, mastication, swallowing &amp; in perception of taste.</a:t>
            </a:r>
          </a:p>
          <a:p>
            <a:pPr marL="514350" indent="-51435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4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Thermal Regulation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-Heat is dissipated through the oral mucosa by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panting (in some animals such as dog) which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maintains body temperature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724400" cy="472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Pink/Red color of lip -Blood is visible through thin parts of translucent epithelium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 mucous glands  present.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Like the skin, the transitional zone is exposed to atmosphere, but no glands present to keep it moist or preventing it from drying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lips become dry easily and we lick our lips to moisten it.</a:t>
            </a:r>
          </a:p>
          <a:p>
            <a:pPr>
              <a:buNone/>
            </a:pPr>
            <a:endParaRPr lang="en-US" sz="28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1460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NON KERATINIZED AREAS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98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Lining mucosa  is found on lip, cheek, vestibular fornix and alveolar mucosa. They have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thick non keratinized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epithelium and thin lamina propria.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reflectory mucosa found in fornix vestibule and in the sublingual sulcus at the floor of oral cavity has a submucosa that is loose and of considerable volume.</a:t>
            </a:r>
          </a:p>
          <a:p>
            <a:pPr algn="just"/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mucous membrane is movably attached to deep structures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does not restrict the movement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lips, cheek and tongue.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mucosa of the soft palate is intermediate between this type of lining mucosa and the reflecting mucosa.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LIP AND CHEEK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epithelium of mucosa of lips and cheeks is stratified squamous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lamina propria consists of dense connective tissue and has short, irregular papillae.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Submucous layer consists of strands of densely grouped collagen fibers.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These strands limit the mobility of the mucous membrane, holding it to the musculature and preventing its elevation into folds and preventing from lodging between the teeth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3661"/>
            <a:ext cx="4038600" cy="538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 descr="D:\Dr. Hande\Oral Mucous Membrane\scans-OMM\Mucosa 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82" y="1524000"/>
            <a:ext cx="4030218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914400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Labial mucosa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990600"/>
            <a:ext cx="17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Buccal mucosa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928670"/>
            <a:ext cx="8229600" cy="5572164"/>
          </a:xfrm>
        </p:spPr>
        <p:txBody>
          <a:bodyPr/>
          <a:lstStyle/>
          <a:p>
            <a:pPr algn="just"/>
            <a:r>
              <a:rPr lang="en-US" sz="24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mixed minor salivary glands of the lips are situated in the submucosa whereas in the cheek glands are larger and are found between bundles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muscle and sometimes on its outer surface.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Some isolated sebaceous glands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Fordyce’s spot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occur lateral to the corner of mouth and are often seen opposite to molars.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comparison of masticatory and buccal  mucosa shows that in keratinized tissue epithelium is  thinner.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Fordyce’s spot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3994" y="2642457"/>
            <a:ext cx="3525012" cy="24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87290" y="1700625"/>
            <a:ext cx="336042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Vestibular fornix and alveolar mucosa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mucosa of the lips and cheeks reflects from the vestibular fornix to the alveolar mucosa covering the bone.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median and lateral labial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frenula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folds of the mucous membrane containing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loose connective tissue. No muscle fibers  are  found in these folds.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Inferior surface of tongue; floor of oral cavity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181600"/>
          </a:xfrm>
        </p:spPr>
        <p:txBody>
          <a:bodyPr/>
          <a:lstStyle/>
          <a:p>
            <a:pPr algn="just"/>
            <a:r>
              <a:rPr lang="en-US" sz="24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mucous membrane on the floor of the oral cavity is thin and loosely attached to the underlying structures to allow for the free mobility of the tongue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epithelium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the papillae of the lamina propria are short.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submucosa contains adipose tissue. The sublingual glands  lie close to the covering mucosa in the sublingual fold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31929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.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Based on Functional criteria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1. Masticatory mucosa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Gingiva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Hard Palate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2. Lining or reflecting mucosa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Lip, cheek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Soft palate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Vestibular fornix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Alveolar mucosa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Floor of mouth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85720" y="319110"/>
            <a:ext cx="8572560" cy="6324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mucous membrane of the inferior surface of the tongue is smooth and relatively thin. The epithelium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papillae of the connective tissue are numerous but short. Here the submucosa cannot be identified as a separate layer. It binds the mucous membrane tightly to the connective tissue surrounding the bundles of the muscles of the tongue.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Soft  palate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81152"/>
            <a:ext cx="8572560" cy="499112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mucous membrane on the oral surface of the soft palate is highly vascularized and reddish in color, noticeably differing from the pale color of the hard palate. </a:t>
            </a:r>
          </a:p>
          <a:p>
            <a:pPr algn="just"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papillae of the connective tissue are few and short. The stratified squamous epithelium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lamina propria shows a distinct layer of elastic fibers separating it from the submucosa.</a:t>
            </a:r>
          </a:p>
          <a:p>
            <a:pPr algn="just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also contains taste buds.</a:t>
            </a:r>
          </a:p>
          <a:p>
            <a:pP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Typical oral mucosa continues around the free border of the soft palate for a variable distance and is then replaced by nasal mucosa with its pseudo stratified ciliated columnar epithelium.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799738"/>
            <a:ext cx="3557614" cy="3762861"/>
          </a:xfr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572000" y="1928802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7" y="357166"/>
          <a:ext cx="9001157" cy="6215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5931"/>
                <a:gridCol w="1199172"/>
                <a:gridCol w="1332414"/>
                <a:gridCol w="1132551"/>
                <a:gridCol w="1332414"/>
                <a:gridCol w="1798762"/>
                <a:gridCol w="1139913"/>
              </a:tblGrid>
              <a:tr h="934439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Lips and cheeks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Vestibule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Alveolar mucosa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Inferior  surface of tongue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Floor  of mouth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 palate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0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Epithelium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Non –keratinized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Lip –thin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Cheeks-thick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Thick non keratinized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mucosa loosely connected to under lying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structure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Thin non keratinized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Epithelial ridges and papillae  low and often missing.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Mucous membrane is loosely attached to </a:t>
                      </a:r>
                      <a:r>
                        <a:rPr lang="en-US" sz="1600" dirty="0" err="1" smtClean="0"/>
                        <a:t>periosteum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Non keratinized  epithelium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Smooth and thin mucous membrane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Non keratinized  epithelium,</a:t>
                      </a:r>
                      <a:r>
                        <a:rPr lang="en-US" sz="1600" baseline="0" dirty="0" smtClean="0"/>
                        <a:t> thin , loosely  attached to under lying structure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Non keratinized epithelium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Highly vascular mucous membrane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06" y="90818"/>
          <a:ext cx="8991601" cy="6695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707"/>
                <a:gridCol w="1472762"/>
                <a:gridCol w="1401577"/>
                <a:gridCol w="1238639"/>
                <a:gridCol w="1238639"/>
                <a:gridCol w="1159542"/>
                <a:gridCol w="1317735"/>
              </a:tblGrid>
              <a:tr h="2155522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Lips</a:t>
                      </a:r>
                      <a:r>
                        <a:rPr lang="en-US" sz="2000" baseline="0" dirty="0" smtClean="0"/>
                        <a:t> and cheeks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Vestibule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Alveolar mucosa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Inferior surface of tongue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of mouth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Soft palate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0246">
                <a:tc>
                  <a:txBody>
                    <a:bodyPr/>
                    <a:lstStyle/>
                    <a:p>
                      <a:r>
                        <a:rPr lang="en-US" dirty="0" smtClean="0"/>
                        <a:t>Lamina propria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Dense connective tissue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Short irregular papillae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Loose connective tissue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Thin lamina propria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Papillae low  &amp; often absent.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Blood vessels present close to surface.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Papillae short &amp; numerous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Papillae are short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Papillae few and short.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Distinct fibers separate it from submucosa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500042"/>
          <a:ext cx="9143999" cy="64287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557866"/>
                <a:gridCol w="1016000"/>
                <a:gridCol w="1083733"/>
                <a:gridCol w="1354667"/>
                <a:gridCol w="1553289"/>
                <a:gridCol w="1359244"/>
              </a:tblGrid>
              <a:tr h="11252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Lips and cheeks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Vestibule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Alveolar mucosa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Inferior surface of tongue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Floor of</a:t>
                      </a:r>
                      <a:r>
                        <a:rPr lang="en-US" baseline="0" smtClean="0"/>
                        <a:t> 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palate</a:t>
                      </a:r>
                      <a:endParaRPr lang="en-US" dirty="0"/>
                    </a:p>
                  </a:txBody>
                  <a:tcPr/>
                </a:tc>
              </a:tr>
              <a:tr h="5199371">
                <a:tc>
                  <a:txBody>
                    <a:bodyPr/>
                    <a:lstStyle/>
                    <a:p>
                      <a:r>
                        <a:rPr lang="en-US" dirty="0" smtClean="0"/>
                        <a:t>Sub mucosa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Dense collagen fibers. Loose connective tissue with fat and small mixed glands present in between glands of lips—in</a:t>
                      </a:r>
                      <a:r>
                        <a:rPr lang="en-US" baseline="0" dirty="0" smtClean="0"/>
                        <a:t> sub mucosa glands of cheek in—between bundles of </a:t>
                      </a:r>
                      <a:r>
                        <a:rPr lang="en-US" baseline="0" dirty="0" err="1" smtClean="0"/>
                        <a:t>buccinator</a:t>
                      </a:r>
                      <a:r>
                        <a:rPr lang="en-US" baseline="0" dirty="0" smtClean="0"/>
                        <a:t> or on outer surface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Loosely textured sub mucosa</a:t>
                      </a:r>
                      <a:r>
                        <a:rPr lang="en-US" baseline="0" dirty="0" smtClean="0"/>
                        <a:t> large in volume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Well defined small mixed glands may be present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be identified as a separate layer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Adipose tissue present reflects to inferior surface of tongue and continues as ventro lingual mucosa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</a:t>
                      </a:r>
                      <a:r>
                        <a:rPr lang="en-US" baseline="0" dirty="0" smtClean="0"/>
                        <a:t> a continuous layer of mucous glands taste buds present.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Differences between Masticatory and Lining mucosa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8534400" cy="6170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4800"/>
                <a:gridCol w="2844800"/>
                <a:gridCol w="2844800"/>
              </a:tblGrid>
              <a:tr h="444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Masticatory mucosa</a:t>
                      </a:r>
                      <a:endParaRPr lang="en-US" sz="2200" dirty="0"/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Lining mucosa</a:t>
                      </a:r>
                      <a:endParaRPr lang="en-US" sz="2200" dirty="0"/>
                    </a:p>
                  </a:txBody>
                  <a:tcPr marL="85874" marR="85874"/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Colour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Light pink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Dark red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Surface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Stippled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Only areas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625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Attachment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Firmly attached to underlying periosteum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Loose attachment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625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Epithelium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Thin and keratinized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Thick and non keratinized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625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Intercellular bridges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Wider and prominent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Small and not prominent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Epithelium rete ridges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Numerous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Less in number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625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Connective tissue papillae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Numerous and high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Few and short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625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Lamina propria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Shows only presence of collagen fibers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Both collagen and</a:t>
                      </a:r>
                      <a:r>
                        <a:rPr lang="en-US" sz="2000" baseline="0" dirty="0" smtClean="0"/>
                        <a:t> elastic fibers are seen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Submucosa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recognized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Very distinct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Underlying tissue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 fibers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874" marR="8587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52578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SPECIALIZED MUCOSA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738314"/>
            <a:ext cx="8643998" cy="4905396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Dorsal lingual mucosa </a:t>
            </a:r>
          </a:p>
          <a:p>
            <a:pPr algn="just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Taste buds</a:t>
            </a:r>
          </a:p>
          <a:p>
            <a:pPr algn="just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						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specialized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(sensory) mucosa is so called </a:t>
            </a:r>
          </a:p>
          <a:p>
            <a:pPr algn="just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 it bears taste buds, which have  sensory function.</a:t>
            </a:r>
          </a:p>
          <a:p>
            <a:pPr algn="just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						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DORSAL SURFACE OF TONGUE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2057400"/>
            <a:ext cx="8458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mucous membrane of the tongue is composed of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parts, with different embryologic origins and is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divided by the V-shaped groove, the sulcus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terminalis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(terminal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groove).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3.Specialised or sensory mucosa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Dorsum of tongue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- Taste buds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 descr="Figure_1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997" y="2057400"/>
            <a:ext cx="7804466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5266" y="1036475"/>
            <a:ext cx="4876800" cy="55929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anterior two thirds of the tongue, where the mucosa is derived from the first pharyngeal arch, often is called the body or  papillary part.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posterior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third, where the mucosa is derived from the third pharyngeal arch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called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base </a:t>
            </a:r>
          </a:p>
          <a:p>
            <a:pPr algn="just"/>
            <a:endParaRPr lang="en-US" sz="2800" dirty="0"/>
          </a:p>
        </p:txBody>
      </p:sp>
      <p:pic>
        <p:nvPicPr>
          <p:cNvPr id="77826" name="Picture 2" descr="C:\Documents and Settings\ORAL PATHOLOGY\My Documents\My Pictures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191156" y="1071546"/>
            <a:ext cx="3810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mucosa covering the base of the tongue contains extensive nodules of lymphoid tissue, the lingual tonsils.</a:t>
            </a:r>
          </a:p>
          <a:p>
            <a:pPr marL="609600" indent="-60960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part:- Numerous papillae are seen-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Filiform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papillae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Fungiform papillae 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Circumvallate papillae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Foliate papillae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nature05401-f1_2"/>
          <p:cNvPicPr>
            <a:picLocks noChangeAspect="1" noChangeArrowheads="1"/>
          </p:cNvPicPr>
          <p:nvPr/>
        </p:nvPicPr>
        <p:blipFill>
          <a:blip r:embed="rId2" cstate="print"/>
          <a:srcRect l="31334" b="29065"/>
          <a:stretch>
            <a:fillRect/>
          </a:stretch>
        </p:blipFill>
        <p:spPr bwMode="auto">
          <a:xfrm>
            <a:off x="457200" y="304800"/>
            <a:ext cx="8077200" cy="4884738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" y="4968875"/>
            <a:ext cx="1041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TONGUE SHOWING DIFFERENT PAPILLAE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Filliform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papillae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Pointed,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thread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shaped,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shaped, these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epithelial structures containing connective tissue from which secondary papillae protrude towards epithelium.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Responsible for velvety appearance of tongue and are most numerous.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mm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long arranged in rows parallel to sulcus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are conical or flame shaped  with tips often showing several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Epithelium covering the papillae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relatively thick and keratinized.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Taste buds are absent</a:t>
            </a:r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18100" y="2174081"/>
            <a:ext cx="3098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20833" t="11389" r="16667" b="17223"/>
          <a:stretch>
            <a:fillRect/>
          </a:stretch>
        </p:blipFill>
        <p:spPr bwMode="auto">
          <a:xfrm>
            <a:off x="0" y="0"/>
            <a:ext cx="96774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Fungiform papillae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401080" cy="421484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Randomly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dispersed among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Filiform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papillae.</a:t>
            </a:r>
          </a:p>
          <a:p>
            <a:pPr algn="just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attain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height up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mm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are mushroom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shaped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round and reddish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prominence.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Surface epithelium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somewhat thinner than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Filiform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papillae.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533400"/>
            <a:ext cx="8458200" cy="5821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domed surface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fungiform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papillae may bear one or more taste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connective tissue is very vascular, decreased thickness of epithelium coupled with an increase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vascularity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enables them to be identified because of their intense pink color.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 l="20833" t="21666" r="16667" b="10278"/>
          <a:stretch>
            <a:fillRect/>
          </a:stretch>
        </p:blipFill>
        <p:spPr bwMode="auto">
          <a:xfrm>
            <a:off x="0" y="0"/>
            <a:ext cx="100584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marL="838200" indent="-83820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Circumvallate papillae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7244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8 to 10 in number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vallate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(walled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papillae.                                                                         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Present just anterior to sulcus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largest of the lingual papillae, may be over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mm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length and up to 3mm in diameter.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112" y="1447800"/>
            <a:ext cx="318814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6354763"/>
          </a:xfrm>
        </p:spPr>
        <p:txBody>
          <a:bodyPr>
            <a:normAutofit fontScale="25000" lnSpcReduction="20000"/>
          </a:bodyPr>
          <a:lstStyle/>
          <a:p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.  </a:t>
            </a:r>
            <a:r>
              <a:rPr lang="en-US" sz="11200" b="1" u="sng" dirty="0" smtClean="0">
                <a:latin typeface="Times New Roman" pitchFamily="18" charset="0"/>
                <a:cs typeface="Times New Roman" pitchFamily="18" charset="0"/>
              </a:rPr>
              <a:t>Based on Keratinization</a:t>
            </a:r>
            <a:endParaRPr lang="en-US" sz="1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1. Keratinized Areas</a:t>
            </a:r>
          </a:p>
          <a:p>
            <a:pPr>
              <a:lnSpc>
                <a:spcPct val="17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- Masticatory mucosa</a:t>
            </a:r>
          </a:p>
          <a:p>
            <a:pPr>
              <a:lnSpc>
                <a:spcPct val="17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- Vermillion border of lip </a:t>
            </a:r>
          </a:p>
          <a:p>
            <a:pPr>
              <a:lnSpc>
                <a:spcPct val="17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2. Non-Keratinized Areas</a:t>
            </a:r>
          </a:p>
          <a:p>
            <a:pPr>
              <a:lnSpc>
                <a:spcPct val="17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- Lining or reflecting mucosa</a:t>
            </a:r>
          </a:p>
          <a:p>
            <a:pPr>
              <a:lnSpc>
                <a:spcPct val="170000"/>
              </a:lnSpc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The comparable part of skin is termed as 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epidermis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200" b="1" dirty="0" smtClean="0">
                <a:latin typeface="Times New Roman" pitchFamily="18" charset="0"/>
                <a:cs typeface="Times New Roman" pitchFamily="18" charset="0"/>
              </a:rPr>
              <a:t>dermis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or corium. </a:t>
            </a:r>
          </a:p>
          <a:p>
            <a:pPr>
              <a:lnSpc>
                <a:spcPct val="170000"/>
              </a:lnSpc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7423"/>
            <a:ext cx="9144000" cy="58977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not a result of mucosal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evagination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rather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epithelial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don’t protrude above the surface of the tongue but are bounded by a deep circular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furrow, only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connection to the substance of the tongue is at their narrow base.</a:t>
            </a:r>
          </a:p>
          <a:p>
            <a:pPr algn="just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lateral surface – numerous taste </a:t>
            </a:r>
            <a:r>
              <a:rPr lang="en-US" sz="2800" dirty="0" smtClean="0"/>
              <a:t>buds seen.</a:t>
            </a:r>
          </a:p>
          <a:p>
            <a:pPr algn="just"/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 bwMode="auto">
          <a:xfrm>
            <a:off x="4643438" y="4000504"/>
            <a:ext cx="3657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562600" cy="618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20833" t="9445" r="14583" b="17778"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ducts of small serous glands called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Ebner’s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glands open  into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trough, serve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wash out the soluble elements of food and are source of salivary lipase.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38200" indent="-83820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Foliate papillae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Foliate papillae are parallel mucosal folds at posterior lateral border of the tongue.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mucosal clefts are well developed at birth, however with growth and maturation they undergo atrophic changes. So that at maturity they get reduced to rudimentary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 to 8 in numbers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Taste buds are contained along the walls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TASTE BUDS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47800"/>
            <a:ext cx="4114800" cy="51053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Small ovoid or barrel-shaped intraepithelial organs about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80µm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40µm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thick.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Extend from basal lamina to surface of the epithelium.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749" y="1676400"/>
            <a:ext cx="3748651" cy="420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Outer surface –covered by few flat epithelial cells, that surround a small opening, taste pore – leads into a narrow space lined by supporting cells of the taste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bud.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Outer supporting cells are arranged like staves of a barrel 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8458200" cy="57912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Inner cells-shorter and spindle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shaped-between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 are arranged 10-12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neuroepithelial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cells, the receptors of taste stimuli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slender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dark-staining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 that carry fingerlike processes at their superficial end.  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rich plexus of nerves is found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taste buds.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Taste buds also present on surface of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epiglottis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D:\Dr. Hande\Oral Mucous Membrane\scans-OMM\Mucosa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3200400"/>
            <a:ext cx="3505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taste sensations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889760"/>
            <a:ext cx="4419600" cy="44348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Sweet-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tip of tongue.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Salty-lateral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border of tongue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Bitter-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posteromiddle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 of tongue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posterolateral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 of tongue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sour on palate also.</a:t>
            </a:r>
          </a:p>
        </p:txBody>
      </p:sp>
      <p:pic>
        <p:nvPicPr>
          <p:cNvPr id="5" name="Content Placeholder 4" descr="tasteb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399906"/>
            <a:ext cx="3810000" cy="5458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Fungiform papillae -: at tip- sweet,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borders –salty 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Circumvallate papillae -: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Bitter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Foliate papillae -: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Sour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213360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272726" cy="62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Bibliography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Color Atlas And Text Book Of Oral Anatomy, Histology Berkovitz, B.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Development and Histology  Avery, j. K.1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Orban's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Oral Histology and Embryology  Bhaskar, s. N.11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Histology : Development, Structure and Funct Tencate, a. R. 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Dental Embryology, Histology &amp; Anatomy. Marry Bath- Balogh Inergaret.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 smtClean="0">
              <a:solidFill>
                <a:schemeClr val="accent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  <a:p>
            <a:pPr>
              <a:buNone/>
            </a:pPr>
            <a:endParaRPr lang="en-US" sz="7200" dirty="0" smtClean="0">
              <a:solidFill>
                <a:schemeClr val="accent2">
                  <a:lumMod val="60000"/>
                  <a:lumOff val="40000"/>
                </a:schemeClr>
              </a:solidFill>
              <a:latin typeface="Blackadder ITC" pitchFamily="82" charset="0"/>
            </a:endParaRPr>
          </a:p>
          <a:p>
            <a:pPr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                          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Thank you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  <a:sym typeface="Wingdings" pitchFamily="2" charset="2"/>
              </a:rPr>
              <a:t></a:t>
            </a:r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itchFamily="66" charset="0"/>
            </a:endParaRPr>
          </a:p>
          <a:p>
            <a:endParaRPr lang="en-US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3345</Words>
  <Application>Microsoft Office PowerPoint</Application>
  <PresentationFormat>On-screen Show (4:3)</PresentationFormat>
  <Paragraphs>470</Paragraphs>
  <Slides>91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Flow</vt:lpstr>
      <vt:lpstr>1_Flow</vt:lpstr>
      <vt:lpstr>Photo Editor Photo</vt:lpstr>
      <vt:lpstr>ORAL  MUCOUS MEMBRANE        </vt:lpstr>
      <vt:lpstr>DEFINITION</vt:lpstr>
      <vt:lpstr>Slide 3</vt:lpstr>
      <vt:lpstr>FUNCTIONS OF ORAL MUCOSA</vt:lpstr>
      <vt:lpstr>Slide 5</vt:lpstr>
      <vt:lpstr>CLASSIFICATON</vt:lpstr>
      <vt:lpstr>Slide 7</vt:lpstr>
      <vt:lpstr>Slide 8</vt:lpstr>
      <vt:lpstr>Slide 9</vt:lpstr>
      <vt:lpstr>Slide 10</vt:lpstr>
      <vt:lpstr>BASAL LAMINA OR  BASEMENT MEMBRANE</vt:lpstr>
      <vt:lpstr>Slide 12</vt:lpstr>
      <vt:lpstr>BASAL LAMINA</vt:lpstr>
      <vt:lpstr>Slide 14</vt:lpstr>
      <vt:lpstr>Slide 15</vt:lpstr>
      <vt:lpstr>Slide 16</vt:lpstr>
      <vt:lpstr>Slide 17</vt:lpstr>
      <vt:lpstr>ORAL EPITHELIUM</vt:lpstr>
      <vt:lpstr>Slide 19</vt:lpstr>
      <vt:lpstr>Slide 20</vt:lpstr>
      <vt:lpstr>KERATINIZED   EPITHELIUM</vt:lpstr>
      <vt:lpstr>Slide 22</vt:lpstr>
      <vt:lpstr>Slide 23</vt:lpstr>
      <vt:lpstr>NON-KERATINIZED   EPITHELIUM </vt:lpstr>
      <vt:lpstr>Slide 25</vt:lpstr>
      <vt:lpstr>Histologic section</vt:lpstr>
      <vt:lpstr>LAMINA PROPRIA</vt:lpstr>
      <vt:lpstr>Slide 28</vt:lpstr>
      <vt:lpstr>SUBMUCOSA</vt:lpstr>
      <vt:lpstr>Slide 30</vt:lpstr>
      <vt:lpstr>SUBDIVISIONS OF ORAL MUCOSA</vt:lpstr>
      <vt:lpstr>KERATINIZED AREAS</vt:lpstr>
      <vt:lpstr>Slide 33</vt:lpstr>
      <vt:lpstr>Slide 34</vt:lpstr>
      <vt:lpstr>Incisive papilla</vt:lpstr>
      <vt:lpstr>Palatine rugae (Transverse palatine ridges)  </vt:lpstr>
      <vt:lpstr>GINGIVA</vt:lpstr>
      <vt:lpstr>Slide 38</vt:lpstr>
      <vt:lpstr>Slide 39</vt:lpstr>
      <vt:lpstr>A. Different types of epithelium B. Histologic section showing tissues</vt:lpstr>
      <vt:lpstr>Slide 41</vt:lpstr>
      <vt:lpstr>Slide 42</vt:lpstr>
      <vt:lpstr>  Interdental papilla </vt:lpstr>
      <vt:lpstr>Slide 44</vt:lpstr>
      <vt:lpstr>BLOOD SUPPLY</vt:lpstr>
      <vt:lpstr>Vermilion border of lip </vt:lpstr>
      <vt:lpstr>Vermilion zone of  lip</vt:lpstr>
      <vt:lpstr>Slide 48</vt:lpstr>
      <vt:lpstr>Slide 49</vt:lpstr>
      <vt:lpstr>Slide 50</vt:lpstr>
      <vt:lpstr>NON KERATINIZED AREAS</vt:lpstr>
      <vt:lpstr>Slide 52</vt:lpstr>
      <vt:lpstr>LIP AND CHEEK</vt:lpstr>
      <vt:lpstr>Slide 54</vt:lpstr>
      <vt:lpstr>Slide 55</vt:lpstr>
      <vt:lpstr>Slide 56</vt:lpstr>
      <vt:lpstr>Fordyce’s spot  </vt:lpstr>
      <vt:lpstr>Vestibular fornix and alveolar mucosa</vt:lpstr>
      <vt:lpstr>Inferior surface of tongue; floor of oral cavity</vt:lpstr>
      <vt:lpstr>Slide 60</vt:lpstr>
      <vt:lpstr>Soft  palate</vt:lpstr>
      <vt:lpstr>Slide 62</vt:lpstr>
      <vt:lpstr>Slide 63</vt:lpstr>
      <vt:lpstr>Slide 64</vt:lpstr>
      <vt:lpstr>Slide 65</vt:lpstr>
      <vt:lpstr>Slide 66</vt:lpstr>
      <vt:lpstr>Differences between Masticatory and Lining mucosa</vt:lpstr>
      <vt:lpstr>SPECIALIZED MUCOSA</vt:lpstr>
      <vt:lpstr>Slide 69</vt:lpstr>
      <vt:lpstr>Slide 70</vt:lpstr>
      <vt:lpstr>Slide 71</vt:lpstr>
      <vt:lpstr>Slide 72</vt:lpstr>
      <vt:lpstr>Filliform papillae</vt:lpstr>
      <vt:lpstr>Slide 74</vt:lpstr>
      <vt:lpstr>Slide 75</vt:lpstr>
      <vt:lpstr>Fungiform papillae</vt:lpstr>
      <vt:lpstr>Slide 77</vt:lpstr>
      <vt:lpstr>Slide 78</vt:lpstr>
      <vt:lpstr>Circumvallate papillae </vt:lpstr>
      <vt:lpstr>Slide 80</vt:lpstr>
      <vt:lpstr>Slide 81</vt:lpstr>
      <vt:lpstr>Slide 82</vt:lpstr>
      <vt:lpstr>Slide 83</vt:lpstr>
      <vt:lpstr>Foliate papillae </vt:lpstr>
      <vt:lpstr>TASTE BUDS</vt:lpstr>
      <vt:lpstr>Slide 86</vt:lpstr>
      <vt:lpstr>Slide 87</vt:lpstr>
      <vt:lpstr>Primary taste sensations</vt:lpstr>
      <vt:lpstr>Slide 89</vt:lpstr>
      <vt:lpstr>Bibliography </vt:lpstr>
      <vt:lpstr>Slide 91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MUCOUS MEMBRANE          Dr.Minal Chaudhary    Dept. of Oral pathology                                               </dc:title>
  <dc:creator>VBB</dc:creator>
  <cp:lastModifiedBy>AMANIYAR</cp:lastModifiedBy>
  <cp:revision>589</cp:revision>
  <dcterms:created xsi:type="dcterms:W3CDTF">2006-08-16T00:00:00Z</dcterms:created>
  <dcterms:modified xsi:type="dcterms:W3CDTF">2017-04-04T08:10:06Z</dcterms:modified>
</cp:coreProperties>
</file>