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9"/>
  </p:notesMasterIdLst>
  <p:sldIdLst>
    <p:sldId id="256" r:id="rId2"/>
    <p:sldId id="430" r:id="rId3"/>
    <p:sldId id="455" r:id="rId4"/>
    <p:sldId id="440" r:id="rId5"/>
    <p:sldId id="431" r:id="rId6"/>
    <p:sldId id="459" r:id="rId7"/>
    <p:sldId id="444" r:id="rId8"/>
    <p:sldId id="433" r:id="rId9"/>
    <p:sldId id="456" r:id="rId10"/>
    <p:sldId id="434" r:id="rId11"/>
    <p:sldId id="436" r:id="rId12"/>
    <p:sldId id="509" r:id="rId13"/>
    <p:sldId id="438" r:id="rId14"/>
    <p:sldId id="457" r:id="rId15"/>
    <p:sldId id="391" r:id="rId16"/>
    <p:sldId id="462" r:id="rId17"/>
    <p:sldId id="392" r:id="rId18"/>
    <p:sldId id="394" r:id="rId19"/>
    <p:sldId id="441" r:id="rId20"/>
    <p:sldId id="463" r:id="rId21"/>
    <p:sldId id="395" r:id="rId22"/>
    <p:sldId id="464" r:id="rId23"/>
    <p:sldId id="396" r:id="rId24"/>
    <p:sldId id="469" r:id="rId25"/>
    <p:sldId id="470" r:id="rId26"/>
    <p:sldId id="471" r:id="rId27"/>
    <p:sldId id="472" r:id="rId28"/>
    <p:sldId id="473" r:id="rId29"/>
    <p:sldId id="474" r:id="rId30"/>
    <p:sldId id="475" r:id="rId31"/>
    <p:sldId id="476" r:id="rId32"/>
    <p:sldId id="477" r:id="rId33"/>
    <p:sldId id="478" r:id="rId34"/>
    <p:sldId id="479" r:id="rId35"/>
    <p:sldId id="480" r:id="rId36"/>
    <p:sldId id="481" r:id="rId37"/>
    <p:sldId id="482" r:id="rId38"/>
    <p:sldId id="484" r:id="rId39"/>
    <p:sldId id="486" r:id="rId40"/>
    <p:sldId id="487" r:id="rId41"/>
    <p:sldId id="489"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 id="507" r:id="rId55"/>
    <p:sldId id="508" r:id="rId56"/>
    <p:sldId id="458" r:id="rId57"/>
    <p:sldId id="45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367" autoAdjust="0"/>
  </p:normalViewPr>
  <p:slideViewPr>
    <p:cSldViewPr>
      <p:cViewPr>
        <p:scale>
          <a:sx n="90" d="100"/>
          <a:sy n="90" d="100"/>
        </p:scale>
        <p:origin x="-594" y="-3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E9B37-CC71-466C-B6AD-72E0C20BF7E7}" type="datetimeFigureOut">
              <a:rPr lang="en-US" smtClean="0"/>
              <a:pPr/>
              <a:t>4/5/2017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F9A8C-B021-466D-8DE5-AAA0BBB5A455}" type="slidenum">
              <a:rPr lang="en-IN" smtClean="0"/>
              <a:pPr/>
              <a:t>‹#›</a:t>
            </a:fld>
            <a:endParaRPr lang="en-IN"/>
          </a:p>
        </p:txBody>
      </p:sp>
    </p:spTree>
    <p:extLst>
      <p:ext uri="{BB962C8B-B14F-4D97-AF65-F5344CB8AC3E}">
        <p14:creationId xmlns="" xmlns:p14="http://schemas.microsoft.com/office/powerpoint/2010/main" val="35874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1872351-D94D-4408-A764-B37E0F8C6FB5}" type="slidenum">
              <a:rPr lang="en-US"/>
              <a:pPr/>
              <a:t>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2F9A8C-B021-466D-8DE5-AAA0BBB5A455}" type="slidenum">
              <a:rPr lang="en-IN" smtClean="0"/>
              <a:pPr/>
              <a:t>28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0"/>
            <a:ext cx="8686800" cy="1752600"/>
          </a:xfrm>
        </p:spPr>
        <p:txBody>
          <a:bodyPr numCol="1">
            <a:noAutofit/>
          </a:bodyPr>
          <a:lstStyle/>
          <a:p>
            <a:r>
              <a:rPr lang="en-US" sz="4000" dirty="0" smtClean="0">
                <a:latin typeface="Times New Roman" pitchFamily="18" charset="0"/>
                <a:cs typeface="Times New Roman" pitchFamily="18" charset="0"/>
              </a:rPr>
              <a:t>ORAL</a:t>
            </a:r>
            <a:r>
              <a:rPr lang="en-US" sz="4400" dirty="0" smtClean="0">
                <a:latin typeface="Times New Roman" pitchFamily="18" charset="0"/>
                <a:cs typeface="Times New Roman" pitchFamily="18" charset="0"/>
              </a:rPr>
              <a:t>  MUCOUS MEMBRANE</a:t>
            </a:r>
            <a:br>
              <a:rPr lang="en-US" sz="4400" dirty="0" smtClean="0">
                <a:latin typeface="Times New Roman" pitchFamily="18" charset="0"/>
                <a:cs typeface="Times New Roman" pitchFamily="18" charset="0"/>
              </a:rPr>
            </a:br>
            <a:endParaRPr lang="en-IN" sz="3600" dirty="0">
              <a:latin typeface="Times New Roman" pitchFamily="18" charset="0"/>
              <a:cs typeface="Times New Roman" pitchFamily="18" charset="0"/>
            </a:endParaRPr>
          </a:p>
        </p:txBody>
      </p:sp>
      <p:sp>
        <p:nvSpPr>
          <p:cNvPr id="3" name="Text Box 3"/>
          <p:cNvSpPr txBox="1">
            <a:spLocks noChangeArrowheads="1"/>
          </p:cNvSpPr>
          <p:nvPr/>
        </p:nvSpPr>
        <p:spPr bwMode="auto">
          <a:xfrm>
            <a:off x="1066800" y="3656013"/>
            <a:ext cx="7010400" cy="1754326"/>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pPr>
            <a:r>
              <a:rPr lang="en-US" sz="3600" dirty="0">
                <a:latin typeface="Times New Roman" pitchFamily="18" charset="0"/>
                <a:cs typeface="Times New Roman" pitchFamily="18" charset="0"/>
              </a:rPr>
              <a:t>Dept Of Dental Anatomy, Embryology &amp; Histology</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143000"/>
          </a:xfrm>
        </p:spPr>
        <p:txBody>
          <a:bodyPr>
            <a:normAutofit/>
          </a:bodyPr>
          <a:lstStyle/>
          <a:p>
            <a:pPr eaLnBrk="1" hangingPunct="1"/>
            <a:r>
              <a:rPr lang="en-US" sz="4000" dirty="0" smtClean="0">
                <a:latin typeface="Times New Roman" pitchFamily="18" charset="0"/>
                <a:cs typeface="Times New Roman" pitchFamily="18" charset="0"/>
              </a:rPr>
              <a:t>Merkel Cell</a:t>
            </a:r>
          </a:p>
        </p:txBody>
      </p:sp>
      <p:sp>
        <p:nvSpPr>
          <p:cNvPr id="9219" name="Rectangle 3"/>
          <p:cNvSpPr>
            <a:spLocks noGrp="1" noChangeArrowheads="1"/>
          </p:cNvSpPr>
          <p:nvPr>
            <p:ph idx="1"/>
          </p:nvPr>
        </p:nvSpPr>
        <p:spPr>
          <a:xfrm>
            <a:off x="0" y="1371600"/>
            <a:ext cx="7772400" cy="4343400"/>
          </a:xfrm>
        </p:spPr>
        <p:txBody>
          <a:bodyPr/>
          <a:lstStyle/>
          <a:p>
            <a:pPr eaLnBrk="1" hangingPunct="1">
              <a:lnSpc>
                <a:spcPct val="120000"/>
              </a:lnSpc>
            </a:pPr>
            <a:r>
              <a:rPr lang="en-US" sz="2800" dirty="0" smtClean="0">
                <a:latin typeface="Times New Roman" pitchFamily="18" charset="0"/>
                <a:cs typeface="Times New Roman" pitchFamily="18" charset="0"/>
              </a:rPr>
              <a:t>Situated in basal layer</a:t>
            </a:r>
          </a:p>
          <a:p>
            <a:pPr eaLnBrk="1" hangingPunct="1">
              <a:lnSpc>
                <a:spcPct val="120000"/>
              </a:lnSpc>
            </a:pPr>
            <a:r>
              <a:rPr lang="en-US" sz="2800" dirty="0" smtClean="0">
                <a:latin typeface="Times New Roman" pitchFamily="18" charset="0"/>
                <a:cs typeface="Times New Roman" pitchFamily="18" charset="0"/>
              </a:rPr>
              <a:t>Non </a:t>
            </a:r>
            <a:r>
              <a:rPr lang="en-US" sz="2800" dirty="0" err="1" smtClean="0">
                <a:latin typeface="Times New Roman" pitchFamily="18" charset="0"/>
                <a:cs typeface="Times New Roman" pitchFamily="18" charset="0"/>
              </a:rPr>
              <a:t>dendritic</a:t>
            </a:r>
            <a:endParaRPr lang="en-US" sz="2800" dirty="0" smtClean="0">
              <a:latin typeface="Times New Roman" pitchFamily="18" charset="0"/>
              <a:cs typeface="Times New Roman" pitchFamily="18" charset="0"/>
            </a:endParaRPr>
          </a:p>
          <a:p>
            <a:pPr eaLnBrk="1" hangingPunct="1">
              <a:lnSpc>
                <a:spcPct val="120000"/>
              </a:lnSpc>
            </a:pPr>
            <a:r>
              <a:rPr lang="en-US" sz="2800" dirty="0" smtClean="0">
                <a:latin typeface="Times New Roman" pitchFamily="18" charset="0"/>
                <a:cs typeface="Times New Roman" pitchFamily="18" charset="0"/>
              </a:rPr>
              <a:t>Few </a:t>
            </a:r>
            <a:r>
              <a:rPr lang="en-US" sz="2800" dirty="0" err="1" smtClean="0">
                <a:latin typeface="Times New Roman" pitchFamily="18" charset="0"/>
                <a:cs typeface="Times New Roman" pitchFamily="18" charset="0"/>
              </a:rPr>
              <a:t>tonofilaments</a:t>
            </a:r>
            <a:r>
              <a:rPr lang="en-US" sz="2800" dirty="0" smtClean="0">
                <a:latin typeface="Times New Roman" pitchFamily="18" charset="0"/>
                <a:cs typeface="Times New Roman" pitchFamily="18" charset="0"/>
              </a:rPr>
              <a:t> &amp; occasional desmosomes</a:t>
            </a:r>
          </a:p>
          <a:p>
            <a:pPr eaLnBrk="1" hangingPunct="1">
              <a:lnSpc>
                <a:spcPct val="120000"/>
              </a:lnSpc>
            </a:pPr>
            <a:r>
              <a:rPr lang="en-US" sz="2800" dirty="0" smtClean="0">
                <a:latin typeface="Times New Roman" pitchFamily="18" charset="0"/>
                <a:cs typeface="Times New Roman" pitchFamily="18" charset="0"/>
              </a:rPr>
              <a:t>Characteristic presence of membrane bound vesicle in the cytoplasm.</a:t>
            </a:r>
          </a:p>
          <a:p>
            <a:pPr eaLnBrk="1" hangingPunct="1">
              <a:lnSpc>
                <a:spcPct val="120000"/>
              </a:lnSpc>
            </a:pPr>
            <a:r>
              <a:rPr lang="en-US" sz="2800" dirty="0" smtClean="0">
                <a:latin typeface="Times New Roman" pitchFamily="18" charset="0"/>
                <a:cs typeface="Times New Roman" pitchFamily="18" charset="0"/>
              </a:rPr>
              <a:t>Have a sensory function &amp;</a:t>
            </a:r>
          </a:p>
          <a:p>
            <a:pPr eaLnBrk="1" hangingPunct="1">
              <a:lnSpc>
                <a:spcPct val="120000"/>
              </a:lnSpc>
              <a:buNone/>
            </a:pPr>
            <a:r>
              <a:rPr lang="en-US" sz="2800" dirty="0" smtClean="0">
                <a:latin typeface="Times New Roman" pitchFamily="18" charset="0"/>
                <a:cs typeface="Times New Roman" pitchFamily="18" charset="0"/>
              </a:rPr>
              <a:t>   respond to </a:t>
            </a:r>
            <a:r>
              <a:rPr lang="en-US" sz="2800" dirty="0" smtClean="0">
                <a:latin typeface="Times New Roman" pitchFamily="18" charset="0"/>
                <a:cs typeface="Times New Roman" pitchFamily="18" charset="0"/>
              </a:rPr>
              <a:t>touch.</a:t>
            </a:r>
            <a:endParaRPr lang="en-US" sz="2800" dirty="0" smtClean="0">
              <a:latin typeface="Times New Roman" pitchFamily="18" charset="0"/>
              <a:cs typeface="Times New Roman" pitchFamily="18" charset="0"/>
            </a:endParaRPr>
          </a:p>
        </p:txBody>
      </p:sp>
      <p:pic>
        <p:nvPicPr>
          <p:cNvPr id="4" name="Picture 4" descr="JHC457598A"/>
          <p:cNvPicPr>
            <a:picLocks noChangeAspect="1" noChangeArrowheads="1"/>
          </p:cNvPicPr>
          <p:nvPr/>
        </p:nvPicPr>
        <p:blipFill>
          <a:blip r:embed="rId2" cstate="print"/>
          <a:srcRect/>
          <a:stretch>
            <a:fillRect/>
          </a:stretch>
        </p:blipFill>
        <p:spPr bwMode="auto">
          <a:xfrm>
            <a:off x="4876801" y="3854699"/>
            <a:ext cx="4267200" cy="300330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472" y="428604"/>
            <a:ext cx="8229600" cy="1143000"/>
          </a:xfrm>
        </p:spPr>
        <p:txBody>
          <a:bodyPr>
            <a:normAutofit/>
          </a:bodyPr>
          <a:lstStyle/>
          <a:p>
            <a:pPr eaLnBrk="1" hangingPunct="1"/>
            <a:r>
              <a:rPr lang="en-US" sz="4000" dirty="0" smtClean="0">
                <a:solidFill>
                  <a:srgbClr val="FF0000"/>
                </a:solidFill>
                <a:latin typeface="Times New Roman" pitchFamily="18" charset="0"/>
                <a:cs typeface="Times New Roman" pitchFamily="18" charset="0"/>
              </a:rPr>
              <a:t>Inflammatory cells</a:t>
            </a:r>
          </a:p>
        </p:txBody>
      </p:sp>
      <p:sp>
        <p:nvSpPr>
          <p:cNvPr id="11267" name="Rectangle 3"/>
          <p:cNvSpPr>
            <a:spLocks noGrp="1" noChangeArrowheads="1"/>
          </p:cNvSpPr>
          <p:nvPr>
            <p:ph idx="1"/>
          </p:nvPr>
        </p:nvSpPr>
        <p:spPr>
          <a:xfrm>
            <a:off x="357158" y="1785926"/>
            <a:ext cx="8358246" cy="4419600"/>
          </a:xfrm>
        </p:spPr>
        <p:txBody>
          <a:bodyPr/>
          <a:lstStyle/>
          <a:p>
            <a:pPr eaLnBrk="1" hangingPunct="1">
              <a:lnSpc>
                <a:spcPct val="130000"/>
              </a:lnSpc>
            </a:pPr>
            <a:r>
              <a:rPr lang="en-US" sz="2800" dirty="0" smtClean="0">
                <a:latin typeface="Times New Roman" pitchFamily="18" charset="0"/>
                <a:cs typeface="Times New Roman" pitchFamily="18" charset="0"/>
              </a:rPr>
              <a:t>Lymphocyte most </a:t>
            </a:r>
            <a:r>
              <a:rPr lang="en-US" sz="2800" dirty="0" smtClean="0">
                <a:latin typeface="Times New Roman" pitchFamily="18" charset="0"/>
                <a:cs typeface="Times New Roman" pitchFamily="18" charset="0"/>
              </a:rPr>
              <a:t>frequently found cell.</a:t>
            </a:r>
            <a:endParaRPr lang="en-US" sz="2800" dirty="0" smtClean="0">
              <a:latin typeface="Times New Roman" pitchFamily="18" charset="0"/>
              <a:cs typeface="Times New Roman" pitchFamily="18" charset="0"/>
            </a:endParaRPr>
          </a:p>
          <a:p>
            <a:pPr eaLnBrk="1" hangingPunct="1">
              <a:lnSpc>
                <a:spcPct val="130000"/>
              </a:lnSpc>
            </a:pPr>
            <a:r>
              <a:rPr lang="en-US" sz="2800" dirty="0" smtClean="0">
                <a:latin typeface="Times New Roman" pitchFamily="18" charset="0"/>
                <a:cs typeface="Times New Roman" pitchFamily="18" charset="0"/>
              </a:rPr>
              <a:t>PMN’s &amp; Mast cells may also be present.</a:t>
            </a:r>
          </a:p>
          <a:p>
            <a:pPr eaLnBrk="1" hangingPunct="1">
              <a:lnSpc>
                <a:spcPct val="130000"/>
              </a:lnSpc>
            </a:pPr>
            <a:r>
              <a:rPr lang="en-US" sz="2800" dirty="0" smtClean="0">
                <a:latin typeface="Times New Roman" pitchFamily="18" charset="0"/>
                <a:cs typeface="Times New Roman" pitchFamily="18" charset="0"/>
              </a:rPr>
              <a:t>Associated with </a:t>
            </a:r>
            <a:r>
              <a:rPr lang="en-US" sz="2800" dirty="0" err="1" smtClean="0">
                <a:latin typeface="Times New Roman" pitchFamily="18" charset="0"/>
                <a:cs typeface="Times New Roman" pitchFamily="18" charset="0"/>
              </a:rPr>
              <a:t>langerhans</a:t>
            </a:r>
            <a:r>
              <a:rPr lang="en-US" sz="2800" dirty="0" smtClean="0">
                <a:latin typeface="Times New Roman" pitchFamily="18" charset="0"/>
                <a:cs typeface="Times New Roman" pitchFamily="18" charset="0"/>
              </a:rPr>
              <a:t> cells and responsible for </a:t>
            </a:r>
            <a:r>
              <a:rPr lang="en-US" sz="2800" dirty="0" smtClean="0">
                <a:latin typeface="Times New Roman" pitchFamily="18" charset="0"/>
                <a:cs typeface="Times New Roman" pitchFamily="18" charset="0"/>
              </a:rPr>
              <a:t>activation of </a:t>
            </a:r>
            <a:r>
              <a:rPr lang="en-US" sz="2800" dirty="0" smtClean="0">
                <a:latin typeface="Times New Roman" pitchFamily="18" charset="0"/>
                <a:cs typeface="Times New Roman" pitchFamily="18" charset="0"/>
              </a:rPr>
              <a:t>T lymphocytes.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images"/>
          <p:cNvPicPr>
            <a:picLocks noGrp="1" noChangeAspect="1" noChangeArrowheads="1"/>
          </p:cNvPicPr>
          <p:nvPr>
            <p:ph idx="1"/>
          </p:nvPr>
        </p:nvPicPr>
        <p:blipFill>
          <a:blip r:embed="rId2" cstate="print"/>
          <a:srcRect/>
          <a:stretch>
            <a:fillRect/>
          </a:stretch>
        </p:blipFill>
        <p:spPr bwMode="auto">
          <a:xfrm>
            <a:off x="442366" y="457200"/>
            <a:ext cx="8092034" cy="60959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762000"/>
            <a:ext cx="8253442" cy="1143000"/>
          </a:xfrm>
        </p:spPr>
        <p:txBody>
          <a:bodyPr>
            <a:normAutofit/>
          </a:bodyPr>
          <a:lstStyle/>
          <a:p>
            <a:pPr eaLnBrk="1" hangingPunct="1"/>
            <a:r>
              <a:rPr lang="en-US" sz="3600" dirty="0" smtClean="0">
                <a:solidFill>
                  <a:srgbClr val="FF0000"/>
                </a:solidFill>
                <a:latin typeface="Times New Roman" pitchFamily="18" charset="0"/>
                <a:cs typeface="Times New Roman" pitchFamily="18" charset="0"/>
              </a:rPr>
              <a:t>Junction of the epithelium and lamina </a:t>
            </a:r>
            <a:r>
              <a:rPr lang="en-US" sz="3600" dirty="0" err="1" smtClean="0">
                <a:solidFill>
                  <a:srgbClr val="FF0000"/>
                </a:solidFill>
                <a:latin typeface="Times New Roman" pitchFamily="18" charset="0"/>
                <a:cs typeface="Times New Roman" pitchFamily="18" charset="0"/>
              </a:rPr>
              <a:t>propria</a:t>
            </a:r>
            <a:endParaRPr lang="en-US" sz="3600" dirty="0" smtClean="0">
              <a:solidFill>
                <a:srgbClr val="FF0000"/>
              </a:solidFill>
              <a:latin typeface="Times New Roman" pitchFamily="18" charset="0"/>
              <a:cs typeface="Times New Roman" pitchFamily="18" charset="0"/>
            </a:endParaRPr>
          </a:p>
        </p:txBody>
      </p:sp>
      <p:sp>
        <p:nvSpPr>
          <p:cNvPr id="13315" name="Rectangle 3"/>
          <p:cNvSpPr>
            <a:spLocks noGrp="1" noChangeArrowheads="1"/>
          </p:cNvSpPr>
          <p:nvPr>
            <p:ph idx="1"/>
          </p:nvPr>
        </p:nvSpPr>
        <p:spPr>
          <a:xfrm>
            <a:off x="152400" y="2286000"/>
            <a:ext cx="8839200" cy="4071958"/>
          </a:xfrm>
        </p:spPr>
        <p:txBody>
          <a:bodyPr/>
          <a:lstStyle/>
          <a:p>
            <a:pPr algn="just" eaLnBrk="1" hangingPunct="1"/>
            <a:r>
              <a:rPr lang="en-US" sz="2800" dirty="0" smtClean="0">
                <a:latin typeface="Times New Roman" pitchFamily="18" charset="0"/>
                <a:cs typeface="Times New Roman" pitchFamily="18" charset="0"/>
              </a:rPr>
              <a:t>The region where C.T. of the lamina </a:t>
            </a:r>
            <a:r>
              <a:rPr lang="en-US" sz="2800" dirty="0" err="1" smtClean="0">
                <a:latin typeface="Times New Roman" pitchFamily="18" charset="0"/>
                <a:cs typeface="Times New Roman" pitchFamily="18" charset="0"/>
              </a:rPr>
              <a:t>propria</a:t>
            </a:r>
            <a:r>
              <a:rPr lang="en-US" sz="2800" dirty="0" smtClean="0">
                <a:latin typeface="Times New Roman" pitchFamily="18" charset="0"/>
                <a:cs typeface="Times New Roman" pitchFamily="18" charset="0"/>
              </a:rPr>
              <a:t> meets the overlying Epithelium is an undulating interface at which papillae of the CT </a:t>
            </a:r>
            <a:r>
              <a:rPr lang="en-US" sz="2800" dirty="0" err="1" smtClean="0">
                <a:latin typeface="Times New Roman" pitchFamily="18" charset="0"/>
                <a:cs typeface="Times New Roman" pitchFamily="18" charset="0"/>
              </a:rPr>
              <a:t>interdigitate</a:t>
            </a:r>
            <a:r>
              <a:rPr lang="en-US" sz="2800" dirty="0" smtClean="0">
                <a:latin typeface="Times New Roman" pitchFamily="18" charset="0"/>
                <a:cs typeface="Times New Roman" pitchFamily="18" charset="0"/>
              </a:rPr>
              <a:t> with </a:t>
            </a:r>
            <a:r>
              <a:rPr lang="en-US" sz="2800" dirty="0" smtClean="0">
                <a:latin typeface="Times New Roman" pitchFamily="18" charset="0"/>
                <a:cs typeface="Times New Roman" pitchFamily="18" charset="0"/>
              </a:rPr>
              <a:t>epithelial </a:t>
            </a:r>
            <a:r>
              <a:rPr lang="en-US" sz="2800" dirty="0" smtClean="0">
                <a:latin typeface="Times New Roman" pitchFamily="18" charset="0"/>
                <a:cs typeface="Times New Roman" pitchFamily="18" charset="0"/>
              </a:rPr>
              <a:t>r</a:t>
            </a:r>
            <a:r>
              <a:rPr lang="en-US" sz="2800" dirty="0" smtClean="0">
                <a:latin typeface="Times New Roman" pitchFamily="18" charset="0"/>
                <a:cs typeface="Times New Roman" pitchFamily="18" charset="0"/>
              </a:rPr>
              <a:t>idges.</a:t>
            </a:r>
          </a:p>
          <a:p>
            <a:pPr algn="just" eaLnBrk="1" hangingPunct="1"/>
            <a:endParaRPr lang="en-US" sz="2800" dirty="0" smtClean="0">
              <a:latin typeface="Times New Roman" pitchFamily="18" charset="0"/>
              <a:cs typeface="Times New Roman" pitchFamily="18" charset="0"/>
            </a:endParaRPr>
          </a:p>
          <a:p>
            <a:pPr algn="just" eaLnBrk="1" hangingPunct="1"/>
            <a:r>
              <a:rPr lang="en-US" sz="2800" dirty="0" smtClean="0">
                <a:latin typeface="Times New Roman" pitchFamily="18" charset="0"/>
                <a:cs typeface="Times New Roman" pitchFamily="18" charset="0"/>
              </a:rPr>
              <a:t>This arrangement provide large interface area and better </a:t>
            </a:r>
            <a:r>
              <a:rPr lang="en-US" sz="2800" dirty="0" smtClean="0">
                <a:latin typeface="Times New Roman" pitchFamily="18" charset="0"/>
                <a:cs typeface="Times New Roman" pitchFamily="18" charset="0"/>
              </a:rPr>
              <a:t>attachment.</a:t>
            </a:r>
            <a:endParaRPr lang="en-US" sz="2800" dirty="0" smtClean="0">
              <a:latin typeface="Times New Roman" pitchFamily="18" charset="0"/>
              <a:cs typeface="Times New Roman" pitchFamily="18" charset="0"/>
            </a:endParaRPr>
          </a:p>
          <a:p>
            <a:pPr algn="just" eaLnBrk="1" hangingPunct="1">
              <a:buNone/>
            </a:pPr>
            <a:r>
              <a:rPr lang="en-US" sz="2800" dirty="0" smtClean="0">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43050"/>
            <a:ext cx="8686832" cy="4389120"/>
          </a:xfrm>
        </p:spPr>
        <p:txBody>
          <a:bodyPr>
            <a:normAutofit/>
          </a:bodyPr>
          <a:lstStyle/>
          <a:p>
            <a:pPr>
              <a:lnSpc>
                <a:spcPct val="150000"/>
              </a:lnSpc>
            </a:pPr>
            <a:r>
              <a:rPr lang="en-US" sz="2800" dirty="0" err="1" smtClean="0">
                <a:latin typeface="Times New Roman" pitchFamily="18" charset="0"/>
                <a:cs typeface="Times New Roman" pitchFamily="18" charset="0"/>
              </a:rPr>
              <a:t>Masticatory</a:t>
            </a:r>
            <a:r>
              <a:rPr lang="en-US" sz="2800" dirty="0" smtClean="0">
                <a:latin typeface="Times New Roman" pitchFamily="18" charset="0"/>
                <a:cs typeface="Times New Roman" pitchFamily="18" charset="0"/>
              </a:rPr>
              <a:t> mucosa has greater number of papillae per unit area. </a:t>
            </a:r>
          </a:p>
          <a:p>
            <a:pPr>
              <a:lnSpc>
                <a:spcPct val="150000"/>
              </a:lnSpc>
            </a:pPr>
            <a:r>
              <a:rPr lang="en-US" sz="2800" dirty="0" smtClean="0">
                <a:latin typeface="Times New Roman" pitchFamily="18" charset="0"/>
                <a:cs typeface="Times New Roman" pitchFamily="18" charset="0"/>
              </a:rPr>
              <a:t>In lining mucosa papillae are fewer and </a:t>
            </a:r>
            <a:r>
              <a:rPr lang="en-US" sz="2800" dirty="0" smtClean="0">
                <a:latin typeface="Times New Roman" pitchFamily="18" charset="0"/>
                <a:cs typeface="Times New Roman" pitchFamily="18" charset="0"/>
              </a:rPr>
              <a:t>shorter.</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Also represent a major interface for metabolic exchange as there are no blood vessels in </a:t>
            </a:r>
            <a:r>
              <a:rPr lang="en-US" sz="2800" dirty="0" smtClean="0">
                <a:latin typeface="Times New Roman" pitchFamily="18" charset="0"/>
                <a:cs typeface="Times New Roman" pitchFamily="18" charset="0"/>
              </a:rPr>
              <a:t>epithelium.</a:t>
            </a:r>
            <a:endParaRPr lang="en-US" sz="3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552" y="1828800"/>
            <a:ext cx="8004048" cy="2286000"/>
          </a:xfrm>
        </p:spPr>
        <p:txBody>
          <a:bodyPr>
            <a:normAutofit/>
          </a:bodyPr>
          <a:lstStyle/>
          <a:p>
            <a:r>
              <a:rPr lang="en-US" sz="4000" dirty="0" smtClean="0">
                <a:solidFill>
                  <a:schemeClr val="tx1"/>
                </a:solidFill>
                <a:effectLst/>
                <a:latin typeface="Times New Roman" pitchFamily="18" charset="0"/>
                <a:cs typeface="Times New Roman" pitchFamily="18" charset="0"/>
              </a:rPr>
              <a:t>GINGIVAL SULCUS AND DENTOGINGIVAL  JUNCTION</a:t>
            </a:r>
            <a:endParaRPr lang="en-US" sz="4000" dirty="0">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USER\Desktop\ep pic\f0475-01.jpg"/>
          <p:cNvPicPr>
            <a:picLocks noGrp="1" noChangeAspect="1" noChangeArrowheads="1"/>
          </p:cNvPicPr>
          <p:nvPr>
            <p:ph idx="1"/>
          </p:nvPr>
        </p:nvPicPr>
        <p:blipFill>
          <a:blip r:embed="rId2" cstate="print"/>
          <a:srcRect/>
          <a:stretch>
            <a:fillRect/>
          </a:stretch>
        </p:blipFill>
        <p:spPr bwMode="auto">
          <a:xfrm>
            <a:off x="619972" y="685800"/>
            <a:ext cx="8143028" cy="53236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71546"/>
            <a:ext cx="8229600" cy="457200"/>
          </a:xfrm>
        </p:spPr>
        <p:txBody>
          <a:bodyPr>
            <a:noAutofit/>
          </a:bodyPr>
          <a:lstStyle/>
          <a:p>
            <a:r>
              <a:rPr lang="en-US" sz="4400" dirty="0" smtClean="0">
                <a:solidFill>
                  <a:srgbClr val="FF0000"/>
                </a:solidFill>
                <a:latin typeface="Times New Roman" pitchFamily="18" charset="0"/>
                <a:cs typeface="Times New Roman" pitchFamily="18" charset="0"/>
              </a:rPr>
              <a:t>Gingival sulcus</a:t>
            </a:r>
            <a:endParaRPr lang="en-US" sz="4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42918" y="1771656"/>
            <a:ext cx="8686800" cy="4300550"/>
          </a:xfrm>
        </p:spPr>
        <p:txBody>
          <a:bodyPr>
            <a:normAutofit/>
          </a:bodyPr>
          <a:lstStyle/>
          <a:p>
            <a:pPr algn="just"/>
            <a:r>
              <a:rPr lang="en-US" sz="2800" dirty="0" smtClean="0">
                <a:latin typeface="Times New Roman" pitchFamily="18" charset="0"/>
                <a:cs typeface="Times New Roman" pitchFamily="18" charset="0"/>
              </a:rPr>
              <a:t>It is a crevice or </a:t>
            </a:r>
            <a:r>
              <a:rPr lang="en-US" sz="2800" dirty="0" err="1" smtClean="0">
                <a:latin typeface="Times New Roman" pitchFamily="18" charset="0"/>
                <a:cs typeface="Times New Roman" pitchFamily="18" charset="0"/>
              </a:rPr>
              <a:t>invagination</a:t>
            </a:r>
            <a:r>
              <a:rPr lang="en-US" sz="2800" dirty="0" smtClean="0">
                <a:latin typeface="Times New Roman" pitchFamily="18" charset="0"/>
                <a:cs typeface="Times New Roman" pitchFamily="18" charset="0"/>
              </a:rPr>
              <a:t> made by gingiva as it joins with tooth surface . </a:t>
            </a:r>
          </a:p>
          <a:p>
            <a:pPr algn="just"/>
            <a:r>
              <a:rPr lang="en-US" sz="2800" dirty="0" smtClean="0">
                <a:latin typeface="Times New Roman" pitchFamily="18" charset="0"/>
                <a:cs typeface="Times New Roman" pitchFamily="18" charset="0"/>
              </a:rPr>
              <a:t>Gingiva at its margin remains free i.e. doesn’t join the tooth called Free gingival  margin. </a:t>
            </a:r>
          </a:p>
          <a:p>
            <a:pPr algn="just"/>
            <a:r>
              <a:rPr lang="en-US" sz="2800" dirty="0" smtClean="0">
                <a:latin typeface="Times New Roman" pitchFamily="18" charset="0"/>
                <a:cs typeface="Times New Roman" pitchFamily="18" charset="0"/>
              </a:rPr>
              <a:t>Sulcus extends from free gingival margin to </a:t>
            </a:r>
            <a:r>
              <a:rPr lang="en-US" sz="2800" dirty="0" err="1" smtClean="0">
                <a:latin typeface="Times New Roman" pitchFamily="18" charset="0"/>
                <a:cs typeface="Times New Roman" pitchFamily="18" charset="0"/>
              </a:rPr>
              <a:t>dentogingival</a:t>
            </a:r>
            <a:r>
              <a:rPr lang="en-US" sz="2800" dirty="0" smtClean="0">
                <a:latin typeface="Times New Roman" pitchFamily="18" charset="0"/>
                <a:cs typeface="Times New Roman" pitchFamily="18" charset="0"/>
              </a:rPr>
              <a:t> junction  (junction between tooth surface and gingival tissues)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58200" cy="5681682"/>
          </a:xfrm>
        </p:spPr>
        <p:txBody>
          <a:bodyPr>
            <a:noAutofit/>
          </a:bodyPr>
          <a:lstStyle/>
          <a:p>
            <a:pPr algn="just"/>
            <a:endParaRPr lang="en-US" sz="2400" dirty="0" smtClean="0"/>
          </a:p>
          <a:p>
            <a:pPr algn="just"/>
            <a:r>
              <a:rPr lang="en-US" sz="2800" dirty="0" smtClean="0"/>
              <a:t>Depth of healthy gingival sulcus varies from </a:t>
            </a:r>
          </a:p>
          <a:p>
            <a:pPr algn="just">
              <a:buNone/>
            </a:pPr>
            <a:r>
              <a:rPr lang="en-US" sz="2800" dirty="0"/>
              <a:t>	</a:t>
            </a:r>
            <a:r>
              <a:rPr lang="en-US" sz="2800" dirty="0" smtClean="0">
                <a:latin typeface="Times New Roman" pitchFamily="18" charset="0"/>
                <a:cs typeface="Times New Roman" pitchFamily="18" charset="0"/>
              </a:rPr>
              <a:t>0.5 to 3mm </a:t>
            </a:r>
            <a:r>
              <a:rPr lang="en-US" sz="2800" dirty="0" smtClean="0"/>
              <a:t>with an average of </a:t>
            </a:r>
            <a:r>
              <a:rPr lang="en-US" sz="2800" b="1" dirty="0" smtClean="0">
                <a:solidFill>
                  <a:srgbClr val="FF0000"/>
                </a:solidFill>
                <a:latin typeface="Times New Roman" pitchFamily="18" charset="0"/>
                <a:cs typeface="Times New Roman" pitchFamily="18" charset="0"/>
              </a:rPr>
              <a:t>1.8 mm</a:t>
            </a:r>
          </a:p>
          <a:p>
            <a:pPr algn="just">
              <a:buNone/>
            </a:pPr>
            <a:endParaRPr lang="en-US" sz="2800" dirty="0" smtClean="0"/>
          </a:p>
          <a:p>
            <a:pPr algn="just"/>
            <a:r>
              <a:rPr lang="en-US" sz="2800" dirty="0" smtClean="0"/>
              <a:t>Sulcus is filled with </a:t>
            </a:r>
            <a:r>
              <a:rPr lang="en-US" sz="2800" dirty="0" err="1" smtClean="0"/>
              <a:t>crevicular</a:t>
            </a:r>
            <a:r>
              <a:rPr lang="en-US" sz="2800" dirty="0" smtClean="0"/>
              <a:t> fluid (</a:t>
            </a:r>
            <a:r>
              <a:rPr lang="en-US" sz="2800" dirty="0" smtClean="0">
                <a:solidFill>
                  <a:srgbClr val="FF0000"/>
                </a:solidFill>
              </a:rPr>
              <a:t>GCF</a:t>
            </a:r>
            <a:r>
              <a:rPr lang="en-US" sz="2800" dirty="0" smtClean="0"/>
              <a:t>) which passes into oral cavity and mixes with saliva.</a:t>
            </a:r>
          </a:p>
          <a:p>
            <a:pPr algn="just"/>
            <a:endParaRPr lang="en-US" sz="2800" dirty="0" smtClean="0"/>
          </a:p>
          <a:p>
            <a:pPr algn="just"/>
            <a:r>
              <a:rPr lang="en-US" sz="2800" dirty="0" smtClean="0"/>
              <a:t>GCF contains immunological components  and cells of blood  eg. WBCs  ,PMNLs,  </a:t>
            </a:r>
            <a:r>
              <a:rPr lang="en-US" sz="2800" dirty="0" err="1" smtClean="0"/>
              <a:t>IgG</a:t>
            </a:r>
            <a:r>
              <a:rPr lang="en-US" sz="2800" dirty="0" smtClean="0"/>
              <a:t>, </a:t>
            </a:r>
            <a:r>
              <a:rPr lang="en-US" sz="2800" dirty="0" err="1" smtClean="0"/>
              <a:t>IgM</a:t>
            </a:r>
            <a:r>
              <a:rPr lang="en-US" sz="2800" dirty="0" smtClean="0"/>
              <a:t>, &amp; </a:t>
            </a:r>
            <a:r>
              <a:rPr lang="en-US" sz="2800" dirty="0" err="1" smtClean="0"/>
              <a:t>IgA</a:t>
            </a:r>
            <a:r>
              <a:rPr lang="en-US" sz="2800" dirty="0" smtClean="0"/>
              <a:t>.</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0042"/>
            <a:ext cx="8915400" cy="1810512"/>
          </a:xfrm>
        </p:spPr>
        <p:txBody>
          <a:bodyPr>
            <a:normAutofit/>
          </a:bodyPr>
          <a:lstStyle/>
          <a:p>
            <a:r>
              <a:rPr lang="en-US" sz="4000" b="1" dirty="0" smtClean="0">
                <a:solidFill>
                  <a:schemeClr val="accent2">
                    <a:lumMod val="60000"/>
                    <a:lumOff val="40000"/>
                  </a:schemeClr>
                </a:solidFill>
              </a:rPr>
              <a:t>JUNCTIONS</a:t>
            </a:r>
            <a:r>
              <a:rPr lang="en-US" sz="4400" b="1" dirty="0" smtClean="0">
                <a:solidFill>
                  <a:schemeClr val="accent2">
                    <a:lumMod val="60000"/>
                    <a:lumOff val="40000"/>
                  </a:schemeClr>
                </a:solidFill>
              </a:rPr>
              <a:t> IN ORAL MUCOUS MEMBRANE </a:t>
            </a:r>
            <a:endParaRPr lang="en-US" sz="4400" b="1" dirty="0">
              <a:solidFill>
                <a:schemeClr val="accent2">
                  <a:lumMod val="60000"/>
                  <a:lumOff val="40000"/>
                </a:schemeClr>
              </a:solidFill>
            </a:endParaRPr>
          </a:p>
        </p:txBody>
      </p:sp>
      <p:sp>
        <p:nvSpPr>
          <p:cNvPr id="3" name="Content Placeholder 2"/>
          <p:cNvSpPr>
            <a:spLocks noGrp="1"/>
          </p:cNvSpPr>
          <p:nvPr>
            <p:ph idx="1"/>
          </p:nvPr>
        </p:nvSpPr>
        <p:spPr>
          <a:xfrm>
            <a:off x="357158" y="1928802"/>
            <a:ext cx="8229600" cy="4348178"/>
          </a:xfrm>
        </p:spPr>
        <p:txBody>
          <a:bodyPr>
            <a:normAutofit/>
          </a:bodyPr>
          <a:lstStyle/>
          <a:p>
            <a:endParaRPr lang="en-US" dirty="0" smtClean="0"/>
          </a:p>
          <a:p>
            <a:pPr marL="514350" indent="-514350">
              <a:buFont typeface="+mj-lt"/>
              <a:buAutoNum type="arabicPeriod"/>
            </a:pPr>
            <a:r>
              <a:rPr lang="en-US" sz="2800" dirty="0" smtClean="0">
                <a:latin typeface="Times New Roman" pitchFamily="18" charset="0"/>
                <a:cs typeface="Times New Roman" pitchFamily="18" charset="0"/>
              </a:rPr>
              <a:t>Mucocutaneous  junction</a:t>
            </a:r>
          </a:p>
          <a:p>
            <a:pPr marL="514350" indent="-514350">
              <a:buFont typeface="+mj-lt"/>
              <a:buAutoNum type="arabicPeriod"/>
            </a:pPr>
            <a:endParaRPr lang="en-US" sz="2800" dirty="0" smtClean="0">
              <a:latin typeface="Times New Roman" pitchFamily="18" charset="0"/>
              <a:cs typeface="Times New Roman" pitchFamily="18" charset="0"/>
            </a:endParaRPr>
          </a:p>
          <a:p>
            <a:pPr marL="514350" indent="-514350">
              <a:buFont typeface="+mj-lt"/>
              <a:buAutoNum type="arabicPeriod"/>
            </a:pPr>
            <a:r>
              <a:rPr lang="en-US" sz="2800" dirty="0" err="1" smtClean="0">
                <a:latin typeface="Times New Roman" pitchFamily="18" charset="0"/>
                <a:cs typeface="Times New Roman" pitchFamily="18" charset="0"/>
              </a:rPr>
              <a:t>Mucogingival</a:t>
            </a:r>
            <a:r>
              <a:rPr lang="en-US" sz="2800" dirty="0" smtClean="0">
                <a:latin typeface="Times New Roman" pitchFamily="18" charset="0"/>
                <a:cs typeface="Times New Roman" pitchFamily="18" charset="0"/>
              </a:rPr>
              <a:t>  junction</a:t>
            </a:r>
          </a:p>
          <a:p>
            <a:pPr marL="514350" indent="-514350">
              <a:buFont typeface="+mj-lt"/>
              <a:buAutoNum type="arabicPeriod"/>
            </a:pPr>
            <a:endParaRPr lang="en-US" sz="2800" dirty="0" smtClean="0">
              <a:latin typeface="Times New Roman" pitchFamily="18" charset="0"/>
              <a:cs typeface="Times New Roman" pitchFamily="18" charset="0"/>
            </a:endParaRPr>
          </a:p>
          <a:p>
            <a:pPr marL="514350" indent="-514350">
              <a:buFont typeface="+mj-lt"/>
              <a:buAutoNum type="arabicPeriod"/>
            </a:pPr>
            <a:r>
              <a:rPr lang="en-US" sz="2800" dirty="0" err="1" smtClean="0">
                <a:latin typeface="Times New Roman" pitchFamily="18" charset="0"/>
                <a:cs typeface="Times New Roman" pitchFamily="18" charset="0"/>
              </a:rPr>
              <a:t>Dentogingival</a:t>
            </a:r>
            <a:r>
              <a:rPr lang="en-US" sz="2800" dirty="0" smtClean="0">
                <a:latin typeface="Times New Roman" pitchFamily="18" charset="0"/>
                <a:cs typeface="Times New Roman" pitchFamily="18" charset="0"/>
              </a:rPr>
              <a:t>  junction</a:t>
            </a:r>
          </a:p>
          <a:p>
            <a:pPr marL="514350" indent="-514350">
              <a:buNone/>
            </a:pPr>
            <a:r>
              <a:rPr lang="en-US" sz="2800" dirty="0" smtClean="0">
                <a:latin typeface="Times New Roman" pitchFamily="18" charset="0"/>
                <a:cs typeface="Times New Roman" pitchFamily="18" charset="0"/>
              </a:rPr>
              <a:t> </a:t>
            </a:r>
          </a:p>
          <a:p>
            <a:pPr marL="514350" indent="-514350">
              <a:buNone/>
            </a:pPr>
            <a:endParaRPr lang="en-US" sz="45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04800" y="1371600"/>
            <a:ext cx="8458200" cy="4953000"/>
          </a:xfrm>
        </p:spPr>
        <p:txBody>
          <a:bodyPr>
            <a:normAutofit/>
          </a:bodyPr>
          <a:lstStyle/>
          <a:p>
            <a:pPr eaLnBrk="1" hangingPunct="1"/>
            <a:r>
              <a:rPr lang="en-US" sz="2800" dirty="0" smtClean="0">
                <a:latin typeface="Times New Roman" pitchFamily="18" charset="0"/>
                <a:cs typeface="Times New Roman" pitchFamily="18" charset="0"/>
              </a:rPr>
              <a:t>Epithelial cells  that ultimately keratinize are called </a:t>
            </a:r>
            <a:r>
              <a:rPr lang="en-US" sz="2800" b="1" i="1" dirty="0" err="1" smtClean="0">
                <a:latin typeface="Times New Roman" pitchFamily="18" charset="0"/>
                <a:cs typeface="Times New Roman" pitchFamily="18" charset="0"/>
              </a:rPr>
              <a:t>keratinocytes</a:t>
            </a:r>
            <a:r>
              <a:rPr lang="en-US" sz="2800" dirty="0" smtClean="0">
                <a:latin typeface="Times New Roman" pitchFamily="18" charset="0"/>
                <a:cs typeface="Times New Roman" pitchFamily="18" charset="0"/>
              </a:rPr>
              <a:t>.</a:t>
            </a:r>
          </a:p>
          <a:p>
            <a:pPr eaLnBrk="1" hangingPunct="1"/>
            <a:endParaRPr lang="en-US" sz="2800" dirty="0" smtClean="0">
              <a:latin typeface="Times New Roman" pitchFamily="18" charset="0"/>
              <a:cs typeface="Times New Roman" pitchFamily="18" charset="0"/>
            </a:endParaRPr>
          </a:p>
          <a:p>
            <a:pPr eaLnBrk="1" hangingPunct="1">
              <a:buNone/>
            </a:pPr>
            <a:endParaRPr lang="en-US" sz="28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The epithelium contains  a smaller group of cells  that </a:t>
            </a:r>
            <a:r>
              <a:rPr lang="en-US" sz="2800" b="1" dirty="0" smtClean="0">
                <a:latin typeface="Times New Roman" pitchFamily="18" charset="0"/>
                <a:cs typeface="Times New Roman" pitchFamily="18" charset="0"/>
              </a:rPr>
              <a:t>do not possess  </a:t>
            </a:r>
            <a:r>
              <a:rPr lang="en-US" sz="2800" b="1" dirty="0" err="1" smtClean="0">
                <a:latin typeface="Times New Roman" pitchFamily="18" charset="0"/>
                <a:cs typeface="Times New Roman" pitchFamily="18" charset="0"/>
              </a:rPr>
              <a:t>cytokeratin</a:t>
            </a:r>
            <a:r>
              <a:rPr lang="en-US" sz="2800" b="1" dirty="0" smtClean="0">
                <a:latin typeface="Times New Roman" pitchFamily="18" charset="0"/>
                <a:cs typeface="Times New Roman" pitchFamily="18" charset="0"/>
              </a:rPr>
              <a:t> filaments </a:t>
            </a:r>
            <a:r>
              <a:rPr lang="en-US" sz="2800" dirty="0" smtClean="0">
                <a:latin typeface="Times New Roman" pitchFamily="18" charset="0"/>
                <a:cs typeface="Times New Roman" pitchFamily="18" charset="0"/>
              </a:rPr>
              <a:t> &amp; so they do not have the ability to keratinize. They are known as </a:t>
            </a:r>
            <a:r>
              <a:rPr lang="en-US" sz="2800" b="1" dirty="0" smtClean="0">
                <a:latin typeface="Times New Roman" pitchFamily="18" charset="0"/>
                <a:cs typeface="Times New Roman" pitchFamily="18" charset="0"/>
              </a:rPr>
              <a:t>non-keratinocytes</a:t>
            </a:r>
            <a:r>
              <a:rPr lang="en-US" sz="2800" dirty="0" smtClean="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rmAutofit/>
          </a:bodyPr>
          <a:lstStyle/>
          <a:p>
            <a:pPr marL="514350" indent="-514350" algn="just">
              <a:buNone/>
            </a:pPr>
            <a:r>
              <a:rPr lang="en-US" b="1" dirty="0" smtClean="0">
                <a:solidFill>
                  <a:schemeClr val="accent2">
                    <a:lumMod val="60000"/>
                    <a:lumOff val="40000"/>
                  </a:schemeClr>
                </a:solidFill>
                <a:latin typeface="Times New Roman" pitchFamily="18" charset="0"/>
                <a:cs typeface="Times New Roman" pitchFamily="18" charset="0"/>
              </a:rPr>
              <a:t>DENTOGINGIVAL  JUNCTION</a:t>
            </a:r>
          </a:p>
          <a:p>
            <a:pPr marL="514350" indent="-514350" algn="just">
              <a:buNone/>
            </a:pPr>
            <a:endParaRPr lang="en-US" b="1" dirty="0" smtClean="0">
              <a:solidFill>
                <a:schemeClr val="accent2">
                  <a:lumMod val="60000"/>
                  <a:lumOff val="40000"/>
                </a:schemeClr>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junction between gingiva &amp; tooth -</a:t>
            </a:r>
          </a:p>
          <a:p>
            <a:pPr algn="just">
              <a:buNone/>
            </a:pPr>
            <a:r>
              <a:rPr lang="en-US" b="1" dirty="0" smtClean="0">
                <a:solidFill>
                  <a:schemeClr val="accent2">
                    <a:lumMod val="60000"/>
                    <a:lumOff val="40000"/>
                  </a:schemeClr>
                </a:solidFill>
                <a:latin typeface="Times New Roman" pitchFamily="18" charset="0"/>
                <a:cs typeface="Times New Roman" pitchFamily="18" charset="0"/>
              </a:rPr>
              <a:t>     DENTOGINGIVAL JUNCTION.</a:t>
            </a:r>
          </a:p>
          <a:p>
            <a:pPr algn="just"/>
            <a:r>
              <a:rPr lang="en-US" dirty="0" smtClean="0">
                <a:latin typeface="Times New Roman" pitchFamily="18" charset="0"/>
                <a:cs typeface="Times New Roman" pitchFamily="18" charset="0"/>
              </a:rPr>
              <a:t>The epithelium of gingiva which gets attached to the tooth –</a:t>
            </a:r>
            <a:r>
              <a:rPr lang="en-US" b="1" dirty="0" err="1" smtClean="0">
                <a:solidFill>
                  <a:schemeClr val="accent2">
                    <a:lumMod val="60000"/>
                    <a:lumOff val="40000"/>
                  </a:schemeClr>
                </a:solidFill>
                <a:latin typeface="Times New Roman" pitchFamily="18" charset="0"/>
                <a:cs typeface="Times New Roman" pitchFamily="18" charset="0"/>
              </a:rPr>
              <a:t>Junctional</a:t>
            </a:r>
            <a:r>
              <a:rPr lang="en-US" b="1" dirty="0" smtClean="0">
                <a:solidFill>
                  <a:schemeClr val="accent2">
                    <a:lumMod val="60000"/>
                    <a:lumOff val="40000"/>
                  </a:schemeClr>
                </a:solidFill>
                <a:latin typeface="Times New Roman" pitchFamily="18" charset="0"/>
                <a:cs typeface="Times New Roman" pitchFamily="18" charset="0"/>
              </a:rPr>
              <a:t> /Attachment epithelium </a:t>
            </a:r>
          </a:p>
          <a:p>
            <a:pPr algn="just"/>
            <a:r>
              <a:rPr lang="en-US" dirty="0" smtClean="0">
                <a:latin typeface="Times New Roman" pitchFamily="18" charset="0"/>
                <a:cs typeface="Times New Roman" pitchFamily="18" charset="0"/>
              </a:rPr>
              <a:t>The union between this epithelium &amp; tooth -  </a:t>
            </a:r>
          </a:p>
          <a:p>
            <a:pPr algn="just">
              <a:buNone/>
            </a:pPr>
            <a:r>
              <a:rPr lang="en-US" b="1" dirty="0" smtClean="0">
                <a:solidFill>
                  <a:schemeClr val="accent2">
                    <a:lumMod val="60000"/>
                    <a:lumOff val="40000"/>
                  </a:schemeClr>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en-US" b="1" dirty="0" smtClean="0">
                <a:solidFill>
                  <a:schemeClr val="accent2">
                    <a:lumMod val="60000"/>
                    <a:lumOff val="40000"/>
                  </a:schemeClr>
                </a:solidFill>
                <a:latin typeface="Times New Roman" pitchFamily="18" charset="0"/>
                <a:cs typeface="Times New Roman" pitchFamily="18" charset="0"/>
              </a:rPr>
              <a:t> Epithelial Attachment</a:t>
            </a:r>
            <a:endParaRPr lang="en-US" dirty="0" smtClean="0">
              <a:latin typeface="Times New Roman" pitchFamily="18" charset="0"/>
              <a:cs typeface="Times New Roman" pitchFamily="18" charset="0"/>
            </a:endParaRP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Autofit/>
          </a:bodyPr>
          <a:lstStyle/>
          <a:p>
            <a:r>
              <a:rPr lang="en-US" sz="2800" dirty="0" smtClean="0">
                <a:latin typeface="Times New Roman" pitchFamily="18" charset="0"/>
                <a:cs typeface="Times New Roman" pitchFamily="18" charset="0"/>
              </a:rPr>
              <a:t>Resembles </a:t>
            </a:r>
            <a:r>
              <a:rPr lang="en-US" sz="2800" dirty="0" smtClean="0">
                <a:solidFill>
                  <a:srgbClr val="FF0000"/>
                </a:solidFill>
                <a:latin typeface="Times New Roman" pitchFamily="18" charset="0"/>
                <a:cs typeface="Times New Roman" pitchFamily="18" charset="0"/>
              </a:rPr>
              <a:t>RER</a:t>
            </a:r>
            <a:r>
              <a:rPr lang="en-US" sz="2800" dirty="0" smtClean="0">
                <a:latin typeface="Times New Roman" pitchFamily="18" charset="0"/>
                <a:cs typeface="Times New Roman" pitchFamily="18" charset="0"/>
              </a:rPr>
              <a:t> in structure ( a basal layer &amp; few layers of flattened cells) </a:t>
            </a:r>
          </a:p>
          <a:p>
            <a:r>
              <a:rPr lang="en-US" sz="2800" dirty="0" err="1" smtClean="0">
                <a:latin typeface="Times New Roman" pitchFamily="18" charset="0"/>
                <a:cs typeface="Times New Roman" pitchFamily="18" charset="0"/>
              </a:rPr>
              <a:t>Nondifferentiating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nonkeratinizing</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tissue.</a:t>
            </a:r>
          </a:p>
          <a:p>
            <a:r>
              <a:rPr lang="en-US" sz="2800" dirty="0" smtClean="0">
                <a:latin typeface="Times New Roman" pitchFamily="18" charset="0"/>
                <a:cs typeface="Times New Roman" pitchFamily="18" charset="0"/>
              </a:rPr>
              <a:t>It extends </a:t>
            </a:r>
            <a:r>
              <a:rPr lang="en-US" sz="2800" dirty="0" err="1" smtClean="0">
                <a:latin typeface="Times New Roman" pitchFamily="18" charset="0"/>
                <a:cs typeface="Times New Roman" pitchFamily="18" charset="0"/>
              </a:rPr>
              <a:t>upto</a:t>
            </a:r>
            <a:r>
              <a:rPr lang="en-US" sz="2800" dirty="0" smtClean="0">
                <a:latin typeface="Times New Roman" pitchFamily="18" charset="0"/>
                <a:cs typeface="Times New Roman" pitchFamily="18" charset="0"/>
              </a:rPr>
              <a:t> 2 mm on the surface of the tooth </a:t>
            </a:r>
          </a:p>
          <a:p>
            <a:r>
              <a:rPr lang="en-US" sz="2800" dirty="0" smtClean="0">
                <a:latin typeface="Times New Roman" pitchFamily="18" charset="0"/>
                <a:cs typeface="Times New Roman" pitchFamily="18" charset="0"/>
              </a:rPr>
              <a:t>Has highest turnover rate  of 5-6 </a:t>
            </a:r>
            <a:r>
              <a:rPr lang="en-US" sz="2800" dirty="0" smtClean="0">
                <a:latin typeface="Times New Roman" pitchFamily="18" charset="0"/>
                <a:cs typeface="Times New Roman" pitchFamily="18" charset="0"/>
              </a:rPr>
              <a:t>days, so </a:t>
            </a:r>
            <a:r>
              <a:rPr lang="en-US" sz="2800" dirty="0" smtClean="0">
                <a:latin typeface="Times New Roman" pitchFamily="18" charset="0"/>
                <a:cs typeface="Times New Roman" pitchFamily="18" charset="0"/>
              </a:rPr>
              <a:t>regenerates readily.</a:t>
            </a:r>
          </a:p>
          <a:p>
            <a:pPr>
              <a:buNone/>
            </a:pPr>
            <a:endParaRPr lang="en-US"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200000"/>
              </a:lnSpc>
            </a:pPr>
            <a:r>
              <a:rPr lang="en-US" dirty="0" smtClean="0">
                <a:latin typeface="Times New Roman" pitchFamily="18" charset="0"/>
                <a:cs typeface="Times New Roman" pitchFamily="18" charset="0"/>
              </a:rPr>
              <a:t>Highly permeable </a:t>
            </a:r>
          </a:p>
          <a:p>
            <a:pPr algn="just">
              <a:lnSpc>
                <a:spcPct val="200000"/>
              </a:lnSpc>
            </a:pPr>
            <a:r>
              <a:rPr lang="en-US" dirty="0" smtClean="0">
                <a:latin typeface="Times New Roman" pitchFamily="18" charset="0"/>
                <a:cs typeface="Times New Roman" pitchFamily="18" charset="0"/>
              </a:rPr>
              <a:t>It is a point of least resistance to mechanical forces and bacterial </a:t>
            </a:r>
            <a:r>
              <a:rPr lang="en-US" dirty="0" smtClean="0">
                <a:latin typeface="Times New Roman" pitchFamily="18" charset="0"/>
                <a:cs typeface="Times New Roman" pitchFamily="18" charset="0"/>
              </a:rPr>
              <a:t>attack</a:t>
            </a:r>
            <a:r>
              <a:rPr lang="en-US" dirty="0" smtClean="0">
                <a:latin typeface="Times New Roman" pitchFamily="18" charset="0"/>
                <a:cs typeface="Times New Roman" pitchFamily="18" charset="0"/>
              </a:rPr>
              <a:t>.</a:t>
            </a:r>
            <a:endParaRPr lang="en-US" dirty="0" smtClean="0"/>
          </a:p>
          <a:p>
            <a:pPr algn="just">
              <a:lnSpc>
                <a:spcPct val="200000"/>
              </a:lnSpc>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371600"/>
            <a:ext cx="8501122" cy="4914920"/>
          </a:xfrm>
        </p:spPr>
        <p:txBody>
          <a:bodyPr>
            <a:noAutofit/>
          </a:bodyPr>
          <a:lstStyle/>
          <a:p>
            <a:pPr algn="just">
              <a:lnSpc>
                <a:spcPct val="150000"/>
              </a:lnSpc>
            </a:pPr>
            <a:r>
              <a:rPr lang="en-US" sz="2800" dirty="0" smtClean="0">
                <a:latin typeface="Times New Roman" pitchFamily="18" charset="0"/>
                <a:cs typeface="Times New Roman" pitchFamily="18" charset="0"/>
              </a:rPr>
              <a:t>Firmness of this junction is maintained by gingival division of periodontal ligament</a:t>
            </a:r>
            <a:r>
              <a:rPr lang="en-US"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Deeper </a:t>
            </a:r>
            <a:r>
              <a:rPr lang="en-US" sz="2800" dirty="0" err="1" smtClean="0">
                <a:latin typeface="Times New Roman" pitchFamily="18" charset="0"/>
                <a:cs typeface="Times New Roman" pitchFamily="18" charset="0"/>
              </a:rPr>
              <a:t>extention</a:t>
            </a:r>
            <a:r>
              <a:rPr lang="en-US" sz="2800" dirty="0" smtClean="0">
                <a:latin typeface="Times New Roman" pitchFamily="18" charset="0"/>
                <a:cs typeface="Times New Roman" pitchFamily="18" charset="0"/>
              </a:rPr>
              <a:t> of </a:t>
            </a:r>
            <a:r>
              <a:rPr lang="en-US" sz="2800" dirty="0" err="1" smtClean="0">
                <a:latin typeface="Times New Roman" pitchFamily="18" charset="0"/>
                <a:cs typeface="Times New Roman" pitchFamily="18" charset="0"/>
              </a:rPr>
              <a:t>sulcular</a:t>
            </a:r>
            <a:r>
              <a:rPr lang="en-US" sz="2800" dirty="0" smtClean="0">
                <a:latin typeface="Times New Roman" pitchFamily="18" charset="0"/>
                <a:cs typeface="Times New Roman" pitchFamily="18" charset="0"/>
              </a:rPr>
              <a:t> epithelium is junctional  (</a:t>
            </a:r>
            <a:r>
              <a:rPr lang="en-US" sz="2800" dirty="0" smtClean="0">
                <a:latin typeface="Times New Roman" pitchFamily="18" charset="0"/>
                <a:cs typeface="Times New Roman" pitchFamily="18" charset="0"/>
              </a:rPr>
              <a:t>attachment) epithelium, which </a:t>
            </a:r>
            <a:r>
              <a:rPr lang="en-US" sz="2800" dirty="0" smtClean="0">
                <a:latin typeface="Times New Roman" pitchFamily="18" charset="0"/>
                <a:cs typeface="Times New Roman" pitchFamily="18" charset="0"/>
              </a:rPr>
              <a:t>lines floor of gingival sulcus and is attached to tooth surface by way of epithelial attachment.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60000"/>
                    <a:lumOff val="40000"/>
                  </a:schemeClr>
                </a:solidFill>
              </a:rPr>
              <a:t>Development of </a:t>
            </a:r>
            <a:r>
              <a:rPr lang="en-US" sz="3200" b="1" dirty="0" err="1" smtClean="0">
                <a:solidFill>
                  <a:schemeClr val="accent2">
                    <a:lumMod val="60000"/>
                    <a:lumOff val="40000"/>
                  </a:schemeClr>
                </a:solidFill>
              </a:rPr>
              <a:t>junctional</a:t>
            </a:r>
            <a:r>
              <a:rPr lang="en-US" sz="3200" b="1" dirty="0" smtClean="0">
                <a:solidFill>
                  <a:schemeClr val="accent2">
                    <a:lumMod val="60000"/>
                    <a:lumOff val="40000"/>
                  </a:schemeClr>
                </a:solidFill>
              </a:rPr>
              <a:t> (attachment) epithelium </a:t>
            </a:r>
            <a:endParaRPr lang="en-US" sz="3200" b="1" dirty="0">
              <a:solidFill>
                <a:schemeClr val="accent2">
                  <a:lumMod val="60000"/>
                  <a:lumOff val="40000"/>
                </a:schemeClr>
              </a:solidFill>
            </a:endParaRPr>
          </a:p>
        </p:txBody>
      </p:sp>
      <p:sp>
        <p:nvSpPr>
          <p:cNvPr id="3" name="Content Placeholder 2"/>
          <p:cNvSpPr>
            <a:spLocks noGrp="1"/>
          </p:cNvSpPr>
          <p:nvPr>
            <p:ph idx="1"/>
          </p:nvPr>
        </p:nvSpPr>
        <p:spPr>
          <a:xfrm>
            <a:off x="357158" y="2111714"/>
            <a:ext cx="8229600" cy="4389120"/>
          </a:xfrm>
        </p:spPr>
        <p:txBody>
          <a:bodyPr>
            <a:noAutofit/>
          </a:bodyPr>
          <a:lstStyle/>
          <a:p>
            <a:pPr algn="just"/>
            <a:r>
              <a:rPr lang="en-US" sz="2800" dirty="0" smtClean="0">
                <a:latin typeface="Times New Roman" pitchFamily="18" charset="0"/>
                <a:cs typeface="Times New Roman" pitchFamily="18" charset="0"/>
              </a:rPr>
              <a:t>When the </a:t>
            </a:r>
            <a:r>
              <a:rPr lang="en-US" sz="2800" dirty="0" err="1" smtClean="0">
                <a:latin typeface="Times New Roman" pitchFamily="18" charset="0"/>
                <a:cs typeface="Times New Roman" pitchFamily="18" charset="0"/>
              </a:rPr>
              <a:t>ameloblasts</a:t>
            </a:r>
            <a:r>
              <a:rPr lang="en-US" sz="2800" dirty="0" smtClean="0">
                <a:latin typeface="Times New Roman" pitchFamily="18" charset="0"/>
                <a:cs typeface="Times New Roman" pitchFamily="18" charset="0"/>
              </a:rPr>
              <a:t> finish formation of the enamel matrix, they leave a thin membrane on the surface of the enamel, the </a:t>
            </a:r>
            <a:r>
              <a:rPr lang="en-US" sz="2800" b="1" i="1" dirty="0" smtClean="0">
                <a:solidFill>
                  <a:schemeClr val="accent2">
                    <a:lumMod val="60000"/>
                    <a:lumOff val="40000"/>
                  </a:schemeClr>
                </a:solidFill>
                <a:latin typeface="Times New Roman" pitchFamily="18" charset="0"/>
                <a:cs typeface="Times New Roman" pitchFamily="18" charset="0"/>
              </a:rPr>
              <a:t>primary enamel </a:t>
            </a:r>
            <a:r>
              <a:rPr lang="en-US" sz="2800" b="1" i="1" dirty="0" smtClean="0">
                <a:solidFill>
                  <a:schemeClr val="accent2">
                    <a:lumMod val="60000"/>
                    <a:lumOff val="40000"/>
                  </a:schemeClr>
                </a:solidFill>
                <a:latin typeface="Times New Roman" pitchFamily="18" charset="0"/>
                <a:cs typeface="Times New Roman" pitchFamily="18" charset="0"/>
              </a:rPr>
              <a:t>cuticle</a:t>
            </a:r>
            <a:r>
              <a:rPr lang="en-US" sz="2800" b="1" i="1" dirty="0" smtClean="0">
                <a:latin typeface="Times New Roman" pitchFamily="18" charset="0"/>
                <a:cs typeface="Times New Roman" pitchFamily="18" charset="0"/>
              </a:rPr>
              <a:t> </a:t>
            </a:r>
            <a:endParaRPr lang="en-US" sz="2800" b="1" i="1" dirty="0" smtClean="0">
              <a:latin typeface="Times New Roman" pitchFamily="18" charset="0"/>
              <a:cs typeface="Times New Roman" pitchFamily="18" charset="0"/>
            </a:endParaRPr>
          </a:p>
          <a:p>
            <a:pPr algn="just"/>
            <a:endParaRPr lang="en-US" sz="2800" i="1" dirty="0" smtClean="0">
              <a:latin typeface="Times New Roman" pitchFamily="18" charset="0"/>
              <a:cs typeface="Times New Roman" pitchFamily="18" charset="0"/>
            </a:endParaRPr>
          </a:p>
          <a:p>
            <a:pPr algn="just"/>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This cuticle is connected with the </a:t>
            </a:r>
            <a:r>
              <a:rPr lang="en-US" sz="2800" dirty="0" err="1" smtClean="0">
                <a:latin typeface="Times New Roman" pitchFamily="18" charset="0"/>
                <a:cs typeface="Times New Roman" pitchFamily="18" charset="0"/>
              </a:rPr>
              <a:t>interprismatic</a:t>
            </a:r>
            <a:r>
              <a:rPr lang="en-US" sz="2800" dirty="0" smtClean="0">
                <a:latin typeface="Times New Roman" pitchFamily="18" charset="0"/>
                <a:cs typeface="Times New Roman" pitchFamily="18" charset="0"/>
              </a:rPr>
              <a:t> enamel substance and the </a:t>
            </a:r>
            <a:r>
              <a:rPr lang="en-US" sz="2800" dirty="0" err="1" smtClean="0">
                <a:latin typeface="Times New Roman" pitchFamily="18" charset="0"/>
                <a:cs typeface="Times New Roman" pitchFamily="18" charset="0"/>
              </a:rPr>
              <a:t>ameloblasts</a:t>
            </a:r>
            <a:r>
              <a:rPr lang="en-US" sz="2800"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752601" y="225246"/>
            <a:ext cx="4786054" cy="61755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86805"/>
            <a:ext cx="8124852" cy="2677656"/>
          </a:xfrm>
          <a:prstGeom prst="rect">
            <a:avLst/>
          </a:prstGeom>
        </p:spPr>
        <p:txBody>
          <a:bodyPr wrap="square">
            <a:spAutoFit/>
          </a:bodyPr>
          <a:lstStyle/>
          <a:p>
            <a:pPr algn="just">
              <a:buFont typeface="Arial" pitchFamily="34" charset="0"/>
              <a:buChar char="•"/>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ameloblasts</a:t>
            </a:r>
            <a:r>
              <a:rPr lang="en-US" sz="2800" dirty="0" smtClean="0">
                <a:latin typeface="Times New Roman" pitchFamily="18" charset="0"/>
                <a:cs typeface="Times New Roman" pitchFamily="18" charset="0"/>
              </a:rPr>
              <a:t> shorten after the primary enamel cuticle has been formed, and the epithelial enamel organ is reduced to a few layers of flat cuboidal  cells, which are then called </a:t>
            </a:r>
            <a:r>
              <a:rPr lang="en-US" sz="2800" b="1" i="1" dirty="0" smtClean="0">
                <a:solidFill>
                  <a:schemeClr val="accent2">
                    <a:lumMod val="60000"/>
                    <a:lumOff val="40000"/>
                  </a:schemeClr>
                </a:solidFill>
                <a:latin typeface="Times New Roman" pitchFamily="18" charset="0"/>
                <a:cs typeface="Times New Roman" pitchFamily="18" charset="0"/>
              </a:rPr>
              <a:t>Reduced </a:t>
            </a:r>
            <a:r>
              <a:rPr lang="en-US" sz="2800" b="1" i="1" dirty="0" smtClean="0">
                <a:solidFill>
                  <a:schemeClr val="accent2">
                    <a:lumMod val="60000"/>
                    <a:lumOff val="40000"/>
                  </a:schemeClr>
                </a:solidFill>
                <a:latin typeface="Times New Roman" pitchFamily="18" charset="0"/>
                <a:cs typeface="Times New Roman" pitchFamily="18" charset="0"/>
              </a:rPr>
              <a:t>Enamel Epithelium (RER</a:t>
            </a:r>
            <a:r>
              <a:rPr lang="en-US" sz="2800" b="1" i="1" dirty="0" smtClean="0">
                <a:solidFill>
                  <a:schemeClr val="accent2">
                    <a:lumMod val="60000"/>
                    <a:lumOff val="40000"/>
                  </a:schemeClr>
                </a:solidFill>
                <a:latin typeface="Times New Roman" pitchFamily="18" charset="0"/>
                <a:cs typeface="Times New Roman" pitchFamily="18" charset="0"/>
              </a:rPr>
              <a:t>)</a:t>
            </a:r>
            <a:r>
              <a:rPr lang="en-US" sz="2800" i="1" dirty="0" smtClean="0">
                <a:solidFill>
                  <a:schemeClr val="accent2">
                    <a:lumMod val="60000"/>
                    <a:lumOff val="40000"/>
                  </a:schemeClr>
                </a:solidFill>
                <a:latin typeface="Times New Roman" pitchFamily="18" charset="0"/>
                <a:cs typeface="Times New Roman" pitchFamily="18" charset="0"/>
              </a:rPr>
              <a:t>.</a:t>
            </a:r>
            <a:br>
              <a:rPr lang="en-US" sz="2800" i="1" dirty="0" smtClean="0">
                <a:solidFill>
                  <a:schemeClr val="accent2">
                    <a:lumMod val="60000"/>
                    <a:lumOff val="40000"/>
                  </a:schemeClr>
                </a:solidFill>
                <a:latin typeface="Times New Roman" pitchFamily="18" charset="0"/>
                <a:cs typeface="Times New Roman" pitchFamily="18" charset="0"/>
              </a:rPr>
            </a:br>
            <a:endParaRPr lang="en-US" sz="2800" i="1" dirty="0" smtClean="0"/>
          </a:p>
        </p:txBody>
      </p:sp>
      <p:sp>
        <p:nvSpPr>
          <p:cNvPr id="4" name="Rectangle 3"/>
          <p:cNvSpPr/>
          <p:nvPr/>
        </p:nvSpPr>
        <p:spPr>
          <a:xfrm>
            <a:off x="357158" y="3925431"/>
            <a:ext cx="8072494" cy="1815882"/>
          </a:xfrm>
          <a:prstGeom prst="rect">
            <a:avLst/>
          </a:prstGeom>
        </p:spPr>
        <p:txBody>
          <a:bodyPr wrap="square">
            <a:spAutoFit/>
          </a:bodyPr>
          <a:lstStyle/>
          <a:p>
            <a:pPr algn="just">
              <a:buFont typeface="Arial" pitchFamily="34" charset="0"/>
              <a:buChar char="•"/>
            </a:pPr>
            <a:r>
              <a:rPr lang="en-US" sz="2800" dirty="0" smtClean="0">
                <a:latin typeface="Times New Roman" pitchFamily="18" charset="0"/>
                <a:cs typeface="Times New Roman" pitchFamily="18" charset="0"/>
              </a:rPr>
              <a:t>Under normal conditions RER covers the entire enamel surface, extending to the </a:t>
            </a:r>
            <a:r>
              <a:rPr lang="en-US" sz="2800" dirty="0" err="1" smtClean="0">
                <a:latin typeface="Times New Roman" pitchFamily="18" charset="0"/>
                <a:cs typeface="Times New Roman" pitchFamily="18" charset="0"/>
              </a:rPr>
              <a:t>cementoenamel</a:t>
            </a:r>
            <a:r>
              <a:rPr lang="en-US" sz="2800" dirty="0" smtClean="0">
                <a:latin typeface="Times New Roman" pitchFamily="18" charset="0"/>
                <a:cs typeface="Times New Roman" pitchFamily="18" charset="0"/>
              </a:rPr>
              <a:t> junction, and remains attached to the primary enamel cuticle.</a:t>
            </a:r>
          </a:p>
        </p:txBody>
      </p:sp>
      <p:sp>
        <p:nvSpPr>
          <p:cNvPr id="5" name="Title 4"/>
          <p:cNvSpPr>
            <a:spLocks noGrp="1"/>
          </p:cNvSpPr>
          <p:nvPr>
            <p:ph type="title"/>
          </p:nvPr>
        </p:nvSpPr>
        <p:spPr>
          <a:xfrm>
            <a:off x="457200" y="1238256"/>
            <a:ext cx="8229600" cy="690546"/>
          </a:xfrm>
        </p:spPr>
        <p:txBody>
          <a:bodyPr>
            <a:noAutofit/>
          </a:bodyPr>
          <a:lstStyle/>
          <a:p>
            <a:r>
              <a:rPr lang="en-US" sz="4000" b="1" i="1" dirty="0" smtClean="0">
                <a:solidFill>
                  <a:schemeClr val="accent2">
                    <a:lumMod val="60000"/>
                    <a:lumOff val="40000"/>
                  </a:schemeClr>
                </a:solidFill>
                <a:latin typeface="Times New Roman" pitchFamily="18" charset="0"/>
                <a:cs typeface="Times New Roman" pitchFamily="18" charset="0"/>
              </a:rPr>
              <a:t/>
            </a:r>
            <a:br>
              <a:rPr lang="en-US" sz="4000" b="1" i="1" dirty="0" smtClean="0">
                <a:solidFill>
                  <a:schemeClr val="accent2">
                    <a:lumMod val="60000"/>
                    <a:lumOff val="40000"/>
                  </a:schemeClr>
                </a:solidFill>
                <a:latin typeface="Times New Roman" pitchFamily="18" charset="0"/>
                <a:cs typeface="Times New Roman" pitchFamily="18" charset="0"/>
              </a:rPr>
            </a:br>
            <a:r>
              <a:rPr lang="en-US" sz="4000" b="1" i="1" dirty="0" smtClean="0">
                <a:solidFill>
                  <a:schemeClr val="accent2">
                    <a:lumMod val="60000"/>
                    <a:lumOff val="40000"/>
                  </a:schemeClr>
                </a:solidFill>
                <a:latin typeface="Times New Roman" pitchFamily="18" charset="0"/>
                <a:cs typeface="Times New Roman" pitchFamily="18" charset="0"/>
              </a:rPr>
              <a:t/>
            </a:r>
            <a:br>
              <a:rPr lang="en-US" sz="4000" b="1" i="1" dirty="0" smtClean="0">
                <a:solidFill>
                  <a:schemeClr val="accent2">
                    <a:lumMod val="60000"/>
                    <a:lumOff val="40000"/>
                  </a:schemeClr>
                </a:solidFill>
                <a:latin typeface="Times New Roman" pitchFamily="18" charset="0"/>
                <a:cs typeface="Times New Roman" pitchFamily="18" charset="0"/>
              </a:rPr>
            </a:br>
            <a:r>
              <a:rPr lang="en-US" sz="4000" b="1" i="1" dirty="0" smtClean="0">
                <a:solidFill>
                  <a:schemeClr val="accent2">
                    <a:lumMod val="60000"/>
                    <a:lumOff val="40000"/>
                  </a:schemeClr>
                </a:solidFill>
                <a:latin typeface="Times New Roman" pitchFamily="18" charset="0"/>
                <a:cs typeface="Times New Roman" pitchFamily="18" charset="0"/>
              </a:rPr>
              <a:t>Reduced </a:t>
            </a:r>
            <a:r>
              <a:rPr lang="en-US" sz="4000" b="1" i="1" dirty="0" smtClean="0">
                <a:solidFill>
                  <a:schemeClr val="accent2">
                    <a:lumMod val="60000"/>
                    <a:lumOff val="40000"/>
                  </a:schemeClr>
                </a:solidFill>
                <a:latin typeface="Times New Roman" pitchFamily="18" charset="0"/>
                <a:cs typeface="Times New Roman" pitchFamily="18" charset="0"/>
              </a:rPr>
              <a:t>Enamel Epithelium(RER</a:t>
            </a:r>
            <a:r>
              <a:rPr lang="en-US" sz="4000" b="1" i="1" dirty="0" smtClean="0">
                <a:solidFill>
                  <a:schemeClr val="accent2">
                    <a:lumMod val="60000"/>
                    <a:lumOff val="40000"/>
                  </a:schemeClr>
                </a:solidFill>
                <a:latin typeface="Times New Roman" pitchFamily="18" charset="0"/>
                <a:cs typeface="Times New Roman" pitchFamily="18" charset="0"/>
              </a:rPr>
              <a:t>)</a:t>
            </a:r>
            <a:r>
              <a:rPr lang="en-US" sz="4000" i="1" dirty="0" smtClean="0">
                <a:solidFill>
                  <a:schemeClr val="accent2">
                    <a:lumMod val="60000"/>
                    <a:lumOff val="40000"/>
                  </a:schemeClr>
                </a:solidFill>
                <a:latin typeface="Times New Roman" pitchFamily="18" charset="0"/>
                <a:cs typeface="Times New Roman" pitchFamily="18" charset="0"/>
              </a:rPr>
              <a:t/>
            </a:r>
            <a:br>
              <a:rPr lang="en-US" sz="4000" i="1" dirty="0" smtClean="0">
                <a:solidFill>
                  <a:schemeClr val="accent2">
                    <a:lumMod val="60000"/>
                    <a:lumOff val="40000"/>
                  </a:schemeClr>
                </a:solidFill>
                <a:latin typeface="Times New Roman" pitchFamily="18" charset="0"/>
                <a:cs typeface="Times New Roman" pitchFamily="18" charset="0"/>
              </a:rPr>
            </a:b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Dr. Hande\Oral Mucous Membrane\scans-OMM\Mucosa 023.jpg"/>
          <p:cNvPicPr>
            <a:picLocks noChangeAspect="1" noChangeArrowheads="1"/>
          </p:cNvPicPr>
          <p:nvPr/>
        </p:nvPicPr>
        <p:blipFill>
          <a:blip r:embed="rId2" cstate="print">
            <a:lum bright="-30000"/>
          </a:blip>
          <a:srcRect/>
          <a:stretch>
            <a:fillRect/>
          </a:stretch>
        </p:blipFill>
        <p:spPr bwMode="auto">
          <a:xfrm>
            <a:off x="2286000" y="990600"/>
            <a:ext cx="4565327" cy="533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714488"/>
            <a:ext cx="8429684" cy="4525963"/>
          </a:xfrm>
        </p:spPr>
        <p:txBody>
          <a:bodyPr>
            <a:noAutofit/>
          </a:bodyPr>
          <a:lstStyle/>
          <a:p>
            <a:pPr algn="just">
              <a:lnSpc>
                <a:spcPct val="150000"/>
              </a:lnSpc>
            </a:pPr>
            <a:r>
              <a:rPr lang="en-US" dirty="0" smtClean="0">
                <a:latin typeface="Times New Roman" pitchFamily="18" charset="0"/>
                <a:cs typeface="Times New Roman" pitchFamily="18" charset="0"/>
              </a:rPr>
              <a:t>During  eruption, the tip of the tooth approaches the oral mucosa, and the reduced enamel epithelium and the oral epithelium meet and fuse.</a:t>
            </a:r>
          </a:p>
          <a:p>
            <a:pPr algn="just">
              <a:lnSpc>
                <a:spcPct val="150000"/>
              </a:lnSpc>
            </a:pPr>
            <a:r>
              <a:rPr lang="en-US" dirty="0" smtClean="0">
                <a:latin typeface="Times New Roman" pitchFamily="18" charset="0"/>
                <a:cs typeface="Times New Roman" pitchFamily="18" charset="0"/>
              </a:rPr>
              <a:t>The remnant of the primary enamel cuticle after eruption is referred to as </a:t>
            </a:r>
            <a:r>
              <a:rPr lang="en-US" b="1" dirty="0" err="1" smtClean="0">
                <a:latin typeface="Times New Roman" pitchFamily="18" charset="0"/>
                <a:cs typeface="Times New Roman" pitchFamily="18" charset="0"/>
              </a:rPr>
              <a:t>Nasmyth's</a:t>
            </a:r>
            <a:r>
              <a:rPr lang="en-US" b="1" dirty="0" smtClean="0">
                <a:latin typeface="Times New Roman" pitchFamily="18" charset="0"/>
                <a:cs typeface="Times New Roman" pitchFamily="18" charset="0"/>
              </a:rPr>
              <a:t> membrane</a:t>
            </a:r>
            <a:r>
              <a:rPr lang="en-US" dirty="0" smtClean="0">
                <a:latin typeface="Times New Roman" pitchFamily="18" charset="0"/>
                <a:cs typeface="Times New Roman" pitchFamily="18" charset="0"/>
              </a:rPr>
              <a:t>. </a:t>
            </a:r>
          </a:p>
          <a:p>
            <a:pPr algn="just">
              <a:lnSpc>
                <a:spcPct val="150000"/>
              </a:lnSpc>
              <a:buNone/>
            </a:pPr>
            <a:r>
              <a:rPr lang="en-US" dirty="0" smtClean="0">
                <a:latin typeface="Times New Roman" pitchFamily="18" charset="0"/>
                <a:cs typeface="Times New Roman" pitchFamily="18"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200000"/>
              </a:lnSpc>
            </a:pPr>
            <a:r>
              <a:rPr lang="en-US" dirty="0" smtClean="0">
                <a:latin typeface="Times New Roman" pitchFamily="18" charset="0"/>
                <a:cs typeface="Times New Roman" pitchFamily="18" charset="0"/>
              </a:rPr>
              <a:t>The epithelium that covers the tip of the crown degenerates in its center, and the crown emerges through this perforation into the oral cavity. </a:t>
            </a:r>
          </a:p>
          <a:p>
            <a:pPr algn="just">
              <a:lnSpc>
                <a:spcPct val="200000"/>
              </a:lnSpc>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lgn="just"/>
            <a:r>
              <a:rPr lang="en-US" sz="2800" dirty="0" smtClean="0">
                <a:latin typeface="Times New Roman" pitchFamily="18" charset="0"/>
                <a:cs typeface="Times New Roman" pitchFamily="18" charset="0"/>
              </a:rPr>
              <a:t>At </a:t>
            </a:r>
            <a:r>
              <a:rPr lang="en-US" sz="2800" dirty="0" err="1" smtClean="0">
                <a:latin typeface="Times New Roman" pitchFamily="18" charset="0"/>
                <a:cs typeface="Times New Roman" pitchFamily="18" charset="0"/>
              </a:rPr>
              <a:t>ultrastructural</a:t>
            </a:r>
            <a:r>
              <a:rPr lang="en-US" sz="2800" dirty="0" smtClean="0">
                <a:latin typeface="Times New Roman" pitchFamily="18" charset="0"/>
                <a:cs typeface="Times New Roman" pitchFamily="18" charset="0"/>
              </a:rPr>
              <a:t> level they have been identified as</a:t>
            </a:r>
          </a:p>
          <a:p>
            <a:pPr algn="just">
              <a:buFontTx/>
              <a:buChar char="-"/>
            </a:pPr>
            <a:r>
              <a:rPr lang="en-US" sz="2800" dirty="0" smtClean="0">
                <a:latin typeface="Times New Roman" pitchFamily="18" charset="0"/>
                <a:cs typeface="Times New Roman" pitchFamily="18" charset="0"/>
              </a:rPr>
              <a:t>Melanocytes</a:t>
            </a:r>
          </a:p>
          <a:p>
            <a:pPr algn="just">
              <a:buFontTx/>
              <a:buChar char="-"/>
            </a:pPr>
            <a:r>
              <a:rPr lang="en-US" sz="2800" dirty="0" err="1" smtClean="0">
                <a:latin typeface="Times New Roman" pitchFamily="18" charset="0"/>
                <a:cs typeface="Times New Roman" pitchFamily="18" charset="0"/>
              </a:rPr>
              <a:t>Langerhans</a:t>
            </a:r>
            <a:r>
              <a:rPr lang="en-US" sz="2800" dirty="0" smtClean="0">
                <a:latin typeface="Times New Roman" pitchFamily="18" charset="0"/>
                <a:cs typeface="Times New Roman" pitchFamily="18" charset="0"/>
              </a:rPr>
              <a:t> cells</a:t>
            </a:r>
          </a:p>
          <a:p>
            <a:pPr algn="just">
              <a:buFontTx/>
              <a:buChar char="-"/>
            </a:pPr>
            <a:r>
              <a:rPr lang="en-US" sz="2800" dirty="0" smtClean="0">
                <a:latin typeface="Times New Roman" pitchFamily="18" charset="0"/>
                <a:cs typeface="Times New Roman" pitchFamily="18" charset="0"/>
              </a:rPr>
              <a:t>Merkel cells</a:t>
            </a:r>
          </a:p>
          <a:p>
            <a:pPr algn="just">
              <a:buFontTx/>
              <a:buChar char="-"/>
            </a:pPr>
            <a:r>
              <a:rPr lang="en-US" sz="2800" dirty="0" smtClean="0">
                <a:latin typeface="Times New Roman" pitchFamily="18" charset="0"/>
                <a:cs typeface="Times New Roman" pitchFamily="18" charset="0"/>
              </a:rPr>
              <a:t>Inflammatory cells</a:t>
            </a:r>
          </a:p>
          <a:p>
            <a:pPr algn="just">
              <a:buNone/>
            </a:pPr>
            <a:r>
              <a:rPr lang="en-US" sz="2800" dirty="0" smtClean="0">
                <a:solidFill>
                  <a:srgbClr val="C00000"/>
                </a:solidFill>
                <a:latin typeface="Times New Roman" pitchFamily="18" charset="0"/>
                <a:cs typeface="Times New Roman" pitchFamily="18" charset="0"/>
              </a:rPr>
              <a:t>- All </a:t>
            </a:r>
            <a:r>
              <a:rPr lang="en-US" sz="2800" dirty="0" smtClean="0">
                <a:solidFill>
                  <a:srgbClr val="C00000"/>
                </a:solidFill>
                <a:latin typeface="Times New Roman" pitchFamily="18" charset="0"/>
                <a:cs typeface="Times New Roman" pitchFamily="18" charset="0"/>
              </a:rPr>
              <a:t>Except Merkel cells lack </a:t>
            </a:r>
            <a:r>
              <a:rPr lang="en-US" sz="2800" dirty="0" err="1" smtClean="0">
                <a:solidFill>
                  <a:srgbClr val="C00000"/>
                </a:solidFill>
                <a:latin typeface="Times New Roman" pitchFamily="18" charset="0"/>
                <a:cs typeface="Times New Roman" pitchFamily="18" charset="0"/>
              </a:rPr>
              <a:t>desmosomal</a:t>
            </a:r>
            <a:r>
              <a:rPr lang="en-US" sz="2800" dirty="0" smtClean="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attachment, lack </a:t>
            </a:r>
            <a:r>
              <a:rPr lang="en-US" sz="2800" dirty="0" err="1" smtClean="0">
                <a:solidFill>
                  <a:srgbClr val="C00000"/>
                </a:solidFill>
                <a:latin typeface="Times New Roman" pitchFamily="18" charset="0"/>
                <a:cs typeface="Times New Roman" pitchFamily="18" charset="0"/>
              </a:rPr>
              <a:t>tonofilaments</a:t>
            </a:r>
            <a:r>
              <a:rPr lang="en-US" sz="2800" dirty="0" smtClean="0">
                <a:solidFill>
                  <a:srgbClr val="C00000"/>
                </a:solidFill>
                <a:latin typeface="Times New Roman" pitchFamily="18" charset="0"/>
                <a:cs typeface="Times New Roman" pitchFamily="18" charset="0"/>
              </a:rPr>
              <a:t> too and don’t take part </a:t>
            </a:r>
            <a:r>
              <a:rPr lang="en-US" sz="2800" dirty="0" smtClean="0">
                <a:solidFill>
                  <a:srgbClr val="C00000"/>
                </a:solidFill>
                <a:latin typeface="Times New Roman" pitchFamily="18" charset="0"/>
                <a:cs typeface="Times New Roman" pitchFamily="18" charset="0"/>
              </a:rPr>
              <a:t>in maturation</a:t>
            </a:r>
            <a:r>
              <a:rPr lang="en-US" sz="2800" dirty="0" smtClean="0">
                <a:solidFill>
                  <a:srgbClr val="C00000"/>
                </a:solidFill>
                <a:latin typeface="Times New Roman" pitchFamily="18" charset="0"/>
                <a:cs typeface="Times New Roman" pitchFamily="18" charset="0"/>
              </a:rPr>
              <a:t>.</a:t>
            </a:r>
          </a:p>
          <a:p>
            <a:pPr algn="just"/>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lum bright="-20000"/>
          </a:blip>
          <a:srcRect/>
          <a:stretch>
            <a:fillRect/>
          </a:stretch>
        </p:blipFill>
        <p:spPr bwMode="auto">
          <a:xfrm>
            <a:off x="1003428" y="381000"/>
            <a:ext cx="6235572" cy="6084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The reduced enamel epithelium, remains organically attached to the part of the enamel that has not yet erupted.</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Once the tip of the crown has emerged, the reduced enamel epithelium is termed the </a:t>
            </a:r>
            <a:r>
              <a:rPr lang="en-US" b="1" i="1" dirty="0" smtClean="0">
                <a:latin typeface="Times New Roman" pitchFamily="18" charset="0"/>
                <a:cs typeface="Times New Roman" pitchFamily="18" charset="0"/>
              </a:rPr>
              <a:t>primary attachment  epithelium</a:t>
            </a:r>
            <a:r>
              <a:rPr lang="en-US" i="1"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p>
          <a:p>
            <a:pPr algn="just">
              <a:buNone/>
            </a:pPr>
            <a:endParaRPr lang="en-US" i="1" dirty="0" smtClean="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282" y="1920085"/>
            <a:ext cx="4000528" cy="4152121"/>
          </a:xfrm>
        </p:spPr>
        <p:txBody>
          <a:bodyPr>
            <a:normAutofit/>
          </a:bodyPr>
          <a:lstStyle/>
          <a:p>
            <a:r>
              <a:rPr lang="en-US" sz="2800" dirty="0" smtClean="0">
                <a:latin typeface="Times New Roman" pitchFamily="18" charset="0"/>
                <a:cs typeface="Times New Roman" pitchFamily="18" charset="0"/>
              </a:rPr>
              <a:t>At the margin of the gingiva the attachment epithelium is continuous with the oral epithelium.</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As tooth erupts, the reduced enamel epithelium grows gradually </a:t>
            </a:r>
            <a:r>
              <a:rPr lang="en-US" sz="2800" dirty="0" smtClean="0">
                <a:latin typeface="Times New Roman" pitchFamily="18" charset="0"/>
                <a:cs typeface="Times New Roman" pitchFamily="18" charset="0"/>
              </a:rPr>
              <a:t>shorter.</a:t>
            </a:r>
            <a:endParaRPr lang="en-US" sz="2800" i="1" dirty="0" smtClean="0">
              <a:latin typeface="Times New Roman" pitchFamily="18" charset="0"/>
              <a:cs typeface="Times New Roman" pitchFamily="18" charset="0"/>
            </a:endParaRPr>
          </a:p>
          <a:p>
            <a:endParaRPr lang="en-US" dirty="0"/>
          </a:p>
        </p:txBody>
      </p:sp>
      <p:pic>
        <p:nvPicPr>
          <p:cNvPr id="80898" name="Picture 2"/>
          <p:cNvPicPr>
            <a:picLocks noGrp="1" noChangeAspect="1" noChangeArrowheads="1"/>
          </p:cNvPicPr>
          <p:nvPr>
            <p:ph sz="half" idx="2"/>
          </p:nvPr>
        </p:nvPicPr>
        <p:blipFill>
          <a:blip r:embed="rId2" cstate="print">
            <a:lum bright="-30000"/>
          </a:blip>
          <a:srcRect/>
          <a:stretch>
            <a:fillRect/>
          </a:stretch>
        </p:blipFill>
        <p:spPr bwMode="auto">
          <a:xfrm>
            <a:off x="4267200" y="1676400"/>
            <a:ext cx="4786298" cy="4495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solidFill>
                  <a:srgbClr val="FF0000"/>
                </a:solidFill>
                <a:latin typeface="Times New Roman" pitchFamily="18" charset="0"/>
                <a:cs typeface="Times New Roman" pitchFamily="18" charset="0"/>
              </a:rPr>
              <a:t>Shift of dentogingival junction</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85720" y="1514476"/>
            <a:ext cx="8643998" cy="4986358"/>
          </a:xfrm>
        </p:spPr>
        <p:txBody>
          <a:bodyPr>
            <a:noAutofit/>
          </a:bodyPr>
          <a:lstStyle/>
          <a:p>
            <a:pPr algn="just"/>
            <a:r>
              <a:rPr lang="en-US" sz="2800" dirty="0" smtClean="0">
                <a:latin typeface="Times New Roman" pitchFamily="18" charset="0"/>
                <a:cs typeface="Times New Roman" pitchFamily="18" charset="0"/>
              </a:rPr>
              <a:t>The position of the gingiva on the surface of the tooth changes with time.</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When the tip of the enamel first emerges through the mucous membrane of the oral cavity, the epithelium covers almost the entire enamel.</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attachment epithelium separates from the enamel surface gradually while the crown emerges into the oral cavity.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8001000" cy="5257800"/>
          </a:xfrm>
        </p:spPr>
        <p:txBody>
          <a:bodyPr>
            <a:noAutofit/>
          </a:bodyPr>
          <a:lstStyle/>
          <a:p>
            <a:pPr algn="just">
              <a:lnSpc>
                <a:spcPct val="150000"/>
              </a:lnSpc>
            </a:pPr>
            <a:r>
              <a:rPr lang="en-US" sz="2800" dirty="0" smtClean="0">
                <a:latin typeface="Times New Roman" pitchFamily="18" charset="0"/>
                <a:cs typeface="Times New Roman" pitchFamily="18" charset="0"/>
              </a:rPr>
              <a:t>When the tooth first reaches the plane of occlusion one third to one fourth of the enamel still remains covered by the </a:t>
            </a:r>
            <a:r>
              <a:rPr lang="en-US" sz="2800" dirty="0" err="1" smtClean="0">
                <a:latin typeface="Times New Roman" pitchFamily="18" charset="0"/>
                <a:cs typeface="Times New Roman" pitchFamily="18" charset="0"/>
              </a:rPr>
              <a:t>gingiva</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 gradual exposure of the crown follows. </a:t>
            </a:r>
          </a:p>
          <a:p>
            <a:pPr algn="just">
              <a:lnSpc>
                <a:spcPct val="150000"/>
              </a:lnSpc>
            </a:pPr>
            <a:r>
              <a:rPr lang="en-US" sz="2800" b="1" i="1" dirty="0" smtClean="0">
                <a:solidFill>
                  <a:srgbClr val="FF0000"/>
                </a:solidFill>
                <a:latin typeface="Times New Roman" pitchFamily="18" charset="0"/>
                <a:cs typeface="Times New Roman" pitchFamily="18" charset="0"/>
              </a:rPr>
              <a:t>Active Eruption.</a:t>
            </a:r>
            <a:endParaRPr lang="en-US" sz="2800" b="1" dirty="0" smtClean="0">
              <a:solidFill>
                <a:srgbClr val="FF0000"/>
              </a:solidFill>
              <a:latin typeface="Times New Roman" pitchFamily="18" charset="0"/>
              <a:cs typeface="Times New Roman" pitchFamily="18" charset="0"/>
            </a:endParaRPr>
          </a:p>
          <a:p>
            <a:pPr algn="just">
              <a:lnSpc>
                <a:spcPct val="150000"/>
              </a:lnSpc>
            </a:pPr>
            <a:r>
              <a:rPr lang="en-US" sz="2800" b="1" i="1" dirty="0" smtClean="0">
                <a:solidFill>
                  <a:srgbClr val="FF0000"/>
                </a:solidFill>
                <a:latin typeface="Times New Roman" pitchFamily="18" charset="0"/>
                <a:cs typeface="Times New Roman" pitchFamily="18" charset="0"/>
              </a:rPr>
              <a:t>Passive Eruption</a:t>
            </a:r>
            <a:r>
              <a:rPr lang="en-US" sz="2800" i="1" dirty="0" smtClean="0">
                <a:solidFill>
                  <a:schemeClr val="accent2">
                    <a:lumMod val="60000"/>
                    <a:lumOff val="40000"/>
                  </a:schemeClr>
                </a:solidFill>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lnSpc>
                <a:spcPct val="150000"/>
              </a:lnSpc>
            </a:pPr>
            <a:endParaRPr lang="en-US" sz="2800" dirty="0" smtClean="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smtClean="0">
                <a:latin typeface="Times New Roman" pitchFamily="18" charset="0"/>
                <a:cs typeface="Times New Roman" pitchFamily="18" charset="0"/>
              </a:rPr>
              <a:t>Further </a:t>
            </a:r>
            <a:r>
              <a:rPr lang="en-US" sz="2800" b="1" dirty="0" smtClean="0">
                <a:latin typeface="Times New Roman" pitchFamily="18" charset="0"/>
                <a:cs typeface="Times New Roman" pitchFamily="18" charset="0"/>
              </a:rPr>
              <a:t>recession</a:t>
            </a:r>
            <a:r>
              <a:rPr lang="en-US" sz="2800" dirty="0" smtClean="0">
                <a:latin typeface="Times New Roman" pitchFamily="18" charset="0"/>
                <a:cs typeface="Times New Roman" pitchFamily="18" charset="0"/>
              </a:rPr>
              <a:t> exposing the cementum may ultimately occur. At that stage the reduced enamel epithelium has disappeared and the primary attachment epithelium is replaced by a </a:t>
            </a:r>
            <a:r>
              <a:rPr lang="en-US" sz="2800" b="1" i="1" dirty="0" smtClean="0">
                <a:solidFill>
                  <a:srgbClr val="FF0000"/>
                </a:solidFill>
                <a:latin typeface="Times New Roman" pitchFamily="18" charset="0"/>
                <a:cs typeface="Times New Roman" pitchFamily="18" charset="0"/>
              </a:rPr>
              <a:t>Secondary Attachment Epithelium </a:t>
            </a:r>
            <a:r>
              <a:rPr lang="en-US" sz="2800" dirty="0" smtClean="0">
                <a:latin typeface="Times New Roman" pitchFamily="18" charset="0"/>
                <a:cs typeface="Times New Roman" pitchFamily="18" charset="0"/>
              </a:rPr>
              <a:t>derived from </a:t>
            </a:r>
            <a:r>
              <a:rPr lang="en-US" sz="2800" dirty="0" smtClean="0">
                <a:latin typeface="Times New Roman" pitchFamily="18" charset="0"/>
                <a:cs typeface="Times New Roman" pitchFamily="18" charset="0"/>
              </a:rPr>
              <a:t>the gingival epithelium.</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10604" cy="5821363"/>
          </a:xfrm>
        </p:spPr>
        <p:txBody>
          <a:bodyPr/>
          <a:lstStyle/>
          <a:p>
            <a:r>
              <a:rPr lang="en-US" sz="2800" b="1" u="sng" dirty="0" smtClean="0">
                <a:latin typeface="Times New Roman" pitchFamily="18" charset="0"/>
                <a:cs typeface="Times New Roman" pitchFamily="18" charset="0"/>
              </a:rPr>
              <a:t>Anatomical crown  </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enamel-covered 					part of a tooth.</a:t>
            </a:r>
          </a:p>
          <a:p>
            <a:r>
              <a:rPr lang="en-US" sz="2800" b="1" u="sng" dirty="0" smtClean="0">
                <a:latin typeface="Times New Roman" pitchFamily="18" charset="0"/>
                <a:cs typeface="Times New Roman" pitchFamily="18" charset="0"/>
              </a:rPr>
              <a:t>Clinical crown  </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exposed part of a tooth 				</a:t>
            </a:r>
            <a:r>
              <a:rPr lang="en-US" sz="2800" dirty="0" smtClean="0">
                <a:latin typeface="Times New Roman" pitchFamily="18" charset="0"/>
                <a:cs typeface="Times New Roman" pitchFamily="18" charset="0"/>
              </a:rPr>
              <a:t>   within </a:t>
            </a:r>
            <a:r>
              <a:rPr lang="en-US" sz="2800" dirty="0" smtClean="0">
                <a:latin typeface="Times New Roman" pitchFamily="18" charset="0"/>
                <a:cs typeface="Times New Roman" pitchFamily="18" charset="0"/>
              </a:rPr>
              <a:t>the oral cavity.</a:t>
            </a:r>
          </a:p>
          <a:p>
            <a:pPr>
              <a:buNone/>
            </a:pPr>
            <a:endParaRPr lang="en-US" dirty="0"/>
          </a:p>
        </p:txBody>
      </p:sp>
      <p:pic>
        <p:nvPicPr>
          <p:cNvPr id="1026" name="Picture 2"/>
          <p:cNvPicPr>
            <a:picLocks noChangeAspect="1" noChangeArrowheads="1"/>
          </p:cNvPicPr>
          <p:nvPr/>
        </p:nvPicPr>
        <p:blipFill>
          <a:blip r:embed="rId2" cstate="print"/>
          <a:srcRect t="22000" r="80625" b="58000"/>
          <a:stretch>
            <a:fillRect/>
          </a:stretch>
        </p:blipFill>
        <p:spPr bwMode="auto">
          <a:xfrm>
            <a:off x="2190750" y="2971800"/>
            <a:ext cx="4133850" cy="3581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47710"/>
            <a:ext cx="8643998" cy="6096000"/>
          </a:xfrm>
        </p:spPr>
        <p:txBody>
          <a:bodyPr>
            <a:normAutofit/>
          </a:bodyPr>
          <a:lstStyle/>
          <a:p>
            <a:endParaRPr lang="en-US" sz="2400" dirty="0" smtClean="0"/>
          </a:p>
          <a:p>
            <a:pPr>
              <a:buNone/>
            </a:pPr>
            <a:r>
              <a:rPr lang="en-US" sz="2400" dirty="0" smtClean="0"/>
              <a:t> </a:t>
            </a:r>
          </a:p>
          <a:p>
            <a:r>
              <a:rPr lang="en-US" sz="2800" dirty="0" smtClean="0">
                <a:latin typeface="Times New Roman" pitchFamily="18" charset="0"/>
                <a:cs typeface="Times New Roman" pitchFamily="18" charset="0"/>
              </a:rPr>
              <a:t>Crown exposure involving passive eruption and </a:t>
            </a:r>
            <a:r>
              <a:rPr lang="en-US" sz="2800" dirty="0" smtClean="0">
                <a:latin typeface="Times New Roman" pitchFamily="18" charset="0"/>
                <a:cs typeface="Times New Roman" pitchFamily="18" charset="0"/>
              </a:rPr>
              <a:t>further recession </a:t>
            </a:r>
            <a:r>
              <a:rPr lang="en-US" sz="2800" dirty="0" smtClean="0">
                <a:latin typeface="Times New Roman" pitchFamily="18" charset="0"/>
                <a:cs typeface="Times New Roman" pitchFamily="18" charset="0"/>
              </a:rPr>
              <a:t>has been described  in four stages.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The first two may be physiologic.</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Many conceive of the last two as normal also, but </a:t>
            </a:r>
            <a:r>
              <a:rPr lang="en-US" sz="2800" dirty="0" smtClean="0">
                <a:latin typeface="Times New Roman" pitchFamily="18" charset="0"/>
                <a:cs typeface="Times New Roman" pitchFamily="18" charset="0"/>
              </a:rPr>
              <a:t>there is </a:t>
            </a:r>
            <a:r>
              <a:rPr lang="en-US" sz="2800" dirty="0" smtClean="0">
                <a:latin typeface="Times New Roman" pitchFamily="18" charset="0"/>
                <a:cs typeface="Times New Roman" pitchFamily="18" charset="0"/>
              </a:rPr>
              <a:t>a strong possibility that they are pathologic.</a:t>
            </a:r>
            <a:endParaRPr lang="en-US" sz="28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74"/>
            <a:ext cx="8229600" cy="1143000"/>
          </a:xfrm>
        </p:spPr>
        <p:txBody>
          <a:bodyPr>
            <a:normAutofit/>
          </a:bodyPr>
          <a:lstStyle/>
          <a:p>
            <a:pPr algn="l"/>
            <a:r>
              <a:rPr lang="en-US" sz="3200" dirty="0" smtClean="0">
                <a:solidFill>
                  <a:srgbClr val="FF0000"/>
                </a:solidFill>
                <a:latin typeface="Times New Roman" pitchFamily="18" charset="0"/>
                <a:cs typeface="Times New Roman" pitchFamily="18" charset="0"/>
              </a:rPr>
              <a:t>FIRST STAGE</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1448" y="1754524"/>
            <a:ext cx="6686568" cy="4389120"/>
          </a:xfrm>
        </p:spPr>
        <p:txBody>
          <a:bodyPr>
            <a:noAutofit/>
          </a:bodyPr>
          <a:lstStyle/>
          <a:p>
            <a:pPr algn="just"/>
            <a:r>
              <a:rPr lang="en-US" dirty="0" smtClean="0">
                <a:latin typeface="Times New Roman" pitchFamily="18" charset="0"/>
                <a:cs typeface="Times New Roman" pitchFamily="18" charset="0"/>
              </a:rPr>
              <a:t>The bottom of the gingival sulcus remains in the region of the enamel-covered crown for some time</a:t>
            </a:r>
          </a:p>
          <a:p>
            <a:pPr algn="just"/>
            <a:r>
              <a:rPr lang="en-US" dirty="0" smtClean="0">
                <a:latin typeface="Times New Roman" pitchFamily="18" charset="0"/>
                <a:cs typeface="Times New Roman" pitchFamily="18" charset="0"/>
              </a:rPr>
              <a:t>The apical end of the attachment epithelium (reduced enamel epithelium) stays at the Cemento-enamel junction.</a:t>
            </a:r>
          </a:p>
          <a:p>
            <a:pPr algn="just"/>
            <a:r>
              <a:rPr lang="en-US" dirty="0" smtClean="0">
                <a:latin typeface="Times New Roman" pitchFamily="18" charset="0"/>
                <a:cs typeface="Times New Roman" pitchFamily="18" charset="0"/>
              </a:rPr>
              <a:t>This relation persists in primary before shedding and, in permanent teeth, usually to the, age of 20 or 30 years.</a:t>
            </a:r>
          </a:p>
        </p:txBody>
      </p:sp>
      <p:pic>
        <p:nvPicPr>
          <p:cNvPr id="4" name="Content Placeholder 3"/>
          <p:cNvPicPr>
            <a:picLocks noChangeAspect="1" noChangeArrowheads="1"/>
          </p:cNvPicPr>
          <p:nvPr/>
        </p:nvPicPr>
        <p:blipFill>
          <a:blip r:embed="rId2" cstate="print">
            <a:lum bright="-20000"/>
          </a:blip>
          <a:srcRect/>
          <a:stretch>
            <a:fillRect/>
          </a:stretch>
        </p:blipFill>
        <p:spPr bwMode="auto">
          <a:xfrm>
            <a:off x="7072330" y="500042"/>
            <a:ext cx="1703961" cy="61342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a:bodyPr>
          <a:lstStyle/>
          <a:p>
            <a:pPr algn="l"/>
            <a:r>
              <a:rPr lang="en-US" sz="3200" dirty="0" smtClean="0">
                <a:solidFill>
                  <a:srgbClr val="FF0000"/>
                </a:solidFill>
                <a:latin typeface="Times New Roman" pitchFamily="18" charset="0"/>
                <a:cs typeface="Times New Roman" pitchFamily="18" charset="0"/>
              </a:rPr>
              <a:t>SECOND STAGE</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282" y="1785926"/>
            <a:ext cx="6715172" cy="4389120"/>
          </a:xfrm>
        </p:spPr>
        <p:txBody>
          <a:bodyPr>
            <a:normAutofit/>
          </a:bodyPr>
          <a:lstStyle/>
          <a:p>
            <a:pPr algn="just"/>
            <a:r>
              <a:rPr lang="en-US" dirty="0" smtClean="0">
                <a:latin typeface="Times New Roman" pitchFamily="18" charset="0"/>
                <a:cs typeface="Times New Roman" pitchFamily="18" charset="0"/>
              </a:rPr>
              <a:t>The bottom of gingival sulcus is still on enamel, and the apical end of the attachment epithelium has shifted to the surface of the cementum. </a:t>
            </a:r>
          </a:p>
          <a:p>
            <a:pPr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 This entails dissolution of fiber bundles that were anchored in the cervical parts of the cementum,  now covered by the epithelium, and an apical shift of the gingival and </a:t>
            </a:r>
            <a:r>
              <a:rPr lang="en-US" dirty="0" err="1" smtClean="0">
                <a:latin typeface="Times New Roman" pitchFamily="18" charset="0"/>
                <a:cs typeface="Times New Roman" pitchFamily="18" charset="0"/>
              </a:rPr>
              <a:t>transseptal</a:t>
            </a:r>
            <a:r>
              <a:rPr lang="en-US" dirty="0" smtClean="0">
                <a:latin typeface="Times New Roman" pitchFamily="18" charset="0"/>
                <a:cs typeface="Times New Roman" pitchFamily="18" charset="0"/>
              </a:rPr>
              <a:t> fibers. </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lum bright="-20000"/>
          </a:blip>
          <a:srcRect/>
          <a:stretch>
            <a:fillRect/>
          </a:stretch>
        </p:blipFill>
        <p:spPr bwMode="auto">
          <a:xfrm>
            <a:off x="7072330" y="285728"/>
            <a:ext cx="1828800" cy="63272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8229600" cy="1143000"/>
          </a:xfrm>
        </p:spPr>
        <p:txBody>
          <a:bodyPr>
            <a:normAutofit fontScale="90000"/>
          </a:bodyPr>
          <a:lstStyle/>
          <a:p>
            <a:r>
              <a:rPr lang="en-US" dirty="0" smtClean="0">
                <a:solidFill>
                  <a:schemeClr val="bg2">
                    <a:lumMod val="20000"/>
                    <a:lumOff val="80000"/>
                  </a:schemeClr>
                </a:solidFill>
              </a:rPr>
              <a:t/>
            </a:r>
            <a:br>
              <a:rPr lang="en-US" dirty="0" smtClean="0">
                <a:solidFill>
                  <a:schemeClr val="bg2">
                    <a:lumMod val="20000"/>
                    <a:lumOff val="80000"/>
                  </a:schemeClr>
                </a:solidFill>
              </a:rPr>
            </a:br>
            <a:r>
              <a:rPr lang="en-US" dirty="0" smtClean="0">
                <a:solidFill>
                  <a:srgbClr val="FF0000"/>
                </a:solidFill>
                <a:latin typeface="Times New Roman" pitchFamily="18" charset="0"/>
                <a:cs typeface="Times New Roman" pitchFamily="18" charset="0"/>
              </a:rPr>
              <a:t>Non Keratinocytes</a:t>
            </a:r>
            <a:br>
              <a:rPr lang="en-US" dirty="0" smtClean="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57158" y="1928802"/>
            <a:ext cx="8382000" cy="4434840"/>
          </a:xfrm>
        </p:spPr>
        <p:txBody>
          <a:bodyPr>
            <a:normAutofit/>
          </a:bodyPr>
          <a:lstStyle/>
          <a:p>
            <a:r>
              <a:rPr lang="en-US" dirty="0" smtClean="0">
                <a:latin typeface="Times New Roman" pitchFamily="18" charset="0"/>
                <a:cs typeface="Times New Roman" pitchFamily="18" charset="0"/>
              </a:rPr>
              <a:t>Do not show mitotic activity</a:t>
            </a:r>
          </a:p>
          <a:p>
            <a:r>
              <a:rPr lang="en-US" dirty="0" smtClean="0">
                <a:latin typeface="Times New Roman" pitchFamily="18" charset="0"/>
                <a:cs typeface="Times New Roman" pitchFamily="18" charset="0"/>
              </a:rPr>
              <a:t>Do not undergrow maturation</a:t>
            </a:r>
          </a:p>
          <a:p>
            <a:r>
              <a:rPr lang="en-US" dirty="0" smtClean="0">
                <a:latin typeface="Times New Roman" pitchFamily="18" charset="0"/>
                <a:cs typeface="Times New Roman" pitchFamily="18" charset="0"/>
              </a:rPr>
              <a:t>Do not </a:t>
            </a:r>
            <a:r>
              <a:rPr lang="en-US" dirty="0" smtClean="0">
                <a:latin typeface="Times New Roman" pitchFamily="18" charset="0"/>
                <a:cs typeface="Times New Roman" pitchFamily="18" charset="0"/>
              </a:rPr>
              <a:t>arrange </a:t>
            </a:r>
            <a:r>
              <a:rPr lang="en-US" dirty="0" smtClean="0">
                <a:latin typeface="Times New Roman" pitchFamily="18" charset="0"/>
                <a:cs typeface="Times New Roman" pitchFamily="18" charset="0"/>
              </a:rPr>
              <a:t>in layers  </a:t>
            </a:r>
          </a:p>
          <a:p>
            <a:r>
              <a:rPr lang="en-US" dirty="0" smtClean="0">
                <a:latin typeface="Times New Roman" pitchFamily="18" charset="0"/>
                <a:cs typeface="Times New Roman" pitchFamily="18" charset="0"/>
              </a:rPr>
              <a:t>Do </a:t>
            </a:r>
            <a:r>
              <a:rPr lang="en-US" dirty="0" smtClean="0">
                <a:latin typeface="Times New Roman" pitchFamily="18" charset="0"/>
                <a:cs typeface="Times New Roman" pitchFamily="18" charset="0"/>
              </a:rPr>
              <a:t>not attach with adjacent keratinocytes by desmosomes</a:t>
            </a:r>
          </a:p>
          <a:p>
            <a:r>
              <a:rPr lang="en-US" dirty="0" smtClean="0">
                <a:latin typeface="Times New Roman" pitchFamily="18" charset="0"/>
                <a:cs typeface="Times New Roman" pitchFamily="18" charset="0"/>
              </a:rPr>
              <a:t>Dendritic &amp; appear </a:t>
            </a:r>
            <a:r>
              <a:rPr lang="en-US" b="1" dirty="0" smtClean="0">
                <a:latin typeface="Times New Roman" pitchFamily="18" charset="0"/>
                <a:cs typeface="Times New Roman" pitchFamily="18" charset="0"/>
              </a:rPr>
              <a:t>clear</a:t>
            </a:r>
            <a:r>
              <a:rPr lang="en-US" dirty="0" smtClean="0">
                <a:latin typeface="Times New Roman" pitchFamily="18" charset="0"/>
                <a:cs typeface="Times New Roman" pitchFamily="18" charset="0"/>
              </a:rPr>
              <a:t> in routine H&amp; E stained section</a:t>
            </a:r>
          </a:p>
          <a:p>
            <a:r>
              <a:rPr lang="en-US" dirty="0" smtClean="0">
                <a:latin typeface="Times New Roman" pitchFamily="18" charset="0"/>
                <a:cs typeface="Times New Roman" pitchFamily="18" charset="0"/>
              </a:rPr>
              <a:t>Migrate from neural crest cells      </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500174"/>
            <a:ext cx="8429684" cy="4519626"/>
          </a:xfrm>
        </p:spPr>
        <p:txBody>
          <a:bodyPr>
            <a:normAutofit lnSpcReduction="10000"/>
          </a:bodyPr>
          <a:lstStyle/>
          <a:p>
            <a:pPr algn="just">
              <a:lnSpc>
                <a:spcPct val="150000"/>
              </a:lnSpc>
            </a:pPr>
            <a:r>
              <a:rPr lang="en-US" sz="2800" dirty="0" smtClean="0">
                <a:latin typeface="Times New Roman" pitchFamily="18" charset="0"/>
                <a:cs typeface="Times New Roman" pitchFamily="18" charset="0"/>
              </a:rPr>
              <a:t>The destruction of the fibers may be caused by enzymes formed by the epithelial cells, by plaque metabolites or enzyme or by  immunologic reactions as manifestations of periodontal disease.</a:t>
            </a:r>
          </a:p>
          <a:p>
            <a:pPr algn="just">
              <a:lnSpc>
                <a:spcPct val="150000"/>
              </a:lnSpc>
              <a:buNone/>
            </a:pPr>
            <a:r>
              <a:rPr lang="en-US" sz="2800" dirty="0" smtClean="0">
                <a:latin typeface="Times New Roman" pitchFamily="18" charset="0"/>
                <a:cs typeface="Times New Roman" pitchFamily="18" charset="0"/>
              </a:rPr>
              <a:t> </a:t>
            </a:r>
          </a:p>
          <a:p>
            <a:pPr algn="just">
              <a:lnSpc>
                <a:spcPct val="150000"/>
              </a:lnSpc>
            </a:pPr>
            <a:r>
              <a:rPr lang="en-US" sz="2800" dirty="0" smtClean="0">
                <a:latin typeface="Times New Roman" pitchFamily="18" charset="0"/>
                <a:cs typeface="Times New Roman" pitchFamily="18" charset="0"/>
              </a:rPr>
              <a:t>This stage of tooth exposure may persist to the age of 40 years or later.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normAutofit/>
          </a:bodyPr>
          <a:lstStyle/>
          <a:p>
            <a:pPr algn="l"/>
            <a:r>
              <a:rPr lang="en-US" sz="2800" dirty="0" smtClean="0">
                <a:solidFill>
                  <a:srgbClr val="FF0000"/>
                </a:solidFill>
                <a:latin typeface="Times New Roman" pitchFamily="18" charset="0"/>
                <a:cs typeface="Times New Roman" pitchFamily="18" charset="0"/>
              </a:rPr>
              <a:t>THIRD STAGE</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85720" y="1714488"/>
            <a:ext cx="6500858" cy="4389120"/>
          </a:xfrm>
        </p:spPr>
        <p:txBody>
          <a:bodyPr>
            <a:noAutofit/>
          </a:bodyPr>
          <a:lstStyle/>
          <a:p>
            <a:pPr algn="just"/>
            <a:r>
              <a:rPr lang="en-US" dirty="0" smtClean="0">
                <a:latin typeface="Times New Roman" pitchFamily="18" charset="0"/>
                <a:cs typeface="Times New Roman" pitchFamily="18" charset="0"/>
              </a:rPr>
              <a:t>When the bottom of the gingival sulcus is at the  </a:t>
            </a:r>
            <a:r>
              <a:rPr lang="en-US" dirty="0" err="1" smtClean="0">
                <a:latin typeface="Times New Roman" pitchFamily="18" charset="0"/>
                <a:cs typeface="Times New Roman" pitchFamily="18" charset="0"/>
              </a:rPr>
              <a:t>cementoenamel</a:t>
            </a:r>
            <a:r>
              <a:rPr lang="en-US" dirty="0" smtClean="0">
                <a:latin typeface="Times New Roman" pitchFamily="18" charset="0"/>
                <a:cs typeface="Times New Roman" pitchFamily="18" charset="0"/>
              </a:rPr>
              <a:t> junction, the epithelium attachment is entirely on the  cementum, and the enamel-covered crown is fully </a:t>
            </a:r>
            <a:r>
              <a:rPr lang="en-US" dirty="0" smtClean="0">
                <a:latin typeface="Times New Roman" pitchFamily="18" charset="0"/>
                <a:cs typeface="Times New Roman" pitchFamily="18" charset="0"/>
              </a:rPr>
              <a:t>exposed.</a:t>
            </a:r>
          </a:p>
          <a:p>
            <a:pPr algn="just">
              <a:buNone/>
            </a:pP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stage in the exposure of a tooth no longer is a passive manifestation. The epithelium shifts gradually along the surface of the tooth and does not remain at the </a:t>
            </a:r>
            <a:r>
              <a:rPr lang="en-US" dirty="0" err="1" smtClean="0">
                <a:latin typeface="Times New Roman" pitchFamily="18" charset="0"/>
                <a:cs typeface="Times New Roman" pitchFamily="18" charset="0"/>
              </a:rPr>
              <a:t>cementoenamel</a:t>
            </a:r>
            <a:r>
              <a:rPr lang="en-US" dirty="0" smtClean="0">
                <a:latin typeface="Times New Roman" pitchFamily="18" charset="0"/>
                <a:cs typeface="Times New Roman" pitchFamily="18" charset="0"/>
              </a:rPr>
              <a:t> junction. </a:t>
            </a:r>
          </a:p>
          <a:p>
            <a:pPr algn="just">
              <a:buNone/>
            </a:pPr>
            <a:endParaRPr lang="en-US"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lum bright="-20000"/>
          </a:blip>
          <a:srcRect/>
          <a:stretch>
            <a:fillRect/>
          </a:stretch>
        </p:blipFill>
        <p:spPr bwMode="auto">
          <a:xfrm>
            <a:off x="6929454" y="285728"/>
            <a:ext cx="1828800" cy="6232224"/>
          </a:xfrm>
          <a:prstGeom prst="roundRect">
            <a:avLst>
              <a:gd name="adj" fmla="val 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normAutofit/>
          </a:bodyPr>
          <a:lstStyle/>
          <a:p>
            <a:pPr algn="l"/>
            <a:r>
              <a:rPr lang="en-US" sz="2400" b="1" dirty="0" smtClean="0">
                <a:solidFill>
                  <a:srgbClr val="FF0000"/>
                </a:solidFill>
              </a:rPr>
              <a:t>FOURTH STAGE</a:t>
            </a:r>
            <a:endParaRPr lang="en-US" sz="2400" b="1" dirty="0">
              <a:solidFill>
                <a:srgbClr val="FF0000"/>
              </a:solidFill>
            </a:endParaRPr>
          </a:p>
        </p:txBody>
      </p:sp>
      <p:sp>
        <p:nvSpPr>
          <p:cNvPr id="3" name="Content Placeholder 2"/>
          <p:cNvSpPr>
            <a:spLocks noGrp="1"/>
          </p:cNvSpPr>
          <p:nvPr>
            <p:ph idx="1"/>
          </p:nvPr>
        </p:nvSpPr>
        <p:spPr>
          <a:xfrm>
            <a:off x="285720" y="1571612"/>
            <a:ext cx="6429420" cy="4752988"/>
          </a:xfrm>
        </p:spPr>
        <p:txBody>
          <a:bodyPr>
            <a:noAutofit/>
          </a:bodyPr>
          <a:lstStyle/>
          <a:p>
            <a:pPr algn="just"/>
            <a:r>
              <a:rPr lang="en-US" dirty="0" smtClean="0">
                <a:latin typeface="Times New Roman" pitchFamily="18" charset="0"/>
                <a:cs typeface="Times New Roman" pitchFamily="18" charset="0"/>
              </a:rPr>
              <a:t>The fourth stage  represents recession of the gingiva. When the entire attachment is on cementum, the gingiva may appear normal, but the process is regarded as pathologic. </a:t>
            </a: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some cases the fourth stage is observed in persons during their twenties. In others, even at 50 years of age or older the teeth are still in the first or second stage.</a:t>
            </a:r>
            <a:endParaRPr lang="en-US" dirty="0">
              <a:latin typeface="Times New Roman" pitchFamily="18" charset="0"/>
              <a:cs typeface="Times New Roman" pitchFamily="18" charset="0"/>
            </a:endParaRPr>
          </a:p>
        </p:txBody>
      </p:sp>
      <p:sp>
        <p:nvSpPr>
          <p:cNvPr id="6" name="TextBox 5"/>
          <p:cNvSpPr txBox="1"/>
          <p:nvPr/>
        </p:nvSpPr>
        <p:spPr>
          <a:xfrm>
            <a:off x="6934200" y="762000"/>
            <a:ext cx="1606594" cy="369332"/>
          </a:xfrm>
          <a:prstGeom prst="rect">
            <a:avLst/>
          </a:prstGeom>
          <a:noFill/>
        </p:spPr>
        <p:txBody>
          <a:bodyPr wrap="none" rtlCol="0">
            <a:spAutoFit/>
          </a:bodyPr>
          <a:lstStyle/>
          <a:p>
            <a:r>
              <a:rPr lang="en-US" b="1" dirty="0" smtClean="0"/>
              <a:t>Fourth Stage </a:t>
            </a:r>
            <a:endParaRPr lang="en-US" b="1" dirty="0"/>
          </a:p>
        </p:txBody>
      </p:sp>
      <p:pic>
        <p:nvPicPr>
          <p:cNvPr id="5" name="Picture 2"/>
          <p:cNvPicPr>
            <a:picLocks noChangeAspect="1" noChangeArrowheads="1"/>
          </p:cNvPicPr>
          <p:nvPr/>
        </p:nvPicPr>
        <p:blipFill>
          <a:blip r:embed="rId2" cstate="print">
            <a:lum bright="-20000"/>
          </a:blip>
          <a:srcRect/>
          <a:stretch>
            <a:fillRect/>
          </a:stretch>
        </p:blipFill>
        <p:spPr bwMode="auto">
          <a:xfrm>
            <a:off x="6948518" y="428604"/>
            <a:ext cx="1981200" cy="62092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19228"/>
            <a:ext cx="8429684" cy="5010168"/>
          </a:xfrm>
        </p:spPr>
        <p:txBody>
          <a:bodyPr>
            <a:normAutofit fontScale="92500"/>
          </a:bodyPr>
          <a:lstStyle/>
          <a:p>
            <a:pPr algn="just">
              <a:lnSpc>
                <a:spcPct val="150000"/>
              </a:lnSpc>
            </a:pPr>
            <a:r>
              <a:rPr lang="en-US" sz="2800" dirty="0" smtClean="0">
                <a:latin typeface="Times New Roman" pitchFamily="18" charset="0"/>
                <a:cs typeface="Times New Roman" pitchFamily="18" charset="0"/>
              </a:rPr>
              <a:t>The rate varies also in different teeth of the same jaw and on different surfaces of the same tooth. One side may be in the first stage and the other in the second or even the fourth stage.</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Gradual exposure of the tooth makes it necessary to distinguish between the anatomic and the clinical crowns of the tooth.</a:t>
            </a:r>
          </a:p>
          <a:p>
            <a:pPr algn="just">
              <a:lnSpc>
                <a:spcPct val="150000"/>
              </a:lnSpc>
            </a:pPr>
            <a:endParaRPr lang="en-US" sz="2800" dirty="0" smtClean="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71612"/>
            <a:ext cx="8229600" cy="4389120"/>
          </a:xfrm>
        </p:spPr>
        <p:txBody>
          <a:bodyPr/>
          <a:lstStyle/>
          <a:p>
            <a:pPr algn="just">
              <a:lnSpc>
                <a:spcPct val="150000"/>
              </a:lnSpc>
            </a:pPr>
            <a:r>
              <a:rPr lang="en-US" dirty="0" smtClean="0">
                <a:latin typeface="Times New Roman" pitchFamily="18" charset="0"/>
                <a:cs typeface="Times New Roman" pitchFamily="18" charset="0"/>
              </a:rPr>
              <a:t>That part of the tooth covered by enamel is the anatomic crown. The clinical crown is the part of the tooth exposed in the oral cavity. </a:t>
            </a:r>
            <a:endParaRPr lang="en-US" dirty="0" smtClean="0">
              <a:latin typeface="Times New Roman" pitchFamily="18" charset="0"/>
              <a:cs typeface="Times New Roman" pitchFamily="18" charset="0"/>
            </a:endParaRPr>
          </a:p>
          <a:p>
            <a:pPr algn="just">
              <a:lnSpc>
                <a:spcPct val="150000"/>
              </a:lnSpc>
              <a:buNone/>
            </a:pP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In the first and second stages the clinical crown is smaller than the anatomic crown.</a:t>
            </a:r>
          </a:p>
          <a:p>
            <a:pPr algn="just">
              <a:lnSpc>
                <a:spcPct val="150000"/>
              </a:lnSpc>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14400"/>
            <a:ext cx="8401080" cy="5181600"/>
          </a:xfrm>
        </p:spPr>
        <p:txBody>
          <a:bodyPr>
            <a:noAutofit/>
          </a:bodyPr>
          <a:lstStyle/>
          <a:p>
            <a:pPr algn="just"/>
            <a:r>
              <a:rPr lang="en-US" sz="2800" dirty="0" smtClean="0">
                <a:latin typeface="Times New Roman" pitchFamily="18" charset="0"/>
                <a:cs typeface="Times New Roman" pitchFamily="18" charset="0"/>
              </a:rPr>
              <a:t>With recession (third stage) the entire enamel-covered  part of the tooth is exposed, and the clinical crown is equal to the anatomic crown. </a:t>
            </a:r>
          </a:p>
          <a:p>
            <a:pPr algn="just"/>
            <a:r>
              <a:rPr lang="en-US" sz="2800" dirty="0" smtClean="0">
                <a:latin typeface="Times New Roman" pitchFamily="18" charset="0"/>
                <a:cs typeface="Times New Roman" pitchFamily="18" charset="0"/>
              </a:rPr>
              <a:t>Later the clinical crown is larger than the anatomic crown because parts of the root have been exposed (fourth stage). </a:t>
            </a:r>
          </a:p>
        </p:txBody>
      </p:sp>
      <p:pic>
        <p:nvPicPr>
          <p:cNvPr id="6" name="Picture 2"/>
          <p:cNvPicPr>
            <a:picLocks noChangeAspect="1" noChangeArrowheads="1"/>
          </p:cNvPicPr>
          <p:nvPr/>
        </p:nvPicPr>
        <p:blipFill>
          <a:blip r:embed="rId2" cstate="print">
            <a:lum bright="-20000"/>
          </a:blip>
          <a:srcRect/>
          <a:stretch>
            <a:fillRect/>
          </a:stretch>
        </p:blipFill>
        <p:spPr bwMode="auto">
          <a:xfrm>
            <a:off x="3125357" y="3714752"/>
            <a:ext cx="5844745" cy="299084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FF0000"/>
                </a:solidFill>
                <a:latin typeface="Times New Roman" pitchFamily="18" charset="0"/>
                <a:cs typeface="Times New Roman" pitchFamily="18" charset="0"/>
              </a:rPr>
              <a:t>SULCUS AND CUTICLES</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389120"/>
          </a:xfrm>
        </p:spPr>
        <p:txBody>
          <a:bodyPr>
            <a:normAutofit/>
          </a:bodyPr>
          <a:lstStyle/>
          <a:p>
            <a:pPr lvl="8" algn="just"/>
            <a:endParaRPr lang="en-US" sz="1200" dirty="0" smtClean="0"/>
          </a:p>
          <a:p>
            <a:pPr lvl="8" algn="just"/>
            <a:endParaRPr lang="en-US" sz="1200" dirty="0" smtClean="0"/>
          </a:p>
          <a:p>
            <a:pPr algn="just">
              <a:buNone/>
            </a:pPr>
            <a:endParaRPr lang="en-US" sz="2400" dirty="0" smtClean="0"/>
          </a:p>
          <a:p>
            <a:pPr algn="just"/>
            <a:r>
              <a:rPr lang="en-US" sz="2800" dirty="0" smtClean="0">
                <a:latin typeface="Times New Roman" pitchFamily="18" charset="0"/>
                <a:cs typeface="Times New Roman" pitchFamily="18" charset="0"/>
              </a:rPr>
              <a:t>The primary cuticle mediating an organic union between </a:t>
            </a:r>
            <a:r>
              <a:rPr lang="en-US" sz="2800" dirty="0" err="1" smtClean="0">
                <a:latin typeface="Times New Roman" pitchFamily="18" charset="0"/>
                <a:cs typeface="Times New Roman" pitchFamily="18" charset="0"/>
              </a:rPr>
              <a:t>ameloblasts</a:t>
            </a:r>
            <a:r>
              <a:rPr lang="en-US" sz="2800" dirty="0" smtClean="0">
                <a:latin typeface="Times New Roman" pitchFamily="18" charset="0"/>
                <a:cs typeface="Times New Roman" pitchFamily="18" charset="0"/>
              </a:rPr>
              <a:t> and the enamel.</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When the </a:t>
            </a:r>
            <a:r>
              <a:rPr lang="en-US" sz="2800" dirty="0" err="1" smtClean="0">
                <a:latin typeface="Times New Roman" pitchFamily="18" charset="0"/>
                <a:cs typeface="Times New Roman" pitchFamily="18" charset="0"/>
              </a:rPr>
              <a:t>ameloblasts</a:t>
            </a:r>
            <a:r>
              <a:rPr lang="en-US" sz="2800" dirty="0" smtClean="0">
                <a:latin typeface="Times New Roman" pitchFamily="18" charset="0"/>
                <a:cs typeface="Times New Roman" pitchFamily="18" charset="0"/>
              </a:rPr>
              <a:t> are replaced by the oral epithelium, a secondary cuticle is formed.</a:t>
            </a:r>
          </a:p>
          <a:p>
            <a:pPr algn="just">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28694"/>
            <a:ext cx="4267200" cy="5572140"/>
          </a:xfrm>
        </p:spPr>
        <p:txBody>
          <a:bodyPr>
            <a:noAutofit/>
          </a:bodyPr>
          <a:lstStyle/>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Secondary enamel cuticle and the </a:t>
            </a:r>
            <a:r>
              <a:rPr lang="en-US" dirty="0" err="1" smtClean="0">
                <a:latin typeface="Times New Roman" pitchFamily="18" charset="0"/>
                <a:cs typeface="Times New Roman" pitchFamily="18" charset="0"/>
              </a:rPr>
              <a:t>cemental</a:t>
            </a:r>
            <a:r>
              <a:rPr lang="en-US" dirty="0" smtClean="0">
                <a:latin typeface="Times New Roman" pitchFamily="18" charset="0"/>
                <a:cs typeface="Times New Roman" pitchFamily="18" charset="0"/>
              </a:rPr>
              <a:t> cuticle are referred to as </a:t>
            </a:r>
            <a:r>
              <a:rPr lang="en-US" b="1" dirty="0" smtClean="0">
                <a:latin typeface="Times New Roman" pitchFamily="18" charset="0"/>
                <a:cs typeface="Times New Roman" pitchFamily="18" charset="0"/>
              </a:rPr>
              <a:t>Dental Cuticle</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These cuticles are microscopically ----an amorphous material between the attachment epithelium and the tooth.</a:t>
            </a:r>
          </a:p>
          <a:p>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sz="half" idx="2"/>
          </p:nvPr>
        </p:nvPicPr>
        <p:blipFill>
          <a:blip r:embed="rId2" cstate="print">
            <a:lum bright="-20000"/>
          </a:blip>
          <a:srcRect/>
          <a:stretch>
            <a:fillRect/>
          </a:stretch>
        </p:blipFill>
        <p:spPr bwMode="auto">
          <a:xfrm>
            <a:off x="4662518" y="1145732"/>
            <a:ext cx="4267200" cy="478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p:cNvPicPr>
            <a:picLocks noGrp="1" noChangeAspect="1" noChangeArrowheads="1"/>
          </p:cNvPicPr>
          <p:nvPr>
            <p:ph idx="1"/>
          </p:nvPr>
        </p:nvPicPr>
        <p:blipFill>
          <a:blip r:embed="rId2" cstate="print"/>
          <a:srcRect/>
          <a:stretch>
            <a:fillRect/>
          </a:stretch>
        </p:blipFill>
        <p:spPr bwMode="auto">
          <a:xfrm>
            <a:off x="623814" y="914400"/>
            <a:ext cx="8062986" cy="53052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0000"/>
                </a:solidFill>
                <a:latin typeface="Times New Roman" pitchFamily="18" charset="0"/>
                <a:cs typeface="Times New Roman" pitchFamily="18" charset="0"/>
              </a:rPr>
              <a:t>EPITHELIAL  ATTACHMENT</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282" y="2040276"/>
            <a:ext cx="8572560" cy="4389120"/>
          </a:xfrm>
        </p:spPr>
        <p:txBody>
          <a:bodyPr>
            <a:normAutofit/>
          </a:bodyPr>
          <a:lstStyle/>
          <a:p>
            <a:pPr algn="just">
              <a:lnSpc>
                <a:spcPct val="150000"/>
              </a:lnSpc>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ultrastructural</a:t>
            </a:r>
            <a:r>
              <a:rPr lang="en-US" dirty="0" smtClean="0">
                <a:latin typeface="Times New Roman" pitchFamily="18" charset="0"/>
                <a:cs typeface="Times New Roman" pitchFamily="18" charset="0"/>
              </a:rPr>
              <a:t> attachment of the primary attachment epithelium to the tooth was first shown by Stern and confirmed by </a:t>
            </a:r>
            <a:r>
              <a:rPr lang="en-US" dirty="0" err="1" smtClean="0">
                <a:latin typeface="Times New Roman" pitchFamily="18" charset="0"/>
                <a:cs typeface="Times New Roman" pitchFamily="18" charset="0"/>
              </a:rPr>
              <a:t>Listgarten</a:t>
            </a:r>
            <a:r>
              <a:rPr lang="en-US" dirty="0" smtClean="0">
                <a:latin typeface="Times New Roman" pitchFamily="18" charset="0"/>
                <a:cs typeface="Times New Roman" pitchFamily="18" charset="0"/>
              </a:rPr>
              <a:t> and Schroeder, to be </a:t>
            </a:r>
            <a:r>
              <a:rPr lang="en-US" b="1" dirty="0" smtClean="0">
                <a:latin typeface="Times New Roman" pitchFamily="18" charset="0"/>
                <a:cs typeface="Times New Roman" pitchFamily="18" charset="0"/>
              </a:rPr>
              <a:t>basal lamina </a:t>
            </a:r>
            <a:r>
              <a:rPr lang="en-US" dirty="0" smtClean="0">
                <a:latin typeface="Times New Roman" pitchFamily="18" charset="0"/>
                <a:cs typeface="Times New Roman" pitchFamily="18" charset="0"/>
              </a:rPr>
              <a:t>to which hemidesmosomes are attached. </a:t>
            </a:r>
          </a:p>
          <a:p>
            <a:pPr algn="just">
              <a:lnSpc>
                <a:spcPct val="150000"/>
              </a:lnSpc>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This mode of attachment </a:t>
            </a:r>
            <a:r>
              <a:rPr lang="en-US" dirty="0" smtClean="0">
                <a:latin typeface="Times New Roman" pitchFamily="18" charset="0"/>
                <a:cs typeface="Times New Roman" pitchFamily="18" charset="0"/>
              </a:rPr>
              <a:t>is referred to as the </a:t>
            </a:r>
            <a:r>
              <a:rPr lang="en-US" b="1" i="1" dirty="0" smtClean="0">
                <a:latin typeface="Times New Roman" pitchFamily="18" charset="0"/>
                <a:cs typeface="Times New Roman" pitchFamily="18" charset="0"/>
              </a:rPr>
              <a:t>epithelial attachment</a:t>
            </a:r>
            <a:r>
              <a:rPr lang="en-US" i="1" dirty="0" smtClean="0">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34" y="357166"/>
            <a:ext cx="7772400" cy="990600"/>
          </a:xfrm>
        </p:spPr>
        <p:txBody>
          <a:bodyPr>
            <a:normAutofit/>
          </a:bodyPr>
          <a:lstStyle/>
          <a:p>
            <a:pPr eaLnBrk="1" hangingPunct="1"/>
            <a:r>
              <a:rPr lang="en-US" sz="4000" dirty="0" smtClean="0">
                <a:solidFill>
                  <a:srgbClr val="FF0000"/>
                </a:solidFill>
                <a:latin typeface="Times New Roman" pitchFamily="18" charset="0"/>
                <a:cs typeface="Times New Roman" pitchFamily="18" charset="0"/>
              </a:rPr>
              <a:t>Melanocytes &amp; Pigmentation</a:t>
            </a:r>
          </a:p>
        </p:txBody>
      </p:sp>
      <p:sp>
        <p:nvSpPr>
          <p:cNvPr id="6147" name="Rectangle 3"/>
          <p:cNvSpPr>
            <a:spLocks noGrp="1" noChangeArrowheads="1"/>
          </p:cNvSpPr>
          <p:nvPr>
            <p:ph idx="1"/>
          </p:nvPr>
        </p:nvSpPr>
        <p:spPr>
          <a:xfrm>
            <a:off x="214282" y="1590676"/>
            <a:ext cx="8763000" cy="4767282"/>
          </a:xfrm>
        </p:spPr>
        <p:txBody>
          <a:bodyPr>
            <a:normAutofit/>
          </a:bodyPr>
          <a:lstStyle/>
          <a:p>
            <a:pPr eaLnBrk="1" hangingPunct="1">
              <a:lnSpc>
                <a:spcPct val="90000"/>
              </a:lnSpc>
            </a:pPr>
            <a:r>
              <a:rPr lang="en-US" sz="2800" dirty="0" smtClean="0">
                <a:latin typeface="Times New Roman" pitchFamily="18" charset="0"/>
                <a:cs typeface="Times New Roman" pitchFamily="18" charset="0"/>
              </a:rPr>
              <a:t>Endogenous pigmentation by Hemoglobin &amp; Melanin.</a:t>
            </a:r>
          </a:p>
          <a:p>
            <a:pPr eaLnBrk="1" hangingPunct="1">
              <a:lnSpc>
                <a:spcPct val="90000"/>
              </a:lnSpc>
              <a:buNone/>
            </a:pPr>
            <a:endParaRPr lang="en-US" sz="2800" dirty="0" smtClean="0">
              <a:latin typeface="Times New Roman" pitchFamily="18" charset="0"/>
              <a:cs typeface="Times New Roman" pitchFamily="18" charset="0"/>
            </a:endParaRPr>
          </a:p>
          <a:p>
            <a:pPr eaLnBrk="1" hangingPunct="1">
              <a:lnSpc>
                <a:spcPct val="90000"/>
              </a:lnSpc>
            </a:pPr>
            <a:r>
              <a:rPr lang="en-US" sz="2800" dirty="0" smtClean="0">
                <a:latin typeface="Times New Roman" pitchFamily="18" charset="0"/>
                <a:cs typeface="Times New Roman" pitchFamily="18" charset="0"/>
              </a:rPr>
              <a:t>Melanin produced by melanocytes situated in basal layer.</a:t>
            </a:r>
          </a:p>
          <a:p>
            <a:pPr eaLnBrk="1" hangingPunct="1">
              <a:lnSpc>
                <a:spcPct val="90000"/>
              </a:lnSpc>
              <a:buNone/>
            </a:pPr>
            <a:endParaRPr lang="en-US" sz="2800" dirty="0" smtClean="0">
              <a:latin typeface="Times New Roman" pitchFamily="18" charset="0"/>
              <a:cs typeface="Times New Roman" pitchFamily="18" charset="0"/>
            </a:endParaRPr>
          </a:p>
          <a:p>
            <a:pPr eaLnBrk="1" hangingPunct="1">
              <a:lnSpc>
                <a:spcPct val="90000"/>
              </a:lnSpc>
            </a:pPr>
            <a:r>
              <a:rPr lang="en-US" sz="2800" dirty="0" smtClean="0">
                <a:latin typeface="Times New Roman" pitchFamily="18" charset="0"/>
                <a:cs typeface="Times New Roman" pitchFamily="18" charset="0"/>
              </a:rPr>
              <a:t>Arise from neural crest ectoderm &amp; enter the epithelium at about 11 wks of </a:t>
            </a:r>
            <a:r>
              <a:rPr lang="en-US" sz="2800" dirty="0" smtClean="0">
                <a:latin typeface="Times New Roman" pitchFamily="18" charset="0"/>
                <a:cs typeface="Times New Roman" pitchFamily="18" charset="0"/>
              </a:rPr>
              <a:t>gestation.</a:t>
            </a:r>
            <a:endParaRPr lang="en-US" sz="2800" dirty="0" smtClean="0">
              <a:latin typeface="Times New Roman" pitchFamily="18" charset="0"/>
              <a:cs typeface="Times New Roman" pitchFamily="18" charset="0"/>
            </a:endParaRPr>
          </a:p>
          <a:p>
            <a:pPr eaLnBrk="1" hangingPunct="1">
              <a:lnSpc>
                <a:spcPct val="90000"/>
              </a:lnSpc>
            </a:pPr>
            <a:endParaRPr lang="en-US" sz="2800" dirty="0" smtClean="0">
              <a:latin typeface="Times New Roman" pitchFamily="18" charset="0"/>
              <a:cs typeface="Times New Roman" pitchFamily="18" charset="0"/>
            </a:endParaRPr>
          </a:p>
          <a:p>
            <a:pPr eaLnBrk="1" hangingPunct="1">
              <a:lnSpc>
                <a:spcPct val="90000"/>
              </a:lnSpc>
            </a:pPr>
            <a:r>
              <a:rPr lang="en-US" sz="2800" dirty="0" smtClean="0">
                <a:latin typeface="Times New Roman" pitchFamily="18" charset="0"/>
                <a:cs typeface="Times New Roman" pitchFamily="18" charset="0"/>
              </a:rPr>
              <a:t>Melanin synthesized by melanocytes in the form of melanosomes.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33400"/>
            <a:ext cx="8643998" cy="6172200"/>
          </a:xfrm>
        </p:spPr>
        <p:txBody>
          <a:bodyPr>
            <a:normAutofit/>
          </a:bodyPr>
          <a:lstStyle/>
          <a:p>
            <a:pPr algn="just">
              <a:lnSpc>
                <a:spcPct val="150000"/>
              </a:lnSpc>
              <a:buNone/>
            </a:pPr>
            <a:endParaRPr lang="en-US" sz="2400" dirty="0" smtClean="0"/>
          </a:p>
          <a:p>
            <a:pPr algn="just">
              <a:lnSpc>
                <a:spcPct val="150000"/>
              </a:lnSpc>
            </a:pPr>
            <a:r>
              <a:rPr lang="en-US" sz="2800" dirty="0" smtClean="0">
                <a:latin typeface="Times New Roman" pitchFamily="18" charset="0"/>
                <a:cs typeface="Times New Roman" pitchFamily="18" charset="0"/>
              </a:rPr>
              <a:t>The secondary attachment epithelium composed of cells derived from the oral epithelium forms an epithelial attachment identical with that of the primary attachment epithelium, that is a basal lamina and </a:t>
            </a:r>
            <a:r>
              <a:rPr lang="en-US" sz="2800" dirty="0" err="1" smtClean="0">
                <a:latin typeface="Times New Roman" pitchFamily="18" charset="0"/>
                <a:cs typeface="Times New Roman" pitchFamily="18" charset="0"/>
              </a:rPr>
              <a:t>hemidesmosomes</a:t>
            </a:r>
            <a:r>
              <a:rPr lang="en-US" sz="2800" dirty="0" smtClean="0">
                <a:latin typeface="Times New Roman" pitchFamily="18" charset="0"/>
                <a:cs typeface="Times New Roman" pitchFamily="18" charset="0"/>
              </a:rPr>
              <a:t>.</a:t>
            </a:r>
          </a:p>
          <a:p>
            <a:pPr algn="just">
              <a:lnSpc>
                <a:spcPct val="150000"/>
              </a:lnSpc>
              <a:buNone/>
            </a:pP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 It is  submicroscopic, approximately  40nm  wide, and formed by the attachment epithelium.</a:t>
            </a:r>
          </a:p>
          <a:p>
            <a:pPr algn="just">
              <a:lnSpc>
                <a:spcPct val="150000"/>
              </a:lnSpc>
            </a:pPr>
            <a:endParaRPr lang="en-US" sz="2400" dirty="0" smtClean="0"/>
          </a:p>
          <a:p>
            <a:pPr algn="just">
              <a:lnSpc>
                <a:spcPct val="150000"/>
              </a:lnSpc>
            </a:pP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b="1" dirty="0" smtClean="0">
                <a:solidFill>
                  <a:srgbClr val="FF0000"/>
                </a:solidFill>
                <a:latin typeface="Times New Roman" pitchFamily="18" charset="0"/>
                <a:cs typeface="Times New Roman" pitchFamily="18" charset="0"/>
              </a:rPr>
              <a:t>Internal basal lamina</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attaches  the cells of attachment epithelium to the tooth via </a:t>
            </a:r>
            <a:r>
              <a:rPr lang="en-US" dirty="0" err="1" smtClean="0">
                <a:latin typeface="Times New Roman" pitchFamily="18" charset="0"/>
                <a:cs typeface="Times New Roman" pitchFamily="18" charset="0"/>
              </a:rPr>
              <a:t>hemidesmosomes</a:t>
            </a:r>
            <a:endParaRPr lang="en-US" dirty="0" smtClean="0">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External basal lamina- </a:t>
            </a:r>
            <a:r>
              <a:rPr lang="en-US" dirty="0" smtClean="0">
                <a:latin typeface="Times New Roman" pitchFamily="18" charset="0"/>
                <a:cs typeface="Times New Roman" pitchFamily="18" charset="0"/>
              </a:rPr>
              <a:t>attaches the basal cells of attachment epithelium to lamina propria </a:t>
            </a:r>
            <a:endParaRPr lang="en-US" dirty="0">
              <a:latin typeface="Times New Roman" pitchFamily="18" charset="0"/>
              <a:cs typeface="Times New Roman" pitchFamily="18" charset="0"/>
            </a:endParaRPr>
          </a:p>
        </p:txBody>
      </p:sp>
      <p:pic>
        <p:nvPicPr>
          <p:cNvPr id="7" name="Picture 2"/>
          <p:cNvPicPr>
            <a:picLocks noGrp="1" noChangeAspect="1" noChangeArrowheads="1"/>
          </p:cNvPicPr>
          <p:nvPr>
            <p:ph sz="half" idx="2"/>
          </p:nvPr>
        </p:nvPicPr>
        <p:blipFill>
          <a:blip r:embed="rId2" cstate="print">
            <a:lum bright="-20000"/>
          </a:blip>
          <a:stretch>
            <a:fillRect/>
          </a:stretch>
        </p:blipFill>
        <p:spPr bwMode="auto">
          <a:xfrm>
            <a:off x="4648200" y="2000240"/>
            <a:ext cx="4352956" cy="40719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FF0000"/>
                </a:solidFill>
                <a:latin typeface="Times New Roman" pitchFamily="18" charset="0"/>
                <a:cs typeface="Times New Roman" pitchFamily="18" charset="0"/>
              </a:rPr>
              <a:t>Migration</a:t>
            </a:r>
            <a:r>
              <a:rPr lang="en-US" dirty="0" smtClean="0">
                <a:solidFill>
                  <a:srgbClr val="FF0000"/>
                </a:solidFill>
                <a:latin typeface="Times New Roman" pitchFamily="18" charset="0"/>
                <a:cs typeface="Times New Roman" pitchFamily="18" charset="0"/>
              </a:rPr>
              <a:t> of attachment epithelium  </a:t>
            </a:r>
            <a:endParaRPr lang="en-US"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lgn="just">
              <a:lnSpc>
                <a:spcPct val="150000"/>
              </a:lnSpc>
            </a:pPr>
            <a:r>
              <a:rPr lang="en-US" sz="2800" dirty="0" smtClean="0">
                <a:latin typeface="Times New Roman" pitchFamily="18" charset="0"/>
                <a:cs typeface="Times New Roman" pitchFamily="18" charset="0"/>
              </a:rPr>
              <a:t>The deepest /basal layer of AE undergoes constant &amp; rapid cell </a:t>
            </a:r>
            <a:r>
              <a:rPr lang="en-US" sz="2800" dirty="0" smtClean="0">
                <a:latin typeface="Times New Roman" pitchFamily="18" charset="0"/>
                <a:cs typeface="Times New Roman" pitchFamily="18" charset="0"/>
              </a:rPr>
              <a:t>division. </a:t>
            </a: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The cells migrate in coronal </a:t>
            </a:r>
            <a:r>
              <a:rPr lang="en-US" sz="2800" dirty="0" smtClean="0">
                <a:latin typeface="Times New Roman" pitchFamily="18" charset="0"/>
                <a:cs typeface="Times New Roman" pitchFamily="18" charset="0"/>
              </a:rPr>
              <a:t>direction. </a:t>
            </a: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They do not undergo differentiation as other cells of </a:t>
            </a:r>
            <a:r>
              <a:rPr lang="en-US" sz="2800" dirty="0" err="1" smtClean="0">
                <a:latin typeface="Times New Roman" pitchFamily="18" charset="0"/>
                <a:cs typeface="Times New Roman" pitchFamily="18" charset="0"/>
              </a:rPr>
              <a:t>keratinised</a:t>
            </a:r>
            <a:r>
              <a:rPr lang="en-US" sz="2800" dirty="0" smtClean="0">
                <a:latin typeface="Times New Roman" pitchFamily="18" charset="0"/>
                <a:cs typeface="Times New Roman" pitchFamily="18" charset="0"/>
              </a:rPr>
              <a:t>/non </a:t>
            </a:r>
            <a:r>
              <a:rPr lang="en-US" sz="2800" dirty="0" err="1" smtClean="0">
                <a:latin typeface="Times New Roman" pitchFamily="18" charset="0"/>
                <a:cs typeface="Times New Roman" pitchFamily="18" charset="0"/>
              </a:rPr>
              <a:t>keratinised</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epithelium. </a:t>
            </a:r>
            <a:endParaRPr lang="en-US" sz="2800" dirty="0" smtClean="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935480"/>
            <a:ext cx="8572560" cy="4389120"/>
          </a:xfrm>
        </p:spPr>
        <p:txBody>
          <a:bodyPr>
            <a:normAutofit/>
          </a:bodyPr>
          <a:lstStyle/>
          <a:p>
            <a:pPr algn="just">
              <a:lnSpc>
                <a:spcPct val="150000"/>
              </a:lnSpc>
            </a:pPr>
            <a:r>
              <a:rPr lang="en-US" sz="2800" dirty="0" smtClean="0">
                <a:latin typeface="Times New Roman" pitchFamily="18" charset="0"/>
                <a:cs typeface="Times New Roman" pitchFamily="18" charset="0"/>
              </a:rPr>
              <a:t>They synthesize basal lamina &amp; so the attachment is maintained by the </a:t>
            </a:r>
            <a:r>
              <a:rPr lang="en-US" sz="2800" dirty="0" err="1" smtClean="0">
                <a:latin typeface="Times New Roman" pitchFamily="18" charset="0"/>
                <a:cs typeface="Times New Roman" pitchFamily="18" charset="0"/>
              </a:rPr>
              <a:t>hemidesmosomes</a:t>
            </a:r>
            <a:r>
              <a:rPr lang="en-US" sz="2800" dirty="0" smtClean="0">
                <a:latin typeface="Times New Roman" pitchFamily="18" charset="0"/>
                <a:cs typeface="Times New Roman" pitchFamily="18" charset="0"/>
              </a:rPr>
              <a:t> while migration towards coronal </a:t>
            </a:r>
            <a:r>
              <a:rPr lang="en-US" sz="2800" dirty="0" smtClean="0">
                <a:latin typeface="Times New Roman" pitchFamily="18" charset="0"/>
                <a:cs typeface="Times New Roman" pitchFamily="18" charset="0"/>
              </a:rPr>
              <a:t>direction. </a:t>
            </a: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The apical  migration of the sulcus –due to detachment of basal cells &amp; a reestablishment of their epithelial attachment at a more apical level.  </a:t>
            </a:r>
          </a:p>
          <a:p>
            <a:pPr algn="just">
              <a:lnSpc>
                <a:spcPct val="150000"/>
              </a:lnSpc>
            </a:pP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latin typeface="Times New Roman" pitchFamily="18" charset="0"/>
                <a:cs typeface="Times New Roman" pitchFamily="18" charset="0"/>
              </a:rPr>
              <a:t> Age changes</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r>
              <a:rPr lang="en-US" dirty="0" smtClean="0">
                <a:latin typeface="Times New Roman" pitchFamily="18" charset="0"/>
                <a:cs typeface="Times New Roman" pitchFamily="18" charset="0"/>
              </a:rPr>
              <a:t>With age mucosa becomes smooth &amp; dry</a:t>
            </a:r>
          </a:p>
          <a:p>
            <a:r>
              <a:rPr lang="en-US" dirty="0" smtClean="0">
                <a:latin typeface="Times New Roman" pitchFamily="18" charset="0"/>
                <a:cs typeface="Times New Roman" pitchFamily="18" charset="0"/>
              </a:rPr>
              <a:t>Filiform papillae reduced-tongue appears smooth </a:t>
            </a:r>
          </a:p>
          <a:p>
            <a:r>
              <a:rPr lang="en-US" dirty="0" smtClean="0">
                <a:latin typeface="Times New Roman" pitchFamily="18" charset="0"/>
                <a:cs typeface="Times New Roman" pitchFamily="18" charset="0"/>
              </a:rPr>
              <a:t>Varicose veins on ventral surface of tongue </a:t>
            </a:r>
          </a:p>
          <a:p>
            <a:r>
              <a:rPr lang="en-US" dirty="0" smtClean="0">
                <a:latin typeface="Times New Roman" pitchFamily="18" charset="0"/>
                <a:cs typeface="Times New Roman" pitchFamily="18" charset="0"/>
              </a:rPr>
              <a:t>Ectopic sebaceous </a:t>
            </a:r>
            <a:r>
              <a:rPr lang="en-US" dirty="0" smtClean="0">
                <a:latin typeface="Times New Roman" pitchFamily="18" charset="0"/>
                <a:cs typeface="Times New Roman" pitchFamily="18" charset="0"/>
              </a:rPr>
              <a:t>glands (Fordyce’s </a:t>
            </a:r>
            <a:r>
              <a:rPr lang="en-US" dirty="0" smtClean="0">
                <a:latin typeface="Times New Roman" pitchFamily="18" charset="0"/>
                <a:cs typeface="Times New Roman" pitchFamily="18" charset="0"/>
              </a:rPr>
              <a:t>spot) </a:t>
            </a:r>
            <a:endParaRPr lang="en-US" dirty="0">
              <a:latin typeface="Times New Roman" pitchFamily="18" charset="0"/>
              <a:cs typeface="Times New Roman" pitchFamily="18" charset="0"/>
            </a:endParaRPr>
          </a:p>
        </p:txBody>
      </p:sp>
      <p:pic>
        <p:nvPicPr>
          <p:cNvPr id="78851" name="Picture 3"/>
          <p:cNvPicPr>
            <a:picLocks noGrp="1" noChangeAspect="1" noChangeArrowheads="1"/>
          </p:cNvPicPr>
          <p:nvPr>
            <p:ph sz="half" idx="2"/>
          </p:nvPr>
        </p:nvPicPr>
        <p:blipFill>
          <a:blip r:embed="rId2" cstate="print">
            <a:lum bright="-20000"/>
          </a:blip>
          <a:srcRect/>
          <a:stretch>
            <a:fillRect/>
          </a:stretch>
        </p:blipFill>
        <p:spPr bwMode="auto">
          <a:xfrm>
            <a:off x="4629414" y="2357430"/>
            <a:ext cx="4371742" cy="30480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a:bodyPr>
          <a:lstStyle/>
          <a:p>
            <a:r>
              <a:rPr lang="en-US" sz="4000" dirty="0" smtClean="0">
                <a:solidFill>
                  <a:srgbClr val="FF0000"/>
                </a:solidFill>
                <a:latin typeface="Times New Roman" pitchFamily="18" charset="0"/>
                <a:cs typeface="Times New Roman" pitchFamily="18" charset="0"/>
              </a:rPr>
              <a:t>Turnover rate</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7158" y="1714488"/>
            <a:ext cx="8501122" cy="4786346"/>
          </a:xfrm>
        </p:spPr>
        <p:txBody>
          <a:bodyPr>
            <a:normAutofit lnSpcReduction="10000"/>
          </a:bodyPr>
          <a:lstStyle/>
          <a:p>
            <a:pPr>
              <a:lnSpc>
                <a:spcPct val="150000"/>
              </a:lnSpc>
            </a:pPr>
            <a:r>
              <a:rPr lang="en-US" sz="2800" dirty="0" smtClean="0">
                <a:latin typeface="Times New Roman" pitchFamily="18" charset="0"/>
                <a:cs typeface="Times New Roman" pitchFamily="18" charset="0"/>
              </a:rPr>
              <a:t>The time taken for a cell  to divide &amp; pass through the entire epithelium –Turnover rate/Turnover time   </a:t>
            </a:r>
          </a:p>
          <a:p>
            <a:pPr>
              <a:lnSpc>
                <a:spcPct val="150000"/>
              </a:lnSpc>
            </a:pPr>
            <a:r>
              <a:rPr lang="en-US" sz="2800" dirty="0" smtClean="0">
                <a:latin typeface="Times New Roman" pitchFamily="18" charset="0"/>
                <a:cs typeface="Times New Roman" pitchFamily="18" charset="0"/>
              </a:rPr>
              <a:t>Turnover time for oral mucosa –higher than skin </a:t>
            </a:r>
          </a:p>
          <a:p>
            <a:pPr>
              <a:lnSpc>
                <a:spcPct val="150000"/>
              </a:lnSpc>
            </a:pPr>
            <a:r>
              <a:rPr lang="en-US" sz="2800" dirty="0" smtClean="0">
                <a:latin typeface="Times New Roman" pitchFamily="18" charset="0"/>
                <a:cs typeface="Times New Roman" pitchFamily="18" charset="0"/>
              </a:rPr>
              <a:t>Amongst oral mucosa-</a:t>
            </a:r>
            <a:r>
              <a:rPr lang="en-US" sz="2800" dirty="0" err="1" smtClean="0">
                <a:latin typeface="Times New Roman" pitchFamily="18" charset="0"/>
                <a:cs typeface="Times New Roman" pitchFamily="18" charset="0"/>
              </a:rPr>
              <a:t>junctional</a:t>
            </a:r>
            <a:r>
              <a:rPr lang="en-US" sz="2800" dirty="0" smtClean="0">
                <a:latin typeface="Times New Roman" pitchFamily="18" charset="0"/>
                <a:cs typeface="Times New Roman" pitchFamily="18" charset="0"/>
              </a:rPr>
              <a:t> epithelium-highest Turnover rate (4-6 days)</a:t>
            </a:r>
          </a:p>
          <a:p>
            <a:pPr>
              <a:lnSpc>
                <a:spcPct val="150000"/>
              </a:lnSpc>
            </a:pPr>
            <a:r>
              <a:rPr lang="en-US" sz="2800" dirty="0" err="1" smtClean="0">
                <a:latin typeface="Times New Roman" pitchFamily="18" charset="0"/>
                <a:cs typeface="Times New Roman" pitchFamily="18" charset="0"/>
              </a:rPr>
              <a:t>Nonkeratinized</a:t>
            </a:r>
            <a:r>
              <a:rPr lang="en-US" sz="2800" dirty="0" smtClean="0">
                <a:latin typeface="Times New Roman" pitchFamily="18" charset="0"/>
                <a:cs typeface="Times New Roman" pitchFamily="18" charset="0"/>
              </a:rPr>
              <a:t> mucosa  -Faster Turnover rate than keratinized  </a:t>
            </a:r>
            <a:endParaRPr lang="en-US" sz="28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BIBLIOGRAPHY</a:t>
            </a:r>
            <a:endParaRPr lang="en-US" sz="4000" dirty="0">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fontScale="92500" lnSpcReduction="10000"/>
          </a:bodyPr>
          <a:lstStyle/>
          <a:p>
            <a:pPr>
              <a:buClr>
                <a:srgbClr val="FF0000"/>
              </a:buClr>
              <a:buSzPct val="75000"/>
              <a:buFont typeface="Wingdings" pitchFamily="2" charset="2"/>
              <a:buChar char="Ø"/>
            </a:pPr>
            <a:r>
              <a:rPr lang="en-US" sz="3000" dirty="0" smtClean="0">
                <a:latin typeface="Times New Roman" pitchFamily="18" charset="0"/>
                <a:cs typeface="Times New Roman" pitchFamily="18" charset="0"/>
              </a:rPr>
              <a:t>Color Atlas And Text Book Of Oral Anatomy, Histology Berkovitz, B. 1</a:t>
            </a:r>
            <a:r>
              <a:rPr lang="en-US" sz="3000" baseline="30000" dirty="0" smtClean="0">
                <a:latin typeface="Times New Roman" pitchFamily="18" charset="0"/>
                <a:cs typeface="Times New Roman" pitchFamily="18" charset="0"/>
              </a:rPr>
              <a:t>ST</a:t>
            </a:r>
            <a:r>
              <a:rPr lang="en-US" sz="3000" dirty="0" smtClean="0">
                <a:latin typeface="Times New Roman" pitchFamily="18" charset="0"/>
                <a:cs typeface="Times New Roman" pitchFamily="18" charset="0"/>
              </a:rPr>
              <a:t> edition.</a:t>
            </a:r>
          </a:p>
          <a:p>
            <a:pPr>
              <a:buClr>
                <a:srgbClr val="FF0000"/>
              </a:buClr>
              <a:buSzPct val="75000"/>
              <a:buFont typeface="Wingdings" pitchFamily="2" charset="2"/>
              <a:buChar char="Ø"/>
            </a:pPr>
            <a:r>
              <a:rPr lang="en-US" sz="3000" dirty="0" smtClean="0">
                <a:latin typeface="Times New Roman" pitchFamily="18" charset="0"/>
                <a:cs typeface="Times New Roman" pitchFamily="18" charset="0"/>
              </a:rPr>
              <a:t>Oral Development and Histology  Avery, j. K.1</a:t>
            </a:r>
            <a:r>
              <a:rPr lang="en-US" sz="3000" baseline="30000" dirty="0" smtClean="0">
                <a:latin typeface="Times New Roman" pitchFamily="18" charset="0"/>
                <a:cs typeface="Times New Roman" pitchFamily="18" charset="0"/>
              </a:rPr>
              <a:t>st</a:t>
            </a:r>
            <a:r>
              <a:rPr lang="en-US" sz="3000" dirty="0" smtClean="0">
                <a:latin typeface="Times New Roman" pitchFamily="18" charset="0"/>
                <a:cs typeface="Times New Roman" pitchFamily="18" charset="0"/>
              </a:rPr>
              <a:t> edition.</a:t>
            </a:r>
          </a:p>
          <a:p>
            <a:pPr>
              <a:buClr>
                <a:srgbClr val="FF0000"/>
              </a:buClr>
              <a:buSzPct val="75000"/>
              <a:buFont typeface="Wingdings" pitchFamily="2" charset="2"/>
              <a:buChar char="Ø"/>
            </a:pPr>
            <a:r>
              <a:rPr lang="en-US" sz="3000" dirty="0" err="1" smtClean="0">
                <a:latin typeface="Times New Roman" pitchFamily="18" charset="0"/>
                <a:cs typeface="Times New Roman" pitchFamily="18" charset="0"/>
              </a:rPr>
              <a:t>Orban's</a:t>
            </a:r>
            <a:r>
              <a:rPr lang="en-US" sz="3000" dirty="0" smtClean="0">
                <a:latin typeface="Times New Roman" pitchFamily="18" charset="0"/>
                <a:cs typeface="Times New Roman" pitchFamily="18" charset="0"/>
              </a:rPr>
              <a:t> Oral Histology and Embryology  Bhaskar, s. N.11</a:t>
            </a:r>
            <a:r>
              <a:rPr lang="en-US" sz="3000" baseline="30000" dirty="0" smtClean="0">
                <a:latin typeface="Times New Roman" pitchFamily="18" charset="0"/>
                <a:cs typeface="Times New Roman" pitchFamily="18" charset="0"/>
              </a:rPr>
              <a:t>th</a:t>
            </a:r>
            <a:r>
              <a:rPr lang="en-US" sz="3000" dirty="0" smtClean="0">
                <a:latin typeface="Times New Roman" pitchFamily="18" charset="0"/>
                <a:cs typeface="Times New Roman" pitchFamily="18" charset="0"/>
              </a:rPr>
              <a:t> edition.</a:t>
            </a:r>
          </a:p>
          <a:p>
            <a:pPr>
              <a:buClr>
                <a:srgbClr val="FF0000"/>
              </a:buClr>
              <a:buSzPct val="75000"/>
              <a:buFont typeface="Wingdings" pitchFamily="2" charset="2"/>
              <a:buChar char="Ø"/>
            </a:pPr>
            <a:r>
              <a:rPr lang="en-US" sz="3000" dirty="0" smtClean="0">
                <a:latin typeface="Times New Roman" pitchFamily="18" charset="0"/>
                <a:cs typeface="Times New Roman" pitchFamily="18" charset="0"/>
              </a:rPr>
              <a:t>Oral Histology : Development, Structure and Funct Tencate, a. R. 4</a:t>
            </a:r>
            <a:r>
              <a:rPr lang="en-US" sz="3000" baseline="30000" dirty="0" smtClean="0">
                <a:latin typeface="Times New Roman" pitchFamily="18" charset="0"/>
                <a:cs typeface="Times New Roman" pitchFamily="18" charset="0"/>
              </a:rPr>
              <a:t>th</a:t>
            </a:r>
            <a:r>
              <a:rPr lang="en-US" sz="3000" dirty="0" smtClean="0">
                <a:latin typeface="Times New Roman" pitchFamily="18" charset="0"/>
                <a:cs typeface="Times New Roman" pitchFamily="18" charset="0"/>
              </a:rPr>
              <a:t> edition.</a:t>
            </a:r>
          </a:p>
          <a:p>
            <a:pPr>
              <a:buClr>
                <a:srgbClr val="FF0000"/>
              </a:buClr>
              <a:buSzPct val="75000"/>
              <a:buFont typeface="Wingdings" pitchFamily="2" charset="2"/>
              <a:buChar char="Ø"/>
            </a:pPr>
            <a:r>
              <a:rPr lang="en-US" sz="3000" dirty="0" smtClean="0">
                <a:latin typeface="Times New Roman" pitchFamily="18" charset="0"/>
                <a:cs typeface="Times New Roman" pitchFamily="18" charset="0"/>
              </a:rPr>
              <a:t>Dental Embryology, Histology &amp; Anatomy. Marry Bath- Balogh Inergaret. 2</a:t>
            </a:r>
            <a:r>
              <a:rPr lang="en-US" sz="3000" baseline="30000" dirty="0" smtClean="0">
                <a:latin typeface="Times New Roman" pitchFamily="18" charset="0"/>
                <a:cs typeface="Times New Roman" pitchFamily="18" charset="0"/>
              </a:rPr>
              <a:t>nd</a:t>
            </a:r>
            <a:r>
              <a:rPr lang="en-US" sz="3000" dirty="0" smtClean="0">
                <a:latin typeface="Times New Roman" pitchFamily="18" charset="0"/>
                <a:cs typeface="Times New Roman" pitchFamily="18" charset="0"/>
              </a:rPr>
              <a:t> edition.</a:t>
            </a:r>
          </a:p>
          <a:p>
            <a:endParaRPr 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None/>
            </a:pPr>
            <a:r>
              <a:rPr lang="en-US" sz="6000" dirty="0" smtClean="0">
                <a:solidFill>
                  <a:schemeClr val="accent2">
                    <a:lumMod val="60000"/>
                    <a:lumOff val="40000"/>
                  </a:schemeClr>
                </a:solidFill>
                <a:latin typeface="Rage Italic" pitchFamily="66" charset="0"/>
              </a:rPr>
              <a:t>     </a:t>
            </a:r>
          </a:p>
          <a:p>
            <a:pPr>
              <a:buNone/>
            </a:pPr>
            <a:r>
              <a:rPr lang="en-US" sz="7200" dirty="0" smtClean="0">
                <a:solidFill>
                  <a:schemeClr val="accent2">
                    <a:lumMod val="60000"/>
                    <a:lumOff val="40000"/>
                  </a:schemeClr>
                </a:solidFill>
                <a:latin typeface="Rage Italic" pitchFamily="66" charset="0"/>
              </a:rPr>
              <a:t> </a:t>
            </a:r>
            <a:r>
              <a:rPr lang="en-US" sz="7200" dirty="0" smtClean="0">
                <a:solidFill>
                  <a:schemeClr val="accent2">
                    <a:lumMod val="60000"/>
                    <a:lumOff val="40000"/>
                  </a:schemeClr>
                </a:solidFill>
                <a:latin typeface="Rage Italic" pitchFamily="66" charset="0"/>
              </a:rPr>
              <a:t>    </a:t>
            </a:r>
            <a:r>
              <a:rPr lang="en-US" sz="7200" dirty="0" smtClean="0">
                <a:solidFill>
                  <a:schemeClr val="accent2">
                    <a:lumMod val="60000"/>
                    <a:lumOff val="40000"/>
                  </a:schemeClr>
                </a:solidFill>
                <a:latin typeface="Rage Italic" pitchFamily="66" charset="0"/>
              </a:rPr>
              <a:t>Thank you</a:t>
            </a:r>
            <a:r>
              <a:rPr lang="en-US" sz="7200" dirty="0" smtClean="0">
                <a:solidFill>
                  <a:schemeClr val="accent2">
                    <a:lumMod val="60000"/>
                    <a:lumOff val="40000"/>
                  </a:schemeClr>
                </a:solidFill>
                <a:latin typeface="Rage Italic" pitchFamily="66" charset="0"/>
                <a:sym typeface="Wingdings" pitchFamily="2" charset="2"/>
              </a:rPr>
              <a:t></a:t>
            </a:r>
            <a:endParaRPr lang="en-US" sz="7200" dirty="0">
              <a:solidFill>
                <a:schemeClr val="accent2">
                  <a:lumMod val="60000"/>
                  <a:lumOff val="40000"/>
                </a:schemeClr>
              </a:solidFill>
              <a:latin typeface="Rage Italic"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image_popup-sn7_skinlayers"/>
          <p:cNvPicPr>
            <a:picLocks noGrp="1" noChangeAspect="1" noChangeArrowheads="1"/>
          </p:cNvPicPr>
          <p:nvPr>
            <p:ph idx="1"/>
          </p:nvPr>
        </p:nvPicPr>
        <p:blipFill>
          <a:blip r:embed="rId2" cstate="print"/>
          <a:srcRect/>
          <a:stretch>
            <a:fillRect/>
          </a:stretch>
        </p:blipFill>
        <p:spPr bwMode="auto">
          <a:xfrm>
            <a:off x="1215037" y="228600"/>
            <a:ext cx="6182264"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95390"/>
            <a:ext cx="4648200" cy="5234006"/>
          </a:xfrm>
        </p:spPr>
        <p:txBody>
          <a:bodyPr>
            <a:normAutofit/>
          </a:bodyPr>
          <a:lstStyle/>
          <a:p>
            <a:pPr>
              <a:lnSpc>
                <a:spcPct val="90000"/>
              </a:lnSpc>
            </a:pPr>
            <a:r>
              <a:rPr lang="en-US" sz="2800" dirty="0" smtClean="0">
                <a:latin typeface="Times New Roman" pitchFamily="18" charset="0"/>
                <a:cs typeface="Times New Roman" pitchFamily="18" charset="0"/>
              </a:rPr>
              <a:t>Melanophages may be seen in CT</a:t>
            </a:r>
          </a:p>
          <a:p>
            <a:pPr>
              <a:lnSpc>
                <a:spcPct val="90000"/>
              </a:lnSpc>
            </a:pPr>
            <a:r>
              <a:rPr lang="en-US" sz="2800" dirty="0" smtClean="0">
                <a:latin typeface="Times New Roman" pitchFamily="18" charset="0"/>
                <a:cs typeface="Times New Roman" pitchFamily="18" charset="0"/>
              </a:rPr>
              <a:t>Commonly pigmented areas gingiva, buccal mucosa, palate</a:t>
            </a:r>
            <a:r>
              <a:rPr lang="en-US"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Nevus, Melanoma</a:t>
            </a:r>
            <a:r>
              <a:rPr lang="en-US"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Exogenous pigmentation by Amalgam, lead, bismuth etc.</a:t>
            </a:r>
          </a:p>
          <a:p>
            <a:pPr>
              <a:lnSpc>
                <a:spcPct val="90000"/>
              </a:lnSpc>
            </a:pPr>
            <a:r>
              <a:rPr lang="en-US" sz="2800" dirty="0" err="1" smtClean="0">
                <a:latin typeface="Times New Roman" pitchFamily="18" charset="0"/>
                <a:cs typeface="Times New Roman" pitchFamily="18" charset="0"/>
              </a:rPr>
              <a:t>Burtonian’s</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line </a:t>
            </a:r>
            <a:endParaRPr lang="en-US" sz="2800" dirty="0"/>
          </a:p>
        </p:txBody>
      </p:sp>
      <p:pic>
        <p:nvPicPr>
          <p:cNvPr id="3" name="Picture 2"/>
          <p:cNvPicPr>
            <a:picLocks noChangeAspect="1" noChangeArrowheads="1"/>
          </p:cNvPicPr>
          <p:nvPr/>
        </p:nvPicPr>
        <p:blipFill>
          <a:blip r:embed="rId2" cstate="print"/>
          <a:srcRect/>
          <a:stretch>
            <a:fillRect/>
          </a:stretch>
        </p:blipFill>
        <p:spPr bwMode="auto">
          <a:xfrm>
            <a:off x="5214942" y="1142984"/>
            <a:ext cx="3409313" cy="47884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p:spPr>
        <p:txBody>
          <a:bodyPr>
            <a:normAutofit/>
          </a:bodyPr>
          <a:lstStyle/>
          <a:p>
            <a:pPr eaLnBrk="1" hangingPunct="1"/>
            <a:r>
              <a:rPr lang="en-US" sz="4000" dirty="0" err="1" smtClean="0">
                <a:solidFill>
                  <a:srgbClr val="FF0000"/>
                </a:solidFill>
                <a:latin typeface="Times New Roman" pitchFamily="18" charset="0"/>
                <a:cs typeface="Times New Roman" pitchFamily="18" charset="0"/>
              </a:rPr>
              <a:t>Langerhans</a:t>
            </a:r>
            <a:r>
              <a:rPr lang="en-US" sz="4000" dirty="0" smtClean="0">
                <a:solidFill>
                  <a:srgbClr val="FF0000"/>
                </a:solidFill>
                <a:latin typeface="Times New Roman" pitchFamily="18" charset="0"/>
                <a:cs typeface="Times New Roman" pitchFamily="18" charset="0"/>
              </a:rPr>
              <a:t> cells</a:t>
            </a:r>
          </a:p>
        </p:txBody>
      </p:sp>
      <p:sp>
        <p:nvSpPr>
          <p:cNvPr id="8195" name="Rectangle 3"/>
          <p:cNvSpPr>
            <a:spLocks noGrp="1" noChangeArrowheads="1"/>
          </p:cNvSpPr>
          <p:nvPr>
            <p:ph sz="half" idx="1"/>
          </p:nvPr>
        </p:nvSpPr>
        <p:spPr>
          <a:xfrm>
            <a:off x="285720" y="1881190"/>
            <a:ext cx="8286808" cy="3619512"/>
          </a:xfrm>
        </p:spPr>
        <p:txBody>
          <a:bodyPr>
            <a:normAutofit/>
          </a:bodyPr>
          <a:lstStyle/>
          <a:p>
            <a:pPr algn="just" eaLnBrk="1" hangingPunct="1">
              <a:lnSpc>
                <a:spcPct val="120000"/>
              </a:lnSpc>
            </a:pPr>
            <a:r>
              <a:rPr lang="en-US" sz="2800" dirty="0" smtClean="0">
                <a:latin typeface="Times New Roman" pitchFamily="18" charset="0"/>
                <a:cs typeface="Times New Roman" pitchFamily="18" charset="0"/>
              </a:rPr>
              <a:t>Dendritic cell seen in </a:t>
            </a:r>
            <a:r>
              <a:rPr lang="en-US" sz="2800" dirty="0" err="1" smtClean="0">
                <a:latin typeface="Times New Roman" pitchFamily="18" charset="0"/>
                <a:cs typeface="Times New Roman" pitchFamily="18" charset="0"/>
              </a:rPr>
              <a:t>suprabasal</a:t>
            </a:r>
            <a:r>
              <a:rPr lang="en-US" sz="2800" dirty="0" smtClean="0">
                <a:latin typeface="Times New Roman" pitchFamily="18" charset="0"/>
                <a:cs typeface="Times New Roman" pitchFamily="18" charset="0"/>
              </a:rPr>
              <a:t> layer.</a:t>
            </a:r>
          </a:p>
          <a:p>
            <a:pPr algn="just" eaLnBrk="1" hangingPunct="1">
              <a:lnSpc>
                <a:spcPct val="120000"/>
              </a:lnSpc>
            </a:pPr>
            <a:r>
              <a:rPr lang="en-US" sz="2800" dirty="0" smtClean="0">
                <a:latin typeface="Times New Roman" pitchFamily="18" charset="0"/>
                <a:cs typeface="Times New Roman" pitchFamily="18" charset="0"/>
              </a:rPr>
              <a:t>Lacks </a:t>
            </a:r>
            <a:r>
              <a:rPr lang="en-US" sz="2800" dirty="0" err="1" smtClean="0">
                <a:latin typeface="Times New Roman" pitchFamily="18" charset="0"/>
                <a:cs typeface="Times New Roman" pitchFamily="18" charset="0"/>
              </a:rPr>
              <a:t>desmosomal</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attachment.</a:t>
            </a:r>
            <a:endParaRPr lang="en-US" sz="2800" dirty="0" smtClean="0">
              <a:latin typeface="Times New Roman" pitchFamily="18" charset="0"/>
              <a:cs typeface="Times New Roman" pitchFamily="18" charset="0"/>
            </a:endParaRPr>
          </a:p>
          <a:p>
            <a:pPr algn="just" eaLnBrk="1" hangingPunct="1">
              <a:lnSpc>
                <a:spcPct val="120000"/>
              </a:lnSpc>
            </a:pPr>
            <a:r>
              <a:rPr lang="en-US" sz="2800" dirty="0" err="1" smtClean="0">
                <a:latin typeface="Times New Roman" pitchFamily="18" charset="0"/>
                <a:cs typeface="Times New Roman" pitchFamily="18" charset="0"/>
              </a:rPr>
              <a:t>Ultrastructurally</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presence of rod or flask shaped granule known as </a:t>
            </a:r>
            <a:r>
              <a:rPr lang="en-US" sz="2800" dirty="0" err="1" smtClean="0">
                <a:latin typeface="Times New Roman" pitchFamily="18" charset="0"/>
                <a:cs typeface="Times New Roman" pitchFamily="18" charset="0"/>
              </a:rPr>
              <a:t>Birbeck</a:t>
            </a:r>
            <a:r>
              <a:rPr lang="en-US" sz="2800" dirty="0" smtClean="0">
                <a:latin typeface="Times New Roman" pitchFamily="18" charset="0"/>
                <a:cs typeface="Times New Roman" pitchFamily="18" charset="0"/>
              </a:rPr>
              <a:t> granule.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nSpc>
                <a:spcPct val="120000"/>
              </a:lnSpc>
            </a:pPr>
            <a:r>
              <a:rPr lang="en-US" sz="2800" dirty="0" smtClean="0">
                <a:latin typeface="Times New Roman" pitchFamily="18" charset="0"/>
                <a:cs typeface="Times New Roman" pitchFamily="18" charset="0"/>
              </a:rPr>
              <a:t>Appear at same time as melanocytes</a:t>
            </a:r>
          </a:p>
          <a:p>
            <a:pPr>
              <a:lnSpc>
                <a:spcPct val="120000"/>
              </a:lnSpc>
            </a:pPr>
            <a:r>
              <a:rPr lang="en-US" sz="2800" dirty="0" smtClean="0">
                <a:latin typeface="Times New Roman" pitchFamily="18" charset="0"/>
                <a:cs typeface="Times New Roman" pitchFamily="18" charset="0"/>
              </a:rPr>
              <a:t>Move in &amp; out of epithelium </a:t>
            </a:r>
          </a:p>
          <a:p>
            <a:pPr>
              <a:lnSpc>
                <a:spcPct val="120000"/>
              </a:lnSpc>
            </a:pPr>
            <a:r>
              <a:rPr lang="en-US" sz="2800" dirty="0" smtClean="0">
                <a:latin typeface="Times New Roman" pitchFamily="18" charset="0"/>
                <a:cs typeface="Times New Roman" pitchFamily="18" charset="0"/>
              </a:rPr>
              <a:t>Source is bone marrow.</a:t>
            </a:r>
          </a:p>
          <a:p>
            <a:pPr>
              <a:lnSpc>
                <a:spcPct val="120000"/>
              </a:lnSpc>
            </a:pPr>
            <a:r>
              <a:rPr lang="en-US" sz="2800" dirty="0" smtClean="0">
                <a:latin typeface="Times New Roman" pitchFamily="18" charset="0"/>
                <a:cs typeface="Times New Roman" pitchFamily="18" charset="0"/>
              </a:rPr>
              <a:t>Immunologic </a:t>
            </a:r>
            <a:r>
              <a:rPr lang="en-US" sz="2800" dirty="0" smtClean="0">
                <a:latin typeface="Times New Roman" pitchFamily="18" charset="0"/>
                <a:cs typeface="Times New Roman" pitchFamily="18" charset="0"/>
              </a:rPr>
              <a:t>function. </a:t>
            </a:r>
            <a:endParaRPr lang="en-US" sz="2800" dirty="0" smtClean="0">
              <a:latin typeface="Times New Roman" pitchFamily="18" charset="0"/>
              <a:cs typeface="Times New Roman" pitchFamily="18" charset="0"/>
            </a:endParaRPr>
          </a:p>
          <a:p>
            <a:pPr>
              <a:lnSpc>
                <a:spcPct val="120000"/>
              </a:lnSpc>
            </a:pPr>
            <a:endParaRPr lang="en-US" sz="2800"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2493</TotalTime>
  <Words>1942</Words>
  <Application>Microsoft Office PowerPoint</Application>
  <PresentationFormat>On-screen Show (4:3)</PresentationFormat>
  <Paragraphs>207</Paragraphs>
  <Slides>57</Slides>
  <Notes>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ORAL  MUCOUS MEMBRANE </vt:lpstr>
      <vt:lpstr>Slide 2</vt:lpstr>
      <vt:lpstr>Slide 3</vt:lpstr>
      <vt:lpstr> Non Keratinocytes </vt:lpstr>
      <vt:lpstr>Melanocytes &amp; Pigmentation</vt:lpstr>
      <vt:lpstr>Slide 6</vt:lpstr>
      <vt:lpstr>Slide 7</vt:lpstr>
      <vt:lpstr>Langerhans cells</vt:lpstr>
      <vt:lpstr>Slide 9</vt:lpstr>
      <vt:lpstr>Merkel Cell</vt:lpstr>
      <vt:lpstr>Inflammatory cells</vt:lpstr>
      <vt:lpstr>Slide 12</vt:lpstr>
      <vt:lpstr>Junction of the epithelium and lamina propria</vt:lpstr>
      <vt:lpstr>Slide 14</vt:lpstr>
      <vt:lpstr>GINGIVAL SULCUS AND DENTOGINGIVAL  JUNCTION</vt:lpstr>
      <vt:lpstr>Slide 16</vt:lpstr>
      <vt:lpstr>Gingival sulcus</vt:lpstr>
      <vt:lpstr>Slide 18</vt:lpstr>
      <vt:lpstr>JUNCTIONS IN ORAL MUCOUS MEMBRANE </vt:lpstr>
      <vt:lpstr>Slide 20</vt:lpstr>
      <vt:lpstr>Slide 21</vt:lpstr>
      <vt:lpstr>Slide 22</vt:lpstr>
      <vt:lpstr>Slide 23</vt:lpstr>
      <vt:lpstr>Development of junctional (attachment) epithelium </vt:lpstr>
      <vt:lpstr>Slide 25</vt:lpstr>
      <vt:lpstr>  Reduced Enamel Epithelium(RER) </vt:lpstr>
      <vt:lpstr>Slide 27</vt:lpstr>
      <vt:lpstr>Slide 28</vt:lpstr>
      <vt:lpstr>Slide 29</vt:lpstr>
      <vt:lpstr>Slide 30</vt:lpstr>
      <vt:lpstr>Slide 31</vt:lpstr>
      <vt:lpstr>Slide 32</vt:lpstr>
      <vt:lpstr>Shift of dentogingival junction</vt:lpstr>
      <vt:lpstr>Slide 34</vt:lpstr>
      <vt:lpstr>Slide 35</vt:lpstr>
      <vt:lpstr>Slide 36</vt:lpstr>
      <vt:lpstr>Slide 37</vt:lpstr>
      <vt:lpstr>FIRST STAGE</vt:lpstr>
      <vt:lpstr>SECOND STAGE</vt:lpstr>
      <vt:lpstr>Slide 40</vt:lpstr>
      <vt:lpstr>THIRD STAGE</vt:lpstr>
      <vt:lpstr>FOURTH STAGE</vt:lpstr>
      <vt:lpstr>Slide 43</vt:lpstr>
      <vt:lpstr>Slide 44</vt:lpstr>
      <vt:lpstr>Slide 45</vt:lpstr>
      <vt:lpstr>SULCUS AND CUTICLES</vt:lpstr>
      <vt:lpstr>Slide 47</vt:lpstr>
      <vt:lpstr>Slide 48</vt:lpstr>
      <vt:lpstr>EPITHELIAL  ATTACHMENT</vt:lpstr>
      <vt:lpstr>Slide 50</vt:lpstr>
      <vt:lpstr>Slide 51</vt:lpstr>
      <vt:lpstr>Migration of attachment epithelium  </vt:lpstr>
      <vt:lpstr>Slide 53</vt:lpstr>
      <vt:lpstr> Age changes</vt:lpstr>
      <vt:lpstr>Turnover rate</vt:lpstr>
      <vt:lpstr>BIBLIOGRAPHY</vt:lpstr>
      <vt:lpstr>Slide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MUCOUS MEMBRANE          Dr.Minal Chaudhary    Dept. of Oral pathology                                               </dc:title>
  <dc:creator>VBB</dc:creator>
  <cp:lastModifiedBy>AMANIYAR</cp:lastModifiedBy>
  <cp:revision>594</cp:revision>
  <dcterms:created xsi:type="dcterms:W3CDTF">2006-08-16T00:00:00Z</dcterms:created>
  <dcterms:modified xsi:type="dcterms:W3CDTF">2017-04-05T06:43:16Z</dcterms:modified>
</cp:coreProperties>
</file>