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B9790-EEAA-4930-8957-D1E1097F81A1}" type="doc">
      <dgm:prSet loTypeId="urn:microsoft.com/office/officeart/2005/8/layout/cycle7#1" loCatId="cycle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en-IN"/>
        </a:p>
      </dgm:t>
    </dgm:pt>
    <dgm:pt modelId="{A7BF7A77-5B27-4F85-AB9E-48629C262AA3}">
      <dgm:prSet phldrT="[Text]" custT="1"/>
      <dgm:spPr/>
      <dgm:t>
        <a:bodyPr/>
        <a:lstStyle/>
        <a:p>
          <a:r>
            <a:rPr lang="en-IN" sz="2000" dirty="0"/>
            <a:t>STRUCTURAL BALANCE</a:t>
          </a:r>
        </a:p>
      </dgm:t>
    </dgm:pt>
    <dgm:pt modelId="{03940146-48EE-427F-9262-049252E9DAB6}" type="parTrans" cxnId="{91A369CF-73E8-442C-9B65-ECA5A2DF7531}">
      <dgm:prSet/>
      <dgm:spPr/>
      <dgm:t>
        <a:bodyPr/>
        <a:lstStyle/>
        <a:p>
          <a:endParaRPr lang="en-IN"/>
        </a:p>
      </dgm:t>
    </dgm:pt>
    <dgm:pt modelId="{F3C8F0F5-2284-42B1-A99C-BA713B386743}" type="sibTrans" cxnId="{91A369CF-73E8-442C-9B65-ECA5A2DF7531}">
      <dgm:prSet/>
      <dgm:spPr/>
      <dgm:t>
        <a:bodyPr/>
        <a:lstStyle/>
        <a:p>
          <a:endParaRPr lang="en-IN"/>
        </a:p>
      </dgm:t>
    </dgm:pt>
    <dgm:pt modelId="{CDED4869-240A-4FF0-9409-751BE2E71D9D}">
      <dgm:prSet phldrT="[Text]"/>
      <dgm:spPr/>
      <dgm:t>
        <a:bodyPr/>
        <a:lstStyle/>
        <a:p>
          <a:r>
            <a:rPr lang="en-IN" dirty="0"/>
            <a:t>ESTHETIC HARMONY</a:t>
          </a:r>
        </a:p>
      </dgm:t>
    </dgm:pt>
    <dgm:pt modelId="{23DB1420-E967-4B4A-AC20-030FE110CB10}" type="parTrans" cxnId="{54E768A9-E5E0-431C-BAE6-DC021C033B79}">
      <dgm:prSet/>
      <dgm:spPr/>
      <dgm:t>
        <a:bodyPr/>
        <a:lstStyle/>
        <a:p>
          <a:endParaRPr lang="en-IN"/>
        </a:p>
      </dgm:t>
    </dgm:pt>
    <dgm:pt modelId="{A470E55F-5C56-4154-B765-7D343FBF6264}" type="sibTrans" cxnId="{54E768A9-E5E0-431C-BAE6-DC021C033B79}">
      <dgm:prSet/>
      <dgm:spPr/>
      <dgm:t>
        <a:bodyPr/>
        <a:lstStyle/>
        <a:p>
          <a:endParaRPr lang="en-IN"/>
        </a:p>
      </dgm:t>
    </dgm:pt>
    <dgm:pt modelId="{2B22E473-AAFB-42C3-AB08-2564B9F9265D}">
      <dgm:prSet phldrT="[Text]"/>
      <dgm:spPr/>
      <dgm:t>
        <a:bodyPr/>
        <a:lstStyle/>
        <a:p>
          <a:r>
            <a:rPr lang="en-IN" dirty="0"/>
            <a:t>FUNCTIONAL EFFICIENCY</a:t>
          </a:r>
        </a:p>
      </dgm:t>
    </dgm:pt>
    <dgm:pt modelId="{F087F443-966C-4959-B015-C6A7C705C398}" type="parTrans" cxnId="{B4C2ACAA-F510-4C49-8637-89298C8A56AB}">
      <dgm:prSet/>
      <dgm:spPr/>
      <dgm:t>
        <a:bodyPr/>
        <a:lstStyle/>
        <a:p>
          <a:endParaRPr lang="en-IN"/>
        </a:p>
      </dgm:t>
    </dgm:pt>
    <dgm:pt modelId="{4109D3CE-1AE8-472F-8D3F-02FEF4783C2D}" type="sibTrans" cxnId="{B4C2ACAA-F510-4C49-8637-89298C8A56AB}">
      <dgm:prSet/>
      <dgm:spPr/>
      <dgm:t>
        <a:bodyPr/>
        <a:lstStyle/>
        <a:p>
          <a:endParaRPr lang="en-IN"/>
        </a:p>
      </dgm:t>
    </dgm:pt>
    <dgm:pt modelId="{8D8CA749-2FAA-4B2C-9855-20A1CDD0A6BB}" type="pres">
      <dgm:prSet presAssocID="{3C4B9790-EEAA-4930-8957-D1E1097F81A1}" presName="Name0" presStyleCnt="0">
        <dgm:presLayoutVars>
          <dgm:dir/>
          <dgm:resizeHandles val="exact"/>
        </dgm:presLayoutVars>
      </dgm:prSet>
      <dgm:spPr/>
    </dgm:pt>
    <dgm:pt modelId="{7BA186C7-A77A-44B4-B0D5-67DF1D1DA72E}" type="pres">
      <dgm:prSet presAssocID="{A7BF7A77-5B27-4F85-AB9E-48629C262AA3}" presName="node" presStyleLbl="node1" presStyleIdx="0" presStyleCnt="3">
        <dgm:presLayoutVars>
          <dgm:bulletEnabled val="1"/>
        </dgm:presLayoutVars>
      </dgm:prSet>
      <dgm:spPr/>
    </dgm:pt>
    <dgm:pt modelId="{B81549E7-5513-429A-A057-95E873DC0338}" type="pres">
      <dgm:prSet presAssocID="{F3C8F0F5-2284-42B1-A99C-BA713B386743}" presName="sibTrans" presStyleLbl="sibTrans2D1" presStyleIdx="0" presStyleCnt="3"/>
      <dgm:spPr/>
    </dgm:pt>
    <dgm:pt modelId="{A12B5531-AED7-42CC-ABB4-B79B91B1F5E2}" type="pres">
      <dgm:prSet presAssocID="{F3C8F0F5-2284-42B1-A99C-BA713B386743}" presName="connectorText" presStyleLbl="sibTrans2D1" presStyleIdx="0" presStyleCnt="3"/>
      <dgm:spPr/>
    </dgm:pt>
    <dgm:pt modelId="{EEBDD264-E5AA-4860-A58F-058544810CB2}" type="pres">
      <dgm:prSet presAssocID="{CDED4869-240A-4FF0-9409-751BE2E71D9D}" presName="node" presStyleLbl="node1" presStyleIdx="1" presStyleCnt="3">
        <dgm:presLayoutVars>
          <dgm:bulletEnabled val="1"/>
        </dgm:presLayoutVars>
      </dgm:prSet>
      <dgm:spPr/>
    </dgm:pt>
    <dgm:pt modelId="{9A4126F0-4A84-4567-8E73-43BD5EA3F097}" type="pres">
      <dgm:prSet presAssocID="{A470E55F-5C56-4154-B765-7D343FBF6264}" presName="sibTrans" presStyleLbl="sibTrans2D1" presStyleIdx="1" presStyleCnt="3"/>
      <dgm:spPr/>
    </dgm:pt>
    <dgm:pt modelId="{9D3611DC-B747-4DE5-B308-B8878D7F4613}" type="pres">
      <dgm:prSet presAssocID="{A470E55F-5C56-4154-B765-7D343FBF6264}" presName="connectorText" presStyleLbl="sibTrans2D1" presStyleIdx="1" presStyleCnt="3"/>
      <dgm:spPr/>
    </dgm:pt>
    <dgm:pt modelId="{FBE85781-D973-4473-BEB1-EBAB5170646B}" type="pres">
      <dgm:prSet presAssocID="{2B22E473-AAFB-42C3-AB08-2564B9F9265D}" presName="node" presStyleLbl="node1" presStyleIdx="2" presStyleCnt="3">
        <dgm:presLayoutVars>
          <dgm:bulletEnabled val="1"/>
        </dgm:presLayoutVars>
      </dgm:prSet>
      <dgm:spPr/>
    </dgm:pt>
    <dgm:pt modelId="{CCB5B0C7-7536-4FAA-98B8-209D22C07BBE}" type="pres">
      <dgm:prSet presAssocID="{4109D3CE-1AE8-472F-8D3F-02FEF4783C2D}" presName="sibTrans" presStyleLbl="sibTrans2D1" presStyleIdx="2" presStyleCnt="3"/>
      <dgm:spPr/>
    </dgm:pt>
    <dgm:pt modelId="{28906BAD-FD0D-4008-BAB6-919C937AB1AC}" type="pres">
      <dgm:prSet presAssocID="{4109D3CE-1AE8-472F-8D3F-02FEF4783C2D}" presName="connectorText" presStyleLbl="sibTrans2D1" presStyleIdx="2" presStyleCnt="3"/>
      <dgm:spPr/>
    </dgm:pt>
  </dgm:ptLst>
  <dgm:cxnLst>
    <dgm:cxn modelId="{FCED4D08-B707-4729-A610-5D260421B9FC}" type="presOf" srcId="{A7BF7A77-5B27-4F85-AB9E-48629C262AA3}" destId="{7BA186C7-A77A-44B4-B0D5-67DF1D1DA72E}" srcOrd="0" destOrd="0" presId="urn:microsoft.com/office/officeart/2005/8/layout/cycle7#1"/>
    <dgm:cxn modelId="{E6035F29-4CAC-485E-B8A7-8C4AFE7BA66F}" type="presOf" srcId="{F3C8F0F5-2284-42B1-A99C-BA713B386743}" destId="{A12B5531-AED7-42CC-ABB4-B79B91B1F5E2}" srcOrd="1" destOrd="0" presId="urn:microsoft.com/office/officeart/2005/8/layout/cycle7#1"/>
    <dgm:cxn modelId="{FD788148-95A2-4398-9C05-0548D485EA32}" type="presOf" srcId="{A470E55F-5C56-4154-B765-7D343FBF6264}" destId="{9D3611DC-B747-4DE5-B308-B8878D7F4613}" srcOrd="1" destOrd="0" presId="urn:microsoft.com/office/officeart/2005/8/layout/cycle7#1"/>
    <dgm:cxn modelId="{9EACDB58-8A00-4E1D-9832-80F6F73EACB0}" type="presOf" srcId="{A470E55F-5C56-4154-B765-7D343FBF6264}" destId="{9A4126F0-4A84-4567-8E73-43BD5EA3F097}" srcOrd="0" destOrd="0" presId="urn:microsoft.com/office/officeart/2005/8/layout/cycle7#1"/>
    <dgm:cxn modelId="{9FF7EBA6-C29B-4F9F-9980-0B04D5CFD66B}" type="presOf" srcId="{F3C8F0F5-2284-42B1-A99C-BA713B386743}" destId="{B81549E7-5513-429A-A057-95E873DC0338}" srcOrd="0" destOrd="0" presId="urn:microsoft.com/office/officeart/2005/8/layout/cycle7#1"/>
    <dgm:cxn modelId="{346741A9-87CC-4D47-8EA4-33A60DA442D5}" type="presOf" srcId="{4109D3CE-1AE8-472F-8D3F-02FEF4783C2D}" destId="{28906BAD-FD0D-4008-BAB6-919C937AB1AC}" srcOrd="1" destOrd="0" presId="urn:microsoft.com/office/officeart/2005/8/layout/cycle7#1"/>
    <dgm:cxn modelId="{54E768A9-E5E0-431C-BAE6-DC021C033B79}" srcId="{3C4B9790-EEAA-4930-8957-D1E1097F81A1}" destId="{CDED4869-240A-4FF0-9409-751BE2E71D9D}" srcOrd="1" destOrd="0" parTransId="{23DB1420-E967-4B4A-AC20-030FE110CB10}" sibTransId="{A470E55F-5C56-4154-B765-7D343FBF6264}"/>
    <dgm:cxn modelId="{B4C2ACAA-F510-4C49-8637-89298C8A56AB}" srcId="{3C4B9790-EEAA-4930-8957-D1E1097F81A1}" destId="{2B22E473-AAFB-42C3-AB08-2564B9F9265D}" srcOrd="2" destOrd="0" parTransId="{F087F443-966C-4959-B015-C6A7C705C398}" sibTransId="{4109D3CE-1AE8-472F-8D3F-02FEF4783C2D}"/>
    <dgm:cxn modelId="{5C9726B9-D8AE-4EEA-B946-71BB806E85E6}" type="presOf" srcId="{4109D3CE-1AE8-472F-8D3F-02FEF4783C2D}" destId="{CCB5B0C7-7536-4FAA-98B8-209D22C07BBE}" srcOrd="0" destOrd="0" presId="urn:microsoft.com/office/officeart/2005/8/layout/cycle7#1"/>
    <dgm:cxn modelId="{27C4CCBE-D90A-4958-91D4-AAD45BA146C3}" type="presOf" srcId="{2B22E473-AAFB-42C3-AB08-2564B9F9265D}" destId="{FBE85781-D973-4473-BEB1-EBAB5170646B}" srcOrd="0" destOrd="0" presId="urn:microsoft.com/office/officeart/2005/8/layout/cycle7#1"/>
    <dgm:cxn modelId="{3A8295C5-1F3D-4CD7-8CDF-BA6BD4F224C6}" type="presOf" srcId="{3C4B9790-EEAA-4930-8957-D1E1097F81A1}" destId="{8D8CA749-2FAA-4B2C-9855-20A1CDD0A6BB}" srcOrd="0" destOrd="0" presId="urn:microsoft.com/office/officeart/2005/8/layout/cycle7#1"/>
    <dgm:cxn modelId="{91A369CF-73E8-442C-9B65-ECA5A2DF7531}" srcId="{3C4B9790-EEAA-4930-8957-D1E1097F81A1}" destId="{A7BF7A77-5B27-4F85-AB9E-48629C262AA3}" srcOrd="0" destOrd="0" parTransId="{03940146-48EE-427F-9262-049252E9DAB6}" sibTransId="{F3C8F0F5-2284-42B1-A99C-BA713B386743}"/>
    <dgm:cxn modelId="{6BF973EC-7CC8-4EB0-A16F-7FBD987F6E72}" type="presOf" srcId="{CDED4869-240A-4FF0-9409-751BE2E71D9D}" destId="{EEBDD264-E5AA-4860-A58F-058544810CB2}" srcOrd="0" destOrd="0" presId="urn:microsoft.com/office/officeart/2005/8/layout/cycle7#1"/>
    <dgm:cxn modelId="{BE3D18C2-17F2-4E8C-BB90-B56E37CB39EF}" type="presParOf" srcId="{8D8CA749-2FAA-4B2C-9855-20A1CDD0A6BB}" destId="{7BA186C7-A77A-44B4-B0D5-67DF1D1DA72E}" srcOrd="0" destOrd="0" presId="urn:microsoft.com/office/officeart/2005/8/layout/cycle7#1"/>
    <dgm:cxn modelId="{86DA947D-0B3B-4ACD-82D7-D7ED73CF72CF}" type="presParOf" srcId="{8D8CA749-2FAA-4B2C-9855-20A1CDD0A6BB}" destId="{B81549E7-5513-429A-A057-95E873DC0338}" srcOrd="1" destOrd="0" presId="urn:microsoft.com/office/officeart/2005/8/layout/cycle7#1"/>
    <dgm:cxn modelId="{92BFEBF5-A788-41F3-9547-EB2F8D9D8357}" type="presParOf" srcId="{B81549E7-5513-429A-A057-95E873DC0338}" destId="{A12B5531-AED7-42CC-ABB4-B79B91B1F5E2}" srcOrd="0" destOrd="0" presId="urn:microsoft.com/office/officeart/2005/8/layout/cycle7#1"/>
    <dgm:cxn modelId="{D21BFBE6-FBB1-4496-9D35-8130CBE7F88C}" type="presParOf" srcId="{8D8CA749-2FAA-4B2C-9855-20A1CDD0A6BB}" destId="{EEBDD264-E5AA-4860-A58F-058544810CB2}" srcOrd="2" destOrd="0" presId="urn:microsoft.com/office/officeart/2005/8/layout/cycle7#1"/>
    <dgm:cxn modelId="{4355CABA-61B2-40DA-8D89-F59DFFC4D574}" type="presParOf" srcId="{8D8CA749-2FAA-4B2C-9855-20A1CDD0A6BB}" destId="{9A4126F0-4A84-4567-8E73-43BD5EA3F097}" srcOrd="3" destOrd="0" presId="urn:microsoft.com/office/officeart/2005/8/layout/cycle7#1"/>
    <dgm:cxn modelId="{3877F59F-6DE1-4CB0-81A2-AC1B845E77FF}" type="presParOf" srcId="{9A4126F0-4A84-4567-8E73-43BD5EA3F097}" destId="{9D3611DC-B747-4DE5-B308-B8878D7F4613}" srcOrd="0" destOrd="0" presId="urn:microsoft.com/office/officeart/2005/8/layout/cycle7#1"/>
    <dgm:cxn modelId="{850E9103-4DB7-44D5-857C-30C5226D9655}" type="presParOf" srcId="{8D8CA749-2FAA-4B2C-9855-20A1CDD0A6BB}" destId="{FBE85781-D973-4473-BEB1-EBAB5170646B}" srcOrd="4" destOrd="0" presId="urn:microsoft.com/office/officeart/2005/8/layout/cycle7#1"/>
    <dgm:cxn modelId="{0E02C99D-01B7-43F3-8B8B-71F6B735658E}" type="presParOf" srcId="{8D8CA749-2FAA-4B2C-9855-20A1CDD0A6BB}" destId="{CCB5B0C7-7536-4FAA-98B8-209D22C07BBE}" srcOrd="5" destOrd="0" presId="urn:microsoft.com/office/officeart/2005/8/layout/cycle7#1"/>
    <dgm:cxn modelId="{60559AC6-5AA4-439D-BF32-7C8759085BAF}" type="presParOf" srcId="{CCB5B0C7-7536-4FAA-98B8-209D22C07BBE}" destId="{28906BAD-FD0D-4008-BAB6-919C937AB1AC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186C7-A77A-44B4-B0D5-67DF1D1DA72E}">
      <dsp:nvSpPr>
        <dsp:cNvPr id="0" name=""/>
        <dsp:cNvSpPr/>
      </dsp:nvSpPr>
      <dsp:spPr>
        <a:xfrm>
          <a:off x="1685404" y="306376"/>
          <a:ext cx="2039391" cy="1019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STRUCTURAL BALANCE</a:t>
          </a:r>
        </a:p>
      </dsp:txBody>
      <dsp:txXfrm>
        <a:off x="1715270" y="336242"/>
        <a:ext cx="1979659" cy="959963"/>
      </dsp:txXfrm>
    </dsp:sp>
    <dsp:sp modelId="{B81549E7-5513-429A-A057-95E873DC0338}">
      <dsp:nvSpPr>
        <dsp:cNvPr id="0" name=""/>
        <dsp:cNvSpPr/>
      </dsp:nvSpPr>
      <dsp:spPr>
        <a:xfrm rot="3600000">
          <a:off x="3015377" y="2096970"/>
          <a:ext cx="1064375" cy="3568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3122445" y="2168349"/>
        <a:ext cx="850239" cy="214135"/>
      </dsp:txXfrm>
    </dsp:sp>
    <dsp:sp modelId="{EEBDD264-E5AA-4860-A58F-058544810CB2}">
      <dsp:nvSpPr>
        <dsp:cNvPr id="0" name=""/>
        <dsp:cNvSpPr/>
      </dsp:nvSpPr>
      <dsp:spPr>
        <a:xfrm>
          <a:off x="3370334" y="3224761"/>
          <a:ext cx="2039391" cy="1019695"/>
        </a:xfrm>
        <a:prstGeom prst="roundRect">
          <a:avLst>
            <a:gd name="adj" fmla="val 10000"/>
          </a:avLst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ESTHETIC HARMONY</a:t>
          </a:r>
        </a:p>
      </dsp:txBody>
      <dsp:txXfrm>
        <a:off x="3400200" y="3254627"/>
        <a:ext cx="1979659" cy="959963"/>
      </dsp:txXfrm>
    </dsp:sp>
    <dsp:sp modelId="{9A4126F0-4A84-4567-8E73-43BD5EA3F097}">
      <dsp:nvSpPr>
        <dsp:cNvPr id="0" name=""/>
        <dsp:cNvSpPr/>
      </dsp:nvSpPr>
      <dsp:spPr>
        <a:xfrm rot="10800000">
          <a:off x="2172912" y="3556162"/>
          <a:ext cx="1064375" cy="3568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 rot="10800000">
        <a:off x="2279980" y="3627541"/>
        <a:ext cx="850239" cy="214135"/>
      </dsp:txXfrm>
    </dsp:sp>
    <dsp:sp modelId="{FBE85781-D973-4473-BEB1-EBAB5170646B}">
      <dsp:nvSpPr>
        <dsp:cNvPr id="0" name=""/>
        <dsp:cNvSpPr/>
      </dsp:nvSpPr>
      <dsp:spPr>
        <a:xfrm>
          <a:off x="473" y="3224761"/>
          <a:ext cx="2039391" cy="1019695"/>
        </a:xfrm>
        <a:prstGeom prst="roundRect">
          <a:avLst>
            <a:gd name="adj" fmla="val 1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FUNCTIONAL EFFICIENCY</a:t>
          </a:r>
        </a:p>
      </dsp:txBody>
      <dsp:txXfrm>
        <a:off x="30339" y="3254627"/>
        <a:ext cx="1979659" cy="959963"/>
      </dsp:txXfrm>
    </dsp:sp>
    <dsp:sp modelId="{CCB5B0C7-7536-4FAA-98B8-209D22C07BBE}">
      <dsp:nvSpPr>
        <dsp:cNvPr id="0" name=""/>
        <dsp:cNvSpPr/>
      </dsp:nvSpPr>
      <dsp:spPr>
        <a:xfrm rot="18000000">
          <a:off x="1330446" y="2096970"/>
          <a:ext cx="1064375" cy="3568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1437514" y="2168349"/>
        <a:ext cx="850239" cy="214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09A250-FF31-4206-8172-F9D3106AACB1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562100"/>
          </a:xfrm>
        </p:spPr>
        <p:txBody>
          <a:bodyPr>
            <a:normAutofit fontScale="90000"/>
          </a:bodyPr>
          <a:lstStyle/>
          <a:p>
            <a:r>
              <a:rPr lang="en-IN" sz="8000" dirty="0"/>
              <a:t>HISTORY OF ORTHODONTICS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0048" y="5652591"/>
            <a:ext cx="6311901" cy="861420"/>
          </a:xfrm>
        </p:spPr>
        <p:txBody>
          <a:bodyPr>
            <a:noAutofit/>
          </a:bodyPr>
          <a:lstStyle/>
          <a:p>
            <a:r>
              <a:rPr lang="en-IN" sz="2800" dirty="0"/>
              <a:t>DEPARTMENT OF ORTHODONTICS AND DENTOFACIAL ORTHOPEDICS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47700"/>
            <a:ext cx="9478353" cy="5600699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PIERRE FAUCHARD</a:t>
            </a:r>
          </a:p>
          <a:p>
            <a:pPr marL="0" indent="0">
              <a:buNone/>
            </a:pPr>
            <a:r>
              <a:rPr lang="en-IN" sz="2400" dirty="0"/>
              <a:t>   </a:t>
            </a:r>
          </a:p>
          <a:p>
            <a:pPr marL="0" indent="0">
              <a:buNone/>
            </a:pPr>
            <a:r>
              <a:rPr lang="en-IN" sz="2400" dirty="0"/>
              <a:t>     Founder of modern dentistry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</a:t>
            </a:r>
            <a:r>
              <a:rPr lang="en-IN" sz="2400" dirty="0" err="1"/>
              <a:t>Bandelette</a:t>
            </a:r>
            <a:r>
              <a:rPr lang="en-IN" sz="2400" dirty="0"/>
              <a:t> – expand dental 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3448049"/>
            <a:ext cx="2552700" cy="28543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1400"/>
            <a:ext cx="9440253" cy="5206999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NORMAN KINGSLEY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Pioneer in cleft palate treatment.</a:t>
            </a:r>
          </a:p>
          <a:p>
            <a:pPr marL="0" indent="0">
              <a:buNone/>
            </a:pPr>
            <a:r>
              <a:rPr lang="en-IN" sz="2400" dirty="0"/>
              <a:t>  </a:t>
            </a:r>
          </a:p>
          <a:p>
            <a:pPr marL="0" indent="0">
              <a:buNone/>
            </a:pPr>
            <a:r>
              <a:rPr lang="en-IN" sz="2400" dirty="0"/>
              <a:t>    Extra oral force to correct protruding teeth.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37" y="3644899"/>
            <a:ext cx="2430463" cy="2920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2" y="821018"/>
            <a:ext cx="10783888" cy="5122582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EMERSON C. ANGELL</a:t>
            </a:r>
          </a:p>
          <a:p>
            <a:endParaRPr lang="en-IN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IN" sz="2400" dirty="0"/>
              <a:t>   Opening of mid-palatal suture.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632074"/>
            <a:ext cx="3027252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584200"/>
            <a:ext cx="9567253" cy="5664199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WILLIAM E. MAGILL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 Band teeth for active tooth movement.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74" y="2546350"/>
            <a:ext cx="2270125" cy="30424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27318"/>
            <a:ext cx="8946541" cy="4195481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HENRY A. BAKER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Baker’s anchorage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dirty="0" err="1"/>
              <a:t>Intermaxillary</a:t>
            </a:r>
            <a:r>
              <a:rPr lang="en-IN" sz="2400" dirty="0"/>
              <a:t> elastics to treat malocclusion.</a:t>
            </a:r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82" y="2890290"/>
            <a:ext cx="2132318" cy="34650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897218"/>
            <a:ext cx="10707688" cy="530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EDWARD H. ANGEL 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Father of modern orthodontics.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Classification of malocclusion, pin and tube and edgewise appliance.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37" y="3547409"/>
            <a:ext cx="2709863" cy="27098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955675"/>
            <a:ext cx="9402153" cy="5397499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CALVIN CASE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dirty="0" err="1"/>
              <a:t>Intermaxillary</a:t>
            </a:r>
            <a:r>
              <a:rPr lang="en-IN" sz="2400" dirty="0"/>
              <a:t> elastics.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Removal of certain teeth to achieve stable treatment results and to improve facial </a:t>
            </a:r>
            <a:r>
              <a:rPr lang="en-IN" sz="2400" dirty="0" err="1"/>
              <a:t>esthetics</a:t>
            </a:r>
            <a:r>
              <a:rPr lang="en-IN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94365" y="3727450"/>
            <a:ext cx="2708822" cy="2825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800100"/>
            <a:ext cx="9465653" cy="5448299"/>
          </a:xfrm>
        </p:spPr>
        <p:txBody>
          <a:bodyPr/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MARTIN DEWEY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Modified Angle’s classification of malocclusion.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Champion of non- extraction</a:t>
            </a:r>
            <a:r>
              <a:rPr lang="en-IN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62" y="3351212"/>
            <a:ext cx="17430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2" y="1252818"/>
            <a:ext cx="8946541" cy="4195481"/>
          </a:xfrm>
        </p:spPr>
        <p:txBody>
          <a:bodyPr/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HOLLY BROADBENT 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1931- </a:t>
            </a:r>
            <a:r>
              <a:rPr lang="en-IN" sz="2400" dirty="0" err="1"/>
              <a:t>cephalometric</a:t>
            </a:r>
            <a:r>
              <a:rPr lang="en-IN" sz="2400" dirty="0"/>
              <a:t> radiography</a:t>
            </a:r>
            <a:r>
              <a:rPr lang="en-IN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87" y="2959099"/>
            <a:ext cx="2500313" cy="27320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5416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</a:t>
            </a:r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BUONOCARE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</a:t>
            </a:r>
            <a:r>
              <a:rPr lang="en-IN" sz="2400" dirty="0"/>
              <a:t>1955 – ACID ETCH Technique</a:t>
            </a:r>
            <a:r>
              <a:rPr lang="en-IN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87" y="2193924"/>
            <a:ext cx="2322513" cy="3281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2" y="605118"/>
            <a:ext cx="8946541" cy="41954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/>
              <a:t>Orthodontics (Greek word)-</a:t>
            </a:r>
          </a:p>
          <a:p>
            <a:pPr marL="0" indent="0">
              <a:buNone/>
            </a:pPr>
            <a:r>
              <a:rPr lang="en-IN" sz="2400" dirty="0"/>
              <a:t>                     </a:t>
            </a:r>
            <a:r>
              <a:rPr lang="en-IN" sz="2400" dirty="0" err="1"/>
              <a:t>Orthos</a:t>
            </a:r>
            <a:r>
              <a:rPr lang="en-IN" sz="2400" dirty="0"/>
              <a:t> - to correct  </a:t>
            </a:r>
          </a:p>
          <a:p>
            <a:pPr marL="0" indent="0">
              <a:buNone/>
            </a:pPr>
            <a:r>
              <a:rPr lang="en-IN" sz="2400" dirty="0"/>
              <a:t>                     </a:t>
            </a:r>
            <a:r>
              <a:rPr lang="en-IN" sz="2400" dirty="0" err="1"/>
              <a:t>Odontos</a:t>
            </a:r>
            <a:r>
              <a:rPr lang="en-IN" sz="2400" dirty="0"/>
              <a:t> – teeth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British Society of Orthodontics (1922) –</a:t>
            </a:r>
          </a:p>
          <a:p>
            <a:pPr marL="0" indent="0">
              <a:buNone/>
            </a:pPr>
            <a:r>
              <a:rPr lang="en-IN" sz="2400" dirty="0"/>
              <a:t>                                      “Orthodontics includes the study of growth and development of the jaws and face particularly and the body generally, as influencing the position of the teeth; the study of action and reaction of internal and external influences on the development, and the prevention and correction of arrested and perverted development.”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2" y="744818"/>
            <a:ext cx="8946541" cy="4195481"/>
          </a:xfrm>
        </p:spPr>
        <p:txBody>
          <a:bodyPr/>
          <a:lstStyle/>
          <a:p>
            <a:r>
              <a:rPr lang="en-IN" dirty="0"/>
              <a:t> </a:t>
            </a:r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RAYMOND BEGG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 </a:t>
            </a:r>
            <a:r>
              <a:rPr lang="en-IN" sz="2400" dirty="0"/>
              <a:t>Light wire fixed appliance technique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492374"/>
            <a:ext cx="186690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884518"/>
            <a:ext cx="8946541" cy="4195481"/>
          </a:xfrm>
        </p:spPr>
        <p:txBody>
          <a:bodyPr/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ROLF FRANKEL </a:t>
            </a:r>
          </a:p>
          <a:p>
            <a:endParaRPr lang="en-IN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IN" dirty="0"/>
              <a:t>  </a:t>
            </a:r>
            <a:r>
              <a:rPr lang="en-IN" sz="2400" dirty="0"/>
              <a:t>Function regulator to treat a variety of malocclusion.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982258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698500"/>
            <a:ext cx="9491053" cy="5549899"/>
          </a:xfrm>
        </p:spPr>
        <p:txBody>
          <a:bodyPr/>
          <a:lstStyle/>
          <a:p>
            <a:r>
              <a:rPr lang="en-I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LAWRENCE ANDREWS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Straight wire appliance</a:t>
            </a:r>
          </a:p>
          <a:p>
            <a:pPr marL="0" indent="0">
              <a:buNone/>
            </a:pPr>
            <a:r>
              <a:rPr lang="en-IN" sz="2400" dirty="0"/>
              <a:t>   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530474"/>
            <a:ext cx="2514784" cy="3336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ank you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52100" cy="68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24000"/>
            <a:ext cx="8857642" cy="4165599"/>
          </a:xfrm>
        </p:spPr>
        <p:txBody>
          <a:bodyPr>
            <a:normAutofit/>
          </a:bodyPr>
          <a:lstStyle/>
          <a:p>
            <a:r>
              <a:rPr lang="en-IN" sz="2400" dirty="0"/>
              <a:t>JACKSON’S TRIAD</a:t>
            </a:r>
          </a:p>
          <a:p>
            <a:pPr marL="0" indent="0">
              <a:buNone/>
            </a:pPr>
            <a:r>
              <a:rPr lang="en-IN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AIMS OF ORTHODONTIC TREATMENT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463800" y="1673807"/>
          <a:ext cx="5410200" cy="455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5" y="2039620"/>
            <a:ext cx="9233535" cy="420878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IN" sz="2400" dirty="0"/>
              <a:t>Alteration in tooth position</a:t>
            </a:r>
          </a:p>
          <a:p>
            <a:pPr marL="457200" indent="-457200">
              <a:buAutoNum type="arabicPeriod"/>
            </a:pPr>
            <a:endParaRPr lang="en-IN" sz="2400" dirty="0"/>
          </a:p>
          <a:p>
            <a:pPr marL="457200" indent="-457200">
              <a:buAutoNum type="arabicPeriod"/>
            </a:pPr>
            <a:r>
              <a:rPr lang="en-IN" sz="2400" dirty="0"/>
              <a:t>Alteration in skeletal pattern</a:t>
            </a:r>
          </a:p>
          <a:p>
            <a:pPr marL="457200" indent="-457200">
              <a:buAutoNum type="arabicPeriod"/>
            </a:pPr>
            <a:endParaRPr lang="en-IN" sz="2400" dirty="0"/>
          </a:p>
          <a:p>
            <a:pPr marL="457200" indent="-457200">
              <a:buAutoNum type="arabicPeriod"/>
            </a:pPr>
            <a:r>
              <a:rPr lang="en-IN" sz="2400" dirty="0"/>
              <a:t>Alteration in soft tissue pattern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452718"/>
            <a:ext cx="9936534" cy="1400530"/>
          </a:xfrm>
        </p:spPr>
        <p:txBody>
          <a:bodyPr/>
          <a:lstStyle/>
          <a:p>
            <a:r>
              <a:rPr lang="en-IN" dirty="0"/>
              <a:t>SCOPE OF ORTHODONTIC TREATMENT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05" y="1883410"/>
            <a:ext cx="9159240" cy="4365625"/>
          </a:xfrm>
        </p:spPr>
        <p:txBody>
          <a:bodyPr>
            <a:normAutofit fontScale="90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/>
              <a:t>PREVENTIVE ORTHODONTICS</a:t>
            </a:r>
          </a:p>
          <a:p>
            <a:pPr marL="0" indent="0">
              <a:buNone/>
            </a:pPr>
            <a:r>
              <a:rPr lang="en-IN" sz="2400" dirty="0"/>
              <a:t>               </a:t>
            </a:r>
          </a:p>
          <a:p>
            <a:pPr marL="0" indent="0">
              <a:buNone/>
            </a:pPr>
            <a:r>
              <a:rPr lang="en-IN" sz="2400" dirty="0"/>
              <a:t>     Procedures undertaken prior to the onset of a malocclusion in anticipation of a developing malocclusion.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>
              <a:buFont typeface="Wingdings" pitchFamily="2" charset="2"/>
              <a:buChar char="q"/>
            </a:pPr>
            <a:r>
              <a:rPr lang="en-IN" sz="2400" dirty="0"/>
              <a:t>INTERCEPTIVE ORTHODONTICS</a:t>
            </a:r>
          </a:p>
          <a:p>
            <a:pPr marL="0" indent="0">
              <a:buNone/>
            </a:pPr>
            <a:r>
              <a:rPr lang="en-IN" sz="2400" dirty="0"/>
              <a:t>             </a:t>
            </a:r>
          </a:p>
          <a:p>
            <a:pPr marL="0" indent="0">
              <a:buNone/>
            </a:pPr>
            <a:r>
              <a:rPr lang="en-IN" sz="2400" dirty="0"/>
              <a:t>       Procedures that are undertaken at an early stage of a malocclusion to eliminate or reduce the severity of the same.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7689" cy="1400530"/>
          </a:xfrm>
        </p:spPr>
        <p:txBody>
          <a:bodyPr/>
          <a:lstStyle/>
          <a:p>
            <a:r>
              <a:rPr lang="en-IN" dirty="0"/>
              <a:t>SERVICES OFFERED BY ORTHODONTIST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2" y="490818"/>
            <a:ext cx="10987088" cy="6024282"/>
          </a:xfrm>
        </p:spPr>
        <p:txBody>
          <a:bodyPr/>
          <a:lstStyle/>
          <a:p>
            <a:r>
              <a:rPr lang="en-IN" sz="2400" dirty="0"/>
              <a:t>CORRECTIVE ORTHODONTICS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Procedures undertaken to correct a fully established malocclusion.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SURGICAL ORTHODONTICS</a:t>
            </a:r>
          </a:p>
          <a:p>
            <a:pPr marL="0" indent="0">
              <a:buNone/>
            </a:pPr>
            <a:r>
              <a:rPr lang="en-IN" sz="2400" dirty="0"/>
              <a:t>    </a:t>
            </a:r>
          </a:p>
          <a:p>
            <a:pPr marL="0" indent="0">
              <a:buNone/>
            </a:pPr>
            <a:r>
              <a:rPr lang="en-IN" sz="2400" dirty="0"/>
              <a:t>    Undertaken in conjunction with orthodontic treatment</a:t>
            </a:r>
            <a:r>
              <a:rPr lang="en-IN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7300"/>
            <a:ext cx="9403742" cy="4991099"/>
          </a:xfrm>
        </p:spPr>
        <p:txBody>
          <a:bodyPr/>
          <a:lstStyle/>
          <a:p>
            <a:r>
              <a:rPr lang="en-IN" sz="2400" dirty="0"/>
              <a:t>Oldest speciality of dentistry .</a:t>
            </a:r>
          </a:p>
          <a:p>
            <a:endParaRPr lang="en-IN" sz="2400" dirty="0"/>
          </a:p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HIPPOCRATES </a:t>
            </a:r>
            <a:r>
              <a:rPr lang="en-IN" sz="2400" dirty="0"/>
              <a:t>:</a:t>
            </a:r>
          </a:p>
          <a:p>
            <a:pPr marL="0" indent="0">
              <a:buNone/>
            </a:pPr>
            <a:r>
              <a:rPr lang="en-IN" sz="2400" dirty="0"/>
              <a:t>      Pioneer in medical science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sz="2400" dirty="0"/>
              <a:t>      Medical tradition based on facts rather than religion or       fancy.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ORTHODONTICS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0" y="4081462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52500"/>
            <a:ext cx="9541853" cy="5295899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ARISTOTLE :</a:t>
            </a:r>
          </a:p>
          <a:p>
            <a:pPr marL="0" indent="0">
              <a:buNone/>
            </a:pPr>
            <a:r>
              <a:rPr lang="en-IN" sz="2400" dirty="0"/>
              <a:t>    Medical science the first system of comparative anatomy.</a:t>
            </a:r>
          </a:p>
          <a:p>
            <a:pPr marL="0" indent="0">
              <a:buNone/>
            </a:pPr>
            <a:r>
              <a:rPr lang="en-IN" sz="2400" dirty="0"/>
              <a:t>    </a:t>
            </a:r>
          </a:p>
          <a:p>
            <a:pPr marL="0" indent="0">
              <a:buNone/>
            </a:pPr>
            <a:r>
              <a:rPr lang="en-IN" sz="2400" dirty="0"/>
              <a:t>    Human teeth and compared them with those of various other species.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3600449"/>
            <a:ext cx="3520722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584200"/>
            <a:ext cx="9491053" cy="5664199"/>
          </a:xfrm>
        </p:spPr>
        <p:txBody>
          <a:bodyPr>
            <a:normAutofit/>
          </a:bodyPr>
          <a:lstStyle/>
          <a:p>
            <a:r>
              <a:rPr lang="en-I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AULIUS CORNELIUS CELSUS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     </a:t>
            </a:r>
          </a:p>
          <a:p>
            <a:pPr marL="0" indent="0">
              <a:buNone/>
            </a:pPr>
            <a:r>
              <a:rPr lang="en-IN" sz="2400" dirty="0"/>
              <a:t>      Use of finger pressure to align irregular teeth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525712"/>
            <a:ext cx="2560638" cy="38479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432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Lucida Sans Unicode</vt:lpstr>
      <vt:lpstr>Verdana</vt:lpstr>
      <vt:lpstr>Wingdings</vt:lpstr>
      <vt:lpstr>Wingdings 2</vt:lpstr>
      <vt:lpstr>Wingdings 3</vt:lpstr>
      <vt:lpstr>Concourse</vt:lpstr>
      <vt:lpstr>HISTORY OF ORTHODONTICS</vt:lpstr>
      <vt:lpstr>PowerPoint Presentation</vt:lpstr>
      <vt:lpstr>AIMS OF ORTHODONTIC TREATMENT</vt:lpstr>
      <vt:lpstr>SCOPE OF ORTHODONTIC TREATMENT</vt:lpstr>
      <vt:lpstr>SERVICES OFFERED BY ORTHODONTIST</vt:lpstr>
      <vt:lpstr>PowerPoint Presentation</vt:lpstr>
      <vt:lpstr>HISTORY OF ORTHODONTICS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ORTHODONTICS</dc:title>
  <dc:creator>Sneha Kalekar</dc:creator>
  <cp:lastModifiedBy>mahendra.bikkad@yahoo.co.in</cp:lastModifiedBy>
  <cp:revision>30</cp:revision>
  <dcterms:created xsi:type="dcterms:W3CDTF">2017-08-03T14:18:00Z</dcterms:created>
  <dcterms:modified xsi:type="dcterms:W3CDTF">2023-04-20T07:34:48Z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1033-10.1.0.5507</vt:lpwstr>
  </property>
</Properties>
</file>