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sldIdLst>
    <p:sldId id="256" r:id="rId2"/>
    <p:sldId id="360" r:id="rId3"/>
    <p:sldId id="358" r:id="rId4"/>
    <p:sldId id="359" r:id="rId5"/>
    <p:sldId id="285" r:id="rId6"/>
    <p:sldId id="287" r:id="rId7"/>
    <p:sldId id="290" r:id="rId8"/>
    <p:sldId id="291" r:id="rId9"/>
    <p:sldId id="292" r:id="rId10"/>
    <p:sldId id="294" r:id="rId11"/>
    <p:sldId id="295" r:id="rId12"/>
    <p:sldId id="296" r:id="rId13"/>
    <p:sldId id="297" r:id="rId14"/>
    <p:sldId id="298" r:id="rId15"/>
    <p:sldId id="301" r:id="rId16"/>
    <p:sldId id="299" r:id="rId17"/>
    <p:sldId id="302" r:id="rId18"/>
    <p:sldId id="303" r:id="rId19"/>
    <p:sldId id="304" r:id="rId20"/>
    <p:sldId id="305" r:id="rId21"/>
    <p:sldId id="306" r:id="rId22"/>
    <p:sldId id="307" r:id="rId23"/>
    <p:sldId id="308" r:id="rId24"/>
    <p:sldId id="355" r:id="rId25"/>
    <p:sldId id="312" r:id="rId26"/>
    <p:sldId id="310" r:id="rId27"/>
    <p:sldId id="313" r:id="rId28"/>
    <p:sldId id="356" r:id="rId29"/>
    <p:sldId id="315" r:id="rId30"/>
    <p:sldId id="319" r:id="rId31"/>
    <p:sldId id="333" r:id="rId32"/>
    <p:sldId id="338" r:id="rId33"/>
    <p:sldId id="342" r:id="rId34"/>
    <p:sldId id="322" r:id="rId35"/>
    <p:sldId id="346" r:id="rId36"/>
    <p:sldId id="323" r:id="rId37"/>
    <p:sldId id="350" r:id="rId38"/>
    <p:sldId id="339" r:id="rId39"/>
    <p:sldId id="324" r:id="rId40"/>
    <p:sldId id="361" r:id="rId41"/>
    <p:sldId id="325" r:id="rId42"/>
    <p:sldId id="351" r:id="rId43"/>
    <p:sldId id="326" r:id="rId44"/>
    <p:sldId id="349" r:id="rId45"/>
    <p:sldId id="327" r:id="rId46"/>
    <p:sldId id="352" r:id="rId47"/>
    <p:sldId id="328" r:id="rId48"/>
    <p:sldId id="329" r:id="rId49"/>
    <p:sldId id="353" r:id="rId50"/>
    <p:sldId id="357" r:id="rId51"/>
    <p:sldId id="36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neha Kalekar" initials="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185" autoAdjust="0"/>
  </p:normalViewPr>
  <p:slideViewPr>
    <p:cSldViewPr snapToGrid="0">
      <p:cViewPr varScale="1">
        <p:scale>
          <a:sx n="72" d="100"/>
          <a:sy n="72" d="100"/>
        </p:scale>
        <p:origin x="1104" y="72"/>
      </p:cViewPr>
      <p:guideLst/>
    </p:cSldViewPr>
  </p:slideViewPr>
  <p:notesTextViewPr>
    <p:cViewPr>
      <p:scale>
        <a:sx n="1" d="1"/>
        <a:sy n="1" d="1"/>
      </p:scale>
      <p:origin x="0" y="0"/>
    </p:cViewPr>
  </p:notesTextViewPr>
  <p:notesViewPr>
    <p:cSldViewPr snapToGrid="0">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DF44E-C61C-43EE-A2E2-6657025A0E13}" type="datetimeFigureOut">
              <a:rPr lang="en-IN" smtClean="0"/>
              <a:t>20-04-2023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B4851-C1DA-4B5A-A503-D5592F5004B5}"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216B4851-C1DA-4B5A-A503-D5592F5004B5}" type="slidenum">
              <a:rPr lang="en-IN" smtClean="0"/>
              <a:t>3</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Times New Roman" pitchFamily="18" charset="0"/>
                <a:cs typeface="Times New Roman" pitchFamily="18" charset="0"/>
              </a:rPr>
              <a:t>lateral nasal and medial nasal swellings that surround the nasal </a:t>
            </a:r>
            <a:r>
              <a:rPr lang="en-IN" sz="1200" dirty="0" err="1">
                <a:latin typeface="Times New Roman" pitchFamily="18" charset="0"/>
                <a:cs typeface="Times New Roman" pitchFamily="18" charset="0"/>
              </a:rPr>
              <a:t>placodes</a:t>
            </a:r>
            <a:r>
              <a:rPr lang="en-IN" sz="1200" dirty="0">
                <a:latin typeface="Times New Roman" pitchFamily="18" charset="0"/>
                <a:cs typeface="Times New Roman" pitchFamily="18" charset="0"/>
              </a:rPr>
              <a:t> appear on the </a:t>
            </a:r>
            <a:r>
              <a:rPr lang="en-IN" sz="1200" dirty="0" err="1">
                <a:latin typeface="Times New Roman" pitchFamily="18" charset="0"/>
                <a:cs typeface="Times New Roman" pitchFamily="18" charset="0"/>
              </a:rPr>
              <a:t>frontonasal</a:t>
            </a:r>
            <a:r>
              <a:rPr lang="en-IN" sz="1200" dirty="0">
                <a:latin typeface="Times New Roman" pitchFamily="18" charset="0"/>
                <a:cs typeface="Times New Roman" pitchFamily="18" charset="0"/>
              </a:rPr>
              <a:t> process.</a:t>
            </a:r>
          </a:p>
          <a:p>
            <a:r>
              <a:rPr lang="en-IN" sz="1200" dirty="0">
                <a:latin typeface="Times New Roman" pitchFamily="18" charset="0"/>
                <a:cs typeface="Times New Roman" pitchFamily="18" charset="0"/>
              </a:rPr>
              <a:t>These four nasal processes grow forward, while the nasal </a:t>
            </a:r>
            <a:r>
              <a:rPr lang="en-IN" sz="1200" dirty="0" err="1">
                <a:latin typeface="Times New Roman" pitchFamily="18" charset="0"/>
                <a:cs typeface="Times New Roman" pitchFamily="18" charset="0"/>
              </a:rPr>
              <a:t>placodes</a:t>
            </a:r>
            <a:r>
              <a:rPr lang="en-IN" sz="1200" dirty="0">
                <a:latin typeface="Times New Roman" pitchFamily="18" charset="0"/>
                <a:cs typeface="Times New Roman" pitchFamily="18" charset="0"/>
              </a:rPr>
              <a:t> remain relatively stationary. This gives the impression that the nasal </a:t>
            </a:r>
            <a:r>
              <a:rPr lang="en-IN" sz="1200" dirty="0" err="1">
                <a:latin typeface="Times New Roman" pitchFamily="18" charset="0"/>
                <a:cs typeface="Times New Roman" pitchFamily="18" charset="0"/>
              </a:rPr>
              <a:t>placodes</a:t>
            </a:r>
            <a:r>
              <a:rPr lang="en-IN" sz="1200" dirty="0">
                <a:latin typeface="Times New Roman" pitchFamily="18" charset="0"/>
                <a:cs typeface="Times New Roman" pitchFamily="18" charset="0"/>
              </a:rPr>
              <a:t> “</a:t>
            </a:r>
            <a:r>
              <a:rPr lang="en-IN" sz="1200" dirty="0" err="1">
                <a:latin typeface="Times New Roman" pitchFamily="18" charset="0"/>
                <a:cs typeface="Times New Roman" pitchFamily="18" charset="0"/>
              </a:rPr>
              <a:t>invaginate</a:t>
            </a:r>
            <a:r>
              <a:rPr lang="en-IN" sz="1200" dirty="0">
                <a:latin typeface="Times New Roman" pitchFamily="18" charset="0"/>
                <a:cs typeface="Times New Roman" pitchFamily="18" charset="0"/>
              </a:rPr>
              <a:t>”. </a:t>
            </a:r>
          </a:p>
          <a:p>
            <a:r>
              <a:rPr lang="en-IN" sz="1200" dirty="0">
                <a:latin typeface="Times New Roman" pitchFamily="18" charset="0"/>
                <a:cs typeface="Times New Roman" pitchFamily="18" charset="0"/>
              </a:rPr>
              <a:t>They actually stay behind and come to lie in blind nasal pits, surrounded by the nasal processes. </a:t>
            </a:r>
          </a:p>
          <a:p>
            <a:r>
              <a:rPr lang="en-IN" sz="1200" dirty="0">
                <a:latin typeface="Times New Roman" pitchFamily="18" charset="0"/>
                <a:cs typeface="Times New Roman" pitchFamily="18" charset="0"/>
              </a:rPr>
              <a:t>This is the first step in the development of the nasal cavities.</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14</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The</a:t>
            </a:r>
            <a:r>
              <a:rPr lang="en-IN" sz="1200" baseline="0" dirty="0">
                <a:latin typeface="Times New Roman" pitchFamily="18" charset="0"/>
                <a:cs typeface="Times New Roman" pitchFamily="18" charset="0"/>
              </a:rPr>
              <a:t> maxillary process</a:t>
            </a:r>
            <a:r>
              <a:rPr lang="en-IN" sz="1200" dirty="0">
                <a:latin typeface="Times New Roman" pitchFamily="18" charset="0"/>
                <a:cs typeface="Times New Roman" pitchFamily="18" charset="0"/>
              </a:rPr>
              <a:t> enlarge and grow ventrally and medially, surrounding the future oral cavity. </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The maxillary processes grow rapidly, first meeting the lateral nasal processes, and then the lower extension of the medial nasal processes. </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This lower extension is known as the globular or </a:t>
            </a:r>
            <a:r>
              <a:rPr lang="en-IN" sz="1200" dirty="0" err="1">
                <a:latin typeface="Times New Roman" pitchFamily="18" charset="0"/>
                <a:cs typeface="Times New Roman" pitchFamily="18" charset="0"/>
              </a:rPr>
              <a:t>intermaxillary</a:t>
            </a:r>
            <a:r>
              <a:rPr lang="en-IN" sz="1200" dirty="0">
                <a:latin typeface="Times New Roman" pitchFamily="18" charset="0"/>
                <a:cs typeface="Times New Roman" pitchFamily="18" charset="0"/>
              </a:rPr>
              <a:t> process and will give rise to the mid structure (</a:t>
            </a:r>
            <a:r>
              <a:rPr lang="en-IN" sz="1200" dirty="0" err="1">
                <a:latin typeface="Times New Roman" pitchFamily="18" charset="0"/>
                <a:cs typeface="Times New Roman" pitchFamily="18" charset="0"/>
              </a:rPr>
              <a:t>philtrum</a:t>
            </a:r>
            <a:r>
              <a:rPr lang="en-IN" sz="1200" dirty="0">
                <a:latin typeface="Times New Roman" pitchFamily="18" charset="0"/>
                <a:cs typeface="Times New Roman" pitchFamily="18" charset="0"/>
              </a:rPr>
              <a:t>) of the upper lip.</a:t>
            </a:r>
          </a:p>
          <a:p>
            <a:pPr marL="0" marR="0" indent="0" algn="l" defTabSz="914400" rtl="0" eaLnBrk="1" fontAlgn="auto" latinLnBrk="0" hangingPunct="1">
              <a:lnSpc>
                <a:spcPct val="100000"/>
              </a:lnSpc>
              <a:spcBef>
                <a:spcPts val="0"/>
              </a:spcBef>
              <a:spcAft>
                <a:spcPts val="0"/>
              </a:spcAft>
              <a:buClrTx/>
              <a:buSzTx/>
              <a:buFontTx/>
              <a:buNone/>
              <a:defRPr/>
            </a:pPr>
            <a:endParaRPr lang="en-IN"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200" dirty="0">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16</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Times New Roman" pitchFamily="18" charset="0"/>
                <a:cs typeface="Times New Roman" pitchFamily="18" charset="0"/>
              </a:rPr>
              <a:t>Most facial processes begin as two separate swellings separated by a groove</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Examples of merging are: merging of the 2 mandibular processes in the midline, merging of the 2 medial nasal processes in the midline, merging of lateral nasal and maxillary processes, and the merging of mandibular and maxillary processes</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17</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Apparent fusion of facial processes by elimination of groove.</a:t>
            </a:r>
          </a:p>
        </p:txBody>
      </p:sp>
      <p:sp>
        <p:nvSpPr>
          <p:cNvPr id="4" name="Slide Number Placeholder 3"/>
          <p:cNvSpPr>
            <a:spLocks noGrp="1"/>
          </p:cNvSpPr>
          <p:nvPr>
            <p:ph type="sldNum" sz="quarter" idx="10"/>
          </p:nvPr>
        </p:nvSpPr>
        <p:spPr/>
        <p:txBody>
          <a:bodyPr/>
          <a:lstStyle/>
          <a:p>
            <a:fld id="{216B4851-C1DA-4B5A-A503-D5592F5004B5}" type="slidenum">
              <a:rPr lang="en-IN" smtClean="0"/>
              <a:t>18</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19</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True fusion of facial processes by </a:t>
            </a:r>
            <a:r>
              <a:rPr lang="en-IN" dirty="0" err="1"/>
              <a:t>breakdiown</a:t>
            </a:r>
            <a:r>
              <a:rPr lang="en-IN" dirty="0"/>
              <a:t> of surface epithelium.</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An example of fusion is the formation of the secondary palate where two facial processes grow toward each other, touch each other and then fuse in the midline.</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20</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Primary and secondary palates together form the definitive palate.</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21</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216B4851-C1DA-4B5A-A503-D5592F5004B5}" type="slidenum">
              <a:rPr lang="en-IN" smtClean="0"/>
              <a:t>22</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two layers of epithelium are then pulled apart, making the mesenchyme between medial nasal and maxillary processes continuous : the core of the primary palate.</a:t>
            </a:r>
          </a:p>
          <a:p>
            <a:pPr marL="0" marR="0" indent="0" algn="l" defTabSz="914400" rtl="0" eaLnBrk="1" fontAlgn="auto" latinLnBrk="0" hangingPunct="1">
              <a:lnSpc>
                <a:spcPct val="100000"/>
              </a:lnSpc>
              <a:spcBef>
                <a:spcPts val="0"/>
              </a:spcBef>
              <a:spcAft>
                <a:spcPts val="0"/>
              </a:spcAft>
              <a:buClrTx/>
              <a:buSzTx/>
              <a:buFontTx/>
              <a:buNone/>
              <a:defRPr/>
            </a:pPr>
            <a:r>
              <a:rPr lang="en-IN" dirty="0"/>
              <a:t>Posteriorly, behind the primary palate, the nasal epithelium continues to touch the oral epithelium. This patch of epithelium is called the </a:t>
            </a:r>
            <a:r>
              <a:rPr lang="en-IN" dirty="0" err="1"/>
              <a:t>oronasal</a:t>
            </a:r>
            <a:r>
              <a:rPr lang="en-IN" dirty="0"/>
              <a:t> membrane </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24</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a:t>Remember that there are two primitive </a:t>
            </a:r>
            <a:r>
              <a:rPr lang="en-IN" dirty="0" err="1"/>
              <a:t>choanae</a:t>
            </a:r>
            <a:r>
              <a:rPr lang="en-IN" dirty="0"/>
              <a:t>, one for each nasal cavity. Occasionally the </a:t>
            </a:r>
            <a:r>
              <a:rPr lang="en-IN" dirty="0" err="1"/>
              <a:t>oronasal</a:t>
            </a:r>
            <a:r>
              <a:rPr lang="en-IN" dirty="0"/>
              <a:t> membrane does not break apart. </a:t>
            </a:r>
          </a:p>
        </p:txBody>
      </p:sp>
      <p:sp>
        <p:nvSpPr>
          <p:cNvPr id="4" name="Slide Number Placeholder 3"/>
          <p:cNvSpPr>
            <a:spLocks noGrp="1"/>
          </p:cNvSpPr>
          <p:nvPr>
            <p:ph type="sldNum" sz="quarter" idx="10"/>
          </p:nvPr>
        </p:nvSpPr>
        <p:spPr/>
        <p:txBody>
          <a:bodyPr/>
          <a:lstStyle/>
          <a:p>
            <a:fld id="{216B4851-C1DA-4B5A-A503-D5592F5004B5}" type="slidenum">
              <a:rPr lang="en-IN" smtClean="0"/>
              <a:t>25</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ovum period extends for a period of approximately</a:t>
            </a:r>
            <a:r>
              <a:rPr lang="en-IN" baseline="0" dirty="0"/>
              <a:t> </a:t>
            </a:r>
            <a:r>
              <a:rPr lang="en-IN" dirty="0"/>
              <a:t>2 weeks from the time of fertilization. During</a:t>
            </a:r>
            <a:r>
              <a:rPr lang="en-IN" baseline="0" dirty="0"/>
              <a:t> t</a:t>
            </a:r>
            <a:r>
              <a:rPr lang="en-IN" dirty="0"/>
              <a:t>his</a:t>
            </a:r>
            <a:r>
              <a:rPr lang="en-IN" baseline="0" dirty="0"/>
              <a:t> </a:t>
            </a:r>
            <a:r>
              <a:rPr lang="en-IN" dirty="0"/>
              <a:t>period the cleavage of the ovum and the attachment of the ovum to the intra-uterine wall occurs.</a:t>
            </a:r>
          </a:p>
          <a:p>
            <a:r>
              <a:rPr lang="en-IN" dirty="0"/>
              <a:t>Embryonic</a:t>
            </a:r>
            <a:r>
              <a:rPr lang="en-IN" baseline="0" dirty="0"/>
              <a:t> </a:t>
            </a:r>
            <a:r>
              <a:rPr lang="en-IN" dirty="0"/>
              <a:t>period extends from the fourteenth day to the</a:t>
            </a:r>
            <a:r>
              <a:rPr lang="en-IN" baseline="0" dirty="0"/>
              <a:t> </a:t>
            </a:r>
            <a:r>
              <a:rPr lang="en-IN" dirty="0"/>
              <a:t>fifty sixth day of intra-uterine life. During this period</a:t>
            </a:r>
            <a:r>
              <a:rPr lang="en-IN" baseline="0" dirty="0"/>
              <a:t> </a:t>
            </a:r>
            <a:r>
              <a:rPr lang="en-IN" dirty="0"/>
              <a:t>the major part of the development of the facial</a:t>
            </a:r>
            <a:r>
              <a:rPr lang="en-IN" baseline="0" dirty="0"/>
              <a:t> </a:t>
            </a:r>
            <a:r>
              <a:rPr lang="en-IN" dirty="0"/>
              <a:t>and the cranial region occurs.</a:t>
            </a:r>
          </a:p>
          <a:p>
            <a:r>
              <a:rPr lang="en-IN" dirty="0" err="1"/>
              <a:t>Fetal</a:t>
            </a:r>
            <a:r>
              <a:rPr lang="en-IN" baseline="0" dirty="0"/>
              <a:t> </a:t>
            </a:r>
            <a:r>
              <a:rPr lang="en-IN" dirty="0"/>
              <a:t>period extends between the fifty sixth day of</a:t>
            </a:r>
            <a:r>
              <a:rPr lang="en-IN" baseline="0" dirty="0"/>
              <a:t> </a:t>
            </a:r>
            <a:r>
              <a:rPr lang="en-IN" dirty="0"/>
              <a:t>intra-uterine life till birth. In this period, accelerated</a:t>
            </a:r>
            <a:r>
              <a:rPr lang="en-IN" baseline="0" dirty="0"/>
              <a:t> </a:t>
            </a:r>
            <a:r>
              <a:rPr lang="en-IN" dirty="0" err="1"/>
              <a:t>growtb</a:t>
            </a:r>
            <a:r>
              <a:rPr lang="en-IN" dirty="0"/>
              <a:t> of the </a:t>
            </a:r>
            <a:r>
              <a:rPr lang="en-IN" dirty="0" err="1"/>
              <a:t>cranio</a:t>
            </a:r>
            <a:r>
              <a:rPr lang="en-IN" dirty="0"/>
              <a:t>-facial structures occurs</a:t>
            </a:r>
            <a:r>
              <a:rPr lang="en-IN" baseline="0" dirty="0"/>
              <a:t> </a:t>
            </a:r>
            <a:r>
              <a:rPr lang="en-IN" dirty="0"/>
              <a:t>resulting in an increase in their size</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Formation of the nasal cavity and primitive </a:t>
            </a:r>
            <a:r>
              <a:rPr lang="en-IN" dirty="0" err="1"/>
              <a:t>choana</a:t>
            </a:r>
            <a:r>
              <a:rPr lang="en-IN" dirty="0"/>
              <a:t>. A, B, The nasal pits </a:t>
            </a:r>
            <a:r>
              <a:rPr lang="en-IN" dirty="0" err="1"/>
              <a:t>invaginate</a:t>
            </a:r>
            <a:r>
              <a:rPr lang="en-IN" dirty="0"/>
              <a:t> to form a single nasal cavity separated from the oral cavity by a thick partition called the nasal fin. C-E, The nasal fin thins to form the </a:t>
            </a:r>
            <a:r>
              <a:rPr lang="en-IN" dirty="0" err="1"/>
              <a:t>oronasal</a:t>
            </a:r>
            <a:r>
              <a:rPr lang="en-IN" dirty="0"/>
              <a:t> membrane, which breaks down completely to form the primitive </a:t>
            </a:r>
            <a:r>
              <a:rPr lang="en-IN" dirty="0" err="1"/>
              <a:t>choana</a:t>
            </a:r>
            <a:r>
              <a:rPr lang="en-IN" dirty="0"/>
              <a:t>. The posterior extension of the </a:t>
            </a:r>
            <a:r>
              <a:rPr lang="en-IN" dirty="0" err="1"/>
              <a:t>intermaxillary</a:t>
            </a:r>
            <a:r>
              <a:rPr lang="en-IN" dirty="0"/>
              <a:t> process forms the primary palate. </a:t>
            </a:r>
          </a:p>
        </p:txBody>
      </p:sp>
      <p:sp>
        <p:nvSpPr>
          <p:cNvPr id="4" name="Slide Number Placeholder 3"/>
          <p:cNvSpPr>
            <a:spLocks noGrp="1"/>
          </p:cNvSpPr>
          <p:nvPr>
            <p:ph type="sldNum" sz="quarter" idx="10"/>
          </p:nvPr>
        </p:nvSpPr>
        <p:spPr/>
        <p:txBody>
          <a:bodyPr/>
          <a:lstStyle/>
          <a:p>
            <a:fld id="{216B4851-C1DA-4B5A-A503-D5592F5004B5}" type="slidenum">
              <a:rPr lang="en-IN" smtClean="0"/>
              <a:t>26</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posterior border of the primary palate is located just posterior (caudal) to the site of the future incisive foramen of the skull. As the face grows in an </a:t>
            </a:r>
            <a:r>
              <a:rPr lang="en-IN" dirty="0" err="1"/>
              <a:t>antero</a:t>
            </a:r>
            <a:r>
              <a:rPr lang="en-IN" dirty="0"/>
              <a:t>-posterior (</a:t>
            </a:r>
            <a:r>
              <a:rPr lang="en-IN" dirty="0" err="1"/>
              <a:t>rostro</a:t>
            </a:r>
            <a:r>
              <a:rPr lang="en-IN" dirty="0"/>
              <a:t>-caudal) dimension, the primary palate soon is too short to provide adequate separation between the nasal cavities (respiratory function) and the oral cavity (digestive function). A new structure: the secondary palate develops to further separate these cavities.</a:t>
            </a:r>
          </a:p>
        </p:txBody>
      </p:sp>
      <p:sp>
        <p:nvSpPr>
          <p:cNvPr id="4" name="Slide Number Placeholder 3"/>
          <p:cNvSpPr>
            <a:spLocks noGrp="1"/>
          </p:cNvSpPr>
          <p:nvPr>
            <p:ph type="sldNum" sz="quarter" idx="10"/>
          </p:nvPr>
        </p:nvSpPr>
        <p:spPr/>
        <p:txBody>
          <a:bodyPr/>
          <a:lstStyle/>
          <a:p>
            <a:fld id="{216B4851-C1DA-4B5A-A503-D5592F5004B5}" type="slidenum">
              <a:rPr lang="en-IN" smtClean="0"/>
              <a:t>27</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a:t>Initially these grow predominantly vertically: downward and parallel to the lateral surfaces of the tongue. </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28</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7,8 and 10 week</a:t>
            </a:r>
          </a:p>
          <a:p>
            <a:r>
              <a:rPr lang="en-IN" dirty="0"/>
              <a:t>The fused palatal processes form the secondary palate - together with the primary palate they form the definitive palate.</a:t>
            </a:r>
          </a:p>
        </p:txBody>
      </p:sp>
      <p:sp>
        <p:nvSpPr>
          <p:cNvPr id="4" name="Slide Number Placeholder 3"/>
          <p:cNvSpPr>
            <a:spLocks noGrp="1"/>
          </p:cNvSpPr>
          <p:nvPr>
            <p:ph type="sldNum" sz="quarter" idx="10"/>
          </p:nvPr>
        </p:nvSpPr>
        <p:spPr/>
        <p:txBody>
          <a:bodyPr/>
          <a:lstStyle/>
          <a:p>
            <a:fld id="{216B4851-C1DA-4B5A-A503-D5592F5004B5}" type="slidenum">
              <a:rPr lang="en-IN" smtClean="0"/>
              <a:t>29</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err="1"/>
              <a:t>Sperber</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30</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source and pattern</a:t>
            </a:r>
            <a:r>
              <a:rPr lang="en-IN" baseline="0" dirty="0"/>
              <a:t> of neural crest migration to the developing face and </a:t>
            </a:r>
            <a:r>
              <a:rPr lang="en-IN" baseline="0" dirty="0" err="1"/>
              <a:t>branchial</a:t>
            </a:r>
            <a:r>
              <a:rPr lang="en-IN" baseline="0" dirty="0"/>
              <a:t> arch system.</a:t>
            </a:r>
          </a:p>
          <a:p>
            <a:r>
              <a:rPr lang="en-IN" baseline="0" dirty="0"/>
              <a:t>The midbrain and </a:t>
            </a:r>
            <a:r>
              <a:rPr lang="en-IN" baseline="0" dirty="0" err="1"/>
              <a:t>rhombomeres</a:t>
            </a:r>
            <a:r>
              <a:rPr lang="en-IN" baseline="0" dirty="0"/>
              <a:t> 1 and 2 contribute to  the face and first </a:t>
            </a:r>
            <a:r>
              <a:rPr lang="en-IN" baseline="0" dirty="0" err="1"/>
              <a:t>branchial</a:t>
            </a:r>
            <a:r>
              <a:rPr lang="en-IN" baseline="0" dirty="0"/>
              <a:t> arch. </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31</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err="1"/>
              <a:t>Enlow</a:t>
            </a:r>
            <a:r>
              <a:rPr lang="en-IN" dirty="0"/>
              <a:t>, Donald H. Essentials of facial growth I Donald H. </a:t>
            </a:r>
            <a:r>
              <a:rPr lang="en-IN" dirty="0" err="1"/>
              <a:t>Enlow</a:t>
            </a:r>
            <a:r>
              <a:rPr lang="en-IN" dirty="0"/>
              <a:t>, Mark G. Hans</a:t>
            </a:r>
          </a:p>
          <a:p>
            <a:pPr marL="0" marR="0" indent="0" algn="l" defTabSz="914400" rtl="0" eaLnBrk="1" fontAlgn="auto" latinLnBrk="0" hangingPunct="1">
              <a:lnSpc>
                <a:spcPct val="100000"/>
              </a:lnSpc>
              <a:spcBef>
                <a:spcPts val="0"/>
              </a:spcBef>
              <a:spcAft>
                <a:spcPts val="0"/>
              </a:spcAft>
              <a:buClrTx/>
              <a:buSzTx/>
              <a:buFontTx/>
              <a:buNone/>
              <a:defRPr/>
            </a:pPr>
            <a:r>
              <a:rPr lang="en-IN" dirty="0"/>
              <a:t>Prenatal Development</a:t>
            </a:r>
            <a:r>
              <a:rPr lang="en-IN" baseline="0" dirty="0"/>
              <a:t> o</a:t>
            </a:r>
            <a:r>
              <a:rPr lang="en-IN" dirty="0"/>
              <a:t>f the Human Mandible</a:t>
            </a:r>
            <a:r>
              <a:rPr lang="en-IN" baseline="0" dirty="0"/>
              <a:t> : lee </a:t>
            </a:r>
            <a:r>
              <a:rPr lang="en-IN" baseline="0" dirty="0" err="1"/>
              <a:t>sk</a:t>
            </a:r>
            <a:r>
              <a:rPr lang="en-IN" baseline="0" dirty="0"/>
              <a:t> et al. </a:t>
            </a:r>
            <a:r>
              <a:rPr lang="en-IN" dirty="0" err="1"/>
              <a:t>Anat</a:t>
            </a:r>
            <a:r>
              <a:rPr lang="en-IN" dirty="0"/>
              <a:t> Rec263:314–325,2001</a:t>
            </a:r>
          </a:p>
          <a:p>
            <a:endParaRPr lang="en-IN" dirty="0"/>
          </a:p>
          <a:p>
            <a:pPr marL="0" marR="0" indent="0" algn="l" defTabSz="914400" rtl="0" eaLnBrk="1" fontAlgn="auto" latinLnBrk="0" hangingPunct="1">
              <a:lnSpc>
                <a:spcPct val="100000"/>
              </a:lnSpc>
              <a:spcBef>
                <a:spcPts val="0"/>
              </a:spcBef>
              <a:spcAft>
                <a:spcPts val="0"/>
              </a:spcAft>
              <a:buClrTx/>
              <a:buSzTx/>
              <a:buFontTx/>
              <a:buNone/>
              <a:defRPr/>
            </a:pPr>
            <a:endParaRPr lang="en-IN" dirty="0"/>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32</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a:t>The first structure to develop in the region of the lower jaw is the mandibular division of the trigeminal nerve that precedes the </a:t>
            </a:r>
            <a:r>
              <a:rPr lang="en-IN" dirty="0" err="1"/>
              <a:t>ectomesenchymal</a:t>
            </a:r>
            <a:r>
              <a:rPr lang="en-IN" dirty="0"/>
              <a:t> condensation forming the first (mandibular) pharyngeal arch.</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33</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Ossification of mandible spreads away from </a:t>
            </a:r>
            <a:r>
              <a:rPr lang="en-IN" dirty="0" err="1"/>
              <a:t>meckels</a:t>
            </a:r>
            <a:r>
              <a:rPr lang="en-IN" dirty="0"/>
              <a:t> cartilage</a:t>
            </a:r>
            <a:r>
              <a:rPr lang="en-IN" baseline="0" dirty="0"/>
              <a:t> at the </a:t>
            </a:r>
            <a:r>
              <a:rPr lang="en-IN" baseline="0" dirty="0" err="1"/>
              <a:t>lingula</a:t>
            </a:r>
            <a:r>
              <a:rPr lang="en-IN" baseline="0" dirty="0"/>
              <a:t>.</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35</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dorsal end of </a:t>
            </a:r>
            <a:r>
              <a:rPr lang="en-IN" dirty="0" err="1"/>
              <a:t>meckels</a:t>
            </a:r>
            <a:r>
              <a:rPr lang="en-IN" dirty="0"/>
              <a:t> cartilage ossifies to form the basis of two of the auditory </a:t>
            </a:r>
            <a:r>
              <a:rPr lang="en-IN" dirty="0" err="1"/>
              <a:t>ossicles</a:t>
            </a:r>
            <a:r>
              <a:rPr lang="en-IN" dirty="0"/>
              <a:t>, namely the malleus and incus.</a:t>
            </a:r>
          </a:p>
        </p:txBody>
      </p:sp>
      <p:sp>
        <p:nvSpPr>
          <p:cNvPr id="4" name="Slide Number Placeholder 3"/>
          <p:cNvSpPr>
            <a:spLocks noGrp="1"/>
          </p:cNvSpPr>
          <p:nvPr>
            <p:ph type="sldNum" sz="quarter" idx="10"/>
          </p:nvPr>
        </p:nvSpPr>
        <p:spPr/>
        <p:txBody>
          <a:bodyPr/>
          <a:lstStyle/>
          <a:p>
            <a:fld id="{216B4851-C1DA-4B5A-A503-D5592F5004B5}" type="slidenum">
              <a:rPr lang="en-IN" smtClean="0"/>
              <a:t>37</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 The most distinctive feature in development of the head and neck is the presence of pharyngeal arches (the old term for these structures is </a:t>
            </a:r>
            <a:r>
              <a:rPr lang="en-IN" sz="1200" dirty="0" err="1">
                <a:latin typeface="Times New Roman" pitchFamily="18" charset="0"/>
                <a:cs typeface="Times New Roman" pitchFamily="18" charset="0"/>
              </a:rPr>
              <a:t>branchial</a:t>
            </a:r>
            <a:r>
              <a:rPr lang="en-IN" sz="1200" dirty="0">
                <a:latin typeface="Times New Roman" pitchFamily="18" charset="0"/>
                <a:cs typeface="Times New Roman" pitchFamily="18" charset="0"/>
              </a:rPr>
              <a:t> arches because they somewhat resemble the gills [</a:t>
            </a:r>
            <a:r>
              <a:rPr lang="en-IN" sz="1200" dirty="0" err="1">
                <a:latin typeface="Times New Roman" pitchFamily="18" charset="0"/>
                <a:cs typeface="Times New Roman" pitchFamily="18" charset="0"/>
              </a:rPr>
              <a:t>branchia</a:t>
            </a:r>
            <a:r>
              <a:rPr lang="en-IN" sz="1200" dirty="0">
                <a:latin typeface="Times New Roman" pitchFamily="18" charset="0"/>
                <a:cs typeface="Times New Roman" pitchFamily="18" charset="0"/>
              </a:rPr>
              <a:t>] of a ﬁsh). </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In</a:t>
            </a:r>
            <a:r>
              <a:rPr lang="en-IN" sz="1200" baseline="0" dirty="0">
                <a:latin typeface="Times New Roman" pitchFamily="18" charset="0"/>
                <a:cs typeface="Times New Roman" pitchFamily="18" charset="0"/>
              </a:rPr>
              <a:t> figure : a: 25 days b: 28 days c: 5 weeks</a:t>
            </a:r>
            <a:endParaRPr lang="en-IN" sz="1200" dirty="0">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5</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3</a:t>
            </a:r>
            <a:r>
              <a:rPr lang="en-IN" baseline="30000" dirty="0"/>
              <a:t>rd</a:t>
            </a:r>
            <a:r>
              <a:rPr lang="en-IN" dirty="0"/>
              <a:t> </a:t>
            </a:r>
            <a:r>
              <a:rPr lang="en-IN" dirty="0" err="1"/>
              <a:t>ossicle</a:t>
            </a:r>
            <a:r>
              <a:rPr lang="en-IN" dirty="0"/>
              <a:t>, the stapes, is derived primarily from the cartilage of the second pharyngeal arch.</a:t>
            </a:r>
          </a:p>
          <a:p>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38</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Almost all of the </a:t>
            </a:r>
            <a:r>
              <a:rPr lang="en-IN" dirty="0" err="1"/>
              <a:t>meckels</a:t>
            </a:r>
            <a:r>
              <a:rPr lang="en-IN" dirty="0"/>
              <a:t> cartilage disappears. </a:t>
            </a:r>
          </a:p>
          <a:p>
            <a:r>
              <a:rPr lang="en-IN" dirty="0"/>
              <a:t>Parts transform into the </a:t>
            </a:r>
            <a:r>
              <a:rPr lang="en-IN" dirty="0" err="1"/>
              <a:t>sphenomandibular</a:t>
            </a:r>
            <a:r>
              <a:rPr lang="en-IN" dirty="0"/>
              <a:t> and anterior </a:t>
            </a:r>
            <a:r>
              <a:rPr lang="en-IN" dirty="0" err="1"/>
              <a:t>malleolar</a:t>
            </a:r>
            <a:r>
              <a:rPr lang="en-IN" dirty="0"/>
              <a:t> ligaments.</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40</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N" dirty="0"/>
              <a:t>Secondary accessory cartilages </a:t>
            </a:r>
          </a:p>
          <a:p>
            <a:pPr marL="228600" indent="-228600">
              <a:buAutoNum type="arabicPeriod"/>
            </a:pPr>
            <a:r>
              <a:rPr lang="en-IN" dirty="0"/>
              <a:t>The secondary cartilage of the coronoid process develops within the temporalis muscle as its predecessor.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IN" dirty="0"/>
              <a:t>The coronoid accessory cartilage becomes incorporated into the expanding intramembranous bone of the ramus and disappears before birth.</a:t>
            </a:r>
          </a:p>
          <a:p>
            <a:pPr marL="228600" indent="-228600">
              <a:buAutoNum type="arabicPeriod"/>
            </a:pPr>
            <a:endParaRPr lang="en-IN" dirty="0"/>
          </a:p>
          <a:p>
            <a:pPr marL="228600" indent="-228600">
              <a:buAutoNum type="arabicPeriod"/>
            </a:pP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41</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Condylar</a:t>
            </a:r>
            <a:r>
              <a:rPr lang="en-IN" baseline="0" dirty="0"/>
              <a:t> cartilage appears during 12</a:t>
            </a:r>
            <a:r>
              <a:rPr lang="en-IN" baseline="30000" dirty="0"/>
              <a:t>th</a:t>
            </a:r>
            <a:r>
              <a:rPr lang="en-IN" baseline="0" dirty="0"/>
              <a:t> week and occupies most of the ramus and is quickly ossified by </a:t>
            </a:r>
            <a:r>
              <a:rPr lang="en-IN" baseline="0" dirty="0" err="1"/>
              <a:t>endochondral</a:t>
            </a:r>
            <a:r>
              <a:rPr lang="en-IN" baseline="0" dirty="0"/>
              <a:t> ossification, with a very thin layer of cartilage present in the condylar head. This remnant persists until 2</a:t>
            </a:r>
            <a:r>
              <a:rPr lang="en-IN" baseline="30000" dirty="0"/>
              <a:t>nd</a:t>
            </a:r>
            <a:r>
              <a:rPr lang="en-IN" baseline="0" dirty="0"/>
              <a:t> decade of life and is important for growth of </a:t>
            </a:r>
            <a:r>
              <a:rPr lang="en-IN" baseline="0" dirty="0" err="1"/>
              <a:t>m,andible</a:t>
            </a:r>
            <a:r>
              <a:rPr lang="en-IN" baseline="0" dirty="0"/>
              <a:t>.</a:t>
            </a:r>
          </a:p>
          <a:p>
            <a:r>
              <a:rPr lang="en-IN" baseline="0" dirty="0"/>
              <a:t>Coronoid cartilage appears at 4 months and disappears immediately.</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42</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a:t>The </a:t>
            </a:r>
            <a:r>
              <a:rPr lang="en-IN" dirty="0" err="1"/>
              <a:t>ossicle</a:t>
            </a:r>
            <a:r>
              <a:rPr lang="en-IN" dirty="0"/>
              <a:t> become incorporated into the intramembranous bone when the </a:t>
            </a:r>
            <a:r>
              <a:rPr lang="en-IN" dirty="0" err="1"/>
              <a:t>symphysis</a:t>
            </a:r>
            <a:r>
              <a:rPr lang="en-IN" dirty="0"/>
              <a:t> </a:t>
            </a:r>
            <a:r>
              <a:rPr lang="en-IN" dirty="0" err="1"/>
              <a:t>menti</a:t>
            </a:r>
            <a:r>
              <a:rPr lang="en-IN" dirty="0"/>
              <a:t> is converted from a </a:t>
            </a:r>
            <a:r>
              <a:rPr lang="en-IN" dirty="0" err="1"/>
              <a:t>syndesmosis</a:t>
            </a:r>
            <a:r>
              <a:rPr lang="en-IN" dirty="0"/>
              <a:t> into a </a:t>
            </a:r>
            <a:r>
              <a:rPr lang="en-IN" dirty="0" err="1"/>
              <a:t>synostosis</a:t>
            </a:r>
            <a:r>
              <a:rPr lang="en-IN" dirty="0"/>
              <a:t> during the 1</a:t>
            </a:r>
            <a:r>
              <a:rPr lang="en-IN" baseline="30000" dirty="0"/>
              <a:t>st</a:t>
            </a:r>
            <a:r>
              <a:rPr lang="en-IN" dirty="0"/>
              <a:t> postnatal year.</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44</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N" dirty="0"/>
              <a:t>The condylar secondary cartilage appears during 10</a:t>
            </a:r>
            <a:r>
              <a:rPr lang="en-IN" baseline="30000" dirty="0"/>
              <a:t>th</a:t>
            </a:r>
            <a:r>
              <a:rPr lang="en-IN" dirty="0"/>
              <a:t> week pc as a cone shaped structure in the </a:t>
            </a:r>
            <a:r>
              <a:rPr lang="en-IN" dirty="0" err="1"/>
              <a:t>ramal</a:t>
            </a:r>
            <a:r>
              <a:rPr lang="en-IN" dirty="0"/>
              <a:t> region. this condylar cartilage is the </a:t>
            </a:r>
            <a:r>
              <a:rPr lang="en-IN" dirty="0" err="1"/>
              <a:t>primordium</a:t>
            </a:r>
            <a:r>
              <a:rPr lang="en-IN" dirty="0"/>
              <a:t> of the future condyle.</a:t>
            </a:r>
          </a:p>
          <a:p>
            <a:r>
              <a:rPr lang="en-IN" dirty="0"/>
              <a:t>Cartilage cells differentiate from its centre, and the cartilage condylar head increases by interstitial and appositional growth.</a:t>
            </a:r>
          </a:p>
          <a:p>
            <a:r>
              <a:rPr lang="en-IN" dirty="0"/>
              <a:t>The condylar cartilage serves as an important centre of growth for the ramus and body of the mandible</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45</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a:t>
            </a:r>
            <a:r>
              <a:rPr lang="en-IN" baseline="0" dirty="0"/>
              <a:t> condylar cartilage develops initially  as a separate area of condensation from that of the body of the mandible , and only later is incorporated within it. </a:t>
            </a:r>
            <a:r>
              <a:rPr lang="en-IN" sz="1200" baseline="0" dirty="0"/>
              <a:t>a) separate areas of </a:t>
            </a:r>
            <a:r>
              <a:rPr lang="en-IN" sz="1200" baseline="0" dirty="0" err="1"/>
              <a:t>mesencymal</a:t>
            </a:r>
            <a:r>
              <a:rPr lang="en-IN" sz="1200" baseline="0" dirty="0"/>
              <a:t> condensation, at 8 weeks. B) fusion of the cartilage with the mandibular </a:t>
            </a:r>
            <a:r>
              <a:rPr lang="en-IN" sz="1200" baseline="0" dirty="0" err="1"/>
              <a:t>body,at</a:t>
            </a:r>
            <a:r>
              <a:rPr lang="en-IN" sz="1200" baseline="0" dirty="0"/>
              <a:t> 4 months. C) situation at birth.</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46</a:t>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a:t>The coronoid process is relatively large and projects well above the condyle.</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49</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N" sz="1200" dirty="0">
                <a:latin typeface="Times New Roman" pitchFamily="18" charset="0"/>
                <a:cs typeface="Times New Roman" pitchFamily="18" charset="0"/>
              </a:rPr>
              <a:t>Initially, they consist of bars of </a:t>
            </a:r>
          </a:p>
          <a:p>
            <a:pPr marL="228600" indent="-228600">
              <a:buAutoNum type="arabicPeriod"/>
            </a:pPr>
            <a:r>
              <a:rPr lang="en-IN" sz="1200" dirty="0">
                <a:latin typeface="Times New Roman" pitchFamily="18" charset="0"/>
                <a:cs typeface="Times New Roman" pitchFamily="18" charset="0"/>
              </a:rPr>
              <a:t>Simultaneously, with development of the arches and clefts</a:t>
            </a:r>
          </a:p>
          <a:p>
            <a:r>
              <a:rPr lang="en-IN" sz="1200" dirty="0">
                <a:latin typeface="Times New Roman" pitchFamily="18" charset="0"/>
                <a:cs typeface="Times New Roman" pitchFamily="18" charset="0"/>
              </a:rPr>
              <a:t> The pouches penetrate the surrounding mesenchyme, but do not establish an open communication with the external clefts.</a:t>
            </a:r>
          </a:p>
          <a:p>
            <a:r>
              <a:rPr lang="en-IN" sz="1200" dirty="0">
                <a:latin typeface="Times New Roman" pitchFamily="18" charset="0"/>
                <a:cs typeface="Times New Roman" pitchFamily="18" charset="0"/>
              </a:rPr>
              <a:t>Pharyngeal arches play an important role in formation of the face.</a:t>
            </a:r>
          </a:p>
          <a:p>
            <a:endParaRPr lang="en-IN" sz="1200" dirty="0">
              <a:latin typeface="Times New Roman" pitchFamily="18" charset="0"/>
              <a:cs typeface="Times New Roman" pitchFamily="18" charset="0"/>
            </a:endParaRPr>
          </a:p>
          <a:p>
            <a:pPr marL="228600" indent="-228600">
              <a:buAutoNum type="arabicPeriod"/>
            </a:pP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6</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a:t>
            </a:r>
            <a:r>
              <a:rPr lang="en-IN" sz="1200" dirty="0">
                <a:latin typeface="Times New Roman" pitchFamily="18" charset="0"/>
                <a:cs typeface="Times New Roman" pitchFamily="18" charset="0"/>
              </a:rPr>
              <a:t> The human face begins to form</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7</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Times New Roman" pitchFamily="18" charset="0"/>
                <a:cs typeface="Times New Roman" pitchFamily="18" charset="0"/>
              </a:rPr>
              <a:t>During the third week of development</a:t>
            </a:r>
          </a:p>
          <a:p>
            <a:pPr marL="0" marR="0" indent="0" algn="l" defTabSz="914400" rtl="0" eaLnBrk="1" fontAlgn="auto" latinLnBrk="0" hangingPunct="1">
              <a:lnSpc>
                <a:spcPct val="100000"/>
              </a:lnSpc>
              <a:spcBef>
                <a:spcPts val="0"/>
              </a:spcBef>
              <a:spcAft>
                <a:spcPts val="0"/>
              </a:spcAft>
              <a:buClrTx/>
              <a:buSzTx/>
              <a:buFontTx/>
              <a:buNone/>
              <a:defRPr/>
            </a:pPr>
            <a:r>
              <a:rPr lang="en-IN" sz="1200" dirty="0">
                <a:latin typeface="Times New Roman" pitchFamily="18" charset="0"/>
                <a:cs typeface="Times New Roman" pitchFamily="18" charset="0"/>
              </a:rPr>
              <a:t>is first seen at the site of the future face, between the </a:t>
            </a:r>
            <a:r>
              <a:rPr lang="en-IN" sz="1200" dirty="0" err="1">
                <a:latin typeface="Times New Roman" pitchFamily="18" charset="0"/>
                <a:cs typeface="Times New Roman" pitchFamily="18" charset="0"/>
              </a:rPr>
              <a:t>primordium</a:t>
            </a:r>
            <a:r>
              <a:rPr lang="en-IN" sz="1200" dirty="0">
                <a:latin typeface="Times New Roman" pitchFamily="18" charset="0"/>
                <a:cs typeface="Times New Roman" pitchFamily="18" charset="0"/>
              </a:rPr>
              <a:t> of the heart and the rapidly enlarging </a:t>
            </a:r>
            <a:r>
              <a:rPr lang="en-IN" sz="1200" dirty="0" err="1">
                <a:latin typeface="Times New Roman" pitchFamily="18" charset="0"/>
                <a:cs typeface="Times New Roman" pitchFamily="18" charset="0"/>
              </a:rPr>
              <a:t>primordium</a:t>
            </a:r>
            <a:r>
              <a:rPr lang="en-IN" sz="1200" dirty="0">
                <a:latin typeface="Times New Roman" pitchFamily="18" charset="0"/>
                <a:cs typeface="Times New Roman" pitchFamily="18" charset="0"/>
              </a:rPr>
              <a:t> of the brain.</a:t>
            </a:r>
          </a:p>
          <a:p>
            <a:r>
              <a:rPr lang="en-IN" dirty="0" err="1"/>
              <a:t>Primordium</a:t>
            </a:r>
            <a:r>
              <a:rPr lang="en-IN" dirty="0"/>
              <a:t> means</a:t>
            </a:r>
            <a:r>
              <a:rPr lang="en-IN" baseline="0" dirty="0"/>
              <a:t> an organ or part in the early stage of development</a:t>
            </a:r>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8</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N" sz="1200" dirty="0">
                <a:latin typeface="Times New Roman" pitchFamily="18" charset="0"/>
                <a:cs typeface="Times New Roman" pitchFamily="18" charset="0"/>
              </a:rPr>
              <a:t>• a pair of medial nasal processes (that later contribute to a single globular [</a:t>
            </a:r>
            <a:r>
              <a:rPr lang="en-IN" sz="1200" dirty="0" err="1">
                <a:latin typeface="Times New Roman" pitchFamily="18" charset="0"/>
                <a:cs typeface="Times New Roman" pitchFamily="18" charset="0"/>
              </a:rPr>
              <a:t>intermaxillary</a:t>
            </a:r>
            <a:r>
              <a:rPr lang="en-IN" sz="1200" dirty="0">
                <a:latin typeface="Times New Roman" pitchFamily="18" charset="0"/>
                <a:cs typeface="Times New Roman" pitchFamily="18" charset="0"/>
              </a:rPr>
              <a:t>] process), and </a:t>
            </a:r>
          </a:p>
          <a:p>
            <a:pPr marL="0" indent="0">
              <a:buNone/>
            </a:pPr>
            <a:r>
              <a:rPr lang="en-IN" sz="1200" dirty="0">
                <a:latin typeface="Times New Roman" pitchFamily="18" charset="0"/>
                <a:cs typeface="Times New Roman" pitchFamily="18" charset="0"/>
              </a:rPr>
              <a:t>• a pair of lateral nasal processes.</a:t>
            </a:r>
          </a:p>
          <a:p>
            <a:pPr marL="0" indent="0">
              <a:buNone/>
            </a:pPr>
            <a:endParaRPr lang="en-IN" sz="1200" dirty="0">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10</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Cranial part is maxilla and caudal part is mandible.</a:t>
            </a:r>
          </a:p>
          <a:p>
            <a:pPr marL="0" indent="0">
              <a:buNone/>
            </a:pPr>
            <a:r>
              <a:rPr lang="en-IN" sz="1200" dirty="0">
                <a:latin typeface="Times New Roman" pitchFamily="18" charset="0"/>
                <a:cs typeface="Times New Roman" pitchFamily="18" charset="0"/>
              </a:rPr>
              <a:t>a pair of mandibular processes (actually the pharyngeal arch itself), and </a:t>
            </a:r>
          </a:p>
          <a:p>
            <a:pPr marL="0" indent="0">
              <a:buNone/>
            </a:pPr>
            <a:r>
              <a:rPr lang="en-IN" sz="1200" dirty="0">
                <a:latin typeface="Times New Roman" pitchFamily="18" charset="0"/>
                <a:cs typeface="Times New Roman" pitchFamily="18" charset="0"/>
              </a:rPr>
              <a:t>• a pair of outgrowths of the arch: the maxillary processes (that later give rise to a pair of palatal processes</a:t>
            </a:r>
          </a:p>
          <a:p>
            <a:endParaRPr lang="en-IN" dirty="0"/>
          </a:p>
        </p:txBody>
      </p:sp>
      <p:sp>
        <p:nvSpPr>
          <p:cNvPr id="4" name="Slide Number Placeholder 3"/>
          <p:cNvSpPr>
            <a:spLocks noGrp="1"/>
          </p:cNvSpPr>
          <p:nvPr>
            <p:ph type="sldNum" sz="quarter" idx="10"/>
          </p:nvPr>
        </p:nvSpPr>
        <p:spPr/>
        <p:txBody>
          <a:bodyPr/>
          <a:lstStyle/>
          <a:p>
            <a:fld id="{216B4851-C1DA-4B5A-A503-D5592F5004B5}" type="slidenum">
              <a:rPr lang="en-IN" smtClean="0"/>
              <a:t>11</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They are the precursors of the olfactory epithelium, responsible for the sense of smell. </a:t>
            </a:r>
          </a:p>
        </p:txBody>
      </p:sp>
      <p:sp>
        <p:nvSpPr>
          <p:cNvPr id="4" name="Slide Number Placeholder 3"/>
          <p:cNvSpPr>
            <a:spLocks noGrp="1"/>
          </p:cNvSpPr>
          <p:nvPr>
            <p:ph type="sldNum" sz="quarter" idx="10"/>
          </p:nvPr>
        </p:nvSpPr>
        <p:spPr/>
        <p:txBody>
          <a:bodyPr/>
          <a:lstStyle/>
          <a:p>
            <a:fld id="{216B4851-C1DA-4B5A-A503-D5592F5004B5}" type="slidenum">
              <a:rPr lang="en-IN" smtClean="0"/>
              <a:t>12</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462EF3-3C4F-43EE-ACEE-D4B806740EA3}"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786BE5-D2A3-4BF0-8B30-D7403E61B3DC}" type="datetimeFigureOut">
              <a:rPr lang="en-US" smtClean="0"/>
              <a:t>4/20/2023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76C0EF2-9919-473B-8215-8616BAF10692}"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472EB-AC54-4713-BFC2-BEB621108C63}" type="datetimeFigureOut">
              <a:rPr lang="en-US" smtClean="0"/>
              <a:t>4/20/2023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smtClean="0"/>
              <a:t>4/20/2023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smtClean="0"/>
              <a:t>4/20/2023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8BE790C-34EB-4565-8437-CACF4CDB7822}" type="datetimeFigureOut">
              <a:rPr lang="en-US" smtClean="0"/>
              <a:t>4/20/2023</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84A4C11-22B8-4A4E-8126-B3AF6B948A8E}" type="datetimeFigureOut">
              <a:rPr lang="en-US" smtClean="0"/>
              <a:t>4/20/2023</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6ED06B6-C816-4861-964D-15A98395707D}" type="datetimeFigureOut">
              <a:rPr lang="en-US" smtClean="0"/>
              <a:t>4/20/2023</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1A8AB-EA7C-4B1B-9D73-E2551851FABE}" type="datetimeFigureOut">
              <a:rPr lang="en-US" smtClean="0"/>
              <a:t>4/20/2023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a:fillRect/>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a:fill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a:fillRect/>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a:fill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786BE5-D2A3-4BF0-8B30-D7403E61B3DC}" type="datetimeFigureOut">
              <a:rPr lang="en-US" smtClean="0"/>
              <a:t>4/20/2023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71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812801"/>
            <a:ext cx="10351245" cy="2565400"/>
          </a:xfrm>
        </p:spPr>
        <p:txBody>
          <a:bodyPr/>
          <a:lstStyle/>
          <a:p>
            <a:r>
              <a:rPr lang="en-IN" sz="5400" b="1" dirty="0">
                <a:solidFill>
                  <a:srgbClr val="FFFF00"/>
                </a:solidFill>
                <a:effectLst>
                  <a:outerShdw blurRad="38100" dist="38100" dir="2700000" algn="tl">
                    <a:srgbClr val="000000">
                      <a:alpha val="43137"/>
                    </a:srgbClr>
                  </a:outerShdw>
                </a:effectLst>
                <a:latin typeface="Arial Black" pitchFamily="34" charset="0"/>
              </a:rPr>
              <a:t>GROWTH </a:t>
            </a:r>
            <a:r>
              <a:rPr lang="en-US" altLang="en-IN" sz="5400" b="1" dirty="0">
                <a:solidFill>
                  <a:srgbClr val="FFFF00"/>
                </a:solidFill>
                <a:effectLst>
                  <a:outerShdw blurRad="38100" dist="38100" dir="2700000" algn="tl">
                    <a:srgbClr val="000000">
                      <a:alpha val="43137"/>
                    </a:srgbClr>
                  </a:outerShdw>
                </a:effectLst>
                <a:latin typeface="Arial Black" pitchFamily="34" charset="0"/>
              </a:rPr>
              <a:t>AND DEVELOPMENT OF CRNIAL AND FACIAL STRUCTURES</a:t>
            </a:r>
            <a:endParaRPr lang="en-IN" sz="5400" b="1" dirty="0">
              <a:solidFill>
                <a:srgbClr val="FFFF00"/>
              </a:solidFill>
              <a:effectLst>
                <a:outerShdw blurRad="38100" dist="38100" dir="2700000" algn="tl">
                  <a:srgbClr val="000000">
                    <a:alpha val="43137"/>
                  </a:srgbClr>
                </a:outerShdw>
              </a:effectLst>
              <a:latin typeface="Arial Black" pitchFamily="34" charset="0"/>
            </a:endParaRPr>
          </a:p>
        </p:txBody>
      </p:sp>
      <p:sp>
        <p:nvSpPr>
          <p:cNvPr id="4" name="Subtitle 3"/>
          <p:cNvSpPr>
            <a:spLocks noGrp="1"/>
          </p:cNvSpPr>
          <p:nvPr>
            <p:ph type="subTitle" idx="1"/>
          </p:nvPr>
        </p:nvSpPr>
        <p:spPr>
          <a:xfrm>
            <a:off x="7783034" y="5098415"/>
            <a:ext cx="3237392" cy="861695"/>
          </a:xfrm>
        </p:spPr>
        <p:txBody>
          <a:bodyPr>
            <a:normAutofit fontScale="85000" lnSpcReduction="10000"/>
          </a:bodyPr>
          <a:lstStyle/>
          <a:p>
            <a:r>
              <a:rPr lang="en-US" altLang="en-IN" dirty="0">
                <a:ln w="10160">
                  <a:solidFill>
                    <a:srgbClr val="FFFF00"/>
                  </a:solidFill>
                  <a:prstDash val="solid"/>
                </a:ln>
                <a:solidFill>
                  <a:srgbClr val="FFFF00"/>
                </a:solidFill>
                <a:effectLst>
                  <a:outerShdw blurRad="38100" dist="22860" dir="5400000" algn="tl" rotWithShape="0">
                    <a:srgbClr val="000000">
                      <a:alpha val="30000"/>
                    </a:srgbClr>
                  </a:outerShdw>
                </a:effectLst>
              </a:rPr>
              <a:t>DEPARTMENT OF ORTHODONTICS AND DENTOFACIAL ORTHOPEDICS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83390" y="374468"/>
            <a:ext cx="8947150" cy="4195762"/>
          </a:xfrm>
        </p:spPr>
        <p:txBody>
          <a:bodyPr>
            <a:normAutofit/>
          </a:bodyPr>
          <a:lstStyle/>
          <a:p>
            <a:r>
              <a:rPr lang="en-IN" sz="2400" dirty="0">
                <a:latin typeface="Times New Roman" pitchFamily="18" charset="0"/>
                <a:cs typeface="Times New Roman" pitchFamily="18" charset="0"/>
              </a:rPr>
              <a:t>A series of individualized tissue swellings gives rise to the different parts of the face. These are known as facial processes (prominences). The following facial processes may be recognized: </a:t>
            </a:r>
          </a:p>
          <a:p>
            <a:pPr marL="0" indent="0">
              <a:buNone/>
            </a:pPr>
            <a:r>
              <a:rPr lang="en-IN" sz="2400" dirty="0">
                <a:latin typeface="Times New Roman" pitchFamily="18" charset="0"/>
                <a:cs typeface="Times New Roman" pitchFamily="18" charset="0"/>
              </a:rPr>
              <a:t>A) The </a:t>
            </a:r>
            <a:r>
              <a:rPr lang="en-IN" sz="2400" dirty="0" err="1">
                <a:latin typeface="Times New Roman" pitchFamily="18" charset="0"/>
                <a:cs typeface="Times New Roman" pitchFamily="18" charset="0"/>
              </a:rPr>
              <a:t>frontonasal</a:t>
            </a:r>
            <a:r>
              <a:rPr lang="en-IN" sz="2400" dirty="0">
                <a:latin typeface="Times New Roman" pitchFamily="18" charset="0"/>
                <a:cs typeface="Times New Roman" pitchFamily="18" charset="0"/>
              </a:rPr>
              <a:t> process gives rise to: </a:t>
            </a:r>
          </a:p>
        </p:txBody>
      </p:sp>
      <p:pic>
        <p:nvPicPr>
          <p:cNvPr id="4" name="Picture 3"/>
          <p:cNvPicPr>
            <a:picLocks noChangeAspect="1"/>
          </p:cNvPicPr>
          <p:nvPr/>
        </p:nvPicPr>
        <p:blipFill>
          <a:blip r:embed="rId3"/>
          <a:stretch>
            <a:fillRect/>
          </a:stretch>
        </p:blipFill>
        <p:spPr>
          <a:xfrm>
            <a:off x="983390" y="2381380"/>
            <a:ext cx="8157155" cy="3657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658318" y="1345940"/>
            <a:ext cx="10515600" cy="4351338"/>
          </a:xfrm>
        </p:spPr>
        <p:txBody>
          <a:bodyPr>
            <a:normAutofit/>
          </a:bodyPr>
          <a:lstStyle/>
          <a:p>
            <a:pPr marL="514350" indent="-514350">
              <a:buAutoNum type="alphaLcParenR" startAt="2"/>
            </a:pPr>
            <a:r>
              <a:rPr lang="en-IN" sz="2400" dirty="0">
                <a:latin typeface="Times New Roman" pitchFamily="18" charset="0"/>
                <a:cs typeface="Times New Roman" pitchFamily="18" charset="0"/>
              </a:rPr>
              <a:t>the first pharyngeal arch gives rise to: </a:t>
            </a:r>
          </a:p>
          <a:p>
            <a:pPr marL="0" indent="0">
              <a:buNone/>
            </a:pPr>
            <a:endParaRPr lang="en-IN" sz="24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1881710" y="1853248"/>
            <a:ext cx="5551900" cy="42257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At the end of the fourth week, two ectodermal thickenings: nasal </a:t>
            </a:r>
            <a:r>
              <a:rPr lang="en-IN" sz="2400" dirty="0" err="1">
                <a:latin typeface="Times New Roman" pitchFamily="18" charset="0"/>
                <a:cs typeface="Times New Roman" pitchFamily="18" charset="0"/>
              </a:rPr>
              <a:t>placodes</a:t>
            </a:r>
            <a:r>
              <a:rPr lang="en-IN" sz="2400" dirty="0">
                <a:latin typeface="Times New Roman" pitchFamily="18" charset="0"/>
                <a:cs typeface="Times New Roman" pitchFamily="18" charset="0"/>
              </a:rPr>
              <a:t>, appear on the </a:t>
            </a:r>
            <a:r>
              <a:rPr lang="en-IN" sz="2400" dirty="0" err="1">
                <a:latin typeface="Times New Roman" pitchFamily="18" charset="0"/>
                <a:cs typeface="Times New Roman" pitchFamily="18" charset="0"/>
              </a:rPr>
              <a:t>frontonasal</a:t>
            </a:r>
            <a:r>
              <a:rPr lang="en-IN" sz="2400" dirty="0">
                <a:latin typeface="Times New Roman" pitchFamily="18" charset="0"/>
                <a:cs typeface="Times New Roman" pitchFamily="18" charset="0"/>
              </a:rPr>
              <a:t> process.</a:t>
            </a:r>
          </a:p>
        </p:txBody>
      </p:sp>
      <p:pic>
        <p:nvPicPr>
          <p:cNvPr id="4" name="Picture 3"/>
          <p:cNvPicPr>
            <a:picLocks noChangeAspect="1"/>
          </p:cNvPicPr>
          <p:nvPr/>
        </p:nvPicPr>
        <p:blipFill rotWithShape="1">
          <a:blip r:embed="rId3"/>
          <a:srcRect l="12319" t="1739" r="11739" b="16908"/>
          <a:stretch>
            <a:fillRect/>
          </a:stretch>
        </p:blipFill>
        <p:spPr>
          <a:xfrm>
            <a:off x="3175524" y="2888539"/>
            <a:ext cx="4430387" cy="355952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During the fifth week, lateral nasal and medial nasal swellings that surround the nasal </a:t>
            </a:r>
            <a:r>
              <a:rPr lang="en-IN" sz="2400" dirty="0" err="1">
                <a:latin typeface="Times New Roman" pitchFamily="18" charset="0"/>
                <a:cs typeface="Times New Roman" pitchFamily="18" charset="0"/>
              </a:rPr>
              <a:t>placodes</a:t>
            </a:r>
            <a:r>
              <a:rPr lang="en-IN" sz="2400" dirty="0">
                <a:latin typeface="Times New Roman" pitchFamily="18" charset="0"/>
                <a:cs typeface="Times New Roman" pitchFamily="18" charset="0"/>
              </a:rPr>
              <a:t> appear on the </a:t>
            </a:r>
            <a:r>
              <a:rPr lang="en-IN" sz="2400" dirty="0" err="1">
                <a:latin typeface="Times New Roman" pitchFamily="18" charset="0"/>
                <a:cs typeface="Times New Roman" pitchFamily="18" charset="0"/>
              </a:rPr>
              <a:t>frontonasal</a:t>
            </a:r>
            <a:r>
              <a:rPr lang="en-IN" sz="2400" dirty="0">
                <a:latin typeface="Times New Roman" pitchFamily="18" charset="0"/>
                <a:cs typeface="Times New Roman" pitchFamily="18" charset="0"/>
              </a:rPr>
              <a:t> process.</a:t>
            </a:r>
          </a:p>
          <a:p>
            <a:r>
              <a:rPr lang="en-IN" sz="2400" dirty="0">
                <a:latin typeface="Times New Roman" pitchFamily="18" charset="0"/>
                <a:cs typeface="Times New Roman" pitchFamily="18" charset="0"/>
              </a:rPr>
              <a:t>These four nasal processes grow forward, while the nasal </a:t>
            </a:r>
            <a:r>
              <a:rPr lang="en-IN" sz="2400" dirty="0" err="1">
                <a:latin typeface="Times New Roman" pitchFamily="18" charset="0"/>
                <a:cs typeface="Times New Roman" pitchFamily="18" charset="0"/>
              </a:rPr>
              <a:t>placodes</a:t>
            </a:r>
            <a:r>
              <a:rPr lang="en-IN" sz="2400" dirty="0">
                <a:latin typeface="Times New Roman" pitchFamily="18" charset="0"/>
                <a:cs typeface="Times New Roman" pitchFamily="18" charset="0"/>
              </a:rPr>
              <a:t> remain relatively stationary. This gives the impression that the nasal </a:t>
            </a:r>
            <a:r>
              <a:rPr lang="en-IN" sz="2400" dirty="0" err="1">
                <a:latin typeface="Times New Roman" pitchFamily="18" charset="0"/>
                <a:cs typeface="Times New Roman" pitchFamily="18" charset="0"/>
              </a:rPr>
              <a:t>placodes</a:t>
            </a:r>
            <a:r>
              <a:rPr lang="en-IN" sz="2400" dirty="0">
                <a:latin typeface="Times New Roman" pitchFamily="18" charset="0"/>
                <a:cs typeface="Times New Roman" pitchFamily="18" charset="0"/>
              </a:rPr>
              <a:t> “</a:t>
            </a:r>
            <a:r>
              <a:rPr lang="en-IN" sz="2400" dirty="0" err="1">
                <a:latin typeface="Times New Roman" pitchFamily="18" charset="0"/>
                <a:cs typeface="Times New Roman" pitchFamily="18" charset="0"/>
              </a:rPr>
              <a:t>invaginate</a:t>
            </a:r>
            <a:r>
              <a:rPr lang="en-IN" sz="2400" dirty="0">
                <a:latin typeface="Times New Roman" pitchFamily="18" charset="0"/>
                <a:cs typeface="Times New Roman" pitchFamily="18" charset="0"/>
              </a:rPr>
              <a:t>”. </a:t>
            </a:r>
          </a:p>
          <a:p>
            <a:r>
              <a:rPr lang="en-IN" sz="2400" dirty="0">
                <a:latin typeface="Times New Roman" pitchFamily="18" charset="0"/>
                <a:cs typeface="Times New Roman" pitchFamily="18" charset="0"/>
              </a:rPr>
              <a:t>They actually stay behind and come to lie in blind nasal pits, surrounded by the nasal processes. </a:t>
            </a:r>
          </a:p>
          <a:p>
            <a:r>
              <a:rPr lang="en-IN" sz="2400" dirty="0">
                <a:latin typeface="Times New Roman" pitchFamily="18" charset="0"/>
                <a:cs typeface="Times New Roman" pitchFamily="18" charset="0"/>
              </a:rPr>
              <a:t>This is the first step in the development of the nasal cavities.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08" t="1932" r="5856" b="68211"/>
          <a:stretch>
            <a:fillRect/>
          </a:stretch>
        </p:blipFill>
        <p:spPr>
          <a:xfrm>
            <a:off x="409213" y="1853248"/>
            <a:ext cx="9878518" cy="415227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Simultaneously, paired maxillary processes develop near the base of the first pharyngeal arch. </a:t>
            </a:r>
          </a:p>
          <a:p>
            <a:r>
              <a:rPr lang="en-IN" sz="2400" dirty="0">
                <a:latin typeface="Times New Roman" pitchFamily="18" charset="0"/>
                <a:cs typeface="Times New Roman" pitchFamily="18" charset="0"/>
              </a:rPr>
              <a:t>They enlarge and grow ventrally and medially, surrounding the future oral cavity. </a:t>
            </a:r>
          </a:p>
          <a:p>
            <a:r>
              <a:rPr lang="en-IN" sz="2400" dirty="0">
                <a:latin typeface="Times New Roman" pitchFamily="18" charset="0"/>
                <a:cs typeface="Times New Roman" pitchFamily="18" charset="0"/>
              </a:rPr>
              <a:t>The maxillary processes grow rapidly, first meeting the lateral nasal processes, and then the lower extension of the medial nasal processes. </a:t>
            </a:r>
          </a:p>
          <a:p>
            <a:r>
              <a:rPr lang="en-IN" sz="2400" dirty="0">
                <a:latin typeface="Times New Roman" pitchFamily="18" charset="0"/>
                <a:cs typeface="Times New Roman" pitchFamily="18" charset="0"/>
              </a:rPr>
              <a:t>This lower extension is known as the globular or </a:t>
            </a:r>
            <a:r>
              <a:rPr lang="en-IN" sz="2400" dirty="0" err="1">
                <a:latin typeface="Times New Roman" pitchFamily="18" charset="0"/>
                <a:cs typeface="Times New Roman" pitchFamily="18" charset="0"/>
              </a:rPr>
              <a:t>intermaxillary</a:t>
            </a:r>
            <a:r>
              <a:rPr lang="en-IN" sz="2400" dirty="0">
                <a:latin typeface="Times New Roman" pitchFamily="18" charset="0"/>
                <a:cs typeface="Times New Roman" pitchFamily="18" charset="0"/>
              </a:rPr>
              <a:t> process and will give rise to the mid structure (</a:t>
            </a:r>
            <a:r>
              <a:rPr lang="en-IN" sz="2400" dirty="0" err="1">
                <a:latin typeface="Times New Roman" pitchFamily="18" charset="0"/>
                <a:cs typeface="Times New Roman" pitchFamily="18" charset="0"/>
              </a:rPr>
              <a:t>philtrum</a:t>
            </a:r>
            <a:r>
              <a:rPr lang="en-IN" sz="2400" dirty="0">
                <a:latin typeface="Times New Roman" pitchFamily="18" charset="0"/>
                <a:cs typeface="Times New Roman" pitchFamily="18" charset="0"/>
              </a:rPr>
              <a:t>) of the upper lip.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36" t="32660" r="-1"/>
          <a:stretch>
            <a:fillRect/>
          </a:stretch>
        </p:blipFill>
        <p:spPr>
          <a:xfrm>
            <a:off x="646111" y="817437"/>
            <a:ext cx="10548731" cy="5495256"/>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134" y="452718"/>
            <a:ext cx="8731700" cy="1400530"/>
          </a:xfrm>
        </p:spPr>
        <p:txBody>
          <a:bodyPr>
            <a:normAutofit/>
          </a:bodyPr>
          <a:lstStyle/>
          <a:p>
            <a:r>
              <a:rPr lang="en-IN" b="1" u="sng" dirty="0"/>
              <a:t>MERGING VS. FUSION OF FACIAL  PROCESSES</a:t>
            </a:r>
          </a:p>
        </p:txBody>
      </p:sp>
      <p:sp>
        <p:nvSpPr>
          <p:cNvPr id="3" name="Content Placeholder 2"/>
          <p:cNvSpPr>
            <a:spLocks noGrp="1"/>
          </p:cNvSpPr>
          <p:nvPr>
            <p:ph idx="1"/>
          </p:nvPr>
        </p:nvSpPr>
        <p:spPr>
          <a:xfrm>
            <a:off x="1104293" y="1513273"/>
            <a:ext cx="8946541" cy="4195481"/>
          </a:xfrm>
        </p:spPr>
        <p:txBody>
          <a:bodyPr>
            <a:noAutofit/>
          </a:bodyPr>
          <a:lstStyle/>
          <a:p>
            <a:pPr marL="0" indent="0">
              <a:buNone/>
            </a:pPr>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Merging is the process by which the groove between two facial processes is eliminated.</a:t>
            </a:r>
          </a:p>
          <a:p>
            <a:r>
              <a:rPr lang="en-IN" sz="2400" dirty="0">
                <a:latin typeface="Times New Roman" pitchFamily="18" charset="0"/>
                <a:cs typeface="Times New Roman" pitchFamily="18" charset="0"/>
              </a:rPr>
              <a:t>The tissues in the groove “catch up” by proliferating more rapidly than the surrounding tissues, causing the groove to become progressively shallower until it </a:t>
            </a:r>
            <a:r>
              <a:rPr lang="en-IN" sz="2400" dirty="0" err="1">
                <a:latin typeface="Times New Roman" pitchFamily="18" charset="0"/>
                <a:cs typeface="Times New Roman" pitchFamily="18" charset="0"/>
              </a:rPr>
              <a:t>smoothes</a:t>
            </a:r>
            <a:r>
              <a:rPr lang="en-IN" sz="2400" dirty="0">
                <a:latin typeface="Times New Roman" pitchFamily="18" charset="0"/>
                <a:cs typeface="Times New Roman" pitchFamily="18" charset="0"/>
              </a:rPr>
              <a:t> out.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rotWithShape="1">
          <a:blip r:embed="rId3"/>
          <a:srcRect r="52513" b="22555"/>
          <a:stretch>
            <a:fillRect/>
          </a:stretch>
        </p:blipFill>
        <p:spPr>
          <a:xfrm>
            <a:off x="2979211" y="452718"/>
            <a:ext cx="4738521" cy="57958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u="sng" dirty="0"/>
              <a:t>FUSION</a:t>
            </a:r>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Fusion is the process by which two facial processes, that were initially separated by a space, grow together. </a:t>
            </a:r>
          </a:p>
          <a:p>
            <a:r>
              <a:rPr lang="en-IN" sz="2400" dirty="0">
                <a:latin typeface="Times New Roman" pitchFamily="18" charset="0"/>
                <a:cs typeface="Times New Roman" pitchFamily="18" charset="0"/>
              </a:rPr>
              <a:t>An example of fusion is the formation of the secondary palate where two facial processes grow toward each other, touch each other and then fuse in the midline.</a:t>
            </a:r>
          </a:p>
          <a:p>
            <a:r>
              <a:rPr lang="en-IN" sz="2400" dirty="0">
                <a:latin typeface="Times New Roman" pitchFamily="18" charset="0"/>
                <a:cs typeface="Times New Roman" pitchFamily="18" charset="0"/>
              </a:rPr>
              <a:t> In fusion, unlike merging, the epithelium is broken down where the two processes meet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FFFF00"/>
                </a:solidFill>
              </a:rPr>
              <a:t>CONTENTS</a:t>
            </a:r>
          </a:p>
        </p:txBody>
      </p:sp>
      <p:sp>
        <p:nvSpPr>
          <p:cNvPr id="3" name="Content Placeholder 2"/>
          <p:cNvSpPr>
            <a:spLocks noGrp="1"/>
          </p:cNvSpPr>
          <p:nvPr>
            <p:ph idx="1"/>
          </p:nvPr>
        </p:nvSpPr>
        <p:spPr>
          <a:xfrm>
            <a:off x="646111" y="1393350"/>
            <a:ext cx="8946541" cy="4195481"/>
          </a:xfrm>
        </p:spPr>
        <p:txBody>
          <a:bodyPr>
            <a:normAutofit fontScale="92500" lnSpcReduction="20000"/>
          </a:bodyPr>
          <a:lstStyle/>
          <a:p>
            <a:pPr>
              <a:lnSpc>
                <a:spcPct val="200000"/>
              </a:lnSpc>
            </a:pPr>
            <a:r>
              <a:rPr lang="en-IN" sz="2800" dirty="0">
                <a:latin typeface="Times New Roman" pitchFamily="18" charset="0"/>
                <a:cs typeface="Times New Roman" pitchFamily="18" charset="0"/>
              </a:rPr>
              <a:t>INTRODUCTION</a:t>
            </a:r>
          </a:p>
          <a:p>
            <a:pPr>
              <a:lnSpc>
                <a:spcPct val="200000"/>
              </a:lnSpc>
            </a:pPr>
            <a:r>
              <a:rPr lang="en-IN" sz="2800" dirty="0">
                <a:latin typeface="Times New Roman" pitchFamily="18" charset="0"/>
                <a:cs typeface="Times New Roman" pitchFamily="18" charset="0"/>
              </a:rPr>
              <a:t>DEVELOPMENT OF PHARYNGEAL ARCHES</a:t>
            </a:r>
          </a:p>
          <a:p>
            <a:pPr>
              <a:lnSpc>
                <a:spcPct val="200000"/>
              </a:lnSpc>
            </a:pPr>
            <a:r>
              <a:rPr lang="en-IN" sz="2800" dirty="0">
                <a:latin typeface="Times New Roman" pitchFamily="18" charset="0"/>
                <a:cs typeface="Times New Roman" pitchFamily="18" charset="0"/>
              </a:rPr>
              <a:t>PRENATAL DEVELOPMENT OF FACE</a:t>
            </a:r>
          </a:p>
          <a:p>
            <a:pPr>
              <a:lnSpc>
                <a:spcPct val="200000"/>
              </a:lnSpc>
            </a:pPr>
            <a:r>
              <a:rPr lang="en-IN" sz="2800" dirty="0">
                <a:latin typeface="Times New Roman" pitchFamily="18" charset="0"/>
                <a:cs typeface="Times New Roman" pitchFamily="18" charset="0"/>
              </a:rPr>
              <a:t>PRENATAL DEVELOPMENT OF PALATE</a:t>
            </a:r>
          </a:p>
          <a:p>
            <a:pPr>
              <a:lnSpc>
                <a:spcPct val="200000"/>
              </a:lnSpc>
            </a:pPr>
            <a:r>
              <a:rPr lang="en-IN" sz="2800" dirty="0">
                <a:latin typeface="Times New Roman" pitchFamily="18" charset="0"/>
                <a:cs typeface="Times New Roman" pitchFamily="18" charset="0"/>
              </a:rPr>
              <a:t>PRENATAL DEVELOPMENT OF MANDIBLE</a:t>
            </a:r>
          </a:p>
          <a:p>
            <a:pPr marL="0" indent="0">
              <a:lnSpc>
                <a:spcPct val="200000"/>
              </a:lnSpc>
              <a:buNone/>
            </a:pPr>
            <a:endParaRPr lang="en-IN" sz="2800" dirty="0">
              <a:latin typeface="Times New Roman" pitchFamily="18" charset="0"/>
              <a:cs typeface="Times New Roman" pitchFamily="18" charset="0"/>
            </a:endParaRPr>
          </a:p>
          <a:p>
            <a:pPr>
              <a:lnSpc>
                <a:spcPct val="200000"/>
              </a:lnSpc>
            </a:pPr>
            <a:endParaRPr lang="en-IN" sz="2800" dirty="0">
              <a:latin typeface="Times New Roman" pitchFamily="18" charset="0"/>
              <a:cs typeface="Times New Roman" pitchFamily="18" charset="0"/>
            </a:endParaRPr>
          </a:p>
          <a:p>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srcRect l="51771" t="2482" r="7656" b="21272"/>
          <a:stretch>
            <a:fillRect/>
          </a:stretch>
        </p:blipFill>
        <p:spPr>
          <a:xfrm>
            <a:off x="3168489" y="452718"/>
            <a:ext cx="4359965" cy="61449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987" y="452718"/>
            <a:ext cx="8506847" cy="1400530"/>
          </a:xfrm>
        </p:spPr>
        <p:txBody>
          <a:bodyPr/>
          <a:lstStyle/>
          <a:p>
            <a:r>
              <a:rPr lang="en-IN" b="1" u="sng" dirty="0"/>
              <a:t>PALATE FORMATION</a:t>
            </a:r>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Tissue intervening between nasal and oral cavities is known as the palate.</a:t>
            </a:r>
          </a:p>
          <a:p>
            <a:r>
              <a:rPr lang="en-IN" sz="2400" dirty="0">
                <a:latin typeface="Times New Roman" pitchFamily="18" charset="0"/>
                <a:cs typeface="Times New Roman" pitchFamily="18" charset="0"/>
              </a:rPr>
              <a:t> By the 6th week the primary palate, formed by the two maxillary and two medial nasal processes, separates the developing oral and nasal cavities. </a:t>
            </a:r>
          </a:p>
          <a:p>
            <a:r>
              <a:rPr lang="en-IN" sz="2400" dirty="0">
                <a:latin typeface="Times New Roman" pitchFamily="18" charset="0"/>
                <a:cs typeface="Times New Roman" pitchFamily="18" charset="0"/>
              </a:rPr>
              <a:t>Subsequently, between 6th and 8th weeks, the secondary palate is formed from two palatal processes (outgrowths of the maxillary processes).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026" y="452718"/>
            <a:ext cx="8566808" cy="1400530"/>
          </a:xfrm>
        </p:spPr>
        <p:txBody>
          <a:bodyPr>
            <a:normAutofit/>
          </a:bodyPr>
          <a:lstStyle/>
          <a:p>
            <a:r>
              <a:rPr lang="en-IN" b="1" u="sng" dirty="0"/>
              <a:t>DEVELOPMENT OF THE PRIMARY (PRIMITIVE) PALATE</a:t>
            </a:r>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The primary palate develops at the same time as the external face (fifth and sixth weeks). The maxillary processes undergo extensive growth, first coming into contact with the lateral nasal processes and secondly with the globular process of the merged medial nasal processes (</a:t>
            </a:r>
            <a:r>
              <a:rPr lang="en-IN" sz="2400" dirty="0" err="1">
                <a:latin typeface="Times New Roman" pitchFamily="18" charset="0"/>
                <a:cs typeface="Times New Roman" pitchFamily="18" charset="0"/>
              </a:rPr>
              <a:t>philtrum</a:t>
            </a:r>
            <a:r>
              <a:rPr lang="en-IN" sz="2400" dirty="0">
                <a:latin typeface="Times New Roman" pitchFamily="18" charset="0"/>
                <a:cs typeface="Times New Roman"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405" y="4073525"/>
            <a:ext cx="4048125" cy="22383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061" y="1379095"/>
            <a:ext cx="10982739" cy="4797868"/>
          </a:xfrm>
        </p:spPr>
        <p:txBody>
          <a:bodyPr>
            <a:normAutofit/>
          </a:bodyPr>
          <a:lstStyle/>
          <a:p>
            <a:r>
              <a:rPr lang="en-IN" sz="2400" dirty="0">
                <a:latin typeface="Times New Roman" pitchFamily="18" charset="0"/>
                <a:cs typeface="Times New Roman" pitchFamily="18" charset="0"/>
              </a:rPr>
              <a:t>Initially the medial nasal and lateral nasal processes come into contact.</a:t>
            </a:r>
          </a:p>
          <a:p>
            <a:r>
              <a:rPr lang="en-IN" sz="2400" dirty="0">
                <a:latin typeface="Times New Roman" pitchFamily="18" charset="0"/>
                <a:cs typeface="Times New Roman" pitchFamily="18" charset="0"/>
              </a:rPr>
              <a:t>Secondarily, the medial nasal and maxillary processes come together (just below and in front of the contact site between the medial and lateral nasal processes) and pinch some epithelium between them. </a:t>
            </a:r>
          </a:p>
          <a:p>
            <a:r>
              <a:rPr lang="en-IN" sz="2400" dirty="0">
                <a:latin typeface="Times New Roman" pitchFamily="18" charset="0"/>
                <a:cs typeface="Times New Roman" pitchFamily="18" charset="0"/>
              </a:rPr>
              <a:t>This sheet of epithelium is composed of future nasal epithelium superiorly, and future oral epithelium inferiorly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p:cNvPicPr>
            <a:picLocks noGrp="1" noChangeAspect="1"/>
          </p:cNvPicPr>
          <p:nvPr>
            <p:ph idx="1"/>
          </p:nvPr>
        </p:nvPicPr>
        <p:blipFill rotWithShape="1">
          <a:blip r:embed="rId3"/>
          <a:srcRect l="429" t="502" r="49912" b="-502"/>
          <a:stretch>
            <a:fillRect/>
          </a:stretch>
        </p:blipFill>
        <p:spPr>
          <a:xfrm>
            <a:off x="2068641" y="415871"/>
            <a:ext cx="4601981" cy="59729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 Around the 6th week of development this membrane is ripped open in the same manner as the </a:t>
            </a:r>
            <a:r>
              <a:rPr lang="en-IN" sz="2400" dirty="0" err="1">
                <a:latin typeface="Times New Roman" pitchFamily="18" charset="0"/>
                <a:cs typeface="Times New Roman" pitchFamily="18" charset="0"/>
              </a:rPr>
              <a:t>oropharyngeal</a:t>
            </a:r>
            <a:r>
              <a:rPr lang="en-IN" sz="2400" dirty="0">
                <a:latin typeface="Times New Roman" pitchFamily="18" charset="0"/>
                <a:cs typeface="Times New Roman" pitchFamily="18" charset="0"/>
              </a:rPr>
              <a:t> membrane (cells stop undergoing mitosis). </a:t>
            </a:r>
          </a:p>
          <a:p>
            <a:r>
              <a:rPr lang="en-IN" sz="2400" dirty="0">
                <a:latin typeface="Times New Roman" pitchFamily="18" charset="0"/>
                <a:cs typeface="Times New Roman" pitchFamily="18" charset="0"/>
              </a:rPr>
              <a:t>The resulting opening is called the primitive </a:t>
            </a:r>
            <a:r>
              <a:rPr lang="en-IN" sz="2400" dirty="0" err="1">
                <a:latin typeface="Times New Roman" pitchFamily="18" charset="0"/>
                <a:cs typeface="Times New Roman" pitchFamily="18" charset="0"/>
              </a:rPr>
              <a:t>choana</a:t>
            </a:r>
            <a:r>
              <a:rPr lang="en-IN" sz="2400" dirty="0">
                <a:latin typeface="Times New Roman" pitchFamily="18" charset="0"/>
                <a:cs typeface="Times New Roman" pitchFamily="18" charset="0"/>
              </a:rPr>
              <a:t>, and it connects the nasal cavity to the oral cavity.</a:t>
            </a:r>
          </a:p>
          <a:p>
            <a:r>
              <a:rPr lang="en-IN" sz="2400" dirty="0">
                <a:latin typeface="Times New Roman" pitchFamily="18" charset="0"/>
                <a:cs typeface="Times New Roman" pitchFamily="18" charset="0"/>
              </a:rPr>
              <a:t> A </a:t>
            </a:r>
            <a:r>
              <a:rPr lang="en-IN" sz="2400" dirty="0" err="1">
                <a:latin typeface="Times New Roman" pitchFamily="18" charset="0"/>
                <a:cs typeface="Times New Roman" pitchFamily="18" charset="0"/>
              </a:rPr>
              <a:t>choana</a:t>
            </a:r>
            <a:r>
              <a:rPr lang="en-IN" sz="2400" dirty="0">
                <a:latin typeface="Times New Roman" pitchFamily="18" charset="0"/>
                <a:cs typeface="Times New Roman" pitchFamily="18" charset="0"/>
              </a:rPr>
              <a:t> must then be surgically established at birth.</a:t>
            </a:r>
          </a:p>
          <a:p>
            <a:endParaRPr lang="en-IN" sz="2400" dirty="0">
              <a:latin typeface="Times New Roman" pitchFamily="18" charset="0"/>
              <a:cs typeface="Times New Roman" pitchFamily="18" charset="0"/>
            </a:endParaRPr>
          </a:p>
          <a:p>
            <a:endParaRPr lang="en-IN" sz="24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0407" b="4848"/>
          <a:stretch>
            <a:fillRect/>
          </a:stretch>
        </p:blipFill>
        <p:spPr>
          <a:xfrm>
            <a:off x="1569282" y="859800"/>
            <a:ext cx="8481552" cy="5396459"/>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72836"/>
            <a:ext cx="9404723" cy="1400530"/>
          </a:xfrm>
        </p:spPr>
        <p:txBody>
          <a:bodyPr>
            <a:normAutofit/>
          </a:bodyPr>
          <a:lstStyle/>
          <a:p>
            <a:r>
              <a:rPr lang="en-IN" dirty="0"/>
              <a:t>DEVELOPMENT OF THE SECONDARY PALATE </a:t>
            </a:r>
          </a:p>
        </p:txBody>
      </p:sp>
      <p:sp>
        <p:nvSpPr>
          <p:cNvPr id="3" name="Content Placeholder 2"/>
          <p:cNvSpPr>
            <a:spLocks noGrp="1"/>
          </p:cNvSpPr>
          <p:nvPr>
            <p:ph idx="1"/>
          </p:nvPr>
        </p:nvSpPr>
        <p:spPr>
          <a:xfrm>
            <a:off x="874220" y="1811407"/>
            <a:ext cx="8946541" cy="4195481"/>
          </a:xfrm>
        </p:spPr>
        <p:txBody>
          <a:bodyPr/>
          <a:lstStyle/>
          <a:p>
            <a:r>
              <a:rPr lang="en-IN" dirty="0"/>
              <a:t>During the seventh and eighth weeks, the medial walls (the oral surfaces) of the maxillary processes produce a pair of thin medial extensions, called the palatal processes (shelves). </a:t>
            </a:r>
          </a:p>
          <a:p>
            <a:r>
              <a:rPr lang="en-IN" dirty="0"/>
              <a:t>Initially these grow predominantly vertically: downward and parallel to the lateral surfaces of the tongue. </a:t>
            </a:r>
          </a:p>
        </p:txBody>
      </p:sp>
      <p:pic>
        <p:nvPicPr>
          <p:cNvPr id="4" name="Picture 3"/>
          <p:cNvPicPr>
            <a:picLocks noChangeAspect="1"/>
          </p:cNvPicPr>
          <p:nvPr/>
        </p:nvPicPr>
        <p:blipFill>
          <a:blip r:embed="rId3"/>
          <a:stretch>
            <a:fillRect/>
          </a:stretch>
        </p:blipFill>
        <p:spPr>
          <a:xfrm>
            <a:off x="2664251" y="3669305"/>
            <a:ext cx="5366478" cy="294885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By the beginning of the eighth week, however, the tongue begins to contract and move out of the way. In addition, the lower jaw drops as it grows downward and forward. </a:t>
            </a:r>
          </a:p>
          <a:p>
            <a:endParaRPr lang="en-IN" dirty="0"/>
          </a:p>
        </p:txBody>
      </p:sp>
      <p:pic>
        <p:nvPicPr>
          <p:cNvPr id="4" name="Picture 3"/>
          <p:cNvPicPr>
            <a:picLocks noChangeAspect="1"/>
          </p:cNvPicPr>
          <p:nvPr/>
        </p:nvPicPr>
        <p:blipFill>
          <a:blip r:embed="rId3"/>
          <a:stretch>
            <a:fillRect/>
          </a:stretch>
        </p:blipFill>
        <p:spPr>
          <a:xfrm>
            <a:off x="2477195" y="3275721"/>
            <a:ext cx="5230870" cy="30361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By the end of the eighth week, the palatal processes rotate rapidly upward to a horizontal position and fuse with each other and with the primary palate. </a:t>
            </a:r>
          </a:p>
          <a:p>
            <a:endParaRPr lang="en-IN" dirty="0"/>
          </a:p>
        </p:txBody>
      </p:sp>
      <p:pic>
        <p:nvPicPr>
          <p:cNvPr id="5" name="Picture 4"/>
          <p:cNvPicPr>
            <a:picLocks noChangeAspect="1"/>
          </p:cNvPicPr>
          <p:nvPr/>
        </p:nvPicPr>
        <p:blipFill rotWithShape="1">
          <a:blip r:embed="rId3"/>
          <a:srcRect l="4781" t="34998" r="2997" b="8317"/>
          <a:stretch>
            <a:fillRect/>
          </a:stretch>
        </p:blipFill>
        <p:spPr>
          <a:xfrm>
            <a:off x="2893102" y="4001294"/>
            <a:ext cx="4392118" cy="20247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FFFF00"/>
                </a:solidFill>
              </a:rPr>
              <a:t>INTRODUCTION</a:t>
            </a:r>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Growth and development of an individual can be divided into prenatal and the post-natal periods. </a:t>
            </a:r>
          </a:p>
          <a:p>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 The prenatal life can be divided into three periods:</a:t>
            </a:r>
          </a:p>
          <a:p>
            <a:pPr marL="0" indent="0">
              <a:buNone/>
            </a:pPr>
            <a:r>
              <a:rPr lang="en-IN" sz="2400" dirty="0">
                <a:latin typeface="Times New Roman" pitchFamily="18" charset="0"/>
                <a:cs typeface="Times New Roman" pitchFamily="18" charset="0"/>
              </a:rPr>
              <a:t>1. Period of the ovum</a:t>
            </a:r>
          </a:p>
          <a:p>
            <a:pPr marL="0" indent="0">
              <a:buNone/>
            </a:pPr>
            <a:r>
              <a:rPr lang="en-IN" sz="2400" dirty="0">
                <a:latin typeface="Times New Roman" pitchFamily="18" charset="0"/>
                <a:cs typeface="Times New Roman" pitchFamily="18" charset="0"/>
              </a:rPr>
              <a:t>2. Period of the embryo </a:t>
            </a:r>
          </a:p>
          <a:p>
            <a:pPr marL="0" indent="0">
              <a:buNone/>
            </a:pPr>
            <a:r>
              <a:rPr lang="en-IN" sz="2400" dirty="0">
                <a:latin typeface="Times New Roman" pitchFamily="18" charset="0"/>
                <a:cs typeface="Times New Roman" pitchFamily="18" charset="0"/>
              </a:rPr>
              <a:t>3. Period of the </a:t>
            </a:r>
            <a:r>
              <a:rPr lang="en-IN" sz="2400" dirty="0" err="1">
                <a:latin typeface="Times New Roman" pitchFamily="18" charset="0"/>
                <a:cs typeface="Times New Roman" pitchFamily="18" charset="0"/>
              </a:rPr>
              <a:t>fetus</a:t>
            </a:r>
            <a:endParaRPr lang="en-IN" sz="24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N" b="1" u="sng" dirty="0"/>
              <a:t>PRENATAL GROWTH OF MANDIBLE</a:t>
            </a:r>
            <a:endParaRPr lang="en-IN" u="sng" dirty="0"/>
          </a:p>
        </p:txBody>
      </p:sp>
      <p:sp>
        <p:nvSpPr>
          <p:cNvPr id="3" name="Content Placeholder 2"/>
          <p:cNvSpPr>
            <a:spLocks noGrp="1"/>
          </p:cNvSpPr>
          <p:nvPr>
            <p:ph idx="1"/>
          </p:nvPr>
        </p:nvSpPr>
        <p:spPr/>
        <p:txBody>
          <a:bodyPr/>
          <a:lstStyle/>
          <a:p>
            <a:r>
              <a:rPr lang="en-IN" sz="2400" dirty="0">
                <a:latin typeface="Times New Roman" pitchFamily="18" charset="0"/>
                <a:cs typeface="Times New Roman" pitchFamily="18" charset="0"/>
              </a:rPr>
              <a:t>The cartilages and bones of the mandibular skeleton form from embryonic neural crest cells that originated in the mid and hind brain regions of the neural folds.</a:t>
            </a:r>
          </a:p>
          <a:p>
            <a:r>
              <a:rPr lang="en-IN" sz="2400" dirty="0">
                <a:latin typeface="Times New Roman" pitchFamily="18" charset="0"/>
                <a:cs typeface="Times New Roman" pitchFamily="18" charset="0"/>
              </a:rPr>
              <a:t>These cells migrate ventrally to form the mandibular facial prominences, where they differentiate into bones and connective tissues.</a:t>
            </a:r>
          </a:p>
          <a:p>
            <a:endParaRPr lang="en-IN" dirty="0"/>
          </a:p>
          <a:p>
            <a:endParaRPr lang="en-I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02571" y="424740"/>
            <a:ext cx="4120106" cy="575222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The cartilage of the first pharyngeal arch is </a:t>
            </a:r>
            <a:r>
              <a:rPr lang="en-IN" sz="2400" dirty="0" err="1">
                <a:latin typeface="Times New Roman" pitchFamily="18" charset="0"/>
                <a:cs typeface="Times New Roman" pitchFamily="18" charset="0"/>
              </a:rPr>
              <a:t>Meckel's</a:t>
            </a:r>
            <a:r>
              <a:rPr lang="en-IN" sz="2400" dirty="0">
                <a:latin typeface="Times New Roman" pitchFamily="18" charset="0"/>
                <a:cs typeface="Times New Roman" pitchFamily="18" charset="0"/>
              </a:rPr>
              <a:t> cartilage, right and left</a:t>
            </a:r>
          </a:p>
          <a:p>
            <a:r>
              <a:rPr lang="en-IN" sz="2400" dirty="0">
                <a:latin typeface="Times New Roman" pitchFamily="18" charset="0"/>
                <a:cs typeface="Times New Roman" pitchFamily="18" charset="0"/>
              </a:rPr>
              <a:t> In the middle of week 5 of fertilization ,a pair of </a:t>
            </a:r>
            <a:r>
              <a:rPr lang="en-IN" sz="2400" dirty="0" err="1">
                <a:latin typeface="Times New Roman" pitchFamily="18" charset="0"/>
                <a:cs typeface="Times New Roman" pitchFamily="18" charset="0"/>
              </a:rPr>
              <a:t>Meckel</a:t>
            </a:r>
            <a:r>
              <a:rPr lang="en-IN" sz="2400" dirty="0">
                <a:latin typeface="Times New Roman" pitchFamily="18" charset="0"/>
                <a:cs typeface="Times New Roman" pitchFamily="18" charset="0"/>
              </a:rPr>
              <a:t> cartilage appeared in the centre of mandibular arch along with the growth of mandibular nerves and vessels to form the hyaline cartilaginous tissue and thick </a:t>
            </a:r>
            <a:r>
              <a:rPr lang="en-IN" sz="2400" dirty="0" err="1">
                <a:latin typeface="Times New Roman" pitchFamily="18" charset="0"/>
                <a:cs typeface="Times New Roman" pitchFamily="18" charset="0"/>
              </a:rPr>
              <a:t>perichondral</a:t>
            </a:r>
            <a:r>
              <a:rPr lang="en-IN" sz="2400" dirty="0">
                <a:latin typeface="Times New Roman" pitchFamily="18" charset="0"/>
                <a:cs typeface="Times New Roman" pitchFamily="18" charset="0"/>
              </a:rPr>
              <a:t> fibrous mesenchyme.</a:t>
            </a:r>
          </a:p>
          <a:p>
            <a:r>
              <a:rPr lang="en-IN" sz="2400" dirty="0">
                <a:latin typeface="Times New Roman" pitchFamily="18" charset="0"/>
                <a:cs typeface="Times New Roman" pitchFamily="18" charset="0"/>
              </a:rPr>
              <a:t>It occupies a location that becomes the core of the mandibular corpus, which forms around it. The bony mandible itself develops, independently, directly from the embryonic connective tissue that surrounds </a:t>
            </a:r>
            <a:r>
              <a:rPr lang="en-IN" sz="2400" dirty="0" err="1">
                <a:latin typeface="Times New Roman" pitchFamily="18" charset="0"/>
                <a:cs typeface="Times New Roman" pitchFamily="18" charset="0"/>
              </a:rPr>
              <a:t>Meckel's</a:t>
            </a:r>
            <a:r>
              <a:rPr lang="en-IN" sz="2400" dirty="0">
                <a:latin typeface="Times New Roman" pitchFamily="18" charset="0"/>
                <a:cs typeface="Times New Roman" pitchFamily="18" charset="0"/>
              </a:rPr>
              <a:t> cartilage.</a:t>
            </a:r>
          </a:p>
          <a:p>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104293" y="1723135"/>
            <a:ext cx="8946541" cy="4195481"/>
          </a:xfrm>
        </p:spPr>
        <p:txBody>
          <a:bodyPr/>
          <a:lstStyle/>
          <a:p>
            <a:r>
              <a:rPr lang="en-IN" sz="2400" dirty="0">
                <a:latin typeface="Times New Roman" pitchFamily="18" charset="0"/>
                <a:cs typeface="Times New Roman" pitchFamily="18" charset="0"/>
              </a:rPr>
              <a:t>From the middle of week 6 of fertilization, the mandibular ossification appeared as intramembranous bony apposition in close approximation to the </a:t>
            </a:r>
            <a:r>
              <a:rPr lang="en-IN" sz="2400" dirty="0" err="1">
                <a:latin typeface="Times New Roman" pitchFamily="18" charset="0"/>
                <a:cs typeface="Times New Roman" pitchFamily="18" charset="0"/>
              </a:rPr>
              <a:t>Meckel</a:t>
            </a:r>
            <a:r>
              <a:rPr lang="en-IN" sz="2400" dirty="0">
                <a:latin typeface="Times New Roman" pitchFamily="18" charset="0"/>
                <a:cs typeface="Times New Roman" pitchFamily="18" charset="0"/>
              </a:rPr>
              <a:t> cartilage. </a:t>
            </a:r>
          </a:p>
          <a:p>
            <a:pPr marL="0" indent="0">
              <a:buNone/>
            </a:pPr>
            <a:endParaRPr lang="en-IN" dirty="0"/>
          </a:p>
        </p:txBody>
      </p:sp>
      <p:pic>
        <p:nvPicPr>
          <p:cNvPr id="4" name="Picture 3"/>
          <p:cNvPicPr>
            <a:picLocks noChangeAspect="1"/>
          </p:cNvPicPr>
          <p:nvPr/>
        </p:nvPicPr>
        <p:blipFill>
          <a:blip r:embed="rId3"/>
          <a:stretch>
            <a:fillRect/>
          </a:stretch>
        </p:blipFill>
        <p:spPr>
          <a:xfrm>
            <a:off x="1173737" y="2985233"/>
            <a:ext cx="9035055" cy="364572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Spread of the intramembranous ossification dorsally and ventrally forms the body and ramus of the mandible.</a:t>
            </a:r>
          </a:p>
          <a:p>
            <a:r>
              <a:rPr lang="en-IN" sz="2400" dirty="0">
                <a:latin typeface="Times New Roman" pitchFamily="18" charset="0"/>
                <a:cs typeface="Times New Roman" pitchFamily="18" charset="0"/>
              </a:rPr>
              <a:t> </a:t>
            </a:r>
            <a:r>
              <a:rPr lang="en-IN" sz="2400" dirty="0" err="1">
                <a:latin typeface="Times New Roman" pitchFamily="18" charset="0"/>
                <a:cs typeface="Times New Roman" pitchFamily="18" charset="0"/>
              </a:rPr>
              <a:t>Meckels</a:t>
            </a:r>
            <a:r>
              <a:rPr lang="en-IN" sz="2400" dirty="0">
                <a:latin typeface="Times New Roman" pitchFamily="18" charset="0"/>
                <a:cs typeface="Times New Roman" pitchFamily="18" charset="0"/>
              </a:rPr>
              <a:t> cartilage becomes surrounded and invaded by bone.</a:t>
            </a:r>
          </a:p>
          <a:p>
            <a:r>
              <a:rPr lang="en-IN" sz="2400" dirty="0">
                <a:latin typeface="Times New Roman" pitchFamily="18" charset="0"/>
                <a:cs typeface="Times New Roman" pitchFamily="18" charset="0"/>
              </a:rPr>
              <a:t>Ossification stops dorsally at the site that will become the mandibular lingual, from where </a:t>
            </a:r>
            <a:r>
              <a:rPr lang="en-IN" sz="2400" dirty="0" err="1">
                <a:latin typeface="Times New Roman" pitchFamily="18" charset="0"/>
                <a:cs typeface="Times New Roman" pitchFamily="18" charset="0"/>
              </a:rPr>
              <a:t>meckels</a:t>
            </a:r>
            <a:r>
              <a:rPr lang="en-IN" sz="2400" dirty="0">
                <a:latin typeface="Times New Roman" pitchFamily="18" charset="0"/>
                <a:cs typeface="Times New Roman" pitchFamily="18" charset="0"/>
              </a:rPr>
              <a:t> cartilage continue into middle ear.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2169" t="7948" b="32055"/>
          <a:stretch>
            <a:fillRect/>
          </a:stretch>
        </p:blipFill>
        <p:spPr>
          <a:xfrm>
            <a:off x="2892868" y="1027906"/>
            <a:ext cx="5583952" cy="498315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The 1</a:t>
            </a:r>
            <a:r>
              <a:rPr lang="en-IN" baseline="30000" dirty="0"/>
              <a:t>st</a:t>
            </a:r>
            <a:r>
              <a:rPr lang="en-IN" dirty="0"/>
              <a:t> pharyngeal arch core of </a:t>
            </a:r>
            <a:r>
              <a:rPr lang="en-IN" dirty="0" err="1"/>
              <a:t>meckels</a:t>
            </a:r>
            <a:r>
              <a:rPr lang="en-IN" dirty="0"/>
              <a:t> cartilage almost meets its fellow of the opposite side ventrally.</a:t>
            </a:r>
          </a:p>
          <a:p>
            <a:r>
              <a:rPr lang="en-IN" dirty="0"/>
              <a:t>It diverges dorsally to end in the tympanic cavity of each middle ear, which is derived from the 1</a:t>
            </a:r>
            <a:r>
              <a:rPr lang="en-IN" baseline="30000" dirty="0"/>
              <a:t>st</a:t>
            </a:r>
            <a:r>
              <a:rPr lang="en-IN" dirty="0"/>
              <a:t> pharyngeal pouch, and is surrounded by the forming petrous portion of temporal bone.</a:t>
            </a:r>
          </a:p>
          <a:p>
            <a:r>
              <a:rPr lang="en-IN" dirty="0"/>
              <a:t>The dorsal end of </a:t>
            </a:r>
            <a:r>
              <a:rPr lang="en-IN" dirty="0" err="1"/>
              <a:t>meckels</a:t>
            </a:r>
            <a:r>
              <a:rPr lang="en-IN" dirty="0"/>
              <a:t> cartilage ossifies to form the basis of two of the auditory </a:t>
            </a:r>
            <a:r>
              <a:rPr lang="en-IN" dirty="0" err="1"/>
              <a:t>ossicles</a:t>
            </a:r>
            <a:r>
              <a:rPr lang="en-IN" dirty="0"/>
              <a:t>, namely the malleus and incus.</a:t>
            </a:r>
          </a:p>
          <a:p>
            <a:r>
              <a:rPr lang="en-IN" dirty="0"/>
              <a:t>The 3</a:t>
            </a:r>
            <a:r>
              <a:rPr lang="en-IN" baseline="30000" dirty="0"/>
              <a:t>rd</a:t>
            </a:r>
            <a:r>
              <a:rPr lang="en-IN" dirty="0"/>
              <a:t> </a:t>
            </a:r>
            <a:r>
              <a:rPr lang="en-IN" dirty="0" err="1"/>
              <a:t>ossicle</a:t>
            </a:r>
            <a:r>
              <a:rPr lang="en-IN" dirty="0"/>
              <a:t>, the stapes, is derived primarily from the cartilage of the second pharyngeal arch.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586" t="40724" r="50442" b="22760"/>
          <a:stretch>
            <a:fillRect/>
          </a:stretch>
        </p:blipFill>
        <p:spPr>
          <a:xfrm>
            <a:off x="2233535" y="1873768"/>
            <a:ext cx="6573044" cy="4197247"/>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2633" y="2052638"/>
            <a:ext cx="5588509" cy="4195762"/>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Almost all of the </a:t>
            </a:r>
            <a:r>
              <a:rPr lang="en-IN" dirty="0" err="1"/>
              <a:t>meckels</a:t>
            </a:r>
            <a:r>
              <a:rPr lang="en-IN" dirty="0"/>
              <a:t> cartilage disappears. </a:t>
            </a:r>
          </a:p>
          <a:p>
            <a:r>
              <a:rPr lang="en-IN" dirty="0"/>
              <a:t>Parts transform into the </a:t>
            </a:r>
            <a:r>
              <a:rPr lang="en-IN" dirty="0" err="1"/>
              <a:t>sphenomandibular</a:t>
            </a:r>
            <a:r>
              <a:rPr lang="en-IN" dirty="0"/>
              <a:t> and anterior </a:t>
            </a:r>
            <a:r>
              <a:rPr lang="en-IN" dirty="0" err="1"/>
              <a:t>malleolar</a:t>
            </a:r>
            <a:r>
              <a:rPr lang="en-IN" dirty="0"/>
              <a:t> ligaments.</a:t>
            </a:r>
          </a:p>
          <a:p>
            <a:r>
              <a:rPr lang="en-IN" dirty="0" err="1"/>
              <a:t>Meckels</a:t>
            </a:r>
            <a:r>
              <a:rPr lang="en-IN" dirty="0"/>
              <a:t> cartilage dorsal to the mental foramen undergoes </a:t>
            </a:r>
            <a:r>
              <a:rPr lang="en-IN" dirty="0" err="1"/>
              <a:t>resorption</a:t>
            </a:r>
            <a:r>
              <a:rPr lang="en-IN" dirty="0"/>
              <a:t> on its lateral surface at the same time as intramembranous bony </a:t>
            </a:r>
            <a:r>
              <a:rPr lang="en-IN" dirty="0" err="1"/>
              <a:t>trabeculae</a:t>
            </a:r>
            <a:r>
              <a:rPr lang="en-IN" dirty="0"/>
              <a:t> are forming immediately lateral to the resorbing cartilage.</a:t>
            </a:r>
          </a:p>
          <a:p>
            <a:r>
              <a:rPr lang="en-IN" dirty="0"/>
              <a:t>Thus, cartilage from the mental foramen to the lingual is not incorporated into ossification of the mandible.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537" t="42896" r="11921" b="23054"/>
          <a:stretch>
            <a:fillRect/>
          </a:stretch>
        </p:blipFill>
        <p:spPr>
          <a:xfrm>
            <a:off x="781022" y="2272974"/>
            <a:ext cx="9577181" cy="319319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45847"/>
          <a:stretch>
            <a:fillRect/>
          </a:stretch>
        </p:blipFill>
        <p:spPr>
          <a:xfrm>
            <a:off x="1057772" y="1454045"/>
            <a:ext cx="8993062" cy="445208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SECONDARY CARTILAGES</a:t>
            </a:r>
          </a:p>
        </p:txBody>
      </p:sp>
      <p:sp>
        <p:nvSpPr>
          <p:cNvPr id="3" name="Content Placeholder 2"/>
          <p:cNvSpPr>
            <a:spLocks noGrp="1"/>
          </p:cNvSpPr>
          <p:nvPr>
            <p:ph idx="1"/>
          </p:nvPr>
        </p:nvSpPr>
        <p:spPr/>
        <p:txBody>
          <a:bodyPr/>
          <a:lstStyle/>
          <a:p>
            <a:r>
              <a:rPr lang="en-IN" dirty="0"/>
              <a:t>Appear between the10th and 14</a:t>
            </a:r>
            <a:r>
              <a:rPr lang="en-IN" baseline="30000" dirty="0"/>
              <a:t>th</a:t>
            </a:r>
            <a:r>
              <a:rPr lang="en-IN" dirty="0"/>
              <a:t> weeks </a:t>
            </a:r>
            <a:r>
              <a:rPr lang="en-IN" dirty="0" err="1"/>
              <a:t>postconception</a:t>
            </a:r>
            <a:endParaRPr lang="en-IN" dirty="0"/>
          </a:p>
          <a:p>
            <a:r>
              <a:rPr lang="en-IN" dirty="0"/>
              <a:t>Form the head of the condyle, part of the coronoid process and the mental protuberance.</a:t>
            </a:r>
          </a:p>
          <a:p>
            <a:r>
              <a:rPr lang="en-IN" dirty="0"/>
              <a:t>Coronoid cartilage develops within temporalis muscle.</a:t>
            </a:r>
          </a:p>
          <a:p>
            <a:r>
              <a:rPr lang="en-IN" dirty="0"/>
              <a:t>Later, it is incorporated into the expanding intramembranous bone of ramus and disappear before birth.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rotWithShape="1">
          <a:blip r:embed="rId3"/>
          <a:srcRect t="1279" r="225" b="6912"/>
          <a:stretch>
            <a:fillRect/>
          </a:stretch>
        </p:blipFill>
        <p:spPr>
          <a:xfrm>
            <a:off x="1840773" y="614596"/>
            <a:ext cx="7884826" cy="5441430"/>
          </a:xfrm>
          <a:prstGeom prst="rect">
            <a:avLst/>
          </a:prstGeom>
          <a:noFill/>
          <a:ln>
            <a:noFill/>
          </a:ln>
        </p:spPr>
      </p:pic>
      <p:sp>
        <p:nvSpPr>
          <p:cNvPr id="9" name="Rectangle 8"/>
          <p:cNvSpPr/>
          <p:nvPr/>
        </p:nvSpPr>
        <p:spPr>
          <a:xfrm>
            <a:off x="5783186" y="1121953"/>
            <a:ext cx="3795529" cy="1492572"/>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10" name="Rectangle 9"/>
          <p:cNvSpPr/>
          <p:nvPr/>
        </p:nvSpPr>
        <p:spPr>
          <a:xfrm>
            <a:off x="2053652" y="5576340"/>
            <a:ext cx="2443397" cy="4796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In the mental region, on either side of the </a:t>
            </a:r>
            <a:r>
              <a:rPr lang="en-IN" dirty="0" err="1"/>
              <a:t>symphysis</a:t>
            </a:r>
            <a:r>
              <a:rPr lang="en-IN" dirty="0"/>
              <a:t>, one or two small cartilages appear and ossify in the 7</a:t>
            </a:r>
            <a:r>
              <a:rPr lang="en-IN" baseline="30000" dirty="0"/>
              <a:t>th</a:t>
            </a:r>
            <a:r>
              <a:rPr lang="en-IN" dirty="0"/>
              <a:t> month pc to form a variable number of  mental </a:t>
            </a:r>
            <a:r>
              <a:rPr lang="en-IN" dirty="0" err="1"/>
              <a:t>ossicles</a:t>
            </a:r>
            <a:r>
              <a:rPr lang="en-IN" dirty="0"/>
              <a:t> in the fibrous tissue of the </a:t>
            </a:r>
            <a:r>
              <a:rPr lang="en-IN" dirty="0" err="1"/>
              <a:t>symphysis</a:t>
            </a:r>
            <a:r>
              <a:rPr lang="en-IN" dirty="0"/>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236" t="18030" r="2803" b="21913"/>
          <a:stretch>
            <a:fillRect/>
          </a:stretch>
        </p:blipFill>
        <p:spPr>
          <a:xfrm>
            <a:off x="2293496" y="499953"/>
            <a:ext cx="6250898" cy="5286251"/>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CONDYLAR CARTILAGE</a:t>
            </a:r>
          </a:p>
        </p:txBody>
      </p:sp>
      <p:sp>
        <p:nvSpPr>
          <p:cNvPr id="3" name="Content Placeholder 2"/>
          <p:cNvSpPr>
            <a:spLocks noGrp="1"/>
          </p:cNvSpPr>
          <p:nvPr>
            <p:ph idx="1"/>
          </p:nvPr>
        </p:nvSpPr>
        <p:spPr>
          <a:xfrm>
            <a:off x="838200" y="1398926"/>
            <a:ext cx="10515600" cy="4351338"/>
          </a:xfrm>
        </p:spPr>
        <p:txBody>
          <a:bodyPr>
            <a:normAutofit/>
          </a:bodyPr>
          <a:lstStyle/>
          <a:p>
            <a:pPr marL="0" indent="0">
              <a:buNone/>
            </a:pPr>
            <a:r>
              <a:rPr lang="en-IN" dirty="0"/>
              <a:t>• Appears at 10th week . </a:t>
            </a:r>
          </a:p>
          <a:p>
            <a:pPr marL="0" indent="0">
              <a:buNone/>
            </a:pPr>
            <a:r>
              <a:rPr lang="en-IN" dirty="0"/>
              <a:t>• Seen as a cone shaped structure in </a:t>
            </a:r>
            <a:r>
              <a:rPr lang="en-IN" dirty="0" err="1"/>
              <a:t>ramal</a:t>
            </a:r>
            <a:r>
              <a:rPr lang="en-IN" dirty="0"/>
              <a:t> region. </a:t>
            </a:r>
          </a:p>
          <a:p>
            <a:pPr marL="0" indent="0">
              <a:buNone/>
            </a:pPr>
            <a:r>
              <a:rPr lang="en-IN" dirty="0"/>
              <a:t>• </a:t>
            </a:r>
            <a:r>
              <a:rPr lang="en-IN" dirty="0" err="1"/>
              <a:t>Primordium</a:t>
            </a:r>
            <a:r>
              <a:rPr lang="en-IN" dirty="0"/>
              <a:t> for future condyle. </a:t>
            </a:r>
          </a:p>
          <a:p>
            <a:pPr marL="0" indent="0">
              <a:buNone/>
            </a:pPr>
            <a:r>
              <a:rPr lang="en-IN" dirty="0"/>
              <a:t>• Condylar head increases by interstitial and appositional growth. </a:t>
            </a:r>
          </a:p>
          <a:p>
            <a:pPr marL="0" indent="0">
              <a:buNone/>
            </a:pPr>
            <a:r>
              <a:rPr lang="en-IN" dirty="0"/>
              <a:t>• Important centre of growth for ramus and body.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1326869" y="2187974"/>
            <a:ext cx="9232299" cy="277376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By the 14</a:t>
            </a:r>
            <a:r>
              <a:rPr lang="en-IN" baseline="30000" dirty="0"/>
              <a:t>th</a:t>
            </a:r>
            <a:r>
              <a:rPr lang="en-IN" dirty="0"/>
              <a:t> week, the 1</a:t>
            </a:r>
            <a:r>
              <a:rPr lang="en-IN" baseline="30000" dirty="0"/>
              <a:t>st</a:t>
            </a:r>
            <a:r>
              <a:rPr lang="en-IN" dirty="0"/>
              <a:t> evidence of </a:t>
            </a:r>
            <a:r>
              <a:rPr lang="en-IN" dirty="0" err="1"/>
              <a:t>endochondral</a:t>
            </a:r>
            <a:r>
              <a:rPr lang="en-IN" dirty="0"/>
              <a:t> bone appears in the condyle region.</a:t>
            </a:r>
          </a:p>
          <a:p>
            <a:r>
              <a:rPr lang="en-IN" dirty="0"/>
              <a:t>Much of the cone shaped cartilage is replaced with bone by the middle of the </a:t>
            </a:r>
            <a:r>
              <a:rPr lang="en-IN" dirty="0" err="1"/>
              <a:t>fetal</a:t>
            </a:r>
            <a:r>
              <a:rPr lang="en-IN" dirty="0"/>
              <a:t> life.</a:t>
            </a:r>
          </a:p>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The shape and size of the diminutive </a:t>
            </a:r>
            <a:r>
              <a:rPr lang="en-IN" sz="2400" dirty="0" err="1">
                <a:latin typeface="Times New Roman" pitchFamily="18" charset="0"/>
                <a:cs typeface="Times New Roman" pitchFamily="18" charset="0"/>
              </a:rPr>
              <a:t>fetal</a:t>
            </a:r>
            <a:r>
              <a:rPr lang="en-IN" sz="2400" dirty="0">
                <a:latin typeface="Times New Roman" pitchFamily="18" charset="0"/>
                <a:cs typeface="Times New Roman" pitchFamily="18" charset="0"/>
              </a:rPr>
              <a:t> mandible undergo considerable transformation during its growth and development.</a:t>
            </a:r>
          </a:p>
          <a:p>
            <a:r>
              <a:rPr lang="en-IN" sz="2400" dirty="0">
                <a:latin typeface="Times New Roman" pitchFamily="18" charset="0"/>
                <a:cs typeface="Times New Roman" pitchFamily="18" charset="0"/>
              </a:rPr>
              <a:t>The ascending ramus of the neonatal mandible is low and wide.</a:t>
            </a:r>
          </a:p>
          <a:p>
            <a:r>
              <a:rPr lang="en-IN" sz="2400" dirty="0">
                <a:latin typeface="Times New Roman" pitchFamily="18" charset="0"/>
                <a:cs typeface="Times New Roman" pitchFamily="18" charset="0"/>
              </a:rPr>
              <a:t>The coronoid process is relatively large and projects well above the condyle.</a:t>
            </a:r>
          </a:p>
          <a:p>
            <a:r>
              <a:rPr lang="en-IN" sz="2400" dirty="0">
                <a:latin typeface="Times New Roman" pitchFamily="18" charset="0"/>
                <a:cs typeface="Times New Roman" pitchFamily="18" charset="0"/>
              </a:rPr>
              <a:t>The mandibular canal runs low in the body.</a:t>
            </a:r>
          </a:p>
          <a:p>
            <a:pPr marL="0" indent="0">
              <a:buNone/>
            </a:pPr>
            <a:endParaRPr lang="en-IN" sz="24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8666" b="7602"/>
          <a:stretch>
            <a:fillRect/>
          </a:stretch>
        </p:blipFill>
        <p:spPr>
          <a:xfrm>
            <a:off x="1283724" y="1798821"/>
            <a:ext cx="9179176" cy="439211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20" y="215598"/>
            <a:ext cx="9404723" cy="1400530"/>
          </a:xfrm>
        </p:spPr>
        <p:txBody>
          <a:bodyPr>
            <a:normAutofit/>
          </a:bodyPr>
          <a:lstStyle/>
          <a:p>
            <a:r>
              <a:rPr lang="en-IN" b="1" u="sng" dirty="0"/>
              <a:t>FORMATION OF PHARYNGEAL ARCHES</a:t>
            </a:r>
          </a:p>
        </p:txBody>
      </p:sp>
      <p:sp>
        <p:nvSpPr>
          <p:cNvPr id="3" name="Content Placeholder 2"/>
          <p:cNvSpPr>
            <a:spLocks noGrp="1"/>
          </p:cNvSpPr>
          <p:nvPr>
            <p:ph idx="1"/>
          </p:nvPr>
        </p:nvSpPr>
        <p:spPr>
          <a:xfrm>
            <a:off x="874220" y="1616128"/>
            <a:ext cx="8946541" cy="4195481"/>
          </a:xfrm>
        </p:spPr>
        <p:txBody>
          <a:bodyPr>
            <a:normAutofit/>
          </a:bodyPr>
          <a:lstStyle/>
          <a:p>
            <a:r>
              <a:rPr lang="en-IN" sz="2400" dirty="0">
                <a:latin typeface="Times New Roman" pitchFamily="18" charset="0"/>
                <a:cs typeface="Times New Roman" pitchFamily="18" charset="0"/>
              </a:rPr>
              <a:t>These arches appear in the fourth and ﬁfth weeks of development and contribute to the characteristic external appearance of the embryo.</a:t>
            </a:r>
          </a:p>
        </p:txBody>
      </p:sp>
      <p:pic>
        <p:nvPicPr>
          <p:cNvPr id="5" name="Picture 4"/>
          <p:cNvPicPr>
            <a:picLocks noChangeAspect="1"/>
          </p:cNvPicPr>
          <p:nvPr/>
        </p:nvPicPr>
        <p:blipFill rotWithShape="1">
          <a:blip r:embed="rId3"/>
          <a:srcRect l="13057" r="4193" b="10632"/>
          <a:stretch>
            <a:fillRect/>
          </a:stretch>
        </p:blipFill>
        <p:spPr>
          <a:xfrm>
            <a:off x="1649158" y="2919180"/>
            <a:ext cx="7854846" cy="364495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REFERNCES</a:t>
            </a:r>
          </a:p>
        </p:txBody>
      </p:sp>
      <p:sp>
        <p:nvSpPr>
          <p:cNvPr id="3" name="Content Placeholder 2"/>
          <p:cNvSpPr>
            <a:spLocks noGrp="1"/>
          </p:cNvSpPr>
          <p:nvPr>
            <p:ph idx="1"/>
          </p:nvPr>
        </p:nvSpPr>
        <p:spPr>
          <a:xfrm>
            <a:off x="646111" y="1334125"/>
            <a:ext cx="9403743" cy="4914275"/>
          </a:xfrm>
        </p:spPr>
        <p:txBody>
          <a:bodyPr/>
          <a:lstStyle/>
          <a:p>
            <a:endParaRPr lang="en-IN" dirty="0"/>
          </a:p>
          <a:p>
            <a:pPr>
              <a:lnSpc>
                <a:spcPct val="200000"/>
              </a:lnSpc>
            </a:pPr>
            <a:r>
              <a:rPr lang="en-IN" sz="2400" dirty="0">
                <a:latin typeface="Times New Roman" pitchFamily="18" charset="0"/>
                <a:cs typeface="Times New Roman" pitchFamily="18" charset="0"/>
              </a:rPr>
              <a:t> </a:t>
            </a:r>
            <a:r>
              <a:rPr lang="en-IN" sz="2400" dirty="0" err="1">
                <a:latin typeface="Times New Roman" pitchFamily="18" charset="0"/>
                <a:cs typeface="Times New Roman" pitchFamily="18" charset="0"/>
              </a:rPr>
              <a:t>Langman’s</a:t>
            </a:r>
            <a:r>
              <a:rPr lang="en-IN" sz="2400" dirty="0">
                <a:latin typeface="Times New Roman" pitchFamily="18" charset="0"/>
                <a:cs typeface="Times New Roman" pitchFamily="18" charset="0"/>
              </a:rPr>
              <a:t> medical embryology. — 12th ed. / T.W. Sadler</a:t>
            </a:r>
          </a:p>
          <a:p>
            <a:pPr>
              <a:lnSpc>
                <a:spcPct val="200000"/>
              </a:lnSpc>
            </a:pPr>
            <a:r>
              <a:rPr lang="en-IN" sz="2400" dirty="0">
                <a:latin typeface="Times New Roman" pitchFamily="18" charset="0"/>
                <a:cs typeface="Times New Roman" pitchFamily="18" charset="0"/>
              </a:rPr>
              <a:t>Larsen 3rd edition - Facial And Palatal Development</a:t>
            </a:r>
          </a:p>
          <a:p>
            <a:pPr>
              <a:lnSpc>
                <a:spcPct val="200000"/>
              </a:lnSpc>
            </a:pPr>
            <a:r>
              <a:rPr lang="en-IN" sz="2400" dirty="0" err="1">
                <a:latin typeface="Times New Roman" pitchFamily="18" charset="0"/>
                <a:cs typeface="Times New Roman" pitchFamily="18" charset="0"/>
              </a:rPr>
              <a:t>Enlow</a:t>
            </a:r>
            <a:r>
              <a:rPr lang="en-IN" sz="2400" dirty="0">
                <a:latin typeface="Times New Roman" pitchFamily="18" charset="0"/>
                <a:cs typeface="Times New Roman" pitchFamily="18" charset="0"/>
              </a:rPr>
              <a:t>, Donald H. Essentials of facial growth.</a:t>
            </a:r>
          </a:p>
          <a:p>
            <a:pPr>
              <a:lnSpc>
                <a:spcPct val="200000"/>
              </a:lnSpc>
            </a:pPr>
            <a:r>
              <a:rPr lang="en-IN" sz="2400" dirty="0" err="1">
                <a:latin typeface="Times New Roman" pitchFamily="18" charset="0"/>
                <a:cs typeface="Times New Roman" pitchFamily="18" charset="0"/>
              </a:rPr>
              <a:t>Sperber</a:t>
            </a:r>
            <a:r>
              <a:rPr lang="en-IN" sz="2400" dirty="0">
                <a:latin typeface="Times New Roman" pitchFamily="18" charset="0"/>
                <a:cs typeface="Times New Roman" pitchFamily="18" charset="0"/>
              </a:rPr>
              <a:t> – Craniofacial </a:t>
            </a:r>
            <a:r>
              <a:rPr lang="en-IN" sz="2400" dirty="0" err="1">
                <a:latin typeface="Times New Roman" pitchFamily="18" charset="0"/>
                <a:cs typeface="Times New Roman" pitchFamily="18" charset="0"/>
              </a:rPr>
              <a:t>Embryogenetics</a:t>
            </a:r>
            <a:r>
              <a:rPr lang="en-IN" sz="2400" dirty="0">
                <a:latin typeface="Times New Roman" pitchFamily="18" charset="0"/>
                <a:cs typeface="Times New Roman" pitchFamily="18" charset="0"/>
              </a:rPr>
              <a:t> And Development.</a:t>
            </a:r>
          </a:p>
          <a:p>
            <a:pPr>
              <a:lnSpc>
                <a:spcPct val="200000"/>
              </a:lnSpc>
            </a:pPr>
            <a:r>
              <a:rPr lang="en-IN" sz="2400" dirty="0">
                <a:latin typeface="Times New Roman" pitchFamily="18" charset="0"/>
                <a:cs typeface="Times New Roman" pitchFamily="18" charset="0"/>
              </a:rPr>
              <a:t>Prenatal Development of the Human Mandible : lee </a:t>
            </a:r>
            <a:r>
              <a:rPr lang="en-IN" sz="2400" dirty="0" err="1">
                <a:latin typeface="Times New Roman" pitchFamily="18" charset="0"/>
                <a:cs typeface="Times New Roman" pitchFamily="18" charset="0"/>
              </a:rPr>
              <a:t>sk</a:t>
            </a:r>
            <a:r>
              <a:rPr lang="en-IN" sz="2400" dirty="0">
                <a:latin typeface="Times New Roman" pitchFamily="18" charset="0"/>
                <a:cs typeface="Times New Roman" pitchFamily="18" charset="0"/>
              </a:rPr>
              <a:t> et al.</a:t>
            </a:r>
          </a:p>
          <a:p>
            <a:pPr>
              <a:lnSpc>
                <a:spcPct val="200000"/>
              </a:lnSpc>
            </a:pPr>
            <a:endParaRPr lang="en-IN" sz="2400" dirty="0">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0" y="-36519"/>
            <a:ext cx="10448144" cy="6887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9154" y="746965"/>
            <a:ext cx="9404350" cy="5648325"/>
          </a:xfrm>
        </p:spPr>
        <p:txBody>
          <a:bodyPr>
            <a:normAutofit/>
          </a:bodyPr>
          <a:lstStyle/>
          <a:p>
            <a:r>
              <a:rPr lang="en-IN" sz="2400" dirty="0" err="1">
                <a:latin typeface="Times New Roman" pitchFamily="18" charset="0"/>
                <a:cs typeface="Times New Roman" pitchFamily="18" charset="0"/>
              </a:rPr>
              <a:t>Mesenchymal</a:t>
            </a:r>
            <a:r>
              <a:rPr lang="en-IN" sz="2400" dirty="0">
                <a:latin typeface="Times New Roman" pitchFamily="18" charset="0"/>
                <a:cs typeface="Times New Roman" pitchFamily="18" charset="0"/>
              </a:rPr>
              <a:t> tissue separated by deep clefts known as pharyngeal clefts.</a:t>
            </a:r>
          </a:p>
          <a:p>
            <a:r>
              <a:rPr lang="en-IN" sz="2400" dirty="0">
                <a:latin typeface="Times New Roman" pitchFamily="18" charset="0"/>
                <a:cs typeface="Times New Roman" pitchFamily="18" charset="0"/>
              </a:rPr>
              <a:t>A number of out </a:t>
            </a:r>
            <a:r>
              <a:rPr lang="en-IN" sz="2400" dirty="0" err="1">
                <a:latin typeface="Times New Roman" pitchFamily="18" charset="0"/>
                <a:cs typeface="Times New Roman" pitchFamily="18" charset="0"/>
              </a:rPr>
              <a:t>pocketings</a:t>
            </a:r>
            <a:r>
              <a:rPr lang="en-IN" sz="2400" dirty="0">
                <a:latin typeface="Times New Roman" pitchFamily="18" charset="0"/>
                <a:cs typeface="Times New Roman" pitchFamily="18" charset="0"/>
              </a:rPr>
              <a:t>, the pharyngeal pouches, appear along the lateral walls of the pharynx, the most cranial part of the foregut.</a:t>
            </a:r>
          </a:p>
        </p:txBody>
      </p:sp>
      <p:pic>
        <p:nvPicPr>
          <p:cNvPr id="4" name="Picture 3"/>
          <p:cNvPicPr>
            <a:picLocks noChangeAspect="1"/>
          </p:cNvPicPr>
          <p:nvPr/>
        </p:nvPicPr>
        <p:blipFill>
          <a:blip r:embed="rId3"/>
          <a:stretch>
            <a:fillRect/>
          </a:stretch>
        </p:blipFill>
        <p:spPr>
          <a:xfrm>
            <a:off x="3786740" y="2497849"/>
            <a:ext cx="3554901" cy="38974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184" y="452718"/>
            <a:ext cx="8806650" cy="1400530"/>
          </a:xfrm>
        </p:spPr>
        <p:txBody>
          <a:bodyPr/>
          <a:lstStyle/>
          <a:p>
            <a:r>
              <a:rPr lang="en-IN" b="1" u="sng" dirty="0"/>
              <a:t>FORMATION OF FACE</a:t>
            </a:r>
          </a:p>
        </p:txBody>
      </p:sp>
      <p:sp>
        <p:nvSpPr>
          <p:cNvPr id="3" name="Content Placeholder 2"/>
          <p:cNvSpPr>
            <a:spLocks noGrp="1"/>
          </p:cNvSpPr>
          <p:nvPr>
            <p:ph idx="1"/>
          </p:nvPr>
        </p:nvSpPr>
        <p:spPr>
          <a:xfrm>
            <a:off x="1124262" y="1454046"/>
            <a:ext cx="8925591" cy="4794353"/>
          </a:xfrm>
        </p:spPr>
        <p:txBody>
          <a:bodyPr>
            <a:normAutofit/>
          </a:bodyPr>
          <a:lstStyle/>
          <a:p>
            <a:r>
              <a:rPr lang="en-IN" sz="2400" dirty="0">
                <a:latin typeface="Times New Roman" pitchFamily="18" charset="0"/>
                <a:cs typeface="Times New Roman" pitchFamily="18" charset="0"/>
              </a:rPr>
              <a:t>During the 4th week of embryonic development.</a:t>
            </a:r>
          </a:p>
          <a:p>
            <a:r>
              <a:rPr lang="en-IN" sz="2400" dirty="0">
                <a:latin typeface="Times New Roman" pitchFamily="18" charset="0"/>
                <a:cs typeface="Times New Roman" pitchFamily="18" charset="0"/>
              </a:rPr>
              <a:t> By the 6th week the external face is completed. </a:t>
            </a:r>
          </a:p>
          <a:p>
            <a:r>
              <a:rPr lang="en-IN" sz="2400" dirty="0">
                <a:latin typeface="Times New Roman" pitchFamily="18" charset="0"/>
                <a:cs typeface="Times New Roman" pitchFamily="18" charset="0"/>
              </a:rPr>
              <a:t>Between the 6th and 8th weeks the development of the palate subdivides into nasal and oral cavities. </a:t>
            </a:r>
          </a:p>
          <a:p>
            <a:r>
              <a:rPr lang="en-IN" sz="2400" dirty="0">
                <a:latin typeface="Times New Roman" pitchFamily="18" charset="0"/>
                <a:cs typeface="Times New Roman" pitchFamily="18" charset="0"/>
              </a:rPr>
              <a:t>This development continues into the 12th week with completion of the soft palate</a:t>
            </a:r>
          </a:p>
        </p:txBody>
      </p:sp>
      <p:sp>
        <p:nvSpPr>
          <p:cNvPr id="4" name="TextBox 3"/>
          <p:cNvSpPr txBox="1"/>
          <p:nvPr/>
        </p:nvSpPr>
        <p:spPr>
          <a:xfrm>
            <a:off x="10403175" y="6460761"/>
            <a:ext cx="1484026" cy="261610"/>
          </a:xfrm>
          <a:prstGeom prst="rect">
            <a:avLst/>
          </a:prstGeom>
          <a:noFill/>
        </p:spPr>
        <p:txBody>
          <a:bodyPr wrap="square" rtlCol="0">
            <a:spAutoFit/>
          </a:bodyPr>
          <a:lstStyle/>
          <a:p>
            <a:r>
              <a:rPr lang="en-IN" sz="1100" dirty="0"/>
              <a:t>Larsen 3rd edition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220" y="1743013"/>
            <a:ext cx="8946541" cy="4195481"/>
          </a:xfrm>
        </p:spPr>
        <p:txBody>
          <a:bodyPr>
            <a:normAutofit/>
          </a:bodyPr>
          <a:lstStyle/>
          <a:p>
            <a:r>
              <a:rPr lang="en-IN" sz="2400" dirty="0">
                <a:latin typeface="Times New Roman" pitchFamily="18" charset="0"/>
                <a:cs typeface="Times New Roman" pitchFamily="18" charset="0"/>
              </a:rPr>
              <a:t>An </a:t>
            </a:r>
            <a:r>
              <a:rPr lang="en-IN" sz="2400" dirty="0" err="1">
                <a:latin typeface="Times New Roman" pitchFamily="18" charset="0"/>
                <a:cs typeface="Times New Roman" pitchFamily="18" charset="0"/>
              </a:rPr>
              <a:t>oropharyngeal</a:t>
            </a:r>
            <a:r>
              <a:rPr lang="en-IN" sz="2400" dirty="0">
                <a:latin typeface="Times New Roman" pitchFamily="18" charset="0"/>
                <a:cs typeface="Times New Roman" pitchFamily="18" charset="0"/>
              </a:rPr>
              <a:t> membrane (oral membrane)</a:t>
            </a:r>
            <a:endParaRPr lang="en-IN" sz="2400" b="1"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1826960" y="2971055"/>
            <a:ext cx="6582880" cy="29674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latin typeface="Times New Roman" pitchFamily="18" charset="0"/>
                <a:cs typeface="Times New Roman" pitchFamily="18" charset="0"/>
              </a:rPr>
              <a:t>The external face forms from two sources that surround the </a:t>
            </a:r>
            <a:r>
              <a:rPr lang="en-IN" sz="2400" dirty="0" err="1">
                <a:latin typeface="Times New Roman" pitchFamily="18" charset="0"/>
                <a:cs typeface="Times New Roman" pitchFamily="18" charset="0"/>
              </a:rPr>
              <a:t>oropharyngeal</a:t>
            </a:r>
            <a:r>
              <a:rPr lang="en-IN" sz="2400" dirty="0">
                <a:latin typeface="Times New Roman" pitchFamily="18" charset="0"/>
                <a:cs typeface="Times New Roman" pitchFamily="18" charset="0"/>
              </a:rPr>
              <a:t> membrane.</a:t>
            </a:r>
          </a:p>
          <a:p>
            <a:r>
              <a:rPr lang="en-IN" sz="2400" dirty="0">
                <a:latin typeface="Times New Roman" pitchFamily="18" charset="0"/>
                <a:cs typeface="Times New Roman" pitchFamily="18" charset="0"/>
              </a:rPr>
              <a:t>The tissues of the </a:t>
            </a:r>
            <a:r>
              <a:rPr lang="en-IN" sz="2400" dirty="0" err="1">
                <a:latin typeface="Times New Roman" pitchFamily="18" charset="0"/>
                <a:cs typeface="Times New Roman" pitchFamily="18" charset="0"/>
              </a:rPr>
              <a:t>frontonasal</a:t>
            </a:r>
            <a:r>
              <a:rPr lang="en-IN" sz="2400" dirty="0">
                <a:latin typeface="Times New Roman" pitchFamily="18" charset="0"/>
                <a:cs typeface="Times New Roman" pitchFamily="18" charset="0"/>
              </a:rPr>
              <a:t> process that cover the forebrain, predominantly of neural crest origin.</a:t>
            </a:r>
          </a:p>
          <a:p>
            <a:r>
              <a:rPr lang="en-IN" sz="2400" dirty="0">
                <a:latin typeface="Times New Roman" pitchFamily="18" charset="0"/>
                <a:cs typeface="Times New Roman" pitchFamily="18" charset="0"/>
              </a:rPr>
              <a:t> The tissues of the first pharyngeal arch, of mixed mesoderm and neural crest origin.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2982</Words>
  <Application>Microsoft Office PowerPoint</Application>
  <PresentationFormat>Widescreen</PresentationFormat>
  <Paragraphs>212</Paragraphs>
  <Slides>51</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Black</vt:lpstr>
      <vt:lpstr>Calibri</vt:lpstr>
      <vt:lpstr>Century Gothic</vt:lpstr>
      <vt:lpstr>Times New Roman</vt:lpstr>
      <vt:lpstr>Wingdings 3</vt:lpstr>
      <vt:lpstr>Ion</vt:lpstr>
      <vt:lpstr>GROWTH AND DEVELOPMENT OF CRNIAL AND FACIAL STRUCTURES</vt:lpstr>
      <vt:lpstr>CONTENTS</vt:lpstr>
      <vt:lpstr>INTRODUCTION</vt:lpstr>
      <vt:lpstr>PowerPoint Presentation</vt:lpstr>
      <vt:lpstr>FORMATION OF PHARYNGEAL ARCHES</vt:lpstr>
      <vt:lpstr>PowerPoint Presentation</vt:lpstr>
      <vt:lpstr>FORMATION OF 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MERGING VS. FUSION OF FACIAL  PROCESSES</vt:lpstr>
      <vt:lpstr>PowerPoint Presentation</vt:lpstr>
      <vt:lpstr>FUSION</vt:lpstr>
      <vt:lpstr>PowerPoint Presentation</vt:lpstr>
      <vt:lpstr>PALATE FORMATION</vt:lpstr>
      <vt:lpstr>DEVELOPMENT OF THE PRIMARY (PRIMITIVE) PALATE</vt:lpstr>
      <vt:lpstr>PowerPoint Presentation</vt:lpstr>
      <vt:lpstr>PowerPoint Presentation</vt:lpstr>
      <vt:lpstr>PowerPoint Presentation</vt:lpstr>
      <vt:lpstr>PowerPoint Presentation</vt:lpstr>
      <vt:lpstr>DEVELOPMENT OF THE SECONDARY PALATE </vt:lpstr>
      <vt:lpstr>PowerPoint Presentation</vt:lpstr>
      <vt:lpstr>PowerPoint Presentation</vt:lpstr>
      <vt:lpstr>PRENATAL GROWTH OF MANDIBLE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CARTILAGES</vt:lpstr>
      <vt:lpstr>PowerPoint Presentation</vt:lpstr>
      <vt:lpstr>PowerPoint Presentation</vt:lpstr>
      <vt:lpstr>PowerPoint Presentation</vt:lpstr>
      <vt:lpstr>CONDYLAR CARTILAGE</vt:lpstr>
      <vt:lpstr>PowerPoint Presentation</vt:lpstr>
      <vt:lpstr>PowerPoint Presentation</vt:lpstr>
      <vt:lpstr>PowerPoint Presentation</vt:lpstr>
      <vt:lpstr>PowerPoint Presentation</vt:lpstr>
      <vt:lpstr>REFERNCES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PRENATAL GROWTH OF MAXILLA AND MANDIBLE</dc:title>
  <dc:creator>Sneha Kalekar</dc:creator>
  <cp:lastModifiedBy>mahendra.bikkad@yahoo.co.in</cp:lastModifiedBy>
  <cp:revision>135</cp:revision>
  <dcterms:created xsi:type="dcterms:W3CDTF">2017-09-03T13:45:00Z</dcterms:created>
  <dcterms:modified xsi:type="dcterms:W3CDTF">2023-04-20T07:33:29Z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1033-10.1.0.5507</vt:lpwstr>
  </property>
</Properties>
</file>