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41"/>
  </p:notesMasterIdLst>
  <p:sldIdLst>
    <p:sldId id="301" r:id="rId2"/>
    <p:sldId id="256" r:id="rId3"/>
    <p:sldId id="257" r:id="rId4"/>
    <p:sldId id="264" r:id="rId5"/>
    <p:sldId id="265" r:id="rId6"/>
    <p:sldId id="266" r:id="rId7"/>
    <p:sldId id="267" r:id="rId8"/>
    <p:sldId id="268" r:id="rId9"/>
    <p:sldId id="269" r:id="rId10"/>
    <p:sldId id="270" r:id="rId11"/>
    <p:sldId id="271"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300" r:id="rId33"/>
    <p:sldId id="293" r:id="rId34"/>
    <p:sldId id="294" r:id="rId35"/>
    <p:sldId id="295" r:id="rId36"/>
    <p:sldId id="296" r:id="rId37"/>
    <p:sldId id="297" r:id="rId38"/>
    <p:sldId id="298" r:id="rId39"/>
    <p:sldId id="29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7C0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181" autoAdjust="0"/>
  </p:normalViewPr>
  <p:slideViewPr>
    <p:cSldViewPr snapToGrid="0">
      <p:cViewPr varScale="1">
        <p:scale>
          <a:sx n="72" d="100"/>
          <a:sy n="72" d="100"/>
        </p:scale>
        <p:origin x="1104"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FA7937-8C63-4FC8-A97F-558D9D636B5F}" type="doc">
      <dgm:prSet loTypeId="urn:microsoft.com/office/officeart/2005/8/layout/pyramid2" loCatId="pyramid" qsTypeId="urn:microsoft.com/office/officeart/2005/8/quickstyle/simple1" qsCatId="simple" csTypeId="urn:microsoft.com/office/officeart/2005/8/colors/accent1_2" csCatId="accent1" phldr="1"/>
      <dgm:spPr/>
    </dgm:pt>
    <dgm:pt modelId="{965B56B9-D4F5-4568-90C8-13162E55B429}">
      <dgm:prSet phldrT="[Text]"/>
      <dgm:spPr>
        <a:solidFill>
          <a:srgbClr val="FFFF66">
            <a:alpha val="90000"/>
          </a:srgbClr>
        </a:solidFill>
      </dgm:spPr>
      <dgm:t>
        <a:bodyPr/>
        <a:lstStyle/>
        <a:p>
          <a:r>
            <a:rPr lang="en-US" dirty="0"/>
            <a:t>A. DENTAL BASE ABNORMALITIES</a:t>
          </a:r>
        </a:p>
      </dgm:t>
    </dgm:pt>
    <dgm:pt modelId="{CA9BD58A-0B4D-401B-AEB4-83A465391D92}" type="parTrans" cxnId="{5439AAA4-F1A0-42F8-A5AD-53EBD26BBBC8}">
      <dgm:prSet/>
      <dgm:spPr/>
      <dgm:t>
        <a:bodyPr/>
        <a:lstStyle/>
        <a:p>
          <a:endParaRPr lang="en-US"/>
        </a:p>
      </dgm:t>
    </dgm:pt>
    <dgm:pt modelId="{C7C39CC1-E6CD-4684-9CBA-8EBE6737E2E1}" type="sibTrans" cxnId="{5439AAA4-F1A0-42F8-A5AD-53EBD26BBBC8}">
      <dgm:prSet/>
      <dgm:spPr/>
      <dgm:t>
        <a:bodyPr/>
        <a:lstStyle/>
        <a:p>
          <a:endParaRPr lang="en-US"/>
        </a:p>
      </dgm:t>
    </dgm:pt>
    <dgm:pt modelId="{DEF55F7B-6A06-40CD-BF5C-80CEE19B239E}">
      <dgm:prSet phldrT="[Text]"/>
      <dgm:spPr>
        <a:solidFill>
          <a:srgbClr val="FFFF66">
            <a:alpha val="90000"/>
          </a:srgbClr>
        </a:solidFill>
      </dgm:spPr>
      <dgm:t>
        <a:bodyPr/>
        <a:lstStyle/>
        <a:p>
          <a:r>
            <a:rPr lang="en-US" dirty="0"/>
            <a:t>B. PRE-ERUPTION ABNORMALITIES</a:t>
          </a:r>
        </a:p>
      </dgm:t>
    </dgm:pt>
    <dgm:pt modelId="{DCEAAE11-32FD-4E65-9D8E-38262B5CF01B}" type="parTrans" cxnId="{9EF6071B-49E7-4DE6-89EE-7BA23466E5BF}">
      <dgm:prSet/>
      <dgm:spPr/>
      <dgm:t>
        <a:bodyPr/>
        <a:lstStyle/>
        <a:p>
          <a:endParaRPr lang="en-US"/>
        </a:p>
      </dgm:t>
    </dgm:pt>
    <dgm:pt modelId="{4688FF06-24DB-4F50-815A-9F9212D60715}" type="sibTrans" cxnId="{9EF6071B-49E7-4DE6-89EE-7BA23466E5BF}">
      <dgm:prSet/>
      <dgm:spPr/>
      <dgm:t>
        <a:bodyPr/>
        <a:lstStyle/>
        <a:p>
          <a:endParaRPr lang="en-US"/>
        </a:p>
      </dgm:t>
    </dgm:pt>
    <dgm:pt modelId="{D80317E5-DA27-4A94-B468-481F1E45FAB6}">
      <dgm:prSet phldrT="[Text]"/>
      <dgm:spPr>
        <a:solidFill>
          <a:srgbClr val="FFFF66">
            <a:alpha val="90000"/>
          </a:srgbClr>
        </a:solidFill>
      </dgm:spPr>
      <dgm:t>
        <a:bodyPr/>
        <a:lstStyle/>
        <a:p>
          <a:r>
            <a:rPr lang="en-US" dirty="0"/>
            <a:t>C. POST ERUPTION ABNORMALITIES</a:t>
          </a:r>
        </a:p>
      </dgm:t>
    </dgm:pt>
    <dgm:pt modelId="{D5877E05-B822-47AA-8411-96663FE57B12}" type="parTrans" cxnId="{EA574E42-5C37-48C2-9891-0B0028627BEE}">
      <dgm:prSet/>
      <dgm:spPr/>
      <dgm:t>
        <a:bodyPr/>
        <a:lstStyle/>
        <a:p>
          <a:endParaRPr lang="en-US"/>
        </a:p>
      </dgm:t>
    </dgm:pt>
    <dgm:pt modelId="{E6C0D4A9-0F05-4625-A29A-CDA885343600}" type="sibTrans" cxnId="{EA574E42-5C37-48C2-9891-0B0028627BEE}">
      <dgm:prSet/>
      <dgm:spPr/>
      <dgm:t>
        <a:bodyPr/>
        <a:lstStyle/>
        <a:p>
          <a:endParaRPr lang="en-US"/>
        </a:p>
      </dgm:t>
    </dgm:pt>
    <dgm:pt modelId="{3181AD5E-BEAF-40E8-A8A0-3FA78145844A}" type="pres">
      <dgm:prSet presAssocID="{4AFA7937-8C63-4FC8-A97F-558D9D636B5F}" presName="compositeShape" presStyleCnt="0">
        <dgm:presLayoutVars>
          <dgm:dir/>
          <dgm:resizeHandles/>
        </dgm:presLayoutVars>
      </dgm:prSet>
      <dgm:spPr/>
    </dgm:pt>
    <dgm:pt modelId="{1EE0DB44-3A36-4A84-A84F-07E261FAC57B}" type="pres">
      <dgm:prSet presAssocID="{4AFA7937-8C63-4FC8-A97F-558D9D636B5F}" presName="pyramid" presStyleLbl="node1" presStyleIdx="0" presStyleCnt="1" custScaleX="100987" custLinFactNeighborX="-39442" custLinFactNeighborY="-340"/>
      <dgm:spPr>
        <a:noFill/>
      </dgm:spPr>
    </dgm:pt>
    <dgm:pt modelId="{98205E1F-7A02-4CF2-89A1-473335B79921}" type="pres">
      <dgm:prSet presAssocID="{4AFA7937-8C63-4FC8-A97F-558D9D636B5F}" presName="theList" presStyleCnt="0"/>
      <dgm:spPr/>
    </dgm:pt>
    <dgm:pt modelId="{1D37FE0B-AC72-4149-92B3-69769CF7C5CE}" type="pres">
      <dgm:prSet presAssocID="{965B56B9-D4F5-4568-90C8-13162E55B429}" presName="aNode" presStyleLbl="fgAcc1" presStyleIdx="0" presStyleCnt="3" custScaleX="181337" custScaleY="49583" custLinFactY="-9692" custLinFactNeighborX="-69558" custLinFactNeighborY="-100000">
        <dgm:presLayoutVars>
          <dgm:bulletEnabled val="1"/>
        </dgm:presLayoutVars>
      </dgm:prSet>
      <dgm:spPr/>
    </dgm:pt>
    <dgm:pt modelId="{5DBA244C-EE82-4A81-B188-C33E2D0C151B}" type="pres">
      <dgm:prSet presAssocID="{965B56B9-D4F5-4568-90C8-13162E55B429}" presName="aSpace" presStyleCnt="0"/>
      <dgm:spPr/>
    </dgm:pt>
    <dgm:pt modelId="{A87CADB9-DBAC-4413-B885-A3E8DA297C85}" type="pres">
      <dgm:prSet presAssocID="{DEF55F7B-6A06-40CD-BF5C-80CEE19B239E}" presName="aNode" presStyleLbl="fgAcc1" presStyleIdx="1" presStyleCnt="3" custScaleX="181337" custScaleY="49583" custLinFactY="-4144" custLinFactNeighborX="-28241" custLinFactNeighborY="-100000">
        <dgm:presLayoutVars>
          <dgm:bulletEnabled val="1"/>
        </dgm:presLayoutVars>
      </dgm:prSet>
      <dgm:spPr/>
    </dgm:pt>
    <dgm:pt modelId="{68327D07-41B8-4B0D-A773-129E2EDC4FC0}" type="pres">
      <dgm:prSet presAssocID="{DEF55F7B-6A06-40CD-BF5C-80CEE19B239E}" presName="aSpace" presStyleCnt="0"/>
      <dgm:spPr/>
    </dgm:pt>
    <dgm:pt modelId="{23FABBAC-3A2B-44FA-B1EA-425FB2883BB6}" type="pres">
      <dgm:prSet presAssocID="{D80317E5-DA27-4A94-B468-481F1E45FAB6}" presName="aNode" presStyleLbl="fgAcc1" presStyleIdx="2" presStyleCnt="3" custScaleX="181337" custScaleY="49583" custLinFactNeighborX="36930" custLinFactNeighborY="-82427">
        <dgm:presLayoutVars>
          <dgm:bulletEnabled val="1"/>
        </dgm:presLayoutVars>
      </dgm:prSet>
      <dgm:spPr/>
    </dgm:pt>
    <dgm:pt modelId="{7A9A2F16-9C3A-43D5-9754-00541F2BCE5D}" type="pres">
      <dgm:prSet presAssocID="{D80317E5-DA27-4A94-B468-481F1E45FAB6}" presName="aSpace" presStyleCnt="0"/>
      <dgm:spPr/>
    </dgm:pt>
  </dgm:ptLst>
  <dgm:cxnLst>
    <dgm:cxn modelId="{9EF6071B-49E7-4DE6-89EE-7BA23466E5BF}" srcId="{4AFA7937-8C63-4FC8-A97F-558D9D636B5F}" destId="{DEF55F7B-6A06-40CD-BF5C-80CEE19B239E}" srcOrd="1" destOrd="0" parTransId="{DCEAAE11-32FD-4E65-9D8E-38262B5CF01B}" sibTransId="{4688FF06-24DB-4F50-815A-9F9212D60715}"/>
    <dgm:cxn modelId="{E5F5AC23-3262-4C7F-898C-FD5CCC27E6B7}" type="presOf" srcId="{4AFA7937-8C63-4FC8-A97F-558D9D636B5F}" destId="{3181AD5E-BEAF-40E8-A8A0-3FA78145844A}" srcOrd="0" destOrd="0" presId="urn:microsoft.com/office/officeart/2005/8/layout/pyramid2"/>
    <dgm:cxn modelId="{EA574E42-5C37-48C2-9891-0B0028627BEE}" srcId="{4AFA7937-8C63-4FC8-A97F-558D9D636B5F}" destId="{D80317E5-DA27-4A94-B468-481F1E45FAB6}" srcOrd="2" destOrd="0" parTransId="{D5877E05-B822-47AA-8411-96663FE57B12}" sibTransId="{E6C0D4A9-0F05-4625-A29A-CDA885343600}"/>
    <dgm:cxn modelId="{90665871-C98B-4CFE-B129-23B8017CD460}" type="presOf" srcId="{DEF55F7B-6A06-40CD-BF5C-80CEE19B239E}" destId="{A87CADB9-DBAC-4413-B885-A3E8DA297C85}" srcOrd="0" destOrd="0" presId="urn:microsoft.com/office/officeart/2005/8/layout/pyramid2"/>
    <dgm:cxn modelId="{5439AAA4-F1A0-42F8-A5AD-53EBD26BBBC8}" srcId="{4AFA7937-8C63-4FC8-A97F-558D9D636B5F}" destId="{965B56B9-D4F5-4568-90C8-13162E55B429}" srcOrd="0" destOrd="0" parTransId="{CA9BD58A-0B4D-401B-AEB4-83A465391D92}" sibTransId="{C7C39CC1-E6CD-4684-9CBA-8EBE6737E2E1}"/>
    <dgm:cxn modelId="{D18090E5-1F80-4D27-9493-2CABE457A212}" type="presOf" srcId="{D80317E5-DA27-4A94-B468-481F1E45FAB6}" destId="{23FABBAC-3A2B-44FA-B1EA-425FB2883BB6}" srcOrd="0" destOrd="0" presId="urn:microsoft.com/office/officeart/2005/8/layout/pyramid2"/>
    <dgm:cxn modelId="{434DC8EC-69A5-4337-822E-55E89C24FED8}" type="presOf" srcId="{965B56B9-D4F5-4568-90C8-13162E55B429}" destId="{1D37FE0B-AC72-4149-92B3-69769CF7C5CE}" srcOrd="0" destOrd="0" presId="urn:microsoft.com/office/officeart/2005/8/layout/pyramid2"/>
    <dgm:cxn modelId="{5AB9E7D2-40A5-4AD7-B8E4-5CFCA021B476}" type="presParOf" srcId="{3181AD5E-BEAF-40E8-A8A0-3FA78145844A}" destId="{1EE0DB44-3A36-4A84-A84F-07E261FAC57B}" srcOrd="0" destOrd="0" presId="urn:microsoft.com/office/officeart/2005/8/layout/pyramid2"/>
    <dgm:cxn modelId="{3E639AF7-B2A5-4C1B-BDE1-57391ED2ED2F}" type="presParOf" srcId="{3181AD5E-BEAF-40E8-A8A0-3FA78145844A}" destId="{98205E1F-7A02-4CF2-89A1-473335B79921}" srcOrd="1" destOrd="0" presId="urn:microsoft.com/office/officeart/2005/8/layout/pyramid2"/>
    <dgm:cxn modelId="{96A9DB7D-7F97-41FF-8F6C-A79DE781583A}" type="presParOf" srcId="{98205E1F-7A02-4CF2-89A1-473335B79921}" destId="{1D37FE0B-AC72-4149-92B3-69769CF7C5CE}" srcOrd="0" destOrd="0" presId="urn:microsoft.com/office/officeart/2005/8/layout/pyramid2"/>
    <dgm:cxn modelId="{13041FCB-5807-489D-8611-B49DA7D25DB9}" type="presParOf" srcId="{98205E1F-7A02-4CF2-89A1-473335B79921}" destId="{5DBA244C-EE82-4A81-B188-C33E2D0C151B}" srcOrd="1" destOrd="0" presId="urn:microsoft.com/office/officeart/2005/8/layout/pyramid2"/>
    <dgm:cxn modelId="{04B20E24-61D7-4B92-AD3E-0BBAF30D0F58}" type="presParOf" srcId="{98205E1F-7A02-4CF2-89A1-473335B79921}" destId="{A87CADB9-DBAC-4413-B885-A3E8DA297C85}" srcOrd="2" destOrd="0" presId="urn:microsoft.com/office/officeart/2005/8/layout/pyramid2"/>
    <dgm:cxn modelId="{D38512AC-BFA5-4FC3-AE9B-066D65C26951}" type="presParOf" srcId="{98205E1F-7A02-4CF2-89A1-473335B79921}" destId="{68327D07-41B8-4B0D-A773-129E2EDC4FC0}" srcOrd="3" destOrd="0" presId="urn:microsoft.com/office/officeart/2005/8/layout/pyramid2"/>
    <dgm:cxn modelId="{9EB7F351-FCBC-45AC-9C88-032055B67344}" type="presParOf" srcId="{98205E1F-7A02-4CF2-89A1-473335B79921}" destId="{23FABBAC-3A2B-44FA-B1EA-425FB2883BB6}" srcOrd="4" destOrd="0" presId="urn:microsoft.com/office/officeart/2005/8/layout/pyramid2"/>
    <dgm:cxn modelId="{9032EDD0-8221-474C-9BBE-1242EBFCCD15}" type="presParOf" srcId="{98205E1F-7A02-4CF2-89A1-473335B79921}" destId="{7A9A2F16-9C3A-43D5-9754-00541F2BCE5D}"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B481DA-CAA7-4368-A9CB-F68D9CE5479F}" type="doc">
      <dgm:prSet loTypeId="urn:microsoft.com/office/officeart/2005/8/layout/hList2#1" loCatId="picture" qsTypeId="urn:microsoft.com/office/officeart/2005/8/quickstyle/simple3" qsCatId="simple" csTypeId="urn:microsoft.com/office/officeart/2005/8/colors/accent1_3" csCatId="accent1" phldr="1"/>
      <dgm:spPr/>
      <dgm:t>
        <a:bodyPr/>
        <a:lstStyle/>
        <a:p>
          <a:endParaRPr lang="en-US"/>
        </a:p>
      </dgm:t>
    </dgm:pt>
    <dgm:pt modelId="{1B3FDC6F-AF3C-45E9-A007-76F673EF2CE7}">
      <dgm:prSet phldrT="[Text]" custT="1"/>
      <dgm:spPr/>
      <dgm:t>
        <a:bodyPr/>
        <a:lstStyle/>
        <a:p>
          <a:r>
            <a:rPr lang="en-US" sz="4400" b="1" dirty="0"/>
            <a:t>GENERAL </a:t>
          </a:r>
          <a:endParaRPr lang="en-US" sz="5000" b="1" dirty="0"/>
        </a:p>
      </dgm:t>
    </dgm:pt>
    <dgm:pt modelId="{DD534D79-E7E3-4B49-B678-37B309A1857D}" type="parTrans" cxnId="{151DFECA-CDAE-4AB3-838E-DDB698E2F11C}">
      <dgm:prSet/>
      <dgm:spPr/>
      <dgm:t>
        <a:bodyPr/>
        <a:lstStyle/>
        <a:p>
          <a:endParaRPr lang="en-US"/>
        </a:p>
      </dgm:t>
    </dgm:pt>
    <dgm:pt modelId="{BD109BB1-5C6E-4128-812A-C8DEF827CD7D}" type="sibTrans" cxnId="{151DFECA-CDAE-4AB3-838E-DDB698E2F11C}">
      <dgm:prSet/>
      <dgm:spPr/>
      <dgm:t>
        <a:bodyPr/>
        <a:lstStyle/>
        <a:p>
          <a:endParaRPr lang="en-US"/>
        </a:p>
      </dgm:t>
    </dgm:pt>
    <dgm:pt modelId="{0CBE3A94-9CE9-4B38-B18F-976AA52B13A5}">
      <dgm:prSet phldrT="[Text]" custT="1"/>
      <dgm:spPr/>
      <dgm:t>
        <a:bodyPr/>
        <a:lstStyle/>
        <a:p>
          <a:r>
            <a:rPr lang="en-US" sz="1800" dirty="0"/>
            <a:t>HEREDITY</a:t>
          </a:r>
        </a:p>
      </dgm:t>
    </dgm:pt>
    <dgm:pt modelId="{85B7AD51-7847-415D-8F1A-DE54C59B0EDD}" type="parTrans" cxnId="{618D23FB-7A5E-47E0-B86E-EFABA071C542}">
      <dgm:prSet/>
      <dgm:spPr/>
      <dgm:t>
        <a:bodyPr/>
        <a:lstStyle/>
        <a:p>
          <a:endParaRPr lang="en-US"/>
        </a:p>
      </dgm:t>
    </dgm:pt>
    <dgm:pt modelId="{2C39E437-5251-4F60-ABCB-A30A8AB59453}" type="sibTrans" cxnId="{618D23FB-7A5E-47E0-B86E-EFABA071C542}">
      <dgm:prSet/>
      <dgm:spPr/>
      <dgm:t>
        <a:bodyPr/>
        <a:lstStyle/>
        <a:p>
          <a:endParaRPr lang="en-US"/>
        </a:p>
      </dgm:t>
    </dgm:pt>
    <dgm:pt modelId="{5796B607-3552-4A8A-B0C3-DB1E8CAB2206}">
      <dgm:prSet phldrT="[Text]" custT="1"/>
      <dgm:spPr/>
      <dgm:t>
        <a:bodyPr/>
        <a:lstStyle/>
        <a:p>
          <a:r>
            <a:rPr lang="en-US" sz="1800" dirty="0"/>
            <a:t>POSTURE</a:t>
          </a:r>
        </a:p>
      </dgm:t>
    </dgm:pt>
    <dgm:pt modelId="{D335BFD9-FDCA-4576-B31D-8D22CD0FD950}" type="parTrans" cxnId="{5EDB5A53-AB07-4C77-A6A0-6697B57FD06F}">
      <dgm:prSet/>
      <dgm:spPr/>
      <dgm:t>
        <a:bodyPr/>
        <a:lstStyle/>
        <a:p>
          <a:endParaRPr lang="en-US"/>
        </a:p>
      </dgm:t>
    </dgm:pt>
    <dgm:pt modelId="{8A2AEA9B-49D5-4113-9732-1120D870D09F}" type="sibTrans" cxnId="{5EDB5A53-AB07-4C77-A6A0-6697B57FD06F}">
      <dgm:prSet/>
      <dgm:spPr/>
      <dgm:t>
        <a:bodyPr/>
        <a:lstStyle/>
        <a:p>
          <a:endParaRPr lang="en-US"/>
        </a:p>
      </dgm:t>
    </dgm:pt>
    <dgm:pt modelId="{8A8FE763-7DC6-48EB-AEF2-0A7DD46A020A}">
      <dgm:prSet phldrT="[Text]" custT="1"/>
      <dgm:spPr/>
      <dgm:t>
        <a:bodyPr/>
        <a:lstStyle/>
        <a:p>
          <a:r>
            <a:rPr lang="en-US" sz="4400" b="1" dirty="0"/>
            <a:t>LOCAL</a:t>
          </a:r>
        </a:p>
      </dgm:t>
    </dgm:pt>
    <dgm:pt modelId="{F8D97565-BC70-4755-911D-9A8DC586FDE8}" type="parTrans" cxnId="{C4B6A417-D22F-4A07-A10B-4FE5A868D636}">
      <dgm:prSet/>
      <dgm:spPr/>
      <dgm:t>
        <a:bodyPr/>
        <a:lstStyle/>
        <a:p>
          <a:endParaRPr lang="en-US"/>
        </a:p>
      </dgm:t>
    </dgm:pt>
    <dgm:pt modelId="{05A519A7-237B-419F-8E0B-4DB3734FA1CD}" type="sibTrans" cxnId="{C4B6A417-D22F-4A07-A10B-4FE5A868D636}">
      <dgm:prSet/>
      <dgm:spPr/>
      <dgm:t>
        <a:bodyPr/>
        <a:lstStyle/>
        <a:p>
          <a:endParaRPr lang="en-US"/>
        </a:p>
      </dgm:t>
    </dgm:pt>
    <dgm:pt modelId="{A5C0EAF1-FEF6-40CE-8E53-3489298AB4E8}">
      <dgm:prSet phldrT="[Text]" custT="1"/>
      <dgm:spPr/>
      <dgm:t>
        <a:bodyPr/>
        <a:lstStyle/>
        <a:p>
          <a:pPr algn="l"/>
          <a:r>
            <a:rPr lang="en-US" sz="1600" dirty="0"/>
            <a:t>ANOMALIES OF NUMBER</a:t>
          </a:r>
        </a:p>
      </dgm:t>
    </dgm:pt>
    <dgm:pt modelId="{36423F1C-1065-45B7-B3D0-AE3551EB6FA7}" type="parTrans" cxnId="{1560427E-FE4F-4A06-AF4F-796878ECBC45}">
      <dgm:prSet/>
      <dgm:spPr/>
      <dgm:t>
        <a:bodyPr/>
        <a:lstStyle/>
        <a:p>
          <a:endParaRPr lang="en-US"/>
        </a:p>
      </dgm:t>
    </dgm:pt>
    <dgm:pt modelId="{988AA309-34A1-43BF-AEB9-A90AFE1C23E1}" type="sibTrans" cxnId="{1560427E-FE4F-4A06-AF4F-796878ECBC45}">
      <dgm:prSet/>
      <dgm:spPr/>
      <dgm:t>
        <a:bodyPr/>
        <a:lstStyle/>
        <a:p>
          <a:endParaRPr lang="en-US"/>
        </a:p>
      </dgm:t>
    </dgm:pt>
    <dgm:pt modelId="{E99D7055-A57D-4DFD-9E44-DAEC9CE71081}">
      <dgm:prSet phldrT="[Text]" custT="1"/>
      <dgm:spPr/>
      <dgm:t>
        <a:bodyPr/>
        <a:lstStyle/>
        <a:p>
          <a:r>
            <a:rPr lang="en-US" sz="1800" dirty="0"/>
            <a:t>CONGENITAL</a:t>
          </a:r>
        </a:p>
      </dgm:t>
    </dgm:pt>
    <dgm:pt modelId="{45EA7E5E-1068-4C90-9239-86FDC9DDE082}" type="parTrans" cxnId="{7F4D2293-BDB8-4ECC-BF13-120C3CE8759E}">
      <dgm:prSet/>
      <dgm:spPr/>
      <dgm:t>
        <a:bodyPr/>
        <a:lstStyle/>
        <a:p>
          <a:endParaRPr lang="en-US"/>
        </a:p>
      </dgm:t>
    </dgm:pt>
    <dgm:pt modelId="{A53B71AB-6367-4A9D-B666-8ED5C1D5A743}" type="sibTrans" cxnId="{7F4D2293-BDB8-4ECC-BF13-120C3CE8759E}">
      <dgm:prSet/>
      <dgm:spPr/>
      <dgm:t>
        <a:bodyPr/>
        <a:lstStyle/>
        <a:p>
          <a:endParaRPr lang="en-US"/>
        </a:p>
      </dgm:t>
    </dgm:pt>
    <dgm:pt modelId="{C43E2AF4-8C1A-4FE5-8A36-7214446DEBCB}">
      <dgm:prSet phldrT="[Text]" custT="1"/>
      <dgm:spPr/>
      <dgm:t>
        <a:bodyPr/>
        <a:lstStyle/>
        <a:p>
          <a:r>
            <a:rPr lang="en-US" sz="1800" dirty="0"/>
            <a:t>ENVIRONMENT</a:t>
          </a:r>
        </a:p>
      </dgm:t>
    </dgm:pt>
    <dgm:pt modelId="{B3121858-A41F-4581-9AE0-8B84C4B54506}" type="parTrans" cxnId="{788426FF-A152-4ABE-802B-BA6ABB8BF945}">
      <dgm:prSet/>
      <dgm:spPr/>
      <dgm:t>
        <a:bodyPr/>
        <a:lstStyle/>
        <a:p>
          <a:endParaRPr lang="en-US"/>
        </a:p>
      </dgm:t>
    </dgm:pt>
    <dgm:pt modelId="{A34FE7FF-532C-42D8-8938-60558D7AB373}" type="sibTrans" cxnId="{788426FF-A152-4ABE-802B-BA6ABB8BF945}">
      <dgm:prSet/>
      <dgm:spPr/>
      <dgm:t>
        <a:bodyPr/>
        <a:lstStyle/>
        <a:p>
          <a:endParaRPr lang="en-US"/>
        </a:p>
      </dgm:t>
    </dgm:pt>
    <dgm:pt modelId="{28922578-52AE-44F9-BDF5-8482B3771AE8}">
      <dgm:prSet phldrT="[Text]" custT="1"/>
      <dgm:spPr/>
      <dgm:t>
        <a:bodyPr/>
        <a:lstStyle/>
        <a:p>
          <a:r>
            <a:rPr lang="en-US" sz="1800" dirty="0"/>
            <a:t>PRE-DISPOSING METABOLIC CLIMATE AND DISEASE</a:t>
          </a:r>
        </a:p>
      </dgm:t>
    </dgm:pt>
    <dgm:pt modelId="{F7B1ABF7-1CED-4520-83F7-1049ADF3F77B}" type="parTrans" cxnId="{462CEB6E-6E2A-415F-A79C-04A5FB5F17C7}">
      <dgm:prSet/>
      <dgm:spPr/>
      <dgm:t>
        <a:bodyPr/>
        <a:lstStyle/>
        <a:p>
          <a:endParaRPr lang="en-US"/>
        </a:p>
      </dgm:t>
    </dgm:pt>
    <dgm:pt modelId="{6B167676-B01B-401D-B573-4D00D93C3408}" type="sibTrans" cxnId="{462CEB6E-6E2A-415F-A79C-04A5FB5F17C7}">
      <dgm:prSet/>
      <dgm:spPr/>
      <dgm:t>
        <a:bodyPr/>
        <a:lstStyle/>
        <a:p>
          <a:endParaRPr lang="en-US"/>
        </a:p>
      </dgm:t>
    </dgm:pt>
    <dgm:pt modelId="{7DAB4CF0-6561-4DCC-934B-28D869B14E52}">
      <dgm:prSet phldrT="[Text]" custT="1"/>
      <dgm:spPr/>
      <dgm:t>
        <a:bodyPr/>
        <a:lstStyle/>
        <a:p>
          <a:r>
            <a:rPr lang="en-US" sz="1800" dirty="0"/>
            <a:t>DIETARY PROBLEMS</a:t>
          </a:r>
        </a:p>
      </dgm:t>
    </dgm:pt>
    <dgm:pt modelId="{7E72C6F7-B945-469A-BB74-53CF95A0B253}" type="parTrans" cxnId="{8DC87081-0996-4DE1-BDAD-5F2F882F2D4A}">
      <dgm:prSet/>
      <dgm:spPr/>
      <dgm:t>
        <a:bodyPr/>
        <a:lstStyle/>
        <a:p>
          <a:endParaRPr lang="en-US"/>
        </a:p>
      </dgm:t>
    </dgm:pt>
    <dgm:pt modelId="{F6BC8435-214F-46D3-B71B-4AA3341D3658}" type="sibTrans" cxnId="{8DC87081-0996-4DE1-BDAD-5F2F882F2D4A}">
      <dgm:prSet/>
      <dgm:spPr/>
      <dgm:t>
        <a:bodyPr/>
        <a:lstStyle/>
        <a:p>
          <a:endParaRPr lang="en-US"/>
        </a:p>
      </dgm:t>
    </dgm:pt>
    <dgm:pt modelId="{42C4A753-993B-48DF-8869-5551DFBB8B09}">
      <dgm:prSet phldrT="[Text]" custT="1"/>
      <dgm:spPr/>
      <dgm:t>
        <a:bodyPr/>
        <a:lstStyle/>
        <a:p>
          <a:r>
            <a:rPr lang="en-US" sz="1800" dirty="0"/>
            <a:t>ABNORMAL PRESSURE HABITS</a:t>
          </a:r>
        </a:p>
      </dgm:t>
    </dgm:pt>
    <dgm:pt modelId="{5DD4D6C1-0998-4EB6-A6E6-F27CEE0C893B}" type="parTrans" cxnId="{5799BF71-CD15-4413-8BEB-862F24822C6B}">
      <dgm:prSet/>
      <dgm:spPr/>
      <dgm:t>
        <a:bodyPr/>
        <a:lstStyle/>
        <a:p>
          <a:endParaRPr lang="en-US"/>
        </a:p>
      </dgm:t>
    </dgm:pt>
    <dgm:pt modelId="{B2C82AEF-2808-4DE9-AB43-A53EAAC96470}" type="sibTrans" cxnId="{5799BF71-CD15-4413-8BEB-862F24822C6B}">
      <dgm:prSet/>
      <dgm:spPr/>
      <dgm:t>
        <a:bodyPr/>
        <a:lstStyle/>
        <a:p>
          <a:endParaRPr lang="en-US"/>
        </a:p>
      </dgm:t>
    </dgm:pt>
    <dgm:pt modelId="{0BA7D620-0F97-43F8-8189-4E343C50D644}">
      <dgm:prSet phldrT="[Text]" custT="1"/>
      <dgm:spPr/>
      <dgm:t>
        <a:bodyPr/>
        <a:lstStyle/>
        <a:p>
          <a:r>
            <a:rPr lang="en-US" sz="1800" dirty="0"/>
            <a:t>TRAUMA AND ACCIDENTS</a:t>
          </a:r>
        </a:p>
      </dgm:t>
    </dgm:pt>
    <dgm:pt modelId="{2E1B35E7-B6D7-4022-A8A4-41165B00538D}" type="parTrans" cxnId="{1EA8EF6C-3E89-4B85-ABEF-6208301A690B}">
      <dgm:prSet/>
      <dgm:spPr/>
      <dgm:t>
        <a:bodyPr/>
        <a:lstStyle/>
        <a:p>
          <a:endParaRPr lang="en-US"/>
        </a:p>
      </dgm:t>
    </dgm:pt>
    <dgm:pt modelId="{037B9A7F-5F57-446F-ABF1-C1A200032572}" type="sibTrans" cxnId="{1EA8EF6C-3E89-4B85-ABEF-6208301A690B}">
      <dgm:prSet/>
      <dgm:spPr/>
      <dgm:t>
        <a:bodyPr/>
        <a:lstStyle/>
        <a:p>
          <a:endParaRPr lang="en-US"/>
        </a:p>
      </dgm:t>
    </dgm:pt>
    <dgm:pt modelId="{C3EBD1B0-5FFD-4215-AFE0-AF1B575E4BE2}">
      <dgm:prSet phldrT="[Text]" custT="1"/>
      <dgm:spPr/>
      <dgm:t>
        <a:bodyPr/>
        <a:lstStyle/>
        <a:p>
          <a:pPr algn="l"/>
          <a:r>
            <a:rPr lang="en-US" sz="1600" dirty="0"/>
            <a:t>ANOMALIES OF TOOTH SHAPE</a:t>
          </a:r>
        </a:p>
      </dgm:t>
    </dgm:pt>
    <dgm:pt modelId="{C7AD6C3F-4E53-46EB-B9E5-9B4D5FAD33F1}" type="parTrans" cxnId="{E5EA97C8-4AA5-453F-80C1-5FD99CF4EBDA}">
      <dgm:prSet/>
      <dgm:spPr/>
      <dgm:t>
        <a:bodyPr/>
        <a:lstStyle/>
        <a:p>
          <a:endParaRPr lang="en-US"/>
        </a:p>
      </dgm:t>
    </dgm:pt>
    <dgm:pt modelId="{52966CF6-C015-4D6A-ABE5-352F531703ED}" type="sibTrans" cxnId="{E5EA97C8-4AA5-453F-80C1-5FD99CF4EBDA}">
      <dgm:prSet/>
      <dgm:spPr/>
      <dgm:t>
        <a:bodyPr/>
        <a:lstStyle/>
        <a:p>
          <a:endParaRPr lang="en-US"/>
        </a:p>
      </dgm:t>
    </dgm:pt>
    <dgm:pt modelId="{C9209F4C-4B10-4BF4-8001-34D0C79FE2F7}">
      <dgm:prSet phldrT="[Text]" custT="1"/>
      <dgm:spPr/>
      <dgm:t>
        <a:bodyPr/>
        <a:lstStyle/>
        <a:p>
          <a:pPr algn="l"/>
          <a:r>
            <a:rPr lang="en-US" sz="1600" dirty="0"/>
            <a:t>ANOMALIES OF TOOTH SIZE</a:t>
          </a:r>
        </a:p>
      </dgm:t>
    </dgm:pt>
    <dgm:pt modelId="{A44DFDB9-B708-44CF-BD75-A25DF587E14D}" type="parTrans" cxnId="{CF2DDF27-01C6-4FE8-B130-541F8FCECFDD}">
      <dgm:prSet/>
      <dgm:spPr/>
      <dgm:t>
        <a:bodyPr/>
        <a:lstStyle/>
        <a:p>
          <a:endParaRPr lang="en-US"/>
        </a:p>
      </dgm:t>
    </dgm:pt>
    <dgm:pt modelId="{8AF14259-16BA-4DF4-9E2A-4CE0C9DE5F92}" type="sibTrans" cxnId="{CF2DDF27-01C6-4FE8-B130-541F8FCECFDD}">
      <dgm:prSet/>
      <dgm:spPr/>
      <dgm:t>
        <a:bodyPr/>
        <a:lstStyle/>
        <a:p>
          <a:endParaRPr lang="en-US"/>
        </a:p>
      </dgm:t>
    </dgm:pt>
    <dgm:pt modelId="{90EA7C50-F954-427D-9916-D595A827B415}">
      <dgm:prSet phldrT="[Text]" custT="1"/>
      <dgm:spPr/>
      <dgm:t>
        <a:bodyPr/>
        <a:lstStyle/>
        <a:p>
          <a:pPr algn="l"/>
          <a:r>
            <a:rPr lang="en-US" sz="1600" dirty="0"/>
            <a:t>ABNORMAL LABIAL FRENUM</a:t>
          </a:r>
        </a:p>
      </dgm:t>
    </dgm:pt>
    <dgm:pt modelId="{7A88A230-D1EF-4381-B980-0D42F4A0AB1C}" type="parTrans" cxnId="{0AC23440-E182-41FB-A1C2-D5758838E795}">
      <dgm:prSet/>
      <dgm:spPr/>
      <dgm:t>
        <a:bodyPr/>
        <a:lstStyle/>
        <a:p>
          <a:endParaRPr lang="en-US"/>
        </a:p>
      </dgm:t>
    </dgm:pt>
    <dgm:pt modelId="{62A5878D-27C5-42C0-9D0A-669E3DB77546}" type="sibTrans" cxnId="{0AC23440-E182-41FB-A1C2-D5758838E795}">
      <dgm:prSet/>
      <dgm:spPr/>
      <dgm:t>
        <a:bodyPr/>
        <a:lstStyle/>
        <a:p>
          <a:endParaRPr lang="en-US"/>
        </a:p>
      </dgm:t>
    </dgm:pt>
    <dgm:pt modelId="{8EA58593-6FC5-4D88-A7A0-E6062090A473}">
      <dgm:prSet phldrT="[Text]" custT="1"/>
      <dgm:spPr/>
      <dgm:t>
        <a:bodyPr/>
        <a:lstStyle/>
        <a:p>
          <a:pPr algn="l"/>
          <a:r>
            <a:rPr lang="en-US" sz="1600" dirty="0"/>
            <a:t>PREMATURE LOSS OF DECIDUOUS TEETH</a:t>
          </a:r>
        </a:p>
      </dgm:t>
    </dgm:pt>
    <dgm:pt modelId="{98B72A19-2988-463C-8460-FEA71C3F0D30}" type="parTrans" cxnId="{02D64EBE-132A-4D6E-93F3-FA75A8675A82}">
      <dgm:prSet/>
      <dgm:spPr/>
      <dgm:t>
        <a:bodyPr/>
        <a:lstStyle/>
        <a:p>
          <a:endParaRPr lang="en-US"/>
        </a:p>
      </dgm:t>
    </dgm:pt>
    <dgm:pt modelId="{ED3781C3-CD12-46B1-9136-C4A1762F67A1}" type="sibTrans" cxnId="{02D64EBE-132A-4D6E-93F3-FA75A8675A82}">
      <dgm:prSet/>
      <dgm:spPr/>
      <dgm:t>
        <a:bodyPr/>
        <a:lstStyle/>
        <a:p>
          <a:endParaRPr lang="en-US"/>
        </a:p>
      </dgm:t>
    </dgm:pt>
    <dgm:pt modelId="{3ACE4B06-5569-494E-B0EA-54EDE157C8CF}">
      <dgm:prSet phldrT="[Text]" custT="1"/>
      <dgm:spPr/>
      <dgm:t>
        <a:bodyPr/>
        <a:lstStyle/>
        <a:p>
          <a:pPr algn="l"/>
          <a:r>
            <a:rPr lang="en-US" sz="1600" dirty="0"/>
            <a:t>PROLONGED RETENTION OF DECIDUOUS</a:t>
          </a:r>
        </a:p>
      </dgm:t>
    </dgm:pt>
    <dgm:pt modelId="{F45C9EDF-0C6D-4DF5-B649-18A5E72B6500}" type="parTrans" cxnId="{FBF8EE20-5160-4D8E-960A-483B94EF4BA4}">
      <dgm:prSet/>
      <dgm:spPr/>
      <dgm:t>
        <a:bodyPr/>
        <a:lstStyle/>
        <a:p>
          <a:endParaRPr lang="en-US"/>
        </a:p>
      </dgm:t>
    </dgm:pt>
    <dgm:pt modelId="{28CC46DE-07D9-41AA-8AF1-B49568819C66}" type="sibTrans" cxnId="{FBF8EE20-5160-4D8E-960A-483B94EF4BA4}">
      <dgm:prSet/>
      <dgm:spPr/>
      <dgm:t>
        <a:bodyPr/>
        <a:lstStyle/>
        <a:p>
          <a:endParaRPr lang="en-US"/>
        </a:p>
      </dgm:t>
    </dgm:pt>
    <dgm:pt modelId="{DCD513FE-5E6A-4AD1-92A1-9A4E2007C919}">
      <dgm:prSet phldrT="[Text]" custT="1"/>
      <dgm:spPr/>
      <dgm:t>
        <a:bodyPr/>
        <a:lstStyle/>
        <a:p>
          <a:pPr algn="l"/>
          <a:r>
            <a:rPr lang="en-US" sz="1600" dirty="0"/>
            <a:t>DELAYED ERUPTION OF PERMANENT </a:t>
          </a:r>
        </a:p>
      </dgm:t>
    </dgm:pt>
    <dgm:pt modelId="{974DF97D-DEC0-4265-8809-74F68292BD8E}" type="parTrans" cxnId="{90A86C6A-03A5-4DD0-B875-F6390F56F8D6}">
      <dgm:prSet/>
      <dgm:spPr/>
      <dgm:t>
        <a:bodyPr/>
        <a:lstStyle/>
        <a:p>
          <a:endParaRPr lang="en-US"/>
        </a:p>
      </dgm:t>
    </dgm:pt>
    <dgm:pt modelId="{A4A6FD50-EF4D-4220-9DE2-AF0DAA5917D2}" type="sibTrans" cxnId="{90A86C6A-03A5-4DD0-B875-F6390F56F8D6}">
      <dgm:prSet/>
      <dgm:spPr/>
      <dgm:t>
        <a:bodyPr/>
        <a:lstStyle/>
        <a:p>
          <a:endParaRPr lang="en-US"/>
        </a:p>
      </dgm:t>
    </dgm:pt>
    <dgm:pt modelId="{B785D265-F489-411A-96B0-10621B5068A1}">
      <dgm:prSet phldrT="[Text]" custT="1"/>
      <dgm:spPr/>
      <dgm:t>
        <a:bodyPr/>
        <a:lstStyle/>
        <a:p>
          <a:pPr algn="l"/>
          <a:r>
            <a:rPr lang="en-US" sz="1600" dirty="0"/>
            <a:t>ABNORMAL ERUPTIVE PATH</a:t>
          </a:r>
        </a:p>
      </dgm:t>
    </dgm:pt>
    <dgm:pt modelId="{510FB075-5F0A-4BAD-B1AC-CAA42C96CC43}" type="parTrans" cxnId="{8CE84AB6-28E8-47CB-BBA7-19EE394EC0D6}">
      <dgm:prSet/>
      <dgm:spPr/>
      <dgm:t>
        <a:bodyPr/>
        <a:lstStyle/>
        <a:p>
          <a:endParaRPr lang="en-US"/>
        </a:p>
      </dgm:t>
    </dgm:pt>
    <dgm:pt modelId="{402D221D-89E7-4F8D-BBB1-968F61A4AC36}" type="sibTrans" cxnId="{8CE84AB6-28E8-47CB-BBA7-19EE394EC0D6}">
      <dgm:prSet/>
      <dgm:spPr/>
      <dgm:t>
        <a:bodyPr/>
        <a:lstStyle/>
        <a:p>
          <a:endParaRPr lang="en-US"/>
        </a:p>
      </dgm:t>
    </dgm:pt>
    <dgm:pt modelId="{663B9F42-2ADD-4528-8689-9FA8A4A2997A}">
      <dgm:prSet phldrT="[Text]" custT="1"/>
      <dgm:spPr/>
      <dgm:t>
        <a:bodyPr/>
        <a:lstStyle/>
        <a:p>
          <a:pPr algn="l"/>
          <a:r>
            <a:rPr lang="en-US" sz="1600" dirty="0"/>
            <a:t>ANKYLOSIS</a:t>
          </a:r>
        </a:p>
      </dgm:t>
    </dgm:pt>
    <dgm:pt modelId="{A5E49C7D-D84D-416A-B48B-576B5749E2DB}" type="parTrans" cxnId="{3F86D57D-2B70-4609-8197-B49734809F23}">
      <dgm:prSet/>
      <dgm:spPr/>
      <dgm:t>
        <a:bodyPr/>
        <a:lstStyle/>
        <a:p>
          <a:endParaRPr lang="en-US"/>
        </a:p>
      </dgm:t>
    </dgm:pt>
    <dgm:pt modelId="{B72030A8-5BB8-4C43-9E5A-52FB173D0DB4}" type="sibTrans" cxnId="{3F86D57D-2B70-4609-8197-B49734809F23}">
      <dgm:prSet/>
      <dgm:spPr/>
      <dgm:t>
        <a:bodyPr/>
        <a:lstStyle/>
        <a:p>
          <a:endParaRPr lang="en-US"/>
        </a:p>
      </dgm:t>
    </dgm:pt>
    <dgm:pt modelId="{FD54BCF5-C332-40AF-9306-A067401A9CD3}">
      <dgm:prSet phldrT="[Text]" custT="1"/>
      <dgm:spPr/>
      <dgm:t>
        <a:bodyPr/>
        <a:lstStyle/>
        <a:p>
          <a:pPr algn="l"/>
          <a:r>
            <a:rPr lang="en-US" sz="1600" dirty="0"/>
            <a:t>DENTAL CARIES</a:t>
          </a:r>
        </a:p>
      </dgm:t>
    </dgm:pt>
    <dgm:pt modelId="{58E94E65-1471-4C5E-99E0-93041CF54AA5}" type="parTrans" cxnId="{05439BE8-FEE2-4596-9335-A4E9BC698930}">
      <dgm:prSet/>
      <dgm:spPr/>
      <dgm:t>
        <a:bodyPr/>
        <a:lstStyle/>
        <a:p>
          <a:endParaRPr lang="en-US"/>
        </a:p>
      </dgm:t>
    </dgm:pt>
    <dgm:pt modelId="{FA0881DD-753D-4E93-8FC8-AC3CBBC346DD}" type="sibTrans" cxnId="{05439BE8-FEE2-4596-9335-A4E9BC698930}">
      <dgm:prSet/>
      <dgm:spPr/>
      <dgm:t>
        <a:bodyPr/>
        <a:lstStyle/>
        <a:p>
          <a:endParaRPr lang="en-US"/>
        </a:p>
      </dgm:t>
    </dgm:pt>
    <dgm:pt modelId="{0D28CF0C-274B-418F-9470-D6FDF9461B8C}" type="pres">
      <dgm:prSet presAssocID="{9CB481DA-CAA7-4368-A9CB-F68D9CE5479F}" presName="linearFlow" presStyleCnt="0">
        <dgm:presLayoutVars>
          <dgm:dir/>
          <dgm:animLvl val="lvl"/>
          <dgm:resizeHandles/>
        </dgm:presLayoutVars>
      </dgm:prSet>
      <dgm:spPr/>
    </dgm:pt>
    <dgm:pt modelId="{552CF84E-06FA-4ED7-BF98-8E18E8ED03CC}" type="pres">
      <dgm:prSet presAssocID="{1B3FDC6F-AF3C-45E9-A007-76F673EF2CE7}" presName="compositeNode" presStyleCnt="0">
        <dgm:presLayoutVars>
          <dgm:bulletEnabled val="1"/>
        </dgm:presLayoutVars>
      </dgm:prSet>
      <dgm:spPr/>
    </dgm:pt>
    <dgm:pt modelId="{9E34614B-887A-46EE-8F3F-F592BA9A7E56}" type="pres">
      <dgm:prSet presAssocID="{1B3FDC6F-AF3C-45E9-A007-76F673EF2CE7}" presName="image" presStyleLbl="fgImgPlace1" presStyleIdx="0" presStyleCnt="2" custFlipVert="1" custFlipHor="1" custScaleX="7105" custScaleY="9393"/>
      <dgm:spPr/>
    </dgm:pt>
    <dgm:pt modelId="{DFD2DF86-CB77-46E9-B675-02BB6536B5DA}" type="pres">
      <dgm:prSet presAssocID="{1B3FDC6F-AF3C-45E9-A007-76F673EF2CE7}" presName="childNode" presStyleLbl="node1" presStyleIdx="0" presStyleCnt="2">
        <dgm:presLayoutVars>
          <dgm:bulletEnabled val="1"/>
        </dgm:presLayoutVars>
      </dgm:prSet>
      <dgm:spPr/>
    </dgm:pt>
    <dgm:pt modelId="{7F864229-836D-4CAF-82F9-A73C58B7DBE7}" type="pres">
      <dgm:prSet presAssocID="{1B3FDC6F-AF3C-45E9-A007-76F673EF2CE7}" presName="parentNode" presStyleLbl="revTx" presStyleIdx="0" presStyleCnt="2">
        <dgm:presLayoutVars>
          <dgm:chMax val="0"/>
          <dgm:bulletEnabled val="1"/>
        </dgm:presLayoutVars>
      </dgm:prSet>
      <dgm:spPr/>
    </dgm:pt>
    <dgm:pt modelId="{45DE9DB4-A160-4D2A-B824-D1D542F37409}" type="pres">
      <dgm:prSet presAssocID="{BD109BB1-5C6E-4128-812A-C8DEF827CD7D}" presName="sibTrans" presStyleCnt="0"/>
      <dgm:spPr/>
    </dgm:pt>
    <dgm:pt modelId="{42921291-830C-4930-B212-43988A7E7913}" type="pres">
      <dgm:prSet presAssocID="{8A8FE763-7DC6-48EB-AEF2-0A7DD46A020A}" presName="compositeNode" presStyleCnt="0">
        <dgm:presLayoutVars>
          <dgm:bulletEnabled val="1"/>
        </dgm:presLayoutVars>
      </dgm:prSet>
      <dgm:spPr/>
    </dgm:pt>
    <dgm:pt modelId="{3B0F69EE-E888-46BB-BBD4-830B1AEC78A6}" type="pres">
      <dgm:prSet presAssocID="{8A8FE763-7DC6-48EB-AEF2-0A7DD46A020A}" presName="image" presStyleLbl="fgImgPlace1" presStyleIdx="1" presStyleCnt="2" custFlipVert="1" custScaleX="8020" custScaleY="5851"/>
      <dgm:spPr/>
    </dgm:pt>
    <dgm:pt modelId="{C9D3A188-F8B2-48CA-925D-1E3A2374F587}" type="pres">
      <dgm:prSet presAssocID="{8A8FE763-7DC6-48EB-AEF2-0A7DD46A020A}" presName="childNode" presStyleLbl="node1" presStyleIdx="1" presStyleCnt="2">
        <dgm:presLayoutVars>
          <dgm:bulletEnabled val="1"/>
        </dgm:presLayoutVars>
      </dgm:prSet>
      <dgm:spPr/>
    </dgm:pt>
    <dgm:pt modelId="{BE95FF1D-93B3-446C-B9E3-83ECA65A52FC}" type="pres">
      <dgm:prSet presAssocID="{8A8FE763-7DC6-48EB-AEF2-0A7DD46A020A}" presName="parentNode" presStyleLbl="revTx" presStyleIdx="1" presStyleCnt="2">
        <dgm:presLayoutVars>
          <dgm:chMax val="0"/>
          <dgm:bulletEnabled val="1"/>
        </dgm:presLayoutVars>
      </dgm:prSet>
      <dgm:spPr/>
    </dgm:pt>
  </dgm:ptLst>
  <dgm:cxnLst>
    <dgm:cxn modelId="{ACB6D10A-4043-4716-B3EF-FACF05E51725}" type="presOf" srcId="{DCD513FE-5E6A-4AD1-92A1-9A4E2007C919}" destId="{C9D3A188-F8B2-48CA-925D-1E3A2374F587}" srcOrd="0" destOrd="6" presId="urn:microsoft.com/office/officeart/2005/8/layout/hList2#1"/>
    <dgm:cxn modelId="{7A20A30E-1536-4010-A515-DD74AF01D747}" type="presOf" srcId="{5796B607-3552-4A8A-B0C3-DB1E8CAB2206}" destId="{DFD2DF86-CB77-46E9-B675-02BB6536B5DA}" srcOrd="0" destOrd="6" presId="urn:microsoft.com/office/officeart/2005/8/layout/hList2#1"/>
    <dgm:cxn modelId="{D42DC015-3129-489F-B5B7-CFB699D97202}" type="presOf" srcId="{C43E2AF4-8C1A-4FE5-8A36-7214446DEBCB}" destId="{DFD2DF86-CB77-46E9-B675-02BB6536B5DA}" srcOrd="0" destOrd="2" presId="urn:microsoft.com/office/officeart/2005/8/layout/hList2#1"/>
    <dgm:cxn modelId="{C4B6A417-D22F-4A07-A10B-4FE5A868D636}" srcId="{9CB481DA-CAA7-4368-A9CB-F68D9CE5479F}" destId="{8A8FE763-7DC6-48EB-AEF2-0A7DD46A020A}" srcOrd="1" destOrd="0" parTransId="{F8D97565-BC70-4755-911D-9A8DC586FDE8}" sibTransId="{05A519A7-237B-419F-8E0B-4DB3734FA1CD}"/>
    <dgm:cxn modelId="{FBF8EE20-5160-4D8E-960A-483B94EF4BA4}" srcId="{8A8FE763-7DC6-48EB-AEF2-0A7DD46A020A}" destId="{3ACE4B06-5569-494E-B0EA-54EDE157C8CF}" srcOrd="5" destOrd="0" parTransId="{F45C9EDF-0C6D-4DF5-B649-18A5E72B6500}" sibTransId="{28CC46DE-07D9-41AA-8AF1-B49568819C66}"/>
    <dgm:cxn modelId="{CF2DDF27-01C6-4FE8-B130-541F8FCECFDD}" srcId="{8A8FE763-7DC6-48EB-AEF2-0A7DD46A020A}" destId="{C9209F4C-4B10-4BF4-8001-34D0C79FE2F7}" srcOrd="2" destOrd="0" parTransId="{A44DFDB9-B708-44CF-BD75-A25DF587E14D}" sibTransId="{8AF14259-16BA-4DF4-9E2A-4CE0C9DE5F92}"/>
    <dgm:cxn modelId="{A4073A34-DA82-4AF3-8048-C4372212A2C1}" type="presOf" srcId="{FD54BCF5-C332-40AF-9306-A067401A9CD3}" destId="{C9D3A188-F8B2-48CA-925D-1E3A2374F587}" srcOrd="0" destOrd="9" presId="urn:microsoft.com/office/officeart/2005/8/layout/hList2#1"/>
    <dgm:cxn modelId="{0AC23440-E182-41FB-A1C2-D5758838E795}" srcId="{8A8FE763-7DC6-48EB-AEF2-0A7DD46A020A}" destId="{90EA7C50-F954-427D-9916-D595A827B415}" srcOrd="3" destOrd="0" parTransId="{7A88A230-D1EF-4381-B980-0D42F4A0AB1C}" sibTransId="{62A5878D-27C5-42C0-9D0A-669E3DB77546}"/>
    <dgm:cxn modelId="{3EB7C840-A652-4D20-89A8-093305EEEECE}" type="presOf" srcId="{0BA7D620-0F97-43F8-8189-4E343C50D644}" destId="{DFD2DF86-CB77-46E9-B675-02BB6536B5DA}" srcOrd="0" destOrd="7" presId="urn:microsoft.com/office/officeart/2005/8/layout/hList2#1"/>
    <dgm:cxn modelId="{90A86C6A-03A5-4DD0-B875-F6390F56F8D6}" srcId="{8A8FE763-7DC6-48EB-AEF2-0A7DD46A020A}" destId="{DCD513FE-5E6A-4AD1-92A1-9A4E2007C919}" srcOrd="6" destOrd="0" parTransId="{974DF97D-DEC0-4265-8809-74F68292BD8E}" sibTransId="{A4A6FD50-EF4D-4220-9DE2-AF0DAA5917D2}"/>
    <dgm:cxn modelId="{1EA8EF6C-3E89-4B85-ABEF-6208301A690B}" srcId="{1B3FDC6F-AF3C-45E9-A007-76F673EF2CE7}" destId="{0BA7D620-0F97-43F8-8189-4E343C50D644}" srcOrd="7" destOrd="0" parTransId="{2E1B35E7-B6D7-4022-A8A4-41165B00538D}" sibTransId="{037B9A7F-5F57-446F-ABF1-C1A200032572}"/>
    <dgm:cxn modelId="{E687DD6D-D4FD-428B-9588-FF5BE2A26C98}" type="presOf" srcId="{1B3FDC6F-AF3C-45E9-A007-76F673EF2CE7}" destId="{7F864229-836D-4CAF-82F9-A73C58B7DBE7}" srcOrd="0" destOrd="0" presId="urn:microsoft.com/office/officeart/2005/8/layout/hList2#1"/>
    <dgm:cxn modelId="{462CEB6E-6E2A-415F-A79C-04A5FB5F17C7}" srcId="{1B3FDC6F-AF3C-45E9-A007-76F673EF2CE7}" destId="{28922578-52AE-44F9-BDF5-8482B3771AE8}" srcOrd="3" destOrd="0" parTransId="{F7B1ABF7-1CED-4520-83F7-1049ADF3F77B}" sibTransId="{6B167676-B01B-401D-B573-4D00D93C3408}"/>
    <dgm:cxn modelId="{8C19A871-F1C0-4F6B-8184-93D8F9A421B0}" type="presOf" srcId="{3ACE4B06-5569-494E-B0EA-54EDE157C8CF}" destId="{C9D3A188-F8B2-48CA-925D-1E3A2374F587}" srcOrd="0" destOrd="5" presId="urn:microsoft.com/office/officeart/2005/8/layout/hList2#1"/>
    <dgm:cxn modelId="{5799BF71-CD15-4413-8BEB-862F24822C6B}" srcId="{1B3FDC6F-AF3C-45E9-A007-76F673EF2CE7}" destId="{42C4A753-993B-48DF-8869-5551DFBB8B09}" srcOrd="5" destOrd="0" parTransId="{5DD4D6C1-0998-4EB6-A6E6-F27CEE0C893B}" sibTransId="{B2C82AEF-2808-4DE9-AB43-A53EAAC96470}"/>
    <dgm:cxn modelId="{5EDB5A53-AB07-4C77-A6A0-6697B57FD06F}" srcId="{1B3FDC6F-AF3C-45E9-A007-76F673EF2CE7}" destId="{5796B607-3552-4A8A-B0C3-DB1E8CAB2206}" srcOrd="6" destOrd="0" parTransId="{D335BFD9-FDCA-4576-B31D-8D22CD0FD950}" sibTransId="{8A2AEA9B-49D5-4113-9732-1120D870D09F}"/>
    <dgm:cxn modelId="{47673176-777D-4030-985E-5C419A09CEFE}" type="presOf" srcId="{B785D265-F489-411A-96B0-10621B5068A1}" destId="{C9D3A188-F8B2-48CA-925D-1E3A2374F587}" srcOrd="0" destOrd="7" presId="urn:microsoft.com/office/officeart/2005/8/layout/hList2#1"/>
    <dgm:cxn modelId="{3F86D57D-2B70-4609-8197-B49734809F23}" srcId="{8A8FE763-7DC6-48EB-AEF2-0A7DD46A020A}" destId="{663B9F42-2ADD-4528-8689-9FA8A4A2997A}" srcOrd="8" destOrd="0" parTransId="{A5E49C7D-D84D-416A-B48B-576B5749E2DB}" sibTransId="{B72030A8-5BB8-4C43-9E5A-52FB173D0DB4}"/>
    <dgm:cxn modelId="{1560427E-FE4F-4A06-AF4F-796878ECBC45}" srcId="{8A8FE763-7DC6-48EB-AEF2-0A7DD46A020A}" destId="{A5C0EAF1-FEF6-40CE-8E53-3489298AB4E8}" srcOrd="0" destOrd="0" parTransId="{36423F1C-1065-45B7-B3D0-AE3551EB6FA7}" sibTransId="{988AA309-34A1-43BF-AEB9-A90AFE1C23E1}"/>
    <dgm:cxn modelId="{8DC87081-0996-4DE1-BDAD-5F2F882F2D4A}" srcId="{1B3FDC6F-AF3C-45E9-A007-76F673EF2CE7}" destId="{7DAB4CF0-6561-4DCC-934B-28D869B14E52}" srcOrd="4" destOrd="0" parTransId="{7E72C6F7-B945-469A-BB74-53CF95A0B253}" sibTransId="{F6BC8435-214F-46D3-B71B-4AA3341D3658}"/>
    <dgm:cxn modelId="{C5265781-1C59-4E05-9FC8-44229B7E9B20}" type="presOf" srcId="{90EA7C50-F954-427D-9916-D595A827B415}" destId="{C9D3A188-F8B2-48CA-925D-1E3A2374F587}" srcOrd="0" destOrd="3" presId="urn:microsoft.com/office/officeart/2005/8/layout/hList2#1"/>
    <dgm:cxn modelId="{02DF718A-4340-449F-B49B-355BC350278F}" type="presOf" srcId="{8A8FE763-7DC6-48EB-AEF2-0A7DD46A020A}" destId="{BE95FF1D-93B3-446C-B9E3-83ECA65A52FC}" srcOrd="0" destOrd="0" presId="urn:microsoft.com/office/officeart/2005/8/layout/hList2#1"/>
    <dgm:cxn modelId="{3382CE8C-319B-444E-B51B-A7E4529F903D}" type="presOf" srcId="{C3EBD1B0-5FFD-4215-AFE0-AF1B575E4BE2}" destId="{C9D3A188-F8B2-48CA-925D-1E3A2374F587}" srcOrd="0" destOrd="1" presId="urn:microsoft.com/office/officeart/2005/8/layout/hList2#1"/>
    <dgm:cxn modelId="{A2CC3992-2024-4464-8A8D-7EA7CF974EAA}" type="presOf" srcId="{663B9F42-2ADD-4528-8689-9FA8A4A2997A}" destId="{C9D3A188-F8B2-48CA-925D-1E3A2374F587}" srcOrd="0" destOrd="8" presId="urn:microsoft.com/office/officeart/2005/8/layout/hList2#1"/>
    <dgm:cxn modelId="{7F4D2293-BDB8-4ECC-BF13-120C3CE8759E}" srcId="{1B3FDC6F-AF3C-45E9-A007-76F673EF2CE7}" destId="{E99D7055-A57D-4DFD-9E44-DAEC9CE71081}" srcOrd="1" destOrd="0" parTransId="{45EA7E5E-1068-4C90-9239-86FDC9DDE082}" sibTransId="{A53B71AB-6367-4A9D-B666-8ED5C1D5A743}"/>
    <dgm:cxn modelId="{EAF2F9AE-8EB4-4EDE-A5F7-663C7BA087B0}" type="presOf" srcId="{E99D7055-A57D-4DFD-9E44-DAEC9CE71081}" destId="{DFD2DF86-CB77-46E9-B675-02BB6536B5DA}" srcOrd="0" destOrd="1" presId="urn:microsoft.com/office/officeart/2005/8/layout/hList2#1"/>
    <dgm:cxn modelId="{8CE84AB6-28E8-47CB-BBA7-19EE394EC0D6}" srcId="{8A8FE763-7DC6-48EB-AEF2-0A7DD46A020A}" destId="{B785D265-F489-411A-96B0-10621B5068A1}" srcOrd="7" destOrd="0" parTransId="{510FB075-5F0A-4BAD-B1AC-CAA42C96CC43}" sibTransId="{402D221D-89E7-4F8D-BBB1-968F61A4AC36}"/>
    <dgm:cxn modelId="{2BD7E3BA-C23C-4444-997D-FABD01C2133E}" type="presOf" srcId="{A5C0EAF1-FEF6-40CE-8E53-3489298AB4E8}" destId="{C9D3A188-F8B2-48CA-925D-1E3A2374F587}" srcOrd="0" destOrd="0" presId="urn:microsoft.com/office/officeart/2005/8/layout/hList2#1"/>
    <dgm:cxn modelId="{02D64EBE-132A-4D6E-93F3-FA75A8675A82}" srcId="{8A8FE763-7DC6-48EB-AEF2-0A7DD46A020A}" destId="{8EA58593-6FC5-4D88-A7A0-E6062090A473}" srcOrd="4" destOrd="0" parTransId="{98B72A19-2988-463C-8460-FEA71C3F0D30}" sibTransId="{ED3781C3-CD12-46B1-9136-C4A1762F67A1}"/>
    <dgm:cxn modelId="{E5EA97C8-4AA5-453F-80C1-5FD99CF4EBDA}" srcId="{8A8FE763-7DC6-48EB-AEF2-0A7DD46A020A}" destId="{C3EBD1B0-5FFD-4215-AFE0-AF1B575E4BE2}" srcOrd="1" destOrd="0" parTransId="{C7AD6C3F-4E53-46EB-B9E5-9B4D5FAD33F1}" sibTransId="{52966CF6-C015-4D6A-ABE5-352F531703ED}"/>
    <dgm:cxn modelId="{151DFECA-CDAE-4AB3-838E-DDB698E2F11C}" srcId="{9CB481DA-CAA7-4368-A9CB-F68D9CE5479F}" destId="{1B3FDC6F-AF3C-45E9-A007-76F673EF2CE7}" srcOrd="0" destOrd="0" parTransId="{DD534D79-E7E3-4B49-B678-37B309A1857D}" sibTransId="{BD109BB1-5C6E-4128-812A-C8DEF827CD7D}"/>
    <dgm:cxn modelId="{4FD64ECB-795C-487E-A51D-8B058D9ABF71}" type="presOf" srcId="{0CBE3A94-9CE9-4B38-B18F-976AA52B13A5}" destId="{DFD2DF86-CB77-46E9-B675-02BB6536B5DA}" srcOrd="0" destOrd="0" presId="urn:microsoft.com/office/officeart/2005/8/layout/hList2#1"/>
    <dgm:cxn modelId="{173775CC-94FE-4726-8B87-1C9758530557}" type="presOf" srcId="{42C4A753-993B-48DF-8869-5551DFBB8B09}" destId="{DFD2DF86-CB77-46E9-B675-02BB6536B5DA}" srcOrd="0" destOrd="5" presId="urn:microsoft.com/office/officeart/2005/8/layout/hList2#1"/>
    <dgm:cxn modelId="{1314C4D6-FF8A-4402-987A-C4AB99C8EC58}" type="presOf" srcId="{C9209F4C-4B10-4BF4-8001-34D0C79FE2F7}" destId="{C9D3A188-F8B2-48CA-925D-1E3A2374F587}" srcOrd="0" destOrd="2" presId="urn:microsoft.com/office/officeart/2005/8/layout/hList2#1"/>
    <dgm:cxn modelId="{137FBDDD-07FE-4EC6-98F7-570FBBE482B3}" type="presOf" srcId="{8EA58593-6FC5-4D88-A7A0-E6062090A473}" destId="{C9D3A188-F8B2-48CA-925D-1E3A2374F587}" srcOrd="0" destOrd="4" presId="urn:microsoft.com/office/officeart/2005/8/layout/hList2#1"/>
    <dgm:cxn modelId="{100355DE-3B09-41A3-BC28-77A7A338A549}" type="presOf" srcId="{7DAB4CF0-6561-4DCC-934B-28D869B14E52}" destId="{DFD2DF86-CB77-46E9-B675-02BB6536B5DA}" srcOrd="0" destOrd="4" presId="urn:microsoft.com/office/officeart/2005/8/layout/hList2#1"/>
    <dgm:cxn modelId="{4F73A1E5-8A56-4857-B7D9-E4FD11CC7621}" type="presOf" srcId="{28922578-52AE-44F9-BDF5-8482B3771AE8}" destId="{DFD2DF86-CB77-46E9-B675-02BB6536B5DA}" srcOrd="0" destOrd="3" presId="urn:microsoft.com/office/officeart/2005/8/layout/hList2#1"/>
    <dgm:cxn modelId="{05439BE8-FEE2-4596-9335-A4E9BC698930}" srcId="{8A8FE763-7DC6-48EB-AEF2-0A7DD46A020A}" destId="{FD54BCF5-C332-40AF-9306-A067401A9CD3}" srcOrd="9" destOrd="0" parTransId="{58E94E65-1471-4C5E-99E0-93041CF54AA5}" sibTransId="{FA0881DD-753D-4E93-8FC8-AC3CBBC346DD}"/>
    <dgm:cxn modelId="{A8D905ED-A124-48CF-993F-662D7C4300E4}" type="presOf" srcId="{9CB481DA-CAA7-4368-A9CB-F68D9CE5479F}" destId="{0D28CF0C-274B-418F-9470-D6FDF9461B8C}" srcOrd="0" destOrd="0" presId="urn:microsoft.com/office/officeart/2005/8/layout/hList2#1"/>
    <dgm:cxn modelId="{618D23FB-7A5E-47E0-B86E-EFABA071C542}" srcId="{1B3FDC6F-AF3C-45E9-A007-76F673EF2CE7}" destId="{0CBE3A94-9CE9-4B38-B18F-976AA52B13A5}" srcOrd="0" destOrd="0" parTransId="{85B7AD51-7847-415D-8F1A-DE54C59B0EDD}" sibTransId="{2C39E437-5251-4F60-ABCB-A30A8AB59453}"/>
    <dgm:cxn modelId="{788426FF-A152-4ABE-802B-BA6ABB8BF945}" srcId="{1B3FDC6F-AF3C-45E9-A007-76F673EF2CE7}" destId="{C43E2AF4-8C1A-4FE5-8A36-7214446DEBCB}" srcOrd="2" destOrd="0" parTransId="{B3121858-A41F-4581-9AE0-8B84C4B54506}" sibTransId="{A34FE7FF-532C-42D8-8938-60558D7AB373}"/>
    <dgm:cxn modelId="{96838AC6-E326-4DFD-A8F6-CF7836625C5E}" type="presParOf" srcId="{0D28CF0C-274B-418F-9470-D6FDF9461B8C}" destId="{552CF84E-06FA-4ED7-BF98-8E18E8ED03CC}" srcOrd="0" destOrd="0" presId="urn:microsoft.com/office/officeart/2005/8/layout/hList2#1"/>
    <dgm:cxn modelId="{82482DF2-0FCD-4053-A4B3-A5B446E6A6CF}" type="presParOf" srcId="{552CF84E-06FA-4ED7-BF98-8E18E8ED03CC}" destId="{9E34614B-887A-46EE-8F3F-F592BA9A7E56}" srcOrd="0" destOrd="0" presId="urn:microsoft.com/office/officeart/2005/8/layout/hList2#1"/>
    <dgm:cxn modelId="{FE35DC0E-BC5A-4F06-8CE7-69468BE215A7}" type="presParOf" srcId="{552CF84E-06FA-4ED7-BF98-8E18E8ED03CC}" destId="{DFD2DF86-CB77-46E9-B675-02BB6536B5DA}" srcOrd="1" destOrd="0" presId="urn:microsoft.com/office/officeart/2005/8/layout/hList2#1"/>
    <dgm:cxn modelId="{4E97FA0A-E3A0-454C-B553-4FE1D0BBB59E}" type="presParOf" srcId="{552CF84E-06FA-4ED7-BF98-8E18E8ED03CC}" destId="{7F864229-836D-4CAF-82F9-A73C58B7DBE7}" srcOrd="2" destOrd="0" presId="urn:microsoft.com/office/officeart/2005/8/layout/hList2#1"/>
    <dgm:cxn modelId="{739235D6-C32B-44FE-A1D9-71FBFFFE6FD9}" type="presParOf" srcId="{0D28CF0C-274B-418F-9470-D6FDF9461B8C}" destId="{45DE9DB4-A160-4D2A-B824-D1D542F37409}" srcOrd="1" destOrd="0" presId="urn:microsoft.com/office/officeart/2005/8/layout/hList2#1"/>
    <dgm:cxn modelId="{73486316-6468-47A9-AA23-8B7E1C11C9EC}" type="presParOf" srcId="{0D28CF0C-274B-418F-9470-D6FDF9461B8C}" destId="{42921291-830C-4930-B212-43988A7E7913}" srcOrd="2" destOrd="0" presId="urn:microsoft.com/office/officeart/2005/8/layout/hList2#1"/>
    <dgm:cxn modelId="{431F7F7F-1C31-4648-A610-2AE2AC55F20C}" type="presParOf" srcId="{42921291-830C-4930-B212-43988A7E7913}" destId="{3B0F69EE-E888-46BB-BBD4-830B1AEC78A6}" srcOrd="0" destOrd="0" presId="urn:microsoft.com/office/officeart/2005/8/layout/hList2#1"/>
    <dgm:cxn modelId="{ABA8F50D-7080-4D89-93D7-6DDBD33BE291}" type="presParOf" srcId="{42921291-830C-4930-B212-43988A7E7913}" destId="{C9D3A188-F8B2-48CA-925D-1E3A2374F587}" srcOrd="1" destOrd="0" presId="urn:microsoft.com/office/officeart/2005/8/layout/hList2#1"/>
    <dgm:cxn modelId="{2D257C35-081C-4A19-9150-A343A70A6819}" type="presParOf" srcId="{42921291-830C-4930-B212-43988A7E7913}" destId="{BE95FF1D-93B3-446C-B9E3-83ECA65A52FC}" srcOrd="2" destOrd="0" presId="urn:microsoft.com/office/officeart/2005/8/layout/h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0DB44-3A36-4A84-A84F-07E261FAC57B}">
      <dsp:nvSpPr>
        <dsp:cNvPr id="0" name=""/>
        <dsp:cNvSpPr/>
      </dsp:nvSpPr>
      <dsp:spPr>
        <a:xfrm>
          <a:off x="0" y="0"/>
          <a:ext cx="4683464" cy="4637690"/>
        </a:xfrm>
        <a:prstGeom prst="triangle">
          <a:avLst/>
        </a:prstGeom>
        <a:no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37FE0B-AC72-4149-92B3-69769CF7C5CE}">
      <dsp:nvSpPr>
        <dsp:cNvPr id="0" name=""/>
        <dsp:cNvSpPr/>
      </dsp:nvSpPr>
      <dsp:spPr>
        <a:xfrm>
          <a:off x="510591" y="25045"/>
          <a:ext cx="5466401" cy="986272"/>
        </a:xfrm>
        <a:prstGeom prst="roundRect">
          <a:avLst/>
        </a:prstGeom>
        <a:solidFill>
          <a:srgbClr val="FFFF66">
            <a:alpha val="90000"/>
          </a:srgb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 DENTAL BASE ABNORMALITIES</a:t>
          </a:r>
        </a:p>
      </dsp:txBody>
      <dsp:txXfrm>
        <a:off x="558737" y="73191"/>
        <a:ext cx="5370109" cy="889980"/>
      </dsp:txXfrm>
    </dsp:sp>
    <dsp:sp modelId="{A87CADB9-DBAC-4413-B885-A3E8DA297C85}">
      <dsp:nvSpPr>
        <dsp:cNvPr id="0" name=""/>
        <dsp:cNvSpPr/>
      </dsp:nvSpPr>
      <dsp:spPr>
        <a:xfrm>
          <a:off x="1756092" y="1370316"/>
          <a:ext cx="5466401" cy="986272"/>
        </a:xfrm>
        <a:prstGeom prst="roundRect">
          <a:avLst/>
        </a:prstGeom>
        <a:solidFill>
          <a:srgbClr val="FFFF66">
            <a:alpha val="90000"/>
          </a:srgb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 PRE-ERUPTION ABNORMALITIES</a:t>
          </a:r>
        </a:p>
      </dsp:txBody>
      <dsp:txXfrm>
        <a:off x="1804238" y="1418462"/>
        <a:ext cx="5370109" cy="889980"/>
      </dsp:txXfrm>
    </dsp:sp>
    <dsp:sp modelId="{23FABBAC-3A2B-44FA-B1EA-425FB2883BB6}">
      <dsp:nvSpPr>
        <dsp:cNvPr id="0" name=""/>
        <dsp:cNvSpPr/>
      </dsp:nvSpPr>
      <dsp:spPr>
        <a:xfrm>
          <a:off x="3720671" y="2731354"/>
          <a:ext cx="5466401" cy="986272"/>
        </a:xfrm>
        <a:prstGeom prst="roundRect">
          <a:avLst/>
        </a:prstGeom>
        <a:solidFill>
          <a:srgbClr val="FFFF66">
            <a:alpha val="90000"/>
          </a:srgb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 POST ERUPTION ABNORMALITIES</a:t>
          </a:r>
        </a:p>
      </dsp:txBody>
      <dsp:txXfrm>
        <a:off x="3768817" y="2779500"/>
        <a:ext cx="5370109" cy="8899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64229-836D-4CAF-82F9-A73C58B7DBE7}">
      <dsp:nvSpPr>
        <dsp:cNvPr id="0" name=""/>
        <dsp:cNvSpPr/>
      </dsp:nvSpPr>
      <dsp:spPr>
        <a:xfrm rot="16200000">
          <a:off x="-1560558" y="2321677"/>
          <a:ext cx="3947369" cy="712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28085" bIns="0" numCol="1" spcCol="1270" anchor="t" anchorCtr="0">
          <a:noAutofit/>
        </a:bodyPr>
        <a:lstStyle/>
        <a:p>
          <a:pPr marL="0" lvl="0" indent="0" algn="r" defTabSz="1955800">
            <a:lnSpc>
              <a:spcPct val="90000"/>
            </a:lnSpc>
            <a:spcBef>
              <a:spcPct val="0"/>
            </a:spcBef>
            <a:spcAft>
              <a:spcPct val="35000"/>
            </a:spcAft>
            <a:buNone/>
          </a:pPr>
          <a:r>
            <a:rPr lang="en-US" sz="4400" b="1" kern="1200" dirty="0"/>
            <a:t>GENERAL </a:t>
          </a:r>
          <a:endParaRPr lang="en-US" sz="5000" b="1" kern="1200" dirty="0"/>
        </a:p>
      </dsp:txBody>
      <dsp:txXfrm>
        <a:off x="-1560558" y="2321677"/>
        <a:ext cx="3947369" cy="712159"/>
      </dsp:txXfrm>
    </dsp:sp>
    <dsp:sp modelId="{DFD2DF86-CB77-46E9-B675-02BB6536B5DA}">
      <dsp:nvSpPr>
        <dsp:cNvPr id="0" name=""/>
        <dsp:cNvSpPr/>
      </dsp:nvSpPr>
      <dsp:spPr>
        <a:xfrm>
          <a:off x="769206" y="704072"/>
          <a:ext cx="3547310" cy="3947369"/>
        </a:xfrm>
        <a:prstGeom prst="rect">
          <a:avLst/>
        </a:prstGeom>
        <a:solidFill>
          <a:schemeClr val="accent1">
            <a:shade val="8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628085"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HEREDITY</a:t>
          </a:r>
        </a:p>
        <a:p>
          <a:pPr marL="171450" lvl="1" indent="-171450" algn="l" defTabSz="800100">
            <a:lnSpc>
              <a:spcPct val="90000"/>
            </a:lnSpc>
            <a:spcBef>
              <a:spcPct val="0"/>
            </a:spcBef>
            <a:spcAft>
              <a:spcPct val="15000"/>
            </a:spcAft>
            <a:buChar char="•"/>
          </a:pPr>
          <a:r>
            <a:rPr lang="en-US" sz="1800" kern="1200" dirty="0"/>
            <a:t>CONGENITAL</a:t>
          </a:r>
        </a:p>
        <a:p>
          <a:pPr marL="171450" lvl="1" indent="-171450" algn="l" defTabSz="800100">
            <a:lnSpc>
              <a:spcPct val="90000"/>
            </a:lnSpc>
            <a:spcBef>
              <a:spcPct val="0"/>
            </a:spcBef>
            <a:spcAft>
              <a:spcPct val="15000"/>
            </a:spcAft>
            <a:buChar char="•"/>
          </a:pPr>
          <a:r>
            <a:rPr lang="en-US" sz="1800" kern="1200" dirty="0"/>
            <a:t>ENVIRONMENT</a:t>
          </a:r>
        </a:p>
        <a:p>
          <a:pPr marL="171450" lvl="1" indent="-171450" algn="l" defTabSz="800100">
            <a:lnSpc>
              <a:spcPct val="90000"/>
            </a:lnSpc>
            <a:spcBef>
              <a:spcPct val="0"/>
            </a:spcBef>
            <a:spcAft>
              <a:spcPct val="15000"/>
            </a:spcAft>
            <a:buChar char="•"/>
          </a:pPr>
          <a:r>
            <a:rPr lang="en-US" sz="1800" kern="1200" dirty="0"/>
            <a:t>PRE-DISPOSING METABOLIC CLIMATE AND DISEASE</a:t>
          </a:r>
        </a:p>
        <a:p>
          <a:pPr marL="171450" lvl="1" indent="-171450" algn="l" defTabSz="800100">
            <a:lnSpc>
              <a:spcPct val="90000"/>
            </a:lnSpc>
            <a:spcBef>
              <a:spcPct val="0"/>
            </a:spcBef>
            <a:spcAft>
              <a:spcPct val="15000"/>
            </a:spcAft>
            <a:buChar char="•"/>
          </a:pPr>
          <a:r>
            <a:rPr lang="en-US" sz="1800" kern="1200" dirty="0"/>
            <a:t>DIETARY PROBLEMS</a:t>
          </a:r>
        </a:p>
        <a:p>
          <a:pPr marL="171450" lvl="1" indent="-171450" algn="l" defTabSz="800100">
            <a:lnSpc>
              <a:spcPct val="90000"/>
            </a:lnSpc>
            <a:spcBef>
              <a:spcPct val="0"/>
            </a:spcBef>
            <a:spcAft>
              <a:spcPct val="15000"/>
            </a:spcAft>
            <a:buChar char="•"/>
          </a:pPr>
          <a:r>
            <a:rPr lang="en-US" sz="1800" kern="1200" dirty="0"/>
            <a:t>ABNORMAL PRESSURE HABITS</a:t>
          </a:r>
        </a:p>
        <a:p>
          <a:pPr marL="171450" lvl="1" indent="-171450" algn="l" defTabSz="800100">
            <a:lnSpc>
              <a:spcPct val="90000"/>
            </a:lnSpc>
            <a:spcBef>
              <a:spcPct val="0"/>
            </a:spcBef>
            <a:spcAft>
              <a:spcPct val="15000"/>
            </a:spcAft>
            <a:buChar char="•"/>
          </a:pPr>
          <a:r>
            <a:rPr lang="en-US" sz="1800" kern="1200" dirty="0"/>
            <a:t>POSTURE</a:t>
          </a:r>
        </a:p>
        <a:p>
          <a:pPr marL="171450" lvl="1" indent="-171450" algn="l" defTabSz="800100">
            <a:lnSpc>
              <a:spcPct val="90000"/>
            </a:lnSpc>
            <a:spcBef>
              <a:spcPct val="0"/>
            </a:spcBef>
            <a:spcAft>
              <a:spcPct val="15000"/>
            </a:spcAft>
            <a:buChar char="•"/>
          </a:pPr>
          <a:r>
            <a:rPr lang="en-US" sz="1800" kern="1200" dirty="0"/>
            <a:t>TRAUMA AND ACCIDENTS</a:t>
          </a:r>
        </a:p>
      </dsp:txBody>
      <dsp:txXfrm>
        <a:off x="769206" y="704072"/>
        <a:ext cx="3547310" cy="3947369"/>
      </dsp:txXfrm>
    </dsp:sp>
    <dsp:sp modelId="{9E34614B-887A-46EE-8F3F-F592BA9A7E56}">
      <dsp:nvSpPr>
        <dsp:cNvPr id="0" name=""/>
        <dsp:cNvSpPr/>
      </dsp:nvSpPr>
      <dsp:spPr>
        <a:xfrm flipH="1" flipV="1">
          <a:off x="718607" y="409288"/>
          <a:ext cx="101197" cy="133786"/>
        </a:xfrm>
        <a:prstGeom prst="rect">
          <a:avLst/>
        </a:prstGeom>
        <a:solidFill>
          <a:schemeClr val="accent1">
            <a:tint val="50000"/>
            <a:hueOff val="0"/>
            <a:satOff val="0"/>
            <a:lumOff val="0"/>
            <a:alphaOff val="0"/>
          </a:schemeClr>
        </a:solid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BE95FF1D-93B3-446C-B9E3-83ECA65A52FC}">
      <dsp:nvSpPr>
        <dsp:cNvPr id="0" name=""/>
        <dsp:cNvSpPr/>
      </dsp:nvSpPr>
      <dsp:spPr>
        <a:xfrm rot="16200000">
          <a:off x="3619781" y="2296452"/>
          <a:ext cx="3947369" cy="712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28085" bIns="0" numCol="1" spcCol="1270" anchor="t" anchorCtr="0">
          <a:noAutofit/>
        </a:bodyPr>
        <a:lstStyle/>
        <a:p>
          <a:pPr marL="0" lvl="0" indent="0" algn="r" defTabSz="1955800">
            <a:lnSpc>
              <a:spcPct val="90000"/>
            </a:lnSpc>
            <a:spcBef>
              <a:spcPct val="0"/>
            </a:spcBef>
            <a:spcAft>
              <a:spcPct val="35000"/>
            </a:spcAft>
            <a:buNone/>
          </a:pPr>
          <a:r>
            <a:rPr lang="en-US" sz="4400" b="1" kern="1200" dirty="0"/>
            <a:t>LOCAL</a:t>
          </a:r>
        </a:p>
      </dsp:txBody>
      <dsp:txXfrm>
        <a:off x="3619781" y="2296452"/>
        <a:ext cx="3947369" cy="712159"/>
      </dsp:txXfrm>
    </dsp:sp>
    <dsp:sp modelId="{C9D3A188-F8B2-48CA-925D-1E3A2374F587}">
      <dsp:nvSpPr>
        <dsp:cNvPr id="0" name=""/>
        <dsp:cNvSpPr/>
      </dsp:nvSpPr>
      <dsp:spPr>
        <a:xfrm>
          <a:off x="5949545" y="678847"/>
          <a:ext cx="3547310" cy="3947369"/>
        </a:xfrm>
        <a:prstGeom prst="rect">
          <a:avLst/>
        </a:prstGeom>
        <a:solidFill>
          <a:schemeClr val="accent1">
            <a:shade val="80000"/>
            <a:hueOff val="-531349"/>
            <a:satOff val="-25335"/>
            <a:lumOff val="3233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628085"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ANOMALIES OF NUMBER</a:t>
          </a:r>
        </a:p>
        <a:p>
          <a:pPr marL="171450" lvl="1" indent="-171450" algn="l" defTabSz="711200">
            <a:lnSpc>
              <a:spcPct val="90000"/>
            </a:lnSpc>
            <a:spcBef>
              <a:spcPct val="0"/>
            </a:spcBef>
            <a:spcAft>
              <a:spcPct val="15000"/>
            </a:spcAft>
            <a:buChar char="•"/>
          </a:pPr>
          <a:r>
            <a:rPr lang="en-US" sz="1600" kern="1200" dirty="0"/>
            <a:t>ANOMALIES OF TOOTH SHAPE</a:t>
          </a:r>
        </a:p>
        <a:p>
          <a:pPr marL="171450" lvl="1" indent="-171450" algn="l" defTabSz="711200">
            <a:lnSpc>
              <a:spcPct val="90000"/>
            </a:lnSpc>
            <a:spcBef>
              <a:spcPct val="0"/>
            </a:spcBef>
            <a:spcAft>
              <a:spcPct val="15000"/>
            </a:spcAft>
            <a:buChar char="•"/>
          </a:pPr>
          <a:r>
            <a:rPr lang="en-US" sz="1600" kern="1200" dirty="0"/>
            <a:t>ANOMALIES OF TOOTH SIZE</a:t>
          </a:r>
        </a:p>
        <a:p>
          <a:pPr marL="171450" lvl="1" indent="-171450" algn="l" defTabSz="711200">
            <a:lnSpc>
              <a:spcPct val="90000"/>
            </a:lnSpc>
            <a:spcBef>
              <a:spcPct val="0"/>
            </a:spcBef>
            <a:spcAft>
              <a:spcPct val="15000"/>
            </a:spcAft>
            <a:buChar char="•"/>
          </a:pPr>
          <a:r>
            <a:rPr lang="en-US" sz="1600" kern="1200" dirty="0"/>
            <a:t>ABNORMAL LABIAL FRENUM</a:t>
          </a:r>
        </a:p>
        <a:p>
          <a:pPr marL="171450" lvl="1" indent="-171450" algn="l" defTabSz="711200">
            <a:lnSpc>
              <a:spcPct val="90000"/>
            </a:lnSpc>
            <a:spcBef>
              <a:spcPct val="0"/>
            </a:spcBef>
            <a:spcAft>
              <a:spcPct val="15000"/>
            </a:spcAft>
            <a:buChar char="•"/>
          </a:pPr>
          <a:r>
            <a:rPr lang="en-US" sz="1600" kern="1200" dirty="0"/>
            <a:t>PREMATURE LOSS OF DECIDUOUS TEETH</a:t>
          </a:r>
        </a:p>
        <a:p>
          <a:pPr marL="171450" lvl="1" indent="-171450" algn="l" defTabSz="711200">
            <a:lnSpc>
              <a:spcPct val="90000"/>
            </a:lnSpc>
            <a:spcBef>
              <a:spcPct val="0"/>
            </a:spcBef>
            <a:spcAft>
              <a:spcPct val="15000"/>
            </a:spcAft>
            <a:buChar char="•"/>
          </a:pPr>
          <a:r>
            <a:rPr lang="en-US" sz="1600" kern="1200" dirty="0"/>
            <a:t>PROLONGED RETENTION OF DECIDUOUS</a:t>
          </a:r>
        </a:p>
        <a:p>
          <a:pPr marL="171450" lvl="1" indent="-171450" algn="l" defTabSz="711200">
            <a:lnSpc>
              <a:spcPct val="90000"/>
            </a:lnSpc>
            <a:spcBef>
              <a:spcPct val="0"/>
            </a:spcBef>
            <a:spcAft>
              <a:spcPct val="15000"/>
            </a:spcAft>
            <a:buChar char="•"/>
          </a:pPr>
          <a:r>
            <a:rPr lang="en-US" sz="1600" kern="1200" dirty="0"/>
            <a:t>DELAYED ERUPTION OF PERMANENT </a:t>
          </a:r>
        </a:p>
        <a:p>
          <a:pPr marL="171450" lvl="1" indent="-171450" algn="l" defTabSz="711200">
            <a:lnSpc>
              <a:spcPct val="90000"/>
            </a:lnSpc>
            <a:spcBef>
              <a:spcPct val="0"/>
            </a:spcBef>
            <a:spcAft>
              <a:spcPct val="15000"/>
            </a:spcAft>
            <a:buChar char="•"/>
          </a:pPr>
          <a:r>
            <a:rPr lang="en-US" sz="1600" kern="1200" dirty="0"/>
            <a:t>ABNORMAL ERUPTIVE PATH</a:t>
          </a:r>
        </a:p>
        <a:p>
          <a:pPr marL="171450" lvl="1" indent="-171450" algn="l" defTabSz="711200">
            <a:lnSpc>
              <a:spcPct val="90000"/>
            </a:lnSpc>
            <a:spcBef>
              <a:spcPct val="0"/>
            </a:spcBef>
            <a:spcAft>
              <a:spcPct val="15000"/>
            </a:spcAft>
            <a:buChar char="•"/>
          </a:pPr>
          <a:r>
            <a:rPr lang="en-US" sz="1600" kern="1200" dirty="0"/>
            <a:t>ANKYLOSIS</a:t>
          </a:r>
        </a:p>
        <a:p>
          <a:pPr marL="171450" lvl="1" indent="-171450" algn="l" defTabSz="711200">
            <a:lnSpc>
              <a:spcPct val="90000"/>
            </a:lnSpc>
            <a:spcBef>
              <a:spcPct val="0"/>
            </a:spcBef>
            <a:spcAft>
              <a:spcPct val="15000"/>
            </a:spcAft>
            <a:buChar char="•"/>
          </a:pPr>
          <a:r>
            <a:rPr lang="en-US" sz="1600" kern="1200" dirty="0"/>
            <a:t>DENTAL CARIES</a:t>
          </a:r>
        </a:p>
      </dsp:txBody>
      <dsp:txXfrm>
        <a:off x="5949545" y="678847"/>
        <a:ext cx="3547310" cy="3947369"/>
      </dsp:txXfrm>
    </dsp:sp>
    <dsp:sp modelId="{3B0F69EE-E888-46BB-BBD4-830B1AEC78A6}">
      <dsp:nvSpPr>
        <dsp:cNvPr id="0" name=""/>
        <dsp:cNvSpPr/>
      </dsp:nvSpPr>
      <dsp:spPr>
        <a:xfrm flipV="1">
          <a:off x="5892430" y="409288"/>
          <a:ext cx="114230" cy="83336"/>
        </a:xfrm>
        <a:prstGeom prst="rect">
          <a:avLst/>
        </a:prstGeom>
        <a:solidFill>
          <a:schemeClr val="accent1">
            <a:tint val="50000"/>
            <a:hueOff val="-33041"/>
            <a:satOff val="-3215"/>
            <a:lumOff val="10933"/>
            <a:alphaOff val="0"/>
          </a:schemeClr>
        </a:solid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2EC3BA-BDD4-40AE-A8B7-1B4A7A3EA263}" type="datetimeFigureOut">
              <a:rPr lang="en-US" smtClean="0"/>
              <a:pPr/>
              <a:t>4/20/2023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90893E-BB30-436A-8DE7-CE9818328CD6}" type="slidenum">
              <a:rPr lang="en-US" smtClean="0"/>
              <a:pPr/>
              <a:t>‹#›</a:t>
            </a:fld>
            <a:endParaRPr lang="en-US"/>
          </a:p>
        </p:txBody>
      </p:sp>
    </p:spTree>
    <p:extLst>
      <p:ext uri="{BB962C8B-B14F-4D97-AF65-F5344CB8AC3E}">
        <p14:creationId xmlns:p14="http://schemas.microsoft.com/office/powerpoint/2010/main" val="2188400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90893E-BB30-436A-8DE7-CE9818328CD6}" type="slidenum">
              <a:rPr lang="en-US" smtClean="0"/>
              <a:pPr/>
              <a:t>2</a:t>
            </a:fld>
            <a:endParaRPr lang="en-US"/>
          </a:p>
        </p:txBody>
      </p:sp>
    </p:spTree>
    <p:extLst>
      <p:ext uri="{BB962C8B-B14F-4D97-AF65-F5344CB8AC3E}">
        <p14:creationId xmlns:p14="http://schemas.microsoft.com/office/powerpoint/2010/main" val="1435604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90893E-BB30-436A-8DE7-CE9818328CD6}" type="slidenum">
              <a:rPr lang="en-US" smtClean="0"/>
              <a:pPr/>
              <a:t>11</a:t>
            </a:fld>
            <a:endParaRPr lang="en-US"/>
          </a:p>
        </p:txBody>
      </p:sp>
    </p:spTree>
    <p:extLst>
      <p:ext uri="{BB962C8B-B14F-4D97-AF65-F5344CB8AC3E}">
        <p14:creationId xmlns:p14="http://schemas.microsoft.com/office/powerpoint/2010/main" val="2125106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0893E-BB30-436A-8DE7-CE9818328CD6}" type="slidenum">
              <a:rPr lang="en-US" smtClean="0"/>
              <a:pPr/>
              <a:t>12</a:t>
            </a:fld>
            <a:endParaRPr lang="en-US"/>
          </a:p>
        </p:txBody>
      </p:sp>
    </p:spTree>
    <p:extLst>
      <p:ext uri="{BB962C8B-B14F-4D97-AF65-F5344CB8AC3E}">
        <p14:creationId xmlns:p14="http://schemas.microsoft.com/office/powerpoint/2010/main" val="1492589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Muscular – active muscle forces, rest position of musculature, sucking</a:t>
            </a:r>
            <a:r>
              <a:rPr lang="en-US" baseline="0" dirty="0"/>
              <a:t> habits, abnormalities of path of closure </a:t>
            </a:r>
          </a:p>
        </p:txBody>
      </p:sp>
      <p:sp>
        <p:nvSpPr>
          <p:cNvPr id="4" name="Slide Number Placeholder 3"/>
          <p:cNvSpPr>
            <a:spLocks noGrp="1"/>
          </p:cNvSpPr>
          <p:nvPr>
            <p:ph type="sldNum" sz="quarter" idx="10"/>
          </p:nvPr>
        </p:nvSpPr>
        <p:spPr/>
        <p:txBody>
          <a:bodyPr/>
          <a:lstStyle/>
          <a:p>
            <a:fld id="{6190893E-BB30-436A-8DE7-CE9818328CD6}" type="slidenum">
              <a:rPr lang="en-US" smtClean="0"/>
              <a:pPr/>
              <a:t>13</a:t>
            </a:fld>
            <a:endParaRPr lang="en-US"/>
          </a:p>
        </p:txBody>
      </p:sp>
    </p:spTree>
    <p:extLst>
      <p:ext uri="{BB962C8B-B14F-4D97-AF65-F5344CB8AC3E}">
        <p14:creationId xmlns:p14="http://schemas.microsoft.com/office/powerpoint/2010/main" val="1211259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0893E-BB30-436A-8DE7-CE9818328CD6}" type="slidenum">
              <a:rPr lang="en-US" smtClean="0"/>
              <a:pPr/>
              <a:t>14</a:t>
            </a:fld>
            <a:endParaRPr lang="en-US"/>
          </a:p>
        </p:txBody>
      </p:sp>
    </p:spTree>
    <p:extLst>
      <p:ext uri="{BB962C8B-B14F-4D97-AF65-F5344CB8AC3E}">
        <p14:creationId xmlns:p14="http://schemas.microsoft.com/office/powerpoint/2010/main" val="2837256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sz="2000" b="0" dirty="0"/>
              <a:t>Heredity has for long been attributed as one of the causes of malocclusion</a:t>
            </a:r>
          </a:p>
          <a:p>
            <a:pPr>
              <a:buFontTx/>
              <a:buChar char="-"/>
            </a:pPr>
            <a:r>
              <a:rPr lang="en-US" sz="2000" b="0" dirty="0"/>
              <a:t> Another reason attributed for genetically determined malocclusion is the</a:t>
            </a:r>
          </a:p>
          <a:p>
            <a:pPr lvl="1">
              <a:buFontTx/>
              <a:buChar char="-"/>
            </a:pPr>
            <a:r>
              <a:rPr lang="en-US" sz="2000" b="0" dirty="0"/>
              <a:t>Racial, ethical &amp; regional inter-mixture</a:t>
            </a:r>
          </a:p>
          <a:p>
            <a:endParaRPr lang="en-US" b="0" dirty="0"/>
          </a:p>
        </p:txBody>
      </p:sp>
      <p:sp>
        <p:nvSpPr>
          <p:cNvPr id="4" name="Slide Number Placeholder 3"/>
          <p:cNvSpPr>
            <a:spLocks noGrp="1"/>
          </p:cNvSpPr>
          <p:nvPr>
            <p:ph type="sldNum" sz="quarter" idx="10"/>
          </p:nvPr>
        </p:nvSpPr>
        <p:spPr/>
        <p:txBody>
          <a:bodyPr/>
          <a:lstStyle/>
          <a:p>
            <a:fld id="{6190893E-BB30-436A-8DE7-CE9818328CD6}" type="slidenum">
              <a:rPr lang="en-US" smtClean="0"/>
              <a:pPr/>
              <a:t>15</a:t>
            </a:fld>
            <a:endParaRPr lang="en-US"/>
          </a:p>
        </p:txBody>
      </p:sp>
    </p:spTree>
    <p:extLst>
      <p:ext uri="{BB962C8B-B14F-4D97-AF65-F5344CB8AC3E}">
        <p14:creationId xmlns:p14="http://schemas.microsoft.com/office/powerpoint/2010/main" val="3712289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genetic,</a:t>
            </a:r>
            <a:r>
              <a:rPr lang="en-US" baseline="0" dirty="0"/>
              <a:t> radiologic, chemical, endocrine, infections and mechanical factors</a:t>
            </a:r>
            <a:endParaRPr lang="en-US" dirty="0"/>
          </a:p>
        </p:txBody>
      </p:sp>
      <p:sp>
        <p:nvSpPr>
          <p:cNvPr id="4" name="Slide Number Placeholder 3"/>
          <p:cNvSpPr>
            <a:spLocks noGrp="1"/>
          </p:cNvSpPr>
          <p:nvPr>
            <p:ph type="sldNum" sz="quarter" idx="10"/>
          </p:nvPr>
        </p:nvSpPr>
        <p:spPr/>
        <p:txBody>
          <a:bodyPr/>
          <a:lstStyle/>
          <a:p>
            <a:fld id="{6190893E-BB30-436A-8DE7-CE9818328CD6}" type="slidenum">
              <a:rPr lang="en-US" smtClean="0"/>
              <a:pPr/>
              <a:t>16</a:t>
            </a:fld>
            <a:endParaRPr lang="en-US"/>
          </a:p>
        </p:txBody>
      </p:sp>
    </p:spTree>
    <p:extLst>
      <p:ext uri="{BB962C8B-B14F-4D97-AF65-F5344CB8AC3E}">
        <p14:creationId xmlns:p14="http://schemas.microsoft.com/office/powerpoint/2010/main" val="208551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90893E-BB30-436A-8DE7-CE9818328CD6}" type="slidenum">
              <a:rPr lang="en-US" smtClean="0"/>
              <a:pPr/>
              <a:t>17</a:t>
            </a:fld>
            <a:endParaRPr lang="en-US"/>
          </a:p>
        </p:txBody>
      </p:sp>
    </p:spTree>
    <p:extLst>
      <p:ext uri="{BB962C8B-B14F-4D97-AF65-F5344CB8AC3E}">
        <p14:creationId xmlns:p14="http://schemas.microsoft.com/office/powerpoint/2010/main" val="2647329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90893E-BB30-436A-8DE7-CE9818328CD6}" type="slidenum">
              <a:rPr lang="en-US" smtClean="0"/>
              <a:pPr/>
              <a:t>18</a:t>
            </a:fld>
            <a:endParaRPr lang="en-US"/>
          </a:p>
        </p:txBody>
      </p:sp>
    </p:spTree>
    <p:extLst>
      <p:ext uri="{BB962C8B-B14F-4D97-AF65-F5344CB8AC3E}">
        <p14:creationId xmlns:p14="http://schemas.microsoft.com/office/powerpoint/2010/main" val="1161015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Clefts – missing teeth, mobile teeth, rotations, crossbites</a:t>
            </a:r>
          </a:p>
          <a:p>
            <a:r>
              <a:rPr lang="en-US" dirty="0"/>
              <a:t>Syphilis – smaller maxilla, extensive</a:t>
            </a:r>
            <a:r>
              <a:rPr lang="en-US" baseline="0" dirty="0"/>
              <a:t> decay</a:t>
            </a:r>
          </a:p>
          <a:p>
            <a:r>
              <a:rPr lang="en-US" baseline="0" dirty="0"/>
              <a:t>Rubella – dental hypoplasia, retarded tooth eruption, extensive caries</a:t>
            </a:r>
          </a:p>
          <a:p>
            <a:r>
              <a:rPr lang="en-US" baseline="0" dirty="0" err="1"/>
              <a:t>Dysostosis</a:t>
            </a:r>
            <a:r>
              <a:rPr lang="en-US" baseline="0" dirty="0"/>
              <a:t> – small maxilla, protruded mandible, </a:t>
            </a:r>
            <a:endParaRPr lang="en-US" dirty="0"/>
          </a:p>
        </p:txBody>
      </p:sp>
      <p:sp>
        <p:nvSpPr>
          <p:cNvPr id="4" name="Slide Number Placeholder 3"/>
          <p:cNvSpPr>
            <a:spLocks noGrp="1"/>
          </p:cNvSpPr>
          <p:nvPr>
            <p:ph type="sldNum" sz="quarter" idx="10"/>
          </p:nvPr>
        </p:nvSpPr>
        <p:spPr/>
        <p:txBody>
          <a:bodyPr/>
          <a:lstStyle/>
          <a:p>
            <a:fld id="{6190893E-BB30-436A-8DE7-CE9818328CD6}" type="slidenum">
              <a:rPr lang="en-US" smtClean="0"/>
              <a:pPr/>
              <a:t>19</a:t>
            </a:fld>
            <a:endParaRPr lang="en-US"/>
          </a:p>
        </p:txBody>
      </p:sp>
    </p:spTree>
    <p:extLst>
      <p:ext uri="{BB962C8B-B14F-4D97-AF65-F5344CB8AC3E}">
        <p14:creationId xmlns:p14="http://schemas.microsoft.com/office/powerpoint/2010/main" val="4100138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itchFamily="34" charset="0"/>
              <a:buNone/>
            </a:pPr>
            <a:r>
              <a:rPr lang="en-US" sz="1200" b="0" dirty="0">
                <a:solidFill>
                  <a:schemeClr val="tx1">
                    <a:lumMod val="75000"/>
                    <a:lumOff val="25000"/>
                  </a:schemeClr>
                </a:solidFill>
              </a:rPr>
              <a:t>Fetus is well protected against injuries &amp; nutritional </a:t>
            </a:r>
            <a:r>
              <a:rPr lang="en-US" sz="1200" b="0" dirty="0" err="1">
                <a:solidFill>
                  <a:schemeClr val="tx1">
                    <a:lumMod val="75000"/>
                    <a:lumOff val="25000"/>
                  </a:schemeClr>
                </a:solidFill>
              </a:rPr>
              <a:t>def</a:t>
            </a:r>
            <a:r>
              <a:rPr lang="en-US" sz="1200" b="0" dirty="0">
                <a:solidFill>
                  <a:schemeClr val="tx1">
                    <a:lumMod val="75000"/>
                    <a:lumOff val="25000"/>
                  </a:schemeClr>
                </a:solidFill>
              </a:rPr>
              <a:t> during pregnancy</a:t>
            </a:r>
          </a:p>
          <a:p>
            <a:pPr marL="0" indent="0" algn="just">
              <a:buFont typeface="Arial" pitchFamily="34" charset="0"/>
              <a:buNone/>
            </a:pPr>
            <a:r>
              <a:rPr lang="en-US" sz="1200" b="0" dirty="0">
                <a:solidFill>
                  <a:schemeClr val="tx1">
                    <a:lumMod val="75000"/>
                    <a:lumOff val="25000"/>
                  </a:schemeClr>
                </a:solidFill>
              </a:rPr>
              <a:t>But there are certain factors, presence of which can result in abnormal growth of </a:t>
            </a:r>
            <a:r>
              <a:rPr lang="en-US" sz="1200" b="0" dirty="0" err="1">
                <a:solidFill>
                  <a:schemeClr val="tx1">
                    <a:lumMod val="75000"/>
                    <a:lumOff val="25000"/>
                  </a:schemeClr>
                </a:solidFill>
              </a:rPr>
              <a:t>oro</a:t>
            </a:r>
            <a:r>
              <a:rPr lang="en-US" sz="1200" b="0" dirty="0">
                <a:solidFill>
                  <a:schemeClr val="tx1">
                    <a:lumMod val="75000"/>
                    <a:lumOff val="25000"/>
                  </a:schemeClr>
                </a:solidFill>
              </a:rPr>
              <a:t>-facial region thereby predisposing to malocclusion </a:t>
            </a:r>
            <a:endParaRPr lang="en-US" b="0" dirty="0"/>
          </a:p>
        </p:txBody>
      </p:sp>
      <p:sp>
        <p:nvSpPr>
          <p:cNvPr id="4" name="Slide Number Placeholder 3"/>
          <p:cNvSpPr>
            <a:spLocks noGrp="1"/>
          </p:cNvSpPr>
          <p:nvPr>
            <p:ph type="sldNum" sz="quarter" idx="10"/>
          </p:nvPr>
        </p:nvSpPr>
        <p:spPr/>
        <p:txBody>
          <a:bodyPr/>
          <a:lstStyle/>
          <a:p>
            <a:fld id="{6190893E-BB30-436A-8DE7-CE9818328CD6}" type="slidenum">
              <a:rPr lang="en-US" smtClean="0"/>
              <a:pPr/>
              <a:t>20</a:t>
            </a:fld>
            <a:endParaRPr lang="en-US"/>
          </a:p>
        </p:txBody>
      </p:sp>
    </p:spTree>
    <p:extLst>
      <p:ext uri="{BB962C8B-B14F-4D97-AF65-F5344CB8AC3E}">
        <p14:creationId xmlns:p14="http://schemas.microsoft.com/office/powerpoint/2010/main" val="3145127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90893E-BB30-436A-8DE7-CE9818328CD6}" type="slidenum">
              <a:rPr lang="en-US" smtClean="0"/>
              <a:pPr/>
              <a:t>3</a:t>
            </a:fld>
            <a:endParaRPr lang="en-US"/>
          </a:p>
        </p:txBody>
      </p:sp>
    </p:spTree>
    <p:extLst>
      <p:ext uri="{BB962C8B-B14F-4D97-AF65-F5344CB8AC3E}">
        <p14:creationId xmlns:p14="http://schemas.microsoft.com/office/powerpoint/2010/main" val="3236215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buFont typeface="Wingdings" pitchFamily="2" charset="2"/>
              <a:buChar char="Ø"/>
            </a:pPr>
            <a:r>
              <a:rPr lang="en-US" sz="1200" dirty="0">
                <a:solidFill>
                  <a:schemeClr val="bg1"/>
                </a:solidFill>
              </a:rPr>
              <a:t>Teeth that are extra to the normal </a:t>
            </a:r>
          </a:p>
          <a:p>
            <a:pPr>
              <a:spcBef>
                <a:spcPct val="20000"/>
              </a:spcBef>
            </a:pPr>
            <a:r>
              <a:rPr lang="en-US" sz="1200" dirty="0">
                <a:solidFill>
                  <a:schemeClr val="bg1"/>
                </a:solidFill>
              </a:rPr>
              <a:t>    complement are termed </a:t>
            </a:r>
            <a:r>
              <a:rPr lang="en-US" sz="1200" i="1" dirty="0">
                <a:solidFill>
                  <a:schemeClr val="bg1"/>
                </a:solidFill>
              </a:rPr>
              <a:t>supernumerary teeth</a:t>
            </a:r>
            <a:r>
              <a:rPr lang="en-US" sz="1200" dirty="0">
                <a:solidFill>
                  <a:schemeClr val="bg1"/>
                </a:solidFill>
              </a:rPr>
              <a:t>.</a:t>
            </a:r>
          </a:p>
          <a:p>
            <a:pPr>
              <a:spcBef>
                <a:spcPct val="20000"/>
              </a:spcBef>
              <a:buFont typeface="Wingdings" pitchFamily="2" charset="2"/>
              <a:buChar char="Ø"/>
            </a:pPr>
            <a:r>
              <a:rPr lang="en-US" sz="1200" dirty="0">
                <a:solidFill>
                  <a:schemeClr val="bg1"/>
                </a:solidFill>
              </a:rPr>
              <a:t> These teeth have abnormal morphology and do not resemble normal teeth.</a:t>
            </a:r>
          </a:p>
          <a:p>
            <a:pPr>
              <a:spcBef>
                <a:spcPct val="20000"/>
              </a:spcBef>
              <a:buFont typeface="Wingdings" pitchFamily="2" charset="2"/>
              <a:buChar char="Ø"/>
            </a:pPr>
            <a:r>
              <a:rPr lang="en-US" sz="1200" dirty="0">
                <a:solidFill>
                  <a:schemeClr val="bg1"/>
                </a:solidFill>
              </a:rPr>
              <a:t>Extra teeth that resemble normal teeth are called </a:t>
            </a:r>
            <a:r>
              <a:rPr lang="en-US" sz="1200" i="1" dirty="0">
                <a:solidFill>
                  <a:schemeClr val="bg1"/>
                </a:solidFill>
              </a:rPr>
              <a:t>supplemental </a:t>
            </a:r>
          </a:p>
          <a:p>
            <a:pPr>
              <a:spcBef>
                <a:spcPct val="20000"/>
              </a:spcBef>
              <a:buFont typeface="Wingdings" pitchFamily="2" charset="2"/>
              <a:buChar char="Ø"/>
            </a:pPr>
            <a:r>
              <a:rPr lang="en-US" sz="1200" dirty="0">
                <a:solidFill>
                  <a:schemeClr val="bg1"/>
                </a:solidFill>
              </a:rPr>
              <a:t>They result from disturbances during the initiation and proliferation stages of dental development.</a:t>
            </a:r>
          </a:p>
          <a:p>
            <a:pPr>
              <a:spcBef>
                <a:spcPct val="20000"/>
              </a:spcBef>
              <a:buFont typeface="Wingdings" pitchFamily="2" charset="2"/>
              <a:buChar char="Ø"/>
            </a:pPr>
            <a:r>
              <a:rPr lang="en-US" sz="1200" dirty="0">
                <a:solidFill>
                  <a:schemeClr val="bg1"/>
                </a:solidFill>
              </a:rPr>
              <a:t>no definitive time when supernumerary teeth may develop. </a:t>
            </a:r>
          </a:p>
          <a:p>
            <a:pPr>
              <a:spcBef>
                <a:spcPct val="20000"/>
              </a:spcBef>
              <a:buFont typeface="Wingdings" pitchFamily="2" charset="2"/>
              <a:buChar char="Ø"/>
            </a:pPr>
            <a:r>
              <a:rPr lang="en-US" sz="1200" dirty="0">
                <a:solidFill>
                  <a:schemeClr val="bg1"/>
                </a:solidFill>
              </a:rPr>
              <a:t>may form prior to birth or as late as 10- 12 years of age. </a:t>
            </a:r>
          </a:p>
          <a:p>
            <a:pPr>
              <a:spcBef>
                <a:spcPct val="20000"/>
              </a:spcBef>
              <a:buFont typeface="Wingdings" pitchFamily="2" charset="2"/>
              <a:buChar char="Ø"/>
            </a:pPr>
            <a:r>
              <a:rPr lang="en-US" sz="1200" dirty="0">
                <a:solidFill>
                  <a:schemeClr val="bg1"/>
                </a:solidFill>
              </a:rPr>
              <a:t>usually develop from a 3</a:t>
            </a:r>
            <a:r>
              <a:rPr lang="en-US" sz="1200" baseline="30000" dirty="0">
                <a:solidFill>
                  <a:schemeClr val="bg1"/>
                </a:solidFill>
              </a:rPr>
              <a:t>rd</a:t>
            </a:r>
            <a:r>
              <a:rPr lang="en-US" sz="1200" dirty="0">
                <a:solidFill>
                  <a:schemeClr val="bg1"/>
                </a:solidFill>
              </a:rPr>
              <a:t> tooth bud arising from the dental lamina near the permanent tooth bud </a:t>
            </a:r>
            <a:r>
              <a:rPr lang="en-US" sz="1200" i="1" dirty="0">
                <a:solidFill>
                  <a:schemeClr val="bg1"/>
                </a:solidFill>
              </a:rPr>
              <a:t>teeth.</a:t>
            </a:r>
            <a:r>
              <a:rPr lang="en-US" sz="1200" dirty="0">
                <a:solidFill>
                  <a:schemeClr val="bg1"/>
                </a:solidFill>
              </a:rPr>
              <a:t>    </a:t>
            </a:r>
          </a:p>
        </p:txBody>
      </p:sp>
      <p:sp>
        <p:nvSpPr>
          <p:cNvPr id="4" name="Slide Number Placeholder 3"/>
          <p:cNvSpPr>
            <a:spLocks noGrp="1"/>
          </p:cNvSpPr>
          <p:nvPr>
            <p:ph type="sldNum" sz="quarter" idx="10"/>
          </p:nvPr>
        </p:nvSpPr>
        <p:spPr/>
        <p:txBody>
          <a:bodyPr/>
          <a:lstStyle/>
          <a:p>
            <a:fld id="{6190893E-BB30-436A-8DE7-CE9818328CD6}" type="slidenum">
              <a:rPr lang="en-US" smtClean="0"/>
              <a:pPr/>
              <a:t>26</a:t>
            </a:fld>
            <a:endParaRPr lang="en-US"/>
          </a:p>
        </p:txBody>
      </p:sp>
    </p:spTree>
    <p:extLst>
      <p:ext uri="{BB962C8B-B14F-4D97-AF65-F5344CB8AC3E}">
        <p14:creationId xmlns:p14="http://schemas.microsoft.com/office/powerpoint/2010/main" val="3758754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There should be harmony between the tooth size and the arch length, and also between the maxillary and mandibular tooth size, in order to have normal occlusion. </a:t>
            </a:r>
          </a:p>
          <a:p>
            <a:endParaRPr lang="en-US" dirty="0"/>
          </a:p>
        </p:txBody>
      </p:sp>
      <p:sp>
        <p:nvSpPr>
          <p:cNvPr id="4" name="Slide Number Placeholder 3"/>
          <p:cNvSpPr>
            <a:spLocks noGrp="1"/>
          </p:cNvSpPr>
          <p:nvPr>
            <p:ph type="sldNum" sz="quarter" idx="10"/>
          </p:nvPr>
        </p:nvSpPr>
        <p:spPr/>
        <p:txBody>
          <a:bodyPr/>
          <a:lstStyle/>
          <a:p>
            <a:fld id="{6190893E-BB30-436A-8DE7-CE9818328CD6}" type="slidenum">
              <a:rPr lang="en-US" smtClean="0"/>
              <a:pPr/>
              <a:t>27</a:t>
            </a:fld>
            <a:endParaRPr lang="en-US"/>
          </a:p>
        </p:txBody>
      </p:sp>
    </p:spTree>
    <p:extLst>
      <p:ext uri="{BB962C8B-B14F-4D97-AF65-F5344CB8AC3E}">
        <p14:creationId xmlns:p14="http://schemas.microsoft.com/office/powerpoint/2010/main" val="1463492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15000"/>
              </a:lnSpc>
            </a:pPr>
            <a:r>
              <a:rPr lang="en-US" b="1" i="1" dirty="0">
                <a:solidFill>
                  <a:schemeClr val="bg1"/>
                </a:solidFill>
              </a:rPr>
              <a:t>Premature loss can occur due to:</a:t>
            </a:r>
          </a:p>
          <a:p>
            <a:pPr marL="342900" indent="-342900">
              <a:lnSpc>
                <a:spcPct val="115000"/>
              </a:lnSpc>
            </a:pPr>
            <a:r>
              <a:rPr lang="en-US" i="1" dirty="0">
                <a:solidFill>
                  <a:schemeClr val="bg1"/>
                </a:solidFill>
              </a:rPr>
              <a:t>               </a:t>
            </a:r>
            <a:r>
              <a:rPr lang="en-US" dirty="0">
                <a:solidFill>
                  <a:schemeClr val="bg1"/>
                </a:solidFill>
              </a:rPr>
              <a:t>1. Caries</a:t>
            </a:r>
          </a:p>
          <a:p>
            <a:pPr marL="342900" indent="-342900">
              <a:lnSpc>
                <a:spcPct val="115000"/>
              </a:lnSpc>
            </a:pPr>
            <a:r>
              <a:rPr lang="en-US" dirty="0">
                <a:solidFill>
                  <a:schemeClr val="bg1"/>
                </a:solidFill>
              </a:rPr>
              <a:t>               2. Trauma</a:t>
            </a:r>
          </a:p>
          <a:p>
            <a:pPr marL="342900" indent="-342900">
              <a:lnSpc>
                <a:spcPct val="115000"/>
              </a:lnSpc>
            </a:pPr>
            <a:r>
              <a:rPr lang="en-US" dirty="0">
                <a:solidFill>
                  <a:schemeClr val="bg1"/>
                </a:solidFill>
              </a:rPr>
              <a:t>               3. Endocrinal disturbances like hyperthyroidism</a:t>
            </a:r>
          </a:p>
          <a:p>
            <a:pPr marL="342900" indent="-342900">
              <a:lnSpc>
                <a:spcPct val="115000"/>
              </a:lnSpc>
            </a:pPr>
            <a:r>
              <a:rPr lang="en-US" dirty="0">
                <a:solidFill>
                  <a:schemeClr val="bg1"/>
                </a:solidFill>
              </a:rPr>
              <a:t>               4. Metabolic disturbances like </a:t>
            </a:r>
            <a:r>
              <a:rPr lang="en-US" dirty="0" err="1">
                <a:solidFill>
                  <a:schemeClr val="bg1"/>
                </a:solidFill>
              </a:rPr>
              <a:t>hypophosphotasia</a:t>
            </a:r>
            <a:endParaRPr lang="en-US"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6190893E-BB30-436A-8DE7-CE9818328CD6}" type="slidenum">
              <a:rPr lang="en-US" smtClean="0"/>
              <a:pPr/>
              <a:t>31</a:t>
            </a:fld>
            <a:endParaRPr lang="en-US"/>
          </a:p>
        </p:txBody>
      </p:sp>
    </p:spTree>
    <p:extLst>
      <p:ext uri="{BB962C8B-B14F-4D97-AF65-F5344CB8AC3E}">
        <p14:creationId xmlns:p14="http://schemas.microsoft.com/office/powerpoint/2010/main" val="20317669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15000"/>
              </a:lnSpc>
            </a:pPr>
            <a:r>
              <a:rPr lang="en-US" b="1" i="1" dirty="0">
                <a:solidFill>
                  <a:schemeClr val="bg1"/>
                </a:solidFill>
              </a:rPr>
              <a:t>Premature loss can occur due to:</a:t>
            </a:r>
          </a:p>
          <a:p>
            <a:pPr marL="342900" indent="-342900">
              <a:lnSpc>
                <a:spcPct val="115000"/>
              </a:lnSpc>
            </a:pPr>
            <a:r>
              <a:rPr lang="en-US" i="1" dirty="0">
                <a:solidFill>
                  <a:schemeClr val="bg1"/>
                </a:solidFill>
              </a:rPr>
              <a:t>               </a:t>
            </a:r>
            <a:r>
              <a:rPr lang="en-US" dirty="0">
                <a:solidFill>
                  <a:schemeClr val="bg1"/>
                </a:solidFill>
              </a:rPr>
              <a:t>1. Caries</a:t>
            </a:r>
          </a:p>
          <a:p>
            <a:pPr marL="342900" indent="-342900">
              <a:lnSpc>
                <a:spcPct val="115000"/>
              </a:lnSpc>
            </a:pPr>
            <a:r>
              <a:rPr lang="en-US" dirty="0">
                <a:solidFill>
                  <a:schemeClr val="bg1"/>
                </a:solidFill>
              </a:rPr>
              <a:t>               2. Trauma</a:t>
            </a:r>
          </a:p>
          <a:p>
            <a:pPr marL="342900" indent="-342900">
              <a:lnSpc>
                <a:spcPct val="115000"/>
              </a:lnSpc>
            </a:pPr>
            <a:r>
              <a:rPr lang="en-US" dirty="0">
                <a:solidFill>
                  <a:schemeClr val="bg1"/>
                </a:solidFill>
              </a:rPr>
              <a:t>               3. Endocrinal disturbances like hyperthyroidism</a:t>
            </a:r>
          </a:p>
          <a:p>
            <a:pPr marL="342900" indent="-342900">
              <a:lnSpc>
                <a:spcPct val="115000"/>
              </a:lnSpc>
            </a:pPr>
            <a:r>
              <a:rPr lang="en-US" dirty="0">
                <a:solidFill>
                  <a:schemeClr val="bg1"/>
                </a:solidFill>
              </a:rPr>
              <a:t>               4. Metabolic disturbances like </a:t>
            </a:r>
            <a:r>
              <a:rPr lang="en-US" dirty="0" err="1">
                <a:solidFill>
                  <a:schemeClr val="bg1"/>
                </a:solidFill>
              </a:rPr>
              <a:t>hypophosphotasia</a:t>
            </a:r>
            <a:endParaRPr lang="en-US"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6190893E-BB30-436A-8DE7-CE9818328CD6}" type="slidenum">
              <a:rPr lang="en-US" smtClean="0"/>
              <a:pPr/>
              <a:t>32</a:t>
            </a:fld>
            <a:endParaRPr lang="en-US"/>
          </a:p>
        </p:txBody>
      </p:sp>
    </p:spTree>
    <p:extLst>
      <p:ext uri="{BB962C8B-B14F-4D97-AF65-F5344CB8AC3E}">
        <p14:creationId xmlns:p14="http://schemas.microsoft.com/office/powerpoint/2010/main" val="1305592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0893E-BB30-436A-8DE7-CE9818328CD6}" type="slidenum">
              <a:rPr lang="en-US" smtClean="0"/>
              <a:pPr/>
              <a:t>33</a:t>
            </a:fld>
            <a:endParaRPr lang="en-US"/>
          </a:p>
        </p:txBody>
      </p:sp>
    </p:spTree>
    <p:extLst>
      <p:ext uri="{BB962C8B-B14F-4D97-AF65-F5344CB8AC3E}">
        <p14:creationId xmlns:p14="http://schemas.microsoft.com/office/powerpoint/2010/main" val="3539191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Comic Sans MS" panose="030F0702030302020204" pitchFamily="66" charset="0"/>
              </a:rPr>
              <a:t>Over-contoured occlusal restorations – premature contacts leading to functional shift of mandible</a:t>
            </a:r>
          </a:p>
          <a:p>
            <a:endParaRPr lang="en-US" dirty="0"/>
          </a:p>
        </p:txBody>
      </p:sp>
      <p:sp>
        <p:nvSpPr>
          <p:cNvPr id="4" name="Slide Number Placeholder 3"/>
          <p:cNvSpPr>
            <a:spLocks noGrp="1"/>
          </p:cNvSpPr>
          <p:nvPr>
            <p:ph type="sldNum" sz="quarter" idx="10"/>
          </p:nvPr>
        </p:nvSpPr>
        <p:spPr/>
        <p:txBody>
          <a:bodyPr/>
          <a:lstStyle/>
          <a:p>
            <a:fld id="{6190893E-BB30-436A-8DE7-CE9818328CD6}" type="slidenum">
              <a:rPr lang="en-US" smtClean="0"/>
              <a:pPr/>
              <a:t>37</a:t>
            </a:fld>
            <a:endParaRPr lang="en-US"/>
          </a:p>
        </p:txBody>
      </p:sp>
    </p:spTree>
    <p:extLst>
      <p:ext uri="{BB962C8B-B14F-4D97-AF65-F5344CB8AC3E}">
        <p14:creationId xmlns:p14="http://schemas.microsoft.com/office/powerpoint/2010/main" val="826277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is always a range and never a fixed</a:t>
            </a:r>
            <a:r>
              <a:rPr lang="en-US" baseline="0" dirty="0"/>
              <a:t> value</a:t>
            </a:r>
          </a:p>
          <a:p>
            <a:r>
              <a:rPr lang="en-US" baseline="0" dirty="0"/>
              <a:t>Normality changes with age</a:t>
            </a:r>
          </a:p>
          <a:p>
            <a:r>
              <a:rPr lang="en-US" dirty="0"/>
              <a:t>According to Dr. Angle, normal occlusion exists when the </a:t>
            </a:r>
            <a:r>
              <a:rPr lang="en-US" dirty="0" err="1"/>
              <a:t>mesiobuccal</a:t>
            </a:r>
            <a:r>
              <a:rPr lang="en-US" dirty="0"/>
              <a:t> cusp of the upper first molar occludes with the </a:t>
            </a:r>
            <a:r>
              <a:rPr lang="en-US" dirty="0" err="1"/>
              <a:t>buccal</a:t>
            </a:r>
            <a:r>
              <a:rPr lang="en-US" dirty="0"/>
              <a:t> groove of the lower first molar)</a:t>
            </a:r>
          </a:p>
        </p:txBody>
      </p:sp>
      <p:sp>
        <p:nvSpPr>
          <p:cNvPr id="4" name="Slide Number Placeholder 3"/>
          <p:cNvSpPr>
            <a:spLocks noGrp="1"/>
          </p:cNvSpPr>
          <p:nvPr>
            <p:ph type="sldNum" sz="quarter" idx="10"/>
          </p:nvPr>
        </p:nvSpPr>
        <p:spPr/>
        <p:txBody>
          <a:bodyPr/>
          <a:lstStyle/>
          <a:p>
            <a:fld id="{6190893E-BB30-436A-8DE7-CE9818328CD6}" type="slidenum">
              <a:rPr lang="en-US" smtClean="0"/>
              <a:pPr/>
              <a:t>4</a:t>
            </a:fld>
            <a:endParaRPr lang="en-US"/>
          </a:p>
        </p:txBody>
      </p:sp>
    </p:spTree>
    <p:extLst>
      <p:ext uri="{BB962C8B-B14F-4D97-AF65-F5344CB8AC3E}">
        <p14:creationId xmlns:p14="http://schemas.microsoft.com/office/powerpoint/2010/main" val="2875390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Malrelationship between arches : class I II</a:t>
            </a:r>
            <a:r>
              <a:rPr lang="en-US" baseline="0" dirty="0"/>
              <a:t> and III </a:t>
            </a:r>
          </a:p>
        </p:txBody>
      </p:sp>
      <p:sp>
        <p:nvSpPr>
          <p:cNvPr id="4" name="Slide Number Placeholder 3"/>
          <p:cNvSpPr>
            <a:spLocks noGrp="1"/>
          </p:cNvSpPr>
          <p:nvPr>
            <p:ph type="sldNum" sz="quarter" idx="10"/>
          </p:nvPr>
        </p:nvSpPr>
        <p:spPr/>
        <p:txBody>
          <a:bodyPr/>
          <a:lstStyle/>
          <a:p>
            <a:fld id="{6190893E-BB30-436A-8DE7-CE9818328CD6}" type="slidenum">
              <a:rPr lang="en-US" smtClean="0"/>
              <a:pPr/>
              <a:t>5</a:t>
            </a:fld>
            <a:endParaRPr lang="en-US"/>
          </a:p>
        </p:txBody>
      </p:sp>
    </p:spTree>
    <p:extLst>
      <p:ext uri="{BB962C8B-B14F-4D97-AF65-F5344CB8AC3E}">
        <p14:creationId xmlns:p14="http://schemas.microsoft.com/office/powerpoint/2010/main" val="4108294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Localisation</a:t>
            </a:r>
            <a:r>
              <a:rPr lang="en-US" dirty="0"/>
              <a:t> of etiology may be a very difficult task </a:t>
            </a:r>
          </a:p>
          <a:p>
            <a:r>
              <a:rPr lang="en-US" dirty="0"/>
              <a:t>It is not always possible to eliminate</a:t>
            </a:r>
            <a:r>
              <a:rPr lang="en-US" baseline="0" dirty="0"/>
              <a:t> causes but it is imp to know for preventive and interceptive orthodontic procedures</a:t>
            </a:r>
            <a:endParaRPr lang="en-US" dirty="0"/>
          </a:p>
        </p:txBody>
      </p:sp>
      <p:sp>
        <p:nvSpPr>
          <p:cNvPr id="4" name="Slide Number Placeholder 3"/>
          <p:cNvSpPr>
            <a:spLocks noGrp="1"/>
          </p:cNvSpPr>
          <p:nvPr>
            <p:ph type="sldNum" sz="quarter" idx="10"/>
          </p:nvPr>
        </p:nvSpPr>
        <p:spPr/>
        <p:txBody>
          <a:bodyPr/>
          <a:lstStyle/>
          <a:p>
            <a:fld id="{6190893E-BB30-436A-8DE7-CE9818328CD6}" type="slidenum">
              <a:rPr lang="en-US" smtClean="0"/>
              <a:pPr/>
              <a:t>6</a:t>
            </a:fld>
            <a:endParaRPr lang="en-US"/>
          </a:p>
        </p:txBody>
      </p:sp>
    </p:spTree>
    <p:extLst>
      <p:ext uri="{BB962C8B-B14F-4D97-AF65-F5344CB8AC3E}">
        <p14:creationId xmlns:p14="http://schemas.microsoft.com/office/powerpoint/2010/main" val="3799219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90893E-BB30-436A-8DE7-CE9818328CD6}" type="slidenum">
              <a:rPr lang="en-US" smtClean="0"/>
              <a:pPr/>
              <a:t>7</a:t>
            </a:fld>
            <a:endParaRPr lang="en-US"/>
          </a:p>
        </p:txBody>
      </p:sp>
    </p:spTree>
    <p:extLst>
      <p:ext uri="{BB962C8B-B14F-4D97-AF65-F5344CB8AC3E}">
        <p14:creationId xmlns:p14="http://schemas.microsoft.com/office/powerpoint/2010/main" val="3643440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Neuromuscular system, bone,</a:t>
            </a:r>
            <a:r>
              <a:rPr lang="en-US" baseline="0" dirty="0"/>
              <a:t> teeth, soft parts </a:t>
            </a:r>
          </a:p>
          <a:p>
            <a:pPr marL="228600" indent="-228600">
              <a:buAutoNum type="arabicPeriod"/>
            </a:pPr>
            <a:r>
              <a:rPr lang="en-US" baseline="0" dirty="0"/>
              <a:t>Developmental defects</a:t>
            </a:r>
          </a:p>
          <a:p>
            <a:pPr marL="228600" indent="-228600">
              <a:buAutoNum type="arabicPeriod"/>
            </a:pPr>
            <a:r>
              <a:rPr lang="en-US" baseline="0" dirty="0"/>
              <a:t>Prenatal and postnatal trauma </a:t>
            </a:r>
          </a:p>
          <a:p>
            <a:pPr marL="228600" indent="-228600">
              <a:buAutoNum type="arabicPeriod"/>
            </a:pPr>
            <a:r>
              <a:rPr lang="en-US" baseline="0" dirty="0"/>
              <a:t>Premature extraction of primary teeth, nature of food</a:t>
            </a:r>
          </a:p>
          <a:p>
            <a:pPr marL="228600" indent="-228600">
              <a:buAutoNum type="arabicPeriod"/>
            </a:pPr>
            <a:r>
              <a:rPr lang="en-US" baseline="0" dirty="0"/>
              <a:t>Thumb sucking, </a:t>
            </a:r>
            <a:r>
              <a:rPr lang="en-US" baseline="0" dirty="0" err="1"/>
              <a:t>yongue</a:t>
            </a:r>
            <a:r>
              <a:rPr lang="en-US" baseline="0" dirty="0"/>
              <a:t> trusting, lip and nail biting </a:t>
            </a:r>
          </a:p>
          <a:p>
            <a:pPr marL="228600" indent="-228600">
              <a:buAutoNum type="arabicPeriod"/>
            </a:pPr>
            <a:r>
              <a:rPr lang="en-US" baseline="0" dirty="0"/>
              <a:t>Systemic endocrine and </a:t>
            </a:r>
            <a:r>
              <a:rPr lang="en-US" b="1" baseline="0" dirty="0"/>
              <a:t>local diseases- nasopharyngeal disturbances, gingival and periodontal diseases, tumors, caries </a:t>
            </a:r>
          </a:p>
        </p:txBody>
      </p:sp>
      <p:sp>
        <p:nvSpPr>
          <p:cNvPr id="4" name="Slide Number Placeholder 3"/>
          <p:cNvSpPr>
            <a:spLocks noGrp="1"/>
          </p:cNvSpPr>
          <p:nvPr>
            <p:ph type="sldNum" sz="quarter" idx="10"/>
          </p:nvPr>
        </p:nvSpPr>
        <p:spPr/>
        <p:txBody>
          <a:bodyPr/>
          <a:lstStyle/>
          <a:p>
            <a:fld id="{6190893E-BB30-436A-8DE7-CE9818328CD6}" type="slidenum">
              <a:rPr lang="en-US" smtClean="0"/>
              <a:pPr/>
              <a:t>8</a:t>
            </a:fld>
            <a:endParaRPr lang="en-US"/>
          </a:p>
        </p:txBody>
      </p:sp>
    </p:spTree>
    <p:extLst>
      <p:ext uri="{BB962C8B-B14F-4D97-AF65-F5344CB8AC3E}">
        <p14:creationId xmlns:p14="http://schemas.microsoft.com/office/powerpoint/2010/main" val="2653696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90893E-BB30-436A-8DE7-CE9818328CD6}" type="slidenum">
              <a:rPr lang="en-US" smtClean="0"/>
              <a:pPr/>
              <a:t>9</a:t>
            </a:fld>
            <a:endParaRPr lang="en-US"/>
          </a:p>
        </p:txBody>
      </p:sp>
    </p:spTree>
    <p:extLst>
      <p:ext uri="{BB962C8B-B14F-4D97-AF65-F5344CB8AC3E}">
        <p14:creationId xmlns:p14="http://schemas.microsoft.com/office/powerpoint/2010/main" val="1474277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90893E-BB30-436A-8DE7-CE9818328CD6}" type="slidenum">
              <a:rPr lang="en-US" smtClean="0"/>
              <a:pPr/>
              <a:t>10</a:t>
            </a:fld>
            <a:endParaRPr lang="en-US"/>
          </a:p>
        </p:txBody>
      </p:sp>
    </p:spTree>
    <p:extLst>
      <p:ext uri="{BB962C8B-B14F-4D97-AF65-F5344CB8AC3E}">
        <p14:creationId xmlns:p14="http://schemas.microsoft.com/office/powerpoint/2010/main" val="1848067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C412D3-3BAC-4572-BBD0-E5150422002C}" type="datetime1">
              <a:rPr lang="en-US" smtClean="0"/>
              <a:pPr/>
              <a:t>4/20/2023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E71E756-3519-4DA0-BC2E-C705D1201825}" type="slidenum">
              <a:rPr lang="en-US" smtClean="0"/>
              <a:pPr/>
              <a:t>‹#›</a:t>
            </a:fld>
            <a:endParaRPr lang="en-US"/>
          </a:p>
        </p:txBody>
      </p:sp>
    </p:spTree>
    <p:extLst>
      <p:ext uri="{BB962C8B-B14F-4D97-AF65-F5344CB8AC3E}">
        <p14:creationId xmlns:p14="http://schemas.microsoft.com/office/powerpoint/2010/main" val="462198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CB78F4-637F-48B6-9FEF-4BC8F3EBBD35}" type="datetime1">
              <a:rPr lang="en-US" smtClean="0"/>
              <a:pPr/>
              <a:t>4/20/2023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E71E756-3519-4DA0-BC2E-C705D1201825}" type="slidenum">
              <a:rPr lang="en-US" smtClean="0"/>
              <a:pPr/>
              <a:t>‹#›</a:t>
            </a:fld>
            <a:endParaRPr lang="en-US"/>
          </a:p>
        </p:txBody>
      </p:sp>
    </p:spTree>
    <p:extLst>
      <p:ext uri="{BB962C8B-B14F-4D97-AF65-F5344CB8AC3E}">
        <p14:creationId xmlns:p14="http://schemas.microsoft.com/office/powerpoint/2010/main" val="2082961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7291BA-807D-4A8D-AA4F-BA62DEEC5900}" type="datetime1">
              <a:rPr lang="en-US" smtClean="0"/>
              <a:pPr/>
              <a:t>4/20/2023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E71E756-3519-4DA0-BC2E-C705D1201825}"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28726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88B6B0C-066D-47C4-9C65-50E293AA3D43}" type="datetime1">
              <a:rPr lang="en-US" smtClean="0"/>
              <a:pPr/>
              <a:t>4/20/2023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E71E756-3519-4DA0-BC2E-C705D1201825}" type="slidenum">
              <a:rPr lang="en-US" smtClean="0"/>
              <a:pPr/>
              <a:t>‹#›</a:t>
            </a:fld>
            <a:endParaRPr lang="en-US"/>
          </a:p>
        </p:txBody>
      </p:sp>
    </p:spTree>
    <p:extLst>
      <p:ext uri="{BB962C8B-B14F-4D97-AF65-F5344CB8AC3E}">
        <p14:creationId xmlns:p14="http://schemas.microsoft.com/office/powerpoint/2010/main" val="1749732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51EE7C1-A2C8-412D-9FF0-FEEBD369F558}" type="datetime1">
              <a:rPr lang="en-US" smtClean="0"/>
              <a:pPr/>
              <a:t>4/20/2023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E71E756-3519-4DA0-BC2E-C705D1201825}"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48303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50AD40A-3B96-4586-B677-241401E3521B}" type="datetime1">
              <a:rPr lang="en-US" smtClean="0"/>
              <a:pPr/>
              <a:t>4/20/2023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E71E756-3519-4DA0-BC2E-C705D1201825}" type="slidenum">
              <a:rPr lang="en-US" smtClean="0"/>
              <a:pPr/>
              <a:t>‹#›</a:t>
            </a:fld>
            <a:endParaRPr lang="en-US"/>
          </a:p>
        </p:txBody>
      </p:sp>
    </p:spTree>
    <p:extLst>
      <p:ext uri="{BB962C8B-B14F-4D97-AF65-F5344CB8AC3E}">
        <p14:creationId xmlns:p14="http://schemas.microsoft.com/office/powerpoint/2010/main" val="2475570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1359AD-7F77-43A8-A569-D419A8D545E8}" type="datetime1">
              <a:rPr lang="en-US" smtClean="0"/>
              <a:pPr/>
              <a:t>4/20/2023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E71E756-3519-4DA0-BC2E-C705D1201825}" type="slidenum">
              <a:rPr lang="en-US" smtClean="0"/>
              <a:pPr/>
              <a:t>‹#›</a:t>
            </a:fld>
            <a:endParaRPr lang="en-US"/>
          </a:p>
        </p:txBody>
      </p:sp>
    </p:spTree>
    <p:extLst>
      <p:ext uri="{BB962C8B-B14F-4D97-AF65-F5344CB8AC3E}">
        <p14:creationId xmlns:p14="http://schemas.microsoft.com/office/powerpoint/2010/main" val="3606764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BAAAF7-B5A8-4B77-97AA-6E98885A1933}" type="datetime1">
              <a:rPr lang="en-US" smtClean="0"/>
              <a:pPr/>
              <a:t>4/20/2023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E71E756-3519-4DA0-BC2E-C705D1201825}" type="slidenum">
              <a:rPr lang="en-US" smtClean="0"/>
              <a:pPr/>
              <a:t>‹#›</a:t>
            </a:fld>
            <a:endParaRPr lang="en-US"/>
          </a:p>
        </p:txBody>
      </p:sp>
    </p:spTree>
    <p:extLst>
      <p:ext uri="{BB962C8B-B14F-4D97-AF65-F5344CB8AC3E}">
        <p14:creationId xmlns:p14="http://schemas.microsoft.com/office/powerpoint/2010/main" val="2143762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D31E1D-FDA1-45EF-9C95-47B3F5AF2AB8}" type="datetime1">
              <a:rPr lang="en-US" smtClean="0"/>
              <a:pPr/>
              <a:t>4/20/2023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E71E756-3519-4DA0-BC2E-C705D1201825}" type="slidenum">
              <a:rPr lang="en-US" smtClean="0"/>
              <a:pPr/>
              <a:t>‹#›</a:t>
            </a:fld>
            <a:endParaRPr lang="en-US"/>
          </a:p>
        </p:txBody>
      </p:sp>
    </p:spTree>
    <p:extLst>
      <p:ext uri="{BB962C8B-B14F-4D97-AF65-F5344CB8AC3E}">
        <p14:creationId xmlns:p14="http://schemas.microsoft.com/office/powerpoint/2010/main" val="4292760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B2E3D1-A655-4D80-91E5-A53CEC2AD52C}" type="datetime1">
              <a:rPr lang="en-US" smtClean="0"/>
              <a:pPr/>
              <a:t>4/20/2023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E71E756-3519-4DA0-BC2E-C705D1201825}" type="slidenum">
              <a:rPr lang="en-US" smtClean="0"/>
              <a:pPr/>
              <a:t>‹#›</a:t>
            </a:fld>
            <a:endParaRPr lang="en-US"/>
          </a:p>
        </p:txBody>
      </p:sp>
    </p:spTree>
    <p:extLst>
      <p:ext uri="{BB962C8B-B14F-4D97-AF65-F5344CB8AC3E}">
        <p14:creationId xmlns:p14="http://schemas.microsoft.com/office/powerpoint/2010/main" val="3901033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8F3A5C-2148-432D-8668-59D85AAA9E74}" type="datetime1">
              <a:rPr lang="en-US" smtClean="0"/>
              <a:pPr/>
              <a:t>4/20/2023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E71E756-3519-4DA0-BC2E-C705D1201825}" type="slidenum">
              <a:rPr lang="en-US" smtClean="0"/>
              <a:pPr/>
              <a:t>‹#›</a:t>
            </a:fld>
            <a:endParaRPr lang="en-US"/>
          </a:p>
        </p:txBody>
      </p:sp>
    </p:spTree>
    <p:extLst>
      <p:ext uri="{BB962C8B-B14F-4D97-AF65-F5344CB8AC3E}">
        <p14:creationId xmlns:p14="http://schemas.microsoft.com/office/powerpoint/2010/main" val="1904061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C68CDD-E690-4E4A-84D9-2E5F8A1B0A6F}" type="datetime1">
              <a:rPr lang="en-US" smtClean="0"/>
              <a:pPr/>
              <a:t>4/20/2023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E71E756-3519-4DA0-BC2E-C705D1201825}" type="slidenum">
              <a:rPr lang="en-US" smtClean="0"/>
              <a:pPr/>
              <a:t>‹#›</a:t>
            </a:fld>
            <a:endParaRPr lang="en-US"/>
          </a:p>
        </p:txBody>
      </p:sp>
    </p:spTree>
    <p:extLst>
      <p:ext uri="{BB962C8B-B14F-4D97-AF65-F5344CB8AC3E}">
        <p14:creationId xmlns:p14="http://schemas.microsoft.com/office/powerpoint/2010/main" val="1425727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5D1AB0-48DE-4058-8DD6-00507ADFA98A}" type="datetime1">
              <a:rPr lang="en-US" smtClean="0"/>
              <a:pPr/>
              <a:t>4/20/2023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E71E756-3519-4DA0-BC2E-C705D1201825}" type="slidenum">
              <a:rPr lang="en-US" smtClean="0"/>
              <a:pPr/>
              <a:t>‹#›</a:t>
            </a:fld>
            <a:endParaRPr lang="en-US"/>
          </a:p>
        </p:txBody>
      </p:sp>
    </p:spTree>
    <p:extLst>
      <p:ext uri="{BB962C8B-B14F-4D97-AF65-F5344CB8AC3E}">
        <p14:creationId xmlns:p14="http://schemas.microsoft.com/office/powerpoint/2010/main" val="4266706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0D958D-4779-4F4C-AD41-E540327BB108}" type="datetime1">
              <a:rPr lang="en-US" smtClean="0"/>
              <a:pPr/>
              <a:t>4/20/2023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E71E756-3519-4DA0-BC2E-C705D1201825}" type="slidenum">
              <a:rPr lang="en-US" smtClean="0"/>
              <a:pPr/>
              <a:t>‹#›</a:t>
            </a:fld>
            <a:endParaRPr lang="en-US"/>
          </a:p>
        </p:txBody>
      </p:sp>
    </p:spTree>
    <p:extLst>
      <p:ext uri="{BB962C8B-B14F-4D97-AF65-F5344CB8AC3E}">
        <p14:creationId xmlns:p14="http://schemas.microsoft.com/office/powerpoint/2010/main" val="2849259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3DE08F-A2EA-4675-B7CF-02039DD11298}" type="datetime1">
              <a:rPr lang="en-US" smtClean="0"/>
              <a:pPr/>
              <a:t>4/20/2023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E71E756-3519-4DA0-BC2E-C705D1201825}" type="slidenum">
              <a:rPr lang="en-US" smtClean="0"/>
              <a:pPr/>
              <a:t>‹#›</a:t>
            </a:fld>
            <a:endParaRPr lang="en-US"/>
          </a:p>
        </p:txBody>
      </p:sp>
    </p:spTree>
    <p:extLst>
      <p:ext uri="{BB962C8B-B14F-4D97-AF65-F5344CB8AC3E}">
        <p14:creationId xmlns:p14="http://schemas.microsoft.com/office/powerpoint/2010/main" val="2593436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81A430-012A-4C4A-938B-3259869ACE46}" type="datetime1">
              <a:rPr lang="en-US" smtClean="0"/>
              <a:pPr/>
              <a:t>4/20/2023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E71E756-3519-4DA0-BC2E-C705D1201825}" type="slidenum">
              <a:rPr lang="en-US" smtClean="0"/>
              <a:pPr/>
              <a:t>‹#›</a:t>
            </a:fld>
            <a:endParaRPr lang="en-US"/>
          </a:p>
        </p:txBody>
      </p:sp>
    </p:spTree>
    <p:extLst>
      <p:ext uri="{BB962C8B-B14F-4D97-AF65-F5344CB8AC3E}">
        <p14:creationId xmlns:p14="http://schemas.microsoft.com/office/powerpoint/2010/main" val="331086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4588DAC-0BA4-4088-AFF5-2BDF68D3A8BE}" type="datetime1">
              <a:rPr lang="en-US" smtClean="0"/>
              <a:pPr/>
              <a:t>4/20/2023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E71E756-3519-4DA0-BC2E-C705D1201825}" type="slidenum">
              <a:rPr lang="en-US" smtClean="0"/>
              <a:pPr/>
              <a:t>‹#›</a:t>
            </a:fld>
            <a:endParaRPr lang="en-US"/>
          </a:p>
        </p:txBody>
      </p:sp>
    </p:spTree>
    <p:extLst>
      <p:ext uri="{BB962C8B-B14F-4D97-AF65-F5344CB8AC3E}">
        <p14:creationId xmlns:p14="http://schemas.microsoft.com/office/powerpoint/2010/main" val="3342963027"/>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E71E756-3519-4DA0-BC2E-C705D1201825}" type="slidenum">
              <a:rPr lang="en-US" smtClean="0"/>
              <a:pPr/>
              <a:t>1</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639614" y="525102"/>
            <a:ext cx="9175531" cy="1323439"/>
          </a:xfrm>
          <a:prstGeom prst="rect">
            <a:avLst/>
          </a:prstGeom>
          <a:noFill/>
        </p:spPr>
        <p:txBody>
          <a:bodyPr wrap="square" rtlCol="0">
            <a:spAutoFit/>
          </a:bodyPr>
          <a:lstStyle/>
          <a:p>
            <a:pPr algn="ctr"/>
            <a:r>
              <a:rPr lang="en-US" sz="8000" b="1" dirty="0">
                <a:solidFill>
                  <a:srgbClr val="0070C0"/>
                </a:solidFill>
                <a:effectLst>
                  <a:outerShdw blurRad="38100" dist="38100" dir="2700000" algn="tl">
                    <a:srgbClr val="000000">
                      <a:alpha val="43137"/>
                    </a:srgbClr>
                  </a:outerShdw>
                </a:effectLst>
                <a:latin typeface="Algerian" panose="04020705040A02060702" pitchFamily="82" charset="0"/>
              </a:rPr>
              <a:t>GOOD MORNING</a:t>
            </a:r>
          </a:p>
        </p:txBody>
      </p:sp>
    </p:spTree>
    <p:extLst>
      <p:ext uri="{BB962C8B-B14F-4D97-AF65-F5344CB8AC3E}">
        <p14:creationId xmlns:p14="http://schemas.microsoft.com/office/powerpoint/2010/main" val="981584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599090"/>
            <a:ext cx="8915400" cy="5880538"/>
          </a:xfrm>
        </p:spPr>
        <p:txBody>
          <a:bodyPr>
            <a:normAutofit/>
          </a:bodyPr>
          <a:lstStyle/>
          <a:p>
            <a:pPr marL="0" indent="0">
              <a:buNone/>
            </a:pPr>
            <a:r>
              <a:rPr lang="en-US" sz="2800" dirty="0">
                <a:solidFill>
                  <a:srgbClr val="FF0000"/>
                </a:solidFill>
                <a:latin typeface="Comic Sans MS" panose="030F0702030302020204" pitchFamily="66" charset="0"/>
              </a:rPr>
              <a:t>D.  Habits -</a:t>
            </a:r>
          </a:p>
          <a:p>
            <a:pPr marL="0" indent="0">
              <a:buNone/>
            </a:pPr>
            <a:r>
              <a:rPr lang="en-US" sz="2800" dirty="0">
                <a:latin typeface="Comic Sans MS" panose="030F0702030302020204" pitchFamily="66" charset="0"/>
              </a:rPr>
              <a:t>Thumb sucking or finger sucking,</a:t>
            </a:r>
          </a:p>
          <a:p>
            <a:pPr marL="0" indent="0">
              <a:buNone/>
            </a:pPr>
            <a:r>
              <a:rPr lang="en-US" sz="2800" dirty="0">
                <a:latin typeface="Comic Sans MS" panose="030F0702030302020204" pitchFamily="66" charset="0"/>
              </a:rPr>
              <a:t>Tongue thrusting, </a:t>
            </a:r>
          </a:p>
          <a:p>
            <a:pPr marL="0" indent="0">
              <a:buNone/>
            </a:pPr>
            <a:r>
              <a:rPr lang="en-US" sz="2800" dirty="0">
                <a:latin typeface="Comic Sans MS" panose="030F0702030302020204" pitchFamily="66" charset="0"/>
              </a:rPr>
              <a:t>Lip and nail biting,</a:t>
            </a:r>
          </a:p>
          <a:p>
            <a:pPr marL="0" indent="0">
              <a:buNone/>
            </a:pPr>
            <a:r>
              <a:rPr lang="en-US" sz="2800" dirty="0">
                <a:latin typeface="Comic Sans MS" panose="030F0702030302020204" pitchFamily="66" charset="0"/>
              </a:rPr>
              <a:t>Other habits </a:t>
            </a:r>
          </a:p>
          <a:p>
            <a:pPr marL="0" indent="0">
              <a:lnSpc>
                <a:spcPct val="150000"/>
              </a:lnSpc>
              <a:buNone/>
            </a:pPr>
            <a:r>
              <a:rPr lang="en-US" sz="2800" dirty="0">
                <a:solidFill>
                  <a:srgbClr val="FF0000"/>
                </a:solidFill>
                <a:latin typeface="Comic Sans MS" panose="030F0702030302020204" pitchFamily="66" charset="0"/>
              </a:rPr>
              <a:t>E.  Diseases -</a:t>
            </a:r>
          </a:p>
          <a:p>
            <a:pPr marL="0" indent="0">
              <a:buNone/>
            </a:pPr>
            <a:r>
              <a:rPr lang="en-US" sz="2800" dirty="0">
                <a:latin typeface="Comic Sans MS" panose="030F0702030302020204" pitchFamily="66" charset="0"/>
              </a:rPr>
              <a:t>Systemic diseases, </a:t>
            </a:r>
          </a:p>
          <a:p>
            <a:pPr marL="0" indent="0">
              <a:buNone/>
            </a:pPr>
            <a:r>
              <a:rPr lang="en-US" sz="2800" dirty="0">
                <a:latin typeface="Comic Sans MS" panose="030F0702030302020204" pitchFamily="66" charset="0"/>
              </a:rPr>
              <a:t>Endocrine diseases, </a:t>
            </a:r>
          </a:p>
          <a:p>
            <a:pPr marL="0" indent="0">
              <a:buNone/>
            </a:pPr>
            <a:r>
              <a:rPr lang="en-US" sz="2800" dirty="0">
                <a:latin typeface="Comic Sans MS" panose="030F0702030302020204" pitchFamily="66" charset="0"/>
              </a:rPr>
              <a:t>Local diseases- nasopharyngeal diseases, gingival and periodontal diseases, tumors, caries</a:t>
            </a:r>
          </a:p>
        </p:txBody>
      </p:sp>
      <p:sp>
        <p:nvSpPr>
          <p:cNvPr id="4" name="Slide Number Placeholder 3"/>
          <p:cNvSpPr>
            <a:spLocks noGrp="1"/>
          </p:cNvSpPr>
          <p:nvPr>
            <p:ph type="sldNum" sz="quarter" idx="12"/>
          </p:nvPr>
        </p:nvSpPr>
        <p:spPr/>
        <p:txBody>
          <a:bodyPr/>
          <a:lstStyle/>
          <a:p>
            <a:fld id="{5E71E756-3519-4DA0-BC2E-C705D1201825}" type="slidenum">
              <a:rPr lang="en-US" smtClean="0"/>
              <a:pPr/>
              <a:t>10</a:t>
            </a:fld>
            <a:endParaRPr lang="en-US"/>
          </a:p>
        </p:txBody>
      </p:sp>
      <p:sp>
        <p:nvSpPr>
          <p:cNvPr id="5" name="TextBox 4"/>
          <p:cNvSpPr txBox="1"/>
          <p:nvPr/>
        </p:nvSpPr>
        <p:spPr>
          <a:xfrm>
            <a:off x="9032872" y="107425"/>
            <a:ext cx="3668817" cy="338554"/>
          </a:xfrm>
          <a:prstGeom prst="rect">
            <a:avLst/>
          </a:prstGeom>
          <a:noFill/>
        </p:spPr>
        <p:txBody>
          <a:bodyPr wrap="square" rtlCol="0">
            <a:spAutoFit/>
          </a:bodyPr>
          <a:lstStyle/>
          <a:p>
            <a:r>
              <a:rPr lang="en-US" sz="1600" dirty="0"/>
              <a:t>Classification of etiology….</a:t>
            </a:r>
          </a:p>
        </p:txBody>
      </p:sp>
    </p:spTree>
    <p:extLst>
      <p:ext uri="{BB962C8B-B14F-4D97-AF65-F5344CB8AC3E}">
        <p14:creationId xmlns:p14="http://schemas.microsoft.com/office/powerpoint/2010/main" val="1572544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0332" y="645210"/>
            <a:ext cx="9821917" cy="1280890"/>
          </a:xfrm>
        </p:spPr>
        <p:txBody>
          <a:bodyPr>
            <a:noAutofit/>
          </a:bodyPr>
          <a:lstStyle/>
          <a:p>
            <a:r>
              <a:rPr lang="en-US" sz="4000" b="1" dirty="0">
                <a:latin typeface="Comic Sans MS" panose="030F0702030302020204" pitchFamily="66" charset="0"/>
              </a:rPr>
              <a:t>2. White and Gardiner’s classification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01134523"/>
              </p:ext>
            </p:extLst>
          </p:nvPr>
        </p:nvGraphicFramePr>
        <p:xfrm>
          <a:off x="1860332" y="2125331"/>
          <a:ext cx="9565454" cy="4637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5E71E756-3519-4DA0-BC2E-C705D1201825}" type="slidenum">
              <a:rPr lang="en-US" smtClean="0"/>
              <a:pPr/>
              <a:t>11</a:t>
            </a:fld>
            <a:endParaRPr lang="en-US"/>
          </a:p>
        </p:txBody>
      </p:sp>
      <p:sp>
        <p:nvSpPr>
          <p:cNvPr id="5" name="TextBox 4"/>
          <p:cNvSpPr txBox="1"/>
          <p:nvPr/>
        </p:nvSpPr>
        <p:spPr>
          <a:xfrm>
            <a:off x="9032872" y="107425"/>
            <a:ext cx="3668817" cy="338554"/>
          </a:xfrm>
          <a:prstGeom prst="rect">
            <a:avLst/>
          </a:prstGeom>
          <a:noFill/>
        </p:spPr>
        <p:txBody>
          <a:bodyPr wrap="square" rtlCol="0">
            <a:spAutoFit/>
          </a:bodyPr>
          <a:lstStyle/>
          <a:p>
            <a:r>
              <a:rPr lang="en-US" sz="1600" dirty="0"/>
              <a:t>Classification of etiology….</a:t>
            </a:r>
          </a:p>
        </p:txBody>
      </p:sp>
    </p:spTree>
    <p:extLst>
      <p:ext uri="{BB962C8B-B14F-4D97-AF65-F5344CB8AC3E}">
        <p14:creationId xmlns:p14="http://schemas.microsoft.com/office/powerpoint/2010/main" val="2607547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945931"/>
            <a:ext cx="8915400" cy="5675586"/>
          </a:xfrm>
        </p:spPr>
        <p:txBody>
          <a:bodyPr>
            <a:normAutofit/>
          </a:bodyPr>
          <a:lstStyle/>
          <a:p>
            <a:pPr marL="0" indent="0">
              <a:buNone/>
            </a:pPr>
            <a:r>
              <a:rPr lang="en-US" sz="2800" dirty="0">
                <a:solidFill>
                  <a:srgbClr val="FF0000"/>
                </a:solidFill>
                <a:latin typeface="Comic Sans MS" panose="030F0702030302020204" pitchFamily="66" charset="0"/>
              </a:rPr>
              <a:t>A.  Dental base abnormalities</a:t>
            </a:r>
          </a:p>
          <a:p>
            <a:pPr marL="0" indent="0">
              <a:buNone/>
            </a:pPr>
            <a:r>
              <a:rPr lang="en-US" sz="2800" dirty="0">
                <a:latin typeface="Comic Sans MS" panose="030F0702030302020204" pitchFamily="66" charset="0"/>
              </a:rPr>
              <a:t>Antero-posterior malrelationship,</a:t>
            </a:r>
          </a:p>
          <a:p>
            <a:pPr marL="0" indent="0">
              <a:buNone/>
            </a:pPr>
            <a:r>
              <a:rPr lang="en-US" sz="2800" dirty="0">
                <a:latin typeface="Comic Sans MS" panose="030F0702030302020204" pitchFamily="66" charset="0"/>
              </a:rPr>
              <a:t>Vertical malrelationship,</a:t>
            </a:r>
          </a:p>
          <a:p>
            <a:pPr marL="0" indent="0">
              <a:buNone/>
            </a:pPr>
            <a:r>
              <a:rPr lang="en-US" sz="2800" dirty="0">
                <a:latin typeface="Comic Sans MS" panose="030F0702030302020204" pitchFamily="66" charset="0"/>
              </a:rPr>
              <a:t>Lateral malrelationship,</a:t>
            </a:r>
          </a:p>
          <a:p>
            <a:pPr marL="0" indent="0">
              <a:buNone/>
            </a:pPr>
            <a:r>
              <a:rPr lang="en-US" sz="2800" dirty="0">
                <a:latin typeface="Comic Sans MS" panose="030F0702030302020204" pitchFamily="66" charset="0"/>
              </a:rPr>
              <a:t>Disproportion between teeth and basal bone size, </a:t>
            </a:r>
          </a:p>
          <a:p>
            <a:pPr marL="0" indent="0">
              <a:buNone/>
            </a:pPr>
            <a:r>
              <a:rPr lang="en-US" sz="2800" dirty="0">
                <a:latin typeface="Comic Sans MS" panose="030F0702030302020204" pitchFamily="66" charset="0"/>
              </a:rPr>
              <a:t>Congenital abnormalities</a:t>
            </a:r>
          </a:p>
          <a:p>
            <a:pPr marL="0" indent="0">
              <a:buNone/>
            </a:pPr>
            <a:endParaRPr lang="en-US" sz="2800" dirty="0">
              <a:latin typeface="Adobe Garamond Pro Bold" panose="02020702060506020403" pitchFamily="18" charset="0"/>
            </a:endParaRPr>
          </a:p>
          <a:p>
            <a:pPr marL="0" indent="0">
              <a:buNone/>
            </a:pPr>
            <a:endParaRPr lang="en-US" sz="2800" dirty="0">
              <a:latin typeface="Adobe Garamond Pro Bold" panose="02020702060506020403" pitchFamily="18" charset="0"/>
            </a:endParaRPr>
          </a:p>
          <a:p>
            <a:pPr marL="0" indent="0">
              <a:buNone/>
            </a:pPr>
            <a:endParaRPr lang="en-US" sz="2800" dirty="0">
              <a:latin typeface="Adobe Garamond Pro Bold" panose="02020702060506020403" pitchFamily="18" charset="0"/>
            </a:endParaRPr>
          </a:p>
        </p:txBody>
      </p:sp>
      <p:sp>
        <p:nvSpPr>
          <p:cNvPr id="4" name="Slide Number Placeholder 3"/>
          <p:cNvSpPr>
            <a:spLocks noGrp="1"/>
          </p:cNvSpPr>
          <p:nvPr>
            <p:ph type="sldNum" sz="quarter" idx="12"/>
          </p:nvPr>
        </p:nvSpPr>
        <p:spPr/>
        <p:txBody>
          <a:bodyPr/>
          <a:lstStyle/>
          <a:p>
            <a:fld id="{5E71E756-3519-4DA0-BC2E-C705D1201825}" type="slidenum">
              <a:rPr lang="en-US" smtClean="0"/>
              <a:pPr/>
              <a:t>12</a:t>
            </a:fld>
            <a:endParaRPr lang="en-US"/>
          </a:p>
        </p:txBody>
      </p:sp>
      <p:sp>
        <p:nvSpPr>
          <p:cNvPr id="5" name="TextBox 4"/>
          <p:cNvSpPr txBox="1"/>
          <p:nvPr/>
        </p:nvSpPr>
        <p:spPr>
          <a:xfrm>
            <a:off x="9032872" y="107425"/>
            <a:ext cx="3668817" cy="338554"/>
          </a:xfrm>
          <a:prstGeom prst="rect">
            <a:avLst/>
          </a:prstGeom>
          <a:noFill/>
        </p:spPr>
        <p:txBody>
          <a:bodyPr wrap="square" rtlCol="0">
            <a:spAutoFit/>
          </a:bodyPr>
          <a:lstStyle/>
          <a:p>
            <a:r>
              <a:rPr lang="en-US" sz="1600" dirty="0"/>
              <a:t>Classification of etiology….</a:t>
            </a:r>
          </a:p>
        </p:txBody>
      </p:sp>
    </p:spTree>
    <p:extLst>
      <p:ext uri="{BB962C8B-B14F-4D97-AF65-F5344CB8AC3E}">
        <p14:creationId xmlns:p14="http://schemas.microsoft.com/office/powerpoint/2010/main" val="3896447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445979"/>
            <a:ext cx="8915400" cy="6175538"/>
          </a:xfrm>
        </p:spPr>
        <p:txBody>
          <a:bodyPr>
            <a:normAutofit lnSpcReduction="10000"/>
          </a:bodyPr>
          <a:lstStyle/>
          <a:p>
            <a:pPr marL="0" indent="0">
              <a:lnSpc>
                <a:spcPct val="150000"/>
              </a:lnSpc>
              <a:buNone/>
            </a:pPr>
            <a:r>
              <a:rPr lang="en-US" sz="2800" dirty="0">
                <a:solidFill>
                  <a:srgbClr val="FF0000"/>
                </a:solidFill>
                <a:latin typeface="Comic Sans MS" panose="030F0702030302020204" pitchFamily="66" charset="0"/>
              </a:rPr>
              <a:t>B.  Pre-eruption abnormalities</a:t>
            </a:r>
          </a:p>
          <a:p>
            <a:pPr marL="0" indent="0">
              <a:buNone/>
            </a:pPr>
            <a:r>
              <a:rPr lang="en-US" sz="2800" dirty="0">
                <a:latin typeface="Comic Sans MS" panose="030F0702030302020204" pitchFamily="66" charset="0"/>
              </a:rPr>
              <a:t>Abnormal position of developing tooth germ,</a:t>
            </a:r>
          </a:p>
          <a:p>
            <a:pPr marL="0" indent="0">
              <a:buNone/>
            </a:pPr>
            <a:r>
              <a:rPr lang="en-US" sz="2800" dirty="0">
                <a:latin typeface="Comic Sans MS" panose="030F0702030302020204" pitchFamily="66" charset="0"/>
              </a:rPr>
              <a:t>Missing teeth,</a:t>
            </a:r>
          </a:p>
          <a:p>
            <a:pPr marL="0" indent="0">
              <a:buNone/>
            </a:pPr>
            <a:r>
              <a:rPr lang="en-US" sz="2800" dirty="0">
                <a:latin typeface="Comic Sans MS" panose="030F0702030302020204" pitchFamily="66" charset="0"/>
              </a:rPr>
              <a:t>Supernumerary teeth,</a:t>
            </a:r>
          </a:p>
          <a:p>
            <a:pPr marL="0" indent="0">
              <a:buNone/>
            </a:pPr>
            <a:r>
              <a:rPr lang="en-US" sz="2800" dirty="0">
                <a:latin typeface="Comic Sans MS" panose="030F0702030302020204" pitchFamily="66" charset="0"/>
              </a:rPr>
              <a:t>Prolonged retention of deciduous teeth </a:t>
            </a:r>
          </a:p>
          <a:p>
            <a:pPr marL="0" indent="0">
              <a:buNone/>
            </a:pPr>
            <a:r>
              <a:rPr lang="en-US" sz="2800" dirty="0">
                <a:latin typeface="Comic Sans MS" panose="030F0702030302020204" pitchFamily="66" charset="0"/>
              </a:rPr>
              <a:t>Large labial frenum, </a:t>
            </a:r>
          </a:p>
          <a:p>
            <a:pPr marL="0" indent="0">
              <a:buNone/>
            </a:pPr>
            <a:r>
              <a:rPr lang="en-US" sz="2800" dirty="0">
                <a:latin typeface="Comic Sans MS" panose="030F0702030302020204" pitchFamily="66" charset="0"/>
              </a:rPr>
              <a:t>Traumatic injury </a:t>
            </a:r>
          </a:p>
          <a:p>
            <a:pPr marL="0" indent="0">
              <a:lnSpc>
                <a:spcPct val="150000"/>
              </a:lnSpc>
              <a:buNone/>
            </a:pPr>
            <a:r>
              <a:rPr lang="en-US" sz="2800" dirty="0">
                <a:solidFill>
                  <a:srgbClr val="FF0000"/>
                </a:solidFill>
                <a:latin typeface="Comic Sans MS" panose="030F0702030302020204" pitchFamily="66" charset="0"/>
              </a:rPr>
              <a:t>C.  Post-eruption abnormalities</a:t>
            </a:r>
          </a:p>
          <a:p>
            <a:pPr marL="0" indent="0">
              <a:buNone/>
            </a:pPr>
            <a:r>
              <a:rPr lang="en-US" sz="2800" dirty="0">
                <a:latin typeface="Comic Sans MS" panose="030F0702030302020204" pitchFamily="66" charset="0"/>
              </a:rPr>
              <a:t>Muscular,</a:t>
            </a:r>
          </a:p>
          <a:p>
            <a:pPr marL="0" indent="0">
              <a:buNone/>
            </a:pPr>
            <a:r>
              <a:rPr lang="en-US" sz="2800" dirty="0">
                <a:latin typeface="Comic Sans MS" panose="030F0702030302020204" pitchFamily="66" charset="0"/>
              </a:rPr>
              <a:t>Premature loss of deciduous teeth,</a:t>
            </a:r>
          </a:p>
          <a:p>
            <a:pPr marL="0" indent="0">
              <a:buNone/>
            </a:pPr>
            <a:r>
              <a:rPr lang="en-US" sz="2800" dirty="0">
                <a:latin typeface="Comic Sans MS" panose="030F0702030302020204" pitchFamily="66" charset="0"/>
              </a:rPr>
              <a:t>Extraction of permanent teeth</a:t>
            </a:r>
          </a:p>
        </p:txBody>
      </p:sp>
      <p:sp>
        <p:nvSpPr>
          <p:cNvPr id="4" name="Slide Number Placeholder 3"/>
          <p:cNvSpPr>
            <a:spLocks noGrp="1"/>
          </p:cNvSpPr>
          <p:nvPr>
            <p:ph type="sldNum" sz="quarter" idx="12"/>
          </p:nvPr>
        </p:nvSpPr>
        <p:spPr/>
        <p:txBody>
          <a:bodyPr/>
          <a:lstStyle/>
          <a:p>
            <a:fld id="{5E71E756-3519-4DA0-BC2E-C705D1201825}" type="slidenum">
              <a:rPr lang="en-US" smtClean="0"/>
              <a:pPr/>
              <a:t>13</a:t>
            </a:fld>
            <a:endParaRPr lang="en-US"/>
          </a:p>
        </p:txBody>
      </p:sp>
      <p:sp>
        <p:nvSpPr>
          <p:cNvPr id="5" name="TextBox 4"/>
          <p:cNvSpPr txBox="1"/>
          <p:nvPr/>
        </p:nvSpPr>
        <p:spPr>
          <a:xfrm>
            <a:off x="9032872" y="107425"/>
            <a:ext cx="3668817" cy="338554"/>
          </a:xfrm>
          <a:prstGeom prst="rect">
            <a:avLst/>
          </a:prstGeom>
          <a:noFill/>
        </p:spPr>
        <p:txBody>
          <a:bodyPr wrap="square" rtlCol="0">
            <a:spAutoFit/>
          </a:bodyPr>
          <a:lstStyle/>
          <a:p>
            <a:r>
              <a:rPr lang="en-US" sz="1600" dirty="0"/>
              <a:t>Classification of etiology….</a:t>
            </a:r>
          </a:p>
        </p:txBody>
      </p:sp>
    </p:spTree>
    <p:extLst>
      <p:ext uri="{BB962C8B-B14F-4D97-AF65-F5344CB8AC3E}">
        <p14:creationId xmlns:p14="http://schemas.microsoft.com/office/powerpoint/2010/main" val="2896306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omic Sans MS" panose="030F0702030302020204" pitchFamily="66" charset="0"/>
              </a:rPr>
              <a:t>3. Graber’s Classification </a:t>
            </a:r>
          </a:p>
        </p:txBody>
      </p:sp>
      <p:sp>
        <p:nvSpPr>
          <p:cNvPr id="4" name="Slide Number Placeholder 3"/>
          <p:cNvSpPr>
            <a:spLocks noGrp="1"/>
          </p:cNvSpPr>
          <p:nvPr>
            <p:ph type="sldNum" sz="quarter" idx="12"/>
          </p:nvPr>
        </p:nvSpPr>
        <p:spPr/>
        <p:txBody>
          <a:bodyPr/>
          <a:lstStyle/>
          <a:p>
            <a:fld id="{5E71E756-3519-4DA0-BC2E-C705D1201825}" type="slidenum">
              <a:rPr lang="en-US" smtClean="0"/>
              <a:pPr/>
              <a:t>14</a:t>
            </a:fld>
            <a:endParaRPr lang="en-US"/>
          </a:p>
        </p:txBody>
      </p:sp>
      <p:sp>
        <p:nvSpPr>
          <p:cNvPr id="5" name="TextBox 4"/>
          <p:cNvSpPr txBox="1"/>
          <p:nvPr/>
        </p:nvSpPr>
        <p:spPr>
          <a:xfrm>
            <a:off x="9032872" y="107425"/>
            <a:ext cx="3668817" cy="338554"/>
          </a:xfrm>
          <a:prstGeom prst="rect">
            <a:avLst/>
          </a:prstGeom>
          <a:noFill/>
        </p:spPr>
        <p:txBody>
          <a:bodyPr wrap="square" rtlCol="0">
            <a:spAutoFit/>
          </a:bodyPr>
          <a:lstStyle/>
          <a:p>
            <a:r>
              <a:rPr lang="en-US" sz="1600" dirty="0"/>
              <a:t>Classification of etiology….</a:t>
            </a:r>
          </a:p>
        </p:txBody>
      </p:sp>
      <p:sp>
        <p:nvSpPr>
          <p:cNvPr id="16" name="Content Placeholder 15"/>
          <p:cNvSpPr>
            <a:spLocks noGrp="1"/>
          </p:cNvSpPr>
          <p:nvPr>
            <p:ph idx="1"/>
          </p:nvPr>
        </p:nvSpPr>
        <p:spPr/>
        <p:txBody>
          <a:bodyPr/>
          <a:lstStyle/>
          <a:p>
            <a:endParaRPr lang="en-US" dirty="0"/>
          </a:p>
        </p:txBody>
      </p:sp>
      <p:graphicFrame>
        <p:nvGraphicFramePr>
          <p:cNvPr id="17" name="Content Placeholder 5"/>
          <p:cNvGraphicFramePr>
            <a:graphicFrameLocks/>
          </p:cNvGraphicFramePr>
          <p:nvPr>
            <p:extLst>
              <p:ext uri="{D42A27DB-BD31-4B8C-83A1-F6EECF244321}">
                <p14:modId xmlns:p14="http://schemas.microsoft.com/office/powerpoint/2010/main" val="1227181144"/>
              </p:ext>
            </p:extLst>
          </p:nvPr>
        </p:nvGraphicFramePr>
        <p:xfrm>
          <a:off x="2159876" y="1371601"/>
          <a:ext cx="9553903" cy="5060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5429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373885"/>
            <a:ext cx="8911687" cy="747490"/>
          </a:xfrm>
        </p:spPr>
        <p:txBody>
          <a:bodyPr>
            <a:normAutofit/>
          </a:bodyPr>
          <a:lstStyle/>
          <a:p>
            <a:r>
              <a:rPr lang="en-US" u="sng" dirty="0">
                <a:latin typeface="Comic Sans MS" panose="030F0702030302020204" pitchFamily="66" charset="0"/>
              </a:rPr>
              <a:t>A. General factors :</a:t>
            </a:r>
          </a:p>
        </p:txBody>
      </p:sp>
      <p:sp>
        <p:nvSpPr>
          <p:cNvPr id="4" name="Slide Number Placeholder 3"/>
          <p:cNvSpPr>
            <a:spLocks noGrp="1"/>
          </p:cNvSpPr>
          <p:nvPr>
            <p:ph type="sldNum" sz="quarter" idx="12"/>
          </p:nvPr>
        </p:nvSpPr>
        <p:spPr/>
        <p:txBody>
          <a:bodyPr/>
          <a:lstStyle/>
          <a:p>
            <a:fld id="{5E71E756-3519-4DA0-BC2E-C705D1201825}" type="slidenum">
              <a:rPr lang="en-US" smtClean="0"/>
              <a:pPr/>
              <a:t>15</a:t>
            </a:fld>
            <a:endParaRPr lang="en-US"/>
          </a:p>
        </p:txBody>
      </p:sp>
      <p:sp>
        <p:nvSpPr>
          <p:cNvPr id="5" name="TextBox 4"/>
          <p:cNvSpPr txBox="1"/>
          <p:nvPr/>
        </p:nvSpPr>
        <p:spPr>
          <a:xfrm>
            <a:off x="9032872" y="107425"/>
            <a:ext cx="3668817" cy="338554"/>
          </a:xfrm>
          <a:prstGeom prst="rect">
            <a:avLst/>
          </a:prstGeom>
          <a:noFill/>
        </p:spPr>
        <p:txBody>
          <a:bodyPr wrap="square" rtlCol="0">
            <a:spAutoFit/>
          </a:bodyPr>
          <a:lstStyle/>
          <a:p>
            <a:r>
              <a:rPr lang="en-US" sz="1600" dirty="0"/>
              <a:t>Classification of etiology….</a:t>
            </a:r>
          </a:p>
        </p:txBody>
      </p:sp>
      <p:sp>
        <p:nvSpPr>
          <p:cNvPr id="7" name="Content Placeholder 6"/>
          <p:cNvSpPr>
            <a:spLocks noGrp="1"/>
          </p:cNvSpPr>
          <p:nvPr>
            <p:ph idx="1"/>
          </p:nvPr>
        </p:nvSpPr>
        <p:spPr>
          <a:xfrm>
            <a:off x="2589212" y="1152907"/>
            <a:ext cx="8915400" cy="5705093"/>
          </a:xfrm>
        </p:spPr>
        <p:txBody>
          <a:bodyPr>
            <a:normAutofit lnSpcReduction="10000"/>
          </a:bodyPr>
          <a:lstStyle/>
          <a:p>
            <a:pPr marL="0" indent="0">
              <a:buNone/>
            </a:pPr>
            <a:r>
              <a:rPr lang="en-US" sz="2800" dirty="0">
                <a:solidFill>
                  <a:srgbClr val="FF0000"/>
                </a:solidFill>
                <a:latin typeface="Comic Sans MS" panose="030F0702030302020204" pitchFamily="66" charset="0"/>
              </a:rPr>
              <a:t>1) Heredity </a:t>
            </a:r>
          </a:p>
          <a:p>
            <a:pPr marL="0" indent="0">
              <a:buNone/>
            </a:pPr>
            <a:r>
              <a:rPr lang="en-US" sz="2800" dirty="0">
                <a:latin typeface="Comic Sans MS" panose="030F0702030302020204" pitchFamily="66" charset="0"/>
              </a:rPr>
              <a:t>Number of human traits that are influenced by the genes include (according to </a:t>
            </a:r>
            <a:r>
              <a:rPr lang="en-US" sz="2800" dirty="0" err="1">
                <a:latin typeface="Comic Sans MS" panose="030F0702030302020204" pitchFamily="66" charset="0"/>
              </a:rPr>
              <a:t>Lundstrom</a:t>
            </a:r>
            <a:r>
              <a:rPr lang="en-US" sz="2800" dirty="0">
                <a:latin typeface="Comic Sans MS" panose="030F0702030302020204" pitchFamily="66" charset="0"/>
              </a:rPr>
              <a:t>):</a:t>
            </a:r>
          </a:p>
          <a:p>
            <a:pPr marL="971550" lvl="1" indent="-514350">
              <a:buFont typeface="+mj-lt"/>
              <a:buAutoNum type="alphaLcPeriod"/>
            </a:pPr>
            <a:r>
              <a:rPr lang="en-US" sz="2800" dirty="0">
                <a:latin typeface="Comic Sans MS" panose="030F0702030302020204" pitchFamily="66" charset="0"/>
              </a:rPr>
              <a:t>Tooth size</a:t>
            </a:r>
          </a:p>
          <a:p>
            <a:pPr marL="971550" lvl="1" indent="-514350">
              <a:buFont typeface="+mj-lt"/>
              <a:buAutoNum type="alphaLcPeriod"/>
            </a:pPr>
            <a:r>
              <a:rPr lang="en-US" sz="2800" dirty="0">
                <a:latin typeface="Comic Sans MS" panose="030F0702030302020204" pitchFamily="66" charset="0"/>
              </a:rPr>
              <a:t>Arch dimension</a:t>
            </a:r>
          </a:p>
          <a:p>
            <a:pPr marL="971550" lvl="1" indent="-514350">
              <a:buFont typeface="+mj-lt"/>
              <a:buAutoNum type="alphaLcPeriod"/>
            </a:pPr>
            <a:r>
              <a:rPr lang="en-US" sz="2800" dirty="0">
                <a:latin typeface="Comic Sans MS" panose="030F0702030302020204" pitchFamily="66" charset="0"/>
              </a:rPr>
              <a:t>crowding/spacing</a:t>
            </a:r>
          </a:p>
          <a:p>
            <a:pPr marL="971550" lvl="1" indent="-514350">
              <a:buFont typeface="+mj-lt"/>
              <a:buAutoNum type="alphaLcPeriod"/>
            </a:pPr>
            <a:r>
              <a:rPr lang="en-US" sz="2800" dirty="0">
                <a:latin typeface="Comic Sans MS" panose="030F0702030302020204" pitchFamily="66" charset="0"/>
              </a:rPr>
              <a:t>Abnormalities of tooth shape</a:t>
            </a:r>
          </a:p>
          <a:p>
            <a:pPr marL="971550" lvl="1" indent="-514350">
              <a:buFont typeface="+mj-lt"/>
              <a:buAutoNum type="alphaLcPeriod"/>
            </a:pPr>
            <a:r>
              <a:rPr lang="en-US" sz="2800" dirty="0">
                <a:latin typeface="Comic Sans MS" panose="030F0702030302020204" pitchFamily="66" charset="0"/>
              </a:rPr>
              <a:t>Abnormalities of tooth number</a:t>
            </a:r>
          </a:p>
          <a:p>
            <a:pPr marL="971550" lvl="1" indent="-514350">
              <a:buFont typeface="+mj-lt"/>
              <a:buAutoNum type="alphaLcPeriod"/>
            </a:pPr>
            <a:r>
              <a:rPr lang="en-US" sz="2800" dirty="0">
                <a:latin typeface="Comic Sans MS" panose="030F0702030302020204" pitchFamily="66" charset="0"/>
              </a:rPr>
              <a:t>Overjet</a:t>
            </a:r>
          </a:p>
          <a:p>
            <a:pPr marL="971550" lvl="1" indent="-514350">
              <a:buFont typeface="+mj-lt"/>
              <a:buAutoNum type="alphaLcPeriod"/>
            </a:pPr>
            <a:r>
              <a:rPr lang="en-US" sz="2800" dirty="0">
                <a:latin typeface="Comic Sans MS" panose="030F0702030302020204" pitchFamily="66" charset="0"/>
              </a:rPr>
              <a:t>Inter-arch variations</a:t>
            </a:r>
          </a:p>
          <a:p>
            <a:pPr marL="971550" lvl="1" indent="-514350">
              <a:buFont typeface="+mj-lt"/>
              <a:buAutoNum type="alphaLcPeriod"/>
            </a:pPr>
            <a:r>
              <a:rPr lang="en-US" sz="2800" dirty="0">
                <a:latin typeface="Comic Sans MS" panose="030F0702030302020204" pitchFamily="66" charset="0"/>
              </a:rPr>
              <a:t>Frenum</a:t>
            </a:r>
          </a:p>
          <a:p>
            <a:pPr marL="0" indent="0">
              <a:buNone/>
            </a:pPr>
            <a:endParaRPr lang="en-US" sz="2800" dirty="0">
              <a:latin typeface="Comic Sans MS" panose="030F0702030302020204" pitchFamily="66" charset="0"/>
            </a:endParaRPr>
          </a:p>
        </p:txBody>
      </p:sp>
    </p:spTree>
    <p:extLst>
      <p:ext uri="{BB962C8B-B14F-4D97-AF65-F5344CB8AC3E}">
        <p14:creationId xmlns:p14="http://schemas.microsoft.com/office/powerpoint/2010/main" val="2059327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787782"/>
            <a:ext cx="8915400" cy="4894840"/>
          </a:xfrm>
        </p:spPr>
        <p:txBody>
          <a:bodyPr>
            <a:normAutofit/>
          </a:bodyPr>
          <a:lstStyle/>
          <a:p>
            <a:pPr marL="0" indent="0">
              <a:lnSpc>
                <a:spcPct val="150000"/>
              </a:lnSpc>
              <a:buNone/>
            </a:pPr>
            <a:r>
              <a:rPr lang="en-US" sz="2800" dirty="0">
                <a:solidFill>
                  <a:srgbClr val="FF0000"/>
                </a:solidFill>
                <a:latin typeface="Comic Sans MS" panose="030F0702030302020204" pitchFamily="66" charset="0"/>
              </a:rPr>
              <a:t>2) Congenital </a:t>
            </a:r>
          </a:p>
          <a:p>
            <a:pPr algn="just">
              <a:lnSpc>
                <a:spcPct val="200000"/>
              </a:lnSpc>
              <a:buFont typeface="Arial" panose="020B0604020202020204" pitchFamily="34" charset="0"/>
              <a:buChar char="•"/>
            </a:pPr>
            <a:r>
              <a:rPr lang="en-US" sz="2800" dirty="0">
                <a:latin typeface="Comic Sans MS" panose="030F0702030302020204" pitchFamily="66" charset="0"/>
              </a:rPr>
              <a:t>They are malformations seen at the time of birth</a:t>
            </a:r>
          </a:p>
          <a:p>
            <a:pPr algn="just">
              <a:buFont typeface="Arial" panose="020B0604020202020204" pitchFamily="34" charset="0"/>
              <a:buChar char="•"/>
            </a:pPr>
            <a:r>
              <a:rPr lang="en-US" sz="2800" dirty="0">
                <a:latin typeface="Comic Sans MS" panose="030F0702030302020204" pitchFamily="66" charset="0"/>
              </a:rPr>
              <a:t>Its causes can be broadly classify as </a:t>
            </a:r>
          </a:p>
          <a:p>
            <a:pPr marL="457200" lvl="1" indent="0" algn="just">
              <a:buNone/>
            </a:pPr>
            <a:r>
              <a:rPr lang="en-US" sz="2800" dirty="0">
                <a:latin typeface="Comic Sans MS" panose="030F0702030302020204" pitchFamily="66" charset="0"/>
              </a:rPr>
              <a:t>- General congenital factors</a:t>
            </a:r>
          </a:p>
          <a:p>
            <a:pPr marL="457200" lvl="1" indent="0" algn="just">
              <a:buNone/>
            </a:pPr>
            <a:r>
              <a:rPr lang="en-US" sz="2800" dirty="0">
                <a:latin typeface="Comic Sans MS" panose="030F0702030302020204" pitchFamily="66" charset="0"/>
              </a:rPr>
              <a:t>- Local congenital factors</a:t>
            </a:r>
          </a:p>
          <a:p>
            <a:pPr marL="0" indent="0">
              <a:buNone/>
            </a:pPr>
            <a:endParaRPr lang="en-US" sz="2800" dirty="0">
              <a:latin typeface="Adobe Garamond Pro Bold" panose="02020702060506020403" pitchFamily="18" charset="0"/>
            </a:endParaRPr>
          </a:p>
        </p:txBody>
      </p:sp>
      <p:sp>
        <p:nvSpPr>
          <p:cNvPr id="4" name="Slide Number Placeholder 3"/>
          <p:cNvSpPr>
            <a:spLocks noGrp="1"/>
          </p:cNvSpPr>
          <p:nvPr>
            <p:ph type="sldNum" sz="quarter" idx="12"/>
          </p:nvPr>
        </p:nvSpPr>
        <p:spPr/>
        <p:txBody>
          <a:bodyPr/>
          <a:lstStyle/>
          <a:p>
            <a:fld id="{5E71E756-3519-4DA0-BC2E-C705D1201825}" type="slidenum">
              <a:rPr lang="en-US" smtClean="0"/>
              <a:pPr/>
              <a:t>16</a:t>
            </a:fld>
            <a:endParaRPr lang="en-US"/>
          </a:p>
        </p:txBody>
      </p:sp>
      <p:sp>
        <p:nvSpPr>
          <p:cNvPr id="5" name="TextBox 4"/>
          <p:cNvSpPr txBox="1"/>
          <p:nvPr/>
        </p:nvSpPr>
        <p:spPr>
          <a:xfrm>
            <a:off x="9032872" y="107425"/>
            <a:ext cx="3668817" cy="338554"/>
          </a:xfrm>
          <a:prstGeom prst="rect">
            <a:avLst/>
          </a:prstGeom>
          <a:noFill/>
        </p:spPr>
        <p:txBody>
          <a:bodyPr wrap="square" rtlCol="0">
            <a:spAutoFit/>
          </a:bodyPr>
          <a:lstStyle/>
          <a:p>
            <a:r>
              <a:rPr lang="en-US" sz="1600" dirty="0"/>
              <a:t>Classification of etiology….</a:t>
            </a:r>
          </a:p>
        </p:txBody>
      </p:sp>
    </p:spTree>
    <p:extLst>
      <p:ext uri="{BB962C8B-B14F-4D97-AF65-F5344CB8AC3E}">
        <p14:creationId xmlns:p14="http://schemas.microsoft.com/office/powerpoint/2010/main" val="2233959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787782"/>
            <a:ext cx="8915400" cy="4894840"/>
          </a:xfrm>
        </p:spPr>
        <p:txBody>
          <a:bodyPr>
            <a:noAutofit/>
          </a:bodyPr>
          <a:lstStyle/>
          <a:p>
            <a:pPr algn="just">
              <a:buFont typeface="Arial" panose="020B0604020202020204" pitchFamily="34" charset="0"/>
              <a:buChar char="•"/>
            </a:pPr>
            <a:r>
              <a:rPr lang="en-US" sz="2800" b="1" dirty="0">
                <a:latin typeface="Comic Sans MS" panose="030F0702030302020204" pitchFamily="66" charset="0"/>
              </a:rPr>
              <a:t>General congenital factors</a:t>
            </a:r>
          </a:p>
          <a:p>
            <a:pPr marL="914400" lvl="1" indent="-457200" algn="just">
              <a:lnSpc>
                <a:spcPct val="150000"/>
              </a:lnSpc>
              <a:buFont typeface="+mj-lt"/>
              <a:buAutoNum type="alphaLcPeriod"/>
            </a:pPr>
            <a:r>
              <a:rPr lang="en-US" sz="2800" dirty="0">
                <a:latin typeface="Comic Sans MS" panose="030F0702030302020204" pitchFamily="66" charset="0"/>
              </a:rPr>
              <a:t>Abnormal state of mother during pregnancy</a:t>
            </a:r>
          </a:p>
          <a:p>
            <a:pPr marL="914400" lvl="1" indent="-457200" algn="just">
              <a:buFont typeface="+mj-lt"/>
              <a:buAutoNum type="alphaLcPeriod"/>
            </a:pPr>
            <a:r>
              <a:rPr lang="en-US" sz="2800" dirty="0">
                <a:latin typeface="Comic Sans MS" panose="030F0702030302020204" pitchFamily="66" charset="0"/>
              </a:rPr>
              <a:t>Malnutrition</a:t>
            </a:r>
          </a:p>
          <a:p>
            <a:pPr marL="914400" lvl="1" indent="-457200" algn="just">
              <a:buFont typeface="+mj-lt"/>
              <a:buAutoNum type="alphaLcPeriod"/>
            </a:pPr>
            <a:r>
              <a:rPr lang="en-US" sz="2800" dirty="0" err="1">
                <a:latin typeface="Comic Sans MS" panose="030F0702030302020204" pitchFamily="66" charset="0"/>
              </a:rPr>
              <a:t>Endocrinopathies</a:t>
            </a:r>
            <a:endParaRPr lang="en-US" sz="2800" dirty="0">
              <a:latin typeface="Comic Sans MS" panose="030F0702030302020204" pitchFamily="66" charset="0"/>
            </a:endParaRPr>
          </a:p>
          <a:p>
            <a:pPr marL="914400" lvl="1" indent="-457200" algn="just">
              <a:buFont typeface="+mj-lt"/>
              <a:buAutoNum type="alphaLcPeriod"/>
            </a:pPr>
            <a:r>
              <a:rPr lang="en-US" sz="2800" dirty="0">
                <a:latin typeface="Comic Sans MS" panose="030F0702030302020204" pitchFamily="66" charset="0"/>
              </a:rPr>
              <a:t>Infectious disease</a:t>
            </a:r>
          </a:p>
          <a:p>
            <a:pPr marL="914400" lvl="1" indent="-457200" algn="just">
              <a:buFont typeface="+mj-lt"/>
              <a:buAutoNum type="alphaLcPeriod"/>
            </a:pPr>
            <a:r>
              <a:rPr lang="en-US" sz="2800" dirty="0">
                <a:latin typeface="Comic Sans MS" panose="030F0702030302020204" pitchFamily="66" charset="0"/>
              </a:rPr>
              <a:t>Metabolic and nutritional disturbances</a:t>
            </a:r>
          </a:p>
          <a:p>
            <a:pPr marL="914400" lvl="1" indent="-457200" algn="just">
              <a:buFont typeface="+mj-lt"/>
              <a:buAutoNum type="alphaLcPeriod"/>
            </a:pPr>
            <a:r>
              <a:rPr lang="en-US" sz="2800" dirty="0">
                <a:latin typeface="Comic Sans MS" panose="030F0702030302020204" pitchFamily="66" charset="0"/>
              </a:rPr>
              <a:t>Accidents during pregnancy and child birth</a:t>
            </a:r>
          </a:p>
          <a:p>
            <a:pPr marL="914400" lvl="1" indent="-457200" algn="just">
              <a:buFont typeface="+mj-lt"/>
              <a:buAutoNum type="alphaLcPeriod"/>
            </a:pPr>
            <a:r>
              <a:rPr lang="en-US" sz="2800" dirty="0">
                <a:latin typeface="Comic Sans MS" panose="030F0702030302020204" pitchFamily="66" charset="0"/>
              </a:rPr>
              <a:t>Intra-uterine pressure</a:t>
            </a:r>
          </a:p>
          <a:p>
            <a:pPr marL="914400" lvl="1" indent="-457200" algn="just">
              <a:buFont typeface="+mj-lt"/>
              <a:buAutoNum type="alphaLcPeriod"/>
            </a:pPr>
            <a:r>
              <a:rPr lang="en-US" sz="2800" dirty="0">
                <a:latin typeface="Comic Sans MS" panose="030F0702030302020204" pitchFamily="66" charset="0"/>
              </a:rPr>
              <a:t>Accidental traumatization of the fetus by external forces</a:t>
            </a:r>
          </a:p>
          <a:p>
            <a:pPr marL="0" indent="0">
              <a:lnSpc>
                <a:spcPct val="150000"/>
              </a:lnSpc>
              <a:buNone/>
            </a:pPr>
            <a:endParaRPr lang="en-US" sz="3600"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5E71E756-3519-4DA0-BC2E-C705D1201825}" type="slidenum">
              <a:rPr lang="en-US" smtClean="0"/>
              <a:pPr/>
              <a:t>17</a:t>
            </a:fld>
            <a:endParaRPr lang="en-US"/>
          </a:p>
        </p:txBody>
      </p:sp>
      <p:sp>
        <p:nvSpPr>
          <p:cNvPr id="5" name="TextBox 4"/>
          <p:cNvSpPr txBox="1"/>
          <p:nvPr/>
        </p:nvSpPr>
        <p:spPr>
          <a:xfrm>
            <a:off x="9032872" y="107425"/>
            <a:ext cx="3668817" cy="338554"/>
          </a:xfrm>
          <a:prstGeom prst="rect">
            <a:avLst/>
          </a:prstGeom>
          <a:noFill/>
        </p:spPr>
        <p:txBody>
          <a:bodyPr wrap="square" rtlCol="0">
            <a:spAutoFit/>
          </a:bodyPr>
          <a:lstStyle/>
          <a:p>
            <a:r>
              <a:rPr lang="en-US" sz="1600" dirty="0"/>
              <a:t>Classification of etiology….</a:t>
            </a:r>
          </a:p>
        </p:txBody>
      </p:sp>
    </p:spTree>
    <p:extLst>
      <p:ext uri="{BB962C8B-B14F-4D97-AF65-F5344CB8AC3E}">
        <p14:creationId xmlns:p14="http://schemas.microsoft.com/office/powerpoint/2010/main" val="1246773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787782"/>
            <a:ext cx="8915400" cy="4894840"/>
          </a:xfrm>
        </p:spPr>
        <p:txBody>
          <a:bodyPr>
            <a:normAutofit/>
          </a:bodyPr>
          <a:lstStyle/>
          <a:p>
            <a:pPr algn="just">
              <a:buFont typeface="Arial" panose="020B0604020202020204" pitchFamily="34" charset="0"/>
              <a:buChar char="•"/>
            </a:pPr>
            <a:r>
              <a:rPr lang="en-US" sz="2800" b="1" dirty="0">
                <a:latin typeface="Comic Sans MS" panose="030F0702030302020204" pitchFamily="66" charset="0"/>
              </a:rPr>
              <a:t>Local congenital factors</a:t>
            </a:r>
          </a:p>
          <a:p>
            <a:pPr marL="914400" lvl="1" indent="-457200" algn="just">
              <a:lnSpc>
                <a:spcPct val="150000"/>
              </a:lnSpc>
              <a:buFont typeface="+mj-lt"/>
              <a:buAutoNum type="alphaLcPeriod"/>
            </a:pPr>
            <a:r>
              <a:rPr lang="en-US" sz="2800" dirty="0">
                <a:latin typeface="Comic Sans MS" panose="030F0702030302020204" pitchFamily="66" charset="0"/>
              </a:rPr>
              <a:t>Abnormalities of jaw development due to intra-uterine position</a:t>
            </a:r>
          </a:p>
          <a:p>
            <a:pPr marL="914400" lvl="1" indent="-457200" algn="just">
              <a:buFont typeface="+mj-lt"/>
              <a:buAutoNum type="alphaLcPeriod"/>
            </a:pPr>
            <a:r>
              <a:rPr lang="en-US" sz="2800" dirty="0">
                <a:latin typeface="Comic Sans MS" panose="030F0702030302020204" pitchFamily="66" charset="0"/>
              </a:rPr>
              <a:t>Clefts of the face and palate</a:t>
            </a:r>
          </a:p>
          <a:p>
            <a:pPr marL="914400" lvl="1" indent="-457200" algn="just">
              <a:buFont typeface="+mj-lt"/>
              <a:buAutoNum type="alphaLcPeriod"/>
            </a:pPr>
            <a:r>
              <a:rPr lang="en-US" sz="2800" dirty="0">
                <a:latin typeface="Comic Sans MS" panose="030F0702030302020204" pitchFamily="66" charset="0"/>
              </a:rPr>
              <a:t>Macro and </a:t>
            </a:r>
            <a:r>
              <a:rPr lang="en-US" sz="2800" dirty="0" err="1">
                <a:latin typeface="Comic Sans MS" panose="030F0702030302020204" pitchFamily="66" charset="0"/>
              </a:rPr>
              <a:t>microglossia</a:t>
            </a:r>
            <a:endParaRPr lang="en-US" sz="2800" dirty="0">
              <a:latin typeface="Comic Sans MS" panose="030F0702030302020204" pitchFamily="66" charset="0"/>
            </a:endParaRPr>
          </a:p>
          <a:p>
            <a:pPr marL="914400" lvl="1" indent="-457200" algn="just">
              <a:buFont typeface="+mj-lt"/>
              <a:buAutoNum type="alphaLcPeriod"/>
            </a:pPr>
            <a:r>
              <a:rPr lang="en-US" sz="2800" dirty="0" err="1">
                <a:latin typeface="Comic Sans MS" panose="030F0702030302020204" pitchFamily="66" charset="0"/>
              </a:rPr>
              <a:t>Cleidocranial</a:t>
            </a:r>
            <a:r>
              <a:rPr lang="en-US" sz="2800" dirty="0">
                <a:latin typeface="Comic Sans MS" panose="030F0702030302020204" pitchFamily="66" charset="0"/>
              </a:rPr>
              <a:t> </a:t>
            </a:r>
            <a:r>
              <a:rPr lang="en-US" sz="2800" dirty="0" err="1">
                <a:latin typeface="Comic Sans MS" panose="030F0702030302020204" pitchFamily="66" charset="0"/>
              </a:rPr>
              <a:t>dysostosis</a:t>
            </a:r>
            <a:endParaRPr lang="en-US" sz="2800" dirty="0">
              <a:latin typeface="Comic Sans MS" panose="030F0702030302020204" pitchFamily="66" charset="0"/>
            </a:endParaRPr>
          </a:p>
          <a:p>
            <a:pPr marL="0" indent="0">
              <a:lnSpc>
                <a:spcPct val="150000"/>
              </a:lnSpc>
              <a:buNone/>
            </a:pPr>
            <a:endParaRPr lang="en-US" sz="2800" dirty="0">
              <a:latin typeface="Adobe Garamond Pro Bold" panose="02020702060506020403" pitchFamily="18" charset="0"/>
            </a:endParaRPr>
          </a:p>
        </p:txBody>
      </p:sp>
      <p:sp>
        <p:nvSpPr>
          <p:cNvPr id="4" name="Slide Number Placeholder 3"/>
          <p:cNvSpPr>
            <a:spLocks noGrp="1"/>
          </p:cNvSpPr>
          <p:nvPr>
            <p:ph type="sldNum" sz="quarter" idx="12"/>
          </p:nvPr>
        </p:nvSpPr>
        <p:spPr/>
        <p:txBody>
          <a:bodyPr/>
          <a:lstStyle/>
          <a:p>
            <a:fld id="{5E71E756-3519-4DA0-BC2E-C705D1201825}" type="slidenum">
              <a:rPr lang="en-US" smtClean="0"/>
              <a:pPr/>
              <a:t>18</a:t>
            </a:fld>
            <a:endParaRPr lang="en-US"/>
          </a:p>
        </p:txBody>
      </p:sp>
      <p:sp>
        <p:nvSpPr>
          <p:cNvPr id="5" name="TextBox 4"/>
          <p:cNvSpPr txBox="1"/>
          <p:nvPr/>
        </p:nvSpPr>
        <p:spPr>
          <a:xfrm>
            <a:off x="9032872" y="107425"/>
            <a:ext cx="3668817" cy="338554"/>
          </a:xfrm>
          <a:prstGeom prst="rect">
            <a:avLst/>
          </a:prstGeom>
          <a:noFill/>
        </p:spPr>
        <p:txBody>
          <a:bodyPr wrap="square" rtlCol="0">
            <a:spAutoFit/>
          </a:bodyPr>
          <a:lstStyle/>
          <a:p>
            <a:r>
              <a:rPr lang="en-US" sz="1600" dirty="0"/>
              <a:t>Classification of etiology….</a:t>
            </a:r>
          </a:p>
        </p:txBody>
      </p:sp>
    </p:spTree>
    <p:extLst>
      <p:ext uri="{BB962C8B-B14F-4D97-AF65-F5344CB8AC3E}">
        <p14:creationId xmlns:p14="http://schemas.microsoft.com/office/powerpoint/2010/main" val="2558986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787782"/>
            <a:ext cx="8915400" cy="4894840"/>
          </a:xfrm>
        </p:spPr>
        <p:txBody>
          <a:bodyPr>
            <a:normAutofit/>
          </a:bodyPr>
          <a:lstStyle/>
          <a:p>
            <a:pPr lvl="1" algn="just">
              <a:buFont typeface="Arial" panose="020B0604020202020204" pitchFamily="34" charset="0"/>
              <a:buChar char="•"/>
            </a:pPr>
            <a:r>
              <a:rPr lang="en-US" sz="2800" dirty="0">
                <a:latin typeface="Comic Sans MS" panose="030F0702030302020204" pitchFamily="66" charset="0"/>
              </a:rPr>
              <a:t>Some of the congenital conditions frequently encountered by orthodontist are – </a:t>
            </a:r>
          </a:p>
          <a:p>
            <a:pPr marL="914400" lvl="1" indent="-457200" algn="just">
              <a:lnSpc>
                <a:spcPct val="150000"/>
              </a:lnSpc>
              <a:buFont typeface="+mj-lt"/>
              <a:buAutoNum type="alphaLcPeriod"/>
            </a:pPr>
            <a:r>
              <a:rPr lang="en-US" sz="2800" dirty="0">
                <a:latin typeface="Comic Sans MS" panose="030F0702030302020204" pitchFamily="66" charset="0"/>
              </a:rPr>
              <a:t>Clefts of the lip and palate</a:t>
            </a:r>
          </a:p>
          <a:p>
            <a:pPr marL="914400" lvl="1" indent="-457200" algn="just">
              <a:buFont typeface="+mj-lt"/>
              <a:buAutoNum type="alphaLcPeriod"/>
            </a:pPr>
            <a:r>
              <a:rPr lang="en-US" sz="2800" dirty="0">
                <a:latin typeface="Comic Sans MS" panose="030F0702030302020204" pitchFamily="66" charset="0"/>
              </a:rPr>
              <a:t>Congenital syphilis</a:t>
            </a:r>
          </a:p>
          <a:p>
            <a:pPr marL="914400" lvl="1" indent="-457200" algn="just">
              <a:buFont typeface="+mj-lt"/>
              <a:buAutoNum type="alphaLcPeriod"/>
            </a:pPr>
            <a:r>
              <a:rPr lang="en-US" sz="2800" dirty="0">
                <a:latin typeface="Comic Sans MS" panose="030F0702030302020204" pitchFamily="66" charset="0"/>
              </a:rPr>
              <a:t>Maternal rubella infections</a:t>
            </a:r>
          </a:p>
          <a:p>
            <a:pPr marL="914400" lvl="1" indent="-457200" algn="just">
              <a:buFont typeface="+mj-lt"/>
              <a:buAutoNum type="alphaLcPeriod"/>
            </a:pPr>
            <a:r>
              <a:rPr lang="en-US" sz="2800" dirty="0" err="1">
                <a:latin typeface="Comic Sans MS" panose="030F0702030302020204" pitchFamily="66" charset="0"/>
              </a:rPr>
              <a:t>Cleidocranial</a:t>
            </a:r>
            <a:r>
              <a:rPr lang="en-US" sz="2800" dirty="0">
                <a:latin typeface="Comic Sans MS" panose="030F0702030302020204" pitchFamily="66" charset="0"/>
              </a:rPr>
              <a:t> </a:t>
            </a:r>
            <a:r>
              <a:rPr lang="en-US" sz="2800" dirty="0" err="1">
                <a:latin typeface="Comic Sans MS" panose="030F0702030302020204" pitchFamily="66" charset="0"/>
              </a:rPr>
              <a:t>dysostosis</a:t>
            </a:r>
            <a:endParaRPr lang="en-US" sz="2800" dirty="0">
              <a:latin typeface="Comic Sans MS" panose="030F0702030302020204" pitchFamily="66" charset="0"/>
            </a:endParaRPr>
          </a:p>
          <a:p>
            <a:pPr marL="914400" lvl="1" indent="-457200" algn="just">
              <a:buFont typeface="+mj-lt"/>
              <a:buAutoNum type="alphaLcPeriod"/>
            </a:pPr>
            <a:r>
              <a:rPr lang="en-US" sz="2800" dirty="0">
                <a:latin typeface="Comic Sans MS" panose="030F0702030302020204" pitchFamily="66" charset="0"/>
              </a:rPr>
              <a:t>Cerebral palsy</a:t>
            </a:r>
          </a:p>
          <a:p>
            <a:pPr marL="0" indent="0">
              <a:lnSpc>
                <a:spcPct val="150000"/>
              </a:lnSpc>
              <a:buNone/>
            </a:pPr>
            <a:endParaRPr lang="en-US" sz="2800" dirty="0">
              <a:latin typeface="Adobe Garamond Pro Bold" panose="02020702060506020403" pitchFamily="18" charset="0"/>
            </a:endParaRPr>
          </a:p>
        </p:txBody>
      </p:sp>
      <p:sp>
        <p:nvSpPr>
          <p:cNvPr id="4" name="Slide Number Placeholder 3"/>
          <p:cNvSpPr>
            <a:spLocks noGrp="1"/>
          </p:cNvSpPr>
          <p:nvPr>
            <p:ph type="sldNum" sz="quarter" idx="12"/>
          </p:nvPr>
        </p:nvSpPr>
        <p:spPr/>
        <p:txBody>
          <a:bodyPr/>
          <a:lstStyle/>
          <a:p>
            <a:fld id="{5E71E756-3519-4DA0-BC2E-C705D1201825}" type="slidenum">
              <a:rPr lang="en-US" smtClean="0"/>
              <a:pPr/>
              <a:t>19</a:t>
            </a:fld>
            <a:endParaRPr lang="en-US"/>
          </a:p>
        </p:txBody>
      </p:sp>
      <p:sp>
        <p:nvSpPr>
          <p:cNvPr id="5" name="TextBox 4"/>
          <p:cNvSpPr txBox="1"/>
          <p:nvPr/>
        </p:nvSpPr>
        <p:spPr>
          <a:xfrm>
            <a:off x="9032872" y="107425"/>
            <a:ext cx="3668817" cy="338554"/>
          </a:xfrm>
          <a:prstGeom prst="rect">
            <a:avLst/>
          </a:prstGeom>
          <a:noFill/>
        </p:spPr>
        <p:txBody>
          <a:bodyPr wrap="square" rtlCol="0">
            <a:spAutoFit/>
          </a:bodyPr>
          <a:lstStyle/>
          <a:p>
            <a:r>
              <a:rPr lang="en-US" sz="1600" dirty="0"/>
              <a:t>Classification of etiology….</a:t>
            </a:r>
          </a:p>
        </p:txBody>
      </p:sp>
      <p:pic>
        <p:nvPicPr>
          <p:cNvPr id="7" name="Picture 3" descr="rme photo 018"/>
          <p:cNvPicPr>
            <a:picLocks noChangeAspect="1" noChangeArrowheads="1"/>
          </p:cNvPicPr>
          <p:nvPr/>
        </p:nvPicPr>
        <p:blipFill>
          <a:blip r:embed="rId3" cstate="print"/>
          <a:srcRect l="13960" t="42435" r="59030" b="29898"/>
          <a:stretch>
            <a:fillRect/>
          </a:stretch>
        </p:blipFill>
        <p:spPr bwMode="auto">
          <a:xfrm>
            <a:off x="8236657" y="4796568"/>
            <a:ext cx="1534035" cy="17721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4" descr="rme photo 018"/>
          <p:cNvPicPr>
            <a:picLocks noChangeAspect="1" noChangeArrowheads="1"/>
          </p:cNvPicPr>
          <p:nvPr/>
        </p:nvPicPr>
        <p:blipFill>
          <a:blip r:embed="rId3" cstate="print"/>
          <a:srcRect l="42133" t="52800" r="33092" b="29596"/>
          <a:stretch>
            <a:fillRect/>
          </a:stretch>
        </p:blipFill>
        <p:spPr bwMode="auto">
          <a:xfrm>
            <a:off x="10003179" y="4912392"/>
            <a:ext cx="1967765" cy="15404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2091" y="2437188"/>
            <a:ext cx="2558603" cy="20175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48369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2" y="336176"/>
            <a:ext cx="8915399" cy="2262781"/>
          </a:xfrm>
        </p:spPr>
        <p:txBody>
          <a:bodyPr>
            <a:normAutofit/>
          </a:bodyPr>
          <a:lstStyle/>
          <a:p>
            <a:pPr algn="ctr"/>
            <a:r>
              <a:rPr lang="en-US" sz="6600" b="1" dirty="0">
                <a:solidFill>
                  <a:srgbClr val="FF0000"/>
                </a:solidFill>
                <a:effectLst>
                  <a:outerShdw blurRad="38100" dist="38100" dir="2700000" algn="tl">
                    <a:srgbClr val="000000">
                      <a:alpha val="43137"/>
                    </a:srgbClr>
                  </a:outerShdw>
                </a:effectLst>
                <a:latin typeface="Algerian" panose="04020705040A02060702" pitchFamily="82" charset="0"/>
              </a:rPr>
              <a:t>ETIOLOGY OF MALOCCLSION</a:t>
            </a:r>
          </a:p>
        </p:txBody>
      </p:sp>
      <p:sp>
        <p:nvSpPr>
          <p:cNvPr id="4" name="Slide Number Placeholder 3"/>
          <p:cNvSpPr>
            <a:spLocks noGrp="1"/>
          </p:cNvSpPr>
          <p:nvPr>
            <p:ph type="sldNum" sz="quarter" idx="12"/>
          </p:nvPr>
        </p:nvSpPr>
        <p:spPr/>
        <p:txBody>
          <a:bodyPr/>
          <a:lstStyle/>
          <a:p>
            <a:fld id="{5E71E756-3519-4DA0-BC2E-C705D1201825}" type="slidenum">
              <a:rPr lang="en-US" smtClean="0"/>
              <a:pPr/>
              <a:t>2</a:t>
            </a:fld>
            <a:endParaRPr lang="en-US"/>
          </a:p>
        </p:txBody>
      </p:sp>
      <p:sp>
        <p:nvSpPr>
          <p:cNvPr id="5" name="Subtitle 4"/>
          <p:cNvSpPr>
            <a:spLocks noGrp="1"/>
          </p:cNvSpPr>
          <p:nvPr>
            <p:ph type="subTitle" idx="1"/>
          </p:nvPr>
        </p:nvSpPr>
        <p:spPr>
          <a:xfrm>
            <a:off x="2589211" y="4712102"/>
            <a:ext cx="8915399" cy="1126283"/>
          </a:xfrm>
        </p:spPr>
        <p:txBody>
          <a:bodyPr>
            <a:normAutofit/>
          </a:bodyPr>
          <a:lstStyle/>
          <a:p>
            <a:pPr algn="r"/>
            <a:r>
              <a:rPr lang="en-US" dirty="0"/>
              <a:t>DEPARTMENT OF</a:t>
            </a:r>
          </a:p>
          <a:p>
            <a:pPr algn="r"/>
            <a:r>
              <a:rPr lang="en-US" dirty="0"/>
              <a:t> ORTHODONTICS AND DENTOFACIAL  ORTHOPEDICS </a:t>
            </a:r>
          </a:p>
        </p:txBody>
      </p:sp>
    </p:spTree>
    <p:extLst>
      <p:ext uri="{BB962C8B-B14F-4D97-AF65-F5344CB8AC3E}">
        <p14:creationId xmlns:p14="http://schemas.microsoft.com/office/powerpoint/2010/main" val="4237643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630621"/>
            <a:ext cx="8915400" cy="5052001"/>
          </a:xfrm>
        </p:spPr>
        <p:txBody>
          <a:bodyPr>
            <a:normAutofit/>
          </a:bodyPr>
          <a:lstStyle/>
          <a:p>
            <a:pPr marL="0" indent="0">
              <a:buNone/>
            </a:pPr>
            <a:r>
              <a:rPr lang="en-US" sz="2800" dirty="0">
                <a:solidFill>
                  <a:srgbClr val="FF0000"/>
                </a:solidFill>
                <a:latin typeface="Comic Sans MS" panose="030F0702030302020204" pitchFamily="66" charset="0"/>
              </a:rPr>
              <a:t>3) Environment</a:t>
            </a:r>
          </a:p>
          <a:p>
            <a:pPr marL="0" indent="0">
              <a:buNone/>
            </a:pPr>
            <a:r>
              <a:rPr lang="en-US" sz="2800" dirty="0">
                <a:latin typeface="Comic Sans MS" panose="030F0702030302020204" pitchFamily="66" charset="0"/>
              </a:rPr>
              <a:t>- Pre-natal factors</a:t>
            </a:r>
          </a:p>
          <a:p>
            <a:pPr marL="514350" indent="-514350">
              <a:buAutoNum type="alphaLcPeriod"/>
            </a:pPr>
            <a:r>
              <a:rPr lang="en-US" sz="2800" dirty="0">
                <a:latin typeface="Comic Sans MS" panose="030F0702030302020204" pitchFamily="66" charset="0"/>
              </a:rPr>
              <a:t>Abnormal fetal posture</a:t>
            </a:r>
          </a:p>
          <a:p>
            <a:pPr marL="514350" indent="-514350">
              <a:buAutoNum type="alphaLcPeriod"/>
            </a:pPr>
            <a:r>
              <a:rPr lang="en-US" sz="2800" dirty="0">
                <a:latin typeface="Comic Sans MS" panose="030F0702030302020204" pitchFamily="66" charset="0"/>
              </a:rPr>
              <a:t>Amniotic lesions</a:t>
            </a:r>
          </a:p>
          <a:p>
            <a:pPr marL="514350" indent="-514350">
              <a:buAutoNum type="alphaLcPeriod"/>
            </a:pPr>
            <a:r>
              <a:rPr lang="en-US" sz="2800" dirty="0">
                <a:latin typeface="Comic Sans MS" panose="030F0702030302020204" pitchFamily="66" charset="0"/>
              </a:rPr>
              <a:t>Maternal diet and metabolism</a:t>
            </a:r>
          </a:p>
          <a:p>
            <a:pPr marL="514350" indent="-514350">
              <a:buAutoNum type="alphaLcPeriod"/>
            </a:pPr>
            <a:r>
              <a:rPr lang="en-US" sz="2800" dirty="0">
                <a:latin typeface="Comic Sans MS" panose="030F0702030302020204" pitchFamily="66" charset="0"/>
              </a:rPr>
              <a:t>Maternal infection like German measles</a:t>
            </a:r>
          </a:p>
          <a:p>
            <a:pPr marL="514350" indent="-514350">
              <a:buAutoNum type="alphaLcPeriod"/>
            </a:pPr>
            <a:r>
              <a:rPr lang="en-US" sz="2800" dirty="0">
                <a:latin typeface="Comic Sans MS" panose="030F0702030302020204" pitchFamily="66" charset="0"/>
              </a:rPr>
              <a:t>Certain drugs during pregnancy; thalidomide- clefts</a:t>
            </a:r>
          </a:p>
        </p:txBody>
      </p:sp>
      <p:sp>
        <p:nvSpPr>
          <p:cNvPr id="4" name="Slide Number Placeholder 3"/>
          <p:cNvSpPr>
            <a:spLocks noGrp="1"/>
          </p:cNvSpPr>
          <p:nvPr>
            <p:ph type="sldNum" sz="quarter" idx="12"/>
          </p:nvPr>
        </p:nvSpPr>
        <p:spPr/>
        <p:txBody>
          <a:bodyPr/>
          <a:lstStyle/>
          <a:p>
            <a:fld id="{5E71E756-3519-4DA0-BC2E-C705D1201825}" type="slidenum">
              <a:rPr lang="en-US" smtClean="0"/>
              <a:pPr/>
              <a:t>20</a:t>
            </a:fld>
            <a:endParaRPr lang="en-US"/>
          </a:p>
        </p:txBody>
      </p:sp>
      <p:sp>
        <p:nvSpPr>
          <p:cNvPr id="5" name="TextBox 4"/>
          <p:cNvSpPr txBox="1"/>
          <p:nvPr/>
        </p:nvSpPr>
        <p:spPr>
          <a:xfrm>
            <a:off x="9032872" y="107425"/>
            <a:ext cx="3668817" cy="338554"/>
          </a:xfrm>
          <a:prstGeom prst="rect">
            <a:avLst/>
          </a:prstGeom>
          <a:noFill/>
        </p:spPr>
        <p:txBody>
          <a:bodyPr wrap="square" rtlCol="0">
            <a:spAutoFit/>
          </a:bodyPr>
          <a:lstStyle/>
          <a:p>
            <a:r>
              <a:rPr lang="en-US" sz="1600" dirty="0"/>
              <a:t>Classification of etiology….</a:t>
            </a:r>
          </a:p>
        </p:txBody>
      </p:sp>
    </p:spTree>
    <p:extLst>
      <p:ext uri="{BB962C8B-B14F-4D97-AF65-F5344CB8AC3E}">
        <p14:creationId xmlns:p14="http://schemas.microsoft.com/office/powerpoint/2010/main" val="2725905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2274" y="787781"/>
            <a:ext cx="8915400" cy="5392301"/>
          </a:xfrm>
        </p:spPr>
        <p:txBody>
          <a:bodyPr>
            <a:normAutofit/>
          </a:bodyPr>
          <a:lstStyle/>
          <a:p>
            <a:pPr marL="0" indent="0">
              <a:buNone/>
            </a:pPr>
            <a:r>
              <a:rPr lang="en-US" sz="2800" dirty="0">
                <a:latin typeface="Comic Sans MS" panose="030F0702030302020204" pitchFamily="66" charset="0"/>
              </a:rPr>
              <a:t>- Postnatal factors</a:t>
            </a:r>
          </a:p>
          <a:p>
            <a:pPr marL="514350" indent="-514350">
              <a:buAutoNum type="alphaLcPeriod"/>
            </a:pPr>
            <a:r>
              <a:rPr lang="en-US" sz="2800" dirty="0" err="1">
                <a:latin typeface="Comic Sans MS" panose="030F0702030302020204" pitchFamily="66" charset="0"/>
              </a:rPr>
              <a:t>Forcep</a:t>
            </a:r>
            <a:r>
              <a:rPr lang="en-US" sz="2800" dirty="0">
                <a:latin typeface="Comic Sans MS" panose="030F0702030302020204" pitchFamily="66" charset="0"/>
              </a:rPr>
              <a:t> delivery- TMJ damage, retarded mandibular growth and hypoplastic mandible</a:t>
            </a:r>
          </a:p>
          <a:p>
            <a:pPr marL="514350" indent="-514350">
              <a:buAutoNum type="alphaLcPeriod"/>
            </a:pPr>
            <a:r>
              <a:rPr lang="en-US" sz="2800" dirty="0">
                <a:latin typeface="Comic Sans MS" panose="030F0702030302020204" pitchFamily="66" charset="0"/>
              </a:rPr>
              <a:t>Cerebral palsy- due to birth injury</a:t>
            </a:r>
          </a:p>
          <a:p>
            <a:pPr marL="514350" indent="-514350">
              <a:buAutoNum type="alphaLcPeriod"/>
            </a:pPr>
            <a:r>
              <a:rPr lang="en-US" sz="2800" dirty="0">
                <a:latin typeface="Comic Sans MS" panose="030F0702030302020204" pitchFamily="66" charset="0"/>
              </a:rPr>
              <a:t>Traumatic injury- may cause condylar fracture and marked facial asymmetry</a:t>
            </a:r>
          </a:p>
          <a:p>
            <a:pPr marL="514350" indent="-514350">
              <a:buAutoNum type="alphaLcPeriod"/>
            </a:pPr>
            <a:r>
              <a:rPr lang="en-US" sz="2800" dirty="0">
                <a:latin typeface="Comic Sans MS" panose="030F0702030302020204" pitchFamily="66" charset="0"/>
              </a:rPr>
              <a:t>Presence of scar tissue from cleft palate surgery </a:t>
            </a:r>
          </a:p>
        </p:txBody>
      </p:sp>
      <p:sp>
        <p:nvSpPr>
          <p:cNvPr id="4" name="Slide Number Placeholder 3"/>
          <p:cNvSpPr>
            <a:spLocks noGrp="1"/>
          </p:cNvSpPr>
          <p:nvPr>
            <p:ph type="sldNum" sz="quarter" idx="12"/>
          </p:nvPr>
        </p:nvSpPr>
        <p:spPr/>
        <p:txBody>
          <a:bodyPr/>
          <a:lstStyle/>
          <a:p>
            <a:fld id="{5E71E756-3519-4DA0-BC2E-C705D1201825}" type="slidenum">
              <a:rPr lang="en-US" smtClean="0"/>
              <a:pPr/>
              <a:t>21</a:t>
            </a:fld>
            <a:endParaRPr lang="en-US"/>
          </a:p>
        </p:txBody>
      </p:sp>
      <p:sp>
        <p:nvSpPr>
          <p:cNvPr id="5" name="TextBox 4"/>
          <p:cNvSpPr txBox="1"/>
          <p:nvPr/>
        </p:nvSpPr>
        <p:spPr>
          <a:xfrm>
            <a:off x="9032872" y="107425"/>
            <a:ext cx="3668817" cy="338554"/>
          </a:xfrm>
          <a:prstGeom prst="rect">
            <a:avLst/>
          </a:prstGeom>
          <a:noFill/>
        </p:spPr>
        <p:txBody>
          <a:bodyPr wrap="square" rtlCol="0">
            <a:spAutoFit/>
          </a:bodyPr>
          <a:lstStyle/>
          <a:p>
            <a:r>
              <a:rPr lang="en-US" sz="1600" dirty="0"/>
              <a:t>Classification of etiology….</a:t>
            </a:r>
          </a:p>
        </p:txBody>
      </p:sp>
    </p:spTree>
    <p:extLst>
      <p:ext uri="{BB962C8B-B14F-4D97-AF65-F5344CB8AC3E}">
        <p14:creationId xmlns:p14="http://schemas.microsoft.com/office/powerpoint/2010/main" val="3847218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614855"/>
            <a:ext cx="7011988" cy="5833242"/>
          </a:xfrm>
        </p:spPr>
        <p:txBody>
          <a:bodyPr>
            <a:normAutofit/>
          </a:bodyPr>
          <a:lstStyle/>
          <a:p>
            <a:pPr marL="0" indent="0">
              <a:buNone/>
            </a:pPr>
            <a:r>
              <a:rPr lang="en-US" sz="2800" dirty="0">
                <a:solidFill>
                  <a:srgbClr val="FF0000"/>
                </a:solidFill>
                <a:latin typeface="Comic Sans MS" panose="030F0702030302020204" pitchFamily="66" charset="0"/>
              </a:rPr>
              <a:t>4) Pre-disposing metabolic climate and diseases</a:t>
            </a:r>
          </a:p>
          <a:p>
            <a:pPr marL="0" indent="0">
              <a:lnSpc>
                <a:spcPct val="200000"/>
              </a:lnSpc>
              <a:buNone/>
            </a:pPr>
            <a:r>
              <a:rPr lang="en-US" sz="2800" b="1" dirty="0">
                <a:latin typeface="Comic Sans MS" panose="030F0702030302020204" pitchFamily="66" charset="0"/>
              </a:rPr>
              <a:t>a.</a:t>
            </a:r>
            <a:r>
              <a:rPr lang="en-US" sz="2800" dirty="0">
                <a:latin typeface="Comic Sans MS" panose="030F0702030302020204" pitchFamily="66" charset="0"/>
              </a:rPr>
              <a:t>  </a:t>
            </a:r>
            <a:r>
              <a:rPr lang="en-US" sz="2800" b="1" dirty="0">
                <a:latin typeface="Comic Sans MS" panose="030F0702030302020204" pitchFamily="66" charset="0"/>
              </a:rPr>
              <a:t>Endocrine imbalance</a:t>
            </a:r>
          </a:p>
          <a:p>
            <a:pPr>
              <a:buFont typeface="Arial" panose="020B0604020202020204" pitchFamily="34" charset="0"/>
              <a:buChar char="•"/>
            </a:pPr>
            <a:r>
              <a:rPr lang="en-US" sz="2800" u="sng" dirty="0">
                <a:latin typeface="Comic Sans MS" panose="030F0702030302020204" pitchFamily="66" charset="0"/>
              </a:rPr>
              <a:t>Hypothyroidism</a:t>
            </a:r>
            <a:r>
              <a:rPr lang="en-US" sz="2800" dirty="0">
                <a:latin typeface="Comic Sans MS" panose="030F0702030302020204" pitchFamily="66" charset="0"/>
              </a:rPr>
              <a:t> – delayed eruption, prolonged retention of deciduous, abnormal root resorption, </a:t>
            </a:r>
            <a:r>
              <a:rPr lang="en-US" sz="2800" dirty="0" err="1">
                <a:latin typeface="Comic Sans MS" panose="030F0702030302020204" pitchFamily="66" charset="0"/>
              </a:rPr>
              <a:t>malposed</a:t>
            </a:r>
            <a:r>
              <a:rPr lang="en-US" sz="2800" dirty="0">
                <a:latin typeface="Comic Sans MS" panose="030F0702030302020204" pitchFamily="66" charset="0"/>
              </a:rPr>
              <a:t> teeth and crowding</a:t>
            </a:r>
          </a:p>
          <a:p>
            <a:pPr>
              <a:buFont typeface="Arial" panose="020B0604020202020204" pitchFamily="34" charset="0"/>
              <a:buChar char="•"/>
            </a:pPr>
            <a:r>
              <a:rPr lang="en-US" sz="2800" u="sng" dirty="0">
                <a:latin typeface="Comic Sans MS" panose="030F0702030302020204" pitchFamily="66" charset="0"/>
              </a:rPr>
              <a:t>Hyperthyroidism</a:t>
            </a:r>
            <a:r>
              <a:rPr lang="en-US" sz="2800" dirty="0">
                <a:latin typeface="Comic Sans MS" panose="030F0702030302020204" pitchFamily="66" charset="0"/>
              </a:rPr>
              <a:t> – premature eruption, early shedding od deciduous teeth, </a:t>
            </a:r>
            <a:r>
              <a:rPr lang="en-US" sz="2800" dirty="0" err="1">
                <a:latin typeface="Comic Sans MS" panose="030F0702030302020204" pitchFamily="66" charset="0"/>
              </a:rPr>
              <a:t>osteoporosis;which</a:t>
            </a:r>
            <a:r>
              <a:rPr lang="en-US" sz="2800" dirty="0">
                <a:latin typeface="Comic Sans MS" panose="030F0702030302020204" pitchFamily="66" charset="0"/>
              </a:rPr>
              <a:t> contraindicates orthodontic treatment</a:t>
            </a:r>
          </a:p>
          <a:p>
            <a:pPr>
              <a:buFont typeface="Arial" panose="020B0604020202020204" pitchFamily="34" charset="0"/>
              <a:buChar char="•"/>
            </a:pPr>
            <a:endParaRPr lang="en-US" sz="2800" dirty="0">
              <a:latin typeface="Comic Sans MS" panose="030F0702030302020204" pitchFamily="66" charset="0"/>
            </a:endParaRPr>
          </a:p>
          <a:p>
            <a:pPr>
              <a:buFont typeface="Arial" panose="020B0604020202020204" pitchFamily="34" charset="0"/>
              <a:buChar char="•"/>
            </a:pPr>
            <a:endParaRPr lang="en-US" sz="2800" dirty="0">
              <a:latin typeface="Comic Sans MS" panose="030F0702030302020204" pitchFamily="66" charset="0"/>
            </a:endParaRPr>
          </a:p>
          <a:p>
            <a:pPr marL="0" indent="0">
              <a:buNone/>
            </a:pPr>
            <a:endParaRPr lang="en-US" sz="2800"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5E71E756-3519-4DA0-BC2E-C705D1201825}" type="slidenum">
              <a:rPr lang="en-US" smtClean="0"/>
              <a:pPr/>
              <a:t>22</a:t>
            </a:fld>
            <a:endParaRPr lang="en-US"/>
          </a:p>
        </p:txBody>
      </p:sp>
      <p:sp>
        <p:nvSpPr>
          <p:cNvPr id="5" name="TextBox 4"/>
          <p:cNvSpPr txBox="1"/>
          <p:nvPr/>
        </p:nvSpPr>
        <p:spPr>
          <a:xfrm>
            <a:off x="9032872" y="107425"/>
            <a:ext cx="3668817" cy="338554"/>
          </a:xfrm>
          <a:prstGeom prst="rect">
            <a:avLst/>
          </a:prstGeom>
          <a:noFill/>
        </p:spPr>
        <p:txBody>
          <a:bodyPr wrap="square" rtlCol="0">
            <a:spAutoFit/>
          </a:bodyPr>
          <a:lstStyle/>
          <a:p>
            <a:r>
              <a:rPr lang="en-US" sz="1600" dirty="0"/>
              <a:t>Classification of etiology….</a:t>
            </a:r>
          </a:p>
        </p:txBody>
      </p:sp>
      <p:pic>
        <p:nvPicPr>
          <p:cNvPr id="6" name="Content Placeholder 4"/>
          <p:cNvPicPr>
            <a:picLocks noChangeAspect="1"/>
          </p:cNvPicPr>
          <p:nvPr/>
        </p:nvPicPr>
        <p:blipFill rotWithShape="1">
          <a:blip r:embed="rId2" cstate="print">
            <a:extLst>
              <a:ext uri="{28A0092B-C50C-407E-A947-70E740481C1C}">
                <a14:useLocalDpi xmlns:a14="http://schemas.microsoft.com/office/drawing/2010/main" val="0"/>
              </a:ext>
            </a:extLst>
          </a:blip>
          <a:srcRect l="53521" t="236" r="614" b="-236"/>
          <a:stretch/>
        </p:blipFill>
        <p:spPr>
          <a:xfrm>
            <a:off x="9174762" y="2214790"/>
            <a:ext cx="2800946" cy="20099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56193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787782"/>
            <a:ext cx="6443660" cy="5802204"/>
          </a:xfrm>
        </p:spPr>
        <p:txBody>
          <a:bodyPr>
            <a:normAutofit/>
          </a:bodyPr>
          <a:lstStyle/>
          <a:p>
            <a:pPr>
              <a:buFont typeface="Arial" panose="020B0604020202020204" pitchFamily="34" charset="0"/>
              <a:buChar char="•"/>
            </a:pPr>
            <a:r>
              <a:rPr lang="en-US" sz="2800" u="sng" dirty="0">
                <a:latin typeface="Comic Sans MS" panose="030F0702030302020204" pitchFamily="66" charset="0"/>
              </a:rPr>
              <a:t>Hypoparathyroidism</a:t>
            </a:r>
            <a:r>
              <a:rPr lang="en-US" sz="2800" dirty="0">
                <a:latin typeface="Comic Sans MS" panose="030F0702030302020204" pitchFamily="66" charset="0"/>
              </a:rPr>
              <a:t> – delayed tooth eruption, altered tooth morphology, hypoplastic teeth</a:t>
            </a:r>
          </a:p>
          <a:p>
            <a:pPr>
              <a:buFont typeface="Arial" panose="020B0604020202020204" pitchFamily="34" charset="0"/>
              <a:buChar char="•"/>
            </a:pPr>
            <a:r>
              <a:rPr lang="en-US" sz="2800" u="sng" dirty="0">
                <a:latin typeface="Comic Sans MS" panose="030F0702030302020204" pitchFamily="66" charset="0"/>
              </a:rPr>
              <a:t>Hyperparathyroidism</a:t>
            </a:r>
            <a:r>
              <a:rPr lang="en-US" sz="2800" dirty="0">
                <a:latin typeface="Comic Sans MS" panose="030F0702030302020204" pitchFamily="66" charset="0"/>
              </a:rPr>
              <a:t> – teeth become mobile because of loss of cortical bone and resorption of alveolar bone</a:t>
            </a:r>
          </a:p>
          <a:p>
            <a:pPr marL="0" indent="0">
              <a:lnSpc>
                <a:spcPct val="200000"/>
              </a:lnSpc>
              <a:buNone/>
            </a:pPr>
            <a:r>
              <a:rPr lang="en-US" sz="2800" b="1" dirty="0">
                <a:latin typeface="Comic Sans MS" panose="030F0702030302020204" pitchFamily="66" charset="0"/>
              </a:rPr>
              <a:t>b. Metabolic diseases</a:t>
            </a:r>
          </a:p>
          <a:p>
            <a:pPr marL="0" indent="0">
              <a:buNone/>
            </a:pPr>
            <a:r>
              <a:rPr lang="en-US" sz="2800" dirty="0">
                <a:latin typeface="Comic Sans MS" panose="030F0702030302020204" pitchFamily="66" charset="0"/>
              </a:rPr>
              <a:t> slows down the pace of growth and development</a:t>
            </a:r>
          </a:p>
          <a:p>
            <a:pPr marL="0" indent="0">
              <a:buNone/>
            </a:pPr>
            <a:endParaRPr lang="en-US" sz="2800"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5E71E756-3519-4DA0-BC2E-C705D1201825}" type="slidenum">
              <a:rPr lang="en-US" smtClean="0"/>
              <a:pPr/>
              <a:t>23</a:t>
            </a:fld>
            <a:endParaRPr lang="en-US"/>
          </a:p>
        </p:txBody>
      </p:sp>
      <p:sp>
        <p:nvSpPr>
          <p:cNvPr id="5" name="TextBox 4"/>
          <p:cNvSpPr txBox="1"/>
          <p:nvPr/>
        </p:nvSpPr>
        <p:spPr>
          <a:xfrm>
            <a:off x="9032872" y="107425"/>
            <a:ext cx="3668817" cy="338554"/>
          </a:xfrm>
          <a:prstGeom prst="rect">
            <a:avLst/>
          </a:prstGeom>
          <a:noFill/>
        </p:spPr>
        <p:txBody>
          <a:bodyPr wrap="square" rtlCol="0">
            <a:spAutoFit/>
          </a:bodyPr>
          <a:lstStyle/>
          <a:p>
            <a:r>
              <a:rPr lang="en-US" sz="1600" dirty="0"/>
              <a:t>Classification of etiology….</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4753" t="5804" b="8811"/>
          <a:stretch/>
        </p:blipFill>
        <p:spPr>
          <a:xfrm>
            <a:off x="8828688" y="787782"/>
            <a:ext cx="3197277" cy="19859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54518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2694" y="787288"/>
            <a:ext cx="8847499" cy="5123440"/>
          </a:xfrm>
        </p:spPr>
        <p:txBody>
          <a:bodyPr>
            <a:normAutofit/>
          </a:bodyPr>
          <a:lstStyle/>
          <a:p>
            <a:pPr marL="0" indent="0">
              <a:buNone/>
            </a:pPr>
            <a:r>
              <a:rPr lang="en-US" sz="2800" dirty="0">
                <a:solidFill>
                  <a:srgbClr val="FF0000"/>
                </a:solidFill>
                <a:latin typeface="Comic Sans MS" panose="030F0702030302020204" pitchFamily="66" charset="0"/>
              </a:rPr>
              <a:t>5) Nutritional deficiencies </a:t>
            </a:r>
          </a:p>
          <a:p>
            <a:pPr>
              <a:buFont typeface="Arial" panose="020B0604020202020204" pitchFamily="34" charset="0"/>
              <a:buChar char="•"/>
            </a:pPr>
            <a:r>
              <a:rPr lang="en-US" sz="2800" dirty="0">
                <a:latin typeface="Comic Sans MS" panose="030F0702030302020204" pitchFamily="66" charset="0"/>
              </a:rPr>
              <a:t>More common in developing countries </a:t>
            </a:r>
          </a:p>
          <a:p>
            <a:pPr>
              <a:buFont typeface="Arial" panose="020B0604020202020204" pitchFamily="34" charset="0"/>
              <a:buChar char="•"/>
            </a:pPr>
            <a:r>
              <a:rPr lang="en-US" sz="2800" dirty="0">
                <a:latin typeface="Comic Sans MS" panose="030F0702030302020204" pitchFamily="66" charset="0"/>
              </a:rPr>
              <a:t>examples: rickets, scurvy, </a:t>
            </a:r>
            <a:r>
              <a:rPr lang="en-US" sz="2800" dirty="0" err="1">
                <a:latin typeface="Comic Sans MS" panose="030F0702030302020204" pitchFamily="66" charset="0"/>
              </a:rPr>
              <a:t>beri</a:t>
            </a:r>
            <a:r>
              <a:rPr lang="en-US" sz="2800" dirty="0">
                <a:latin typeface="Comic Sans MS" panose="030F0702030302020204" pitchFamily="66" charset="0"/>
              </a:rPr>
              <a:t> </a:t>
            </a:r>
            <a:r>
              <a:rPr lang="en-US" sz="2800" dirty="0" err="1">
                <a:latin typeface="Comic Sans MS" panose="030F0702030302020204" pitchFamily="66" charset="0"/>
              </a:rPr>
              <a:t>beri</a:t>
            </a:r>
            <a:endParaRPr lang="en-US" sz="2800" dirty="0">
              <a:latin typeface="Comic Sans MS" panose="030F0702030302020204" pitchFamily="66" charset="0"/>
            </a:endParaRPr>
          </a:p>
          <a:p>
            <a:pPr marL="0" indent="0">
              <a:lnSpc>
                <a:spcPct val="250000"/>
              </a:lnSpc>
              <a:buNone/>
            </a:pPr>
            <a:r>
              <a:rPr lang="en-US" sz="2800" dirty="0">
                <a:solidFill>
                  <a:srgbClr val="FF0000"/>
                </a:solidFill>
                <a:latin typeface="Comic Sans MS" panose="030F0702030302020204" pitchFamily="66" charset="0"/>
              </a:rPr>
              <a:t>6) Posture </a:t>
            </a:r>
          </a:p>
          <a:p>
            <a:pPr>
              <a:buFont typeface="Arial" panose="020B0604020202020204" pitchFamily="34" charset="0"/>
              <a:buChar char="•"/>
            </a:pPr>
            <a:r>
              <a:rPr lang="en-US" sz="2800" dirty="0">
                <a:latin typeface="Comic Sans MS" panose="030F0702030302020204" pitchFamily="66" charset="0"/>
              </a:rPr>
              <a:t>Abnormal pressure or muscle imbalance increases the risk of malocclusion</a:t>
            </a:r>
          </a:p>
          <a:p>
            <a:pPr>
              <a:buFont typeface="Arial" panose="020B0604020202020204" pitchFamily="34" charset="0"/>
              <a:buChar char="•"/>
            </a:pPr>
            <a:r>
              <a:rPr lang="en-US" sz="2800" dirty="0">
                <a:latin typeface="Comic Sans MS" panose="030F0702030302020204" pitchFamily="66" charset="0"/>
              </a:rPr>
              <a:t>Children supporting their head resting on hand or chin resting on the chest – mandibular deficiency</a:t>
            </a:r>
          </a:p>
        </p:txBody>
      </p:sp>
      <p:sp>
        <p:nvSpPr>
          <p:cNvPr id="4" name="Slide Number Placeholder 3"/>
          <p:cNvSpPr>
            <a:spLocks noGrp="1"/>
          </p:cNvSpPr>
          <p:nvPr>
            <p:ph type="sldNum" sz="quarter" idx="12"/>
          </p:nvPr>
        </p:nvSpPr>
        <p:spPr/>
        <p:txBody>
          <a:bodyPr/>
          <a:lstStyle/>
          <a:p>
            <a:fld id="{5E71E756-3519-4DA0-BC2E-C705D1201825}" type="slidenum">
              <a:rPr lang="en-US" smtClean="0"/>
              <a:pPr/>
              <a:t>24</a:t>
            </a:fld>
            <a:endParaRPr lang="en-US"/>
          </a:p>
        </p:txBody>
      </p:sp>
      <p:sp>
        <p:nvSpPr>
          <p:cNvPr id="5" name="TextBox 4"/>
          <p:cNvSpPr txBox="1"/>
          <p:nvPr/>
        </p:nvSpPr>
        <p:spPr>
          <a:xfrm>
            <a:off x="9032872" y="107425"/>
            <a:ext cx="3668817" cy="338554"/>
          </a:xfrm>
          <a:prstGeom prst="rect">
            <a:avLst/>
          </a:prstGeom>
          <a:noFill/>
        </p:spPr>
        <p:txBody>
          <a:bodyPr wrap="square" rtlCol="0">
            <a:spAutoFit/>
          </a:bodyPr>
          <a:lstStyle/>
          <a:p>
            <a:r>
              <a:rPr lang="en-US" sz="1600" dirty="0"/>
              <a:t>Classification of etiology….</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7382"/>
          <a:stretch/>
        </p:blipFill>
        <p:spPr>
          <a:xfrm>
            <a:off x="8616803" y="787289"/>
            <a:ext cx="3261200" cy="19716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36134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787781"/>
            <a:ext cx="8915400" cy="5565721"/>
          </a:xfrm>
        </p:spPr>
        <p:txBody>
          <a:bodyPr>
            <a:normAutofit/>
          </a:bodyPr>
          <a:lstStyle/>
          <a:p>
            <a:pPr marL="0" indent="0">
              <a:lnSpc>
                <a:spcPct val="150000"/>
              </a:lnSpc>
              <a:buNone/>
            </a:pPr>
            <a:r>
              <a:rPr lang="en-US" sz="2800" dirty="0">
                <a:solidFill>
                  <a:srgbClr val="FF0000"/>
                </a:solidFill>
                <a:latin typeface="Comic Sans MS" panose="030F0702030302020204" pitchFamily="66" charset="0"/>
              </a:rPr>
              <a:t>7) Abnormal pressure habits </a:t>
            </a:r>
          </a:p>
          <a:p>
            <a:pPr marL="514350" indent="-514350">
              <a:buFont typeface="+mj-lt"/>
              <a:buAutoNum type="alphaLcPeriod"/>
            </a:pPr>
            <a:r>
              <a:rPr lang="en-US" sz="2800" dirty="0">
                <a:latin typeface="Comic Sans MS" panose="030F0702030302020204" pitchFamily="66" charset="0"/>
              </a:rPr>
              <a:t>Thumb and finger sucking</a:t>
            </a:r>
          </a:p>
          <a:p>
            <a:pPr marL="514350" indent="-514350">
              <a:buFont typeface="+mj-lt"/>
              <a:buAutoNum type="alphaLcPeriod"/>
            </a:pPr>
            <a:r>
              <a:rPr lang="en-US" sz="2800" dirty="0">
                <a:latin typeface="Comic Sans MS" panose="030F0702030302020204" pitchFamily="66" charset="0"/>
              </a:rPr>
              <a:t>Tongue thrusting</a:t>
            </a:r>
          </a:p>
          <a:p>
            <a:pPr marL="514350" indent="-514350">
              <a:buFont typeface="+mj-lt"/>
              <a:buAutoNum type="alphaLcPeriod"/>
            </a:pPr>
            <a:r>
              <a:rPr lang="en-US" sz="2800" dirty="0">
                <a:latin typeface="Comic Sans MS" panose="030F0702030302020204" pitchFamily="66" charset="0"/>
              </a:rPr>
              <a:t>Lip and nail biting</a:t>
            </a:r>
          </a:p>
          <a:p>
            <a:pPr marL="514350" indent="-514350">
              <a:buFont typeface="+mj-lt"/>
              <a:buAutoNum type="alphaLcPeriod"/>
            </a:pPr>
            <a:r>
              <a:rPr lang="en-US" sz="2800" dirty="0">
                <a:latin typeface="Comic Sans MS" panose="030F0702030302020204" pitchFamily="66" charset="0"/>
              </a:rPr>
              <a:t>Abnormal swallowing patterns</a:t>
            </a:r>
          </a:p>
          <a:p>
            <a:pPr marL="514350" indent="-514350">
              <a:buFont typeface="+mj-lt"/>
              <a:buAutoNum type="alphaLcPeriod"/>
            </a:pPr>
            <a:r>
              <a:rPr lang="en-US" sz="2800" dirty="0">
                <a:latin typeface="Comic Sans MS" panose="030F0702030302020204" pitchFamily="66" charset="0"/>
              </a:rPr>
              <a:t>Speech defects </a:t>
            </a:r>
          </a:p>
          <a:p>
            <a:pPr marL="514350" indent="-514350">
              <a:buFont typeface="+mj-lt"/>
              <a:buAutoNum type="alphaLcPeriod"/>
            </a:pPr>
            <a:r>
              <a:rPr lang="en-US" sz="2800" dirty="0">
                <a:latin typeface="Comic Sans MS" panose="030F0702030302020204" pitchFamily="66" charset="0"/>
              </a:rPr>
              <a:t>Respiratory problems </a:t>
            </a:r>
          </a:p>
          <a:p>
            <a:pPr marL="514350" indent="-514350">
              <a:buFont typeface="+mj-lt"/>
              <a:buAutoNum type="alphaLcPeriod"/>
            </a:pPr>
            <a:r>
              <a:rPr lang="en-US" sz="2800" dirty="0">
                <a:latin typeface="Comic Sans MS" panose="030F0702030302020204" pitchFamily="66" charset="0"/>
              </a:rPr>
              <a:t>Tonsils and adenoids</a:t>
            </a:r>
          </a:p>
          <a:p>
            <a:pPr marL="514350" indent="-514350">
              <a:buFont typeface="+mj-lt"/>
              <a:buAutoNum type="alphaLcPeriod"/>
            </a:pPr>
            <a:r>
              <a:rPr lang="en-US" sz="2800" dirty="0">
                <a:latin typeface="Comic Sans MS" panose="030F0702030302020204" pitchFamily="66" charset="0"/>
              </a:rPr>
              <a:t>Bruxism </a:t>
            </a:r>
          </a:p>
        </p:txBody>
      </p:sp>
      <p:sp>
        <p:nvSpPr>
          <p:cNvPr id="4" name="Slide Number Placeholder 3"/>
          <p:cNvSpPr>
            <a:spLocks noGrp="1"/>
          </p:cNvSpPr>
          <p:nvPr>
            <p:ph type="sldNum" sz="quarter" idx="12"/>
          </p:nvPr>
        </p:nvSpPr>
        <p:spPr/>
        <p:txBody>
          <a:bodyPr/>
          <a:lstStyle/>
          <a:p>
            <a:fld id="{5E71E756-3519-4DA0-BC2E-C705D1201825}" type="slidenum">
              <a:rPr lang="en-US" smtClean="0"/>
              <a:pPr/>
              <a:t>25</a:t>
            </a:fld>
            <a:endParaRPr lang="en-US"/>
          </a:p>
        </p:txBody>
      </p:sp>
      <p:sp>
        <p:nvSpPr>
          <p:cNvPr id="5" name="TextBox 4"/>
          <p:cNvSpPr txBox="1"/>
          <p:nvPr/>
        </p:nvSpPr>
        <p:spPr>
          <a:xfrm>
            <a:off x="9032872" y="107425"/>
            <a:ext cx="3668817" cy="338554"/>
          </a:xfrm>
          <a:prstGeom prst="rect">
            <a:avLst/>
          </a:prstGeom>
          <a:noFill/>
        </p:spPr>
        <p:txBody>
          <a:bodyPr wrap="square" rtlCol="0">
            <a:spAutoFit/>
          </a:bodyPr>
          <a:lstStyle/>
          <a:p>
            <a:r>
              <a:rPr lang="en-US" sz="1600" dirty="0"/>
              <a:t>Classification of etiology….</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3307" y="1307304"/>
            <a:ext cx="3231305" cy="2263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3307" y="4090164"/>
            <a:ext cx="3231305" cy="16370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9882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63256"/>
          </a:xfrm>
        </p:spPr>
        <p:txBody>
          <a:bodyPr/>
          <a:lstStyle/>
          <a:p>
            <a:r>
              <a:rPr lang="en-US" u="sng" dirty="0">
                <a:latin typeface="Comic Sans MS" panose="030F0702030302020204" pitchFamily="66" charset="0"/>
              </a:rPr>
              <a:t>B. Local factors :</a:t>
            </a:r>
          </a:p>
        </p:txBody>
      </p:sp>
      <p:sp>
        <p:nvSpPr>
          <p:cNvPr id="3" name="Content Placeholder 2"/>
          <p:cNvSpPr>
            <a:spLocks noGrp="1"/>
          </p:cNvSpPr>
          <p:nvPr>
            <p:ph idx="1"/>
          </p:nvPr>
        </p:nvSpPr>
        <p:spPr>
          <a:xfrm>
            <a:off x="2589212" y="1565497"/>
            <a:ext cx="6066057" cy="4345725"/>
          </a:xfrm>
        </p:spPr>
        <p:txBody>
          <a:bodyPr>
            <a:normAutofit/>
          </a:bodyPr>
          <a:lstStyle/>
          <a:p>
            <a:pPr marL="0" indent="0">
              <a:buNone/>
            </a:pPr>
            <a:r>
              <a:rPr lang="en-US" sz="2800" dirty="0">
                <a:solidFill>
                  <a:srgbClr val="FF0000"/>
                </a:solidFill>
                <a:latin typeface="Comic Sans MS" panose="030F0702030302020204" pitchFamily="66" charset="0"/>
              </a:rPr>
              <a:t>1) Anomalies in number of teeth</a:t>
            </a:r>
          </a:p>
          <a:p>
            <a:pPr>
              <a:buFont typeface="Arial" panose="020B0604020202020204" pitchFamily="34" charset="0"/>
              <a:buChar char="•"/>
            </a:pPr>
            <a:r>
              <a:rPr lang="en-US" sz="2800" dirty="0" err="1">
                <a:latin typeface="Comic Sans MS" panose="030F0702030302020204" pitchFamily="66" charset="0"/>
              </a:rPr>
              <a:t>Supernumery</a:t>
            </a:r>
            <a:r>
              <a:rPr lang="en-US" sz="2800" dirty="0">
                <a:latin typeface="Comic Sans MS" panose="030F0702030302020204" pitchFamily="66" charset="0"/>
              </a:rPr>
              <a:t> teeth – non-eruption or delay in eruption of adjacent teeth, crowding, deflection of erupting teeth in </a:t>
            </a:r>
            <a:r>
              <a:rPr lang="en-US" sz="2800" dirty="0" err="1">
                <a:latin typeface="Comic Sans MS" panose="030F0702030302020204" pitchFamily="66" charset="0"/>
              </a:rPr>
              <a:t>avnormal</a:t>
            </a:r>
            <a:r>
              <a:rPr lang="en-US" sz="2800" dirty="0">
                <a:latin typeface="Comic Sans MS" panose="030F0702030302020204" pitchFamily="66" charset="0"/>
              </a:rPr>
              <a:t> locations</a:t>
            </a:r>
          </a:p>
          <a:p>
            <a:pPr>
              <a:buFont typeface="Arial" panose="020B0604020202020204" pitchFamily="34" charset="0"/>
              <a:buChar char="•"/>
            </a:pPr>
            <a:r>
              <a:rPr lang="en-US" sz="2800" dirty="0">
                <a:latin typeface="Comic Sans MS" panose="030F0702030302020204" pitchFamily="66" charset="0"/>
              </a:rPr>
              <a:t>Missing teeth </a:t>
            </a:r>
          </a:p>
        </p:txBody>
      </p:sp>
      <p:sp>
        <p:nvSpPr>
          <p:cNvPr id="4" name="Slide Number Placeholder 3"/>
          <p:cNvSpPr>
            <a:spLocks noGrp="1"/>
          </p:cNvSpPr>
          <p:nvPr>
            <p:ph type="sldNum" sz="quarter" idx="12"/>
          </p:nvPr>
        </p:nvSpPr>
        <p:spPr/>
        <p:txBody>
          <a:bodyPr/>
          <a:lstStyle/>
          <a:p>
            <a:fld id="{5E71E756-3519-4DA0-BC2E-C705D1201825}" type="slidenum">
              <a:rPr lang="en-US" smtClean="0"/>
              <a:pPr/>
              <a:t>26</a:t>
            </a:fld>
            <a:endParaRPr lang="en-US"/>
          </a:p>
        </p:txBody>
      </p:sp>
      <p:sp>
        <p:nvSpPr>
          <p:cNvPr id="5" name="TextBox 4"/>
          <p:cNvSpPr txBox="1"/>
          <p:nvPr/>
        </p:nvSpPr>
        <p:spPr>
          <a:xfrm>
            <a:off x="9032872" y="107425"/>
            <a:ext cx="3668817" cy="338554"/>
          </a:xfrm>
          <a:prstGeom prst="rect">
            <a:avLst/>
          </a:prstGeom>
          <a:noFill/>
        </p:spPr>
        <p:txBody>
          <a:bodyPr wrap="square" rtlCol="0">
            <a:spAutoFit/>
          </a:bodyPr>
          <a:lstStyle/>
          <a:p>
            <a:r>
              <a:rPr lang="en-US" sz="1600" dirty="0"/>
              <a:t>Classification of etiology….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6082" y="1565498"/>
            <a:ext cx="3353840" cy="20448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6083" y="4040684"/>
            <a:ext cx="3353840" cy="1870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76240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787782"/>
            <a:ext cx="8915400" cy="5123440"/>
          </a:xfrm>
        </p:spPr>
        <p:txBody>
          <a:bodyPr>
            <a:normAutofit/>
          </a:bodyPr>
          <a:lstStyle/>
          <a:p>
            <a:pPr marL="0" indent="0">
              <a:buNone/>
            </a:pPr>
            <a:r>
              <a:rPr lang="en-US" sz="2800" dirty="0">
                <a:solidFill>
                  <a:srgbClr val="FF0000"/>
                </a:solidFill>
                <a:latin typeface="Comic Sans MS" panose="030F0702030302020204" pitchFamily="66" charset="0"/>
              </a:rPr>
              <a:t>2) Anomalies of tooth size </a:t>
            </a:r>
          </a:p>
          <a:p>
            <a:pPr>
              <a:spcBef>
                <a:spcPct val="50000"/>
              </a:spcBef>
              <a:buFont typeface="Arial" panose="020B0604020202020204" pitchFamily="34" charset="0"/>
              <a:buChar char="•"/>
            </a:pPr>
            <a:r>
              <a:rPr lang="en-US" sz="2800" dirty="0">
                <a:latin typeface="Comic Sans MS" panose="030F0702030302020204" pitchFamily="66" charset="0"/>
              </a:rPr>
              <a:t>An increase in size of teeth results in crowding while, smaller sized teeth predispose to spacing. </a:t>
            </a:r>
          </a:p>
          <a:p>
            <a:pPr>
              <a:spcBef>
                <a:spcPct val="10000"/>
              </a:spcBef>
              <a:buFont typeface="Arial" panose="020B0604020202020204" pitchFamily="34" charset="0"/>
              <a:buChar char="•"/>
            </a:pPr>
            <a:r>
              <a:rPr lang="en-US" sz="2800" dirty="0">
                <a:latin typeface="Comic Sans MS" panose="030F0702030302020204" pitchFamily="66" charset="0"/>
              </a:rPr>
              <a:t>Anomalies of size of teeth can be of 2 types:</a:t>
            </a:r>
          </a:p>
          <a:p>
            <a:pPr marL="0" indent="0">
              <a:spcBef>
                <a:spcPct val="10000"/>
              </a:spcBef>
              <a:buNone/>
            </a:pPr>
            <a:r>
              <a:rPr lang="en-US" sz="2800" i="1" dirty="0">
                <a:latin typeface="Comic Sans MS" panose="030F0702030302020204" pitchFamily="66" charset="0"/>
              </a:rPr>
              <a:t>          a. </a:t>
            </a:r>
            <a:r>
              <a:rPr lang="en-US" sz="2800" i="1" dirty="0" err="1">
                <a:latin typeface="Comic Sans MS" panose="030F0702030302020204" pitchFamily="66" charset="0"/>
              </a:rPr>
              <a:t>Microdontia</a:t>
            </a:r>
            <a:endParaRPr lang="en-US" sz="2800" i="1" dirty="0">
              <a:latin typeface="Comic Sans MS" panose="030F0702030302020204" pitchFamily="66" charset="0"/>
            </a:endParaRPr>
          </a:p>
          <a:p>
            <a:pPr marL="0" indent="0">
              <a:spcBef>
                <a:spcPct val="10000"/>
              </a:spcBef>
              <a:buNone/>
            </a:pPr>
            <a:r>
              <a:rPr lang="en-US" sz="2800" i="1" dirty="0">
                <a:latin typeface="Comic Sans MS" panose="030F0702030302020204" pitchFamily="66" charset="0"/>
              </a:rPr>
              <a:t>          b. </a:t>
            </a:r>
            <a:r>
              <a:rPr lang="en-US" sz="2800" i="1" dirty="0" err="1">
                <a:latin typeface="Comic Sans MS" panose="030F0702030302020204" pitchFamily="66" charset="0"/>
              </a:rPr>
              <a:t>Macrodontia</a:t>
            </a:r>
            <a:endParaRPr lang="en-US" sz="2800" dirty="0">
              <a:latin typeface="Comic Sans MS" panose="030F0702030302020204" pitchFamily="66" charset="0"/>
            </a:endParaRPr>
          </a:p>
          <a:p>
            <a:pPr marL="0" indent="0">
              <a:buNone/>
            </a:pPr>
            <a:endParaRPr lang="en-US" sz="2800"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5E71E756-3519-4DA0-BC2E-C705D1201825}" type="slidenum">
              <a:rPr lang="en-US" smtClean="0"/>
              <a:pPr/>
              <a:t>27</a:t>
            </a:fld>
            <a:endParaRPr lang="en-US"/>
          </a:p>
        </p:txBody>
      </p:sp>
      <p:sp>
        <p:nvSpPr>
          <p:cNvPr id="5" name="TextBox 4"/>
          <p:cNvSpPr txBox="1"/>
          <p:nvPr/>
        </p:nvSpPr>
        <p:spPr>
          <a:xfrm>
            <a:off x="9032872" y="107425"/>
            <a:ext cx="3668817" cy="338554"/>
          </a:xfrm>
          <a:prstGeom prst="rect">
            <a:avLst/>
          </a:prstGeom>
          <a:noFill/>
        </p:spPr>
        <p:txBody>
          <a:bodyPr wrap="square" rtlCol="0">
            <a:spAutoFit/>
          </a:bodyPr>
          <a:lstStyle/>
          <a:p>
            <a:r>
              <a:rPr lang="en-US" sz="1600" dirty="0"/>
              <a:t>Classification of etiology….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9212" y="3967025"/>
            <a:ext cx="34290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5517" y="3989755"/>
            <a:ext cx="3601763" cy="22632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741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583324"/>
            <a:ext cx="8915400" cy="5896304"/>
          </a:xfrm>
        </p:spPr>
        <p:txBody>
          <a:bodyPr>
            <a:normAutofit/>
          </a:bodyPr>
          <a:lstStyle/>
          <a:p>
            <a:pPr marL="0" indent="0">
              <a:lnSpc>
                <a:spcPct val="150000"/>
              </a:lnSpc>
              <a:buNone/>
            </a:pPr>
            <a:r>
              <a:rPr lang="en-US" sz="2800" dirty="0">
                <a:solidFill>
                  <a:srgbClr val="FF0000"/>
                </a:solidFill>
                <a:latin typeface="Comic Sans MS" panose="030F0702030302020204" pitchFamily="66" charset="0"/>
              </a:rPr>
              <a:t>3) Anomalies of tooth shape</a:t>
            </a:r>
          </a:p>
          <a:p>
            <a:pPr marL="514350" indent="-514350">
              <a:buFont typeface="+mj-lt"/>
              <a:buAutoNum type="alphaLcPeriod"/>
            </a:pPr>
            <a:r>
              <a:rPr lang="en-US" sz="2800" dirty="0">
                <a:latin typeface="Comic Sans MS" panose="030F0702030302020204" pitchFamily="66" charset="0"/>
              </a:rPr>
              <a:t>Peg shaped maxillary lateral incisors</a:t>
            </a:r>
          </a:p>
          <a:p>
            <a:pPr marL="514350" indent="-514350">
              <a:buFont typeface="+mj-lt"/>
              <a:buAutoNum type="alphaLcPeriod"/>
            </a:pPr>
            <a:r>
              <a:rPr lang="en-US" sz="2800" dirty="0">
                <a:latin typeface="Comic Sans MS" panose="030F0702030302020204" pitchFamily="66" charset="0"/>
              </a:rPr>
              <a:t>Abnormally large </a:t>
            </a:r>
            <a:r>
              <a:rPr lang="en-US" sz="2800" dirty="0" err="1">
                <a:latin typeface="Comic Sans MS" panose="030F0702030302020204" pitchFamily="66" charset="0"/>
              </a:rPr>
              <a:t>cingulum</a:t>
            </a:r>
            <a:r>
              <a:rPr lang="en-US" sz="2800" dirty="0">
                <a:latin typeface="Comic Sans MS" panose="030F0702030302020204" pitchFamily="66" charset="0"/>
              </a:rPr>
              <a:t> on maxillary incisors</a:t>
            </a:r>
          </a:p>
          <a:p>
            <a:pPr marL="514350" indent="-514350">
              <a:buFont typeface="+mj-lt"/>
              <a:buAutoNum type="alphaLcPeriod"/>
            </a:pPr>
            <a:r>
              <a:rPr lang="en-US" sz="2800" dirty="0">
                <a:latin typeface="Comic Sans MS" panose="030F0702030302020204" pitchFamily="66" charset="0"/>
              </a:rPr>
              <a:t>Additional lingual cusp on mandibular second premolars</a:t>
            </a:r>
          </a:p>
          <a:p>
            <a:pPr marL="514350" indent="-514350">
              <a:buFont typeface="+mj-lt"/>
              <a:buAutoNum type="alphaLcPeriod"/>
            </a:pPr>
            <a:r>
              <a:rPr lang="en-US" sz="2800" dirty="0">
                <a:latin typeface="Comic Sans MS" panose="030F0702030302020204" pitchFamily="66" charset="0"/>
              </a:rPr>
              <a:t>Congenital syphilis </a:t>
            </a:r>
          </a:p>
        </p:txBody>
      </p:sp>
      <p:sp>
        <p:nvSpPr>
          <p:cNvPr id="4" name="Slide Number Placeholder 3"/>
          <p:cNvSpPr>
            <a:spLocks noGrp="1"/>
          </p:cNvSpPr>
          <p:nvPr>
            <p:ph type="sldNum" sz="quarter" idx="12"/>
          </p:nvPr>
        </p:nvSpPr>
        <p:spPr/>
        <p:txBody>
          <a:bodyPr/>
          <a:lstStyle/>
          <a:p>
            <a:fld id="{5E71E756-3519-4DA0-BC2E-C705D1201825}" type="slidenum">
              <a:rPr lang="en-US" smtClean="0"/>
              <a:pPr/>
              <a:t>28</a:t>
            </a:fld>
            <a:endParaRPr lang="en-US"/>
          </a:p>
        </p:txBody>
      </p:sp>
      <p:sp>
        <p:nvSpPr>
          <p:cNvPr id="5" name="TextBox 4"/>
          <p:cNvSpPr txBox="1"/>
          <p:nvPr/>
        </p:nvSpPr>
        <p:spPr>
          <a:xfrm>
            <a:off x="9032872" y="107425"/>
            <a:ext cx="3668817" cy="338554"/>
          </a:xfrm>
          <a:prstGeom prst="rect">
            <a:avLst/>
          </a:prstGeom>
          <a:noFill/>
        </p:spPr>
        <p:txBody>
          <a:bodyPr wrap="square" rtlCol="0">
            <a:spAutoFit/>
          </a:bodyPr>
          <a:lstStyle/>
          <a:p>
            <a:r>
              <a:rPr lang="en-US" sz="1600" dirty="0"/>
              <a:t>Classification of etiology….</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6604" t="14655"/>
          <a:stretch/>
        </p:blipFill>
        <p:spPr>
          <a:xfrm>
            <a:off x="2853559" y="4209394"/>
            <a:ext cx="2963918" cy="22702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2488" y="4209394"/>
            <a:ext cx="4229236" cy="22702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83652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787782"/>
            <a:ext cx="8915400" cy="5123440"/>
          </a:xfrm>
        </p:spPr>
        <p:txBody>
          <a:bodyPr>
            <a:normAutofit/>
          </a:bodyPr>
          <a:lstStyle/>
          <a:p>
            <a:pPr marL="0" indent="0">
              <a:buNone/>
            </a:pPr>
            <a:r>
              <a:rPr lang="en-US" sz="2800" dirty="0">
                <a:latin typeface="Comic Sans MS" panose="030F0702030302020204" pitchFamily="66" charset="0"/>
              </a:rPr>
              <a:t>e.  Fusion</a:t>
            </a:r>
          </a:p>
          <a:p>
            <a:pPr marL="0" indent="0">
              <a:buNone/>
            </a:pPr>
            <a:r>
              <a:rPr lang="en-US" sz="2800" dirty="0">
                <a:latin typeface="Comic Sans MS" panose="030F0702030302020204" pitchFamily="66" charset="0"/>
              </a:rPr>
              <a:t>f.  </a:t>
            </a:r>
            <a:r>
              <a:rPr lang="en-US" sz="2800" dirty="0" err="1">
                <a:latin typeface="Comic Sans MS" panose="030F0702030302020204" pitchFamily="66" charset="0"/>
              </a:rPr>
              <a:t>Gemination</a:t>
            </a:r>
            <a:endParaRPr lang="en-US" sz="2800" dirty="0">
              <a:latin typeface="Comic Sans MS" panose="030F0702030302020204" pitchFamily="66" charset="0"/>
            </a:endParaRPr>
          </a:p>
          <a:p>
            <a:pPr marL="0" indent="0">
              <a:buNone/>
            </a:pPr>
            <a:r>
              <a:rPr lang="en-US" sz="2800" dirty="0">
                <a:latin typeface="Comic Sans MS" panose="030F0702030302020204" pitchFamily="66" charset="0"/>
              </a:rPr>
              <a:t>g.  </a:t>
            </a:r>
            <a:r>
              <a:rPr lang="en-US" sz="2800" dirty="0" err="1">
                <a:latin typeface="Comic Sans MS" panose="030F0702030302020204" pitchFamily="66" charset="0"/>
              </a:rPr>
              <a:t>Dilaceration</a:t>
            </a:r>
            <a:endParaRPr lang="en-US" sz="2800" dirty="0">
              <a:latin typeface="Comic Sans MS" panose="030F0702030302020204" pitchFamily="66" charset="0"/>
            </a:endParaRPr>
          </a:p>
          <a:p>
            <a:pPr marL="0" indent="0">
              <a:buNone/>
            </a:pPr>
            <a:r>
              <a:rPr lang="en-US" sz="2800" dirty="0">
                <a:latin typeface="Comic Sans MS" panose="030F0702030302020204" pitchFamily="66" charset="0"/>
              </a:rPr>
              <a:t>h.  Hypoplastic teeth   </a:t>
            </a:r>
          </a:p>
          <a:p>
            <a:pPr marL="0" indent="0">
              <a:buNone/>
            </a:pPr>
            <a:endParaRPr lang="en-US" sz="2800"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5E71E756-3519-4DA0-BC2E-C705D1201825}" type="slidenum">
              <a:rPr lang="en-US" smtClean="0"/>
              <a:pPr/>
              <a:t>29</a:t>
            </a:fld>
            <a:endParaRPr lang="en-US"/>
          </a:p>
        </p:txBody>
      </p:sp>
      <p:sp>
        <p:nvSpPr>
          <p:cNvPr id="5" name="TextBox 4"/>
          <p:cNvSpPr txBox="1"/>
          <p:nvPr/>
        </p:nvSpPr>
        <p:spPr>
          <a:xfrm>
            <a:off x="9032872" y="107425"/>
            <a:ext cx="3668817" cy="338554"/>
          </a:xfrm>
          <a:prstGeom prst="rect">
            <a:avLst/>
          </a:prstGeom>
          <a:noFill/>
        </p:spPr>
        <p:txBody>
          <a:bodyPr wrap="square" rtlCol="0">
            <a:spAutoFit/>
          </a:bodyPr>
          <a:lstStyle/>
          <a:p>
            <a:r>
              <a:rPr lang="en-US" sz="1600" dirty="0"/>
              <a:t>Classification of etiology….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1683" y="3484425"/>
            <a:ext cx="3645338" cy="24833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8147" y="3462014"/>
            <a:ext cx="3645338" cy="25282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44571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u="sng" dirty="0">
                <a:solidFill>
                  <a:schemeClr val="tx1"/>
                </a:solidFill>
                <a:latin typeface="Adobe Garamond Pro Bold" panose="02020702060506020403" pitchFamily="18" charset="0"/>
              </a:rPr>
              <a:t>CONTENT</a:t>
            </a:r>
          </a:p>
        </p:txBody>
      </p:sp>
      <p:sp>
        <p:nvSpPr>
          <p:cNvPr id="3" name="Content Placeholder 2"/>
          <p:cNvSpPr>
            <a:spLocks noGrp="1"/>
          </p:cNvSpPr>
          <p:nvPr>
            <p:ph idx="1"/>
          </p:nvPr>
        </p:nvSpPr>
        <p:spPr>
          <a:xfrm>
            <a:off x="2589212" y="1905000"/>
            <a:ext cx="8915400" cy="3777622"/>
          </a:xfrm>
        </p:spPr>
        <p:txBody>
          <a:bodyPr>
            <a:normAutofit/>
          </a:bodyPr>
          <a:lstStyle/>
          <a:p>
            <a:pPr>
              <a:lnSpc>
                <a:spcPct val="150000"/>
              </a:lnSpc>
            </a:pPr>
            <a:r>
              <a:rPr lang="en-US" sz="2800" dirty="0">
                <a:latin typeface="Comic Sans MS" panose="030F0702030302020204" pitchFamily="66" charset="0"/>
              </a:rPr>
              <a:t>Introduction</a:t>
            </a:r>
          </a:p>
          <a:p>
            <a:pPr>
              <a:lnSpc>
                <a:spcPct val="150000"/>
              </a:lnSpc>
            </a:pPr>
            <a:r>
              <a:rPr lang="en-US" sz="2800" dirty="0">
                <a:latin typeface="Comic Sans MS" panose="030F0702030302020204" pitchFamily="66" charset="0"/>
              </a:rPr>
              <a:t>Classification </a:t>
            </a:r>
          </a:p>
          <a:p>
            <a:pPr>
              <a:lnSpc>
                <a:spcPct val="150000"/>
              </a:lnSpc>
            </a:pPr>
            <a:r>
              <a:rPr lang="en-US" sz="2800" dirty="0">
                <a:latin typeface="Comic Sans MS" panose="030F0702030302020204" pitchFamily="66" charset="0"/>
              </a:rPr>
              <a:t>Graber’s classification </a:t>
            </a:r>
          </a:p>
          <a:p>
            <a:pPr>
              <a:lnSpc>
                <a:spcPct val="150000"/>
              </a:lnSpc>
            </a:pPr>
            <a:r>
              <a:rPr lang="en-US" sz="2800" dirty="0">
                <a:latin typeface="Comic Sans MS" panose="030F0702030302020204" pitchFamily="66" charset="0"/>
              </a:rPr>
              <a:t>Conclusion </a:t>
            </a:r>
          </a:p>
        </p:txBody>
      </p:sp>
      <p:sp>
        <p:nvSpPr>
          <p:cNvPr id="4" name="Slide Number Placeholder 3"/>
          <p:cNvSpPr>
            <a:spLocks noGrp="1"/>
          </p:cNvSpPr>
          <p:nvPr>
            <p:ph type="sldNum" sz="quarter" idx="12"/>
          </p:nvPr>
        </p:nvSpPr>
        <p:spPr/>
        <p:txBody>
          <a:bodyPr/>
          <a:lstStyle/>
          <a:p>
            <a:fld id="{5E71E756-3519-4DA0-BC2E-C705D1201825}" type="slidenum">
              <a:rPr lang="en-US" smtClean="0"/>
              <a:pPr/>
              <a:t>3</a:t>
            </a:fld>
            <a:endParaRPr lang="en-US"/>
          </a:p>
        </p:txBody>
      </p:sp>
    </p:spTree>
    <p:extLst>
      <p:ext uri="{BB962C8B-B14F-4D97-AF65-F5344CB8AC3E}">
        <p14:creationId xmlns:p14="http://schemas.microsoft.com/office/powerpoint/2010/main" val="3949171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787782"/>
            <a:ext cx="4521036" cy="5123440"/>
          </a:xfrm>
        </p:spPr>
        <p:txBody>
          <a:bodyPr>
            <a:normAutofit/>
          </a:bodyPr>
          <a:lstStyle/>
          <a:p>
            <a:pPr marL="0" indent="0">
              <a:lnSpc>
                <a:spcPct val="150000"/>
              </a:lnSpc>
              <a:buNone/>
            </a:pPr>
            <a:r>
              <a:rPr lang="en-US" sz="2800" dirty="0">
                <a:solidFill>
                  <a:srgbClr val="FF0000"/>
                </a:solidFill>
                <a:latin typeface="Comic Sans MS" panose="030F0702030302020204" pitchFamily="66" charset="0"/>
              </a:rPr>
              <a:t>4) Abnormal labial frenum </a:t>
            </a:r>
          </a:p>
          <a:p>
            <a:pPr>
              <a:buFont typeface="Arial" panose="020B0604020202020204" pitchFamily="34" charset="0"/>
              <a:buChar char="•"/>
            </a:pPr>
            <a:r>
              <a:rPr lang="en-US" sz="2800" dirty="0">
                <a:latin typeface="Comic Sans MS" panose="030F0702030302020204" pitchFamily="66" charset="0"/>
              </a:rPr>
              <a:t> Midline </a:t>
            </a:r>
            <a:r>
              <a:rPr lang="en-US" sz="2800" dirty="0" err="1">
                <a:latin typeface="Comic Sans MS" panose="030F0702030302020204" pitchFamily="66" charset="0"/>
              </a:rPr>
              <a:t>diastema</a:t>
            </a:r>
            <a:r>
              <a:rPr lang="en-US" sz="2800" dirty="0">
                <a:latin typeface="Comic Sans MS" panose="030F0702030302020204" pitchFamily="66" charset="0"/>
              </a:rPr>
              <a:t> due to presence of thick fibrous tissue, labial frenum</a:t>
            </a:r>
          </a:p>
        </p:txBody>
      </p:sp>
      <p:sp>
        <p:nvSpPr>
          <p:cNvPr id="4" name="Slide Number Placeholder 3"/>
          <p:cNvSpPr>
            <a:spLocks noGrp="1"/>
          </p:cNvSpPr>
          <p:nvPr>
            <p:ph type="sldNum" sz="quarter" idx="12"/>
          </p:nvPr>
        </p:nvSpPr>
        <p:spPr/>
        <p:txBody>
          <a:bodyPr/>
          <a:lstStyle/>
          <a:p>
            <a:fld id="{5E71E756-3519-4DA0-BC2E-C705D1201825}" type="slidenum">
              <a:rPr lang="en-US" smtClean="0"/>
              <a:pPr/>
              <a:t>30</a:t>
            </a:fld>
            <a:endParaRPr lang="en-US"/>
          </a:p>
        </p:txBody>
      </p:sp>
      <p:sp>
        <p:nvSpPr>
          <p:cNvPr id="5" name="TextBox 4"/>
          <p:cNvSpPr txBox="1"/>
          <p:nvPr/>
        </p:nvSpPr>
        <p:spPr>
          <a:xfrm>
            <a:off x="9032872" y="107425"/>
            <a:ext cx="3668817" cy="338554"/>
          </a:xfrm>
          <a:prstGeom prst="rect">
            <a:avLst/>
          </a:prstGeom>
          <a:noFill/>
        </p:spPr>
        <p:txBody>
          <a:bodyPr wrap="square" rtlCol="0">
            <a:spAutoFit/>
          </a:bodyPr>
          <a:lstStyle/>
          <a:p>
            <a:r>
              <a:rPr lang="en-US" sz="1600" dirty="0"/>
              <a:t>Classification of etiology….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1682" y="1152907"/>
            <a:ext cx="4367048" cy="28305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66117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662152"/>
            <a:ext cx="8915400" cy="5407572"/>
          </a:xfrm>
        </p:spPr>
        <p:txBody>
          <a:bodyPr>
            <a:normAutofit/>
          </a:bodyPr>
          <a:lstStyle/>
          <a:p>
            <a:pPr marL="0" indent="0">
              <a:buNone/>
            </a:pPr>
            <a:r>
              <a:rPr lang="en-US" sz="2800" dirty="0">
                <a:solidFill>
                  <a:srgbClr val="FF0000"/>
                </a:solidFill>
                <a:latin typeface="Comic Sans MS" panose="030F0702030302020204" pitchFamily="66" charset="0"/>
              </a:rPr>
              <a:t>5) Premature loss of deciduous teeth</a:t>
            </a:r>
          </a:p>
          <a:p>
            <a:pPr>
              <a:buFont typeface="Arial" panose="020B0604020202020204" pitchFamily="34" charset="0"/>
              <a:buChar char="•"/>
            </a:pPr>
            <a:r>
              <a:rPr lang="en-US" sz="2800" dirty="0">
                <a:latin typeface="Comic Sans MS" panose="030F0702030302020204" pitchFamily="66" charset="0"/>
              </a:rPr>
              <a:t>Loss of teeth before permanent successor is sufficiently advanced in its development</a:t>
            </a:r>
          </a:p>
          <a:p>
            <a:pPr>
              <a:buFont typeface="Arial" panose="020B0604020202020204" pitchFamily="34" charset="0"/>
              <a:buChar char="•"/>
            </a:pPr>
            <a:r>
              <a:rPr lang="en-US" sz="2800" dirty="0">
                <a:latin typeface="Comic Sans MS" panose="030F0702030302020204" pitchFamily="66" charset="0"/>
              </a:rPr>
              <a:t>Cause migration of adjacent teeth in the space </a:t>
            </a:r>
          </a:p>
          <a:p>
            <a:pPr>
              <a:buFont typeface="Arial" panose="020B0604020202020204" pitchFamily="34" charset="0"/>
              <a:buChar char="•"/>
            </a:pPr>
            <a:r>
              <a:rPr lang="en-US" sz="2800" dirty="0">
                <a:latin typeface="Comic Sans MS" panose="030F0702030302020204" pitchFamily="66" charset="0"/>
              </a:rPr>
              <a:t>Prevent eruption of the permanent successor </a:t>
            </a:r>
          </a:p>
        </p:txBody>
      </p:sp>
      <p:sp>
        <p:nvSpPr>
          <p:cNvPr id="4" name="Slide Number Placeholder 3"/>
          <p:cNvSpPr>
            <a:spLocks noGrp="1"/>
          </p:cNvSpPr>
          <p:nvPr>
            <p:ph type="sldNum" sz="quarter" idx="12"/>
          </p:nvPr>
        </p:nvSpPr>
        <p:spPr/>
        <p:txBody>
          <a:bodyPr/>
          <a:lstStyle/>
          <a:p>
            <a:fld id="{5E71E756-3519-4DA0-BC2E-C705D1201825}" type="slidenum">
              <a:rPr lang="en-US" smtClean="0"/>
              <a:pPr/>
              <a:t>31</a:t>
            </a:fld>
            <a:endParaRPr lang="en-US"/>
          </a:p>
        </p:txBody>
      </p:sp>
      <p:sp>
        <p:nvSpPr>
          <p:cNvPr id="5" name="TextBox 4"/>
          <p:cNvSpPr txBox="1"/>
          <p:nvPr/>
        </p:nvSpPr>
        <p:spPr>
          <a:xfrm>
            <a:off x="9032872" y="107425"/>
            <a:ext cx="3668817" cy="338554"/>
          </a:xfrm>
          <a:prstGeom prst="rect">
            <a:avLst/>
          </a:prstGeom>
          <a:noFill/>
        </p:spPr>
        <p:txBody>
          <a:bodyPr wrap="square" rtlCol="0">
            <a:spAutoFit/>
          </a:bodyPr>
          <a:lstStyle/>
          <a:p>
            <a:r>
              <a:rPr lang="en-US" sz="1600" dirty="0"/>
              <a:t>Classification of etiology….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4787" y="3720224"/>
            <a:ext cx="4095530" cy="2492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3791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662152"/>
            <a:ext cx="8809257" cy="5407572"/>
          </a:xfrm>
        </p:spPr>
        <p:txBody>
          <a:bodyPr>
            <a:normAutofit/>
          </a:bodyPr>
          <a:lstStyle/>
          <a:p>
            <a:pPr marL="0" indent="0">
              <a:lnSpc>
                <a:spcPct val="150000"/>
              </a:lnSpc>
              <a:buNone/>
            </a:pPr>
            <a:r>
              <a:rPr lang="en-US" sz="2800" dirty="0">
                <a:solidFill>
                  <a:srgbClr val="FF0000"/>
                </a:solidFill>
                <a:latin typeface="Comic Sans MS" panose="030F0702030302020204" pitchFamily="66" charset="0"/>
              </a:rPr>
              <a:t>6) Prolonged retention of deciduous teeth</a:t>
            </a:r>
          </a:p>
          <a:p>
            <a:pPr>
              <a:buFont typeface="Arial" panose="020B0604020202020204" pitchFamily="34" charset="0"/>
              <a:buChar char="•"/>
            </a:pPr>
            <a:r>
              <a:rPr lang="en-US" sz="2800" dirty="0">
                <a:latin typeface="Comic Sans MS" panose="030F0702030302020204" pitchFamily="66" charset="0"/>
              </a:rPr>
              <a:t>Results in lingual or palatal eruption of permanent successors</a:t>
            </a:r>
          </a:p>
          <a:p>
            <a:pPr>
              <a:buFont typeface="Arial" panose="020B0604020202020204" pitchFamily="34" charset="0"/>
              <a:buChar char="•"/>
            </a:pPr>
            <a:r>
              <a:rPr lang="en-US" sz="2800" dirty="0">
                <a:latin typeface="Comic Sans MS" panose="030F0702030302020204" pitchFamily="66" charset="0"/>
              </a:rPr>
              <a:t>Sometimes permanent teeth may remain impacted</a:t>
            </a:r>
          </a:p>
          <a:p>
            <a:pPr>
              <a:buFont typeface="Arial" panose="020B0604020202020204" pitchFamily="34" charset="0"/>
              <a:buChar char="•"/>
            </a:pPr>
            <a:endParaRPr lang="en-US" sz="2800"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5E71E756-3519-4DA0-BC2E-C705D1201825}" type="slidenum">
              <a:rPr lang="en-US" smtClean="0"/>
              <a:pPr/>
              <a:t>32</a:t>
            </a:fld>
            <a:endParaRPr lang="en-US"/>
          </a:p>
        </p:txBody>
      </p:sp>
      <p:sp>
        <p:nvSpPr>
          <p:cNvPr id="5" name="TextBox 4"/>
          <p:cNvSpPr txBox="1"/>
          <p:nvPr/>
        </p:nvSpPr>
        <p:spPr>
          <a:xfrm>
            <a:off x="9032872" y="107425"/>
            <a:ext cx="3668817" cy="338554"/>
          </a:xfrm>
          <a:prstGeom prst="rect">
            <a:avLst/>
          </a:prstGeom>
          <a:noFill/>
        </p:spPr>
        <p:txBody>
          <a:bodyPr wrap="square" rtlCol="0">
            <a:spAutoFit/>
          </a:bodyPr>
          <a:lstStyle/>
          <a:p>
            <a:r>
              <a:rPr lang="en-US" sz="1600" dirty="0"/>
              <a:t>Classification of etiology….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6658" y="3739383"/>
            <a:ext cx="3291052" cy="24682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788156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1880" y="787782"/>
            <a:ext cx="9162810" cy="5123440"/>
          </a:xfrm>
        </p:spPr>
        <p:txBody>
          <a:bodyPr>
            <a:normAutofit/>
          </a:bodyPr>
          <a:lstStyle/>
          <a:p>
            <a:pPr marL="0" indent="0">
              <a:lnSpc>
                <a:spcPct val="150000"/>
              </a:lnSpc>
              <a:buNone/>
            </a:pPr>
            <a:r>
              <a:rPr lang="en-US" sz="2800" dirty="0">
                <a:solidFill>
                  <a:srgbClr val="FF0000"/>
                </a:solidFill>
                <a:latin typeface="Comic Sans MS" panose="030F0702030302020204" pitchFamily="66" charset="0"/>
              </a:rPr>
              <a:t>7) Delayed eruption of permanent teeth </a:t>
            </a:r>
          </a:p>
          <a:p>
            <a:pPr marL="0" indent="0">
              <a:buNone/>
            </a:pPr>
            <a:r>
              <a:rPr lang="en-US" sz="2800" dirty="0">
                <a:latin typeface="Comic Sans MS" panose="030F0702030302020204" pitchFamily="66" charset="0"/>
              </a:rPr>
              <a:t>Some reasons for delay in eruption are:</a:t>
            </a:r>
          </a:p>
          <a:p>
            <a:pPr marL="514350" indent="-514350">
              <a:buFont typeface="+mj-lt"/>
              <a:buAutoNum type="alphaLcPeriod"/>
            </a:pPr>
            <a:r>
              <a:rPr lang="en-US" sz="2800" dirty="0">
                <a:latin typeface="Comic Sans MS" panose="030F0702030302020204" pitchFamily="66" charset="0"/>
              </a:rPr>
              <a:t>Congenital absence of permanent tooth </a:t>
            </a:r>
          </a:p>
          <a:p>
            <a:pPr marL="514350" indent="-514350">
              <a:buFont typeface="+mj-lt"/>
              <a:buAutoNum type="alphaLcPeriod"/>
            </a:pPr>
            <a:r>
              <a:rPr lang="en-US" sz="2800" dirty="0" err="1">
                <a:latin typeface="Comic Sans MS" panose="030F0702030302020204" pitchFamily="66" charset="0"/>
              </a:rPr>
              <a:t>Supernumery</a:t>
            </a:r>
            <a:r>
              <a:rPr lang="en-US" sz="2800" dirty="0">
                <a:latin typeface="Comic Sans MS" panose="030F0702030302020204" pitchFamily="66" charset="0"/>
              </a:rPr>
              <a:t> tooth</a:t>
            </a:r>
          </a:p>
          <a:p>
            <a:pPr marL="514350" indent="-514350">
              <a:buFont typeface="+mj-lt"/>
              <a:buAutoNum type="alphaLcPeriod"/>
            </a:pPr>
            <a:r>
              <a:rPr lang="en-US" sz="2800" dirty="0">
                <a:latin typeface="Comic Sans MS" panose="030F0702030302020204" pitchFamily="66" charset="0"/>
              </a:rPr>
              <a:t>Heavy mucosal barrier</a:t>
            </a:r>
          </a:p>
          <a:p>
            <a:pPr marL="514350" indent="-514350">
              <a:buFont typeface="+mj-lt"/>
              <a:buAutoNum type="alphaLcPeriod"/>
            </a:pPr>
            <a:r>
              <a:rPr lang="en-US" sz="2800" dirty="0">
                <a:latin typeface="Comic Sans MS" panose="030F0702030302020204" pitchFamily="66" charset="0"/>
              </a:rPr>
              <a:t>Premature loss of deciduous teeth</a:t>
            </a:r>
          </a:p>
          <a:p>
            <a:pPr marL="514350" indent="-514350">
              <a:buFont typeface="+mj-lt"/>
              <a:buAutoNum type="alphaLcPeriod"/>
            </a:pPr>
            <a:r>
              <a:rPr lang="en-US" sz="2800" dirty="0">
                <a:latin typeface="Comic Sans MS" panose="030F0702030302020204" pitchFamily="66" charset="0"/>
              </a:rPr>
              <a:t>Deciduous root fragments </a:t>
            </a:r>
          </a:p>
        </p:txBody>
      </p:sp>
      <p:sp>
        <p:nvSpPr>
          <p:cNvPr id="4" name="Slide Number Placeholder 3"/>
          <p:cNvSpPr>
            <a:spLocks noGrp="1"/>
          </p:cNvSpPr>
          <p:nvPr>
            <p:ph type="sldNum" sz="quarter" idx="12"/>
          </p:nvPr>
        </p:nvSpPr>
        <p:spPr/>
        <p:txBody>
          <a:bodyPr/>
          <a:lstStyle/>
          <a:p>
            <a:fld id="{5E71E756-3519-4DA0-BC2E-C705D1201825}" type="slidenum">
              <a:rPr lang="en-US" smtClean="0"/>
              <a:pPr/>
              <a:t>33</a:t>
            </a:fld>
            <a:endParaRPr lang="en-US"/>
          </a:p>
        </p:txBody>
      </p:sp>
      <p:sp>
        <p:nvSpPr>
          <p:cNvPr id="5" name="TextBox 4"/>
          <p:cNvSpPr txBox="1"/>
          <p:nvPr/>
        </p:nvSpPr>
        <p:spPr>
          <a:xfrm>
            <a:off x="9032872" y="107425"/>
            <a:ext cx="3668817" cy="338554"/>
          </a:xfrm>
          <a:prstGeom prst="rect">
            <a:avLst/>
          </a:prstGeom>
          <a:noFill/>
        </p:spPr>
        <p:txBody>
          <a:bodyPr wrap="square" rtlCol="0">
            <a:spAutoFit/>
          </a:bodyPr>
          <a:lstStyle/>
          <a:p>
            <a:r>
              <a:rPr lang="en-US" sz="1600" dirty="0"/>
              <a:t>Classification of etiology….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8844" y="4256717"/>
            <a:ext cx="3514725" cy="2343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022578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787782"/>
            <a:ext cx="8915400" cy="5123440"/>
          </a:xfrm>
        </p:spPr>
        <p:txBody>
          <a:bodyPr>
            <a:normAutofit/>
          </a:bodyPr>
          <a:lstStyle/>
          <a:p>
            <a:pPr marL="0" indent="0">
              <a:lnSpc>
                <a:spcPct val="150000"/>
              </a:lnSpc>
              <a:buNone/>
            </a:pPr>
            <a:r>
              <a:rPr lang="en-US" sz="2800" dirty="0">
                <a:solidFill>
                  <a:srgbClr val="FF0000"/>
                </a:solidFill>
                <a:latin typeface="Comic Sans MS" panose="030F0702030302020204" pitchFamily="66" charset="0"/>
              </a:rPr>
              <a:t>8) Abnormal eruptive path </a:t>
            </a:r>
          </a:p>
          <a:p>
            <a:pPr>
              <a:buFont typeface="Arial" panose="020B0604020202020204" pitchFamily="34" charset="0"/>
              <a:buChar char="•"/>
            </a:pPr>
            <a:r>
              <a:rPr lang="en-US" sz="2800" dirty="0">
                <a:latin typeface="Comic Sans MS" panose="030F0702030302020204" pitchFamily="66" charset="0"/>
              </a:rPr>
              <a:t>Can be due to arch length tooth size deficiency</a:t>
            </a:r>
          </a:p>
          <a:p>
            <a:pPr>
              <a:buFont typeface="Arial" panose="020B0604020202020204" pitchFamily="34" charset="0"/>
              <a:buChar char="•"/>
            </a:pPr>
            <a:r>
              <a:rPr lang="en-US" sz="2800" dirty="0">
                <a:latin typeface="Comic Sans MS" panose="030F0702030302020204" pitchFamily="66" charset="0"/>
              </a:rPr>
              <a:t>Impacted tooth, retained root fragments, formation of bony barrier</a:t>
            </a:r>
          </a:p>
          <a:p>
            <a:pPr>
              <a:buFont typeface="Arial" panose="020B0604020202020204" pitchFamily="34" charset="0"/>
              <a:buChar char="•"/>
            </a:pPr>
            <a:r>
              <a:rPr lang="en-US" sz="2800" dirty="0">
                <a:latin typeface="Comic Sans MS" panose="030F0702030302020204" pitchFamily="66" charset="0"/>
              </a:rPr>
              <a:t>Maxillary canines most commonly show ectopic eruption</a:t>
            </a:r>
          </a:p>
        </p:txBody>
      </p:sp>
      <p:sp>
        <p:nvSpPr>
          <p:cNvPr id="4" name="Slide Number Placeholder 3"/>
          <p:cNvSpPr>
            <a:spLocks noGrp="1"/>
          </p:cNvSpPr>
          <p:nvPr>
            <p:ph type="sldNum" sz="quarter" idx="12"/>
          </p:nvPr>
        </p:nvSpPr>
        <p:spPr/>
        <p:txBody>
          <a:bodyPr/>
          <a:lstStyle/>
          <a:p>
            <a:fld id="{5E71E756-3519-4DA0-BC2E-C705D1201825}" type="slidenum">
              <a:rPr lang="en-US" smtClean="0"/>
              <a:pPr/>
              <a:t>34</a:t>
            </a:fld>
            <a:endParaRPr lang="en-US"/>
          </a:p>
        </p:txBody>
      </p:sp>
      <p:sp>
        <p:nvSpPr>
          <p:cNvPr id="5" name="TextBox 4"/>
          <p:cNvSpPr txBox="1"/>
          <p:nvPr/>
        </p:nvSpPr>
        <p:spPr>
          <a:xfrm>
            <a:off x="9032872" y="107425"/>
            <a:ext cx="3668817" cy="338554"/>
          </a:xfrm>
          <a:prstGeom prst="rect">
            <a:avLst/>
          </a:prstGeom>
          <a:noFill/>
        </p:spPr>
        <p:txBody>
          <a:bodyPr wrap="square" rtlCol="0">
            <a:spAutoFit/>
          </a:bodyPr>
          <a:lstStyle/>
          <a:p>
            <a:r>
              <a:rPr lang="en-US" sz="1600" dirty="0"/>
              <a:t>Classification of etiology….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8827" y="3910374"/>
            <a:ext cx="3528089" cy="23426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54380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3445" y="661658"/>
            <a:ext cx="9187629" cy="5123440"/>
          </a:xfrm>
        </p:spPr>
        <p:txBody>
          <a:bodyPr>
            <a:normAutofit/>
          </a:bodyPr>
          <a:lstStyle/>
          <a:p>
            <a:pPr marL="0" indent="0">
              <a:lnSpc>
                <a:spcPct val="150000"/>
              </a:lnSpc>
              <a:buNone/>
            </a:pPr>
            <a:r>
              <a:rPr lang="en-US" sz="2800" dirty="0">
                <a:solidFill>
                  <a:srgbClr val="FF0000"/>
                </a:solidFill>
                <a:latin typeface="Comic Sans MS" panose="030F0702030302020204" pitchFamily="66" charset="0"/>
              </a:rPr>
              <a:t>9) Ankylosis </a:t>
            </a:r>
          </a:p>
          <a:p>
            <a:pPr>
              <a:buFont typeface="Arial" panose="020B0604020202020204" pitchFamily="34" charset="0"/>
              <a:buChar char="•"/>
            </a:pPr>
            <a:r>
              <a:rPr lang="en-US" sz="2800" dirty="0">
                <a:latin typeface="Comic Sans MS" panose="030F0702030302020204" pitchFamily="66" charset="0"/>
              </a:rPr>
              <a:t>Fusion of part or whole of root surface with absence of intervening periodontal ligament</a:t>
            </a:r>
          </a:p>
          <a:p>
            <a:pPr>
              <a:buFont typeface="Arial" panose="020B0604020202020204" pitchFamily="34" charset="0"/>
              <a:buChar char="•"/>
            </a:pPr>
            <a:r>
              <a:rPr lang="en-US" sz="2800" dirty="0">
                <a:latin typeface="Comic Sans MS" panose="030F0702030302020204" pitchFamily="66" charset="0"/>
              </a:rPr>
              <a:t>These teeth fail to erupt at normal level – submerged teeth</a:t>
            </a:r>
          </a:p>
          <a:p>
            <a:pPr>
              <a:buFont typeface="Arial" panose="020B0604020202020204" pitchFamily="34" charset="0"/>
              <a:buChar char="•"/>
            </a:pPr>
            <a:r>
              <a:rPr lang="en-US" sz="2800" dirty="0">
                <a:latin typeface="Comic Sans MS" panose="030F0702030302020204" pitchFamily="66" charset="0"/>
              </a:rPr>
              <a:t>Totally submerged teeth cause migration of adjacent teeth into the space </a:t>
            </a:r>
          </a:p>
        </p:txBody>
      </p:sp>
      <p:sp>
        <p:nvSpPr>
          <p:cNvPr id="4" name="Slide Number Placeholder 3"/>
          <p:cNvSpPr>
            <a:spLocks noGrp="1"/>
          </p:cNvSpPr>
          <p:nvPr>
            <p:ph type="sldNum" sz="quarter" idx="12"/>
          </p:nvPr>
        </p:nvSpPr>
        <p:spPr/>
        <p:txBody>
          <a:bodyPr/>
          <a:lstStyle/>
          <a:p>
            <a:fld id="{5E71E756-3519-4DA0-BC2E-C705D1201825}" type="slidenum">
              <a:rPr lang="en-US" smtClean="0"/>
              <a:pPr/>
              <a:t>35</a:t>
            </a:fld>
            <a:endParaRPr lang="en-US"/>
          </a:p>
        </p:txBody>
      </p:sp>
      <p:sp>
        <p:nvSpPr>
          <p:cNvPr id="5" name="TextBox 4"/>
          <p:cNvSpPr txBox="1"/>
          <p:nvPr/>
        </p:nvSpPr>
        <p:spPr>
          <a:xfrm>
            <a:off x="9032872" y="107425"/>
            <a:ext cx="3668817" cy="338554"/>
          </a:xfrm>
          <a:prstGeom prst="rect">
            <a:avLst/>
          </a:prstGeom>
          <a:noFill/>
        </p:spPr>
        <p:txBody>
          <a:bodyPr wrap="square" rtlCol="0">
            <a:spAutoFit/>
          </a:bodyPr>
          <a:lstStyle/>
          <a:p>
            <a:r>
              <a:rPr lang="en-US" sz="1600" dirty="0"/>
              <a:t>Classification of etiology….</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0149" y="4556235"/>
            <a:ext cx="6574220" cy="20810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40217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787782"/>
            <a:ext cx="8915400" cy="5123440"/>
          </a:xfrm>
        </p:spPr>
        <p:txBody>
          <a:bodyPr>
            <a:normAutofit/>
          </a:bodyPr>
          <a:lstStyle/>
          <a:p>
            <a:pPr marL="0" indent="0">
              <a:lnSpc>
                <a:spcPct val="150000"/>
              </a:lnSpc>
              <a:buNone/>
            </a:pPr>
            <a:r>
              <a:rPr lang="en-US" sz="2800" dirty="0">
                <a:solidFill>
                  <a:srgbClr val="FF0000"/>
                </a:solidFill>
                <a:latin typeface="Comic Sans MS" panose="030F0702030302020204" pitchFamily="66" charset="0"/>
              </a:rPr>
              <a:t>10) Caries </a:t>
            </a:r>
          </a:p>
          <a:p>
            <a:pPr>
              <a:buFont typeface="Arial" panose="020B0604020202020204" pitchFamily="34" charset="0"/>
              <a:buChar char="•"/>
            </a:pPr>
            <a:r>
              <a:rPr lang="en-US" sz="2800" dirty="0">
                <a:latin typeface="Comic Sans MS" panose="030F0702030302020204" pitchFamily="66" charset="0"/>
              </a:rPr>
              <a:t>Lead to premature tooth loss – migration of adjacent teeth, abnormal axial inclinations and supra-eruption of adjacent teeth</a:t>
            </a:r>
          </a:p>
          <a:p>
            <a:pPr>
              <a:buFont typeface="Arial" panose="020B0604020202020204" pitchFamily="34" charset="0"/>
              <a:buChar char="•"/>
            </a:pPr>
            <a:r>
              <a:rPr lang="en-US" sz="2800" dirty="0">
                <a:latin typeface="Comic Sans MS" panose="030F0702030302020204" pitchFamily="66" charset="0"/>
              </a:rPr>
              <a:t>Proximal caries – decreased arch length </a:t>
            </a:r>
          </a:p>
        </p:txBody>
      </p:sp>
      <p:sp>
        <p:nvSpPr>
          <p:cNvPr id="4" name="Slide Number Placeholder 3"/>
          <p:cNvSpPr>
            <a:spLocks noGrp="1"/>
          </p:cNvSpPr>
          <p:nvPr>
            <p:ph type="sldNum" sz="quarter" idx="12"/>
          </p:nvPr>
        </p:nvSpPr>
        <p:spPr/>
        <p:txBody>
          <a:bodyPr/>
          <a:lstStyle/>
          <a:p>
            <a:fld id="{5E71E756-3519-4DA0-BC2E-C705D1201825}" type="slidenum">
              <a:rPr lang="en-US" smtClean="0"/>
              <a:pPr/>
              <a:t>36</a:t>
            </a:fld>
            <a:endParaRPr lang="en-US"/>
          </a:p>
        </p:txBody>
      </p:sp>
      <p:sp>
        <p:nvSpPr>
          <p:cNvPr id="5" name="TextBox 4"/>
          <p:cNvSpPr txBox="1"/>
          <p:nvPr/>
        </p:nvSpPr>
        <p:spPr>
          <a:xfrm>
            <a:off x="9032872" y="107425"/>
            <a:ext cx="3668817" cy="338554"/>
          </a:xfrm>
          <a:prstGeom prst="rect">
            <a:avLst/>
          </a:prstGeom>
          <a:noFill/>
        </p:spPr>
        <p:txBody>
          <a:bodyPr wrap="square" rtlCol="0">
            <a:spAutoFit/>
          </a:bodyPr>
          <a:lstStyle/>
          <a:p>
            <a:r>
              <a:rPr lang="en-US" sz="1600" dirty="0"/>
              <a:t>Classification of etiology….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1032" y="3961933"/>
            <a:ext cx="2956248" cy="22910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8578" y="3961933"/>
            <a:ext cx="3121408" cy="22910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38796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787781"/>
            <a:ext cx="7011988" cy="5455363"/>
          </a:xfrm>
        </p:spPr>
        <p:txBody>
          <a:bodyPr>
            <a:normAutofit/>
          </a:bodyPr>
          <a:lstStyle/>
          <a:p>
            <a:pPr marL="0" indent="0">
              <a:lnSpc>
                <a:spcPct val="150000"/>
              </a:lnSpc>
              <a:buNone/>
            </a:pPr>
            <a:r>
              <a:rPr lang="en-US" sz="2800" dirty="0">
                <a:solidFill>
                  <a:srgbClr val="FF0000"/>
                </a:solidFill>
                <a:latin typeface="Comic Sans MS" panose="030F0702030302020204" pitchFamily="66" charset="0"/>
              </a:rPr>
              <a:t>11) Improper dental restorations </a:t>
            </a:r>
          </a:p>
          <a:p>
            <a:pPr>
              <a:buFont typeface="Arial" panose="020B0604020202020204" pitchFamily="34" charset="0"/>
              <a:buChar char="•"/>
            </a:pPr>
            <a:r>
              <a:rPr lang="en-US" sz="2800" dirty="0">
                <a:latin typeface="Comic Sans MS" panose="030F0702030302020204" pitchFamily="66" charset="0"/>
              </a:rPr>
              <a:t>Predispose to malocclusion </a:t>
            </a:r>
          </a:p>
          <a:p>
            <a:pPr>
              <a:buFont typeface="Arial" panose="020B0604020202020204" pitchFamily="34" charset="0"/>
              <a:buChar char="•"/>
            </a:pPr>
            <a:r>
              <a:rPr lang="en-US" sz="2800" dirty="0">
                <a:latin typeface="Comic Sans MS" panose="030F0702030302020204" pitchFamily="66" charset="0"/>
              </a:rPr>
              <a:t>Over-contoured occlusal restorations – premature contacts</a:t>
            </a:r>
          </a:p>
          <a:p>
            <a:pPr>
              <a:buFont typeface="Arial" panose="020B0604020202020204" pitchFamily="34" charset="0"/>
              <a:buChar char="•"/>
            </a:pPr>
            <a:r>
              <a:rPr lang="en-US" sz="2800" dirty="0">
                <a:latin typeface="Comic Sans MS" panose="030F0702030302020204" pitchFamily="66" charset="0"/>
              </a:rPr>
              <a:t>Under-contoured occlusal restorations – supraeruption of opposite tooth</a:t>
            </a:r>
          </a:p>
          <a:p>
            <a:pPr>
              <a:buFont typeface="Arial" panose="020B0604020202020204" pitchFamily="34" charset="0"/>
              <a:buChar char="•"/>
            </a:pPr>
            <a:r>
              <a:rPr lang="en-US" sz="2800" dirty="0">
                <a:latin typeface="Comic Sans MS" panose="030F0702030302020204" pitchFamily="66" charset="0"/>
              </a:rPr>
              <a:t>Poor proximal contacts – food </a:t>
            </a:r>
            <a:r>
              <a:rPr lang="en-US" sz="2800" dirty="0" err="1">
                <a:latin typeface="Comic Sans MS" panose="030F0702030302020204" pitchFamily="66" charset="0"/>
              </a:rPr>
              <a:t>lodgement</a:t>
            </a:r>
            <a:r>
              <a:rPr lang="en-US" sz="2800" dirty="0">
                <a:latin typeface="Comic Sans MS" panose="030F0702030302020204" pitchFamily="66" charset="0"/>
              </a:rPr>
              <a:t> and periodontal weakening of teeth</a:t>
            </a:r>
          </a:p>
        </p:txBody>
      </p:sp>
      <p:sp>
        <p:nvSpPr>
          <p:cNvPr id="4" name="Slide Number Placeholder 3"/>
          <p:cNvSpPr>
            <a:spLocks noGrp="1"/>
          </p:cNvSpPr>
          <p:nvPr>
            <p:ph type="sldNum" sz="quarter" idx="12"/>
          </p:nvPr>
        </p:nvSpPr>
        <p:spPr/>
        <p:txBody>
          <a:bodyPr/>
          <a:lstStyle/>
          <a:p>
            <a:fld id="{5E71E756-3519-4DA0-BC2E-C705D1201825}" type="slidenum">
              <a:rPr lang="en-US" smtClean="0"/>
              <a:pPr/>
              <a:t>37</a:t>
            </a:fld>
            <a:endParaRPr lang="en-US"/>
          </a:p>
        </p:txBody>
      </p:sp>
      <p:sp>
        <p:nvSpPr>
          <p:cNvPr id="5" name="TextBox 4"/>
          <p:cNvSpPr txBox="1"/>
          <p:nvPr/>
        </p:nvSpPr>
        <p:spPr>
          <a:xfrm>
            <a:off x="9032872" y="107425"/>
            <a:ext cx="3668817" cy="338554"/>
          </a:xfrm>
          <a:prstGeom prst="rect">
            <a:avLst/>
          </a:prstGeom>
          <a:noFill/>
        </p:spPr>
        <p:txBody>
          <a:bodyPr wrap="square" rtlCol="0">
            <a:spAutoFit/>
          </a:bodyPr>
          <a:lstStyle/>
          <a:p>
            <a:r>
              <a:rPr lang="en-US" sz="1600" dirty="0"/>
              <a:t>Classification of etiology….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1200" y="1673115"/>
            <a:ext cx="2364828" cy="19529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25268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u="sng" dirty="0">
                <a:solidFill>
                  <a:schemeClr val="tx1"/>
                </a:solidFill>
                <a:latin typeface="Adobe Garamond Pro Bold" panose="02020702060506020403" pitchFamily="18" charset="0"/>
              </a:rPr>
              <a:t>CONCLUSION</a:t>
            </a:r>
          </a:p>
        </p:txBody>
      </p:sp>
      <p:sp>
        <p:nvSpPr>
          <p:cNvPr id="3" name="Content Placeholder 2"/>
          <p:cNvSpPr>
            <a:spLocks noGrp="1"/>
          </p:cNvSpPr>
          <p:nvPr>
            <p:ph idx="1"/>
          </p:nvPr>
        </p:nvSpPr>
        <p:spPr>
          <a:xfrm>
            <a:off x="2592925" y="1739462"/>
            <a:ext cx="8915400" cy="4677104"/>
          </a:xfrm>
        </p:spPr>
        <p:txBody>
          <a:bodyPr>
            <a:normAutofit/>
          </a:bodyPr>
          <a:lstStyle/>
          <a:p>
            <a:r>
              <a:rPr lang="en-IN" sz="2800" dirty="0">
                <a:latin typeface="Comic Sans MS" panose="030F0702030302020204" pitchFamily="66" charset="0"/>
              </a:rPr>
              <a:t>Knowledge of the contribution of genetic and environmental causes of malocclusion obligates clinicians to differentiate between patients whose malocclusions are primarily of genetic origin from those whose are of environmental origin.</a:t>
            </a:r>
          </a:p>
          <a:p>
            <a:pPr marL="0" indent="0">
              <a:buNone/>
            </a:pPr>
            <a:endParaRPr lang="en-IN" sz="1000" dirty="0">
              <a:latin typeface="Comic Sans MS" panose="030F0702030302020204" pitchFamily="66" charset="0"/>
            </a:endParaRPr>
          </a:p>
          <a:p>
            <a:r>
              <a:rPr lang="en-IN" sz="2800" dirty="0">
                <a:latin typeface="Comic Sans MS" panose="030F0702030302020204" pitchFamily="66" charset="0"/>
              </a:rPr>
              <a:t>For most patients the differentiation between genetic and local environmental factors is of great importance when choosing the appropriate treatment and retention plans.</a:t>
            </a:r>
          </a:p>
          <a:p>
            <a:pPr marL="0" indent="0">
              <a:buNone/>
            </a:pPr>
            <a:endParaRPr lang="en-IN" sz="2800" dirty="0">
              <a:latin typeface="Comic Sans MS" panose="030F0702030302020204" pitchFamily="66" charset="0"/>
            </a:endParaRPr>
          </a:p>
          <a:p>
            <a:endParaRPr lang="en-IN" sz="2800" dirty="0">
              <a:latin typeface="Comic Sans MS" panose="030F0702030302020204" pitchFamily="66" charset="0"/>
            </a:endParaRPr>
          </a:p>
          <a:p>
            <a:endParaRPr lang="en-US" sz="2800"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5E71E756-3519-4DA0-BC2E-C705D1201825}" type="slidenum">
              <a:rPr lang="en-US" smtClean="0"/>
              <a:pPr/>
              <a:t>38</a:t>
            </a:fld>
            <a:endParaRPr lang="en-US"/>
          </a:p>
        </p:txBody>
      </p:sp>
    </p:spTree>
    <p:extLst>
      <p:ext uri="{BB962C8B-B14F-4D97-AF65-F5344CB8AC3E}">
        <p14:creationId xmlns:p14="http://schemas.microsoft.com/office/powerpoint/2010/main" val="3722505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E71E756-3519-4DA0-BC2E-C705D1201825}" type="slidenum">
              <a:rPr lang="en-US" smtClean="0"/>
              <a:pPr/>
              <a:t>39</a:t>
            </a:fld>
            <a:endParaRPr lang="en-US"/>
          </a:p>
        </p:txBody>
      </p:sp>
      <p:pic>
        <p:nvPicPr>
          <p:cNvPr id="5" name="Picture 2" descr="D:\photos\Background\New folder\awwtsuyd-77.jpg"/>
          <p:cNvPicPr>
            <a:picLocks noChangeAspect="1" noChangeArrowheads="1"/>
          </p:cNvPicPr>
          <p:nvPr/>
        </p:nvPicPr>
        <p:blipFill>
          <a:blip r:embed="rId2" cstate="print"/>
          <a:srcRect/>
          <a:stretch>
            <a:fillRect/>
          </a:stretch>
        </p:blipFill>
        <p:spPr bwMode="auto">
          <a:xfrm>
            <a:off x="0" y="30684"/>
            <a:ext cx="12375931" cy="6917121"/>
          </a:xfrm>
          <a:prstGeom prst="rect">
            <a:avLst/>
          </a:prstGeom>
          <a:ln>
            <a:noFill/>
          </a:ln>
          <a:effectLst>
            <a:softEdge rad="112500"/>
          </a:effectLst>
        </p:spPr>
      </p:pic>
      <p:sp>
        <p:nvSpPr>
          <p:cNvPr id="6" name="TextBox 5"/>
          <p:cNvSpPr txBox="1"/>
          <p:nvPr/>
        </p:nvSpPr>
        <p:spPr>
          <a:xfrm>
            <a:off x="2758965" y="970344"/>
            <a:ext cx="7535917" cy="1569660"/>
          </a:xfrm>
          <a:prstGeom prst="rect">
            <a:avLst/>
          </a:prstGeom>
          <a:noFill/>
        </p:spPr>
        <p:txBody>
          <a:bodyPr wrap="square" rtlCol="0">
            <a:spAutoFit/>
          </a:bodyPr>
          <a:lstStyle/>
          <a:p>
            <a:r>
              <a:rPr lang="en-US" sz="9600" b="1" dirty="0">
                <a:solidFill>
                  <a:srgbClr val="FFFF00"/>
                </a:solidFill>
                <a:effectLst>
                  <a:outerShdw blurRad="38100" dist="38100" dir="2700000" algn="tl">
                    <a:srgbClr val="000000">
                      <a:alpha val="43137"/>
                    </a:srgbClr>
                  </a:outerShdw>
                </a:effectLst>
                <a:latin typeface="Algerian" panose="04020705040A02060702" pitchFamily="82" charset="0"/>
              </a:rPr>
              <a:t>THANK YOU</a:t>
            </a:r>
          </a:p>
        </p:txBody>
      </p:sp>
    </p:spTree>
    <p:extLst>
      <p:ext uri="{BB962C8B-B14F-4D97-AF65-F5344CB8AC3E}">
        <p14:creationId xmlns:p14="http://schemas.microsoft.com/office/powerpoint/2010/main" val="4015879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u="sng" dirty="0">
                <a:solidFill>
                  <a:schemeClr val="tx1"/>
                </a:solidFill>
                <a:latin typeface="Adobe Garamond Pro Bold" panose="02020702060506020403" pitchFamily="18" charset="0"/>
              </a:rPr>
              <a:t>INTRODUCTION</a:t>
            </a:r>
          </a:p>
        </p:txBody>
      </p:sp>
      <p:sp>
        <p:nvSpPr>
          <p:cNvPr id="3" name="Content Placeholder 2"/>
          <p:cNvSpPr>
            <a:spLocks noGrp="1"/>
          </p:cNvSpPr>
          <p:nvPr>
            <p:ph idx="1"/>
          </p:nvPr>
        </p:nvSpPr>
        <p:spPr>
          <a:xfrm>
            <a:off x="2589212" y="1904999"/>
            <a:ext cx="5088595" cy="4401207"/>
          </a:xfrm>
        </p:spPr>
        <p:txBody>
          <a:bodyPr>
            <a:normAutofit/>
          </a:bodyPr>
          <a:lstStyle/>
          <a:p>
            <a:pPr>
              <a:lnSpc>
                <a:spcPct val="150000"/>
              </a:lnSpc>
            </a:pPr>
            <a:r>
              <a:rPr lang="en-US" sz="2800" b="1" dirty="0">
                <a:solidFill>
                  <a:schemeClr val="tx1"/>
                </a:solidFill>
                <a:latin typeface="Comic Sans MS" panose="030F0702030302020204" pitchFamily="66" charset="0"/>
              </a:rPr>
              <a:t>Normal occlusion</a:t>
            </a:r>
          </a:p>
          <a:p>
            <a:pPr marL="0" indent="0">
              <a:lnSpc>
                <a:spcPct val="150000"/>
              </a:lnSpc>
              <a:buNone/>
            </a:pPr>
            <a:r>
              <a:rPr lang="en-US" sz="2800" dirty="0">
                <a:latin typeface="Comic Sans MS" panose="030F0702030302020204" pitchFamily="66" charset="0"/>
              </a:rPr>
              <a:t>   Angle’s Definition - The normal relation of the occlusal inclined planes of the teeth when the jaws are closed</a:t>
            </a:r>
          </a:p>
        </p:txBody>
      </p:sp>
      <p:sp>
        <p:nvSpPr>
          <p:cNvPr id="4" name="Slide Number Placeholder 3"/>
          <p:cNvSpPr>
            <a:spLocks noGrp="1"/>
          </p:cNvSpPr>
          <p:nvPr>
            <p:ph type="sldNum" sz="quarter" idx="12"/>
          </p:nvPr>
        </p:nvSpPr>
        <p:spPr/>
        <p:txBody>
          <a:bodyPr/>
          <a:lstStyle/>
          <a:p>
            <a:fld id="{5E71E756-3519-4DA0-BC2E-C705D1201825}" type="slidenum">
              <a:rPr lang="en-US" smtClean="0"/>
              <a:pPr/>
              <a:t>4</a:t>
            </a:fld>
            <a:endParaRPr lang="en-US"/>
          </a:p>
        </p:txBody>
      </p:sp>
      <p:pic>
        <p:nvPicPr>
          <p:cNvPr id="5" name="Picture 4" descr="1-4"/>
          <p:cNvPicPr>
            <a:picLocks noGrp="1" noChangeAspect="1" noChangeArrowheads="1"/>
          </p:cNvPicPr>
          <p:nvPr/>
        </p:nvPicPr>
        <p:blipFill>
          <a:blip r:embed="rId3" cstate="print"/>
          <a:srcRect r="49982" b="49966"/>
          <a:stretch>
            <a:fillRect/>
          </a:stretch>
        </p:blipFill>
        <p:spPr>
          <a:xfrm>
            <a:off x="7677807" y="2886403"/>
            <a:ext cx="3972910" cy="2438400"/>
          </a:xfrm>
          <a:prstGeom prst="rect">
            <a:avLst/>
          </a:prstGeom>
          <a:noFill/>
          <a:ln w="76200">
            <a:solidFill>
              <a:srgbClr val="CC9900"/>
            </a:solidFill>
          </a:ln>
        </p:spPr>
      </p:pic>
    </p:spTree>
    <p:extLst>
      <p:ext uri="{BB962C8B-B14F-4D97-AF65-F5344CB8AC3E}">
        <p14:creationId xmlns:p14="http://schemas.microsoft.com/office/powerpoint/2010/main" val="113114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662152"/>
            <a:ext cx="9156098" cy="5020470"/>
          </a:xfrm>
        </p:spPr>
        <p:txBody>
          <a:bodyPr>
            <a:normAutofit/>
          </a:bodyPr>
          <a:lstStyle/>
          <a:p>
            <a:pPr>
              <a:lnSpc>
                <a:spcPct val="150000"/>
              </a:lnSpc>
            </a:pPr>
            <a:r>
              <a:rPr lang="en-US" sz="2800" b="1" dirty="0">
                <a:solidFill>
                  <a:schemeClr val="tx1"/>
                </a:solidFill>
                <a:latin typeface="Comic Sans MS" panose="030F0702030302020204" pitchFamily="66" charset="0"/>
              </a:rPr>
              <a:t>Malocclusion</a:t>
            </a:r>
          </a:p>
          <a:p>
            <a:pPr marL="0" indent="0">
              <a:lnSpc>
                <a:spcPct val="150000"/>
              </a:lnSpc>
              <a:buNone/>
            </a:pPr>
            <a:r>
              <a:rPr lang="en-US" sz="2800" b="1" dirty="0">
                <a:latin typeface="Comic Sans MS" panose="030F0702030302020204" pitchFamily="66" charset="0"/>
              </a:rPr>
              <a:t> </a:t>
            </a:r>
            <a:r>
              <a:rPr lang="en-US" sz="2800" dirty="0">
                <a:latin typeface="Comic Sans MS" panose="030F0702030302020204" pitchFamily="66" charset="0"/>
              </a:rPr>
              <a:t>An occlusion in which there is mal-relationship between the arches in any of the planes of space or in which there are anomalies in tooth position beyond the limits of normal</a:t>
            </a:r>
          </a:p>
        </p:txBody>
      </p:sp>
      <p:sp>
        <p:nvSpPr>
          <p:cNvPr id="4" name="Slide Number Placeholder 3"/>
          <p:cNvSpPr>
            <a:spLocks noGrp="1"/>
          </p:cNvSpPr>
          <p:nvPr>
            <p:ph type="sldNum" sz="quarter" idx="12"/>
          </p:nvPr>
        </p:nvSpPr>
        <p:spPr/>
        <p:txBody>
          <a:bodyPr/>
          <a:lstStyle/>
          <a:p>
            <a:fld id="{5E71E756-3519-4DA0-BC2E-C705D1201825}" type="slidenum">
              <a:rPr lang="en-US" smtClean="0"/>
              <a:pPr/>
              <a:t>5</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6993" y="4384734"/>
            <a:ext cx="3878317" cy="21894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85550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71E756-3519-4DA0-BC2E-C705D1201825}" type="slidenum">
              <a:rPr lang="en-US" smtClean="0"/>
              <a:pPr/>
              <a:t>6</a:t>
            </a:fld>
            <a:endParaRPr lang="en-US"/>
          </a:p>
        </p:txBody>
      </p:sp>
      <p:sp>
        <p:nvSpPr>
          <p:cNvPr id="5" name="Content Placeholder 2"/>
          <p:cNvSpPr>
            <a:spLocks noGrp="1"/>
          </p:cNvSpPr>
          <p:nvPr>
            <p:ph idx="1"/>
          </p:nvPr>
        </p:nvSpPr>
        <p:spPr>
          <a:xfrm>
            <a:off x="2589213" y="787400"/>
            <a:ext cx="8915400" cy="4895850"/>
          </a:xfrm>
        </p:spPr>
        <p:txBody>
          <a:bodyPr>
            <a:normAutofit/>
          </a:bodyPr>
          <a:lstStyle/>
          <a:p>
            <a:pPr>
              <a:lnSpc>
                <a:spcPct val="150000"/>
              </a:lnSpc>
            </a:pPr>
            <a:r>
              <a:rPr lang="en-US" sz="2800" dirty="0">
                <a:latin typeface="Comic Sans MS" panose="030F0702030302020204" pitchFamily="66" charset="0"/>
              </a:rPr>
              <a:t>Development of normal dentition and occlusion depends on a number of factors including </a:t>
            </a:r>
            <a:r>
              <a:rPr lang="en-US" sz="2800" dirty="0" err="1">
                <a:latin typeface="Comic Sans MS" panose="030F0702030302020204" pitchFamily="66" charset="0"/>
              </a:rPr>
              <a:t>dentoalveolar</a:t>
            </a:r>
            <a:r>
              <a:rPr lang="en-US" sz="2800" dirty="0">
                <a:latin typeface="Comic Sans MS" panose="030F0702030302020204" pitchFamily="66" charset="0"/>
              </a:rPr>
              <a:t>, skeletal and neuromuscular</a:t>
            </a:r>
          </a:p>
          <a:p>
            <a:pPr marL="0" indent="0">
              <a:lnSpc>
                <a:spcPct val="150000"/>
              </a:lnSpc>
              <a:buNone/>
            </a:pPr>
            <a:endParaRPr lang="en-US" sz="2800" dirty="0">
              <a:latin typeface="Comic Sans MS" panose="030F0702030302020204" pitchFamily="66" charset="0"/>
            </a:endParaRPr>
          </a:p>
          <a:p>
            <a:pPr>
              <a:lnSpc>
                <a:spcPct val="150000"/>
              </a:lnSpc>
            </a:pPr>
            <a:r>
              <a:rPr lang="en-US" sz="2800" b="1" dirty="0">
                <a:solidFill>
                  <a:schemeClr val="tx1"/>
                </a:solidFill>
                <a:latin typeface="Comic Sans MS" panose="030F0702030302020204" pitchFamily="66" charset="0"/>
              </a:rPr>
              <a:t>Etiology of malocclusion </a:t>
            </a:r>
            <a:r>
              <a:rPr lang="en-US" sz="2800" dirty="0">
                <a:latin typeface="Comic Sans MS" panose="030F0702030302020204" pitchFamily="66" charset="0"/>
              </a:rPr>
              <a:t>- the study of its causes</a:t>
            </a:r>
          </a:p>
          <a:p>
            <a:pPr>
              <a:lnSpc>
                <a:spcPct val="150000"/>
              </a:lnSpc>
            </a:pPr>
            <a:endParaRPr lang="en-US" sz="2800" dirty="0">
              <a:latin typeface="Comic Sans MS" panose="030F0702030302020204" pitchFamily="66" charset="0"/>
            </a:endParaRPr>
          </a:p>
          <a:p>
            <a:pPr>
              <a:lnSpc>
                <a:spcPct val="150000"/>
              </a:lnSpc>
            </a:pPr>
            <a:endParaRPr lang="en-US" sz="2800" dirty="0">
              <a:latin typeface="Comic Sans MS" panose="030F0702030302020204" pitchFamily="66" charset="0"/>
            </a:endParaRPr>
          </a:p>
        </p:txBody>
      </p:sp>
    </p:spTree>
    <p:extLst>
      <p:ext uri="{BB962C8B-B14F-4D97-AF65-F5344CB8AC3E}">
        <p14:creationId xmlns:p14="http://schemas.microsoft.com/office/powerpoint/2010/main" val="99777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472966"/>
            <a:ext cx="8915400" cy="1432034"/>
          </a:xfrm>
        </p:spPr>
        <p:txBody>
          <a:bodyPr>
            <a:noAutofit/>
          </a:bodyPr>
          <a:lstStyle/>
          <a:p>
            <a:pPr algn="ctr"/>
            <a:r>
              <a:rPr lang="en-US" sz="4000" b="1" u="sng" dirty="0">
                <a:latin typeface="Adobe Garamond Pro Bold" panose="02020702060506020403" pitchFamily="18" charset="0"/>
              </a:rPr>
              <a:t>CLASSIFICATION OF ETIOLOGY OF  MALOCCLUSION </a:t>
            </a:r>
          </a:p>
        </p:txBody>
      </p:sp>
      <p:sp>
        <p:nvSpPr>
          <p:cNvPr id="3" name="Content Placeholder 2"/>
          <p:cNvSpPr>
            <a:spLocks noGrp="1"/>
          </p:cNvSpPr>
          <p:nvPr>
            <p:ph idx="1"/>
          </p:nvPr>
        </p:nvSpPr>
        <p:spPr>
          <a:xfrm>
            <a:off x="2589212" y="2270234"/>
            <a:ext cx="8915400" cy="3412388"/>
          </a:xfrm>
        </p:spPr>
        <p:txBody>
          <a:bodyPr>
            <a:normAutofit/>
          </a:bodyPr>
          <a:lstStyle/>
          <a:p>
            <a:pPr marL="742950" indent="-742950" algn="just">
              <a:lnSpc>
                <a:spcPct val="150000"/>
              </a:lnSpc>
              <a:buFont typeface="+mj-lt"/>
              <a:buAutoNum type="arabicPeriod"/>
            </a:pPr>
            <a:r>
              <a:rPr lang="en-US" sz="2800" dirty="0">
                <a:latin typeface="Comic Sans MS" panose="030F0702030302020204" pitchFamily="66" charset="0"/>
              </a:rPr>
              <a:t>Moyer’s Classification</a:t>
            </a:r>
          </a:p>
          <a:p>
            <a:pPr marL="742950" indent="-742950" algn="just">
              <a:lnSpc>
                <a:spcPct val="150000"/>
              </a:lnSpc>
              <a:buFont typeface="+mj-lt"/>
              <a:buAutoNum type="arabicPeriod"/>
            </a:pPr>
            <a:r>
              <a:rPr lang="en-US" sz="2800" dirty="0">
                <a:latin typeface="Comic Sans MS" panose="030F0702030302020204" pitchFamily="66" charset="0"/>
              </a:rPr>
              <a:t>White and Gardiner’s classification</a:t>
            </a:r>
          </a:p>
          <a:p>
            <a:pPr marL="742950" indent="-742950" algn="just">
              <a:lnSpc>
                <a:spcPct val="150000"/>
              </a:lnSpc>
              <a:buFont typeface="+mj-lt"/>
              <a:buAutoNum type="arabicPeriod"/>
            </a:pPr>
            <a:r>
              <a:rPr lang="en-US" sz="2800" dirty="0">
                <a:latin typeface="Comic Sans MS" panose="030F0702030302020204" pitchFamily="66" charset="0"/>
              </a:rPr>
              <a:t>Graber’s classification</a:t>
            </a:r>
          </a:p>
          <a:p>
            <a:pPr marL="0" indent="0">
              <a:lnSpc>
                <a:spcPct val="150000"/>
              </a:lnSpc>
              <a:buNone/>
            </a:pPr>
            <a:endParaRPr lang="en-US" sz="2800"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5E71E756-3519-4DA0-BC2E-C705D1201825}" type="slidenum">
              <a:rPr lang="en-US" smtClean="0"/>
              <a:pPr/>
              <a:t>7</a:t>
            </a:fld>
            <a:endParaRPr lang="en-US"/>
          </a:p>
        </p:txBody>
      </p:sp>
    </p:spTree>
    <p:extLst>
      <p:ext uri="{BB962C8B-B14F-4D97-AF65-F5344CB8AC3E}">
        <p14:creationId xmlns:p14="http://schemas.microsoft.com/office/powerpoint/2010/main" val="52737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826409" y="1935400"/>
            <a:ext cx="9635121" cy="4524703"/>
            <a:chOff x="2589213" y="1904999"/>
            <a:chExt cx="8719441" cy="4842641"/>
          </a:xfrm>
        </p:grpSpPr>
        <p:sp>
          <p:nvSpPr>
            <p:cNvPr id="11" name="Freeform 10"/>
            <p:cNvSpPr/>
            <p:nvPr/>
          </p:nvSpPr>
          <p:spPr>
            <a:xfrm>
              <a:off x="5247589" y="2319112"/>
              <a:ext cx="4831367" cy="545055"/>
            </a:xfrm>
            <a:custGeom>
              <a:avLst/>
              <a:gdLst>
                <a:gd name="connsiteX0" fmla="*/ 0 w 4831367"/>
                <a:gd name="connsiteY0" fmla="*/ 90844 h 545055"/>
                <a:gd name="connsiteX1" fmla="*/ 90844 w 4831367"/>
                <a:gd name="connsiteY1" fmla="*/ 0 h 545055"/>
                <a:gd name="connsiteX2" fmla="*/ 4740523 w 4831367"/>
                <a:gd name="connsiteY2" fmla="*/ 0 h 545055"/>
                <a:gd name="connsiteX3" fmla="*/ 4831367 w 4831367"/>
                <a:gd name="connsiteY3" fmla="*/ 90844 h 545055"/>
                <a:gd name="connsiteX4" fmla="*/ 4831367 w 4831367"/>
                <a:gd name="connsiteY4" fmla="*/ 454211 h 545055"/>
                <a:gd name="connsiteX5" fmla="*/ 4740523 w 4831367"/>
                <a:gd name="connsiteY5" fmla="*/ 545055 h 545055"/>
                <a:gd name="connsiteX6" fmla="*/ 90844 w 4831367"/>
                <a:gd name="connsiteY6" fmla="*/ 545055 h 545055"/>
                <a:gd name="connsiteX7" fmla="*/ 0 w 4831367"/>
                <a:gd name="connsiteY7" fmla="*/ 454211 h 545055"/>
                <a:gd name="connsiteX8" fmla="*/ 0 w 4831367"/>
                <a:gd name="connsiteY8" fmla="*/ 90844 h 54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1367" h="545055">
                  <a:moveTo>
                    <a:pt x="0" y="90844"/>
                  </a:moveTo>
                  <a:cubicBezTo>
                    <a:pt x="0" y="40672"/>
                    <a:pt x="40672" y="0"/>
                    <a:pt x="90844" y="0"/>
                  </a:cubicBezTo>
                  <a:lnTo>
                    <a:pt x="4740523" y="0"/>
                  </a:lnTo>
                  <a:cubicBezTo>
                    <a:pt x="4790695" y="0"/>
                    <a:pt x="4831367" y="40672"/>
                    <a:pt x="4831367" y="90844"/>
                  </a:cubicBezTo>
                  <a:lnTo>
                    <a:pt x="4831367" y="454211"/>
                  </a:lnTo>
                  <a:cubicBezTo>
                    <a:pt x="4831367" y="504383"/>
                    <a:pt x="4790695" y="545055"/>
                    <a:pt x="4740523" y="545055"/>
                  </a:cubicBezTo>
                  <a:lnTo>
                    <a:pt x="90844" y="545055"/>
                  </a:lnTo>
                  <a:cubicBezTo>
                    <a:pt x="40672" y="545055"/>
                    <a:pt x="0" y="504383"/>
                    <a:pt x="0" y="454211"/>
                  </a:cubicBezTo>
                  <a:lnTo>
                    <a:pt x="0" y="90844"/>
                  </a:lnTo>
                  <a:close/>
                </a:path>
              </a:pathLst>
            </a:custGeom>
            <a:solidFill>
              <a:srgbClr val="FFFF66">
                <a:alpha val="90000"/>
              </a:srgbClr>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1">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757" tIns="83757" rIns="83757" bIns="83757" numCol="1" spcCol="1270" anchor="ctr" anchorCtr="0">
              <a:noAutofit/>
            </a:bodyPr>
            <a:lstStyle/>
            <a:p>
              <a:pPr lvl="0" algn="ctr" defTabSz="666750">
                <a:lnSpc>
                  <a:spcPct val="90000"/>
                </a:lnSpc>
                <a:spcBef>
                  <a:spcPct val="0"/>
                </a:spcBef>
                <a:spcAft>
                  <a:spcPct val="35000"/>
                </a:spcAft>
              </a:pPr>
              <a:r>
                <a:rPr lang="en-US" sz="1500" kern="1200" baseline="0" dirty="0"/>
                <a:t>HEREDITY</a:t>
              </a:r>
            </a:p>
          </p:txBody>
        </p:sp>
        <p:sp>
          <p:nvSpPr>
            <p:cNvPr id="12" name="Freeform 11"/>
            <p:cNvSpPr/>
            <p:nvPr/>
          </p:nvSpPr>
          <p:spPr>
            <a:xfrm>
              <a:off x="5547168" y="2919722"/>
              <a:ext cx="4831367" cy="545055"/>
            </a:xfrm>
            <a:custGeom>
              <a:avLst/>
              <a:gdLst>
                <a:gd name="connsiteX0" fmla="*/ 0 w 4831367"/>
                <a:gd name="connsiteY0" fmla="*/ 90844 h 545055"/>
                <a:gd name="connsiteX1" fmla="*/ 90844 w 4831367"/>
                <a:gd name="connsiteY1" fmla="*/ 0 h 545055"/>
                <a:gd name="connsiteX2" fmla="*/ 4740523 w 4831367"/>
                <a:gd name="connsiteY2" fmla="*/ 0 h 545055"/>
                <a:gd name="connsiteX3" fmla="*/ 4831367 w 4831367"/>
                <a:gd name="connsiteY3" fmla="*/ 90844 h 545055"/>
                <a:gd name="connsiteX4" fmla="*/ 4831367 w 4831367"/>
                <a:gd name="connsiteY4" fmla="*/ 454211 h 545055"/>
                <a:gd name="connsiteX5" fmla="*/ 4740523 w 4831367"/>
                <a:gd name="connsiteY5" fmla="*/ 545055 h 545055"/>
                <a:gd name="connsiteX6" fmla="*/ 90844 w 4831367"/>
                <a:gd name="connsiteY6" fmla="*/ 545055 h 545055"/>
                <a:gd name="connsiteX7" fmla="*/ 0 w 4831367"/>
                <a:gd name="connsiteY7" fmla="*/ 454211 h 545055"/>
                <a:gd name="connsiteX8" fmla="*/ 0 w 4831367"/>
                <a:gd name="connsiteY8" fmla="*/ 90844 h 54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1367" h="545055">
                  <a:moveTo>
                    <a:pt x="0" y="90844"/>
                  </a:moveTo>
                  <a:cubicBezTo>
                    <a:pt x="0" y="40672"/>
                    <a:pt x="40672" y="0"/>
                    <a:pt x="90844" y="0"/>
                  </a:cubicBezTo>
                  <a:lnTo>
                    <a:pt x="4740523" y="0"/>
                  </a:lnTo>
                  <a:cubicBezTo>
                    <a:pt x="4790695" y="0"/>
                    <a:pt x="4831367" y="40672"/>
                    <a:pt x="4831367" y="90844"/>
                  </a:cubicBezTo>
                  <a:lnTo>
                    <a:pt x="4831367" y="454211"/>
                  </a:lnTo>
                  <a:cubicBezTo>
                    <a:pt x="4831367" y="504383"/>
                    <a:pt x="4790695" y="545055"/>
                    <a:pt x="4740523" y="545055"/>
                  </a:cubicBezTo>
                  <a:lnTo>
                    <a:pt x="90844" y="545055"/>
                  </a:lnTo>
                  <a:cubicBezTo>
                    <a:pt x="40672" y="545055"/>
                    <a:pt x="0" y="504383"/>
                    <a:pt x="0" y="454211"/>
                  </a:cubicBezTo>
                  <a:lnTo>
                    <a:pt x="0" y="90844"/>
                  </a:lnTo>
                  <a:close/>
                </a:path>
              </a:pathLst>
            </a:custGeom>
            <a:solidFill>
              <a:srgbClr val="FFFF66">
                <a:alpha val="90000"/>
              </a:srgbClr>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1">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757" tIns="83757" rIns="83757" bIns="83757" numCol="1" spcCol="1270" anchor="ctr" anchorCtr="0">
              <a:noAutofit/>
            </a:bodyPr>
            <a:lstStyle/>
            <a:p>
              <a:pPr lvl="0" algn="ctr" defTabSz="666750">
                <a:lnSpc>
                  <a:spcPct val="90000"/>
                </a:lnSpc>
                <a:spcBef>
                  <a:spcPct val="0"/>
                </a:spcBef>
                <a:spcAft>
                  <a:spcPct val="35000"/>
                </a:spcAft>
              </a:pPr>
              <a:r>
                <a:rPr lang="en-US" sz="1500" kern="1200" baseline="0" dirty="0"/>
                <a:t>DEVELOPMENTAL DEFECTS OF UNKNOWN ORIGIN</a:t>
              </a:r>
            </a:p>
          </p:txBody>
        </p:sp>
        <p:sp>
          <p:nvSpPr>
            <p:cNvPr id="13" name="Freeform 12"/>
            <p:cNvSpPr/>
            <p:nvPr/>
          </p:nvSpPr>
          <p:spPr>
            <a:xfrm>
              <a:off x="5720631" y="3520336"/>
              <a:ext cx="4831367" cy="545055"/>
            </a:xfrm>
            <a:custGeom>
              <a:avLst/>
              <a:gdLst>
                <a:gd name="connsiteX0" fmla="*/ 0 w 4831367"/>
                <a:gd name="connsiteY0" fmla="*/ 90844 h 545055"/>
                <a:gd name="connsiteX1" fmla="*/ 90844 w 4831367"/>
                <a:gd name="connsiteY1" fmla="*/ 0 h 545055"/>
                <a:gd name="connsiteX2" fmla="*/ 4740523 w 4831367"/>
                <a:gd name="connsiteY2" fmla="*/ 0 h 545055"/>
                <a:gd name="connsiteX3" fmla="*/ 4831367 w 4831367"/>
                <a:gd name="connsiteY3" fmla="*/ 90844 h 545055"/>
                <a:gd name="connsiteX4" fmla="*/ 4831367 w 4831367"/>
                <a:gd name="connsiteY4" fmla="*/ 454211 h 545055"/>
                <a:gd name="connsiteX5" fmla="*/ 4740523 w 4831367"/>
                <a:gd name="connsiteY5" fmla="*/ 545055 h 545055"/>
                <a:gd name="connsiteX6" fmla="*/ 90844 w 4831367"/>
                <a:gd name="connsiteY6" fmla="*/ 545055 h 545055"/>
                <a:gd name="connsiteX7" fmla="*/ 0 w 4831367"/>
                <a:gd name="connsiteY7" fmla="*/ 454211 h 545055"/>
                <a:gd name="connsiteX8" fmla="*/ 0 w 4831367"/>
                <a:gd name="connsiteY8" fmla="*/ 90844 h 54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1367" h="545055">
                  <a:moveTo>
                    <a:pt x="0" y="90844"/>
                  </a:moveTo>
                  <a:cubicBezTo>
                    <a:pt x="0" y="40672"/>
                    <a:pt x="40672" y="0"/>
                    <a:pt x="90844" y="0"/>
                  </a:cubicBezTo>
                  <a:lnTo>
                    <a:pt x="4740523" y="0"/>
                  </a:lnTo>
                  <a:cubicBezTo>
                    <a:pt x="4790695" y="0"/>
                    <a:pt x="4831367" y="40672"/>
                    <a:pt x="4831367" y="90844"/>
                  </a:cubicBezTo>
                  <a:lnTo>
                    <a:pt x="4831367" y="454211"/>
                  </a:lnTo>
                  <a:cubicBezTo>
                    <a:pt x="4831367" y="504383"/>
                    <a:pt x="4790695" y="545055"/>
                    <a:pt x="4740523" y="545055"/>
                  </a:cubicBezTo>
                  <a:lnTo>
                    <a:pt x="90844" y="545055"/>
                  </a:lnTo>
                  <a:cubicBezTo>
                    <a:pt x="40672" y="545055"/>
                    <a:pt x="0" y="504383"/>
                    <a:pt x="0" y="454211"/>
                  </a:cubicBezTo>
                  <a:lnTo>
                    <a:pt x="0" y="90844"/>
                  </a:lnTo>
                  <a:close/>
                </a:path>
              </a:pathLst>
            </a:custGeom>
            <a:solidFill>
              <a:srgbClr val="FFFF66">
                <a:alpha val="90000"/>
              </a:srgbClr>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1">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757" tIns="83757" rIns="83757" bIns="83757" numCol="1" spcCol="1270" anchor="ctr" anchorCtr="0">
              <a:noAutofit/>
            </a:bodyPr>
            <a:lstStyle/>
            <a:p>
              <a:pPr lvl="0" algn="ctr" defTabSz="666750">
                <a:lnSpc>
                  <a:spcPct val="90000"/>
                </a:lnSpc>
                <a:spcBef>
                  <a:spcPct val="0"/>
                </a:spcBef>
                <a:spcAft>
                  <a:spcPct val="35000"/>
                </a:spcAft>
              </a:pPr>
              <a:r>
                <a:rPr lang="en-US" sz="1500" kern="1200" baseline="0" dirty="0"/>
                <a:t>TRAUMA</a:t>
              </a:r>
            </a:p>
          </p:txBody>
        </p:sp>
        <p:sp>
          <p:nvSpPr>
            <p:cNvPr id="14" name="Freeform 13"/>
            <p:cNvSpPr/>
            <p:nvPr/>
          </p:nvSpPr>
          <p:spPr>
            <a:xfrm>
              <a:off x="5893980" y="4120950"/>
              <a:ext cx="4831367" cy="545055"/>
            </a:xfrm>
            <a:custGeom>
              <a:avLst/>
              <a:gdLst>
                <a:gd name="connsiteX0" fmla="*/ 0 w 4831367"/>
                <a:gd name="connsiteY0" fmla="*/ 90844 h 545055"/>
                <a:gd name="connsiteX1" fmla="*/ 90844 w 4831367"/>
                <a:gd name="connsiteY1" fmla="*/ 0 h 545055"/>
                <a:gd name="connsiteX2" fmla="*/ 4740523 w 4831367"/>
                <a:gd name="connsiteY2" fmla="*/ 0 h 545055"/>
                <a:gd name="connsiteX3" fmla="*/ 4831367 w 4831367"/>
                <a:gd name="connsiteY3" fmla="*/ 90844 h 545055"/>
                <a:gd name="connsiteX4" fmla="*/ 4831367 w 4831367"/>
                <a:gd name="connsiteY4" fmla="*/ 454211 h 545055"/>
                <a:gd name="connsiteX5" fmla="*/ 4740523 w 4831367"/>
                <a:gd name="connsiteY5" fmla="*/ 545055 h 545055"/>
                <a:gd name="connsiteX6" fmla="*/ 90844 w 4831367"/>
                <a:gd name="connsiteY6" fmla="*/ 545055 h 545055"/>
                <a:gd name="connsiteX7" fmla="*/ 0 w 4831367"/>
                <a:gd name="connsiteY7" fmla="*/ 454211 h 545055"/>
                <a:gd name="connsiteX8" fmla="*/ 0 w 4831367"/>
                <a:gd name="connsiteY8" fmla="*/ 90844 h 54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1367" h="545055">
                  <a:moveTo>
                    <a:pt x="0" y="90844"/>
                  </a:moveTo>
                  <a:cubicBezTo>
                    <a:pt x="0" y="40672"/>
                    <a:pt x="40672" y="0"/>
                    <a:pt x="90844" y="0"/>
                  </a:cubicBezTo>
                  <a:lnTo>
                    <a:pt x="4740523" y="0"/>
                  </a:lnTo>
                  <a:cubicBezTo>
                    <a:pt x="4790695" y="0"/>
                    <a:pt x="4831367" y="40672"/>
                    <a:pt x="4831367" y="90844"/>
                  </a:cubicBezTo>
                  <a:lnTo>
                    <a:pt x="4831367" y="454211"/>
                  </a:lnTo>
                  <a:cubicBezTo>
                    <a:pt x="4831367" y="504383"/>
                    <a:pt x="4790695" y="545055"/>
                    <a:pt x="4740523" y="545055"/>
                  </a:cubicBezTo>
                  <a:lnTo>
                    <a:pt x="90844" y="545055"/>
                  </a:lnTo>
                  <a:cubicBezTo>
                    <a:pt x="40672" y="545055"/>
                    <a:pt x="0" y="504383"/>
                    <a:pt x="0" y="454211"/>
                  </a:cubicBezTo>
                  <a:lnTo>
                    <a:pt x="0" y="90844"/>
                  </a:lnTo>
                  <a:close/>
                </a:path>
              </a:pathLst>
            </a:custGeom>
            <a:solidFill>
              <a:srgbClr val="FFFF66">
                <a:alpha val="90000"/>
              </a:srgbClr>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1">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757" tIns="83757" rIns="83757" bIns="83757" numCol="1" spcCol="1270" anchor="ctr" anchorCtr="0">
              <a:noAutofit/>
            </a:bodyPr>
            <a:lstStyle/>
            <a:p>
              <a:pPr lvl="0" algn="ctr" defTabSz="666750">
                <a:lnSpc>
                  <a:spcPct val="90000"/>
                </a:lnSpc>
                <a:spcBef>
                  <a:spcPct val="0"/>
                </a:spcBef>
                <a:spcAft>
                  <a:spcPct val="35000"/>
                </a:spcAft>
              </a:pPr>
              <a:r>
                <a:rPr lang="en-US" sz="1500" kern="1200" baseline="0" dirty="0"/>
                <a:t>PHYSICAL AGENTS</a:t>
              </a:r>
            </a:p>
          </p:txBody>
        </p:sp>
        <p:sp>
          <p:nvSpPr>
            <p:cNvPr id="15" name="Freeform 14"/>
            <p:cNvSpPr/>
            <p:nvPr/>
          </p:nvSpPr>
          <p:spPr>
            <a:xfrm>
              <a:off x="6035843" y="4721563"/>
              <a:ext cx="4831367" cy="545055"/>
            </a:xfrm>
            <a:custGeom>
              <a:avLst/>
              <a:gdLst>
                <a:gd name="connsiteX0" fmla="*/ 0 w 4831367"/>
                <a:gd name="connsiteY0" fmla="*/ 90844 h 545055"/>
                <a:gd name="connsiteX1" fmla="*/ 90844 w 4831367"/>
                <a:gd name="connsiteY1" fmla="*/ 0 h 545055"/>
                <a:gd name="connsiteX2" fmla="*/ 4740523 w 4831367"/>
                <a:gd name="connsiteY2" fmla="*/ 0 h 545055"/>
                <a:gd name="connsiteX3" fmla="*/ 4831367 w 4831367"/>
                <a:gd name="connsiteY3" fmla="*/ 90844 h 545055"/>
                <a:gd name="connsiteX4" fmla="*/ 4831367 w 4831367"/>
                <a:gd name="connsiteY4" fmla="*/ 454211 h 545055"/>
                <a:gd name="connsiteX5" fmla="*/ 4740523 w 4831367"/>
                <a:gd name="connsiteY5" fmla="*/ 545055 h 545055"/>
                <a:gd name="connsiteX6" fmla="*/ 90844 w 4831367"/>
                <a:gd name="connsiteY6" fmla="*/ 545055 h 545055"/>
                <a:gd name="connsiteX7" fmla="*/ 0 w 4831367"/>
                <a:gd name="connsiteY7" fmla="*/ 454211 h 545055"/>
                <a:gd name="connsiteX8" fmla="*/ 0 w 4831367"/>
                <a:gd name="connsiteY8" fmla="*/ 90844 h 54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1367" h="545055">
                  <a:moveTo>
                    <a:pt x="0" y="90844"/>
                  </a:moveTo>
                  <a:cubicBezTo>
                    <a:pt x="0" y="40672"/>
                    <a:pt x="40672" y="0"/>
                    <a:pt x="90844" y="0"/>
                  </a:cubicBezTo>
                  <a:lnTo>
                    <a:pt x="4740523" y="0"/>
                  </a:lnTo>
                  <a:cubicBezTo>
                    <a:pt x="4790695" y="0"/>
                    <a:pt x="4831367" y="40672"/>
                    <a:pt x="4831367" y="90844"/>
                  </a:cubicBezTo>
                  <a:lnTo>
                    <a:pt x="4831367" y="454211"/>
                  </a:lnTo>
                  <a:cubicBezTo>
                    <a:pt x="4831367" y="504383"/>
                    <a:pt x="4790695" y="545055"/>
                    <a:pt x="4740523" y="545055"/>
                  </a:cubicBezTo>
                  <a:lnTo>
                    <a:pt x="90844" y="545055"/>
                  </a:lnTo>
                  <a:cubicBezTo>
                    <a:pt x="40672" y="545055"/>
                    <a:pt x="0" y="504383"/>
                    <a:pt x="0" y="454211"/>
                  </a:cubicBezTo>
                  <a:lnTo>
                    <a:pt x="0" y="90844"/>
                  </a:lnTo>
                  <a:close/>
                </a:path>
              </a:pathLst>
            </a:custGeom>
            <a:solidFill>
              <a:srgbClr val="FFFF66">
                <a:alpha val="90000"/>
              </a:srgbClr>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1">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757" tIns="83757" rIns="83757" bIns="83757" numCol="1" spcCol="1270" anchor="ctr" anchorCtr="0">
              <a:noAutofit/>
            </a:bodyPr>
            <a:lstStyle/>
            <a:p>
              <a:pPr lvl="0" algn="ctr" defTabSz="666750">
                <a:lnSpc>
                  <a:spcPct val="90000"/>
                </a:lnSpc>
                <a:spcBef>
                  <a:spcPct val="0"/>
                </a:spcBef>
                <a:spcAft>
                  <a:spcPct val="35000"/>
                </a:spcAft>
              </a:pPr>
              <a:r>
                <a:rPr lang="en-US" sz="1500" kern="1200" baseline="0" dirty="0"/>
                <a:t>HABITS</a:t>
              </a:r>
            </a:p>
          </p:txBody>
        </p:sp>
        <p:sp>
          <p:nvSpPr>
            <p:cNvPr id="16" name="Freeform 15"/>
            <p:cNvSpPr/>
            <p:nvPr/>
          </p:nvSpPr>
          <p:spPr>
            <a:xfrm>
              <a:off x="6225057" y="5306412"/>
              <a:ext cx="4831367" cy="545055"/>
            </a:xfrm>
            <a:custGeom>
              <a:avLst/>
              <a:gdLst>
                <a:gd name="connsiteX0" fmla="*/ 0 w 4831367"/>
                <a:gd name="connsiteY0" fmla="*/ 90844 h 545055"/>
                <a:gd name="connsiteX1" fmla="*/ 90844 w 4831367"/>
                <a:gd name="connsiteY1" fmla="*/ 0 h 545055"/>
                <a:gd name="connsiteX2" fmla="*/ 4740523 w 4831367"/>
                <a:gd name="connsiteY2" fmla="*/ 0 h 545055"/>
                <a:gd name="connsiteX3" fmla="*/ 4831367 w 4831367"/>
                <a:gd name="connsiteY3" fmla="*/ 90844 h 545055"/>
                <a:gd name="connsiteX4" fmla="*/ 4831367 w 4831367"/>
                <a:gd name="connsiteY4" fmla="*/ 454211 h 545055"/>
                <a:gd name="connsiteX5" fmla="*/ 4740523 w 4831367"/>
                <a:gd name="connsiteY5" fmla="*/ 545055 h 545055"/>
                <a:gd name="connsiteX6" fmla="*/ 90844 w 4831367"/>
                <a:gd name="connsiteY6" fmla="*/ 545055 h 545055"/>
                <a:gd name="connsiteX7" fmla="*/ 0 w 4831367"/>
                <a:gd name="connsiteY7" fmla="*/ 454211 h 545055"/>
                <a:gd name="connsiteX8" fmla="*/ 0 w 4831367"/>
                <a:gd name="connsiteY8" fmla="*/ 90844 h 54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1367" h="545055">
                  <a:moveTo>
                    <a:pt x="0" y="90844"/>
                  </a:moveTo>
                  <a:cubicBezTo>
                    <a:pt x="0" y="40672"/>
                    <a:pt x="40672" y="0"/>
                    <a:pt x="90844" y="0"/>
                  </a:cubicBezTo>
                  <a:lnTo>
                    <a:pt x="4740523" y="0"/>
                  </a:lnTo>
                  <a:cubicBezTo>
                    <a:pt x="4790695" y="0"/>
                    <a:pt x="4831367" y="40672"/>
                    <a:pt x="4831367" y="90844"/>
                  </a:cubicBezTo>
                  <a:lnTo>
                    <a:pt x="4831367" y="454211"/>
                  </a:lnTo>
                  <a:cubicBezTo>
                    <a:pt x="4831367" y="504383"/>
                    <a:pt x="4790695" y="545055"/>
                    <a:pt x="4740523" y="545055"/>
                  </a:cubicBezTo>
                  <a:lnTo>
                    <a:pt x="90844" y="545055"/>
                  </a:lnTo>
                  <a:cubicBezTo>
                    <a:pt x="40672" y="545055"/>
                    <a:pt x="0" y="504383"/>
                    <a:pt x="0" y="454211"/>
                  </a:cubicBezTo>
                  <a:lnTo>
                    <a:pt x="0" y="90844"/>
                  </a:lnTo>
                  <a:close/>
                </a:path>
              </a:pathLst>
            </a:custGeom>
            <a:solidFill>
              <a:srgbClr val="FFFF66">
                <a:alpha val="90000"/>
              </a:srgbClr>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1">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757" tIns="83757" rIns="83757" bIns="83757" numCol="1" spcCol="1270" anchor="ctr" anchorCtr="0">
              <a:noAutofit/>
            </a:bodyPr>
            <a:lstStyle/>
            <a:p>
              <a:pPr lvl="0" algn="ctr" defTabSz="666750">
                <a:lnSpc>
                  <a:spcPct val="90000"/>
                </a:lnSpc>
                <a:spcBef>
                  <a:spcPct val="0"/>
                </a:spcBef>
                <a:spcAft>
                  <a:spcPct val="35000"/>
                </a:spcAft>
              </a:pPr>
              <a:r>
                <a:rPr lang="en-US" sz="1500" kern="1200" baseline="0" dirty="0"/>
                <a:t>DISEASES</a:t>
              </a:r>
            </a:p>
          </p:txBody>
        </p:sp>
        <p:sp>
          <p:nvSpPr>
            <p:cNvPr id="17" name="Freeform 16"/>
            <p:cNvSpPr/>
            <p:nvPr/>
          </p:nvSpPr>
          <p:spPr>
            <a:xfrm>
              <a:off x="6477287" y="5920672"/>
              <a:ext cx="4831367" cy="545055"/>
            </a:xfrm>
            <a:custGeom>
              <a:avLst/>
              <a:gdLst>
                <a:gd name="connsiteX0" fmla="*/ 0 w 4831367"/>
                <a:gd name="connsiteY0" fmla="*/ 90844 h 545055"/>
                <a:gd name="connsiteX1" fmla="*/ 90844 w 4831367"/>
                <a:gd name="connsiteY1" fmla="*/ 0 h 545055"/>
                <a:gd name="connsiteX2" fmla="*/ 4740523 w 4831367"/>
                <a:gd name="connsiteY2" fmla="*/ 0 h 545055"/>
                <a:gd name="connsiteX3" fmla="*/ 4831367 w 4831367"/>
                <a:gd name="connsiteY3" fmla="*/ 90844 h 545055"/>
                <a:gd name="connsiteX4" fmla="*/ 4831367 w 4831367"/>
                <a:gd name="connsiteY4" fmla="*/ 454211 h 545055"/>
                <a:gd name="connsiteX5" fmla="*/ 4740523 w 4831367"/>
                <a:gd name="connsiteY5" fmla="*/ 545055 h 545055"/>
                <a:gd name="connsiteX6" fmla="*/ 90844 w 4831367"/>
                <a:gd name="connsiteY6" fmla="*/ 545055 h 545055"/>
                <a:gd name="connsiteX7" fmla="*/ 0 w 4831367"/>
                <a:gd name="connsiteY7" fmla="*/ 454211 h 545055"/>
                <a:gd name="connsiteX8" fmla="*/ 0 w 4831367"/>
                <a:gd name="connsiteY8" fmla="*/ 90844 h 54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1367" h="545055">
                  <a:moveTo>
                    <a:pt x="0" y="90844"/>
                  </a:moveTo>
                  <a:cubicBezTo>
                    <a:pt x="0" y="40672"/>
                    <a:pt x="40672" y="0"/>
                    <a:pt x="90844" y="0"/>
                  </a:cubicBezTo>
                  <a:lnTo>
                    <a:pt x="4740523" y="0"/>
                  </a:lnTo>
                  <a:cubicBezTo>
                    <a:pt x="4790695" y="0"/>
                    <a:pt x="4831367" y="40672"/>
                    <a:pt x="4831367" y="90844"/>
                  </a:cubicBezTo>
                  <a:lnTo>
                    <a:pt x="4831367" y="454211"/>
                  </a:lnTo>
                  <a:cubicBezTo>
                    <a:pt x="4831367" y="504383"/>
                    <a:pt x="4790695" y="545055"/>
                    <a:pt x="4740523" y="545055"/>
                  </a:cubicBezTo>
                  <a:lnTo>
                    <a:pt x="90844" y="545055"/>
                  </a:lnTo>
                  <a:cubicBezTo>
                    <a:pt x="40672" y="545055"/>
                    <a:pt x="0" y="504383"/>
                    <a:pt x="0" y="454211"/>
                  </a:cubicBezTo>
                  <a:lnTo>
                    <a:pt x="0" y="90844"/>
                  </a:lnTo>
                  <a:close/>
                </a:path>
              </a:pathLst>
            </a:custGeom>
            <a:solidFill>
              <a:srgbClr val="FFFF66">
                <a:alpha val="90000"/>
              </a:srgbClr>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1">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757" tIns="83757" rIns="83757" bIns="83757" numCol="1" spcCol="1270" anchor="ctr" anchorCtr="0">
              <a:noAutofit/>
            </a:bodyPr>
            <a:lstStyle/>
            <a:p>
              <a:pPr lvl="0" algn="ctr" defTabSz="666750">
                <a:lnSpc>
                  <a:spcPct val="90000"/>
                </a:lnSpc>
                <a:spcBef>
                  <a:spcPct val="0"/>
                </a:spcBef>
                <a:spcAft>
                  <a:spcPct val="35000"/>
                </a:spcAft>
              </a:pPr>
              <a:r>
                <a:rPr lang="en-US" sz="1500" kern="1200" baseline="0" dirty="0"/>
                <a:t>MALNUTRITION</a:t>
              </a:r>
            </a:p>
          </p:txBody>
        </p:sp>
        <p:sp>
          <p:nvSpPr>
            <p:cNvPr id="10" name="Isosceles Triangle 9"/>
            <p:cNvSpPr/>
            <p:nvPr/>
          </p:nvSpPr>
          <p:spPr>
            <a:xfrm>
              <a:off x="2589213" y="1904999"/>
              <a:ext cx="4842641" cy="4842641"/>
            </a:xfrm>
            <a:prstGeom prst="triangl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sp>
        <p:nvSpPr>
          <p:cNvPr id="24" name="Title 23"/>
          <p:cNvSpPr>
            <a:spLocks noGrp="1"/>
          </p:cNvSpPr>
          <p:nvPr>
            <p:ph type="title"/>
          </p:nvPr>
        </p:nvSpPr>
        <p:spPr/>
        <p:txBody>
          <a:bodyPr>
            <a:normAutofit/>
          </a:bodyPr>
          <a:lstStyle/>
          <a:p>
            <a:r>
              <a:rPr lang="en-US" sz="4000" b="1" dirty="0">
                <a:latin typeface="Comic Sans MS" panose="030F0702030302020204" pitchFamily="66" charset="0"/>
              </a:rPr>
              <a:t>1. Moyer’s Classification</a:t>
            </a:r>
          </a:p>
        </p:txBody>
      </p:sp>
      <p:sp>
        <p:nvSpPr>
          <p:cNvPr id="4" name="Slide Number Placeholder 3"/>
          <p:cNvSpPr>
            <a:spLocks noGrp="1"/>
          </p:cNvSpPr>
          <p:nvPr>
            <p:ph type="sldNum" sz="quarter" idx="12"/>
          </p:nvPr>
        </p:nvSpPr>
        <p:spPr/>
        <p:txBody>
          <a:bodyPr/>
          <a:lstStyle/>
          <a:p>
            <a:fld id="{5E71E756-3519-4DA0-BC2E-C705D1201825}" type="slidenum">
              <a:rPr lang="en-US" smtClean="0"/>
              <a:pPr/>
              <a:t>8</a:t>
            </a:fld>
            <a:endParaRPr lang="en-US"/>
          </a:p>
        </p:txBody>
      </p:sp>
      <p:sp>
        <p:nvSpPr>
          <p:cNvPr id="8" name="TextBox 7"/>
          <p:cNvSpPr txBox="1"/>
          <p:nvPr/>
        </p:nvSpPr>
        <p:spPr>
          <a:xfrm>
            <a:off x="3032752" y="4168794"/>
            <a:ext cx="3090041" cy="954107"/>
          </a:xfrm>
          <a:prstGeom prst="rect">
            <a:avLst/>
          </a:prstGeom>
          <a:noFill/>
        </p:spPr>
        <p:txBody>
          <a:bodyPr wrap="square" rtlCol="0">
            <a:spAutoFit/>
          </a:bodyPr>
          <a:lstStyle/>
          <a:p>
            <a:pPr algn="ctr"/>
            <a:r>
              <a:rPr lang="en-US" sz="2800" b="1" dirty="0"/>
              <a:t>MOYER’S</a:t>
            </a:r>
          </a:p>
          <a:p>
            <a:pPr algn="ctr"/>
            <a:r>
              <a:rPr lang="en-US" sz="2800" b="1" dirty="0"/>
              <a:t>CLASSIFICATION</a:t>
            </a:r>
          </a:p>
        </p:txBody>
      </p:sp>
      <p:sp>
        <p:nvSpPr>
          <p:cNvPr id="23" name="TextBox 22"/>
          <p:cNvSpPr txBox="1"/>
          <p:nvPr/>
        </p:nvSpPr>
        <p:spPr>
          <a:xfrm>
            <a:off x="9032872" y="107425"/>
            <a:ext cx="3668817" cy="338554"/>
          </a:xfrm>
          <a:prstGeom prst="rect">
            <a:avLst/>
          </a:prstGeom>
          <a:noFill/>
        </p:spPr>
        <p:txBody>
          <a:bodyPr wrap="square" rtlCol="0">
            <a:spAutoFit/>
          </a:bodyPr>
          <a:lstStyle/>
          <a:p>
            <a:r>
              <a:rPr lang="en-US" sz="1600" dirty="0"/>
              <a:t>Classification of etiology….</a:t>
            </a:r>
          </a:p>
        </p:txBody>
      </p:sp>
    </p:spTree>
    <p:extLst>
      <p:ext uri="{BB962C8B-B14F-4D97-AF65-F5344CB8AC3E}">
        <p14:creationId xmlns:p14="http://schemas.microsoft.com/office/powerpoint/2010/main" val="2401147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445979"/>
            <a:ext cx="8915400" cy="6254366"/>
          </a:xfrm>
        </p:spPr>
        <p:txBody>
          <a:bodyPr>
            <a:normAutofit lnSpcReduction="10000"/>
          </a:bodyPr>
          <a:lstStyle/>
          <a:p>
            <a:pPr marL="0" indent="0">
              <a:buNone/>
            </a:pPr>
            <a:r>
              <a:rPr lang="en-US" sz="2800" dirty="0">
                <a:solidFill>
                  <a:srgbClr val="FF0000"/>
                </a:solidFill>
                <a:latin typeface="Comic Sans MS" panose="030F0702030302020204" pitchFamily="66" charset="0"/>
              </a:rPr>
              <a:t>A. Heredity - </a:t>
            </a:r>
          </a:p>
          <a:p>
            <a:pPr marL="0" indent="0">
              <a:buNone/>
            </a:pPr>
            <a:r>
              <a:rPr lang="en-US" sz="2800" dirty="0">
                <a:latin typeface="Comic Sans MS" panose="030F0702030302020204" pitchFamily="66" charset="0"/>
              </a:rPr>
              <a:t>Neuromuscular,</a:t>
            </a:r>
          </a:p>
          <a:p>
            <a:pPr marL="0" indent="0">
              <a:buNone/>
            </a:pPr>
            <a:r>
              <a:rPr lang="en-US" sz="2800" dirty="0">
                <a:latin typeface="Comic Sans MS" panose="030F0702030302020204" pitchFamily="66" charset="0"/>
              </a:rPr>
              <a:t>Bone, </a:t>
            </a:r>
          </a:p>
          <a:p>
            <a:pPr marL="0" indent="0">
              <a:buNone/>
            </a:pPr>
            <a:r>
              <a:rPr lang="en-US" sz="2800" dirty="0">
                <a:latin typeface="Comic Sans MS" panose="030F0702030302020204" pitchFamily="66" charset="0"/>
              </a:rPr>
              <a:t>Teeth, </a:t>
            </a:r>
          </a:p>
          <a:p>
            <a:pPr marL="0" indent="0">
              <a:buNone/>
            </a:pPr>
            <a:r>
              <a:rPr lang="en-US" sz="2800" dirty="0">
                <a:latin typeface="Comic Sans MS" panose="030F0702030302020204" pitchFamily="66" charset="0"/>
              </a:rPr>
              <a:t>Soft parts</a:t>
            </a:r>
          </a:p>
          <a:p>
            <a:pPr marL="0" indent="0">
              <a:lnSpc>
                <a:spcPct val="150000"/>
              </a:lnSpc>
              <a:buNone/>
            </a:pPr>
            <a:r>
              <a:rPr lang="en-US" sz="2800" dirty="0">
                <a:solidFill>
                  <a:srgbClr val="FF0000"/>
                </a:solidFill>
                <a:latin typeface="Comic Sans MS" panose="030F0702030302020204" pitchFamily="66" charset="0"/>
              </a:rPr>
              <a:t>B. Trauma - </a:t>
            </a:r>
          </a:p>
          <a:p>
            <a:pPr marL="0" indent="0">
              <a:buNone/>
            </a:pPr>
            <a:r>
              <a:rPr lang="en-US" sz="2800" dirty="0">
                <a:latin typeface="Comic Sans MS" panose="030F0702030302020204" pitchFamily="66" charset="0"/>
              </a:rPr>
              <a:t>Prenatal trauma and birth injuries,</a:t>
            </a:r>
          </a:p>
          <a:p>
            <a:pPr marL="0" indent="0">
              <a:buNone/>
            </a:pPr>
            <a:r>
              <a:rPr lang="en-US" sz="2800" dirty="0">
                <a:latin typeface="Comic Sans MS" panose="030F0702030302020204" pitchFamily="66" charset="0"/>
              </a:rPr>
              <a:t>Postnatal trauma </a:t>
            </a:r>
          </a:p>
          <a:p>
            <a:pPr marL="0" indent="0">
              <a:lnSpc>
                <a:spcPct val="150000"/>
              </a:lnSpc>
              <a:buNone/>
            </a:pPr>
            <a:r>
              <a:rPr lang="en-US" sz="2800" dirty="0">
                <a:solidFill>
                  <a:srgbClr val="FF0000"/>
                </a:solidFill>
                <a:latin typeface="Comic Sans MS" panose="030F0702030302020204" pitchFamily="66" charset="0"/>
              </a:rPr>
              <a:t>C.  Physical agents -</a:t>
            </a:r>
          </a:p>
          <a:p>
            <a:pPr marL="0" indent="0">
              <a:buNone/>
            </a:pPr>
            <a:r>
              <a:rPr lang="en-US" sz="2800" dirty="0">
                <a:latin typeface="Comic Sans MS" panose="030F0702030302020204" pitchFamily="66" charset="0"/>
              </a:rPr>
              <a:t>Premature extraction of primary teeth,</a:t>
            </a:r>
          </a:p>
          <a:p>
            <a:pPr marL="0" indent="0">
              <a:buNone/>
            </a:pPr>
            <a:r>
              <a:rPr lang="en-US" sz="2800" dirty="0">
                <a:latin typeface="Comic Sans MS" panose="030F0702030302020204" pitchFamily="66" charset="0"/>
              </a:rPr>
              <a:t>Nature of food</a:t>
            </a:r>
          </a:p>
          <a:p>
            <a:pPr marL="0" indent="0">
              <a:buNone/>
            </a:pPr>
            <a:endParaRPr lang="en-US" sz="2800" dirty="0">
              <a:latin typeface="Adobe Garamond Pro Bold" panose="02020702060506020403" pitchFamily="18" charset="0"/>
            </a:endParaRPr>
          </a:p>
          <a:p>
            <a:pPr marL="0" indent="0">
              <a:buNone/>
            </a:pPr>
            <a:endParaRPr lang="en-US" sz="2800" dirty="0">
              <a:latin typeface="Adobe Garamond Pro Bold" panose="02020702060506020403" pitchFamily="18" charset="0"/>
            </a:endParaRPr>
          </a:p>
        </p:txBody>
      </p:sp>
      <p:sp>
        <p:nvSpPr>
          <p:cNvPr id="4" name="Slide Number Placeholder 3"/>
          <p:cNvSpPr>
            <a:spLocks noGrp="1"/>
          </p:cNvSpPr>
          <p:nvPr>
            <p:ph type="sldNum" sz="quarter" idx="12"/>
          </p:nvPr>
        </p:nvSpPr>
        <p:spPr/>
        <p:txBody>
          <a:bodyPr/>
          <a:lstStyle/>
          <a:p>
            <a:fld id="{5E71E756-3519-4DA0-BC2E-C705D1201825}" type="slidenum">
              <a:rPr lang="en-US" smtClean="0"/>
              <a:pPr/>
              <a:t>9</a:t>
            </a:fld>
            <a:endParaRPr lang="en-US"/>
          </a:p>
        </p:txBody>
      </p:sp>
      <p:sp>
        <p:nvSpPr>
          <p:cNvPr id="5" name="TextBox 4"/>
          <p:cNvSpPr txBox="1"/>
          <p:nvPr/>
        </p:nvSpPr>
        <p:spPr>
          <a:xfrm>
            <a:off x="9032872" y="107425"/>
            <a:ext cx="3668817" cy="338554"/>
          </a:xfrm>
          <a:prstGeom prst="rect">
            <a:avLst/>
          </a:prstGeom>
          <a:noFill/>
        </p:spPr>
        <p:txBody>
          <a:bodyPr wrap="square" rtlCol="0">
            <a:spAutoFit/>
          </a:bodyPr>
          <a:lstStyle/>
          <a:p>
            <a:r>
              <a:rPr lang="en-US" sz="1600" dirty="0"/>
              <a:t>Classification of etiology….</a:t>
            </a:r>
          </a:p>
        </p:txBody>
      </p:sp>
    </p:spTree>
    <p:extLst>
      <p:ext uri="{BB962C8B-B14F-4D97-AF65-F5344CB8AC3E}">
        <p14:creationId xmlns:p14="http://schemas.microsoft.com/office/powerpoint/2010/main" val="3987914755"/>
      </p:ext>
    </p:extLst>
  </p:cSld>
  <p:clrMapOvr>
    <a:masterClrMapping/>
  </p:clrMapOvr>
</p:sld>
</file>

<file path=ppt/theme/theme1.xml><?xml version="1.0" encoding="utf-8"?>
<a:theme xmlns:a="http://schemas.openxmlformats.org/drawingml/2006/main" name="Wisp">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410</TotalTime>
  <Words>1785</Words>
  <Application>Microsoft Office PowerPoint</Application>
  <PresentationFormat>Widescreen</PresentationFormat>
  <Paragraphs>359</Paragraphs>
  <Slides>39</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Adobe Garamond Pro Bold</vt:lpstr>
      <vt:lpstr>Algerian</vt:lpstr>
      <vt:lpstr>Arial</vt:lpstr>
      <vt:lpstr>Calibri</vt:lpstr>
      <vt:lpstr>Century Gothic</vt:lpstr>
      <vt:lpstr>Comic Sans MS</vt:lpstr>
      <vt:lpstr>Wingdings</vt:lpstr>
      <vt:lpstr>Wingdings 3</vt:lpstr>
      <vt:lpstr>Wisp</vt:lpstr>
      <vt:lpstr>PowerPoint Presentation</vt:lpstr>
      <vt:lpstr>ETIOLOGY OF MALOCCLSION</vt:lpstr>
      <vt:lpstr>CONTENT</vt:lpstr>
      <vt:lpstr>INTRODUCTION</vt:lpstr>
      <vt:lpstr>PowerPoint Presentation</vt:lpstr>
      <vt:lpstr>PowerPoint Presentation</vt:lpstr>
      <vt:lpstr>CLASSIFICATION OF ETIOLOGY OF  MALOCCLUSION </vt:lpstr>
      <vt:lpstr>1. Moyer’s Classification</vt:lpstr>
      <vt:lpstr>PowerPoint Presentation</vt:lpstr>
      <vt:lpstr>PowerPoint Presentation</vt:lpstr>
      <vt:lpstr>2. White and Gardiner’s classification</vt:lpstr>
      <vt:lpstr>PowerPoint Presentation</vt:lpstr>
      <vt:lpstr>PowerPoint Presentation</vt:lpstr>
      <vt:lpstr>3. Graber’s Classification </vt:lpstr>
      <vt:lpstr>A. General factors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 Local factors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ETIOLOGY OF MALOCCLSION</dc:title>
  <dc:creator>HP</dc:creator>
  <cp:lastModifiedBy>mahendra.bikkad@yahoo.co.in</cp:lastModifiedBy>
  <cp:revision>43</cp:revision>
  <dcterms:created xsi:type="dcterms:W3CDTF">2015-07-26T11:26:24Z</dcterms:created>
  <dcterms:modified xsi:type="dcterms:W3CDTF">2023-04-20T07:40:13Z</dcterms:modified>
</cp:coreProperties>
</file>