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1" r:id="rId1"/>
  </p:sldMasterIdLst>
  <p:notesMasterIdLst>
    <p:notesMasterId r:id="rId42"/>
  </p:notesMasterIdLst>
  <p:sldIdLst>
    <p:sldId id="261" r:id="rId2"/>
    <p:sldId id="256" r:id="rId3"/>
    <p:sldId id="258" r:id="rId4"/>
    <p:sldId id="259" r:id="rId5"/>
    <p:sldId id="262" r:id="rId6"/>
    <p:sldId id="367" r:id="rId7"/>
    <p:sldId id="304" r:id="rId8"/>
    <p:sldId id="368" r:id="rId9"/>
    <p:sldId id="369" r:id="rId10"/>
    <p:sldId id="370" r:id="rId11"/>
    <p:sldId id="371" r:id="rId12"/>
    <p:sldId id="308" r:id="rId13"/>
    <p:sldId id="305" r:id="rId14"/>
    <p:sldId id="309" r:id="rId15"/>
    <p:sldId id="311" r:id="rId16"/>
    <p:sldId id="310" r:id="rId17"/>
    <p:sldId id="312" r:id="rId18"/>
    <p:sldId id="313" r:id="rId19"/>
    <p:sldId id="314" r:id="rId20"/>
    <p:sldId id="315" r:id="rId21"/>
    <p:sldId id="317" r:id="rId22"/>
    <p:sldId id="316" r:id="rId23"/>
    <p:sldId id="319" r:id="rId24"/>
    <p:sldId id="320" r:id="rId25"/>
    <p:sldId id="323" r:id="rId26"/>
    <p:sldId id="324" r:id="rId27"/>
    <p:sldId id="325" r:id="rId28"/>
    <p:sldId id="326" r:id="rId29"/>
    <p:sldId id="327" r:id="rId30"/>
    <p:sldId id="329" r:id="rId31"/>
    <p:sldId id="328" r:id="rId32"/>
    <p:sldId id="330" r:id="rId33"/>
    <p:sldId id="334" r:id="rId34"/>
    <p:sldId id="333" r:id="rId35"/>
    <p:sldId id="336" r:id="rId36"/>
    <p:sldId id="338" r:id="rId37"/>
    <p:sldId id="337" r:id="rId38"/>
    <p:sldId id="339" r:id="rId39"/>
    <p:sldId id="340" r:id="rId40"/>
    <p:sldId id="37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9" autoAdjust="0"/>
    <p:restoredTop sz="76840" autoAdjust="0"/>
  </p:normalViewPr>
  <p:slideViewPr>
    <p:cSldViewPr>
      <p:cViewPr varScale="1">
        <p:scale>
          <a:sx n="85" d="100"/>
          <a:sy n="85" d="100"/>
        </p:scale>
        <p:origin x="1339"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3A7F6-EE42-40EC-92D9-F66B98BD34C1}" type="doc">
      <dgm:prSet loTypeId="urn:microsoft.com/office/officeart/2005/8/layout/hProcess9" loCatId="process" qsTypeId="urn:microsoft.com/office/officeart/2005/8/quickstyle/3d1" qsCatId="3D" csTypeId="urn:microsoft.com/office/officeart/2005/8/colors/colorful5" csCatId="colorful" phldr="1"/>
      <dgm:spPr/>
    </dgm:pt>
    <dgm:pt modelId="{BB8017FD-9D1D-4D6E-B75E-47A9E5045251}">
      <dgm:prSet phldrT="[Text]"/>
      <dgm:spPr/>
      <dgm:t>
        <a:bodyPr/>
        <a:lstStyle/>
        <a:p>
          <a:r>
            <a:rPr lang="en-US" dirty="0"/>
            <a:t>Intra-arch</a:t>
          </a:r>
        </a:p>
      </dgm:t>
    </dgm:pt>
    <dgm:pt modelId="{ACCF3FCC-0468-4654-BF52-C633A7888DF2}" type="parTrans" cxnId="{0371F55C-3C31-4193-A788-5EDFC22F5268}">
      <dgm:prSet/>
      <dgm:spPr/>
      <dgm:t>
        <a:bodyPr/>
        <a:lstStyle/>
        <a:p>
          <a:endParaRPr lang="en-US"/>
        </a:p>
      </dgm:t>
    </dgm:pt>
    <dgm:pt modelId="{670443B9-6D50-40D0-A64C-2444B7D2713D}" type="sibTrans" cxnId="{0371F55C-3C31-4193-A788-5EDFC22F5268}">
      <dgm:prSet/>
      <dgm:spPr/>
      <dgm:t>
        <a:bodyPr/>
        <a:lstStyle/>
        <a:p>
          <a:endParaRPr lang="en-US"/>
        </a:p>
      </dgm:t>
    </dgm:pt>
    <dgm:pt modelId="{242E4609-26CE-40A4-AD5F-4A23D17C105A}">
      <dgm:prSet phldrT="[Text]"/>
      <dgm:spPr/>
      <dgm:t>
        <a:bodyPr/>
        <a:lstStyle/>
        <a:p>
          <a:r>
            <a:rPr lang="en-US" dirty="0"/>
            <a:t>Inter-arch</a:t>
          </a:r>
        </a:p>
      </dgm:t>
    </dgm:pt>
    <dgm:pt modelId="{F2672B9D-7E5D-4DAA-9B53-F2B46F15742F}" type="parTrans" cxnId="{121DCCDF-B85B-4DD8-806E-C9BE390EBFEF}">
      <dgm:prSet/>
      <dgm:spPr/>
      <dgm:t>
        <a:bodyPr/>
        <a:lstStyle/>
        <a:p>
          <a:endParaRPr lang="en-US"/>
        </a:p>
      </dgm:t>
    </dgm:pt>
    <dgm:pt modelId="{E82C492E-9FB8-4498-9901-701B203B6F13}" type="sibTrans" cxnId="{121DCCDF-B85B-4DD8-806E-C9BE390EBFEF}">
      <dgm:prSet/>
      <dgm:spPr/>
      <dgm:t>
        <a:bodyPr/>
        <a:lstStyle/>
        <a:p>
          <a:endParaRPr lang="en-US"/>
        </a:p>
      </dgm:t>
    </dgm:pt>
    <dgm:pt modelId="{437C9AAE-7D00-493E-8439-6F3F05ECE65D}">
      <dgm:prSet phldrT="[Text]"/>
      <dgm:spPr/>
      <dgm:t>
        <a:bodyPr/>
        <a:lstStyle/>
        <a:p>
          <a:r>
            <a:rPr lang="en-US" dirty="0"/>
            <a:t>Skeletal </a:t>
          </a:r>
        </a:p>
      </dgm:t>
    </dgm:pt>
    <dgm:pt modelId="{7DDB754B-4ECD-4DBD-AA5C-A8306962564A}" type="parTrans" cxnId="{3ADF0BD1-12C6-40FC-87E4-24BDBEB8EE7B}">
      <dgm:prSet/>
      <dgm:spPr/>
      <dgm:t>
        <a:bodyPr/>
        <a:lstStyle/>
        <a:p>
          <a:endParaRPr lang="en-US"/>
        </a:p>
      </dgm:t>
    </dgm:pt>
    <dgm:pt modelId="{1EE0FA0E-757E-4238-BF3E-229758C1163C}" type="sibTrans" cxnId="{3ADF0BD1-12C6-40FC-87E4-24BDBEB8EE7B}">
      <dgm:prSet/>
      <dgm:spPr/>
      <dgm:t>
        <a:bodyPr/>
        <a:lstStyle/>
        <a:p>
          <a:endParaRPr lang="en-US"/>
        </a:p>
      </dgm:t>
    </dgm:pt>
    <dgm:pt modelId="{6CBF8653-EC2A-4A34-A6DF-D3D947F3742F}" type="pres">
      <dgm:prSet presAssocID="{AAD3A7F6-EE42-40EC-92D9-F66B98BD34C1}" presName="CompostProcess" presStyleCnt="0">
        <dgm:presLayoutVars>
          <dgm:dir/>
          <dgm:resizeHandles val="exact"/>
        </dgm:presLayoutVars>
      </dgm:prSet>
      <dgm:spPr/>
    </dgm:pt>
    <dgm:pt modelId="{2A3D60D1-04CE-435B-94C2-FBC0B594B241}" type="pres">
      <dgm:prSet presAssocID="{AAD3A7F6-EE42-40EC-92D9-F66B98BD34C1}" presName="arrow" presStyleLbl="bgShp" presStyleIdx="0" presStyleCnt="1"/>
      <dgm:spPr/>
    </dgm:pt>
    <dgm:pt modelId="{CCB2A981-D03C-428F-8A25-E741B09EF0EC}" type="pres">
      <dgm:prSet presAssocID="{AAD3A7F6-EE42-40EC-92D9-F66B98BD34C1}" presName="linearProcess" presStyleCnt="0"/>
      <dgm:spPr/>
    </dgm:pt>
    <dgm:pt modelId="{7DAD95AD-AEF0-4B49-9680-EA9A1A3F64E9}" type="pres">
      <dgm:prSet presAssocID="{BB8017FD-9D1D-4D6E-B75E-47A9E5045251}" presName="textNode" presStyleLbl="node1" presStyleIdx="0" presStyleCnt="3">
        <dgm:presLayoutVars>
          <dgm:bulletEnabled val="1"/>
        </dgm:presLayoutVars>
      </dgm:prSet>
      <dgm:spPr/>
    </dgm:pt>
    <dgm:pt modelId="{1E7869DA-DE29-40A4-8E82-98A60E6D0F4A}" type="pres">
      <dgm:prSet presAssocID="{670443B9-6D50-40D0-A64C-2444B7D2713D}" presName="sibTrans" presStyleCnt="0"/>
      <dgm:spPr/>
    </dgm:pt>
    <dgm:pt modelId="{BA0F12A8-DC7F-461E-88B7-37360C1A366F}" type="pres">
      <dgm:prSet presAssocID="{242E4609-26CE-40A4-AD5F-4A23D17C105A}" presName="textNode" presStyleLbl="node1" presStyleIdx="1" presStyleCnt="3">
        <dgm:presLayoutVars>
          <dgm:bulletEnabled val="1"/>
        </dgm:presLayoutVars>
      </dgm:prSet>
      <dgm:spPr/>
    </dgm:pt>
    <dgm:pt modelId="{A7048CE1-5B2C-48F0-8144-FE225F10D4D4}" type="pres">
      <dgm:prSet presAssocID="{E82C492E-9FB8-4498-9901-701B203B6F13}" presName="sibTrans" presStyleCnt="0"/>
      <dgm:spPr/>
    </dgm:pt>
    <dgm:pt modelId="{A520C772-52EF-4D26-8F68-C6082BA2722A}" type="pres">
      <dgm:prSet presAssocID="{437C9AAE-7D00-493E-8439-6F3F05ECE65D}" presName="textNode" presStyleLbl="node1" presStyleIdx="2" presStyleCnt="3">
        <dgm:presLayoutVars>
          <dgm:bulletEnabled val="1"/>
        </dgm:presLayoutVars>
      </dgm:prSet>
      <dgm:spPr/>
    </dgm:pt>
  </dgm:ptLst>
  <dgm:cxnLst>
    <dgm:cxn modelId="{0371F55C-3C31-4193-A788-5EDFC22F5268}" srcId="{AAD3A7F6-EE42-40EC-92D9-F66B98BD34C1}" destId="{BB8017FD-9D1D-4D6E-B75E-47A9E5045251}" srcOrd="0" destOrd="0" parTransId="{ACCF3FCC-0468-4654-BF52-C633A7888DF2}" sibTransId="{670443B9-6D50-40D0-A64C-2444B7D2713D}"/>
    <dgm:cxn modelId="{AAF4BD46-6D7C-46F9-AD45-237FB7459FB8}" type="presOf" srcId="{437C9AAE-7D00-493E-8439-6F3F05ECE65D}" destId="{A520C772-52EF-4D26-8F68-C6082BA2722A}" srcOrd="0" destOrd="0" presId="urn:microsoft.com/office/officeart/2005/8/layout/hProcess9"/>
    <dgm:cxn modelId="{BDA63F75-DAAC-4522-A38D-DC14C4470AC9}" type="presOf" srcId="{BB8017FD-9D1D-4D6E-B75E-47A9E5045251}" destId="{7DAD95AD-AEF0-4B49-9680-EA9A1A3F64E9}" srcOrd="0" destOrd="0" presId="urn:microsoft.com/office/officeart/2005/8/layout/hProcess9"/>
    <dgm:cxn modelId="{8428B2A7-EF83-47AD-9429-124541BD92FF}" type="presOf" srcId="{AAD3A7F6-EE42-40EC-92D9-F66B98BD34C1}" destId="{6CBF8653-EC2A-4A34-A6DF-D3D947F3742F}" srcOrd="0" destOrd="0" presId="urn:microsoft.com/office/officeart/2005/8/layout/hProcess9"/>
    <dgm:cxn modelId="{3ADF0BD1-12C6-40FC-87E4-24BDBEB8EE7B}" srcId="{AAD3A7F6-EE42-40EC-92D9-F66B98BD34C1}" destId="{437C9AAE-7D00-493E-8439-6F3F05ECE65D}" srcOrd="2" destOrd="0" parTransId="{7DDB754B-4ECD-4DBD-AA5C-A8306962564A}" sibTransId="{1EE0FA0E-757E-4238-BF3E-229758C1163C}"/>
    <dgm:cxn modelId="{40BC5ED6-7AE2-4DC6-9767-DD189A4335A8}" type="presOf" srcId="{242E4609-26CE-40A4-AD5F-4A23D17C105A}" destId="{BA0F12A8-DC7F-461E-88B7-37360C1A366F}" srcOrd="0" destOrd="0" presId="urn:microsoft.com/office/officeart/2005/8/layout/hProcess9"/>
    <dgm:cxn modelId="{121DCCDF-B85B-4DD8-806E-C9BE390EBFEF}" srcId="{AAD3A7F6-EE42-40EC-92D9-F66B98BD34C1}" destId="{242E4609-26CE-40A4-AD5F-4A23D17C105A}" srcOrd="1" destOrd="0" parTransId="{F2672B9D-7E5D-4DAA-9B53-F2B46F15742F}" sibTransId="{E82C492E-9FB8-4498-9901-701B203B6F13}"/>
    <dgm:cxn modelId="{3DDF2E07-F284-410F-AEF6-5F5F27A1F0AE}" type="presParOf" srcId="{6CBF8653-EC2A-4A34-A6DF-D3D947F3742F}" destId="{2A3D60D1-04CE-435B-94C2-FBC0B594B241}" srcOrd="0" destOrd="0" presId="urn:microsoft.com/office/officeart/2005/8/layout/hProcess9"/>
    <dgm:cxn modelId="{31260615-B1FF-45F7-89E8-D61B1632305B}" type="presParOf" srcId="{6CBF8653-EC2A-4A34-A6DF-D3D947F3742F}" destId="{CCB2A981-D03C-428F-8A25-E741B09EF0EC}" srcOrd="1" destOrd="0" presId="urn:microsoft.com/office/officeart/2005/8/layout/hProcess9"/>
    <dgm:cxn modelId="{B1E35A30-E794-4512-BB4B-DBD31091E109}" type="presParOf" srcId="{CCB2A981-D03C-428F-8A25-E741B09EF0EC}" destId="{7DAD95AD-AEF0-4B49-9680-EA9A1A3F64E9}" srcOrd="0" destOrd="0" presId="urn:microsoft.com/office/officeart/2005/8/layout/hProcess9"/>
    <dgm:cxn modelId="{23B326D0-AF8D-40F2-B679-2A19E9EB0CC5}" type="presParOf" srcId="{CCB2A981-D03C-428F-8A25-E741B09EF0EC}" destId="{1E7869DA-DE29-40A4-8E82-98A60E6D0F4A}" srcOrd="1" destOrd="0" presId="urn:microsoft.com/office/officeart/2005/8/layout/hProcess9"/>
    <dgm:cxn modelId="{6F8150C6-8BAF-490F-AAB2-86E39A4BD1F6}" type="presParOf" srcId="{CCB2A981-D03C-428F-8A25-E741B09EF0EC}" destId="{BA0F12A8-DC7F-461E-88B7-37360C1A366F}" srcOrd="2" destOrd="0" presId="urn:microsoft.com/office/officeart/2005/8/layout/hProcess9"/>
    <dgm:cxn modelId="{F5FCFE6E-4630-4A95-AAE9-D180D1580360}" type="presParOf" srcId="{CCB2A981-D03C-428F-8A25-E741B09EF0EC}" destId="{A7048CE1-5B2C-48F0-8144-FE225F10D4D4}" srcOrd="3" destOrd="0" presId="urn:microsoft.com/office/officeart/2005/8/layout/hProcess9"/>
    <dgm:cxn modelId="{39E91331-14F9-46A0-A596-50F6607D2EF2}" type="presParOf" srcId="{CCB2A981-D03C-428F-8A25-E741B09EF0EC}" destId="{A520C772-52EF-4D26-8F68-C6082BA2722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6E2CA-0B33-46A7-B335-07F0623B0D16}"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en-US"/>
        </a:p>
      </dgm:t>
    </dgm:pt>
    <dgm:pt modelId="{BCD9D2FD-9F82-42CD-96E8-5FEFF9551B4D}">
      <dgm:prSet phldrT="[Text]" custT="1"/>
      <dgm:spPr/>
      <dgm:t>
        <a:bodyPr/>
        <a:lstStyle/>
        <a:p>
          <a:r>
            <a:rPr lang="en-US" sz="2400" dirty="0"/>
            <a:t>Tipping – mesial, distal, labial, lingual </a:t>
          </a:r>
        </a:p>
      </dgm:t>
    </dgm:pt>
    <dgm:pt modelId="{BCA9759F-DB00-4F69-9543-52669DB56B84}" type="parTrans" cxnId="{42593BF1-0ACD-42C9-AEC5-97173531F646}">
      <dgm:prSet/>
      <dgm:spPr/>
      <dgm:t>
        <a:bodyPr/>
        <a:lstStyle/>
        <a:p>
          <a:endParaRPr lang="en-US"/>
        </a:p>
      </dgm:t>
    </dgm:pt>
    <dgm:pt modelId="{D618D8AE-5AA2-4F20-B2C1-C1400985780A}" type="sibTrans" cxnId="{42593BF1-0ACD-42C9-AEC5-97173531F646}">
      <dgm:prSet/>
      <dgm:spPr/>
      <dgm:t>
        <a:bodyPr/>
        <a:lstStyle/>
        <a:p>
          <a:endParaRPr lang="en-US"/>
        </a:p>
      </dgm:t>
    </dgm:pt>
    <dgm:pt modelId="{25F42F31-B2A4-4AB1-B366-462446B02699}">
      <dgm:prSet phldrT="[Text]" custT="1"/>
      <dgm:spPr/>
      <dgm:t>
        <a:bodyPr/>
        <a:lstStyle/>
        <a:p>
          <a:r>
            <a:rPr lang="en-US" sz="2400" dirty="0"/>
            <a:t>Displacements - mesial, distal, labial, lingual  </a:t>
          </a:r>
        </a:p>
      </dgm:t>
    </dgm:pt>
    <dgm:pt modelId="{2EF9427B-8479-4483-9F53-F4CB413E1309}" type="parTrans" cxnId="{5C6DD259-D4AA-42F9-B2ED-877EEDE3D4DC}">
      <dgm:prSet/>
      <dgm:spPr/>
      <dgm:t>
        <a:bodyPr/>
        <a:lstStyle/>
        <a:p>
          <a:endParaRPr lang="en-US"/>
        </a:p>
      </dgm:t>
    </dgm:pt>
    <dgm:pt modelId="{B9297824-5C6B-4902-B63E-654FDED71E6A}" type="sibTrans" cxnId="{5C6DD259-D4AA-42F9-B2ED-877EEDE3D4DC}">
      <dgm:prSet/>
      <dgm:spPr/>
      <dgm:t>
        <a:bodyPr/>
        <a:lstStyle/>
        <a:p>
          <a:endParaRPr lang="en-US"/>
        </a:p>
      </dgm:t>
    </dgm:pt>
    <dgm:pt modelId="{88267390-D4CC-4757-8AE7-783818F08E1B}">
      <dgm:prSet phldrT="[Text]" custT="1"/>
      <dgm:spPr/>
      <dgm:t>
        <a:bodyPr/>
        <a:lstStyle/>
        <a:p>
          <a:r>
            <a:rPr lang="en-US" sz="2400" dirty="0" err="1"/>
            <a:t>Infraversions</a:t>
          </a:r>
          <a:r>
            <a:rPr lang="en-US" sz="2400" dirty="0"/>
            <a:t> and </a:t>
          </a:r>
          <a:r>
            <a:rPr lang="en-US" sz="2400" dirty="0" err="1"/>
            <a:t>supraversions</a:t>
          </a:r>
          <a:r>
            <a:rPr lang="en-US" sz="2400" dirty="0"/>
            <a:t> </a:t>
          </a:r>
        </a:p>
      </dgm:t>
    </dgm:pt>
    <dgm:pt modelId="{F0D8B7FD-8325-40B5-B786-47E0B20D0650}" type="parTrans" cxnId="{2F6C44E1-0120-4041-A949-59D8880A708D}">
      <dgm:prSet/>
      <dgm:spPr/>
      <dgm:t>
        <a:bodyPr/>
        <a:lstStyle/>
        <a:p>
          <a:endParaRPr lang="en-US"/>
        </a:p>
      </dgm:t>
    </dgm:pt>
    <dgm:pt modelId="{2DADFCCE-4AC7-484F-92B6-B68D4783E24B}" type="sibTrans" cxnId="{2F6C44E1-0120-4041-A949-59D8880A708D}">
      <dgm:prSet/>
      <dgm:spPr/>
      <dgm:t>
        <a:bodyPr/>
        <a:lstStyle/>
        <a:p>
          <a:endParaRPr lang="en-US"/>
        </a:p>
      </dgm:t>
    </dgm:pt>
    <dgm:pt modelId="{58A39206-3C7E-42FA-B268-3DAB1EE33B07}">
      <dgm:prSet phldrT="[Text]" custT="1"/>
      <dgm:spPr/>
      <dgm:t>
        <a:bodyPr/>
        <a:lstStyle/>
        <a:p>
          <a:r>
            <a:rPr lang="en-US" sz="2400" dirty="0"/>
            <a:t>Rotations </a:t>
          </a:r>
        </a:p>
      </dgm:t>
    </dgm:pt>
    <dgm:pt modelId="{21D263E6-D9A1-49AC-8221-B6D91AF2CF35}" type="parTrans" cxnId="{051CF3C7-3230-4AD7-88DF-10A5F78A7AB4}">
      <dgm:prSet/>
      <dgm:spPr/>
      <dgm:t>
        <a:bodyPr/>
        <a:lstStyle/>
        <a:p>
          <a:endParaRPr lang="en-US"/>
        </a:p>
      </dgm:t>
    </dgm:pt>
    <dgm:pt modelId="{871DEC09-9EAE-429E-AF60-CF2B8F6381D5}" type="sibTrans" cxnId="{051CF3C7-3230-4AD7-88DF-10A5F78A7AB4}">
      <dgm:prSet/>
      <dgm:spPr/>
      <dgm:t>
        <a:bodyPr/>
        <a:lstStyle/>
        <a:p>
          <a:endParaRPr lang="en-US"/>
        </a:p>
      </dgm:t>
    </dgm:pt>
    <dgm:pt modelId="{7CB15ADA-FEE5-4A27-9A6B-BC52F4CB65F0}">
      <dgm:prSet phldrT="[Text]" custT="1"/>
      <dgm:spPr/>
      <dgm:t>
        <a:bodyPr/>
        <a:lstStyle/>
        <a:p>
          <a:r>
            <a:rPr lang="en-US" sz="2400" dirty="0"/>
            <a:t>Transposition </a:t>
          </a:r>
        </a:p>
      </dgm:t>
    </dgm:pt>
    <dgm:pt modelId="{7EB485B6-9665-4379-91CF-98B60EA14FB7}" type="parTrans" cxnId="{BD3953BA-F942-40F2-9AFC-2010E6054D04}">
      <dgm:prSet/>
      <dgm:spPr/>
      <dgm:t>
        <a:bodyPr/>
        <a:lstStyle/>
        <a:p>
          <a:endParaRPr lang="en-US"/>
        </a:p>
      </dgm:t>
    </dgm:pt>
    <dgm:pt modelId="{293AF8BD-2DFD-49E6-BB97-98F9673E662A}" type="sibTrans" cxnId="{BD3953BA-F942-40F2-9AFC-2010E6054D04}">
      <dgm:prSet/>
      <dgm:spPr/>
      <dgm:t>
        <a:bodyPr/>
        <a:lstStyle/>
        <a:p>
          <a:endParaRPr lang="en-US"/>
        </a:p>
      </dgm:t>
    </dgm:pt>
    <dgm:pt modelId="{EE1F083C-C742-4EEF-B882-DBBF0DFA0E0D}" type="pres">
      <dgm:prSet presAssocID="{4346E2CA-0B33-46A7-B335-07F0623B0D16}" presName="linear" presStyleCnt="0">
        <dgm:presLayoutVars>
          <dgm:dir/>
          <dgm:animLvl val="lvl"/>
          <dgm:resizeHandles val="exact"/>
        </dgm:presLayoutVars>
      </dgm:prSet>
      <dgm:spPr/>
    </dgm:pt>
    <dgm:pt modelId="{58CBE91E-3650-47B9-81B0-208CD4B7DFF4}" type="pres">
      <dgm:prSet presAssocID="{BCD9D2FD-9F82-42CD-96E8-5FEFF9551B4D}" presName="parentLin" presStyleCnt="0"/>
      <dgm:spPr/>
    </dgm:pt>
    <dgm:pt modelId="{707A460D-7648-4CE9-899C-E360F4D926C6}" type="pres">
      <dgm:prSet presAssocID="{BCD9D2FD-9F82-42CD-96E8-5FEFF9551B4D}" presName="parentLeftMargin" presStyleLbl="node1" presStyleIdx="0" presStyleCnt="5"/>
      <dgm:spPr/>
    </dgm:pt>
    <dgm:pt modelId="{FD6F99AC-0EF8-4690-B63B-F5CCFC69C952}" type="pres">
      <dgm:prSet presAssocID="{BCD9D2FD-9F82-42CD-96E8-5FEFF9551B4D}" presName="parentText" presStyleLbl="node1" presStyleIdx="0" presStyleCnt="5" custScaleX="128753">
        <dgm:presLayoutVars>
          <dgm:chMax val="0"/>
          <dgm:bulletEnabled val="1"/>
        </dgm:presLayoutVars>
      </dgm:prSet>
      <dgm:spPr/>
    </dgm:pt>
    <dgm:pt modelId="{47A6945D-4B29-4C84-B72D-EF97A08E6A36}" type="pres">
      <dgm:prSet presAssocID="{BCD9D2FD-9F82-42CD-96E8-5FEFF9551B4D}" presName="negativeSpace" presStyleCnt="0"/>
      <dgm:spPr/>
    </dgm:pt>
    <dgm:pt modelId="{91619F65-FC93-483F-8C46-BA572E937A73}" type="pres">
      <dgm:prSet presAssocID="{BCD9D2FD-9F82-42CD-96E8-5FEFF9551B4D}" presName="childText" presStyleLbl="conFgAcc1" presStyleIdx="0" presStyleCnt="5">
        <dgm:presLayoutVars>
          <dgm:bulletEnabled val="1"/>
        </dgm:presLayoutVars>
      </dgm:prSet>
      <dgm:spPr/>
    </dgm:pt>
    <dgm:pt modelId="{F86D9381-F043-441C-9A4A-49EBDE582A50}" type="pres">
      <dgm:prSet presAssocID="{D618D8AE-5AA2-4F20-B2C1-C1400985780A}" presName="spaceBetweenRectangles" presStyleCnt="0"/>
      <dgm:spPr/>
    </dgm:pt>
    <dgm:pt modelId="{3140150F-CDCC-4DAE-867E-1A15A8EE6C01}" type="pres">
      <dgm:prSet presAssocID="{25F42F31-B2A4-4AB1-B366-462446B02699}" presName="parentLin" presStyleCnt="0"/>
      <dgm:spPr/>
    </dgm:pt>
    <dgm:pt modelId="{EFCD05DF-6308-4B40-8259-4341AA183499}" type="pres">
      <dgm:prSet presAssocID="{25F42F31-B2A4-4AB1-B366-462446B02699}" presName="parentLeftMargin" presStyleLbl="node1" presStyleIdx="0" presStyleCnt="5"/>
      <dgm:spPr/>
    </dgm:pt>
    <dgm:pt modelId="{89C9335A-6CC5-4814-A23F-66AEA5178FAE}" type="pres">
      <dgm:prSet presAssocID="{25F42F31-B2A4-4AB1-B366-462446B02699}" presName="parentText" presStyleLbl="node1" presStyleIdx="1" presStyleCnt="5" custScaleX="128753">
        <dgm:presLayoutVars>
          <dgm:chMax val="0"/>
          <dgm:bulletEnabled val="1"/>
        </dgm:presLayoutVars>
      </dgm:prSet>
      <dgm:spPr/>
    </dgm:pt>
    <dgm:pt modelId="{4A6A091A-2836-454C-BF52-64295E1DB311}" type="pres">
      <dgm:prSet presAssocID="{25F42F31-B2A4-4AB1-B366-462446B02699}" presName="negativeSpace" presStyleCnt="0"/>
      <dgm:spPr/>
    </dgm:pt>
    <dgm:pt modelId="{07FCEA2B-3867-4682-BB22-F2E4DFAD8439}" type="pres">
      <dgm:prSet presAssocID="{25F42F31-B2A4-4AB1-B366-462446B02699}" presName="childText" presStyleLbl="conFgAcc1" presStyleIdx="1" presStyleCnt="5">
        <dgm:presLayoutVars>
          <dgm:bulletEnabled val="1"/>
        </dgm:presLayoutVars>
      </dgm:prSet>
      <dgm:spPr/>
    </dgm:pt>
    <dgm:pt modelId="{96033528-2526-4DF7-85E3-BD475715B8CB}" type="pres">
      <dgm:prSet presAssocID="{B9297824-5C6B-4902-B63E-654FDED71E6A}" presName="spaceBetweenRectangles" presStyleCnt="0"/>
      <dgm:spPr/>
    </dgm:pt>
    <dgm:pt modelId="{54DB40C8-83A4-4074-AD6C-9AB1CA0750AE}" type="pres">
      <dgm:prSet presAssocID="{88267390-D4CC-4757-8AE7-783818F08E1B}" presName="parentLin" presStyleCnt="0"/>
      <dgm:spPr/>
    </dgm:pt>
    <dgm:pt modelId="{592E1C31-CCF7-4686-9D04-BA00F594A10D}" type="pres">
      <dgm:prSet presAssocID="{88267390-D4CC-4757-8AE7-783818F08E1B}" presName="parentLeftMargin" presStyleLbl="node1" presStyleIdx="1" presStyleCnt="5"/>
      <dgm:spPr/>
    </dgm:pt>
    <dgm:pt modelId="{DD54836F-53B2-43BF-9F37-AA620DFE9895}" type="pres">
      <dgm:prSet presAssocID="{88267390-D4CC-4757-8AE7-783818F08E1B}" presName="parentText" presStyleLbl="node1" presStyleIdx="2" presStyleCnt="5" custScaleX="128753">
        <dgm:presLayoutVars>
          <dgm:chMax val="0"/>
          <dgm:bulletEnabled val="1"/>
        </dgm:presLayoutVars>
      </dgm:prSet>
      <dgm:spPr/>
    </dgm:pt>
    <dgm:pt modelId="{A78BDE17-9FB2-4C8E-AA68-1859DC051CFF}" type="pres">
      <dgm:prSet presAssocID="{88267390-D4CC-4757-8AE7-783818F08E1B}" presName="negativeSpace" presStyleCnt="0"/>
      <dgm:spPr/>
    </dgm:pt>
    <dgm:pt modelId="{A9E1CF24-6A9F-4D04-8973-E251DFA9F8AA}" type="pres">
      <dgm:prSet presAssocID="{88267390-D4CC-4757-8AE7-783818F08E1B}" presName="childText" presStyleLbl="conFgAcc1" presStyleIdx="2" presStyleCnt="5">
        <dgm:presLayoutVars>
          <dgm:bulletEnabled val="1"/>
        </dgm:presLayoutVars>
      </dgm:prSet>
      <dgm:spPr/>
    </dgm:pt>
    <dgm:pt modelId="{D404F152-70D5-45BC-A8E6-E866379AB97F}" type="pres">
      <dgm:prSet presAssocID="{2DADFCCE-4AC7-484F-92B6-B68D4783E24B}" presName="spaceBetweenRectangles" presStyleCnt="0"/>
      <dgm:spPr/>
    </dgm:pt>
    <dgm:pt modelId="{75BB8139-FB9C-4158-956A-E95173EC1297}" type="pres">
      <dgm:prSet presAssocID="{58A39206-3C7E-42FA-B268-3DAB1EE33B07}" presName="parentLin" presStyleCnt="0"/>
      <dgm:spPr/>
    </dgm:pt>
    <dgm:pt modelId="{432BB5D8-7E4C-4FEB-8AB6-146FF27BB5E0}" type="pres">
      <dgm:prSet presAssocID="{58A39206-3C7E-42FA-B268-3DAB1EE33B07}" presName="parentLeftMargin" presStyleLbl="node1" presStyleIdx="2" presStyleCnt="5"/>
      <dgm:spPr/>
    </dgm:pt>
    <dgm:pt modelId="{30518B34-19F3-4422-89A3-7085A319D276}" type="pres">
      <dgm:prSet presAssocID="{58A39206-3C7E-42FA-B268-3DAB1EE33B07}" presName="parentText" presStyleLbl="node1" presStyleIdx="3" presStyleCnt="5" custScaleX="128753">
        <dgm:presLayoutVars>
          <dgm:chMax val="0"/>
          <dgm:bulletEnabled val="1"/>
        </dgm:presLayoutVars>
      </dgm:prSet>
      <dgm:spPr/>
    </dgm:pt>
    <dgm:pt modelId="{C740DFA0-059E-451E-A333-CFB4195FBA14}" type="pres">
      <dgm:prSet presAssocID="{58A39206-3C7E-42FA-B268-3DAB1EE33B07}" presName="negativeSpace" presStyleCnt="0"/>
      <dgm:spPr/>
    </dgm:pt>
    <dgm:pt modelId="{C86D8F81-76FD-444D-A1DE-2B25720F2D0E}" type="pres">
      <dgm:prSet presAssocID="{58A39206-3C7E-42FA-B268-3DAB1EE33B07}" presName="childText" presStyleLbl="conFgAcc1" presStyleIdx="3" presStyleCnt="5">
        <dgm:presLayoutVars>
          <dgm:bulletEnabled val="1"/>
        </dgm:presLayoutVars>
      </dgm:prSet>
      <dgm:spPr/>
    </dgm:pt>
    <dgm:pt modelId="{9C1D14A7-D2EC-4A96-A93E-8C9E1617FF34}" type="pres">
      <dgm:prSet presAssocID="{871DEC09-9EAE-429E-AF60-CF2B8F6381D5}" presName="spaceBetweenRectangles" presStyleCnt="0"/>
      <dgm:spPr/>
    </dgm:pt>
    <dgm:pt modelId="{747EDA77-E393-4AA6-BBC9-9FFCE6F95172}" type="pres">
      <dgm:prSet presAssocID="{7CB15ADA-FEE5-4A27-9A6B-BC52F4CB65F0}" presName="parentLin" presStyleCnt="0"/>
      <dgm:spPr/>
    </dgm:pt>
    <dgm:pt modelId="{D83FB743-4E65-4DB0-B0B1-6CA59138F46F}" type="pres">
      <dgm:prSet presAssocID="{7CB15ADA-FEE5-4A27-9A6B-BC52F4CB65F0}" presName="parentLeftMargin" presStyleLbl="node1" presStyleIdx="3" presStyleCnt="5"/>
      <dgm:spPr/>
    </dgm:pt>
    <dgm:pt modelId="{A99C894A-0B59-40BE-B8F1-EC1C2B5B9E89}" type="pres">
      <dgm:prSet presAssocID="{7CB15ADA-FEE5-4A27-9A6B-BC52F4CB65F0}" presName="parentText" presStyleLbl="node1" presStyleIdx="4" presStyleCnt="5" custScaleX="128753">
        <dgm:presLayoutVars>
          <dgm:chMax val="0"/>
          <dgm:bulletEnabled val="1"/>
        </dgm:presLayoutVars>
      </dgm:prSet>
      <dgm:spPr/>
    </dgm:pt>
    <dgm:pt modelId="{32D849AC-5553-4B28-805A-68327399B0FE}" type="pres">
      <dgm:prSet presAssocID="{7CB15ADA-FEE5-4A27-9A6B-BC52F4CB65F0}" presName="negativeSpace" presStyleCnt="0"/>
      <dgm:spPr/>
    </dgm:pt>
    <dgm:pt modelId="{7C08D11F-53CB-4E19-AB06-749BE3DF5E71}" type="pres">
      <dgm:prSet presAssocID="{7CB15ADA-FEE5-4A27-9A6B-BC52F4CB65F0}" presName="childText" presStyleLbl="conFgAcc1" presStyleIdx="4" presStyleCnt="5">
        <dgm:presLayoutVars>
          <dgm:bulletEnabled val="1"/>
        </dgm:presLayoutVars>
      </dgm:prSet>
      <dgm:spPr/>
    </dgm:pt>
  </dgm:ptLst>
  <dgm:cxnLst>
    <dgm:cxn modelId="{6C846C06-C817-44CF-AEE7-28DAB6A43134}" type="presOf" srcId="{BCD9D2FD-9F82-42CD-96E8-5FEFF9551B4D}" destId="{FD6F99AC-0EF8-4690-B63B-F5CCFC69C952}" srcOrd="1" destOrd="0" presId="urn:microsoft.com/office/officeart/2005/8/layout/list1"/>
    <dgm:cxn modelId="{D803F60B-D6FD-4EB3-B92E-BC377E223A56}" type="presOf" srcId="{7CB15ADA-FEE5-4A27-9A6B-BC52F4CB65F0}" destId="{D83FB743-4E65-4DB0-B0B1-6CA59138F46F}" srcOrd="0" destOrd="0" presId="urn:microsoft.com/office/officeart/2005/8/layout/list1"/>
    <dgm:cxn modelId="{2D3B822A-24B3-4A9D-8E7D-409E138BE5D0}" type="presOf" srcId="{7CB15ADA-FEE5-4A27-9A6B-BC52F4CB65F0}" destId="{A99C894A-0B59-40BE-B8F1-EC1C2B5B9E89}" srcOrd="1" destOrd="0" presId="urn:microsoft.com/office/officeart/2005/8/layout/list1"/>
    <dgm:cxn modelId="{024EDD68-BB68-4F15-AC25-6B101715B43A}" type="presOf" srcId="{88267390-D4CC-4757-8AE7-783818F08E1B}" destId="{592E1C31-CCF7-4686-9D04-BA00F594A10D}" srcOrd="0" destOrd="0" presId="urn:microsoft.com/office/officeart/2005/8/layout/list1"/>
    <dgm:cxn modelId="{8178DF6C-B4CD-4A6F-8ECD-08D53C731BC3}" type="presOf" srcId="{25F42F31-B2A4-4AB1-B366-462446B02699}" destId="{89C9335A-6CC5-4814-A23F-66AEA5178FAE}" srcOrd="1" destOrd="0" presId="urn:microsoft.com/office/officeart/2005/8/layout/list1"/>
    <dgm:cxn modelId="{CD89874F-DC98-4F14-953C-030E15B40712}" type="presOf" srcId="{58A39206-3C7E-42FA-B268-3DAB1EE33B07}" destId="{432BB5D8-7E4C-4FEB-8AB6-146FF27BB5E0}" srcOrd="0" destOrd="0" presId="urn:microsoft.com/office/officeart/2005/8/layout/list1"/>
    <dgm:cxn modelId="{38F7BB58-4D7A-4B7D-AAF3-FA5957376104}" type="presOf" srcId="{88267390-D4CC-4757-8AE7-783818F08E1B}" destId="{DD54836F-53B2-43BF-9F37-AA620DFE9895}" srcOrd="1" destOrd="0" presId="urn:microsoft.com/office/officeart/2005/8/layout/list1"/>
    <dgm:cxn modelId="{5C6DD259-D4AA-42F9-B2ED-877EEDE3D4DC}" srcId="{4346E2CA-0B33-46A7-B335-07F0623B0D16}" destId="{25F42F31-B2A4-4AB1-B366-462446B02699}" srcOrd="1" destOrd="0" parTransId="{2EF9427B-8479-4483-9F53-F4CB413E1309}" sibTransId="{B9297824-5C6B-4902-B63E-654FDED71E6A}"/>
    <dgm:cxn modelId="{6A2B098C-E26E-4FAD-9852-DC5B4D4DAC3E}" type="presOf" srcId="{25F42F31-B2A4-4AB1-B366-462446B02699}" destId="{EFCD05DF-6308-4B40-8259-4341AA183499}" srcOrd="0" destOrd="0" presId="urn:microsoft.com/office/officeart/2005/8/layout/list1"/>
    <dgm:cxn modelId="{A569CDA2-E3DD-48AB-AD15-07BFDDB3264C}" type="presOf" srcId="{4346E2CA-0B33-46A7-B335-07F0623B0D16}" destId="{EE1F083C-C742-4EEF-B882-DBBF0DFA0E0D}" srcOrd="0" destOrd="0" presId="urn:microsoft.com/office/officeart/2005/8/layout/list1"/>
    <dgm:cxn modelId="{159C7BAF-88E9-400C-8B2D-DB5D250E9A73}" type="presOf" srcId="{BCD9D2FD-9F82-42CD-96E8-5FEFF9551B4D}" destId="{707A460D-7648-4CE9-899C-E360F4D926C6}" srcOrd="0" destOrd="0" presId="urn:microsoft.com/office/officeart/2005/8/layout/list1"/>
    <dgm:cxn modelId="{BD3953BA-F942-40F2-9AFC-2010E6054D04}" srcId="{4346E2CA-0B33-46A7-B335-07F0623B0D16}" destId="{7CB15ADA-FEE5-4A27-9A6B-BC52F4CB65F0}" srcOrd="4" destOrd="0" parTransId="{7EB485B6-9665-4379-91CF-98B60EA14FB7}" sibTransId="{293AF8BD-2DFD-49E6-BB97-98F9673E662A}"/>
    <dgm:cxn modelId="{DB0A32C3-DBD8-45D9-8687-BC05CECB0B90}" type="presOf" srcId="{58A39206-3C7E-42FA-B268-3DAB1EE33B07}" destId="{30518B34-19F3-4422-89A3-7085A319D276}" srcOrd="1" destOrd="0" presId="urn:microsoft.com/office/officeart/2005/8/layout/list1"/>
    <dgm:cxn modelId="{051CF3C7-3230-4AD7-88DF-10A5F78A7AB4}" srcId="{4346E2CA-0B33-46A7-B335-07F0623B0D16}" destId="{58A39206-3C7E-42FA-B268-3DAB1EE33B07}" srcOrd="3" destOrd="0" parTransId="{21D263E6-D9A1-49AC-8221-B6D91AF2CF35}" sibTransId="{871DEC09-9EAE-429E-AF60-CF2B8F6381D5}"/>
    <dgm:cxn modelId="{2F6C44E1-0120-4041-A949-59D8880A708D}" srcId="{4346E2CA-0B33-46A7-B335-07F0623B0D16}" destId="{88267390-D4CC-4757-8AE7-783818F08E1B}" srcOrd="2" destOrd="0" parTransId="{F0D8B7FD-8325-40B5-B786-47E0B20D0650}" sibTransId="{2DADFCCE-4AC7-484F-92B6-B68D4783E24B}"/>
    <dgm:cxn modelId="{42593BF1-0ACD-42C9-AEC5-97173531F646}" srcId="{4346E2CA-0B33-46A7-B335-07F0623B0D16}" destId="{BCD9D2FD-9F82-42CD-96E8-5FEFF9551B4D}" srcOrd="0" destOrd="0" parTransId="{BCA9759F-DB00-4F69-9543-52669DB56B84}" sibTransId="{D618D8AE-5AA2-4F20-B2C1-C1400985780A}"/>
    <dgm:cxn modelId="{479AC2A3-47EB-4DAB-940D-81025F3EDD15}" type="presParOf" srcId="{EE1F083C-C742-4EEF-B882-DBBF0DFA0E0D}" destId="{58CBE91E-3650-47B9-81B0-208CD4B7DFF4}" srcOrd="0" destOrd="0" presId="urn:microsoft.com/office/officeart/2005/8/layout/list1"/>
    <dgm:cxn modelId="{7734CFAA-3D26-4C8B-9678-42223874CFA0}" type="presParOf" srcId="{58CBE91E-3650-47B9-81B0-208CD4B7DFF4}" destId="{707A460D-7648-4CE9-899C-E360F4D926C6}" srcOrd="0" destOrd="0" presId="urn:microsoft.com/office/officeart/2005/8/layout/list1"/>
    <dgm:cxn modelId="{9556A462-9C76-4EF7-8717-B9EA7E3B0BB0}" type="presParOf" srcId="{58CBE91E-3650-47B9-81B0-208CD4B7DFF4}" destId="{FD6F99AC-0EF8-4690-B63B-F5CCFC69C952}" srcOrd="1" destOrd="0" presId="urn:microsoft.com/office/officeart/2005/8/layout/list1"/>
    <dgm:cxn modelId="{0C1EC084-EC85-4876-BC2F-140DD2BC1B54}" type="presParOf" srcId="{EE1F083C-C742-4EEF-B882-DBBF0DFA0E0D}" destId="{47A6945D-4B29-4C84-B72D-EF97A08E6A36}" srcOrd="1" destOrd="0" presId="urn:microsoft.com/office/officeart/2005/8/layout/list1"/>
    <dgm:cxn modelId="{7F3F94B2-E8E5-48D3-8BCF-EFD58562480F}" type="presParOf" srcId="{EE1F083C-C742-4EEF-B882-DBBF0DFA0E0D}" destId="{91619F65-FC93-483F-8C46-BA572E937A73}" srcOrd="2" destOrd="0" presId="urn:microsoft.com/office/officeart/2005/8/layout/list1"/>
    <dgm:cxn modelId="{71DCA63F-4A74-4A83-B4C5-0B2E5359EBF4}" type="presParOf" srcId="{EE1F083C-C742-4EEF-B882-DBBF0DFA0E0D}" destId="{F86D9381-F043-441C-9A4A-49EBDE582A50}" srcOrd="3" destOrd="0" presId="urn:microsoft.com/office/officeart/2005/8/layout/list1"/>
    <dgm:cxn modelId="{A2840A89-DD25-44E9-9F59-E11824220A03}" type="presParOf" srcId="{EE1F083C-C742-4EEF-B882-DBBF0DFA0E0D}" destId="{3140150F-CDCC-4DAE-867E-1A15A8EE6C01}" srcOrd="4" destOrd="0" presId="urn:microsoft.com/office/officeart/2005/8/layout/list1"/>
    <dgm:cxn modelId="{60D547FE-E7B7-42F8-A7F5-B026D0AE3C17}" type="presParOf" srcId="{3140150F-CDCC-4DAE-867E-1A15A8EE6C01}" destId="{EFCD05DF-6308-4B40-8259-4341AA183499}" srcOrd="0" destOrd="0" presId="urn:microsoft.com/office/officeart/2005/8/layout/list1"/>
    <dgm:cxn modelId="{DFA53792-0038-4745-9096-FC848BA757B6}" type="presParOf" srcId="{3140150F-CDCC-4DAE-867E-1A15A8EE6C01}" destId="{89C9335A-6CC5-4814-A23F-66AEA5178FAE}" srcOrd="1" destOrd="0" presId="urn:microsoft.com/office/officeart/2005/8/layout/list1"/>
    <dgm:cxn modelId="{85993D85-0EBD-4570-8B55-13D41E685A00}" type="presParOf" srcId="{EE1F083C-C742-4EEF-B882-DBBF0DFA0E0D}" destId="{4A6A091A-2836-454C-BF52-64295E1DB311}" srcOrd="5" destOrd="0" presId="urn:microsoft.com/office/officeart/2005/8/layout/list1"/>
    <dgm:cxn modelId="{BDC7B629-0274-4CF0-A4A9-404E0D52B88C}" type="presParOf" srcId="{EE1F083C-C742-4EEF-B882-DBBF0DFA0E0D}" destId="{07FCEA2B-3867-4682-BB22-F2E4DFAD8439}" srcOrd="6" destOrd="0" presId="urn:microsoft.com/office/officeart/2005/8/layout/list1"/>
    <dgm:cxn modelId="{0A303BFA-5416-4CDF-A458-BAB3BD78A948}" type="presParOf" srcId="{EE1F083C-C742-4EEF-B882-DBBF0DFA0E0D}" destId="{96033528-2526-4DF7-85E3-BD475715B8CB}" srcOrd="7" destOrd="0" presId="urn:microsoft.com/office/officeart/2005/8/layout/list1"/>
    <dgm:cxn modelId="{E7E55DBC-4B3B-4ACE-A53A-86282EF2969D}" type="presParOf" srcId="{EE1F083C-C742-4EEF-B882-DBBF0DFA0E0D}" destId="{54DB40C8-83A4-4074-AD6C-9AB1CA0750AE}" srcOrd="8" destOrd="0" presId="urn:microsoft.com/office/officeart/2005/8/layout/list1"/>
    <dgm:cxn modelId="{95C48DA0-EB41-446F-B9E9-A3C5C96CC788}" type="presParOf" srcId="{54DB40C8-83A4-4074-AD6C-9AB1CA0750AE}" destId="{592E1C31-CCF7-4686-9D04-BA00F594A10D}" srcOrd="0" destOrd="0" presId="urn:microsoft.com/office/officeart/2005/8/layout/list1"/>
    <dgm:cxn modelId="{6B9301C3-EDDB-4EBE-8FCA-3CCD721F9F54}" type="presParOf" srcId="{54DB40C8-83A4-4074-AD6C-9AB1CA0750AE}" destId="{DD54836F-53B2-43BF-9F37-AA620DFE9895}" srcOrd="1" destOrd="0" presId="urn:microsoft.com/office/officeart/2005/8/layout/list1"/>
    <dgm:cxn modelId="{7E54FA47-59CF-4752-9198-1D9CD8C269CB}" type="presParOf" srcId="{EE1F083C-C742-4EEF-B882-DBBF0DFA0E0D}" destId="{A78BDE17-9FB2-4C8E-AA68-1859DC051CFF}" srcOrd="9" destOrd="0" presId="urn:microsoft.com/office/officeart/2005/8/layout/list1"/>
    <dgm:cxn modelId="{252F0CF3-0CA6-4548-B4EE-C42C82FB5671}" type="presParOf" srcId="{EE1F083C-C742-4EEF-B882-DBBF0DFA0E0D}" destId="{A9E1CF24-6A9F-4D04-8973-E251DFA9F8AA}" srcOrd="10" destOrd="0" presId="urn:microsoft.com/office/officeart/2005/8/layout/list1"/>
    <dgm:cxn modelId="{16456E8E-5BA7-4E4D-BC8C-4B8A3EF22B1D}" type="presParOf" srcId="{EE1F083C-C742-4EEF-B882-DBBF0DFA0E0D}" destId="{D404F152-70D5-45BC-A8E6-E866379AB97F}" srcOrd="11" destOrd="0" presId="urn:microsoft.com/office/officeart/2005/8/layout/list1"/>
    <dgm:cxn modelId="{18DA095A-D22C-49F5-A56E-073974C8B6D6}" type="presParOf" srcId="{EE1F083C-C742-4EEF-B882-DBBF0DFA0E0D}" destId="{75BB8139-FB9C-4158-956A-E95173EC1297}" srcOrd="12" destOrd="0" presId="urn:microsoft.com/office/officeart/2005/8/layout/list1"/>
    <dgm:cxn modelId="{081E408D-F536-4381-A92C-2B467AD59CE7}" type="presParOf" srcId="{75BB8139-FB9C-4158-956A-E95173EC1297}" destId="{432BB5D8-7E4C-4FEB-8AB6-146FF27BB5E0}" srcOrd="0" destOrd="0" presId="urn:microsoft.com/office/officeart/2005/8/layout/list1"/>
    <dgm:cxn modelId="{7F05422F-150F-4DAE-A90B-5F2D3FC2AA66}" type="presParOf" srcId="{75BB8139-FB9C-4158-956A-E95173EC1297}" destId="{30518B34-19F3-4422-89A3-7085A319D276}" srcOrd="1" destOrd="0" presId="urn:microsoft.com/office/officeart/2005/8/layout/list1"/>
    <dgm:cxn modelId="{036AD84D-F34D-4E47-82C9-A3EFA5144F85}" type="presParOf" srcId="{EE1F083C-C742-4EEF-B882-DBBF0DFA0E0D}" destId="{C740DFA0-059E-451E-A333-CFB4195FBA14}" srcOrd="13" destOrd="0" presId="urn:microsoft.com/office/officeart/2005/8/layout/list1"/>
    <dgm:cxn modelId="{CF075656-E103-47B6-8BDB-F4D728D3B328}" type="presParOf" srcId="{EE1F083C-C742-4EEF-B882-DBBF0DFA0E0D}" destId="{C86D8F81-76FD-444D-A1DE-2B25720F2D0E}" srcOrd="14" destOrd="0" presId="urn:microsoft.com/office/officeart/2005/8/layout/list1"/>
    <dgm:cxn modelId="{584355BF-B06B-49D9-B1AD-8A1EAA4D3DF8}" type="presParOf" srcId="{EE1F083C-C742-4EEF-B882-DBBF0DFA0E0D}" destId="{9C1D14A7-D2EC-4A96-A93E-8C9E1617FF34}" srcOrd="15" destOrd="0" presId="urn:microsoft.com/office/officeart/2005/8/layout/list1"/>
    <dgm:cxn modelId="{8A371DF1-9871-4283-B14A-FFB809808AD1}" type="presParOf" srcId="{EE1F083C-C742-4EEF-B882-DBBF0DFA0E0D}" destId="{747EDA77-E393-4AA6-BBC9-9FFCE6F95172}" srcOrd="16" destOrd="0" presId="urn:microsoft.com/office/officeart/2005/8/layout/list1"/>
    <dgm:cxn modelId="{EAA4FFF1-F63E-4C10-92D8-9F2A27DF32BC}" type="presParOf" srcId="{747EDA77-E393-4AA6-BBC9-9FFCE6F95172}" destId="{D83FB743-4E65-4DB0-B0B1-6CA59138F46F}" srcOrd="0" destOrd="0" presId="urn:microsoft.com/office/officeart/2005/8/layout/list1"/>
    <dgm:cxn modelId="{40AA38E1-3588-4C2F-9855-CEED08C6BB27}" type="presParOf" srcId="{747EDA77-E393-4AA6-BBC9-9FFCE6F95172}" destId="{A99C894A-0B59-40BE-B8F1-EC1C2B5B9E89}" srcOrd="1" destOrd="0" presId="urn:microsoft.com/office/officeart/2005/8/layout/list1"/>
    <dgm:cxn modelId="{B1BD29C7-553F-439D-A4E4-411A16BA44BC}" type="presParOf" srcId="{EE1F083C-C742-4EEF-B882-DBBF0DFA0E0D}" destId="{32D849AC-5553-4B28-805A-68327399B0FE}" srcOrd="17" destOrd="0" presId="urn:microsoft.com/office/officeart/2005/8/layout/list1"/>
    <dgm:cxn modelId="{69CD7E98-9B56-4212-9B50-33022A2CB414}" type="presParOf" srcId="{EE1F083C-C742-4EEF-B882-DBBF0DFA0E0D}" destId="{7C08D11F-53CB-4E19-AB06-749BE3DF5E7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6E0F1D-2372-446C-AC28-BDAF732A2160}" type="doc">
      <dgm:prSet loTypeId="urn:microsoft.com/office/officeart/2005/8/layout/hList1" loCatId="list" qsTypeId="urn:microsoft.com/office/officeart/2005/8/quickstyle/3d2#1" qsCatId="3D" csTypeId="urn:microsoft.com/office/officeart/2005/8/colors/colorful5" csCatId="colorful" phldr="1"/>
      <dgm:spPr/>
      <dgm:t>
        <a:bodyPr/>
        <a:lstStyle/>
        <a:p>
          <a:endParaRPr lang="en-US"/>
        </a:p>
      </dgm:t>
    </dgm:pt>
    <dgm:pt modelId="{16F8C71D-9D10-4DB2-B621-D17C73F5498D}">
      <dgm:prSet phldrT="[Text]"/>
      <dgm:spPr/>
      <dgm:t>
        <a:bodyPr/>
        <a:lstStyle/>
        <a:p>
          <a:r>
            <a:rPr lang="en-US" dirty="0"/>
            <a:t>Sagittal plane</a:t>
          </a:r>
        </a:p>
      </dgm:t>
    </dgm:pt>
    <dgm:pt modelId="{CFEC79EF-A2C3-42E4-92E4-48A33AD28613}" type="parTrans" cxnId="{75FD1D78-436C-4822-A558-9E9146E437C6}">
      <dgm:prSet/>
      <dgm:spPr/>
      <dgm:t>
        <a:bodyPr/>
        <a:lstStyle/>
        <a:p>
          <a:endParaRPr lang="en-US"/>
        </a:p>
      </dgm:t>
    </dgm:pt>
    <dgm:pt modelId="{AFE3068E-682E-4E09-A1ED-BD50011D289C}" type="sibTrans" cxnId="{75FD1D78-436C-4822-A558-9E9146E437C6}">
      <dgm:prSet/>
      <dgm:spPr/>
      <dgm:t>
        <a:bodyPr/>
        <a:lstStyle/>
        <a:p>
          <a:endParaRPr lang="en-US"/>
        </a:p>
      </dgm:t>
    </dgm:pt>
    <dgm:pt modelId="{E6AF353C-AF07-4736-BA95-83750813CE51}">
      <dgm:prSet phldrT="[Text]" custT="1"/>
      <dgm:spPr/>
      <dgm:t>
        <a:bodyPr/>
        <a:lstStyle/>
        <a:p>
          <a:r>
            <a:rPr lang="en-US" sz="2400" dirty="0"/>
            <a:t>Pre-normal occlusion</a:t>
          </a:r>
        </a:p>
      </dgm:t>
    </dgm:pt>
    <dgm:pt modelId="{FA3296A3-EC84-432F-9613-D6A0219D2236}" type="parTrans" cxnId="{41095EA8-95FF-4DF6-87FC-4DE1D0AFB393}">
      <dgm:prSet/>
      <dgm:spPr/>
      <dgm:t>
        <a:bodyPr/>
        <a:lstStyle/>
        <a:p>
          <a:endParaRPr lang="en-US"/>
        </a:p>
      </dgm:t>
    </dgm:pt>
    <dgm:pt modelId="{7E5D6CD8-89A1-43D0-966C-43307E84F419}" type="sibTrans" cxnId="{41095EA8-95FF-4DF6-87FC-4DE1D0AFB393}">
      <dgm:prSet/>
      <dgm:spPr/>
      <dgm:t>
        <a:bodyPr/>
        <a:lstStyle/>
        <a:p>
          <a:endParaRPr lang="en-US"/>
        </a:p>
      </dgm:t>
    </dgm:pt>
    <dgm:pt modelId="{A4E3C0EC-53C6-4A2F-AE62-61D313F9DA2B}">
      <dgm:prSet phldrT="[Text]" custT="1"/>
      <dgm:spPr/>
      <dgm:t>
        <a:bodyPr/>
        <a:lstStyle/>
        <a:p>
          <a:r>
            <a:rPr lang="en-US" sz="2400" dirty="0"/>
            <a:t>Post-normal occlusion</a:t>
          </a:r>
        </a:p>
      </dgm:t>
    </dgm:pt>
    <dgm:pt modelId="{15CAB08C-068D-4B81-867B-22BDC551C829}" type="parTrans" cxnId="{5A5B7B89-5715-4A79-84E3-A59DC6FFEAC5}">
      <dgm:prSet/>
      <dgm:spPr/>
      <dgm:t>
        <a:bodyPr/>
        <a:lstStyle/>
        <a:p>
          <a:endParaRPr lang="en-US"/>
        </a:p>
      </dgm:t>
    </dgm:pt>
    <dgm:pt modelId="{1FF9A97D-B282-4BBB-AE86-D7CBEEF0C1B7}" type="sibTrans" cxnId="{5A5B7B89-5715-4A79-84E3-A59DC6FFEAC5}">
      <dgm:prSet/>
      <dgm:spPr/>
      <dgm:t>
        <a:bodyPr/>
        <a:lstStyle/>
        <a:p>
          <a:endParaRPr lang="en-US"/>
        </a:p>
      </dgm:t>
    </dgm:pt>
    <dgm:pt modelId="{6E9B54E9-5870-421A-BA93-5F862148C2EF}">
      <dgm:prSet phldrT="[Text]"/>
      <dgm:spPr/>
      <dgm:t>
        <a:bodyPr/>
        <a:lstStyle/>
        <a:p>
          <a:r>
            <a:rPr lang="en-US" dirty="0"/>
            <a:t>Vertical plane</a:t>
          </a:r>
        </a:p>
      </dgm:t>
    </dgm:pt>
    <dgm:pt modelId="{855CB1C7-D7CE-44A4-9D9B-DBE2BC751533}" type="parTrans" cxnId="{A5395F80-E925-4DCA-A323-9584E4AEDB63}">
      <dgm:prSet/>
      <dgm:spPr/>
      <dgm:t>
        <a:bodyPr/>
        <a:lstStyle/>
        <a:p>
          <a:endParaRPr lang="en-US"/>
        </a:p>
      </dgm:t>
    </dgm:pt>
    <dgm:pt modelId="{4BD18767-9B1E-42E2-91DA-94F3B6A81A8D}" type="sibTrans" cxnId="{A5395F80-E925-4DCA-A323-9584E4AEDB63}">
      <dgm:prSet/>
      <dgm:spPr/>
      <dgm:t>
        <a:bodyPr/>
        <a:lstStyle/>
        <a:p>
          <a:endParaRPr lang="en-US"/>
        </a:p>
      </dgm:t>
    </dgm:pt>
    <dgm:pt modelId="{9C738159-E983-42C0-B260-3D6490CC4689}">
      <dgm:prSet phldrT="[Text]" custT="1"/>
      <dgm:spPr/>
      <dgm:t>
        <a:bodyPr/>
        <a:lstStyle/>
        <a:p>
          <a:r>
            <a:rPr lang="en-US" sz="2400" dirty="0"/>
            <a:t>Deep bite </a:t>
          </a:r>
        </a:p>
      </dgm:t>
    </dgm:pt>
    <dgm:pt modelId="{2A2273A9-B7BC-477D-AF7C-9ADB1F6D599A}" type="parTrans" cxnId="{BE934BA1-B891-487E-ADBD-3A64F99129DB}">
      <dgm:prSet/>
      <dgm:spPr/>
      <dgm:t>
        <a:bodyPr/>
        <a:lstStyle/>
        <a:p>
          <a:endParaRPr lang="en-US"/>
        </a:p>
      </dgm:t>
    </dgm:pt>
    <dgm:pt modelId="{828B008B-B31B-4EC1-839D-D719D4896577}" type="sibTrans" cxnId="{BE934BA1-B891-487E-ADBD-3A64F99129DB}">
      <dgm:prSet/>
      <dgm:spPr/>
      <dgm:t>
        <a:bodyPr/>
        <a:lstStyle/>
        <a:p>
          <a:endParaRPr lang="en-US"/>
        </a:p>
      </dgm:t>
    </dgm:pt>
    <dgm:pt modelId="{D44E2689-DFF6-4863-B9AC-FF4F1B0B07C4}">
      <dgm:prSet phldrT="[Text]" custT="1"/>
      <dgm:spPr/>
      <dgm:t>
        <a:bodyPr/>
        <a:lstStyle/>
        <a:p>
          <a:r>
            <a:rPr lang="en-US" sz="2400" dirty="0"/>
            <a:t>Open bite</a:t>
          </a:r>
        </a:p>
      </dgm:t>
    </dgm:pt>
    <dgm:pt modelId="{7C4103B8-2110-444D-941D-9C9FDFA802D0}" type="parTrans" cxnId="{1E5A5F25-C33C-44E7-94DB-19A360618D52}">
      <dgm:prSet/>
      <dgm:spPr/>
      <dgm:t>
        <a:bodyPr/>
        <a:lstStyle/>
        <a:p>
          <a:endParaRPr lang="en-US"/>
        </a:p>
      </dgm:t>
    </dgm:pt>
    <dgm:pt modelId="{5EBD06BE-C016-4C89-8512-FEC95B067355}" type="sibTrans" cxnId="{1E5A5F25-C33C-44E7-94DB-19A360618D52}">
      <dgm:prSet/>
      <dgm:spPr/>
      <dgm:t>
        <a:bodyPr/>
        <a:lstStyle/>
        <a:p>
          <a:endParaRPr lang="en-US"/>
        </a:p>
      </dgm:t>
    </dgm:pt>
    <dgm:pt modelId="{6E7E75AB-D32E-4B26-AF12-8E1D105EDD83}">
      <dgm:prSet phldrT="[Text]"/>
      <dgm:spPr/>
      <dgm:t>
        <a:bodyPr/>
        <a:lstStyle/>
        <a:p>
          <a:r>
            <a:rPr lang="en-US" dirty="0"/>
            <a:t>Transverse plane</a:t>
          </a:r>
        </a:p>
      </dgm:t>
    </dgm:pt>
    <dgm:pt modelId="{05E8C101-7439-4C25-B476-75EE0D1F66E6}" type="parTrans" cxnId="{6298CAA0-9E7E-4087-B876-74B4AB559291}">
      <dgm:prSet/>
      <dgm:spPr/>
      <dgm:t>
        <a:bodyPr/>
        <a:lstStyle/>
        <a:p>
          <a:endParaRPr lang="en-US"/>
        </a:p>
      </dgm:t>
    </dgm:pt>
    <dgm:pt modelId="{77410C65-81DF-4859-9884-B8343852A180}" type="sibTrans" cxnId="{6298CAA0-9E7E-4087-B876-74B4AB559291}">
      <dgm:prSet/>
      <dgm:spPr/>
      <dgm:t>
        <a:bodyPr/>
        <a:lstStyle/>
        <a:p>
          <a:endParaRPr lang="en-US"/>
        </a:p>
      </dgm:t>
    </dgm:pt>
    <dgm:pt modelId="{FA6F7502-3CA5-4BBF-B344-343332025FD3}">
      <dgm:prSet phldrT="[Text]" custT="1"/>
      <dgm:spPr/>
      <dgm:t>
        <a:bodyPr/>
        <a:lstStyle/>
        <a:p>
          <a:r>
            <a:rPr lang="en-US" sz="2400" dirty="0"/>
            <a:t>Crossbites</a:t>
          </a:r>
        </a:p>
      </dgm:t>
    </dgm:pt>
    <dgm:pt modelId="{67C21371-C396-4C55-9822-07826EE3CDB8}" type="parTrans" cxnId="{6A93D783-7DE2-4468-8755-6094B9C3E983}">
      <dgm:prSet/>
      <dgm:spPr/>
      <dgm:t>
        <a:bodyPr/>
        <a:lstStyle/>
        <a:p>
          <a:endParaRPr lang="en-US"/>
        </a:p>
      </dgm:t>
    </dgm:pt>
    <dgm:pt modelId="{5344F7E9-C86B-4FC4-A724-8FE9CB922224}" type="sibTrans" cxnId="{6A93D783-7DE2-4468-8755-6094B9C3E983}">
      <dgm:prSet/>
      <dgm:spPr/>
      <dgm:t>
        <a:bodyPr/>
        <a:lstStyle/>
        <a:p>
          <a:endParaRPr lang="en-US"/>
        </a:p>
      </dgm:t>
    </dgm:pt>
    <dgm:pt modelId="{8EDABE83-6E9C-426F-83E3-9F52832A5D88}" type="pres">
      <dgm:prSet presAssocID="{1A6E0F1D-2372-446C-AC28-BDAF732A2160}" presName="Name0" presStyleCnt="0">
        <dgm:presLayoutVars>
          <dgm:dir/>
          <dgm:animLvl val="lvl"/>
          <dgm:resizeHandles val="exact"/>
        </dgm:presLayoutVars>
      </dgm:prSet>
      <dgm:spPr/>
    </dgm:pt>
    <dgm:pt modelId="{42FE768B-89DC-46E2-A600-05067EA27A47}" type="pres">
      <dgm:prSet presAssocID="{16F8C71D-9D10-4DB2-B621-D17C73F5498D}" presName="composite" presStyleCnt="0"/>
      <dgm:spPr/>
    </dgm:pt>
    <dgm:pt modelId="{B0AC0BA7-23F9-41D5-8790-BC03AE630F22}" type="pres">
      <dgm:prSet presAssocID="{16F8C71D-9D10-4DB2-B621-D17C73F5498D}" presName="parTx" presStyleLbl="alignNode1" presStyleIdx="0" presStyleCnt="3">
        <dgm:presLayoutVars>
          <dgm:chMax val="0"/>
          <dgm:chPref val="0"/>
          <dgm:bulletEnabled val="1"/>
        </dgm:presLayoutVars>
      </dgm:prSet>
      <dgm:spPr/>
    </dgm:pt>
    <dgm:pt modelId="{C40C16D5-2839-4949-BB37-83BAF36AF35D}" type="pres">
      <dgm:prSet presAssocID="{16F8C71D-9D10-4DB2-B621-D17C73F5498D}" presName="desTx" presStyleLbl="alignAccFollowNode1" presStyleIdx="0" presStyleCnt="3">
        <dgm:presLayoutVars>
          <dgm:bulletEnabled val="1"/>
        </dgm:presLayoutVars>
      </dgm:prSet>
      <dgm:spPr/>
    </dgm:pt>
    <dgm:pt modelId="{582814F4-80B3-4047-9F1D-9D434255A7FF}" type="pres">
      <dgm:prSet presAssocID="{AFE3068E-682E-4E09-A1ED-BD50011D289C}" presName="space" presStyleCnt="0"/>
      <dgm:spPr/>
    </dgm:pt>
    <dgm:pt modelId="{50174B99-C00B-44AA-BCA6-EC488813F47F}" type="pres">
      <dgm:prSet presAssocID="{6E9B54E9-5870-421A-BA93-5F862148C2EF}" presName="composite" presStyleCnt="0"/>
      <dgm:spPr/>
    </dgm:pt>
    <dgm:pt modelId="{901056FF-A51E-438C-8E64-A15AC10D0E23}" type="pres">
      <dgm:prSet presAssocID="{6E9B54E9-5870-421A-BA93-5F862148C2EF}" presName="parTx" presStyleLbl="alignNode1" presStyleIdx="1" presStyleCnt="3">
        <dgm:presLayoutVars>
          <dgm:chMax val="0"/>
          <dgm:chPref val="0"/>
          <dgm:bulletEnabled val="1"/>
        </dgm:presLayoutVars>
      </dgm:prSet>
      <dgm:spPr/>
    </dgm:pt>
    <dgm:pt modelId="{D5E2E423-3B22-4C7D-ADC3-4603123DF930}" type="pres">
      <dgm:prSet presAssocID="{6E9B54E9-5870-421A-BA93-5F862148C2EF}" presName="desTx" presStyleLbl="alignAccFollowNode1" presStyleIdx="1" presStyleCnt="3">
        <dgm:presLayoutVars>
          <dgm:bulletEnabled val="1"/>
        </dgm:presLayoutVars>
      </dgm:prSet>
      <dgm:spPr/>
    </dgm:pt>
    <dgm:pt modelId="{37D72C7A-D060-43F1-A977-38CC114500F3}" type="pres">
      <dgm:prSet presAssocID="{4BD18767-9B1E-42E2-91DA-94F3B6A81A8D}" presName="space" presStyleCnt="0"/>
      <dgm:spPr/>
    </dgm:pt>
    <dgm:pt modelId="{3CDBBFA3-2B01-4198-9858-3F9F50141E09}" type="pres">
      <dgm:prSet presAssocID="{6E7E75AB-D32E-4B26-AF12-8E1D105EDD83}" presName="composite" presStyleCnt="0"/>
      <dgm:spPr/>
    </dgm:pt>
    <dgm:pt modelId="{E9DC30B9-A9B5-4F0D-B8AC-C8B8916FA48E}" type="pres">
      <dgm:prSet presAssocID="{6E7E75AB-D32E-4B26-AF12-8E1D105EDD83}" presName="parTx" presStyleLbl="alignNode1" presStyleIdx="2" presStyleCnt="3">
        <dgm:presLayoutVars>
          <dgm:chMax val="0"/>
          <dgm:chPref val="0"/>
          <dgm:bulletEnabled val="1"/>
        </dgm:presLayoutVars>
      </dgm:prSet>
      <dgm:spPr/>
    </dgm:pt>
    <dgm:pt modelId="{CA1F5C78-6619-4AD4-8397-C3924CEA10CE}" type="pres">
      <dgm:prSet presAssocID="{6E7E75AB-D32E-4B26-AF12-8E1D105EDD83}" presName="desTx" presStyleLbl="alignAccFollowNode1" presStyleIdx="2" presStyleCnt="3">
        <dgm:presLayoutVars>
          <dgm:bulletEnabled val="1"/>
        </dgm:presLayoutVars>
      </dgm:prSet>
      <dgm:spPr/>
    </dgm:pt>
  </dgm:ptLst>
  <dgm:cxnLst>
    <dgm:cxn modelId="{12925B12-4520-4990-800C-ECD36BDD50D3}" type="presOf" srcId="{6E7E75AB-D32E-4B26-AF12-8E1D105EDD83}" destId="{E9DC30B9-A9B5-4F0D-B8AC-C8B8916FA48E}" srcOrd="0" destOrd="0" presId="urn:microsoft.com/office/officeart/2005/8/layout/hList1"/>
    <dgm:cxn modelId="{CD84FB23-3EBB-4610-8732-9A01E671AA93}" type="presOf" srcId="{16F8C71D-9D10-4DB2-B621-D17C73F5498D}" destId="{B0AC0BA7-23F9-41D5-8790-BC03AE630F22}" srcOrd="0" destOrd="0" presId="urn:microsoft.com/office/officeart/2005/8/layout/hList1"/>
    <dgm:cxn modelId="{1E5A5F25-C33C-44E7-94DB-19A360618D52}" srcId="{6E9B54E9-5870-421A-BA93-5F862148C2EF}" destId="{D44E2689-DFF6-4863-B9AC-FF4F1B0B07C4}" srcOrd="1" destOrd="0" parTransId="{7C4103B8-2110-444D-941D-9C9FDFA802D0}" sibTransId="{5EBD06BE-C016-4C89-8512-FEC95B067355}"/>
    <dgm:cxn modelId="{3192A42A-62A8-4D91-8152-88D79BB4F9A7}" type="presOf" srcId="{6E9B54E9-5870-421A-BA93-5F862148C2EF}" destId="{901056FF-A51E-438C-8E64-A15AC10D0E23}" srcOrd="0" destOrd="0" presId="urn:microsoft.com/office/officeart/2005/8/layout/hList1"/>
    <dgm:cxn modelId="{A41BB13E-CCB5-44D8-B523-1B34BDDA8323}" type="presOf" srcId="{E6AF353C-AF07-4736-BA95-83750813CE51}" destId="{C40C16D5-2839-4949-BB37-83BAF36AF35D}" srcOrd="0" destOrd="0" presId="urn:microsoft.com/office/officeart/2005/8/layout/hList1"/>
    <dgm:cxn modelId="{75FD1D78-436C-4822-A558-9E9146E437C6}" srcId="{1A6E0F1D-2372-446C-AC28-BDAF732A2160}" destId="{16F8C71D-9D10-4DB2-B621-D17C73F5498D}" srcOrd="0" destOrd="0" parTransId="{CFEC79EF-A2C3-42E4-92E4-48A33AD28613}" sibTransId="{AFE3068E-682E-4E09-A1ED-BD50011D289C}"/>
    <dgm:cxn modelId="{A5395F80-E925-4DCA-A323-9584E4AEDB63}" srcId="{1A6E0F1D-2372-446C-AC28-BDAF732A2160}" destId="{6E9B54E9-5870-421A-BA93-5F862148C2EF}" srcOrd="1" destOrd="0" parTransId="{855CB1C7-D7CE-44A4-9D9B-DBE2BC751533}" sibTransId="{4BD18767-9B1E-42E2-91DA-94F3B6A81A8D}"/>
    <dgm:cxn modelId="{6A93D783-7DE2-4468-8755-6094B9C3E983}" srcId="{6E7E75AB-D32E-4B26-AF12-8E1D105EDD83}" destId="{FA6F7502-3CA5-4BBF-B344-343332025FD3}" srcOrd="0" destOrd="0" parTransId="{67C21371-C396-4C55-9822-07826EE3CDB8}" sibTransId="{5344F7E9-C86B-4FC4-A724-8FE9CB922224}"/>
    <dgm:cxn modelId="{5A5B7B89-5715-4A79-84E3-A59DC6FFEAC5}" srcId="{16F8C71D-9D10-4DB2-B621-D17C73F5498D}" destId="{A4E3C0EC-53C6-4A2F-AE62-61D313F9DA2B}" srcOrd="1" destOrd="0" parTransId="{15CAB08C-068D-4B81-867B-22BDC551C829}" sibTransId="{1FF9A97D-B282-4BBB-AE86-D7CBEEF0C1B7}"/>
    <dgm:cxn modelId="{6298CAA0-9E7E-4087-B876-74B4AB559291}" srcId="{1A6E0F1D-2372-446C-AC28-BDAF732A2160}" destId="{6E7E75AB-D32E-4B26-AF12-8E1D105EDD83}" srcOrd="2" destOrd="0" parTransId="{05E8C101-7439-4C25-B476-75EE0D1F66E6}" sibTransId="{77410C65-81DF-4859-9884-B8343852A180}"/>
    <dgm:cxn modelId="{BE934BA1-B891-487E-ADBD-3A64F99129DB}" srcId="{6E9B54E9-5870-421A-BA93-5F862148C2EF}" destId="{9C738159-E983-42C0-B260-3D6490CC4689}" srcOrd="0" destOrd="0" parTransId="{2A2273A9-B7BC-477D-AF7C-9ADB1F6D599A}" sibTransId="{828B008B-B31B-4EC1-839D-D719D4896577}"/>
    <dgm:cxn modelId="{F69B73A3-6E2E-4474-A9FB-D0A663A9521B}" type="presOf" srcId="{1A6E0F1D-2372-446C-AC28-BDAF732A2160}" destId="{8EDABE83-6E9C-426F-83E3-9F52832A5D88}" srcOrd="0" destOrd="0" presId="urn:microsoft.com/office/officeart/2005/8/layout/hList1"/>
    <dgm:cxn modelId="{41095EA8-95FF-4DF6-87FC-4DE1D0AFB393}" srcId="{16F8C71D-9D10-4DB2-B621-D17C73F5498D}" destId="{E6AF353C-AF07-4736-BA95-83750813CE51}" srcOrd="0" destOrd="0" parTransId="{FA3296A3-EC84-432F-9613-D6A0219D2236}" sibTransId="{7E5D6CD8-89A1-43D0-966C-43307E84F419}"/>
    <dgm:cxn modelId="{DDDA95B1-2227-4D08-8B1D-3D07DA54F658}" type="presOf" srcId="{D44E2689-DFF6-4863-B9AC-FF4F1B0B07C4}" destId="{D5E2E423-3B22-4C7D-ADC3-4603123DF930}" srcOrd="0" destOrd="1" presId="urn:microsoft.com/office/officeart/2005/8/layout/hList1"/>
    <dgm:cxn modelId="{013E5DB5-3229-47E2-9F1B-1A118450F792}" type="presOf" srcId="{FA6F7502-3CA5-4BBF-B344-343332025FD3}" destId="{CA1F5C78-6619-4AD4-8397-C3924CEA10CE}" srcOrd="0" destOrd="0" presId="urn:microsoft.com/office/officeart/2005/8/layout/hList1"/>
    <dgm:cxn modelId="{4AAF34CB-B93C-4F7D-8EE1-A53C081FC1AB}" type="presOf" srcId="{9C738159-E983-42C0-B260-3D6490CC4689}" destId="{D5E2E423-3B22-4C7D-ADC3-4603123DF930}" srcOrd="0" destOrd="0" presId="urn:microsoft.com/office/officeart/2005/8/layout/hList1"/>
    <dgm:cxn modelId="{026B30D7-8BCF-432B-9201-7B8BF9BF2306}" type="presOf" srcId="{A4E3C0EC-53C6-4A2F-AE62-61D313F9DA2B}" destId="{C40C16D5-2839-4949-BB37-83BAF36AF35D}" srcOrd="0" destOrd="1" presId="urn:microsoft.com/office/officeart/2005/8/layout/hList1"/>
    <dgm:cxn modelId="{DC763BE5-CF99-44D3-A558-5F059C2811DF}" type="presParOf" srcId="{8EDABE83-6E9C-426F-83E3-9F52832A5D88}" destId="{42FE768B-89DC-46E2-A600-05067EA27A47}" srcOrd="0" destOrd="0" presId="urn:microsoft.com/office/officeart/2005/8/layout/hList1"/>
    <dgm:cxn modelId="{0DC0C63B-4177-409A-9729-222B8ECBD3D0}" type="presParOf" srcId="{42FE768B-89DC-46E2-A600-05067EA27A47}" destId="{B0AC0BA7-23F9-41D5-8790-BC03AE630F22}" srcOrd="0" destOrd="0" presId="urn:microsoft.com/office/officeart/2005/8/layout/hList1"/>
    <dgm:cxn modelId="{00FDA77F-7E38-47E9-B74E-19E5BFB3DD2F}" type="presParOf" srcId="{42FE768B-89DC-46E2-A600-05067EA27A47}" destId="{C40C16D5-2839-4949-BB37-83BAF36AF35D}" srcOrd="1" destOrd="0" presId="urn:microsoft.com/office/officeart/2005/8/layout/hList1"/>
    <dgm:cxn modelId="{FC2873D3-CCC8-45C6-80AF-723DA95D5F9D}" type="presParOf" srcId="{8EDABE83-6E9C-426F-83E3-9F52832A5D88}" destId="{582814F4-80B3-4047-9F1D-9D434255A7FF}" srcOrd="1" destOrd="0" presId="urn:microsoft.com/office/officeart/2005/8/layout/hList1"/>
    <dgm:cxn modelId="{211A6CD3-F189-43A7-A4B1-988320E3A269}" type="presParOf" srcId="{8EDABE83-6E9C-426F-83E3-9F52832A5D88}" destId="{50174B99-C00B-44AA-BCA6-EC488813F47F}" srcOrd="2" destOrd="0" presId="urn:microsoft.com/office/officeart/2005/8/layout/hList1"/>
    <dgm:cxn modelId="{48199F23-08D6-43AF-B16A-6D273CB7E7A0}" type="presParOf" srcId="{50174B99-C00B-44AA-BCA6-EC488813F47F}" destId="{901056FF-A51E-438C-8E64-A15AC10D0E23}" srcOrd="0" destOrd="0" presId="urn:microsoft.com/office/officeart/2005/8/layout/hList1"/>
    <dgm:cxn modelId="{C1058BBA-48BC-4A48-8360-E91A4A82DB54}" type="presParOf" srcId="{50174B99-C00B-44AA-BCA6-EC488813F47F}" destId="{D5E2E423-3B22-4C7D-ADC3-4603123DF930}" srcOrd="1" destOrd="0" presId="urn:microsoft.com/office/officeart/2005/8/layout/hList1"/>
    <dgm:cxn modelId="{EEA2BDB1-6ECA-435A-B145-E4124EB6C09C}" type="presParOf" srcId="{8EDABE83-6E9C-426F-83E3-9F52832A5D88}" destId="{37D72C7A-D060-43F1-A977-38CC114500F3}" srcOrd="3" destOrd="0" presId="urn:microsoft.com/office/officeart/2005/8/layout/hList1"/>
    <dgm:cxn modelId="{2604C08A-41EA-436A-BAD5-302EC8A4DE82}" type="presParOf" srcId="{8EDABE83-6E9C-426F-83E3-9F52832A5D88}" destId="{3CDBBFA3-2B01-4198-9858-3F9F50141E09}" srcOrd="4" destOrd="0" presId="urn:microsoft.com/office/officeart/2005/8/layout/hList1"/>
    <dgm:cxn modelId="{1B58B72A-8763-41C5-B867-0009DE3FBDCE}" type="presParOf" srcId="{3CDBBFA3-2B01-4198-9858-3F9F50141E09}" destId="{E9DC30B9-A9B5-4F0D-B8AC-C8B8916FA48E}" srcOrd="0" destOrd="0" presId="urn:microsoft.com/office/officeart/2005/8/layout/hList1"/>
    <dgm:cxn modelId="{C378A18E-9E75-4E8D-B796-9A1E57C0ECD5}" type="presParOf" srcId="{3CDBBFA3-2B01-4198-9858-3F9F50141E09}" destId="{CA1F5C78-6619-4AD4-8397-C3924CEA10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95CC9B-B788-4333-9FDF-74AFCB0C4CB7}" type="doc">
      <dgm:prSet loTypeId="urn:microsoft.com/office/officeart/2005/8/layout/vList6" loCatId="list" qsTypeId="urn:microsoft.com/office/officeart/2005/8/quickstyle/3d1" qsCatId="3D" csTypeId="urn:microsoft.com/office/officeart/2005/8/colors/colorful1#1" csCatId="colorful" phldr="1"/>
      <dgm:spPr/>
      <dgm:t>
        <a:bodyPr/>
        <a:lstStyle/>
        <a:p>
          <a:endParaRPr lang="en-US"/>
        </a:p>
      </dgm:t>
    </dgm:pt>
    <dgm:pt modelId="{D254853A-2874-429E-9D17-20F13C57707D}">
      <dgm:prSet phldrT="[Text]"/>
      <dgm:spPr/>
      <dgm:t>
        <a:bodyPr/>
        <a:lstStyle/>
        <a:p>
          <a:r>
            <a:rPr lang="en-US" dirty="0"/>
            <a:t>Sagittal plane </a:t>
          </a:r>
        </a:p>
      </dgm:t>
    </dgm:pt>
    <dgm:pt modelId="{E61C8D2D-5427-4F63-AE33-155D1D81E066}" type="parTrans" cxnId="{4CEBB56F-2EFF-49D9-925F-25DB47D36D6F}">
      <dgm:prSet/>
      <dgm:spPr/>
      <dgm:t>
        <a:bodyPr/>
        <a:lstStyle/>
        <a:p>
          <a:endParaRPr lang="en-US"/>
        </a:p>
      </dgm:t>
    </dgm:pt>
    <dgm:pt modelId="{B386EC1E-0E48-43C8-86D8-FAD7EE20E548}" type="sibTrans" cxnId="{4CEBB56F-2EFF-49D9-925F-25DB47D36D6F}">
      <dgm:prSet/>
      <dgm:spPr/>
      <dgm:t>
        <a:bodyPr/>
        <a:lstStyle/>
        <a:p>
          <a:endParaRPr lang="en-US"/>
        </a:p>
      </dgm:t>
    </dgm:pt>
    <dgm:pt modelId="{1843BF86-9D75-48CC-A510-734B4873E5FF}">
      <dgm:prSet phldrT="[Text]" custT="1"/>
      <dgm:spPr/>
      <dgm:t>
        <a:bodyPr/>
        <a:lstStyle/>
        <a:p>
          <a:r>
            <a:rPr lang="en-US" sz="2400" dirty="0"/>
            <a:t>Prognathism </a:t>
          </a:r>
        </a:p>
      </dgm:t>
    </dgm:pt>
    <dgm:pt modelId="{17E7A091-0897-4AD7-9F21-E55678BD59C2}" type="parTrans" cxnId="{88B584DD-349B-43ED-9A1A-1F88628DB490}">
      <dgm:prSet/>
      <dgm:spPr/>
      <dgm:t>
        <a:bodyPr/>
        <a:lstStyle/>
        <a:p>
          <a:endParaRPr lang="en-US"/>
        </a:p>
      </dgm:t>
    </dgm:pt>
    <dgm:pt modelId="{DEE01A55-C4C2-406A-8F4D-98AD4CD9E616}" type="sibTrans" cxnId="{88B584DD-349B-43ED-9A1A-1F88628DB490}">
      <dgm:prSet/>
      <dgm:spPr/>
      <dgm:t>
        <a:bodyPr/>
        <a:lstStyle/>
        <a:p>
          <a:endParaRPr lang="en-US"/>
        </a:p>
      </dgm:t>
    </dgm:pt>
    <dgm:pt modelId="{1E955C33-719B-4B1D-A554-BB3D929B0814}">
      <dgm:prSet phldrT="[Text]" custT="1"/>
      <dgm:spPr/>
      <dgm:t>
        <a:bodyPr/>
        <a:lstStyle/>
        <a:p>
          <a:r>
            <a:rPr lang="en-US" sz="2400" dirty="0"/>
            <a:t>Retrognathism </a:t>
          </a:r>
        </a:p>
      </dgm:t>
    </dgm:pt>
    <dgm:pt modelId="{CE6996EB-B0E2-4645-B72C-DE3747E5F5BD}" type="parTrans" cxnId="{EA13ADEC-005F-416E-BEF6-DC016AA44998}">
      <dgm:prSet/>
      <dgm:spPr/>
      <dgm:t>
        <a:bodyPr/>
        <a:lstStyle/>
        <a:p>
          <a:endParaRPr lang="en-US"/>
        </a:p>
      </dgm:t>
    </dgm:pt>
    <dgm:pt modelId="{3C6E1C73-798F-4460-86E9-5C6AFC780B13}" type="sibTrans" cxnId="{EA13ADEC-005F-416E-BEF6-DC016AA44998}">
      <dgm:prSet/>
      <dgm:spPr/>
      <dgm:t>
        <a:bodyPr/>
        <a:lstStyle/>
        <a:p>
          <a:endParaRPr lang="en-US"/>
        </a:p>
      </dgm:t>
    </dgm:pt>
    <dgm:pt modelId="{0D06E0EC-66A6-4293-90D1-CE0DE368A802}">
      <dgm:prSet phldrT="[Text]"/>
      <dgm:spPr/>
      <dgm:t>
        <a:bodyPr/>
        <a:lstStyle/>
        <a:p>
          <a:r>
            <a:rPr lang="en-US" dirty="0"/>
            <a:t>Vertical plane </a:t>
          </a:r>
        </a:p>
      </dgm:t>
    </dgm:pt>
    <dgm:pt modelId="{FD078F85-482D-4DFE-954A-70133B7E25EE}" type="parTrans" cxnId="{CEE6737D-3862-4161-A0E9-3619EB17629A}">
      <dgm:prSet/>
      <dgm:spPr/>
      <dgm:t>
        <a:bodyPr/>
        <a:lstStyle/>
        <a:p>
          <a:endParaRPr lang="en-US"/>
        </a:p>
      </dgm:t>
    </dgm:pt>
    <dgm:pt modelId="{22196661-339C-4BA5-AEEB-B491C0921DFA}" type="sibTrans" cxnId="{CEE6737D-3862-4161-A0E9-3619EB17629A}">
      <dgm:prSet/>
      <dgm:spPr/>
      <dgm:t>
        <a:bodyPr/>
        <a:lstStyle/>
        <a:p>
          <a:endParaRPr lang="en-US"/>
        </a:p>
      </dgm:t>
    </dgm:pt>
    <dgm:pt modelId="{888FF14F-3750-4603-AF7E-1617A7FA9005}">
      <dgm:prSet phldrT="[Text]" custT="1"/>
      <dgm:spPr/>
      <dgm:t>
        <a:bodyPr/>
        <a:lstStyle/>
        <a:p>
          <a:r>
            <a:rPr lang="en-US" sz="2400" dirty="0"/>
            <a:t>Affects Lower facial height </a:t>
          </a:r>
        </a:p>
      </dgm:t>
    </dgm:pt>
    <dgm:pt modelId="{B92F8A15-D262-4D3F-B2E1-7E2D2A64F1DC}" type="parTrans" cxnId="{8DDA569E-F602-4371-93E3-08D915086926}">
      <dgm:prSet/>
      <dgm:spPr/>
      <dgm:t>
        <a:bodyPr/>
        <a:lstStyle/>
        <a:p>
          <a:endParaRPr lang="en-US"/>
        </a:p>
      </dgm:t>
    </dgm:pt>
    <dgm:pt modelId="{D4A6C4BD-BB13-4FD7-A605-BCEE91B1D89C}" type="sibTrans" cxnId="{8DDA569E-F602-4371-93E3-08D915086926}">
      <dgm:prSet/>
      <dgm:spPr/>
      <dgm:t>
        <a:bodyPr/>
        <a:lstStyle/>
        <a:p>
          <a:endParaRPr lang="en-US"/>
        </a:p>
      </dgm:t>
    </dgm:pt>
    <dgm:pt modelId="{D2351945-623B-40A3-AD31-FFDCD993735E}">
      <dgm:prSet phldrT="[Text]"/>
      <dgm:spPr/>
      <dgm:t>
        <a:bodyPr/>
        <a:lstStyle/>
        <a:p>
          <a:r>
            <a:rPr lang="en-US" dirty="0"/>
            <a:t>Transverse plane </a:t>
          </a:r>
        </a:p>
      </dgm:t>
    </dgm:pt>
    <dgm:pt modelId="{424286E3-CFC6-414F-9AE2-9E84B46138D6}" type="parTrans" cxnId="{FDAA9762-6A5C-4745-AB49-49D209342A9B}">
      <dgm:prSet/>
      <dgm:spPr/>
      <dgm:t>
        <a:bodyPr/>
        <a:lstStyle/>
        <a:p>
          <a:endParaRPr lang="en-US"/>
        </a:p>
      </dgm:t>
    </dgm:pt>
    <dgm:pt modelId="{4F6C6E2A-69EC-4EAA-9273-3233F9E149E6}" type="sibTrans" cxnId="{FDAA9762-6A5C-4745-AB49-49D209342A9B}">
      <dgm:prSet/>
      <dgm:spPr/>
      <dgm:t>
        <a:bodyPr/>
        <a:lstStyle/>
        <a:p>
          <a:endParaRPr lang="en-US"/>
        </a:p>
      </dgm:t>
    </dgm:pt>
    <dgm:pt modelId="{7CE64AE8-A693-4D8C-8976-491C356BB7BC}">
      <dgm:prSet custT="1"/>
      <dgm:spPr/>
      <dgm:t>
        <a:bodyPr/>
        <a:lstStyle/>
        <a:p>
          <a:r>
            <a:rPr lang="en-US" sz="2400" dirty="0"/>
            <a:t>Crossbites </a:t>
          </a:r>
        </a:p>
      </dgm:t>
    </dgm:pt>
    <dgm:pt modelId="{23AF40CD-9FFA-4960-B4AF-B190F64AFF42}" type="parTrans" cxnId="{7D9FBCB1-7400-464F-A9F4-C44ED7F589A7}">
      <dgm:prSet/>
      <dgm:spPr/>
      <dgm:t>
        <a:bodyPr/>
        <a:lstStyle/>
        <a:p>
          <a:endParaRPr lang="en-US"/>
        </a:p>
      </dgm:t>
    </dgm:pt>
    <dgm:pt modelId="{EED9CE3C-0D79-4234-BB7A-94DAD3DA222C}" type="sibTrans" cxnId="{7D9FBCB1-7400-464F-A9F4-C44ED7F589A7}">
      <dgm:prSet/>
      <dgm:spPr/>
      <dgm:t>
        <a:bodyPr/>
        <a:lstStyle/>
        <a:p>
          <a:endParaRPr lang="en-US"/>
        </a:p>
      </dgm:t>
    </dgm:pt>
    <dgm:pt modelId="{06D01F7B-C140-4FA5-8C16-33CD8E945103}">
      <dgm:prSet custT="1"/>
      <dgm:spPr/>
      <dgm:t>
        <a:bodyPr/>
        <a:lstStyle/>
        <a:p>
          <a:endParaRPr lang="en-US" sz="3200" dirty="0"/>
        </a:p>
      </dgm:t>
    </dgm:pt>
    <dgm:pt modelId="{44C27396-4757-4774-8F58-5FCECACD4A64}" type="parTrans" cxnId="{23E3BAA1-46EF-49A5-BE3A-F14A7857D071}">
      <dgm:prSet/>
      <dgm:spPr/>
      <dgm:t>
        <a:bodyPr/>
        <a:lstStyle/>
        <a:p>
          <a:endParaRPr lang="en-US"/>
        </a:p>
      </dgm:t>
    </dgm:pt>
    <dgm:pt modelId="{7FDB912E-0585-4B08-9CA8-3157DEB36BB8}" type="sibTrans" cxnId="{23E3BAA1-46EF-49A5-BE3A-F14A7857D071}">
      <dgm:prSet/>
      <dgm:spPr/>
      <dgm:t>
        <a:bodyPr/>
        <a:lstStyle/>
        <a:p>
          <a:endParaRPr lang="en-US"/>
        </a:p>
      </dgm:t>
    </dgm:pt>
    <dgm:pt modelId="{501A9A09-7146-4F47-9A58-0AABA930E290}">
      <dgm:prSet custT="1"/>
      <dgm:spPr/>
      <dgm:t>
        <a:bodyPr/>
        <a:lstStyle/>
        <a:p>
          <a:r>
            <a:rPr lang="en-US" sz="2400" dirty="0"/>
            <a:t>Narrowing or widening of jaws</a:t>
          </a:r>
        </a:p>
      </dgm:t>
    </dgm:pt>
    <dgm:pt modelId="{F9A960EB-2BDF-478B-89B2-B3B2A2F2D2BD}" type="parTrans" cxnId="{BDFBC25F-92A4-4D69-B8C8-AA95A56C6E07}">
      <dgm:prSet/>
      <dgm:spPr/>
      <dgm:t>
        <a:bodyPr/>
        <a:lstStyle/>
        <a:p>
          <a:endParaRPr lang="en-US"/>
        </a:p>
      </dgm:t>
    </dgm:pt>
    <dgm:pt modelId="{C022E380-6D9A-46F8-85AB-72B8543CEDC4}" type="sibTrans" cxnId="{BDFBC25F-92A4-4D69-B8C8-AA95A56C6E07}">
      <dgm:prSet/>
      <dgm:spPr/>
      <dgm:t>
        <a:bodyPr/>
        <a:lstStyle/>
        <a:p>
          <a:endParaRPr lang="en-US"/>
        </a:p>
      </dgm:t>
    </dgm:pt>
    <dgm:pt modelId="{6ADF1E0A-65F1-480F-B3FE-0CDDAC9E9998}">
      <dgm:prSet phldrT="[Text]" custT="1"/>
      <dgm:spPr/>
      <dgm:t>
        <a:bodyPr/>
        <a:lstStyle/>
        <a:p>
          <a:r>
            <a:rPr lang="en-US" sz="2400" dirty="0"/>
            <a:t>Open bite and deep bite</a:t>
          </a:r>
        </a:p>
      </dgm:t>
    </dgm:pt>
    <dgm:pt modelId="{9B5D2A17-78B1-4BB8-BA0C-CC6B21250AE8}" type="parTrans" cxnId="{C410E1DD-BC73-4C28-A937-438294C2469B}">
      <dgm:prSet/>
      <dgm:spPr/>
      <dgm:t>
        <a:bodyPr/>
        <a:lstStyle/>
        <a:p>
          <a:endParaRPr lang="en-US"/>
        </a:p>
      </dgm:t>
    </dgm:pt>
    <dgm:pt modelId="{2CF7EDB3-E73D-4196-9601-F5C6EB30A585}" type="sibTrans" cxnId="{C410E1DD-BC73-4C28-A937-438294C2469B}">
      <dgm:prSet/>
      <dgm:spPr/>
      <dgm:t>
        <a:bodyPr/>
        <a:lstStyle/>
        <a:p>
          <a:endParaRPr lang="en-US"/>
        </a:p>
      </dgm:t>
    </dgm:pt>
    <dgm:pt modelId="{6FEB3839-C932-4F66-9C86-D3DCA9B1784B}" type="pres">
      <dgm:prSet presAssocID="{0495CC9B-B788-4333-9FDF-74AFCB0C4CB7}" presName="Name0" presStyleCnt="0">
        <dgm:presLayoutVars>
          <dgm:dir/>
          <dgm:animLvl val="lvl"/>
          <dgm:resizeHandles/>
        </dgm:presLayoutVars>
      </dgm:prSet>
      <dgm:spPr/>
    </dgm:pt>
    <dgm:pt modelId="{D9C438BE-DCD8-4380-BFDE-029C636A780D}" type="pres">
      <dgm:prSet presAssocID="{D254853A-2874-429E-9D17-20F13C57707D}" presName="linNode" presStyleCnt="0"/>
      <dgm:spPr/>
    </dgm:pt>
    <dgm:pt modelId="{7825CD7A-FFCE-4662-8957-B36030EA0A8B}" type="pres">
      <dgm:prSet presAssocID="{D254853A-2874-429E-9D17-20F13C57707D}" presName="parentShp" presStyleLbl="node1" presStyleIdx="0" presStyleCnt="3">
        <dgm:presLayoutVars>
          <dgm:bulletEnabled val="1"/>
        </dgm:presLayoutVars>
      </dgm:prSet>
      <dgm:spPr/>
    </dgm:pt>
    <dgm:pt modelId="{21FDBE29-F86C-4B49-A1C5-386C8874A541}" type="pres">
      <dgm:prSet presAssocID="{D254853A-2874-429E-9D17-20F13C57707D}" presName="childShp" presStyleLbl="bgAccFollowNode1" presStyleIdx="0" presStyleCnt="3">
        <dgm:presLayoutVars>
          <dgm:bulletEnabled val="1"/>
        </dgm:presLayoutVars>
      </dgm:prSet>
      <dgm:spPr/>
    </dgm:pt>
    <dgm:pt modelId="{420D370F-8677-4B98-924F-DBFF0CFBA288}" type="pres">
      <dgm:prSet presAssocID="{B386EC1E-0E48-43C8-86D8-FAD7EE20E548}" presName="spacing" presStyleCnt="0"/>
      <dgm:spPr/>
    </dgm:pt>
    <dgm:pt modelId="{31FA1A8D-C169-46EC-B8E4-ABA5154B694A}" type="pres">
      <dgm:prSet presAssocID="{D2351945-623B-40A3-AD31-FFDCD993735E}" presName="linNode" presStyleCnt="0"/>
      <dgm:spPr/>
    </dgm:pt>
    <dgm:pt modelId="{D91ECED4-22BB-46B6-A2B4-80185FA7D01B}" type="pres">
      <dgm:prSet presAssocID="{D2351945-623B-40A3-AD31-FFDCD993735E}" presName="parentShp" presStyleLbl="node1" presStyleIdx="1" presStyleCnt="3">
        <dgm:presLayoutVars>
          <dgm:bulletEnabled val="1"/>
        </dgm:presLayoutVars>
      </dgm:prSet>
      <dgm:spPr/>
    </dgm:pt>
    <dgm:pt modelId="{C064BD1F-EB21-4F42-A4CC-3E8E56F193D5}" type="pres">
      <dgm:prSet presAssocID="{D2351945-623B-40A3-AD31-FFDCD993735E}" presName="childShp" presStyleLbl="bgAccFollowNode1" presStyleIdx="1" presStyleCnt="3">
        <dgm:presLayoutVars>
          <dgm:bulletEnabled val="1"/>
        </dgm:presLayoutVars>
      </dgm:prSet>
      <dgm:spPr/>
    </dgm:pt>
    <dgm:pt modelId="{BFC437C3-C958-491E-8E20-4DE8D3FA9323}" type="pres">
      <dgm:prSet presAssocID="{4F6C6E2A-69EC-4EAA-9273-3233F9E149E6}" presName="spacing" presStyleCnt="0"/>
      <dgm:spPr/>
    </dgm:pt>
    <dgm:pt modelId="{30FDB6F9-9979-4406-ABF3-95E839D81903}" type="pres">
      <dgm:prSet presAssocID="{0D06E0EC-66A6-4293-90D1-CE0DE368A802}" presName="linNode" presStyleCnt="0"/>
      <dgm:spPr/>
    </dgm:pt>
    <dgm:pt modelId="{59719B41-8986-4978-A9B8-C8A7432AE5FE}" type="pres">
      <dgm:prSet presAssocID="{0D06E0EC-66A6-4293-90D1-CE0DE368A802}" presName="parentShp" presStyleLbl="node1" presStyleIdx="2" presStyleCnt="3">
        <dgm:presLayoutVars>
          <dgm:bulletEnabled val="1"/>
        </dgm:presLayoutVars>
      </dgm:prSet>
      <dgm:spPr/>
    </dgm:pt>
    <dgm:pt modelId="{C77052AD-787C-412F-A2BA-4B859C973980}" type="pres">
      <dgm:prSet presAssocID="{0D06E0EC-66A6-4293-90D1-CE0DE368A802}" presName="childShp" presStyleLbl="bgAccFollowNode1" presStyleIdx="2" presStyleCnt="3">
        <dgm:presLayoutVars>
          <dgm:bulletEnabled val="1"/>
        </dgm:presLayoutVars>
      </dgm:prSet>
      <dgm:spPr/>
    </dgm:pt>
  </dgm:ptLst>
  <dgm:cxnLst>
    <dgm:cxn modelId="{3BBD9B0B-F6EC-4182-8BD8-26C573C8F1A8}" type="presOf" srcId="{7CE64AE8-A693-4D8C-8976-491C356BB7BC}" destId="{C064BD1F-EB21-4F42-A4CC-3E8E56F193D5}" srcOrd="0" destOrd="1" presId="urn:microsoft.com/office/officeart/2005/8/layout/vList6"/>
    <dgm:cxn modelId="{BB1A460D-9F00-480F-B8AC-E4A321079259}" type="presOf" srcId="{0D06E0EC-66A6-4293-90D1-CE0DE368A802}" destId="{59719B41-8986-4978-A9B8-C8A7432AE5FE}" srcOrd="0" destOrd="0" presId="urn:microsoft.com/office/officeart/2005/8/layout/vList6"/>
    <dgm:cxn modelId="{BC9EB02A-90B6-453E-9AE4-9A1141A887B7}" type="presOf" srcId="{1843BF86-9D75-48CC-A510-734B4873E5FF}" destId="{21FDBE29-F86C-4B49-A1C5-386C8874A541}" srcOrd="0" destOrd="0" presId="urn:microsoft.com/office/officeart/2005/8/layout/vList6"/>
    <dgm:cxn modelId="{BDFBC25F-92A4-4D69-B8C8-AA95A56C6E07}" srcId="{D2351945-623B-40A3-AD31-FFDCD993735E}" destId="{501A9A09-7146-4F47-9A58-0AABA930E290}" srcOrd="0" destOrd="0" parTransId="{F9A960EB-2BDF-478B-89B2-B3B2A2F2D2BD}" sibTransId="{C022E380-6D9A-46F8-85AB-72B8543CEDC4}"/>
    <dgm:cxn modelId="{FDAA9762-6A5C-4745-AB49-49D209342A9B}" srcId="{0495CC9B-B788-4333-9FDF-74AFCB0C4CB7}" destId="{D2351945-623B-40A3-AD31-FFDCD993735E}" srcOrd="1" destOrd="0" parTransId="{424286E3-CFC6-414F-9AE2-9E84B46138D6}" sibTransId="{4F6C6E2A-69EC-4EAA-9273-3233F9E149E6}"/>
    <dgm:cxn modelId="{4CEBB56F-2EFF-49D9-925F-25DB47D36D6F}" srcId="{0495CC9B-B788-4333-9FDF-74AFCB0C4CB7}" destId="{D254853A-2874-429E-9D17-20F13C57707D}" srcOrd="0" destOrd="0" parTransId="{E61C8D2D-5427-4F63-AE33-155D1D81E066}" sibTransId="{B386EC1E-0E48-43C8-86D8-FAD7EE20E548}"/>
    <dgm:cxn modelId="{05518A75-2F7C-450A-9A57-4C66CD0CAF52}" type="presOf" srcId="{06D01F7B-C140-4FA5-8C16-33CD8E945103}" destId="{C064BD1F-EB21-4F42-A4CC-3E8E56F193D5}" srcOrd="0" destOrd="2" presId="urn:microsoft.com/office/officeart/2005/8/layout/vList6"/>
    <dgm:cxn modelId="{29A57058-8C5C-42D5-A656-83474600F280}" type="presOf" srcId="{D254853A-2874-429E-9D17-20F13C57707D}" destId="{7825CD7A-FFCE-4662-8957-B36030EA0A8B}" srcOrd="0" destOrd="0" presId="urn:microsoft.com/office/officeart/2005/8/layout/vList6"/>
    <dgm:cxn modelId="{CEE6737D-3862-4161-A0E9-3619EB17629A}" srcId="{0495CC9B-B788-4333-9FDF-74AFCB0C4CB7}" destId="{0D06E0EC-66A6-4293-90D1-CE0DE368A802}" srcOrd="2" destOrd="0" parTransId="{FD078F85-482D-4DFE-954A-70133B7E25EE}" sibTransId="{22196661-339C-4BA5-AEEB-B491C0921DFA}"/>
    <dgm:cxn modelId="{B6D60091-E528-4629-8BEB-7E61D7C85126}" type="presOf" srcId="{1E955C33-719B-4B1D-A554-BB3D929B0814}" destId="{21FDBE29-F86C-4B49-A1C5-386C8874A541}" srcOrd="0" destOrd="1" presId="urn:microsoft.com/office/officeart/2005/8/layout/vList6"/>
    <dgm:cxn modelId="{4184419A-00DA-4617-B8E2-AB3D3C979D31}" type="presOf" srcId="{6ADF1E0A-65F1-480F-B3FE-0CDDAC9E9998}" destId="{C77052AD-787C-412F-A2BA-4B859C973980}" srcOrd="0" destOrd="0" presId="urn:microsoft.com/office/officeart/2005/8/layout/vList6"/>
    <dgm:cxn modelId="{8DDA569E-F602-4371-93E3-08D915086926}" srcId="{0D06E0EC-66A6-4293-90D1-CE0DE368A802}" destId="{888FF14F-3750-4603-AF7E-1617A7FA9005}" srcOrd="1" destOrd="0" parTransId="{B92F8A15-D262-4D3F-B2E1-7E2D2A64F1DC}" sibTransId="{D4A6C4BD-BB13-4FD7-A605-BCEE91B1D89C}"/>
    <dgm:cxn modelId="{C7704FA1-B271-4DB3-94C3-61A9030A4B0D}" type="presOf" srcId="{D2351945-623B-40A3-AD31-FFDCD993735E}" destId="{D91ECED4-22BB-46B6-A2B4-80185FA7D01B}" srcOrd="0" destOrd="0" presId="urn:microsoft.com/office/officeart/2005/8/layout/vList6"/>
    <dgm:cxn modelId="{23E3BAA1-46EF-49A5-BE3A-F14A7857D071}" srcId="{D2351945-623B-40A3-AD31-FFDCD993735E}" destId="{06D01F7B-C140-4FA5-8C16-33CD8E945103}" srcOrd="2" destOrd="0" parTransId="{44C27396-4757-4774-8F58-5FCECACD4A64}" sibTransId="{7FDB912E-0585-4B08-9CA8-3157DEB36BB8}"/>
    <dgm:cxn modelId="{650B54A7-8EDD-4F91-84CA-C0AA21E3307A}" type="presOf" srcId="{0495CC9B-B788-4333-9FDF-74AFCB0C4CB7}" destId="{6FEB3839-C932-4F66-9C86-D3DCA9B1784B}" srcOrd="0" destOrd="0" presId="urn:microsoft.com/office/officeart/2005/8/layout/vList6"/>
    <dgm:cxn modelId="{7D9FBCB1-7400-464F-A9F4-C44ED7F589A7}" srcId="{D2351945-623B-40A3-AD31-FFDCD993735E}" destId="{7CE64AE8-A693-4D8C-8976-491C356BB7BC}" srcOrd="1" destOrd="0" parTransId="{23AF40CD-9FFA-4960-B4AF-B190F64AFF42}" sibTransId="{EED9CE3C-0D79-4234-BB7A-94DAD3DA222C}"/>
    <dgm:cxn modelId="{BF9BB7B7-FE4E-4F5F-9B72-7592A4B5C738}" type="presOf" srcId="{501A9A09-7146-4F47-9A58-0AABA930E290}" destId="{C064BD1F-EB21-4F42-A4CC-3E8E56F193D5}" srcOrd="0" destOrd="0" presId="urn:microsoft.com/office/officeart/2005/8/layout/vList6"/>
    <dgm:cxn modelId="{B8CE4BB8-0D4E-4AD7-95DE-D2AF5AC96718}" type="presOf" srcId="{888FF14F-3750-4603-AF7E-1617A7FA9005}" destId="{C77052AD-787C-412F-A2BA-4B859C973980}" srcOrd="0" destOrd="1" presId="urn:microsoft.com/office/officeart/2005/8/layout/vList6"/>
    <dgm:cxn modelId="{88B584DD-349B-43ED-9A1A-1F88628DB490}" srcId="{D254853A-2874-429E-9D17-20F13C57707D}" destId="{1843BF86-9D75-48CC-A510-734B4873E5FF}" srcOrd="0" destOrd="0" parTransId="{17E7A091-0897-4AD7-9F21-E55678BD59C2}" sibTransId="{DEE01A55-C4C2-406A-8F4D-98AD4CD9E616}"/>
    <dgm:cxn modelId="{C410E1DD-BC73-4C28-A937-438294C2469B}" srcId="{0D06E0EC-66A6-4293-90D1-CE0DE368A802}" destId="{6ADF1E0A-65F1-480F-B3FE-0CDDAC9E9998}" srcOrd="0" destOrd="0" parTransId="{9B5D2A17-78B1-4BB8-BA0C-CC6B21250AE8}" sibTransId="{2CF7EDB3-E73D-4196-9601-F5C6EB30A585}"/>
    <dgm:cxn modelId="{EA13ADEC-005F-416E-BEF6-DC016AA44998}" srcId="{D254853A-2874-429E-9D17-20F13C57707D}" destId="{1E955C33-719B-4B1D-A554-BB3D929B0814}" srcOrd="1" destOrd="0" parTransId="{CE6996EB-B0E2-4645-B72C-DE3747E5F5BD}" sibTransId="{3C6E1C73-798F-4460-86E9-5C6AFC780B13}"/>
    <dgm:cxn modelId="{5BAC20CD-8B27-4A5A-838C-6BAEAD1A5BE7}" type="presParOf" srcId="{6FEB3839-C932-4F66-9C86-D3DCA9B1784B}" destId="{D9C438BE-DCD8-4380-BFDE-029C636A780D}" srcOrd="0" destOrd="0" presId="urn:microsoft.com/office/officeart/2005/8/layout/vList6"/>
    <dgm:cxn modelId="{4EF00929-8AC5-475B-936D-10D26BD6296F}" type="presParOf" srcId="{D9C438BE-DCD8-4380-BFDE-029C636A780D}" destId="{7825CD7A-FFCE-4662-8957-B36030EA0A8B}" srcOrd="0" destOrd="0" presId="urn:microsoft.com/office/officeart/2005/8/layout/vList6"/>
    <dgm:cxn modelId="{5F2AA284-9011-423D-BBE1-0C6976D132AE}" type="presParOf" srcId="{D9C438BE-DCD8-4380-BFDE-029C636A780D}" destId="{21FDBE29-F86C-4B49-A1C5-386C8874A541}" srcOrd="1" destOrd="0" presId="urn:microsoft.com/office/officeart/2005/8/layout/vList6"/>
    <dgm:cxn modelId="{B135233E-CCB7-4F41-9632-A873E44E096E}" type="presParOf" srcId="{6FEB3839-C932-4F66-9C86-D3DCA9B1784B}" destId="{420D370F-8677-4B98-924F-DBFF0CFBA288}" srcOrd="1" destOrd="0" presId="urn:microsoft.com/office/officeart/2005/8/layout/vList6"/>
    <dgm:cxn modelId="{CA2F748B-92E4-4F14-84F9-A15C31E2B482}" type="presParOf" srcId="{6FEB3839-C932-4F66-9C86-D3DCA9B1784B}" destId="{31FA1A8D-C169-46EC-B8E4-ABA5154B694A}" srcOrd="2" destOrd="0" presId="urn:microsoft.com/office/officeart/2005/8/layout/vList6"/>
    <dgm:cxn modelId="{D6C4A705-9A15-4424-8FAC-4DE66F891EF2}" type="presParOf" srcId="{31FA1A8D-C169-46EC-B8E4-ABA5154B694A}" destId="{D91ECED4-22BB-46B6-A2B4-80185FA7D01B}" srcOrd="0" destOrd="0" presId="urn:microsoft.com/office/officeart/2005/8/layout/vList6"/>
    <dgm:cxn modelId="{81F622A0-9814-4215-8E86-5D165AA48014}" type="presParOf" srcId="{31FA1A8D-C169-46EC-B8E4-ABA5154B694A}" destId="{C064BD1F-EB21-4F42-A4CC-3E8E56F193D5}" srcOrd="1" destOrd="0" presId="urn:microsoft.com/office/officeart/2005/8/layout/vList6"/>
    <dgm:cxn modelId="{841C676A-E697-43EC-90BD-AEDAF609BFC8}" type="presParOf" srcId="{6FEB3839-C932-4F66-9C86-D3DCA9B1784B}" destId="{BFC437C3-C958-491E-8E20-4DE8D3FA9323}" srcOrd="3" destOrd="0" presId="urn:microsoft.com/office/officeart/2005/8/layout/vList6"/>
    <dgm:cxn modelId="{48413E3A-96E9-4DE8-828A-AE3008A68042}" type="presParOf" srcId="{6FEB3839-C932-4F66-9C86-D3DCA9B1784B}" destId="{30FDB6F9-9979-4406-ABF3-95E839D81903}" srcOrd="4" destOrd="0" presId="urn:microsoft.com/office/officeart/2005/8/layout/vList6"/>
    <dgm:cxn modelId="{1ED9515F-3F75-4BA3-806D-B0C95B13F799}" type="presParOf" srcId="{30FDB6F9-9979-4406-ABF3-95E839D81903}" destId="{59719B41-8986-4978-A9B8-C8A7432AE5FE}" srcOrd="0" destOrd="0" presId="urn:microsoft.com/office/officeart/2005/8/layout/vList6"/>
    <dgm:cxn modelId="{444BC034-D6C2-4713-9E14-DDA611FD4877}" type="presParOf" srcId="{30FDB6F9-9979-4406-ABF3-95E839D81903}" destId="{C77052AD-787C-412F-A2BA-4B859C97398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D60D1-04CE-435B-94C2-FBC0B594B241}">
      <dsp:nvSpPr>
        <dsp:cNvPr id="0" name=""/>
        <dsp:cNvSpPr/>
      </dsp:nvSpPr>
      <dsp:spPr>
        <a:xfrm>
          <a:off x="582334" y="0"/>
          <a:ext cx="6599793" cy="3695700"/>
        </a:xfrm>
        <a:prstGeom prst="rightArrow">
          <a:avLst/>
        </a:prstGeom>
        <a:gradFill rotWithShape="0">
          <a:gsLst>
            <a:gs pos="0">
              <a:schemeClr val="accent5">
                <a:tint val="40000"/>
                <a:hueOff val="0"/>
                <a:satOff val="0"/>
                <a:lumOff val="0"/>
                <a:alphaOff val="0"/>
                <a:tint val="94000"/>
                <a:satMod val="100000"/>
                <a:lumMod val="104000"/>
              </a:schemeClr>
            </a:gs>
            <a:gs pos="69000">
              <a:schemeClr val="accent5">
                <a:tint val="40000"/>
                <a:hueOff val="0"/>
                <a:satOff val="0"/>
                <a:lumOff val="0"/>
                <a:alphaOff val="0"/>
                <a:shade val="86000"/>
                <a:satMod val="130000"/>
                <a:lumMod val="102000"/>
              </a:schemeClr>
            </a:gs>
            <a:gs pos="100000">
              <a:schemeClr val="accent5">
                <a:tint val="40000"/>
                <a:hueOff val="0"/>
                <a:satOff val="0"/>
                <a:lumOff val="0"/>
                <a:alphaOff val="0"/>
                <a:shade val="72000"/>
                <a:satMod val="130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DAD95AD-AEF0-4B49-9680-EA9A1A3F64E9}">
      <dsp:nvSpPr>
        <dsp:cNvPr id="0" name=""/>
        <dsp:cNvSpPr/>
      </dsp:nvSpPr>
      <dsp:spPr>
        <a:xfrm>
          <a:off x="171364" y="1108710"/>
          <a:ext cx="2329338" cy="14782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Intra-arch</a:t>
          </a:r>
        </a:p>
      </dsp:txBody>
      <dsp:txXfrm>
        <a:off x="243528" y="1180874"/>
        <a:ext cx="2185010" cy="1333952"/>
      </dsp:txXfrm>
    </dsp:sp>
    <dsp:sp modelId="{BA0F12A8-DC7F-461E-88B7-37360C1A366F}">
      <dsp:nvSpPr>
        <dsp:cNvPr id="0" name=""/>
        <dsp:cNvSpPr/>
      </dsp:nvSpPr>
      <dsp:spPr>
        <a:xfrm>
          <a:off x="2717562" y="1108710"/>
          <a:ext cx="2329338" cy="147828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Inter-arch</a:t>
          </a:r>
        </a:p>
      </dsp:txBody>
      <dsp:txXfrm>
        <a:off x="2789726" y="1180874"/>
        <a:ext cx="2185010" cy="1333952"/>
      </dsp:txXfrm>
    </dsp:sp>
    <dsp:sp modelId="{A520C772-52EF-4D26-8F68-C6082BA2722A}">
      <dsp:nvSpPr>
        <dsp:cNvPr id="0" name=""/>
        <dsp:cNvSpPr/>
      </dsp:nvSpPr>
      <dsp:spPr>
        <a:xfrm>
          <a:off x="5263759" y="1108710"/>
          <a:ext cx="2329338" cy="14782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Skeletal </a:t>
          </a:r>
        </a:p>
      </dsp:txBody>
      <dsp:txXfrm>
        <a:off x="5335923" y="1180874"/>
        <a:ext cx="2185010" cy="1333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19F65-FC93-483F-8C46-BA572E937A73}">
      <dsp:nvSpPr>
        <dsp:cNvPr id="0" name=""/>
        <dsp:cNvSpPr/>
      </dsp:nvSpPr>
      <dsp:spPr>
        <a:xfrm>
          <a:off x="0" y="384180"/>
          <a:ext cx="8001000" cy="57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D6F99AC-0EF8-4690-B63B-F5CCFC69C952}">
      <dsp:nvSpPr>
        <dsp:cNvPr id="0" name=""/>
        <dsp:cNvSpPr/>
      </dsp:nvSpPr>
      <dsp:spPr>
        <a:xfrm>
          <a:off x="400050" y="44700"/>
          <a:ext cx="7211069" cy="67896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Tipping – mesial, distal, labial, lingual </a:t>
          </a:r>
        </a:p>
      </dsp:txBody>
      <dsp:txXfrm>
        <a:off x="433194" y="77844"/>
        <a:ext cx="7144781" cy="612672"/>
      </dsp:txXfrm>
    </dsp:sp>
    <dsp:sp modelId="{07FCEA2B-3867-4682-BB22-F2E4DFAD8439}">
      <dsp:nvSpPr>
        <dsp:cNvPr id="0" name=""/>
        <dsp:cNvSpPr/>
      </dsp:nvSpPr>
      <dsp:spPr>
        <a:xfrm>
          <a:off x="0" y="1427460"/>
          <a:ext cx="8001000" cy="579600"/>
        </a:xfrm>
        <a:prstGeom prst="rect">
          <a:avLst/>
        </a:prstGeom>
        <a:solidFill>
          <a:schemeClr val="lt1">
            <a:alpha val="90000"/>
            <a:hueOff val="0"/>
            <a:satOff val="0"/>
            <a:lumOff val="0"/>
            <a:alphaOff val="0"/>
          </a:schemeClr>
        </a:solidFill>
        <a:ln w="12700" cap="flat" cmpd="sng" algn="ctr">
          <a:solidFill>
            <a:schemeClr val="accent5">
              <a:hueOff val="-4607364"/>
              <a:satOff val="5156"/>
              <a:lumOff val="294"/>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9C9335A-6CC5-4814-A23F-66AEA5178FAE}">
      <dsp:nvSpPr>
        <dsp:cNvPr id="0" name=""/>
        <dsp:cNvSpPr/>
      </dsp:nvSpPr>
      <dsp:spPr>
        <a:xfrm>
          <a:off x="400050" y="1087980"/>
          <a:ext cx="7211069" cy="678960"/>
        </a:xfrm>
        <a:prstGeom prst="round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Displacements - mesial, distal, labial, lingual  </a:t>
          </a:r>
        </a:p>
      </dsp:txBody>
      <dsp:txXfrm>
        <a:off x="433194" y="1121124"/>
        <a:ext cx="7144781" cy="612672"/>
      </dsp:txXfrm>
    </dsp:sp>
    <dsp:sp modelId="{A9E1CF24-6A9F-4D04-8973-E251DFA9F8AA}">
      <dsp:nvSpPr>
        <dsp:cNvPr id="0" name=""/>
        <dsp:cNvSpPr/>
      </dsp:nvSpPr>
      <dsp:spPr>
        <a:xfrm>
          <a:off x="0" y="2470740"/>
          <a:ext cx="8001000" cy="579600"/>
        </a:xfrm>
        <a:prstGeom prst="rect">
          <a:avLst/>
        </a:prstGeom>
        <a:solidFill>
          <a:schemeClr val="lt1">
            <a:alpha val="90000"/>
            <a:hueOff val="0"/>
            <a:satOff val="0"/>
            <a:lumOff val="0"/>
            <a:alphaOff val="0"/>
          </a:schemeClr>
        </a:solidFill>
        <a:ln w="12700" cap="flat" cmpd="sng" algn="ctr">
          <a:solidFill>
            <a:schemeClr val="accent5">
              <a:hueOff val="-9214729"/>
              <a:satOff val="10313"/>
              <a:lumOff val="589"/>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D54836F-53B2-43BF-9F37-AA620DFE9895}">
      <dsp:nvSpPr>
        <dsp:cNvPr id="0" name=""/>
        <dsp:cNvSpPr/>
      </dsp:nvSpPr>
      <dsp:spPr>
        <a:xfrm>
          <a:off x="400050" y="2131260"/>
          <a:ext cx="7211069" cy="67896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err="1"/>
            <a:t>Infraversions</a:t>
          </a:r>
          <a:r>
            <a:rPr lang="en-US" sz="2400" kern="1200" dirty="0"/>
            <a:t> and </a:t>
          </a:r>
          <a:r>
            <a:rPr lang="en-US" sz="2400" kern="1200" dirty="0" err="1"/>
            <a:t>supraversions</a:t>
          </a:r>
          <a:r>
            <a:rPr lang="en-US" sz="2400" kern="1200" dirty="0"/>
            <a:t> </a:t>
          </a:r>
        </a:p>
      </dsp:txBody>
      <dsp:txXfrm>
        <a:off x="433194" y="2164404"/>
        <a:ext cx="7144781" cy="612672"/>
      </dsp:txXfrm>
    </dsp:sp>
    <dsp:sp modelId="{C86D8F81-76FD-444D-A1DE-2B25720F2D0E}">
      <dsp:nvSpPr>
        <dsp:cNvPr id="0" name=""/>
        <dsp:cNvSpPr/>
      </dsp:nvSpPr>
      <dsp:spPr>
        <a:xfrm>
          <a:off x="0" y="3514020"/>
          <a:ext cx="8001000" cy="579600"/>
        </a:xfrm>
        <a:prstGeom prst="rect">
          <a:avLst/>
        </a:prstGeom>
        <a:solidFill>
          <a:schemeClr val="lt1">
            <a:alpha val="90000"/>
            <a:hueOff val="0"/>
            <a:satOff val="0"/>
            <a:lumOff val="0"/>
            <a:alphaOff val="0"/>
          </a:schemeClr>
        </a:solidFill>
        <a:ln w="12700" cap="flat" cmpd="sng" algn="ctr">
          <a:solidFill>
            <a:schemeClr val="accent5">
              <a:hueOff val="-13822094"/>
              <a:satOff val="15469"/>
              <a:lumOff val="883"/>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0518B34-19F3-4422-89A3-7085A319D276}">
      <dsp:nvSpPr>
        <dsp:cNvPr id="0" name=""/>
        <dsp:cNvSpPr/>
      </dsp:nvSpPr>
      <dsp:spPr>
        <a:xfrm>
          <a:off x="400050" y="3174540"/>
          <a:ext cx="7211069" cy="678960"/>
        </a:xfrm>
        <a:prstGeom prst="round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Rotations </a:t>
          </a:r>
        </a:p>
      </dsp:txBody>
      <dsp:txXfrm>
        <a:off x="433194" y="3207684"/>
        <a:ext cx="7144781" cy="612672"/>
      </dsp:txXfrm>
    </dsp:sp>
    <dsp:sp modelId="{7C08D11F-53CB-4E19-AB06-749BE3DF5E71}">
      <dsp:nvSpPr>
        <dsp:cNvPr id="0" name=""/>
        <dsp:cNvSpPr/>
      </dsp:nvSpPr>
      <dsp:spPr>
        <a:xfrm>
          <a:off x="0" y="4557300"/>
          <a:ext cx="8001000" cy="579600"/>
        </a:xfrm>
        <a:prstGeom prst="rect">
          <a:avLst/>
        </a:prstGeom>
        <a:solidFill>
          <a:schemeClr val="lt1">
            <a:alpha val="90000"/>
            <a:hueOff val="0"/>
            <a:satOff val="0"/>
            <a:lumOff val="0"/>
            <a:alphaOff val="0"/>
          </a:schemeClr>
        </a:solidFill>
        <a:ln w="12700" cap="flat" cmpd="sng" algn="ctr">
          <a:solidFill>
            <a:schemeClr val="accent5">
              <a:hueOff val="-18429457"/>
              <a:satOff val="20625"/>
              <a:lumOff val="1177"/>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99C894A-0B59-40BE-B8F1-EC1C2B5B9E89}">
      <dsp:nvSpPr>
        <dsp:cNvPr id="0" name=""/>
        <dsp:cNvSpPr/>
      </dsp:nvSpPr>
      <dsp:spPr>
        <a:xfrm>
          <a:off x="400050" y="4217820"/>
          <a:ext cx="7211069" cy="67896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Transposition </a:t>
          </a:r>
        </a:p>
      </dsp:txBody>
      <dsp:txXfrm>
        <a:off x="433194" y="4250964"/>
        <a:ext cx="7144781"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C0BA7-23F9-41D5-8790-BC03AE630F22}">
      <dsp:nvSpPr>
        <dsp:cNvPr id="0" name=""/>
        <dsp:cNvSpPr/>
      </dsp:nvSpPr>
      <dsp:spPr>
        <a:xfrm>
          <a:off x="2452" y="890624"/>
          <a:ext cx="2391370" cy="945363"/>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Sagittal plane</a:t>
          </a:r>
        </a:p>
      </dsp:txBody>
      <dsp:txXfrm>
        <a:off x="2452" y="890624"/>
        <a:ext cx="2391370" cy="945363"/>
      </dsp:txXfrm>
    </dsp:sp>
    <dsp:sp modelId="{C40C16D5-2839-4949-BB37-83BAF36AF35D}">
      <dsp:nvSpPr>
        <dsp:cNvPr id="0" name=""/>
        <dsp:cNvSpPr/>
      </dsp:nvSpPr>
      <dsp:spPr>
        <a:xfrm>
          <a:off x="2452" y="1835988"/>
          <a:ext cx="2391370" cy="16675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Pre-normal occlusion</a:t>
          </a:r>
        </a:p>
        <a:p>
          <a:pPr marL="228600" lvl="1" indent="-228600" algn="l" defTabSz="1066800">
            <a:lnSpc>
              <a:spcPct val="90000"/>
            </a:lnSpc>
            <a:spcBef>
              <a:spcPct val="0"/>
            </a:spcBef>
            <a:spcAft>
              <a:spcPct val="15000"/>
            </a:spcAft>
            <a:buChar char="•"/>
          </a:pPr>
          <a:r>
            <a:rPr lang="en-US" sz="2400" kern="1200" dirty="0"/>
            <a:t>Post-normal occlusion</a:t>
          </a:r>
        </a:p>
      </dsp:txBody>
      <dsp:txXfrm>
        <a:off x="2452" y="1835988"/>
        <a:ext cx="2391370" cy="1667587"/>
      </dsp:txXfrm>
    </dsp:sp>
    <dsp:sp modelId="{901056FF-A51E-438C-8E64-A15AC10D0E23}">
      <dsp:nvSpPr>
        <dsp:cNvPr id="0" name=""/>
        <dsp:cNvSpPr/>
      </dsp:nvSpPr>
      <dsp:spPr>
        <a:xfrm>
          <a:off x="2728614" y="890624"/>
          <a:ext cx="2391370" cy="945363"/>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Vertical plane</a:t>
          </a:r>
        </a:p>
      </dsp:txBody>
      <dsp:txXfrm>
        <a:off x="2728614" y="890624"/>
        <a:ext cx="2391370" cy="945363"/>
      </dsp:txXfrm>
    </dsp:sp>
    <dsp:sp modelId="{D5E2E423-3B22-4C7D-ADC3-4603123DF930}">
      <dsp:nvSpPr>
        <dsp:cNvPr id="0" name=""/>
        <dsp:cNvSpPr/>
      </dsp:nvSpPr>
      <dsp:spPr>
        <a:xfrm>
          <a:off x="2728614" y="1835988"/>
          <a:ext cx="2391370" cy="1667587"/>
        </a:xfrm>
        <a:prstGeom prst="rect">
          <a:avLst/>
        </a:prstGeom>
        <a:solidFill>
          <a:schemeClr val="accent5">
            <a:tint val="40000"/>
            <a:alpha val="90000"/>
            <a:hueOff val="-9650572"/>
            <a:satOff val="10493"/>
            <a:lumOff val="637"/>
            <a:alphaOff val="0"/>
          </a:schemeClr>
        </a:solidFill>
        <a:ln w="12700" cap="flat" cmpd="sng" algn="ctr">
          <a:solidFill>
            <a:schemeClr val="accent5">
              <a:tint val="40000"/>
              <a:alpha val="90000"/>
              <a:hueOff val="-9650572"/>
              <a:satOff val="10493"/>
              <a:lumOff val="637"/>
              <a:alphaOff val="0"/>
            </a:schemeClr>
          </a:solidFill>
          <a:prstDash val="solid"/>
        </a:ln>
        <a:effectLst>
          <a:outerShdw blurRad="50800" dist="38100" dir="5400000" sy="96000" rotWithShape="0">
            <a:srgbClr val="000000">
              <a:alpha val="54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Deep bite </a:t>
          </a:r>
        </a:p>
        <a:p>
          <a:pPr marL="228600" lvl="1" indent="-228600" algn="l" defTabSz="1066800">
            <a:lnSpc>
              <a:spcPct val="90000"/>
            </a:lnSpc>
            <a:spcBef>
              <a:spcPct val="0"/>
            </a:spcBef>
            <a:spcAft>
              <a:spcPct val="15000"/>
            </a:spcAft>
            <a:buChar char="•"/>
          </a:pPr>
          <a:r>
            <a:rPr lang="en-US" sz="2400" kern="1200" dirty="0"/>
            <a:t>Open bite</a:t>
          </a:r>
        </a:p>
      </dsp:txBody>
      <dsp:txXfrm>
        <a:off x="2728614" y="1835988"/>
        <a:ext cx="2391370" cy="1667587"/>
      </dsp:txXfrm>
    </dsp:sp>
    <dsp:sp modelId="{E9DC30B9-A9B5-4F0D-B8AC-C8B8916FA48E}">
      <dsp:nvSpPr>
        <dsp:cNvPr id="0" name=""/>
        <dsp:cNvSpPr/>
      </dsp:nvSpPr>
      <dsp:spPr>
        <a:xfrm>
          <a:off x="5454777" y="890624"/>
          <a:ext cx="2391370" cy="945363"/>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Transverse plane</a:t>
          </a:r>
        </a:p>
      </dsp:txBody>
      <dsp:txXfrm>
        <a:off x="5454777" y="890624"/>
        <a:ext cx="2391370" cy="945363"/>
      </dsp:txXfrm>
    </dsp:sp>
    <dsp:sp modelId="{CA1F5C78-6619-4AD4-8397-C3924CEA10CE}">
      <dsp:nvSpPr>
        <dsp:cNvPr id="0" name=""/>
        <dsp:cNvSpPr/>
      </dsp:nvSpPr>
      <dsp:spPr>
        <a:xfrm>
          <a:off x="5454777" y="1835988"/>
          <a:ext cx="2391370" cy="1667587"/>
        </a:xfrm>
        <a:prstGeom prst="rect">
          <a:avLst/>
        </a:prstGeom>
        <a:solidFill>
          <a:schemeClr val="accent5">
            <a:tint val="40000"/>
            <a:alpha val="90000"/>
            <a:hueOff val="-19301144"/>
            <a:satOff val="20985"/>
            <a:lumOff val="1274"/>
            <a:alphaOff val="0"/>
          </a:schemeClr>
        </a:solidFill>
        <a:ln w="12700" cap="flat" cmpd="sng" algn="ctr">
          <a:solidFill>
            <a:schemeClr val="accent5">
              <a:tint val="40000"/>
              <a:alpha val="90000"/>
              <a:hueOff val="-19301144"/>
              <a:satOff val="20985"/>
              <a:lumOff val="1274"/>
              <a:alphaOff val="0"/>
            </a:schemeClr>
          </a:solidFill>
          <a:prstDash val="solid"/>
        </a:ln>
        <a:effectLst>
          <a:outerShdw blurRad="50800" dist="38100" dir="5400000" sy="96000" rotWithShape="0">
            <a:srgbClr val="000000">
              <a:alpha val="54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Crossbites</a:t>
          </a:r>
        </a:p>
      </dsp:txBody>
      <dsp:txXfrm>
        <a:off x="5454777" y="1835988"/>
        <a:ext cx="2391370" cy="1667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DBE29-F86C-4B49-A1C5-386C8874A541}">
      <dsp:nvSpPr>
        <dsp:cNvPr id="0" name=""/>
        <dsp:cNvSpPr/>
      </dsp:nvSpPr>
      <dsp:spPr>
        <a:xfrm>
          <a:off x="3306430" y="0"/>
          <a:ext cx="4959645" cy="1298647"/>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Prognathism </a:t>
          </a:r>
        </a:p>
        <a:p>
          <a:pPr marL="228600" lvl="1" indent="-228600" algn="l" defTabSz="1066800">
            <a:lnSpc>
              <a:spcPct val="90000"/>
            </a:lnSpc>
            <a:spcBef>
              <a:spcPct val="0"/>
            </a:spcBef>
            <a:spcAft>
              <a:spcPct val="15000"/>
            </a:spcAft>
            <a:buChar char="•"/>
          </a:pPr>
          <a:r>
            <a:rPr lang="en-US" sz="2400" kern="1200" dirty="0"/>
            <a:t>Retrognathism </a:t>
          </a:r>
        </a:p>
      </dsp:txBody>
      <dsp:txXfrm>
        <a:off x="3306430" y="162331"/>
        <a:ext cx="4472652" cy="973985"/>
      </dsp:txXfrm>
    </dsp:sp>
    <dsp:sp modelId="{7825CD7A-FFCE-4662-8957-B36030EA0A8B}">
      <dsp:nvSpPr>
        <dsp:cNvPr id="0" name=""/>
        <dsp:cNvSpPr/>
      </dsp:nvSpPr>
      <dsp:spPr>
        <a:xfrm>
          <a:off x="0" y="0"/>
          <a:ext cx="3306430" cy="1298647"/>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Sagittal plane </a:t>
          </a:r>
        </a:p>
      </dsp:txBody>
      <dsp:txXfrm>
        <a:off x="63395" y="63395"/>
        <a:ext cx="3179640" cy="1171857"/>
      </dsp:txXfrm>
    </dsp:sp>
    <dsp:sp modelId="{C064BD1F-EB21-4F42-A4CC-3E8E56F193D5}">
      <dsp:nvSpPr>
        <dsp:cNvPr id="0" name=""/>
        <dsp:cNvSpPr/>
      </dsp:nvSpPr>
      <dsp:spPr>
        <a:xfrm>
          <a:off x="3306430" y="1428511"/>
          <a:ext cx="4959645" cy="1298647"/>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Narrowing or widening of jaws</a:t>
          </a:r>
        </a:p>
        <a:p>
          <a:pPr marL="228600" lvl="1" indent="-228600" algn="l" defTabSz="1066800">
            <a:lnSpc>
              <a:spcPct val="90000"/>
            </a:lnSpc>
            <a:spcBef>
              <a:spcPct val="0"/>
            </a:spcBef>
            <a:spcAft>
              <a:spcPct val="15000"/>
            </a:spcAft>
            <a:buChar char="•"/>
          </a:pPr>
          <a:r>
            <a:rPr lang="en-US" sz="2400" kern="1200" dirty="0"/>
            <a:t>Crossbites </a:t>
          </a:r>
        </a:p>
        <a:p>
          <a:pPr marL="285750" lvl="1" indent="-285750" algn="l" defTabSz="1422400">
            <a:lnSpc>
              <a:spcPct val="90000"/>
            </a:lnSpc>
            <a:spcBef>
              <a:spcPct val="0"/>
            </a:spcBef>
            <a:spcAft>
              <a:spcPct val="15000"/>
            </a:spcAft>
            <a:buChar char="•"/>
          </a:pPr>
          <a:endParaRPr lang="en-US" sz="3200" kern="1200" dirty="0"/>
        </a:p>
      </dsp:txBody>
      <dsp:txXfrm>
        <a:off x="3306430" y="1590842"/>
        <a:ext cx="4472652" cy="973985"/>
      </dsp:txXfrm>
    </dsp:sp>
    <dsp:sp modelId="{D91ECED4-22BB-46B6-A2B4-80185FA7D01B}">
      <dsp:nvSpPr>
        <dsp:cNvPr id="0" name=""/>
        <dsp:cNvSpPr/>
      </dsp:nvSpPr>
      <dsp:spPr>
        <a:xfrm>
          <a:off x="0" y="1428511"/>
          <a:ext cx="3306430" cy="1298647"/>
        </a:xfrm>
        <a:prstGeom prst="round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Transverse plane </a:t>
          </a:r>
        </a:p>
      </dsp:txBody>
      <dsp:txXfrm>
        <a:off x="63395" y="1491906"/>
        <a:ext cx="3179640" cy="1171857"/>
      </dsp:txXfrm>
    </dsp:sp>
    <dsp:sp modelId="{C77052AD-787C-412F-A2BA-4B859C973980}">
      <dsp:nvSpPr>
        <dsp:cNvPr id="0" name=""/>
        <dsp:cNvSpPr/>
      </dsp:nvSpPr>
      <dsp:spPr>
        <a:xfrm>
          <a:off x="3306430" y="2857023"/>
          <a:ext cx="4959645" cy="1298647"/>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Open bite and deep bite</a:t>
          </a:r>
        </a:p>
        <a:p>
          <a:pPr marL="228600" lvl="1" indent="-228600" algn="l" defTabSz="1066800">
            <a:lnSpc>
              <a:spcPct val="90000"/>
            </a:lnSpc>
            <a:spcBef>
              <a:spcPct val="0"/>
            </a:spcBef>
            <a:spcAft>
              <a:spcPct val="15000"/>
            </a:spcAft>
            <a:buChar char="•"/>
          </a:pPr>
          <a:r>
            <a:rPr lang="en-US" sz="2400" kern="1200" dirty="0"/>
            <a:t>Affects Lower facial height </a:t>
          </a:r>
        </a:p>
      </dsp:txBody>
      <dsp:txXfrm>
        <a:off x="3306430" y="3019354"/>
        <a:ext cx="4472652" cy="973985"/>
      </dsp:txXfrm>
    </dsp:sp>
    <dsp:sp modelId="{59719B41-8986-4978-A9B8-C8A7432AE5FE}">
      <dsp:nvSpPr>
        <dsp:cNvPr id="0" name=""/>
        <dsp:cNvSpPr/>
      </dsp:nvSpPr>
      <dsp:spPr>
        <a:xfrm>
          <a:off x="0" y="2857023"/>
          <a:ext cx="3306430" cy="1298647"/>
        </a:xfrm>
        <a:prstGeom prst="round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Vertical plane </a:t>
          </a:r>
        </a:p>
      </dsp:txBody>
      <dsp:txXfrm>
        <a:off x="63395" y="2920418"/>
        <a:ext cx="3179640" cy="11718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3976C-3BAB-49E6-85F4-AB84F61D29B4}" type="datetimeFigureOut">
              <a:rPr lang="en-US" smtClean="0"/>
              <a:pPr/>
              <a:t>4/20/2023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05D46-D2C2-4FED-80D6-16343F28B387}" type="slidenum">
              <a:rPr lang="en-US" smtClean="0"/>
              <a:pPr/>
              <a:t>‹#›</a:t>
            </a:fld>
            <a:endParaRPr lang="en-US"/>
          </a:p>
        </p:txBody>
      </p:sp>
    </p:spTree>
    <p:extLst>
      <p:ext uri="{BB962C8B-B14F-4D97-AF65-F5344CB8AC3E}">
        <p14:creationId xmlns:p14="http://schemas.microsoft.com/office/powerpoint/2010/main" val="26906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05D46-D2C2-4FED-80D6-16343F28B387}" type="slidenum">
              <a:rPr lang="en-US" smtClean="0"/>
              <a:pPr/>
              <a:t>1</a:t>
            </a:fld>
            <a:endParaRPr lang="en-US"/>
          </a:p>
        </p:txBody>
      </p:sp>
    </p:spTree>
    <p:extLst>
      <p:ext uri="{BB962C8B-B14F-4D97-AF65-F5344CB8AC3E}">
        <p14:creationId xmlns:p14="http://schemas.microsoft.com/office/powerpoint/2010/main" val="310147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1:The upper and lower dental arches </a:t>
            </a:r>
            <a:r>
              <a:rPr lang="en-US" b="1" dirty="0" err="1"/>
              <a:t>whn</a:t>
            </a:r>
            <a:r>
              <a:rPr lang="en-US" b="1" dirty="0"/>
              <a:t> </a:t>
            </a:r>
            <a:r>
              <a:rPr lang="en-US" b="1" dirty="0" err="1"/>
              <a:t>viewd</a:t>
            </a:r>
            <a:r>
              <a:rPr lang="en-US" b="1" baseline="0" dirty="0"/>
              <a:t> separately are in normal </a:t>
            </a:r>
            <a:r>
              <a:rPr lang="en-US" b="1" baseline="0" dirty="0" err="1"/>
              <a:t>alignment.but</a:t>
            </a:r>
            <a:r>
              <a:rPr lang="en-US" b="1" baseline="0" dirty="0"/>
              <a:t> when the arches are made to occlude the patient shows an edge to edge incisor alignment, suggestive of forwardly moved mandible</a:t>
            </a:r>
          </a:p>
        </p:txBody>
      </p:sp>
      <p:sp>
        <p:nvSpPr>
          <p:cNvPr id="4" name="Slide Number Placeholder 3"/>
          <p:cNvSpPr>
            <a:spLocks noGrp="1"/>
          </p:cNvSpPr>
          <p:nvPr>
            <p:ph type="sldNum" sz="quarter" idx="10"/>
          </p:nvPr>
        </p:nvSpPr>
        <p:spPr/>
        <p:txBody>
          <a:bodyPr/>
          <a:lstStyle/>
          <a:p>
            <a:fld id="{D0E05D46-D2C2-4FED-80D6-16343F28B387}" type="slidenum">
              <a:rPr lang="en-US" smtClean="0"/>
              <a:pPr/>
              <a:t>27</a:t>
            </a:fld>
            <a:endParaRPr lang="en-US"/>
          </a:p>
        </p:txBody>
      </p:sp>
    </p:spTree>
    <p:extLst>
      <p:ext uri="{BB962C8B-B14F-4D97-AF65-F5344CB8AC3E}">
        <p14:creationId xmlns:p14="http://schemas.microsoft.com/office/powerpoint/2010/main" val="28577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7F5DD-EB62-411F-8350-57A0ED7A5EFB}" type="slidenum">
              <a:rPr lang="en-US"/>
              <a:pPr/>
              <a:t>33</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208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class1</a:t>
            </a:r>
            <a:r>
              <a:rPr lang="en-US" b="1" dirty="0"/>
              <a:t>-</a:t>
            </a:r>
            <a:r>
              <a:rPr lang="en-US" b="1" baseline="0" dirty="0"/>
              <a:t> the lower incisor </a:t>
            </a:r>
            <a:r>
              <a:rPr lang="en-US" b="1" baseline="0" dirty="0" err="1"/>
              <a:t>edgesocclude</a:t>
            </a:r>
            <a:r>
              <a:rPr lang="en-US" b="1" baseline="0" dirty="0"/>
              <a:t> with or lie immediately below the </a:t>
            </a:r>
            <a:r>
              <a:rPr lang="en-US" b="1" baseline="0" dirty="0" err="1"/>
              <a:t>cingulum</a:t>
            </a:r>
            <a:r>
              <a:rPr lang="en-US" b="1" baseline="0" dirty="0"/>
              <a:t> prominence of upper incisors</a:t>
            </a:r>
          </a:p>
          <a:p>
            <a:r>
              <a:rPr lang="en-US" b="1" u="sng" baseline="0" dirty="0"/>
              <a:t>Class 2</a:t>
            </a:r>
            <a:r>
              <a:rPr lang="en-US" b="1" baseline="0" dirty="0"/>
              <a:t> – the lower incisor edges lie posterior to the </a:t>
            </a:r>
            <a:r>
              <a:rPr lang="en-US" b="1" baseline="0" dirty="0" err="1"/>
              <a:t>cingulum</a:t>
            </a:r>
            <a:r>
              <a:rPr lang="en-US" b="1" baseline="0" dirty="0"/>
              <a:t> </a:t>
            </a:r>
            <a:r>
              <a:rPr lang="en-US" b="1" baseline="0" dirty="0" err="1"/>
              <a:t>prominanc</a:t>
            </a:r>
            <a:r>
              <a:rPr lang="en-US" b="1" baseline="0" dirty="0"/>
              <a:t> e of upper incisors</a:t>
            </a:r>
          </a:p>
          <a:p>
            <a:r>
              <a:rPr lang="en-US" b="1" u="sng" baseline="0" dirty="0" err="1"/>
              <a:t>Div</a:t>
            </a:r>
            <a:r>
              <a:rPr lang="en-US" b="1" u="sng" baseline="0" dirty="0"/>
              <a:t> 1</a:t>
            </a:r>
            <a:r>
              <a:rPr lang="en-US" b="1" baseline="0" dirty="0"/>
              <a:t>-upper central incisors are </a:t>
            </a:r>
            <a:r>
              <a:rPr lang="en-US" b="1" baseline="0" dirty="0" err="1"/>
              <a:t>proclines</a:t>
            </a:r>
            <a:r>
              <a:rPr lang="en-US" b="1" baseline="0" dirty="0"/>
              <a:t> or of average </a:t>
            </a:r>
            <a:r>
              <a:rPr lang="en-US" b="1" baseline="0" dirty="0" err="1"/>
              <a:t>inclination.increase</a:t>
            </a:r>
            <a:r>
              <a:rPr lang="en-US" b="1" baseline="0" dirty="0"/>
              <a:t> in overjet</a:t>
            </a:r>
          </a:p>
          <a:p>
            <a:r>
              <a:rPr lang="en-US" b="1" u="sng" baseline="0" dirty="0" err="1"/>
              <a:t>Div</a:t>
            </a:r>
            <a:r>
              <a:rPr lang="en-US" b="1" u="sng" baseline="0" dirty="0"/>
              <a:t> 2</a:t>
            </a:r>
            <a:r>
              <a:rPr lang="en-US" b="1" baseline="0" dirty="0"/>
              <a:t>-the upper central incisor are </a:t>
            </a:r>
            <a:r>
              <a:rPr lang="en-US" b="1" baseline="0" dirty="0" err="1"/>
              <a:t>retroclined</a:t>
            </a:r>
            <a:r>
              <a:rPr lang="en-US" b="1" baseline="0" dirty="0"/>
              <a:t>, overjet is </a:t>
            </a:r>
            <a:r>
              <a:rPr lang="en-US" b="1" baseline="0" dirty="0" err="1"/>
              <a:t>usuall</a:t>
            </a:r>
            <a:r>
              <a:rPr lang="en-US" b="1" baseline="0" dirty="0"/>
              <a:t> minimal but many be increased</a:t>
            </a:r>
          </a:p>
          <a:p>
            <a:r>
              <a:rPr lang="en-US" b="1" u="sng" baseline="0" dirty="0"/>
              <a:t>Class 3-lower incisor </a:t>
            </a:r>
            <a:r>
              <a:rPr lang="en-US" b="1" u="none" baseline="0" dirty="0"/>
              <a:t>edge lie anterior to the </a:t>
            </a:r>
            <a:r>
              <a:rPr lang="en-US" b="1" u="none" baseline="0" dirty="0" err="1"/>
              <a:t>cingulum</a:t>
            </a:r>
            <a:r>
              <a:rPr lang="en-US" b="1" u="none" baseline="0" dirty="0"/>
              <a:t> prominence of upper incisor the over jet is reduced or reversed</a:t>
            </a:r>
            <a:endParaRPr lang="en-US" b="1" u="sng" dirty="0"/>
          </a:p>
        </p:txBody>
      </p:sp>
      <p:sp>
        <p:nvSpPr>
          <p:cNvPr id="4" name="Slide Number Placeholder 3"/>
          <p:cNvSpPr>
            <a:spLocks noGrp="1"/>
          </p:cNvSpPr>
          <p:nvPr>
            <p:ph type="sldNum" sz="quarter" idx="10"/>
          </p:nvPr>
        </p:nvSpPr>
        <p:spPr/>
        <p:txBody>
          <a:bodyPr/>
          <a:lstStyle/>
          <a:p>
            <a:fld id="{D0E05D46-D2C2-4FED-80D6-16343F28B387}" type="slidenum">
              <a:rPr lang="en-US" smtClean="0"/>
              <a:pPr/>
              <a:t>37</a:t>
            </a:fld>
            <a:endParaRPr lang="en-US"/>
          </a:p>
        </p:txBody>
      </p:sp>
    </p:spTree>
    <p:extLst>
      <p:ext uri="{BB962C8B-B14F-4D97-AF65-F5344CB8AC3E}">
        <p14:creationId xmlns:p14="http://schemas.microsoft.com/office/powerpoint/2010/main" val="1487312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05D46-D2C2-4FED-80D6-16343F28B387}" type="slidenum">
              <a:rPr lang="en-US" smtClean="0"/>
              <a:pPr/>
              <a:t>39</a:t>
            </a:fld>
            <a:endParaRPr lang="en-US"/>
          </a:p>
        </p:txBody>
      </p:sp>
    </p:spTree>
    <p:extLst>
      <p:ext uri="{BB962C8B-B14F-4D97-AF65-F5344CB8AC3E}">
        <p14:creationId xmlns:p14="http://schemas.microsoft.com/office/powerpoint/2010/main" val="60004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refers to an occlusion that deviates in one or more ways from ideal yet it is well adopted to that particular environment, is esthetic and shows no pathologic manifestations or dysfunction</a:t>
            </a:r>
            <a:endParaRPr lang="en-US" dirty="0"/>
          </a:p>
        </p:txBody>
      </p:sp>
      <p:sp>
        <p:nvSpPr>
          <p:cNvPr id="4" name="Slide Number Placeholder 3"/>
          <p:cNvSpPr>
            <a:spLocks noGrp="1"/>
          </p:cNvSpPr>
          <p:nvPr>
            <p:ph type="sldNum" sz="quarter" idx="10"/>
          </p:nvPr>
        </p:nvSpPr>
        <p:spPr/>
        <p:txBody>
          <a:bodyPr/>
          <a:lstStyle/>
          <a:p>
            <a:fld id="{D0E05D46-D2C2-4FED-80D6-16343F28B387}" type="slidenum">
              <a:rPr lang="en-US" smtClean="0"/>
              <a:pPr/>
              <a:t>5</a:t>
            </a:fld>
            <a:endParaRPr lang="en-US"/>
          </a:p>
        </p:txBody>
      </p:sp>
    </p:spTree>
    <p:extLst>
      <p:ext uri="{BB962C8B-B14F-4D97-AF65-F5344CB8AC3E}">
        <p14:creationId xmlns:p14="http://schemas.microsoft.com/office/powerpoint/2010/main" val="25708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refers to an occlusion that deviates in one or more ways from ideal yet it is well adopted to that particular environment, is esthetic and shows no pathologic manifestations or dysfunction</a:t>
            </a:r>
            <a:endParaRPr lang="en-US" dirty="0"/>
          </a:p>
        </p:txBody>
      </p:sp>
      <p:sp>
        <p:nvSpPr>
          <p:cNvPr id="4" name="Slide Number Placeholder 3"/>
          <p:cNvSpPr>
            <a:spLocks noGrp="1"/>
          </p:cNvSpPr>
          <p:nvPr>
            <p:ph type="sldNum" sz="quarter" idx="10"/>
          </p:nvPr>
        </p:nvSpPr>
        <p:spPr/>
        <p:txBody>
          <a:bodyPr/>
          <a:lstStyle/>
          <a:p>
            <a:fld id="{D0E05D46-D2C2-4FED-80D6-16343F28B387}" type="slidenum">
              <a:rPr lang="en-US" smtClean="0"/>
              <a:pPr/>
              <a:t>6</a:t>
            </a:fld>
            <a:endParaRPr lang="en-US"/>
          </a:p>
        </p:txBody>
      </p:sp>
    </p:spTree>
    <p:extLst>
      <p:ext uri="{BB962C8B-B14F-4D97-AF65-F5344CB8AC3E}">
        <p14:creationId xmlns:p14="http://schemas.microsoft.com/office/powerpoint/2010/main" val="278853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Defect in size, position or relationship between the jaws </a:t>
            </a:r>
          </a:p>
        </p:txBody>
      </p:sp>
      <p:sp>
        <p:nvSpPr>
          <p:cNvPr id="4" name="Slide Number Placeholder 3"/>
          <p:cNvSpPr>
            <a:spLocks noGrp="1"/>
          </p:cNvSpPr>
          <p:nvPr>
            <p:ph type="sldNum" sz="quarter" idx="10"/>
          </p:nvPr>
        </p:nvSpPr>
        <p:spPr/>
        <p:txBody>
          <a:bodyPr/>
          <a:lstStyle/>
          <a:p>
            <a:fld id="{D0E05D46-D2C2-4FED-80D6-16343F28B387}" type="slidenum">
              <a:rPr lang="en-US" smtClean="0"/>
              <a:pPr/>
              <a:t>11</a:t>
            </a:fld>
            <a:endParaRPr lang="en-US"/>
          </a:p>
        </p:txBody>
      </p:sp>
    </p:spTree>
    <p:extLst>
      <p:ext uri="{BB962C8B-B14F-4D97-AF65-F5344CB8AC3E}">
        <p14:creationId xmlns:p14="http://schemas.microsoft.com/office/powerpoint/2010/main" val="175319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b="1" dirty="0"/>
              <a:t>In his 1907 book, Angle emphasized using the maxillary first molars as reference teeth for determining the classification: </a:t>
            </a:r>
            <a:endParaRPr lang="en-IN" sz="1400" b="1" dirty="0"/>
          </a:p>
          <a:p>
            <a:pPr algn="just"/>
            <a:r>
              <a:rPr lang="en-US" sz="1400" b="1" dirty="0"/>
              <a:t> </a:t>
            </a:r>
            <a:endParaRPr lang="en-IN" sz="1400" b="1" dirty="0"/>
          </a:p>
          <a:p>
            <a:pPr algn="just"/>
            <a:r>
              <a:rPr lang="en-US" sz="1400" b="1" dirty="0"/>
              <a:t>1.Are the largest teeth.</a:t>
            </a:r>
            <a:endParaRPr lang="en-IN" sz="1400" b="1" dirty="0"/>
          </a:p>
          <a:p>
            <a:pPr algn="just"/>
            <a:r>
              <a:rPr lang="en-US" sz="1400" b="1" dirty="0"/>
              <a:t>2.Are the firmest in their attachment.</a:t>
            </a:r>
            <a:endParaRPr lang="en-IN" sz="1400" b="1" dirty="0"/>
          </a:p>
          <a:p>
            <a:pPr algn="just"/>
            <a:r>
              <a:rPr lang="en-US" sz="1400" b="1" dirty="0"/>
              <a:t>3.Have a key location in the arches.</a:t>
            </a:r>
            <a:endParaRPr lang="en-IN" sz="1400" b="1" dirty="0"/>
          </a:p>
          <a:p>
            <a:pPr algn="just"/>
            <a:r>
              <a:rPr lang="en-US" sz="1400" b="1" dirty="0"/>
              <a:t>4.Help determine the dental and skeletal vertical proportions due to the lengths of their crowns.</a:t>
            </a:r>
            <a:endParaRPr lang="en-IN" sz="1400" b="1" dirty="0"/>
          </a:p>
          <a:p>
            <a:pPr algn="just"/>
            <a:r>
              <a:rPr lang="en-US" sz="1400" b="1" dirty="0"/>
              <a:t>5.Occupy normal position in the arches far more often than any other teeth because they are the first permanent teeth and are less restrained in taking their position.</a:t>
            </a:r>
            <a:endParaRPr lang="en-IN" sz="1400" b="1" dirty="0"/>
          </a:p>
          <a:p>
            <a:endParaRPr lang="en-US" sz="1400" b="1" dirty="0"/>
          </a:p>
        </p:txBody>
      </p:sp>
      <p:sp>
        <p:nvSpPr>
          <p:cNvPr id="4" name="Slide Number Placeholder 3"/>
          <p:cNvSpPr>
            <a:spLocks noGrp="1"/>
          </p:cNvSpPr>
          <p:nvPr>
            <p:ph type="sldNum" sz="quarter" idx="10"/>
          </p:nvPr>
        </p:nvSpPr>
        <p:spPr/>
        <p:txBody>
          <a:bodyPr/>
          <a:lstStyle/>
          <a:p>
            <a:fld id="{D0E05D46-D2C2-4FED-80D6-16343F28B387}" type="slidenum">
              <a:rPr lang="en-US" smtClean="0"/>
              <a:pPr/>
              <a:t>13</a:t>
            </a:fld>
            <a:endParaRPr lang="en-US"/>
          </a:p>
        </p:txBody>
      </p:sp>
    </p:spTree>
    <p:extLst>
      <p:ext uri="{BB962C8B-B14F-4D97-AF65-F5344CB8AC3E}">
        <p14:creationId xmlns:p14="http://schemas.microsoft.com/office/powerpoint/2010/main" val="239600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078BC-589F-44E9-A58E-3E36ECBFA8C4}" type="slidenum">
              <a:rPr lang="en-US"/>
              <a:pPr/>
              <a:t>15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783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 The </a:t>
            </a:r>
            <a:r>
              <a:rPr lang="en-US" sz="1200" b="1" dirty="0" err="1"/>
              <a:t>mesiolingual</a:t>
            </a:r>
            <a:r>
              <a:rPr lang="en-US" sz="1200" b="1" dirty="0"/>
              <a:t> cusp of maxillary permanent first molar occludes with the occlusal fossa of the mandibular permanent first molar when the jaws are at rest and the teeth are  approximated in centric occlusion.</a:t>
            </a:r>
            <a:endParaRPr lang="en-US" b="1" dirty="0"/>
          </a:p>
        </p:txBody>
      </p:sp>
      <p:sp>
        <p:nvSpPr>
          <p:cNvPr id="4" name="Slide Number Placeholder 3"/>
          <p:cNvSpPr>
            <a:spLocks noGrp="1"/>
          </p:cNvSpPr>
          <p:nvPr>
            <p:ph type="sldNum" sz="quarter" idx="10"/>
          </p:nvPr>
        </p:nvSpPr>
        <p:spPr/>
        <p:txBody>
          <a:bodyPr/>
          <a:lstStyle/>
          <a:p>
            <a:fld id="{D0E05D46-D2C2-4FED-80D6-16343F28B387}" type="slidenum">
              <a:rPr lang="en-US" smtClean="0"/>
              <a:pPr/>
              <a:t>16</a:t>
            </a:fld>
            <a:endParaRPr lang="en-US"/>
          </a:p>
        </p:txBody>
      </p:sp>
    </p:spTree>
    <p:extLst>
      <p:ext uri="{BB962C8B-B14F-4D97-AF65-F5344CB8AC3E}">
        <p14:creationId xmlns:p14="http://schemas.microsoft.com/office/powerpoint/2010/main" val="149401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mandibular dental arch and the body of the mandible are in distal relation to the maxillary arch.</a:t>
            </a:r>
          </a:p>
          <a:p>
            <a:endParaRPr lang="en-US" dirty="0"/>
          </a:p>
        </p:txBody>
      </p:sp>
      <p:sp>
        <p:nvSpPr>
          <p:cNvPr id="4" name="Slide Number Placeholder 3"/>
          <p:cNvSpPr>
            <a:spLocks noGrp="1"/>
          </p:cNvSpPr>
          <p:nvPr>
            <p:ph type="sldNum" sz="quarter" idx="10"/>
          </p:nvPr>
        </p:nvSpPr>
        <p:spPr/>
        <p:txBody>
          <a:bodyPr/>
          <a:lstStyle/>
          <a:p>
            <a:fld id="{D0E05D46-D2C2-4FED-80D6-16343F28B387}" type="slidenum">
              <a:rPr lang="en-US" smtClean="0"/>
              <a:pPr/>
              <a:t>17</a:t>
            </a:fld>
            <a:endParaRPr lang="en-US"/>
          </a:p>
        </p:txBody>
      </p:sp>
    </p:spTree>
    <p:extLst>
      <p:ext uri="{BB962C8B-B14F-4D97-AF65-F5344CB8AC3E}">
        <p14:creationId xmlns:p14="http://schemas.microsoft.com/office/powerpoint/2010/main" val="188981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mandibular dental arch and the body of the mandible are in bilateral mesial relationship to the maxillary arch.</a:t>
            </a:r>
          </a:p>
          <a:p>
            <a:endParaRPr lang="en-US" dirty="0"/>
          </a:p>
          <a:p>
            <a:endParaRPr lang="en-US" dirty="0"/>
          </a:p>
        </p:txBody>
      </p:sp>
      <p:sp>
        <p:nvSpPr>
          <p:cNvPr id="4" name="Slide Number Placeholder 3"/>
          <p:cNvSpPr>
            <a:spLocks noGrp="1"/>
          </p:cNvSpPr>
          <p:nvPr>
            <p:ph type="sldNum" sz="quarter" idx="10"/>
          </p:nvPr>
        </p:nvSpPr>
        <p:spPr/>
        <p:txBody>
          <a:bodyPr/>
          <a:lstStyle/>
          <a:p>
            <a:fld id="{D0E05D46-D2C2-4FED-80D6-16343F28B387}" type="slidenum">
              <a:rPr lang="en-US" smtClean="0"/>
              <a:pPr/>
              <a:t>22</a:t>
            </a:fld>
            <a:endParaRPr lang="en-US"/>
          </a:p>
        </p:txBody>
      </p:sp>
    </p:spTree>
    <p:extLst>
      <p:ext uri="{BB962C8B-B14F-4D97-AF65-F5344CB8AC3E}">
        <p14:creationId xmlns:p14="http://schemas.microsoft.com/office/powerpoint/2010/main" val="131434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47D360-E632-4D6D-8260-0897A6B8A591}"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221921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22C2E9-8416-4503-8502-1FDB5565A883}"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405713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CE938C-F5A9-4F41-A598-1558A0D3A7EA}"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2256804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71DD64-BBB6-4779-B4F1-266D2F2CD7A7}"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7414B-E1FF-4E4B-A9C0-9D89A799E4B7}" type="slidenum">
              <a:rPr lang="en-US" smtClean="0"/>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667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21A854-B112-4428-A6CA-7E01DD06504F}"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374530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4D5179-4E72-4D11-9C21-52264BAC0967}" type="datetime1">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339623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364638-3404-435A-8AEB-4A2339D47640}" type="datetime1">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2411413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36DD5E-CD4E-445F-9CDC-6E1C698E96B2}"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988354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E5E1B-8BFE-4795-AE2E-8256AF3304B3}"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325182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75435-3AEB-4672-8BF6-D4A287D0966E}"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77398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00F214-2ECC-4120-9F98-E11F14467045}" type="datetime1">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337678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FFDFC4-19F7-40F2-9130-10A6557E8191}"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111675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5DC54E-C05F-4E44-B5A5-CDA480A169FC}" type="datetime1">
              <a:rPr lang="en-US" smtClean="0"/>
              <a:pPr/>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67036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5E62B6-31C5-45A7-B1AF-150D5A16CC43}" type="datetime1">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231002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0B23D-1D68-495C-B2C8-81597884F83B}" type="datetime1">
              <a:rPr lang="en-US" smtClean="0"/>
              <a:pPr/>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46829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544666-1764-40A5-9735-E03C5A97E301}"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282683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909AC-9EB6-4447-9B83-CC47FAA3A633}" type="datetime1">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7414B-E1FF-4E4B-A9C0-9D89A799E4B7}" type="slidenum">
              <a:rPr lang="en-US" smtClean="0"/>
              <a:pPr/>
              <a:t>‹#›</a:t>
            </a:fld>
            <a:endParaRPr lang="en-US"/>
          </a:p>
        </p:txBody>
      </p:sp>
    </p:spTree>
    <p:extLst>
      <p:ext uri="{BB962C8B-B14F-4D97-AF65-F5344CB8AC3E}">
        <p14:creationId xmlns:p14="http://schemas.microsoft.com/office/powerpoint/2010/main" val="385243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46A682A-3820-4139-8E60-ECBE350B54E4}" type="datetime1">
              <a:rPr lang="en-US" smtClean="0"/>
              <a:pPr/>
              <a:t>4/20/2023</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A7414B-E1FF-4E4B-A9C0-9D89A799E4B7}" type="slidenum">
              <a:rPr lang="en-US" smtClean="0"/>
              <a:pPr/>
              <a:t>‹#›</a:t>
            </a:fld>
            <a:endParaRPr lang="en-US"/>
          </a:p>
        </p:txBody>
      </p:sp>
    </p:spTree>
    <p:extLst>
      <p:ext uri="{BB962C8B-B14F-4D97-AF65-F5344CB8AC3E}">
        <p14:creationId xmlns:p14="http://schemas.microsoft.com/office/powerpoint/2010/main" val="143989513"/>
      </p:ext>
    </p:extLst>
  </p:cSld>
  <p:clrMap bg1="dk1" tx1="lt1" bg2="dk2" tx2="lt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5" r:id="rId14"/>
    <p:sldLayoutId id="2147484196" r:id="rId15"/>
    <p:sldLayoutId id="2147484197" r:id="rId16"/>
    <p:sldLayoutId id="214748419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794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85229785"/>
              </p:ext>
            </p:extLst>
          </p:nvPr>
        </p:nvGraphicFramePr>
        <p:xfrm>
          <a:off x="602067" y="1532312"/>
          <a:ext cx="78486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85346" y="457200"/>
            <a:ext cx="7765321" cy="1066799"/>
          </a:xfrm>
        </p:spPr>
        <p:txBody>
          <a:bodyPr/>
          <a:lstStyle/>
          <a:p>
            <a:r>
              <a:rPr lang="en-US" dirty="0"/>
              <a:t>INTER-ARCH MALOCCLUSIONS</a:t>
            </a:r>
          </a:p>
        </p:txBody>
      </p:sp>
      <p:sp>
        <p:nvSpPr>
          <p:cNvPr id="4" name="Slide Number Placeholder 3"/>
          <p:cNvSpPr>
            <a:spLocks noGrp="1"/>
          </p:cNvSpPr>
          <p:nvPr>
            <p:ph type="sldNum" sz="quarter" idx="12"/>
          </p:nvPr>
        </p:nvSpPr>
        <p:spPr/>
        <p:txBody>
          <a:bodyPr/>
          <a:lstStyle/>
          <a:p>
            <a:fld id="{11A7414B-E1FF-4E4B-A9C0-9D89A799E4B7}" type="slidenum">
              <a:rPr lang="en-US" smtClean="0"/>
              <a:pPr/>
              <a:t>10</a:t>
            </a:fld>
            <a:endParaRPr lang="en-US"/>
          </a:p>
        </p:txBody>
      </p:sp>
    </p:spTree>
    <p:extLst>
      <p:ext uri="{BB962C8B-B14F-4D97-AF65-F5344CB8AC3E}">
        <p14:creationId xmlns:p14="http://schemas.microsoft.com/office/powerpoint/2010/main" val="420985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0"/>
            <a:ext cx="7765321" cy="1066799"/>
          </a:xfrm>
        </p:spPr>
        <p:txBody>
          <a:bodyPr/>
          <a:lstStyle/>
          <a:p>
            <a:r>
              <a:rPr lang="en-US" dirty="0"/>
              <a:t>SKELETAL MALOCCLUSIONS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0013849"/>
              </p:ext>
            </p:extLst>
          </p:nvPr>
        </p:nvGraphicFramePr>
        <p:xfrm>
          <a:off x="381000" y="2073335"/>
          <a:ext cx="8266076" cy="415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1A7414B-E1FF-4E4B-A9C0-9D89A799E4B7}" type="slidenum">
              <a:rPr lang="en-US" smtClean="0"/>
              <a:pPr/>
              <a:t>11</a:t>
            </a:fld>
            <a:endParaRPr lang="en-US"/>
          </a:p>
        </p:txBody>
      </p:sp>
    </p:spTree>
    <p:extLst>
      <p:ext uri="{BB962C8B-B14F-4D97-AF65-F5344CB8AC3E}">
        <p14:creationId xmlns:p14="http://schemas.microsoft.com/office/powerpoint/2010/main" val="198385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128702" y="2679957"/>
            <a:ext cx="3862898" cy="3535193"/>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4744" y="2700739"/>
            <a:ext cx="4738255" cy="38516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533400"/>
            <a:ext cx="8763000" cy="8032968"/>
          </a:xfrm>
          <a:prstGeom prst="rect">
            <a:avLst/>
          </a:prstGeom>
          <a:noFill/>
        </p:spPr>
        <p:txBody>
          <a:bodyPr wrap="square" rtlCol="0">
            <a:spAutoFit/>
          </a:bodyPr>
          <a:lstStyle/>
          <a:p>
            <a:pPr algn="ctr"/>
            <a:r>
              <a:rPr lang="en-IN" sz="2800" u="sng" dirty="0"/>
              <a:t>Methods of recording &amp; measuring malocclusion is broadly divided into two types by Tang &amp; Wei in 1993</a:t>
            </a:r>
          </a:p>
          <a:p>
            <a:pPr algn="just"/>
            <a:endParaRPr lang="en-IN" sz="2400" dirty="0"/>
          </a:p>
          <a:p>
            <a:pPr algn="just"/>
            <a:endParaRPr lang="en-IN" sz="2400" dirty="0"/>
          </a:p>
          <a:p>
            <a:pPr algn="just"/>
            <a:endParaRPr lang="en-IN" sz="2400" dirty="0"/>
          </a:p>
          <a:p>
            <a:pPr algn="ctr"/>
            <a:r>
              <a:rPr lang="en-IN" sz="2400" u="sng" dirty="0">
                <a:solidFill>
                  <a:srgbClr val="FFFF00"/>
                </a:solidFill>
              </a:rPr>
              <a:t>Qualitative methods</a:t>
            </a:r>
            <a:r>
              <a:rPr lang="en-IN" sz="2400" dirty="0">
                <a:solidFill>
                  <a:srgbClr val="FFFF00"/>
                </a:solidFill>
              </a:rPr>
              <a:t>                       </a:t>
            </a:r>
            <a:r>
              <a:rPr lang="en-IN" sz="2400" u="sng" dirty="0">
                <a:solidFill>
                  <a:srgbClr val="FFFF00"/>
                </a:solidFill>
              </a:rPr>
              <a:t>Quantitative methods</a:t>
            </a:r>
          </a:p>
          <a:p>
            <a:pPr algn="just"/>
            <a:endParaRPr lang="en-IN" sz="2400" dirty="0"/>
          </a:p>
          <a:p>
            <a:pPr algn="just">
              <a:buFont typeface="Arial" pitchFamily="34" charset="0"/>
              <a:buChar char="•"/>
            </a:pPr>
            <a:r>
              <a:rPr lang="en-US" sz="2400" dirty="0"/>
              <a:t>Angle’s classification                       -  Little's Irregularity Index</a:t>
            </a:r>
          </a:p>
          <a:p>
            <a:pPr algn="just"/>
            <a:r>
              <a:rPr lang="en-US" sz="2400" dirty="0"/>
              <a:t>Mod: Dewey’s modification              -  Treatment Priority Index</a:t>
            </a:r>
          </a:p>
          <a:p>
            <a:pPr algn="just"/>
            <a:r>
              <a:rPr lang="en-US" sz="2400" dirty="0" err="1"/>
              <a:t>Lischer’s</a:t>
            </a:r>
            <a:r>
              <a:rPr lang="en-US" sz="2400" dirty="0"/>
              <a:t> modification                       -  IOTN</a:t>
            </a:r>
          </a:p>
          <a:p>
            <a:pPr algn="just">
              <a:buFont typeface="Arial" pitchFamily="34" charset="0"/>
              <a:buChar char="•"/>
            </a:pPr>
            <a:r>
              <a:rPr lang="en-US" sz="2400" dirty="0"/>
              <a:t>Simon’s classification                                                   </a:t>
            </a:r>
          </a:p>
          <a:p>
            <a:pPr algn="just">
              <a:buFont typeface="Arial" pitchFamily="34" charset="0"/>
              <a:buChar char="•"/>
            </a:pPr>
            <a:r>
              <a:rPr lang="en-US" sz="2400" dirty="0"/>
              <a:t>Bennett’s classification</a:t>
            </a:r>
          </a:p>
          <a:p>
            <a:pPr algn="just">
              <a:buFont typeface="Arial" pitchFamily="34" charset="0"/>
              <a:buChar char="•"/>
            </a:pPr>
            <a:r>
              <a:rPr lang="en-US" sz="2400" dirty="0"/>
              <a:t>Ackermann- Profit classification</a:t>
            </a:r>
          </a:p>
          <a:p>
            <a:pPr algn="just">
              <a:buFont typeface="Arial" pitchFamily="34" charset="0"/>
              <a:buChar char="•"/>
            </a:pPr>
            <a:r>
              <a:rPr lang="en-US" sz="2400" dirty="0"/>
              <a:t>British standard classification</a:t>
            </a:r>
          </a:p>
          <a:p>
            <a:pPr algn="just"/>
            <a:r>
              <a:rPr lang="en-US" sz="2400" dirty="0"/>
              <a:t> for incisors</a:t>
            </a:r>
          </a:p>
          <a:p>
            <a:endParaRPr lang="en-IN" sz="2400" dirty="0"/>
          </a:p>
          <a:p>
            <a:endParaRPr lang="en-IN" sz="2400" dirty="0"/>
          </a:p>
          <a:p>
            <a:endParaRPr lang="en-IN" sz="2400" dirty="0"/>
          </a:p>
          <a:p>
            <a:endParaRPr lang="en-IN" sz="2400" dirty="0"/>
          </a:p>
          <a:p>
            <a:endParaRPr lang="en-IN" sz="2400" dirty="0"/>
          </a:p>
        </p:txBody>
      </p:sp>
      <p:sp>
        <p:nvSpPr>
          <p:cNvPr id="3" name="TextBox 2"/>
          <p:cNvSpPr txBox="1"/>
          <p:nvPr/>
        </p:nvSpPr>
        <p:spPr>
          <a:xfrm>
            <a:off x="4067254" y="6564868"/>
            <a:ext cx="4390946" cy="369332"/>
          </a:xfrm>
          <a:prstGeom prst="rect">
            <a:avLst/>
          </a:prstGeom>
          <a:noFill/>
        </p:spPr>
        <p:txBody>
          <a:bodyPr wrap="none" rtlCol="0">
            <a:spAutoFit/>
          </a:bodyPr>
          <a:lstStyle/>
          <a:p>
            <a:r>
              <a:rPr lang="en-US" dirty="0" err="1"/>
              <a:t>GRABER,orthodontics</a:t>
            </a:r>
            <a:r>
              <a:rPr lang="en-US" dirty="0"/>
              <a:t> principle and practice</a:t>
            </a:r>
          </a:p>
        </p:txBody>
      </p:sp>
      <p:sp>
        <p:nvSpPr>
          <p:cNvPr id="5" name="Slide Number Placeholder 4"/>
          <p:cNvSpPr>
            <a:spLocks noGrp="1"/>
          </p:cNvSpPr>
          <p:nvPr>
            <p:ph type="sldNum" sz="quarter" idx="12"/>
          </p:nvPr>
        </p:nvSpPr>
        <p:spPr/>
        <p:txBody>
          <a:bodyPr/>
          <a:lstStyle/>
          <a:p>
            <a:fld id="{11A7414B-E1FF-4E4B-A9C0-9D89A799E4B7}" type="slidenum">
              <a:rPr lang="en-US" smtClean="0"/>
              <a:pPr/>
              <a:t>12</a:t>
            </a:fld>
            <a:endParaRPr lang="en-US"/>
          </a:p>
        </p:txBody>
      </p:sp>
      <p:sp>
        <p:nvSpPr>
          <p:cNvPr id="7" name="Down Arrow 6"/>
          <p:cNvSpPr/>
          <p:nvPr/>
        </p:nvSpPr>
        <p:spPr>
          <a:xfrm rot="19252452">
            <a:off x="5499524" y="1822275"/>
            <a:ext cx="727102" cy="74505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Down Arrow 7"/>
          <p:cNvSpPr/>
          <p:nvPr/>
        </p:nvSpPr>
        <p:spPr>
          <a:xfrm rot="2985551">
            <a:off x="2657423" y="1869426"/>
            <a:ext cx="823783" cy="685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3680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250467"/>
            <a:ext cx="7765321" cy="1326321"/>
          </a:xfrm>
        </p:spPr>
        <p:txBody>
          <a:bodyPr/>
          <a:lstStyle/>
          <a:p>
            <a:r>
              <a:rPr lang="en-US" sz="4000" dirty="0"/>
              <a:t>ANGLES CLASSIFICATION</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67525" y="1676400"/>
            <a:ext cx="1504950" cy="2028825"/>
          </a:xfrm>
        </p:spPr>
      </p:pic>
      <p:sp>
        <p:nvSpPr>
          <p:cNvPr id="4" name="Slide Number Placeholder 3"/>
          <p:cNvSpPr>
            <a:spLocks noGrp="1"/>
          </p:cNvSpPr>
          <p:nvPr>
            <p:ph type="sldNum" sz="quarter" idx="12"/>
          </p:nvPr>
        </p:nvSpPr>
        <p:spPr/>
        <p:txBody>
          <a:bodyPr/>
          <a:lstStyle/>
          <a:p>
            <a:fld id="{11A7414B-E1FF-4E4B-A9C0-9D89A799E4B7}" type="slidenum">
              <a:rPr lang="en-US" smtClean="0"/>
              <a:pPr/>
              <a:t>13</a:t>
            </a:fld>
            <a:endParaRPr lang="en-US"/>
          </a:p>
        </p:txBody>
      </p:sp>
      <p:sp>
        <p:nvSpPr>
          <p:cNvPr id="6" name="TextBox 5"/>
          <p:cNvSpPr txBox="1"/>
          <p:nvPr/>
        </p:nvSpPr>
        <p:spPr>
          <a:xfrm>
            <a:off x="6576004" y="3804837"/>
            <a:ext cx="1893280" cy="646331"/>
          </a:xfrm>
          <a:prstGeom prst="rect">
            <a:avLst/>
          </a:prstGeom>
          <a:noFill/>
        </p:spPr>
        <p:txBody>
          <a:bodyPr wrap="square" rtlCol="0">
            <a:spAutoFit/>
          </a:bodyPr>
          <a:lstStyle/>
          <a:p>
            <a:pPr algn="ctr"/>
            <a:r>
              <a:rPr lang="en-US" dirty="0"/>
              <a:t>June 1, 1855 – August 11, 1930</a:t>
            </a:r>
          </a:p>
        </p:txBody>
      </p:sp>
      <p:sp>
        <p:nvSpPr>
          <p:cNvPr id="3" name="Rectangle 2"/>
          <p:cNvSpPr/>
          <p:nvPr/>
        </p:nvSpPr>
        <p:spPr>
          <a:xfrm>
            <a:off x="457200" y="1701338"/>
            <a:ext cx="5574320" cy="3970318"/>
          </a:xfrm>
          <a:prstGeom prst="rect">
            <a:avLst/>
          </a:prstGeom>
        </p:spPr>
        <p:txBody>
          <a:bodyPr wrap="square">
            <a:spAutoFit/>
          </a:bodyPr>
          <a:lstStyle/>
          <a:p>
            <a:pPr marL="457200" indent="-457200">
              <a:lnSpc>
                <a:spcPct val="150000"/>
              </a:lnSpc>
              <a:buFont typeface="Arial" panose="020B0604020202020204" pitchFamily="34" charset="0"/>
              <a:buChar char="•"/>
            </a:pPr>
            <a:r>
              <a:rPr lang="en-US" sz="2400" dirty="0"/>
              <a:t>By</a:t>
            </a:r>
            <a:r>
              <a:rPr lang="en-US" sz="2400" dirty="0">
                <a:solidFill>
                  <a:srgbClr val="FF3399"/>
                </a:solidFill>
              </a:rPr>
              <a:t> </a:t>
            </a:r>
            <a:r>
              <a:rPr lang="en-US" sz="2400" dirty="0">
                <a:solidFill>
                  <a:srgbClr val="FF0000"/>
                </a:solidFill>
              </a:rPr>
              <a:t>EDWARD HARTLEY ANGLE</a:t>
            </a:r>
          </a:p>
          <a:p>
            <a:pPr marL="457200" indent="-457200">
              <a:lnSpc>
                <a:spcPct val="150000"/>
              </a:lnSpc>
              <a:buFont typeface="Arial" panose="020B0604020202020204" pitchFamily="34" charset="0"/>
              <a:buChar char="•"/>
            </a:pPr>
            <a:r>
              <a:rPr lang="en-US" sz="2400" dirty="0"/>
              <a:t>Was considered the ‘</a:t>
            </a:r>
            <a:r>
              <a:rPr lang="en-US" sz="2400" dirty="0">
                <a:solidFill>
                  <a:srgbClr val="FF0000"/>
                </a:solidFill>
              </a:rPr>
              <a:t>father of modern dentistry’</a:t>
            </a:r>
          </a:p>
          <a:p>
            <a:pPr marL="457200" indent="-457200">
              <a:lnSpc>
                <a:spcPct val="150000"/>
              </a:lnSpc>
              <a:buFont typeface="Arial" panose="020B0604020202020204" pitchFamily="34" charset="0"/>
              <a:buChar char="•"/>
            </a:pPr>
            <a:r>
              <a:rPr lang="en-US" sz="2400" dirty="0"/>
              <a:t>Based on the anterior posterior relationship of the jaws</a:t>
            </a:r>
          </a:p>
          <a:p>
            <a:pPr marL="457200" indent="-457200">
              <a:lnSpc>
                <a:spcPct val="150000"/>
              </a:lnSpc>
              <a:buFont typeface="Arial" panose="020B0604020202020204" pitchFamily="34" charset="0"/>
              <a:buChar char="•"/>
            </a:pPr>
            <a:r>
              <a:rPr lang="en-US" sz="2400" dirty="0"/>
              <a:t>Maxillary </a:t>
            </a:r>
            <a:r>
              <a:rPr lang="en-US" sz="2400" dirty="0">
                <a:solidFill>
                  <a:srgbClr val="FF0000"/>
                </a:solidFill>
              </a:rPr>
              <a:t>1st molar </a:t>
            </a:r>
            <a:r>
              <a:rPr lang="en-US" sz="2400" dirty="0"/>
              <a:t>was the key to normal occlusion</a:t>
            </a:r>
          </a:p>
        </p:txBody>
      </p:sp>
      <p:sp>
        <p:nvSpPr>
          <p:cNvPr id="7" name="TextBox 6"/>
          <p:cNvSpPr txBox="1"/>
          <p:nvPr/>
        </p:nvSpPr>
        <p:spPr>
          <a:xfrm>
            <a:off x="4219654" y="6477000"/>
            <a:ext cx="4951868" cy="369332"/>
          </a:xfrm>
          <a:prstGeom prst="rect">
            <a:avLst/>
          </a:prstGeom>
          <a:noFill/>
        </p:spPr>
        <p:txBody>
          <a:bodyPr wrap="none" rtlCol="0">
            <a:spAutoFit/>
          </a:bodyPr>
          <a:lstStyle/>
          <a:p>
            <a:r>
              <a:rPr lang="en-US" dirty="0"/>
              <a:t>GRABER, orthodontics principle and practice</a:t>
            </a:r>
          </a:p>
        </p:txBody>
      </p:sp>
    </p:spTree>
    <p:extLst>
      <p:ext uri="{BB962C8B-B14F-4D97-AF65-F5344CB8AC3E}">
        <p14:creationId xmlns:p14="http://schemas.microsoft.com/office/powerpoint/2010/main" val="98704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013004"/>
            <a:ext cx="8463083" cy="4876800"/>
          </a:xfrm>
        </p:spPr>
      </p:pic>
      <p:sp>
        <p:nvSpPr>
          <p:cNvPr id="4" name="Slide Number Placeholder 3"/>
          <p:cNvSpPr>
            <a:spLocks noGrp="1"/>
          </p:cNvSpPr>
          <p:nvPr>
            <p:ph type="sldNum" sz="quarter" idx="12"/>
          </p:nvPr>
        </p:nvSpPr>
        <p:spPr/>
        <p:txBody>
          <a:bodyPr/>
          <a:lstStyle/>
          <a:p>
            <a:fld id="{11A7414B-E1FF-4E4B-A9C0-9D89A799E4B7}" type="slidenum">
              <a:rPr lang="en-US" smtClean="0"/>
              <a:pPr/>
              <a:t>14</a:t>
            </a:fld>
            <a:endParaRPr lang="en-US"/>
          </a:p>
        </p:txBody>
      </p:sp>
      <p:sp>
        <p:nvSpPr>
          <p:cNvPr id="5" name="TextBox 4"/>
          <p:cNvSpPr txBox="1"/>
          <p:nvPr/>
        </p:nvSpPr>
        <p:spPr>
          <a:xfrm>
            <a:off x="4177946" y="6488668"/>
            <a:ext cx="5003165" cy="369332"/>
          </a:xfrm>
          <a:prstGeom prst="rect">
            <a:avLst/>
          </a:prstGeom>
          <a:noFill/>
        </p:spPr>
        <p:txBody>
          <a:bodyPr wrap="none" rtlCol="0">
            <a:spAutoFit/>
          </a:bodyPr>
          <a:lstStyle/>
          <a:p>
            <a:r>
              <a:rPr lang="en-US" dirty="0"/>
              <a:t>GRABER, Orthodontics principle and practice</a:t>
            </a:r>
          </a:p>
        </p:txBody>
      </p:sp>
      <p:sp>
        <p:nvSpPr>
          <p:cNvPr id="7" name="TextBox 6"/>
          <p:cNvSpPr txBox="1"/>
          <p:nvPr/>
        </p:nvSpPr>
        <p:spPr>
          <a:xfrm>
            <a:off x="6781800" y="0"/>
            <a:ext cx="2399311" cy="369332"/>
          </a:xfrm>
          <a:prstGeom prst="rect">
            <a:avLst/>
          </a:prstGeom>
          <a:noFill/>
        </p:spPr>
        <p:txBody>
          <a:bodyPr wrap="none" rtlCol="0">
            <a:spAutoFit/>
          </a:bodyPr>
          <a:lstStyle/>
          <a:p>
            <a:r>
              <a:rPr lang="en-US" dirty="0"/>
              <a:t>Angle’s classification</a:t>
            </a:r>
          </a:p>
        </p:txBody>
      </p:sp>
    </p:spTree>
    <p:extLst>
      <p:ext uri="{BB962C8B-B14F-4D97-AF65-F5344CB8AC3E}">
        <p14:creationId xmlns:p14="http://schemas.microsoft.com/office/powerpoint/2010/main" val="124784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304952" y="1513653"/>
            <a:ext cx="248016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dirty="0"/>
              <a:t>CLASS  II</a:t>
            </a:r>
            <a:r>
              <a:rPr lang="en-US" sz="2800" u="none" dirty="0"/>
              <a:t>  </a:t>
            </a:r>
          </a:p>
          <a:p>
            <a:r>
              <a:rPr lang="en-US" u="none" dirty="0"/>
              <a:t>	</a:t>
            </a:r>
            <a:r>
              <a:rPr lang="en-US" b="1" u="none" dirty="0"/>
              <a:t>DIVISION I</a:t>
            </a:r>
          </a:p>
          <a:p>
            <a:r>
              <a:rPr lang="en-US" b="1" u="none" dirty="0"/>
              <a:t>	DIVISION  II</a:t>
            </a:r>
          </a:p>
        </p:txBody>
      </p:sp>
      <p:sp>
        <p:nvSpPr>
          <p:cNvPr id="19471" name="Text Box 15"/>
          <p:cNvSpPr txBox="1">
            <a:spLocks noChangeArrowheads="1"/>
          </p:cNvSpPr>
          <p:nvPr/>
        </p:nvSpPr>
        <p:spPr bwMode="auto">
          <a:xfrm>
            <a:off x="2809988" y="2584646"/>
            <a:ext cx="11272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u="none" dirty="0"/>
              <a:t>TYPE   A</a:t>
            </a:r>
          </a:p>
          <a:p>
            <a:r>
              <a:rPr lang="en-US" b="1" u="none" dirty="0"/>
              <a:t>TYPE   B</a:t>
            </a:r>
          </a:p>
          <a:p>
            <a:r>
              <a:rPr lang="en-US" b="1" u="none" dirty="0"/>
              <a:t>TYPE  C</a:t>
            </a:r>
          </a:p>
        </p:txBody>
      </p:sp>
      <p:sp>
        <p:nvSpPr>
          <p:cNvPr id="19472" name="Text Box 16"/>
          <p:cNvSpPr txBox="1">
            <a:spLocks noChangeArrowheads="1"/>
          </p:cNvSpPr>
          <p:nvPr/>
        </p:nvSpPr>
        <p:spPr bwMode="auto">
          <a:xfrm>
            <a:off x="1304952" y="4090431"/>
            <a:ext cx="2274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dirty="0"/>
              <a:t>CLASS</a:t>
            </a:r>
            <a:r>
              <a:rPr lang="en-US" sz="3200" b="1" u="none" dirty="0">
                <a:solidFill>
                  <a:srgbClr val="CC3300"/>
                </a:solidFill>
              </a:rPr>
              <a:t>   </a:t>
            </a:r>
            <a:r>
              <a:rPr lang="en-US" sz="3200" b="1" u="none" dirty="0"/>
              <a:t>III</a:t>
            </a:r>
          </a:p>
        </p:txBody>
      </p:sp>
      <p:sp>
        <p:nvSpPr>
          <p:cNvPr id="19488" name="Text Box 32"/>
          <p:cNvSpPr txBox="1">
            <a:spLocks noChangeArrowheads="1"/>
          </p:cNvSpPr>
          <p:nvPr/>
        </p:nvSpPr>
        <p:spPr bwMode="auto">
          <a:xfrm>
            <a:off x="2816464" y="4572000"/>
            <a:ext cx="11208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u="none" dirty="0"/>
              <a:t>TRUE</a:t>
            </a:r>
          </a:p>
          <a:p>
            <a:r>
              <a:rPr lang="en-US" b="1" u="none" dirty="0"/>
              <a:t>PSUEDO</a:t>
            </a:r>
          </a:p>
        </p:txBody>
      </p:sp>
      <p:sp>
        <p:nvSpPr>
          <p:cNvPr id="19492" name="Text Box 36"/>
          <p:cNvSpPr txBox="1">
            <a:spLocks noChangeArrowheads="1"/>
          </p:cNvSpPr>
          <p:nvPr/>
        </p:nvSpPr>
        <p:spPr bwMode="auto">
          <a:xfrm>
            <a:off x="1327150" y="3446245"/>
            <a:ext cx="3397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u="none" dirty="0"/>
              <a:t>CLASS  II  SUB DIV</a:t>
            </a:r>
          </a:p>
        </p:txBody>
      </p:sp>
      <p:sp>
        <p:nvSpPr>
          <p:cNvPr id="19493" name="Text Box 37"/>
          <p:cNvSpPr txBox="1">
            <a:spLocks noChangeArrowheads="1"/>
          </p:cNvSpPr>
          <p:nvPr/>
        </p:nvSpPr>
        <p:spPr bwMode="auto">
          <a:xfrm>
            <a:off x="1228004" y="5257800"/>
            <a:ext cx="3446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u="none" dirty="0"/>
              <a:t>CLASS III SUB  DIV</a:t>
            </a:r>
          </a:p>
        </p:txBody>
      </p:sp>
      <p:sp>
        <p:nvSpPr>
          <p:cNvPr id="19499" name="Text Box 43"/>
          <p:cNvSpPr txBox="1">
            <a:spLocks noChangeArrowheads="1"/>
          </p:cNvSpPr>
          <p:nvPr/>
        </p:nvSpPr>
        <p:spPr bwMode="auto">
          <a:xfrm>
            <a:off x="2505188" y="61722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u="none"/>
          </a:p>
        </p:txBody>
      </p:sp>
      <p:sp>
        <p:nvSpPr>
          <p:cNvPr id="2" name="TextBox 1"/>
          <p:cNvSpPr txBox="1"/>
          <p:nvPr/>
        </p:nvSpPr>
        <p:spPr>
          <a:xfrm>
            <a:off x="1255739" y="802050"/>
            <a:ext cx="1770036" cy="584775"/>
          </a:xfrm>
          <a:prstGeom prst="rect">
            <a:avLst/>
          </a:prstGeom>
          <a:noFill/>
        </p:spPr>
        <p:txBody>
          <a:bodyPr wrap="none" rtlCol="0">
            <a:spAutoFit/>
          </a:bodyPr>
          <a:lstStyle/>
          <a:p>
            <a:r>
              <a:rPr lang="en-US" sz="3200" b="1" dirty="0"/>
              <a:t>CLASS I</a:t>
            </a:r>
          </a:p>
        </p:txBody>
      </p:sp>
      <p:sp>
        <p:nvSpPr>
          <p:cNvPr id="10" name="TextBox 9"/>
          <p:cNvSpPr txBox="1"/>
          <p:nvPr/>
        </p:nvSpPr>
        <p:spPr>
          <a:xfrm>
            <a:off x="6796076" y="0"/>
            <a:ext cx="2178866" cy="369332"/>
          </a:xfrm>
          <a:prstGeom prst="rect">
            <a:avLst/>
          </a:prstGeom>
          <a:noFill/>
        </p:spPr>
        <p:txBody>
          <a:bodyPr wrap="none" rtlCol="0">
            <a:spAutoFit/>
          </a:bodyPr>
          <a:lstStyle/>
          <a:p>
            <a:r>
              <a:rPr lang="en-US" dirty="0"/>
              <a:t>Angle’s classification</a:t>
            </a:r>
          </a:p>
        </p:txBody>
      </p:sp>
      <p:sp>
        <p:nvSpPr>
          <p:cNvPr id="11" name="TextBox 10"/>
          <p:cNvSpPr txBox="1"/>
          <p:nvPr/>
        </p:nvSpPr>
        <p:spPr>
          <a:xfrm>
            <a:off x="4343400" y="6488668"/>
            <a:ext cx="4390946" cy="369332"/>
          </a:xfrm>
          <a:prstGeom prst="rect">
            <a:avLst/>
          </a:prstGeom>
          <a:noFill/>
        </p:spPr>
        <p:txBody>
          <a:bodyPr wrap="none" rtlCol="0">
            <a:spAutoFit/>
          </a:bodyPr>
          <a:lstStyle/>
          <a:p>
            <a:r>
              <a:rPr lang="en-US" dirty="0" err="1"/>
              <a:t>GRABER,orthodontics</a:t>
            </a:r>
            <a:r>
              <a:rPr lang="en-US" dirty="0"/>
              <a:t> principle and practice</a:t>
            </a:r>
          </a:p>
        </p:txBody>
      </p:sp>
      <p:sp>
        <p:nvSpPr>
          <p:cNvPr id="3" name="Slide Number Placeholder 2"/>
          <p:cNvSpPr>
            <a:spLocks noGrp="1"/>
          </p:cNvSpPr>
          <p:nvPr>
            <p:ph type="sldNum" sz="quarter" idx="12"/>
          </p:nvPr>
        </p:nvSpPr>
        <p:spPr/>
        <p:txBody>
          <a:bodyPr/>
          <a:lstStyle/>
          <a:p>
            <a:fld id="{11A7414B-E1FF-4E4B-A9C0-9D89A799E4B7}" type="slidenum">
              <a:rPr lang="en-US" smtClean="0"/>
              <a:pPr/>
              <a:t>15</a:t>
            </a:fld>
            <a:endParaRPr lang="en-US"/>
          </a:p>
        </p:txBody>
      </p:sp>
    </p:spTree>
    <p:extLst>
      <p:ext uri="{BB962C8B-B14F-4D97-AF65-F5344CB8AC3E}">
        <p14:creationId xmlns:p14="http://schemas.microsoft.com/office/powerpoint/2010/main" val="3765261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CLASS I MALOCCLUSION</a:t>
            </a:r>
          </a:p>
        </p:txBody>
      </p:sp>
      <p:sp>
        <p:nvSpPr>
          <p:cNvPr id="3" name="Content Placeholder 2"/>
          <p:cNvSpPr>
            <a:spLocks noGrp="1"/>
          </p:cNvSpPr>
          <p:nvPr>
            <p:ph sz="half" idx="1"/>
          </p:nvPr>
        </p:nvSpPr>
        <p:spPr/>
        <p:txBody>
          <a:bodyPr>
            <a:normAutofit/>
          </a:bodyPr>
          <a:lstStyle/>
          <a:p>
            <a:pPr algn="just"/>
            <a:r>
              <a:rPr lang="en-US" sz="2400" dirty="0">
                <a:effectLst/>
              </a:rPr>
              <a:t>The mesiobuccal cusp of maxillary permanent first molar occludes in the buccal groove of the mandibular permanent first molar</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30738" y="2946147"/>
            <a:ext cx="3819525" cy="1986468"/>
          </a:xfrm>
        </p:spPr>
      </p:pic>
      <p:sp>
        <p:nvSpPr>
          <p:cNvPr id="4" name="Slide Number Placeholder 3"/>
          <p:cNvSpPr>
            <a:spLocks noGrp="1"/>
          </p:cNvSpPr>
          <p:nvPr>
            <p:ph type="sldNum" sz="quarter" idx="12"/>
          </p:nvPr>
        </p:nvSpPr>
        <p:spPr/>
        <p:txBody>
          <a:bodyPr/>
          <a:lstStyle/>
          <a:p>
            <a:fld id="{11A7414B-E1FF-4E4B-A9C0-9D89A799E4B7}" type="slidenum">
              <a:rPr lang="en-US" smtClean="0"/>
              <a:pPr/>
              <a:t>16</a:t>
            </a:fld>
            <a:endParaRPr lang="en-US"/>
          </a:p>
        </p:txBody>
      </p:sp>
      <p:sp>
        <p:nvSpPr>
          <p:cNvPr id="7" name="TextBox 6"/>
          <p:cNvSpPr txBox="1"/>
          <p:nvPr/>
        </p:nvSpPr>
        <p:spPr>
          <a:xfrm>
            <a:off x="4114800" y="6474813"/>
            <a:ext cx="4233788" cy="369332"/>
          </a:xfrm>
          <a:prstGeom prst="rect">
            <a:avLst/>
          </a:prstGeom>
          <a:noFill/>
        </p:spPr>
        <p:txBody>
          <a:bodyPr wrap="none" rtlCol="0">
            <a:spAutoFit/>
          </a:bodyPr>
          <a:lstStyle/>
          <a:p>
            <a:r>
              <a:rPr lang="en-US" dirty="0"/>
              <a:t>Textbook of orthodontics, by Samir </a:t>
            </a:r>
            <a:r>
              <a:rPr lang="en-US" dirty="0" err="1"/>
              <a:t>Bishara</a:t>
            </a:r>
            <a:endParaRPr lang="en-US" dirty="0"/>
          </a:p>
        </p:txBody>
      </p:sp>
      <p:sp>
        <p:nvSpPr>
          <p:cNvPr id="8" name="TextBox 7"/>
          <p:cNvSpPr txBox="1"/>
          <p:nvPr/>
        </p:nvSpPr>
        <p:spPr>
          <a:xfrm>
            <a:off x="6796076" y="0"/>
            <a:ext cx="2178866" cy="369332"/>
          </a:xfrm>
          <a:prstGeom prst="rect">
            <a:avLst/>
          </a:prstGeom>
          <a:noFill/>
        </p:spPr>
        <p:txBody>
          <a:bodyPr wrap="none" rtlCol="0">
            <a:spAutoFit/>
          </a:bodyPr>
          <a:lstStyle/>
          <a:p>
            <a:r>
              <a:rPr lang="en-US" dirty="0"/>
              <a:t>Angle’s classification</a:t>
            </a:r>
          </a:p>
        </p:txBody>
      </p:sp>
    </p:spTree>
    <p:extLst>
      <p:ext uri="{BB962C8B-B14F-4D97-AF65-F5344CB8AC3E}">
        <p14:creationId xmlns:p14="http://schemas.microsoft.com/office/powerpoint/2010/main" val="3540867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CLASS II MALOCCLUSION</a:t>
            </a:r>
          </a:p>
        </p:txBody>
      </p:sp>
      <p:sp>
        <p:nvSpPr>
          <p:cNvPr id="5" name="Content Placeholder 4"/>
          <p:cNvSpPr>
            <a:spLocks noGrp="1"/>
          </p:cNvSpPr>
          <p:nvPr>
            <p:ph sz="half" idx="1"/>
          </p:nvPr>
        </p:nvSpPr>
        <p:spPr/>
        <p:txBody>
          <a:bodyPr>
            <a:normAutofit lnSpcReduction="10000"/>
          </a:bodyPr>
          <a:lstStyle/>
          <a:p>
            <a:r>
              <a:rPr lang="en-US" sz="2200" dirty="0">
                <a:effectLst/>
              </a:rPr>
              <a:t> The mesiobuccal cusp of maxillary permanent first molar occludes in the space between mesiobuccal cusp of mandibular permanent first molar  and distal aspect of buccal cusp of second premolar.</a:t>
            </a:r>
          </a:p>
          <a:p>
            <a:endParaRPr lang="en-US" sz="2400"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30738" y="2975650"/>
            <a:ext cx="3819525" cy="1927463"/>
          </a:xfrm>
        </p:spPr>
      </p:pic>
      <p:sp>
        <p:nvSpPr>
          <p:cNvPr id="4" name="Slide Number Placeholder 3"/>
          <p:cNvSpPr>
            <a:spLocks noGrp="1"/>
          </p:cNvSpPr>
          <p:nvPr>
            <p:ph type="sldNum" sz="quarter" idx="12"/>
          </p:nvPr>
        </p:nvSpPr>
        <p:spPr/>
        <p:txBody>
          <a:bodyPr/>
          <a:lstStyle/>
          <a:p>
            <a:fld id="{11A7414B-E1FF-4E4B-A9C0-9D89A799E4B7}" type="slidenum">
              <a:rPr lang="en-US" smtClean="0"/>
              <a:pPr/>
              <a:t>17</a:t>
            </a:fld>
            <a:endParaRPr lang="en-US"/>
          </a:p>
        </p:txBody>
      </p:sp>
      <p:sp>
        <p:nvSpPr>
          <p:cNvPr id="6" name="TextBox 5"/>
          <p:cNvSpPr txBox="1"/>
          <p:nvPr/>
        </p:nvSpPr>
        <p:spPr>
          <a:xfrm>
            <a:off x="4114800" y="6474813"/>
            <a:ext cx="4233788" cy="369332"/>
          </a:xfrm>
          <a:prstGeom prst="rect">
            <a:avLst/>
          </a:prstGeom>
          <a:noFill/>
        </p:spPr>
        <p:txBody>
          <a:bodyPr wrap="none" rtlCol="0">
            <a:spAutoFit/>
          </a:bodyPr>
          <a:lstStyle/>
          <a:p>
            <a:r>
              <a:rPr lang="en-US" dirty="0"/>
              <a:t>Textbook of orthodontics, by Samir </a:t>
            </a:r>
            <a:r>
              <a:rPr lang="en-US" dirty="0" err="1"/>
              <a:t>Bishara</a:t>
            </a:r>
            <a:endParaRPr lang="en-US" dirty="0"/>
          </a:p>
        </p:txBody>
      </p:sp>
      <p:sp>
        <p:nvSpPr>
          <p:cNvPr id="8" name="TextBox 7"/>
          <p:cNvSpPr txBox="1"/>
          <p:nvPr/>
        </p:nvSpPr>
        <p:spPr>
          <a:xfrm>
            <a:off x="6796076" y="31865"/>
            <a:ext cx="2178866" cy="369332"/>
          </a:xfrm>
          <a:prstGeom prst="rect">
            <a:avLst/>
          </a:prstGeom>
          <a:noFill/>
        </p:spPr>
        <p:txBody>
          <a:bodyPr wrap="none" rtlCol="0">
            <a:spAutoFit/>
          </a:bodyPr>
          <a:lstStyle/>
          <a:p>
            <a:r>
              <a:rPr lang="en-US" dirty="0"/>
              <a:t>Angle’s classification</a:t>
            </a:r>
          </a:p>
        </p:txBody>
      </p:sp>
    </p:spTree>
    <p:extLst>
      <p:ext uri="{BB962C8B-B14F-4D97-AF65-F5344CB8AC3E}">
        <p14:creationId xmlns:p14="http://schemas.microsoft.com/office/powerpoint/2010/main" val="32172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CLASS II DIVISION 1 </a:t>
            </a:r>
          </a:p>
        </p:txBody>
      </p:sp>
      <p:sp>
        <p:nvSpPr>
          <p:cNvPr id="3" name="Content Placeholder 2"/>
          <p:cNvSpPr>
            <a:spLocks noGrp="1"/>
          </p:cNvSpPr>
          <p:nvPr>
            <p:ph sz="half" idx="1"/>
          </p:nvPr>
        </p:nvSpPr>
        <p:spPr/>
        <p:txBody>
          <a:bodyPr/>
          <a:lstStyle/>
          <a:p>
            <a:endParaRPr lang="en-US" dirty="0"/>
          </a:p>
          <a:p>
            <a:pPr algn="just"/>
            <a:r>
              <a:rPr lang="en-US" dirty="0"/>
              <a:t> </a:t>
            </a:r>
            <a:r>
              <a:rPr lang="en-US" sz="2400" dirty="0"/>
              <a:t>A Class II malocclusion in which the maxillary incisor teeth are in </a:t>
            </a:r>
            <a:r>
              <a:rPr lang="en-US" sz="2400" dirty="0" err="1"/>
              <a:t>labioversion</a:t>
            </a:r>
            <a:r>
              <a:rPr lang="en-US" sz="2400" dirty="0"/>
              <a:t>.</a:t>
            </a:r>
          </a:p>
          <a:p>
            <a:endParaRPr lang="en-US" sz="2400"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26000" y="2448719"/>
            <a:ext cx="3429000" cy="2981325"/>
          </a:xfrm>
        </p:spPr>
      </p:pic>
      <p:sp>
        <p:nvSpPr>
          <p:cNvPr id="5" name="Slide Number Placeholder 4"/>
          <p:cNvSpPr>
            <a:spLocks noGrp="1"/>
          </p:cNvSpPr>
          <p:nvPr>
            <p:ph type="sldNum" sz="quarter" idx="12"/>
          </p:nvPr>
        </p:nvSpPr>
        <p:spPr/>
        <p:txBody>
          <a:bodyPr/>
          <a:lstStyle/>
          <a:p>
            <a:fld id="{11A7414B-E1FF-4E4B-A9C0-9D89A799E4B7}" type="slidenum">
              <a:rPr lang="en-US" smtClean="0"/>
              <a:pPr/>
              <a:t>18</a:t>
            </a:fld>
            <a:endParaRPr lang="en-US"/>
          </a:p>
        </p:txBody>
      </p:sp>
      <p:sp>
        <p:nvSpPr>
          <p:cNvPr id="6" name="TextBox 5"/>
          <p:cNvSpPr txBox="1"/>
          <p:nvPr/>
        </p:nvSpPr>
        <p:spPr>
          <a:xfrm>
            <a:off x="4114800" y="6474813"/>
            <a:ext cx="4233788" cy="369332"/>
          </a:xfrm>
          <a:prstGeom prst="rect">
            <a:avLst/>
          </a:prstGeom>
          <a:noFill/>
        </p:spPr>
        <p:txBody>
          <a:bodyPr wrap="none" rtlCol="0">
            <a:spAutoFit/>
          </a:bodyPr>
          <a:lstStyle/>
          <a:p>
            <a:r>
              <a:rPr lang="en-US" dirty="0"/>
              <a:t>Textbook of orthodontics, by Samir </a:t>
            </a:r>
            <a:r>
              <a:rPr lang="en-US" dirty="0" err="1"/>
              <a:t>Bishara</a:t>
            </a:r>
            <a:endParaRPr lang="en-US" dirty="0"/>
          </a:p>
        </p:txBody>
      </p:sp>
      <p:sp>
        <p:nvSpPr>
          <p:cNvPr id="7" name="TextBox 6"/>
          <p:cNvSpPr txBox="1"/>
          <p:nvPr/>
        </p:nvSpPr>
        <p:spPr>
          <a:xfrm>
            <a:off x="6796076" y="13857"/>
            <a:ext cx="2178866" cy="369332"/>
          </a:xfrm>
          <a:prstGeom prst="rect">
            <a:avLst/>
          </a:prstGeom>
          <a:noFill/>
        </p:spPr>
        <p:txBody>
          <a:bodyPr wrap="none" rtlCol="0">
            <a:spAutoFit/>
          </a:bodyPr>
          <a:lstStyle/>
          <a:p>
            <a:r>
              <a:rPr lang="en-US" dirty="0"/>
              <a:t>Angle’s classification</a:t>
            </a:r>
          </a:p>
        </p:txBody>
      </p:sp>
    </p:spTree>
    <p:extLst>
      <p:ext uri="{BB962C8B-B14F-4D97-AF65-F5344CB8AC3E}">
        <p14:creationId xmlns:p14="http://schemas.microsoft.com/office/powerpoint/2010/main" val="407055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CLASS II DIVISION 2</a:t>
            </a:r>
          </a:p>
        </p:txBody>
      </p:sp>
      <p:sp>
        <p:nvSpPr>
          <p:cNvPr id="3" name="Content Placeholder 2"/>
          <p:cNvSpPr>
            <a:spLocks noGrp="1"/>
          </p:cNvSpPr>
          <p:nvPr>
            <p:ph sz="half" idx="1"/>
          </p:nvPr>
        </p:nvSpPr>
        <p:spPr/>
        <p:txBody>
          <a:bodyPr/>
          <a:lstStyle/>
          <a:p>
            <a:pPr algn="just"/>
            <a:r>
              <a:rPr lang="en-US" sz="2400" dirty="0"/>
              <a:t>A Class II malocclusion in which the maxillary incisor teeth are not in </a:t>
            </a:r>
            <a:r>
              <a:rPr lang="en-US" sz="2400" dirty="0" err="1"/>
              <a:t>labioversion</a:t>
            </a:r>
            <a:r>
              <a:rPr lang="en-US" sz="2400" dirty="0"/>
              <a:t>.</a:t>
            </a:r>
            <a:endParaRPr lang="en-IN" sz="2400" dirty="0"/>
          </a:p>
          <a:p>
            <a:pPr algn="just"/>
            <a:endParaRPr lang="en-IN" sz="2400" dirty="0"/>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2438" y="2739610"/>
            <a:ext cx="3486150" cy="2400300"/>
          </a:xfrm>
        </p:spPr>
      </p:pic>
      <p:sp>
        <p:nvSpPr>
          <p:cNvPr id="5" name="Slide Number Placeholder 4"/>
          <p:cNvSpPr>
            <a:spLocks noGrp="1"/>
          </p:cNvSpPr>
          <p:nvPr>
            <p:ph type="sldNum" sz="quarter" idx="12"/>
          </p:nvPr>
        </p:nvSpPr>
        <p:spPr/>
        <p:txBody>
          <a:bodyPr/>
          <a:lstStyle/>
          <a:p>
            <a:fld id="{11A7414B-E1FF-4E4B-A9C0-9D89A799E4B7}" type="slidenum">
              <a:rPr lang="en-US" smtClean="0"/>
              <a:pPr/>
              <a:t>19</a:t>
            </a:fld>
            <a:endParaRPr lang="en-US"/>
          </a:p>
        </p:txBody>
      </p:sp>
      <p:sp>
        <p:nvSpPr>
          <p:cNvPr id="7" name="TextBox 6"/>
          <p:cNvSpPr txBox="1"/>
          <p:nvPr/>
        </p:nvSpPr>
        <p:spPr>
          <a:xfrm>
            <a:off x="4114800" y="6488668"/>
            <a:ext cx="4233788" cy="369332"/>
          </a:xfrm>
          <a:prstGeom prst="rect">
            <a:avLst/>
          </a:prstGeom>
          <a:noFill/>
        </p:spPr>
        <p:txBody>
          <a:bodyPr wrap="none" rtlCol="0">
            <a:spAutoFit/>
          </a:bodyPr>
          <a:lstStyle/>
          <a:p>
            <a:r>
              <a:rPr lang="en-US" dirty="0"/>
              <a:t>Textbook of orthodontics, by Samir </a:t>
            </a:r>
            <a:r>
              <a:rPr lang="en-US" dirty="0" err="1"/>
              <a:t>Bishara</a:t>
            </a:r>
            <a:endParaRPr lang="en-US" dirty="0"/>
          </a:p>
        </p:txBody>
      </p:sp>
      <p:sp>
        <p:nvSpPr>
          <p:cNvPr id="8" name="TextBox 7"/>
          <p:cNvSpPr txBox="1"/>
          <p:nvPr/>
        </p:nvSpPr>
        <p:spPr>
          <a:xfrm>
            <a:off x="6796076" y="53063"/>
            <a:ext cx="2178866" cy="369332"/>
          </a:xfrm>
          <a:prstGeom prst="rect">
            <a:avLst/>
          </a:prstGeom>
          <a:noFill/>
        </p:spPr>
        <p:txBody>
          <a:bodyPr wrap="none" rtlCol="0">
            <a:spAutoFit/>
          </a:bodyPr>
          <a:lstStyle/>
          <a:p>
            <a:r>
              <a:rPr lang="en-US" dirty="0"/>
              <a:t>Angle’s classification</a:t>
            </a:r>
          </a:p>
        </p:txBody>
      </p:sp>
    </p:spTree>
    <p:extLst>
      <p:ext uri="{BB962C8B-B14F-4D97-AF65-F5344CB8AC3E}">
        <p14:creationId xmlns:p14="http://schemas.microsoft.com/office/powerpoint/2010/main" val="184816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305800" cy="2895600"/>
          </a:xfrm>
        </p:spPr>
        <p:txBody>
          <a:bodyPr anchor="ctr">
            <a:normAutofit/>
          </a:bodyPr>
          <a:lstStyle/>
          <a:p>
            <a:pPr>
              <a:lnSpc>
                <a:spcPct val="100000"/>
              </a:lnSpc>
            </a:pPr>
            <a:r>
              <a:rPr lang="en-US" sz="4800" b="1" dirty="0"/>
              <a:t>CLASSIFICATION </a:t>
            </a:r>
            <a:br>
              <a:rPr lang="en-US" sz="4800" b="1" dirty="0"/>
            </a:br>
            <a:r>
              <a:rPr lang="en-US" sz="4800" b="1" dirty="0"/>
              <a:t>OF</a:t>
            </a:r>
            <a:br>
              <a:rPr lang="en-US" sz="4800" b="1" dirty="0"/>
            </a:br>
            <a:r>
              <a:rPr lang="en-US" sz="4800" b="1" dirty="0"/>
              <a:t> MALOCCLUSION</a:t>
            </a:r>
          </a:p>
        </p:txBody>
      </p:sp>
      <p:sp>
        <p:nvSpPr>
          <p:cNvPr id="6" name="Rectangle 5"/>
          <p:cNvSpPr/>
          <p:nvPr/>
        </p:nvSpPr>
        <p:spPr>
          <a:xfrm>
            <a:off x="4572000" y="4343400"/>
            <a:ext cx="40386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DEPARTMENT  OF ORTHODONTICS AND DENTOFACIAL ORTHOPEDICS </a:t>
            </a:r>
          </a:p>
        </p:txBody>
      </p:sp>
    </p:spTree>
    <p:extLst>
      <p:ext uri="{BB962C8B-B14F-4D97-AF65-F5344CB8AC3E}">
        <p14:creationId xmlns:p14="http://schemas.microsoft.com/office/powerpoint/2010/main" val="220967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16131" y="459220"/>
            <a:ext cx="5334000" cy="5973763"/>
          </a:xfrm>
        </p:spPr>
        <p:txBody>
          <a:bodyPr>
            <a:normAutofit fontScale="85000" lnSpcReduction="20000"/>
          </a:bodyPr>
          <a:lstStyle/>
          <a:p>
            <a:pPr marL="0" indent="0">
              <a:buNone/>
            </a:pPr>
            <a:r>
              <a:rPr lang="en-US" sz="2800" dirty="0"/>
              <a:t>Class II division 2 is classified as :</a:t>
            </a:r>
          </a:p>
          <a:p>
            <a:pPr marL="514350" indent="-514350">
              <a:buFont typeface="+mj-lt"/>
              <a:buAutoNum type="alphaLcParenR"/>
            </a:pPr>
            <a:r>
              <a:rPr lang="en-US" sz="2800" dirty="0">
                <a:effectLst/>
              </a:rPr>
              <a:t> The maxillary central incisors are tipped </a:t>
            </a:r>
            <a:r>
              <a:rPr lang="en-US" sz="2800" dirty="0" err="1">
                <a:effectLst/>
              </a:rPr>
              <a:t>palatally</a:t>
            </a:r>
            <a:r>
              <a:rPr lang="en-US" sz="2800" dirty="0">
                <a:effectLst/>
              </a:rPr>
              <a:t> and the laterals are in </a:t>
            </a:r>
            <a:r>
              <a:rPr lang="en-US" sz="2800" dirty="0" err="1">
                <a:effectLst/>
              </a:rPr>
              <a:t>labioversion</a:t>
            </a:r>
            <a:r>
              <a:rPr lang="en-US" sz="2800" dirty="0">
                <a:effectLst/>
              </a:rPr>
              <a:t> or normally inclined</a:t>
            </a:r>
          </a:p>
          <a:p>
            <a:pPr marL="514350" indent="-514350" algn="just">
              <a:buFont typeface="+mj-lt"/>
              <a:buAutoNum type="alphaLcParenR"/>
            </a:pPr>
            <a:r>
              <a:rPr lang="en-US" sz="2800" dirty="0">
                <a:effectLst/>
              </a:rPr>
              <a:t>The four maxillary permanent incisors are tipped </a:t>
            </a:r>
            <a:r>
              <a:rPr lang="en-US" sz="2800" dirty="0" err="1">
                <a:effectLst/>
              </a:rPr>
              <a:t>palatally</a:t>
            </a:r>
            <a:r>
              <a:rPr lang="en-US" sz="2800" dirty="0">
                <a:effectLst/>
              </a:rPr>
              <a:t>, with the canines are in </a:t>
            </a:r>
            <a:r>
              <a:rPr lang="en-US" sz="2800" dirty="0" err="1">
                <a:effectLst/>
              </a:rPr>
              <a:t>mesiolabial</a:t>
            </a:r>
            <a:r>
              <a:rPr lang="en-US" sz="2800" dirty="0">
                <a:effectLst/>
              </a:rPr>
              <a:t> version</a:t>
            </a:r>
          </a:p>
          <a:p>
            <a:pPr marL="514350" indent="-514350" algn="just">
              <a:buFont typeface="+mj-lt"/>
              <a:buAutoNum type="alphaLcParenR"/>
            </a:pPr>
            <a:r>
              <a:rPr lang="en-US" sz="2800" dirty="0" err="1">
                <a:effectLst/>
              </a:rPr>
              <a:t>Linguoversion</a:t>
            </a:r>
            <a:r>
              <a:rPr lang="en-US" sz="2800" dirty="0">
                <a:effectLst/>
              </a:rPr>
              <a:t> of all six anterior teeth</a:t>
            </a:r>
          </a:p>
          <a:p>
            <a:pPr marL="514350" indent="-514350" algn="just">
              <a:buFont typeface="+mj-lt"/>
              <a:buAutoNum type="alphaLcParenR"/>
            </a:pPr>
            <a:r>
              <a:rPr lang="en-US" sz="2800" dirty="0">
                <a:effectLst/>
              </a:rPr>
              <a:t>Mixed type of frontal malposition with lingually inclined incisors on one side</a:t>
            </a:r>
            <a:endParaRPr lang="en-IN" sz="2800" dirty="0">
              <a:effectLst/>
            </a:endParaRPr>
          </a:p>
          <a:p>
            <a:pPr marL="0" indent="0" algn="just">
              <a:buNone/>
            </a:pPr>
            <a:endParaRPr lang="en-US" sz="2800" dirty="0"/>
          </a:p>
        </p:txBody>
      </p:sp>
      <p:sp>
        <p:nvSpPr>
          <p:cNvPr id="5" name="Slide Number Placeholder 4"/>
          <p:cNvSpPr>
            <a:spLocks noGrp="1"/>
          </p:cNvSpPr>
          <p:nvPr>
            <p:ph type="sldNum" sz="quarter" idx="12"/>
          </p:nvPr>
        </p:nvSpPr>
        <p:spPr/>
        <p:txBody>
          <a:bodyPr/>
          <a:lstStyle/>
          <a:p>
            <a:fld id="{11A7414B-E1FF-4E4B-A9C0-9D89A799E4B7}" type="slidenum">
              <a:rPr lang="en-US" smtClean="0"/>
              <a:pPr/>
              <a:t>20</a:t>
            </a:fld>
            <a:endParaRPr lang="en-US" dirty="0"/>
          </a:p>
        </p:txBody>
      </p:sp>
      <p:pic>
        <p:nvPicPr>
          <p:cNvPr id="12" name="Picture 11"/>
          <p:cNvPicPr>
            <a:picLocks noChangeAspect="1"/>
          </p:cNvPicPr>
          <p:nvPr/>
        </p:nvPicPr>
        <p:blipFill>
          <a:blip r:embed="rId2" cstate="print"/>
          <a:stretch>
            <a:fillRect/>
          </a:stretch>
        </p:blipFill>
        <p:spPr>
          <a:xfrm>
            <a:off x="5711103" y="321901"/>
            <a:ext cx="3323050" cy="6248400"/>
          </a:xfrm>
          <a:prstGeom prst="rect">
            <a:avLst/>
          </a:prstGeom>
        </p:spPr>
      </p:pic>
    </p:spTree>
    <p:extLst>
      <p:ext uri="{BB962C8B-B14F-4D97-AF65-F5344CB8AC3E}">
        <p14:creationId xmlns:p14="http://schemas.microsoft.com/office/powerpoint/2010/main" val="332767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II SUBDIVISION </a:t>
            </a:r>
          </a:p>
        </p:txBody>
      </p:sp>
      <p:sp>
        <p:nvSpPr>
          <p:cNvPr id="3" name="Content Placeholder 2"/>
          <p:cNvSpPr>
            <a:spLocks noGrp="1"/>
          </p:cNvSpPr>
          <p:nvPr>
            <p:ph idx="1"/>
          </p:nvPr>
        </p:nvSpPr>
        <p:spPr>
          <a:xfrm>
            <a:off x="715827" y="2074934"/>
            <a:ext cx="7765322" cy="3695136"/>
          </a:xfrm>
        </p:spPr>
        <p:txBody>
          <a:bodyPr>
            <a:normAutofit/>
          </a:bodyPr>
          <a:lstStyle/>
          <a:p>
            <a:pPr algn="just"/>
            <a:r>
              <a:rPr lang="en-US" sz="2400" dirty="0">
                <a:effectLst/>
              </a:rPr>
              <a:t>When there is class II molar relation on one side and class I molar relation on the other side it is known as class II subdivision</a:t>
            </a:r>
          </a:p>
        </p:txBody>
      </p:sp>
      <p:sp>
        <p:nvSpPr>
          <p:cNvPr id="4" name="Slide Number Placeholder 3"/>
          <p:cNvSpPr>
            <a:spLocks noGrp="1"/>
          </p:cNvSpPr>
          <p:nvPr>
            <p:ph type="sldNum" sz="quarter" idx="12"/>
          </p:nvPr>
        </p:nvSpPr>
        <p:spPr/>
        <p:txBody>
          <a:bodyPr/>
          <a:lstStyle/>
          <a:p>
            <a:fld id="{11A7414B-E1FF-4E4B-A9C0-9D89A799E4B7}" type="slidenum">
              <a:rPr lang="en-US" smtClean="0"/>
              <a:pPr/>
              <a:t>21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468" y="3526314"/>
            <a:ext cx="7955064" cy="1752600"/>
          </a:xfrm>
          <a:prstGeom prst="rect">
            <a:avLst/>
          </a:prstGeom>
        </p:spPr>
      </p:pic>
      <p:sp>
        <p:nvSpPr>
          <p:cNvPr id="6" name="TextBox 5"/>
          <p:cNvSpPr txBox="1"/>
          <p:nvPr/>
        </p:nvSpPr>
        <p:spPr>
          <a:xfrm>
            <a:off x="4114800" y="6474813"/>
            <a:ext cx="4233788" cy="369332"/>
          </a:xfrm>
          <a:prstGeom prst="rect">
            <a:avLst/>
          </a:prstGeom>
          <a:noFill/>
        </p:spPr>
        <p:txBody>
          <a:bodyPr wrap="none" rtlCol="0">
            <a:spAutoFit/>
          </a:bodyPr>
          <a:lstStyle/>
          <a:p>
            <a:r>
              <a:rPr lang="en-US" dirty="0"/>
              <a:t>Textbook of orthodontics, by Samir </a:t>
            </a:r>
            <a:r>
              <a:rPr lang="en-US" dirty="0" err="1"/>
              <a:t>Bishara</a:t>
            </a:r>
            <a:endParaRPr lang="en-US" dirty="0"/>
          </a:p>
        </p:txBody>
      </p:sp>
      <p:sp>
        <p:nvSpPr>
          <p:cNvPr id="7" name="TextBox 6"/>
          <p:cNvSpPr txBox="1"/>
          <p:nvPr/>
        </p:nvSpPr>
        <p:spPr>
          <a:xfrm>
            <a:off x="6951566" y="0"/>
            <a:ext cx="2178866" cy="369332"/>
          </a:xfrm>
          <a:prstGeom prst="rect">
            <a:avLst/>
          </a:prstGeom>
          <a:noFill/>
        </p:spPr>
        <p:txBody>
          <a:bodyPr wrap="none" rtlCol="0">
            <a:spAutoFit/>
          </a:bodyPr>
          <a:lstStyle/>
          <a:p>
            <a:r>
              <a:rPr lang="en-US" dirty="0"/>
              <a:t>Angle’s classification</a:t>
            </a:r>
          </a:p>
        </p:txBody>
      </p:sp>
    </p:spTree>
    <p:extLst>
      <p:ext uri="{BB962C8B-B14F-4D97-AF65-F5344CB8AC3E}">
        <p14:creationId xmlns:p14="http://schemas.microsoft.com/office/powerpoint/2010/main" val="331485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CLASS III MALOCCLUSION</a:t>
            </a:r>
            <a:endParaRPr lang="en-US" dirty="0"/>
          </a:p>
        </p:txBody>
      </p:sp>
      <p:sp>
        <p:nvSpPr>
          <p:cNvPr id="3" name="Content Placeholder 2"/>
          <p:cNvSpPr>
            <a:spLocks noGrp="1"/>
          </p:cNvSpPr>
          <p:nvPr>
            <p:ph sz="half" idx="1"/>
          </p:nvPr>
        </p:nvSpPr>
        <p:spPr/>
        <p:txBody>
          <a:bodyPr>
            <a:normAutofit/>
          </a:bodyPr>
          <a:lstStyle/>
          <a:p>
            <a:r>
              <a:rPr lang="en-US" sz="2400" dirty="0">
                <a:effectLst/>
              </a:rPr>
              <a:t> The mesiobuccal cusp of the maxillary permanent 1st molar occludes in the interdental space between the mandibular 1</a:t>
            </a:r>
            <a:r>
              <a:rPr lang="en-US" sz="2400" baseline="30000" dirty="0">
                <a:effectLst/>
              </a:rPr>
              <a:t>st</a:t>
            </a:r>
            <a:r>
              <a:rPr lang="en-US" sz="2400" dirty="0">
                <a:effectLst/>
              </a:rPr>
              <a:t> and the 2nd molars.</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30738" y="2910915"/>
            <a:ext cx="3819525" cy="2056933"/>
          </a:xfrm>
        </p:spPr>
      </p:pic>
      <p:sp>
        <p:nvSpPr>
          <p:cNvPr id="4" name="Slide Number Placeholder 3"/>
          <p:cNvSpPr>
            <a:spLocks noGrp="1"/>
          </p:cNvSpPr>
          <p:nvPr>
            <p:ph type="sldNum" sz="quarter" idx="12"/>
          </p:nvPr>
        </p:nvSpPr>
        <p:spPr/>
        <p:txBody>
          <a:bodyPr/>
          <a:lstStyle/>
          <a:p>
            <a:fld id="{11A7414B-E1FF-4E4B-A9C0-9D89A799E4B7}" type="slidenum">
              <a:rPr lang="en-US" smtClean="0"/>
              <a:pPr/>
              <a:t>22</a:t>
            </a:fld>
            <a:endParaRPr lang="en-US"/>
          </a:p>
        </p:txBody>
      </p:sp>
      <p:sp>
        <p:nvSpPr>
          <p:cNvPr id="7" name="TextBox 6"/>
          <p:cNvSpPr txBox="1"/>
          <p:nvPr/>
        </p:nvSpPr>
        <p:spPr>
          <a:xfrm>
            <a:off x="4114800" y="6474813"/>
            <a:ext cx="4233788" cy="369332"/>
          </a:xfrm>
          <a:prstGeom prst="rect">
            <a:avLst/>
          </a:prstGeom>
          <a:noFill/>
        </p:spPr>
        <p:txBody>
          <a:bodyPr wrap="none" rtlCol="0">
            <a:spAutoFit/>
          </a:bodyPr>
          <a:lstStyle/>
          <a:p>
            <a:r>
              <a:rPr lang="en-US" dirty="0"/>
              <a:t>Textbook of orthodontics, by Samir </a:t>
            </a:r>
            <a:r>
              <a:rPr lang="en-US" dirty="0" err="1"/>
              <a:t>Bishara</a:t>
            </a:r>
            <a:endParaRPr lang="en-US" dirty="0"/>
          </a:p>
        </p:txBody>
      </p:sp>
      <p:sp>
        <p:nvSpPr>
          <p:cNvPr id="8" name="TextBox 7"/>
          <p:cNvSpPr txBox="1"/>
          <p:nvPr/>
        </p:nvSpPr>
        <p:spPr>
          <a:xfrm>
            <a:off x="6951566" y="0"/>
            <a:ext cx="2178866" cy="369332"/>
          </a:xfrm>
          <a:prstGeom prst="rect">
            <a:avLst/>
          </a:prstGeom>
          <a:noFill/>
        </p:spPr>
        <p:txBody>
          <a:bodyPr wrap="none" rtlCol="0">
            <a:spAutoFit/>
          </a:bodyPr>
          <a:lstStyle/>
          <a:p>
            <a:r>
              <a:rPr lang="en-US" dirty="0"/>
              <a:t>Angle’s classification</a:t>
            </a:r>
          </a:p>
        </p:txBody>
      </p:sp>
    </p:spTree>
    <p:extLst>
      <p:ext uri="{BB962C8B-B14F-4D97-AF65-F5344CB8AC3E}">
        <p14:creationId xmlns:p14="http://schemas.microsoft.com/office/powerpoint/2010/main" val="1857141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DEWEY’S MODIFICATION</a:t>
            </a:r>
            <a:br>
              <a:rPr lang="en-US" sz="4000" dirty="0"/>
            </a:br>
            <a:r>
              <a:rPr lang="en-US" sz="4000" dirty="0"/>
              <a:t>(1935)</a:t>
            </a:r>
          </a:p>
        </p:txBody>
      </p:sp>
      <p:sp>
        <p:nvSpPr>
          <p:cNvPr id="3" name="Content Placeholder 2"/>
          <p:cNvSpPr>
            <a:spLocks noGrp="1"/>
          </p:cNvSpPr>
          <p:nvPr>
            <p:ph idx="1"/>
          </p:nvPr>
        </p:nvSpPr>
        <p:spPr>
          <a:xfrm>
            <a:off x="453207" y="2133600"/>
            <a:ext cx="8229600" cy="4525963"/>
          </a:xfrm>
        </p:spPr>
        <p:txBody>
          <a:bodyPr/>
          <a:lstStyle/>
          <a:p>
            <a:r>
              <a:rPr lang="en-US" sz="2400" dirty="0">
                <a:latin typeface="Georgia" panose="02040502050405020303" pitchFamily="18" charset="0"/>
              </a:rPr>
              <a:t>Given by Martin Dewey, initially Angle’s protégé but later his rival.</a:t>
            </a:r>
          </a:p>
          <a:p>
            <a:r>
              <a:rPr lang="en-US" sz="2400" dirty="0">
                <a:latin typeface="Georgia" panose="02040502050405020303" pitchFamily="18" charset="0"/>
              </a:rPr>
              <a:t>He gave modification for  Angle’s class I and III classifications</a:t>
            </a:r>
          </a:p>
          <a:p>
            <a:pPr>
              <a:lnSpc>
                <a:spcPct val="90000"/>
              </a:lnSpc>
              <a:buNone/>
            </a:pPr>
            <a:r>
              <a:rPr lang="en-US" dirty="0">
                <a:latin typeface="Georgia" panose="02040502050405020303" pitchFamily="18" charset="0"/>
              </a:rPr>
              <a:t> </a:t>
            </a:r>
            <a:endParaRPr lang="en-US"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23</a:t>
            </a:fld>
            <a:endParaRPr lang="en-US"/>
          </a:p>
        </p:txBody>
      </p:sp>
    </p:spTree>
    <p:extLst>
      <p:ext uri="{BB962C8B-B14F-4D97-AF65-F5344CB8AC3E}">
        <p14:creationId xmlns:p14="http://schemas.microsoft.com/office/powerpoint/2010/main" val="201677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nSpc>
                <a:spcPct val="90000"/>
              </a:lnSpc>
              <a:buNone/>
            </a:pPr>
            <a:r>
              <a:rPr lang="en-US" sz="2400" b="1" u="sng" dirty="0">
                <a:latin typeface="Georgia" panose="02040502050405020303" pitchFamily="18" charset="0"/>
              </a:rPr>
              <a:t>Modification of Class I</a:t>
            </a:r>
          </a:p>
          <a:p>
            <a:pPr>
              <a:lnSpc>
                <a:spcPct val="90000"/>
              </a:lnSpc>
              <a:buNone/>
            </a:pPr>
            <a:r>
              <a:rPr lang="en-US" sz="2400" dirty="0">
                <a:latin typeface="Georgia" panose="02040502050405020303" pitchFamily="18" charset="0"/>
              </a:rPr>
              <a:t>Class I molar relation with :</a:t>
            </a:r>
          </a:p>
          <a:p>
            <a:pPr>
              <a:lnSpc>
                <a:spcPct val="90000"/>
              </a:lnSpc>
              <a:buNone/>
            </a:pPr>
            <a:endParaRPr lang="en-US" sz="2400" dirty="0">
              <a:latin typeface="Georgia" panose="02040502050405020303" pitchFamily="18" charset="0"/>
            </a:endParaRPr>
          </a:p>
          <a:p>
            <a:pPr>
              <a:lnSpc>
                <a:spcPct val="90000"/>
              </a:lnSpc>
              <a:buNone/>
            </a:pPr>
            <a:r>
              <a:rPr lang="en-US" sz="2400" dirty="0">
                <a:latin typeface="Georgia" panose="02040502050405020303" pitchFamily="18" charset="0"/>
              </a:rPr>
              <a:t>Type 1: crowding of anterior teeth.</a:t>
            </a:r>
          </a:p>
          <a:p>
            <a:pPr>
              <a:lnSpc>
                <a:spcPct val="90000"/>
              </a:lnSpc>
              <a:buNone/>
            </a:pPr>
            <a:endParaRPr lang="en-US" sz="2400" dirty="0">
              <a:latin typeface="Georgia" panose="02040502050405020303" pitchFamily="18" charset="0"/>
            </a:endParaRPr>
          </a:p>
          <a:p>
            <a:pPr>
              <a:lnSpc>
                <a:spcPct val="90000"/>
              </a:lnSpc>
              <a:buNone/>
            </a:pPr>
            <a:endParaRPr lang="en-US" sz="2400" dirty="0">
              <a:latin typeface="Georgia" panose="02040502050405020303" pitchFamily="18" charset="0"/>
            </a:endParaRPr>
          </a:p>
          <a:p>
            <a:pPr>
              <a:lnSpc>
                <a:spcPct val="90000"/>
              </a:lnSpc>
              <a:buNone/>
            </a:pPr>
            <a:endParaRPr lang="en-US" sz="2400" dirty="0">
              <a:latin typeface="Georgia" panose="02040502050405020303" pitchFamily="18" charset="0"/>
            </a:endParaRPr>
          </a:p>
          <a:p>
            <a:pPr>
              <a:lnSpc>
                <a:spcPct val="90000"/>
              </a:lnSpc>
              <a:buNone/>
            </a:pPr>
            <a:r>
              <a:rPr lang="en-US" sz="2400" dirty="0">
                <a:latin typeface="Georgia" panose="02040502050405020303" pitchFamily="18" charset="0"/>
              </a:rPr>
              <a:t>Type 2:  </a:t>
            </a:r>
            <a:r>
              <a:rPr lang="en-US" sz="2400" dirty="0" err="1">
                <a:latin typeface="Georgia" panose="02040502050405020303" pitchFamily="18" charset="0"/>
              </a:rPr>
              <a:t>proclined</a:t>
            </a:r>
            <a:r>
              <a:rPr lang="en-US" sz="2400" dirty="0">
                <a:latin typeface="Georgia" panose="02040502050405020303" pitchFamily="18" charset="0"/>
              </a:rPr>
              <a:t> upper incisors.</a:t>
            </a:r>
          </a:p>
          <a:p>
            <a:pPr>
              <a:lnSpc>
                <a:spcPct val="90000"/>
              </a:lnSpc>
              <a:buNone/>
            </a:pPr>
            <a:endParaRPr lang="en-US" sz="2400" dirty="0">
              <a:latin typeface="Georgia" panose="02040502050405020303" pitchFamily="18" charset="0"/>
            </a:endParaRPr>
          </a:p>
          <a:p>
            <a:pPr>
              <a:lnSpc>
                <a:spcPct val="90000"/>
              </a:lnSpc>
              <a:buNone/>
            </a:pPr>
            <a:r>
              <a:rPr lang="en-US" sz="2400" dirty="0">
                <a:latin typeface="Georgia" panose="02040502050405020303" pitchFamily="18" charset="0"/>
              </a:rPr>
              <a:t>Type 2: proclination of anterior teeth.</a:t>
            </a:r>
          </a:p>
          <a:p>
            <a:pPr>
              <a:lnSpc>
                <a:spcPct val="90000"/>
              </a:lnSpc>
              <a:buNone/>
            </a:pPr>
            <a:endParaRPr lang="en-US" sz="2400" dirty="0">
              <a:latin typeface="Georgia" panose="02040502050405020303" pitchFamily="18" charset="0"/>
            </a:endParaRPr>
          </a:p>
          <a:p>
            <a:pPr>
              <a:lnSpc>
                <a:spcPct val="90000"/>
              </a:lnSpc>
              <a:buNone/>
            </a:pPr>
            <a:endParaRPr lang="en-US" sz="24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11A7414B-E1FF-4E4B-A9C0-9D89A799E4B7}" type="slidenum">
              <a:rPr lang="en-US" smtClean="0"/>
              <a:pPr/>
              <a:t>24</a:t>
            </a:fld>
            <a:endParaRPr lang="en-US"/>
          </a:p>
        </p:txBody>
      </p:sp>
      <p:pic>
        <p:nvPicPr>
          <p:cNvPr id="7" name="Picture 2"/>
          <p:cNvPicPr>
            <a:picLocks noChangeAspect="1" noChangeArrowheads="1"/>
          </p:cNvPicPr>
          <p:nvPr/>
        </p:nvPicPr>
        <p:blipFill>
          <a:blip r:embed="rId2" cstate="print"/>
          <a:srcRect/>
          <a:stretch>
            <a:fillRect/>
          </a:stretch>
        </p:blipFill>
        <p:spPr bwMode="auto">
          <a:xfrm>
            <a:off x="461356" y="2401304"/>
            <a:ext cx="7307609" cy="1628353"/>
          </a:xfrm>
          <a:prstGeom prst="rect">
            <a:avLst/>
          </a:prstGeom>
          <a:noFill/>
          <a:ln w="9525">
            <a:noFill/>
            <a:miter lim="800000"/>
            <a:headEnd/>
            <a:tailEnd/>
          </a:ln>
          <a:effectLst/>
        </p:spPr>
      </p:pic>
      <p:pic>
        <p:nvPicPr>
          <p:cNvPr id="8" name="Picture 4"/>
          <p:cNvPicPr>
            <a:picLocks noChangeAspect="1" noChangeArrowheads="1"/>
          </p:cNvPicPr>
          <p:nvPr/>
        </p:nvPicPr>
        <p:blipFill>
          <a:blip r:embed="rId3" cstate="print"/>
          <a:srcRect/>
          <a:stretch>
            <a:fillRect/>
          </a:stretch>
        </p:blipFill>
        <p:spPr bwMode="auto">
          <a:xfrm>
            <a:off x="479839" y="5072285"/>
            <a:ext cx="7307137" cy="1440160"/>
          </a:xfrm>
          <a:prstGeom prst="rect">
            <a:avLst/>
          </a:prstGeom>
          <a:noFill/>
          <a:ln w="9525">
            <a:noFill/>
            <a:miter lim="800000"/>
            <a:headEnd/>
            <a:tailEnd/>
          </a:ln>
          <a:effectLst/>
        </p:spPr>
      </p:pic>
      <p:sp>
        <p:nvSpPr>
          <p:cNvPr id="9" name="TextBox 8"/>
          <p:cNvSpPr txBox="1"/>
          <p:nvPr/>
        </p:nvSpPr>
        <p:spPr>
          <a:xfrm>
            <a:off x="6834764" y="0"/>
            <a:ext cx="2384051" cy="369332"/>
          </a:xfrm>
          <a:prstGeom prst="rect">
            <a:avLst/>
          </a:prstGeom>
          <a:noFill/>
        </p:spPr>
        <p:txBody>
          <a:bodyPr wrap="none" rtlCol="0">
            <a:spAutoFit/>
          </a:bodyPr>
          <a:lstStyle/>
          <a:p>
            <a:r>
              <a:rPr lang="en-US" dirty="0" err="1"/>
              <a:t>Angles’s</a:t>
            </a:r>
            <a:r>
              <a:rPr lang="en-US" dirty="0"/>
              <a:t> classification..</a:t>
            </a:r>
          </a:p>
        </p:txBody>
      </p:sp>
    </p:spTree>
    <p:extLst>
      <p:ext uri="{BB962C8B-B14F-4D97-AF65-F5344CB8AC3E}">
        <p14:creationId xmlns:p14="http://schemas.microsoft.com/office/powerpoint/2010/main" val="63683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97563"/>
          </a:xfrm>
        </p:spPr>
        <p:txBody>
          <a:bodyPr/>
          <a:lstStyle/>
          <a:p>
            <a:pPr>
              <a:lnSpc>
                <a:spcPct val="90000"/>
              </a:lnSpc>
              <a:buNone/>
            </a:pPr>
            <a:r>
              <a:rPr lang="en-US" sz="2400" dirty="0">
                <a:latin typeface="Georgia" panose="02040502050405020303" pitchFamily="18" charset="0"/>
              </a:rPr>
              <a:t>Type 3: anterior cross bite </a:t>
            </a:r>
          </a:p>
          <a:p>
            <a:pPr>
              <a:lnSpc>
                <a:spcPct val="90000"/>
              </a:lnSpc>
              <a:buNone/>
            </a:pPr>
            <a:endParaRPr lang="en-US" sz="2400" dirty="0">
              <a:latin typeface="Georgia" panose="02040502050405020303" pitchFamily="18" charset="0"/>
            </a:endParaRPr>
          </a:p>
          <a:p>
            <a:pPr>
              <a:lnSpc>
                <a:spcPct val="90000"/>
              </a:lnSpc>
              <a:buNone/>
            </a:pPr>
            <a:endParaRPr lang="en-US" sz="2400" dirty="0">
              <a:latin typeface="Georgia" panose="02040502050405020303" pitchFamily="18" charset="0"/>
            </a:endParaRPr>
          </a:p>
          <a:p>
            <a:pPr>
              <a:lnSpc>
                <a:spcPct val="90000"/>
              </a:lnSpc>
              <a:buNone/>
            </a:pPr>
            <a:endParaRPr lang="en-US" sz="2400" dirty="0">
              <a:latin typeface="Georgia" panose="02040502050405020303" pitchFamily="18" charset="0"/>
            </a:endParaRPr>
          </a:p>
          <a:p>
            <a:pPr>
              <a:lnSpc>
                <a:spcPct val="90000"/>
              </a:lnSpc>
              <a:buNone/>
            </a:pPr>
            <a:endParaRPr lang="en-US" sz="2400" dirty="0">
              <a:latin typeface="Georgia" panose="02040502050405020303" pitchFamily="18" charset="0"/>
            </a:endParaRPr>
          </a:p>
          <a:p>
            <a:pPr>
              <a:lnSpc>
                <a:spcPct val="90000"/>
              </a:lnSpc>
              <a:buNone/>
            </a:pPr>
            <a:endParaRPr lang="en-US" sz="2400" dirty="0">
              <a:latin typeface="Georgia" panose="02040502050405020303" pitchFamily="18" charset="0"/>
            </a:endParaRPr>
          </a:p>
          <a:p>
            <a:pPr>
              <a:lnSpc>
                <a:spcPct val="90000"/>
              </a:lnSpc>
              <a:buNone/>
            </a:pPr>
            <a:endParaRPr lang="en-US" sz="2400" dirty="0">
              <a:latin typeface="Georgia" panose="02040502050405020303" pitchFamily="18" charset="0"/>
            </a:endParaRPr>
          </a:p>
          <a:p>
            <a:pPr>
              <a:lnSpc>
                <a:spcPct val="90000"/>
              </a:lnSpc>
              <a:buNone/>
            </a:pPr>
            <a:r>
              <a:rPr lang="en-US" sz="2400" dirty="0">
                <a:latin typeface="Georgia" panose="02040502050405020303" pitchFamily="18" charset="0"/>
              </a:rPr>
              <a:t>Type 4: posterior cross bite </a:t>
            </a:r>
          </a:p>
          <a:p>
            <a:pPr>
              <a:lnSpc>
                <a:spcPct val="90000"/>
              </a:lnSpc>
              <a:buNone/>
            </a:pPr>
            <a:endParaRPr lang="en-US" sz="2400" dirty="0">
              <a:latin typeface="Georgia" panose="02040502050405020303" pitchFamily="18" charset="0"/>
            </a:endParaRPr>
          </a:p>
          <a:p>
            <a:pPr>
              <a:lnSpc>
                <a:spcPct val="90000"/>
              </a:lnSpc>
              <a:buNone/>
            </a:pPr>
            <a:endParaRPr lang="en-US" dirty="0">
              <a:latin typeface="Georgia" panose="02040502050405020303" pitchFamily="18"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25</a:t>
            </a:fld>
            <a:endParaRPr lang="en-US"/>
          </a:p>
        </p:txBody>
      </p:sp>
      <p:pic>
        <p:nvPicPr>
          <p:cNvPr id="5" name="Picture 2"/>
          <p:cNvPicPr>
            <a:picLocks noChangeAspect="1" noChangeArrowheads="1"/>
          </p:cNvPicPr>
          <p:nvPr/>
        </p:nvPicPr>
        <p:blipFill>
          <a:blip r:embed="rId2" cstate="print"/>
          <a:srcRect/>
          <a:stretch>
            <a:fillRect/>
          </a:stretch>
        </p:blipFill>
        <p:spPr bwMode="auto">
          <a:xfrm>
            <a:off x="429491" y="1295400"/>
            <a:ext cx="7844444" cy="1414780"/>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465513" y="4432861"/>
            <a:ext cx="7907020" cy="1414780"/>
          </a:xfrm>
          <a:prstGeom prst="rect">
            <a:avLst/>
          </a:prstGeom>
          <a:noFill/>
          <a:ln w="9525">
            <a:noFill/>
            <a:miter lim="800000"/>
            <a:headEnd/>
            <a:tailEnd/>
          </a:ln>
          <a:effectLst/>
        </p:spPr>
      </p:pic>
      <p:sp>
        <p:nvSpPr>
          <p:cNvPr id="8" name="TextBox 7"/>
          <p:cNvSpPr txBox="1"/>
          <p:nvPr/>
        </p:nvSpPr>
        <p:spPr>
          <a:xfrm>
            <a:off x="6834764" y="0"/>
            <a:ext cx="2384051" cy="369332"/>
          </a:xfrm>
          <a:prstGeom prst="rect">
            <a:avLst/>
          </a:prstGeom>
          <a:noFill/>
        </p:spPr>
        <p:txBody>
          <a:bodyPr wrap="none" rtlCol="0">
            <a:spAutoFit/>
          </a:bodyPr>
          <a:lstStyle/>
          <a:p>
            <a:r>
              <a:rPr lang="en-US" dirty="0" err="1"/>
              <a:t>Angles’s</a:t>
            </a:r>
            <a:r>
              <a:rPr lang="en-US" dirty="0"/>
              <a:t> classification..</a:t>
            </a:r>
          </a:p>
        </p:txBody>
      </p:sp>
    </p:spTree>
    <p:extLst>
      <p:ext uri="{BB962C8B-B14F-4D97-AF65-F5344CB8AC3E}">
        <p14:creationId xmlns:p14="http://schemas.microsoft.com/office/powerpoint/2010/main" val="1667940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745163"/>
          </a:xfrm>
        </p:spPr>
        <p:txBody>
          <a:bodyPr/>
          <a:lstStyle/>
          <a:p>
            <a:pPr>
              <a:lnSpc>
                <a:spcPct val="90000"/>
              </a:lnSpc>
              <a:buNone/>
            </a:pPr>
            <a:r>
              <a:rPr lang="en-US" sz="2400" dirty="0">
                <a:latin typeface="Georgia" panose="02040502050405020303" pitchFamily="18" charset="0"/>
              </a:rPr>
              <a:t>Type 5: mesial migration of molars due to early loss  of teeth mesial to them</a:t>
            </a:r>
          </a:p>
          <a:p>
            <a:pPr marL="0" indent="0">
              <a:buNone/>
            </a:pPr>
            <a:endParaRPr lang="en-US" dirty="0">
              <a:latin typeface="Georgia" panose="02040502050405020303" pitchFamily="18" charset="0"/>
            </a:endParaRPr>
          </a:p>
          <a:p>
            <a:endParaRPr lang="en-US"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26</a:t>
            </a:fld>
            <a:endParaRPr lang="en-US"/>
          </a:p>
        </p:txBody>
      </p:sp>
      <p:pic>
        <p:nvPicPr>
          <p:cNvPr id="5" name="Picture 2"/>
          <p:cNvPicPr>
            <a:picLocks noChangeAspect="1" noChangeArrowheads="1"/>
          </p:cNvPicPr>
          <p:nvPr/>
        </p:nvPicPr>
        <p:blipFill>
          <a:blip r:embed="rId2" cstate="print"/>
          <a:srcRect/>
          <a:stretch>
            <a:fillRect/>
          </a:stretch>
        </p:blipFill>
        <p:spPr bwMode="auto">
          <a:xfrm>
            <a:off x="591820" y="2192323"/>
            <a:ext cx="7960360" cy="1615440"/>
          </a:xfrm>
          <a:prstGeom prst="rect">
            <a:avLst/>
          </a:prstGeom>
          <a:noFill/>
          <a:ln w="9525">
            <a:noFill/>
            <a:miter lim="800000"/>
            <a:headEnd/>
            <a:tailEnd/>
          </a:ln>
          <a:effectLst/>
        </p:spPr>
      </p:pic>
      <p:sp>
        <p:nvSpPr>
          <p:cNvPr id="6" name="TextBox 5"/>
          <p:cNvSpPr txBox="1"/>
          <p:nvPr/>
        </p:nvSpPr>
        <p:spPr>
          <a:xfrm>
            <a:off x="6705600" y="20407"/>
            <a:ext cx="2533963" cy="369332"/>
          </a:xfrm>
          <a:prstGeom prst="rect">
            <a:avLst/>
          </a:prstGeom>
          <a:noFill/>
        </p:spPr>
        <p:txBody>
          <a:bodyPr wrap="none" rtlCol="0">
            <a:spAutoFit/>
          </a:bodyPr>
          <a:lstStyle/>
          <a:p>
            <a:r>
              <a:rPr lang="en-US" dirty="0"/>
              <a:t>Angle’s classification..</a:t>
            </a:r>
          </a:p>
        </p:txBody>
      </p:sp>
    </p:spTree>
    <p:extLst>
      <p:ext uri="{BB962C8B-B14F-4D97-AF65-F5344CB8AC3E}">
        <p14:creationId xmlns:p14="http://schemas.microsoft.com/office/powerpoint/2010/main" val="384184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sz="4000" u="sng" dirty="0">
                <a:latin typeface="Georgia" panose="02040502050405020303" pitchFamily="18" charset="0"/>
              </a:rPr>
              <a:t>Modification of Class III</a:t>
            </a:r>
            <a:r>
              <a:rPr lang="en-US" dirty="0">
                <a:latin typeface="Georgia" panose="02040502050405020303" pitchFamily="18" charset="0"/>
              </a:rPr>
              <a:t> </a:t>
            </a:r>
          </a:p>
          <a:p>
            <a:pPr>
              <a:buNone/>
            </a:pPr>
            <a:r>
              <a:rPr lang="en-US" dirty="0">
                <a:latin typeface="Georgia" panose="02040502050405020303" pitchFamily="18" charset="0"/>
              </a:rPr>
              <a:t> </a:t>
            </a:r>
            <a:r>
              <a:rPr lang="en-US" sz="2400" dirty="0">
                <a:latin typeface="Georgia" panose="02040502050405020303" pitchFamily="18" charset="0"/>
              </a:rPr>
              <a:t>Class III molar relation with :</a:t>
            </a:r>
          </a:p>
          <a:p>
            <a:pPr>
              <a:buNone/>
            </a:pPr>
            <a:endParaRPr lang="en-US" sz="2400" dirty="0">
              <a:latin typeface="Georgia" panose="02040502050405020303" pitchFamily="18" charset="0"/>
            </a:endParaRPr>
          </a:p>
          <a:p>
            <a:pPr>
              <a:buNone/>
            </a:pPr>
            <a:r>
              <a:rPr lang="en-US" sz="2400" dirty="0">
                <a:latin typeface="Georgia" panose="02040502050405020303" pitchFamily="18" charset="0"/>
              </a:rPr>
              <a:t>Type 1 :edge to edge incisor relationship.</a:t>
            </a:r>
          </a:p>
          <a:p>
            <a:pPr>
              <a:buNone/>
            </a:pPr>
            <a:endParaRPr lang="en-US" sz="2400" dirty="0">
              <a:latin typeface="Georgia" panose="02040502050405020303" pitchFamily="18" charset="0"/>
            </a:endParaRPr>
          </a:p>
          <a:p>
            <a:pPr>
              <a:buNone/>
            </a:pPr>
            <a:endParaRPr lang="en-US" dirty="0">
              <a:latin typeface="Georgia" panose="02040502050405020303" pitchFamily="18" charset="0"/>
            </a:endParaRPr>
          </a:p>
          <a:p>
            <a:pPr>
              <a:buNone/>
            </a:pPr>
            <a:endParaRPr lang="en-US" dirty="0">
              <a:latin typeface="Georgia" panose="02040502050405020303" pitchFamily="18" charset="0"/>
            </a:endParaRPr>
          </a:p>
          <a:p>
            <a:pPr>
              <a:buNone/>
            </a:pPr>
            <a:endParaRPr lang="en-US" dirty="0">
              <a:latin typeface="Georgia" panose="02040502050405020303" pitchFamily="18" charset="0"/>
            </a:endParaRPr>
          </a:p>
          <a:p>
            <a:pPr>
              <a:buNone/>
            </a:pP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11A7414B-E1FF-4E4B-A9C0-9D89A799E4B7}" type="slidenum">
              <a:rPr lang="en-US" smtClean="0"/>
              <a:pPr/>
              <a:t>27</a:t>
            </a:fld>
            <a:endParaRPr lang="en-US"/>
          </a:p>
        </p:txBody>
      </p:sp>
      <p:pic>
        <p:nvPicPr>
          <p:cNvPr id="5" name="Picture 4"/>
          <p:cNvPicPr>
            <a:picLocks noChangeAspect="1" noChangeArrowheads="1"/>
          </p:cNvPicPr>
          <p:nvPr/>
        </p:nvPicPr>
        <p:blipFill>
          <a:blip r:embed="rId3" cstate="print"/>
          <a:srcRect/>
          <a:stretch>
            <a:fillRect/>
          </a:stretch>
        </p:blipFill>
        <p:spPr bwMode="auto">
          <a:xfrm>
            <a:off x="2514600" y="3174610"/>
            <a:ext cx="4114800" cy="2516075"/>
          </a:xfrm>
          <a:prstGeom prst="rect">
            <a:avLst/>
          </a:prstGeom>
          <a:noFill/>
          <a:ln w="9525">
            <a:noFill/>
            <a:miter lim="800000"/>
            <a:headEnd/>
            <a:tailEnd/>
          </a:ln>
          <a:effectLst/>
        </p:spPr>
      </p:pic>
      <p:sp>
        <p:nvSpPr>
          <p:cNvPr id="6" name="TextBox 5"/>
          <p:cNvSpPr txBox="1"/>
          <p:nvPr/>
        </p:nvSpPr>
        <p:spPr>
          <a:xfrm>
            <a:off x="6834764" y="0"/>
            <a:ext cx="2384051" cy="369332"/>
          </a:xfrm>
          <a:prstGeom prst="rect">
            <a:avLst/>
          </a:prstGeom>
          <a:noFill/>
        </p:spPr>
        <p:txBody>
          <a:bodyPr wrap="none" rtlCol="0">
            <a:spAutoFit/>
          </a:bodyPr>
          <a:lstStyle/>
          <a:p>
            <a:r>
              <a:rPr lang="en-US" dirty="0" err="1"/>
              <a:t>Angles’s</a:t>
            </a:r>
            <a:r>
              <a:rPr lang="en-US" dirty="0"/>
              <a:t> classification..</a:t>
            </a:r>
          </a:p>
        </p:txBody>
      </p:sp>
    </p:spTree>
    <p:extLst>
      <p:ext uri="{BB962C8B-B14F-4D97-AF65-F5344CB8AC3E}">
        <p14:creationId xmlns:p14="http://schemas.microsoft.com/office/powerpoint/2010/main" val="3641208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0994"/>
            <a:ext cx="8229600" cy="5973763"/>
          </a:xfrm>
        </p:spPr>
        <p:txBody>
          <a:bodyPr>
            <a:normAutofit/>
          </a:bodyPr>
          <a:lstStyle/>
          <a:p>
            <a:pPr marL="0" indent="0">
              <a:buNone/>
            </a:pPr>
            <a:r>
              <a:rPr lang="en-US" sz="2400" dirty="0">
                <a:latin typeface="Georgia" panose="02040502050405020303" pitchFamily="18" charset="0"/>
              </a:rPr>
              <a:t>Type 2 :mandibular incisor crowding and lingual relation to maxillary incisors</a:t>
            </a:r>
          </a:p>
          <a:p>
            <a:pPr marL="0" indent="0">
              <a:buNone/>
            </a:pPr>
            <a:endParaRPr lang="en-US" sz="2400" dirty="0">
              <a:latin typeface="Georgia" panose="02040502050405020303" pitchFamily="18" charset="0"/>
            </a:endParaRPr>
          </a:p>
          <a:p>
            <a:pPr marL="0" indent="0">
              <a:buNone/>
            </a:pPr>
            <a:endParaRPr lang="en-US" sz="2400" dirty="0">
              <a:latin typeface="Georgia" panose="02040502050405020303" pitchFamily="18" charset="0"/>
            </a:endParaRPr>
          </a:p>
          <a:p>
            <a:pPr marL="0" indent="0">
              <a:buNone/>
            </a:pPr>
            <a:endParaRPr lang="en-US" sz="2400" dirty="0">
              <a:latin typeface="Georgia" panose="02040502050405020303" pitchFamily="18" charset="0"/>
            </a:endParaRPr>
          </a:p>
          <a:p>
            <a:pPr marL="0" indent="0">
              <a:buNone/>
            </a:pPr>
            <a:endParaRPr lang="en-US" sz="2400" dirty="0">
              <a:latin typeface="Georgia" panose="02040502050405020303" pitchFamily="18" charset="0"/>
            </a:endParaRPr>
          </a:p>
          <a:p>
            <a:pPr marL="0" indent="0">
              <a:buNone/>
            </a:pPr>
            <a:r>
              <a:rPr lang="en-US" sz="2400" dirty="0">
                <a:latin typeface="Georgia" panose="02040502050405020303" pitchFamily="18" charset="0"/>
              </a:rPr>
              <a:t>Type 3 :maxillary incisors are crowded and in cross-bite</a:t>
            </a:r>
            <a:endParaRPr lang="en-US" sz="2400"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28</a:t>
            </a:fld>
            <a:endParaRPr lang="en-US"/>
          </a:p>
        </p:txBody>
      </p:sp>
      <p:pic>
        <p:nvPicPr>
          <p:cNvPr id="5" name="Picture 2"/>
          <p:cNvPicPr>
            <a:picLocks noChangeAspect="1" noChangeArrowheads="1"/>
          </p:cNvPicPr>
          <p:nvPr/>
        </p:nvPicPr>
        <p:blipFill>
          <a:blip r:embed="rId2" cstate="print"/>
          <a:srcRect/>
          <a:stretch>
            <a:fillRect/>
          </a:stretch>
        </p:blipFill>
        <p:spPr bwMode="auto">
          <a:xfrm>
            <a:off x="457200" y="1524000"/>
            <a:ext cx="8117840" cy="1783080"/>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3137197" y="4410086"/>
            <a:ext cx="2869605" cy="1656184"/>
          </a:xfrm>
          <a:prstGeom prst="rect">
            <a:avLst/>
          </a:prstGeom>
          <a:noFill/>
          <a:ln w="9525">
            <a:noFill/>
            <a:miter lim="800000"/>
            <a:headEnd/>
            <a:tailEnd/>
          </a:ln>
          <a:effectLst/>
        </p:spPr>
      </p:pic>
      <p:sp>
        <p:nvSpPr>
          <p:cNvPr id="7" name="TextBox 6"/>
          <p:cNvSpPr txBox="1"/>
          <p:nvPr/>
        </p:nvSpPr>
        <p:spPr>
          <a:xfrm>
            <a:off x="6834764" y="0"/>
            <a:ext cx="2384051" cy="369332"/>
          </a:xfrm>
          <a:prstGeom prst="rect">
            <a:avLst/>
          </a:prstGeom>
          <a:noFill/>
        </p:spPr>
        <p:txBody>
          <a:bodyPr wrap="none" rtlCol="0">
            <a:spAutoFit/>
          </a:bodyPr>
          <a:lstStyle/>
          <a:p>
            <a:r>
              <a:rPr lang="en-US" dirty="0" err="1"/>
              <a:t>Angles’s</a:t>
            </a:r>
            <a:r>
              <a:rPr lang="en-US" dirty="0"/>
              <a:t> classification..</a:t>
            </a:r>
          </a:p>
        </p:txBody>
      </p:sp>
    </p:spTree>
    <p:extLst>
      <p:ext uri="{BB962C8B-B14F-4D97-AF65-F5344CB8AC3E}">
        <p14:creationId xmlns:p14="http://schemas.microsoft.com/office/powerpoint/2010/main" val="3529695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LISCHER’S MODIFICATTION</a:t>
            </a:r>
          </a:p>
        </p:txBody>
      </p:sp>
      <p:sp>
        <p:nvSpPr>
          <p:cNvPr id="3" name="Content Placeholder 2"/>
          <p:cNvSpPr>
            <a:spLocks noGrp="1"/>
          </p:cNvSpPr>
          <p:nvPr>
            <p:ph idx="1"/>
          </p:nvPr>
        </p:nvSpPr>
        <p:spPr>
          <a:xfrm>
            <a:off x="685346" y="2096064"/>
            <a:ext cx="8077654" cy="3695136"/>
          </a:xfrm>
        </p:spPr>
        <p:txBody>
          <a:bodyPr>
            <a:noAutofit/>
          </a:bodyPr>
          <a:lstStyle/>
          <a:p>
            <a:pPr>
              <a:buNone/>
            </a:pPr>
            <a:r>
              <a:rPr lang="en-US" sz="2400" dirty="0">
                <a:latin typeface="Georgia" panose="02040502050405020303" pitchFamily="18" charset="0"/>
              </a:rPr>
              <a:t>Used different terminologies for the same molar relationships described by Angle.</a:t>
            </a:r>
          </a:p>
          <a:p>
            <a:pPr>
              <a:buNone/>
            </a:pPr>
            <a:r>
              <a:rPr lang="en-US" sz="2400" dirty="0" err="1">
                <a:solidFill>
                  <a:srgbClr val="FF0000"/>
                </a:solidFill>
                <a:latin typeface="Georgia" panose="02040502050405020303" pitchFamily="18" charset="0"/>
              </a:rPr>
              <a:t>Nuetro</a:t>
            </a:r>
            <a:r>
              <a:rPr lang="en-US" sz="2400" dirty="0">
                <a:solidFill>
                  <a:srgbClr val="FF0000"/>
                </a:solidFill>
                <a:latin typeface="Georgia" panose="02040502050405020303" pitchFamily="18" charset="0"/>
              </a:rPr>
              <a:t> – occlusion:</a:t>
            </a:r>
            <a:r>
              <a:rPr lang="en-US" sz="2400" u="sng" dirty="0">
                <a:latin typeface="Georgia" panose="02040502050405020303" pitchFamily="18" charset="0"/>
              </a:rPr>
              <a:t> </a:t>
            </a:r>
            <a:r>
              <a:rPr lang="en-US" sz="2400" dirty="0">
                <a:latin typeface="Georgia" panose="02040502050405020303" pitchFamily="18" charset="0"/>
              </a:rPr>
              <a:t>synonymous to Angle’s class I malocclusion.</a:t>
            </a:r>
          </a:p>
          <a:p>
            <a:pPr>
              <a:buNone/>
            </a:pPr>
            <a:r>
              <a:rPr lang="en-US" sz="2400" dirty="0" err="1">
                <a:solidFill>
                  <a:srgbClr val="FF0000"/>
                </a:solidFill>
                <a:latin typeface="Georgia" panose="02040502050405020303" pitchFamily="18" charset="0"/>
              </a:rPr>
              <a:t>Disto</a:t>
            </a:r>
            <a:r>
              <a:rPr lang="en-US" sz="2400" dirty="0">
                <a:solidFill>
                  <a:srgbClr val="FF0000"/>
                </a:solidFill>
                <a:latin typeface="Georgia" panose="02040502050405020303" pitchFamily="18" charset="0"/>
              </a:rPr>
              <a:t> - occlusion :</a:t>
            </a:r>
            <a:r>
              <a:rPr lang="en-US" sz="2400" u="sng" dirty="0">
                <a:latin typeface="Georgia" panose="02040502050405020303" pitchFamily="18" charset="0"/>
              </a:rPr>
              <a:t> </a:t>
            </a:r>
            <a:r>
              <a:rPr lang="en-US" sz="2400" dirty="0">
                <a:latin typeface="Georgia" panose="02040502050405020303" pitchFamily="18" charset="0"/>
              </a:rPr>
              <a:t>synonymous to Angle’s class II malocclusion.</a:t>
            </a:r>
          </a:p>
          <a:p>
            <a:pPr>
              <a:buNone/>
            </a:pPr>
            <a:r>
              <a:rPr lang="en-US" sz="2400" dirty="0" err="1">
                <a:solidFill>
                  <a:srgbClr val="FF0000"/>
                </a:solidFill>
                <a:latin typeface="Georgia" panose="02040502050405020303" pitchFamily="18" charset="0"/>
              </a:rPr>
              <a:t>Mesio</a:t>
            </a:r>
            <a:r>
              <a:rPr lang="en-US" sz="2400" dirty="0">
                <a:solidFill>
                  <a:srgbClr val="FF0000"/>
                </a:solidFill>
                <a:latin typeface="Georgia" panose="02040502050405020303" pitchFamily="18" charset="0"/>
              </a:rPr>
              <a:t> - occlusion :  </a:t>
            </a:r>
            <a:r>
              <a:rPr lang="en-US" sz="2400" dirty="0">
                <a:latin typeface="Georgia" panose="02040502050405020303" pitchFamily="18" charset="0"/>
              </a:rPr>
              <a:t>synonymous to Angle’s class III malocclusion.</a:t>
            </a:r>
          </a:p>
          <a:p>
            <a:endParaRPr lang="en-US" sz="2400"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29</a:t>
            </a:fld>
            <a:endParaRPr lang="en-US"/>
          </a:p>
        </p:txBody>
      </p:sp>
      <p:sp>
        <p:nvSpPr>
          <p:cNvPr id="5" name="TextBox 4"/>
          <p:cNvSpPr txBox="1"/>
          <p:nvPr/>
        </p:nvSpPr>
        <p:spPr>
          <a:xfrm>
            <a:off x="3048000" y="6553200"/>
            <a:ext cx="5396029" cy="369332"/>
          </a:xfrm>
          <a:prstGeom prst="rect">
            <a:avLst/>
          </a:prstGeom>
          <a:noFill/>
        </p:spPr>
        <p:txBody>
          <a:bodyPr wrap="none" rtlCol="0">
            <a:spAutoFit/>
          </a:bodyPr>
          <a:lstStyle/>
          <a:p>
            <a:r>
              <a:rPr lang="en-US" dirty="0"/>
              <a:t>Handbook of orthodontics, 4</a:t>
            </a:r>
            <a:r>
              <a:rPr lang="en-US" baseline="30000" dirty="0"/>
              <a:t>th</a:t>
            </a:r>
            <a:r>
              <a:rPr lang="en-US" dirty="0"/>
              <a:t> edition, Robert E. Moyers</a:t>
            </a:r>
          </a:p>
        </p:txBody>
      </p:sp>
      <p:sp>
        <p:nvSpPr>
          <p:cNvPr id="6" name="TextBox 5"/>
          <p:cNvSpPr txBox="1"/>
          <p:nvPr/>
        </p:nvSpPr>
        <p:spPr>
          <a:xfrm>
            <a:off x="6618527" y="0"/>
            <a:ext cx="2533963" cy="369332"/>
          </a:xfrm>
          <a:prstGeom prst="rect">
            <a:avLst/>
          </a:prstGeom>
          <a:noFill/>
        </p:spPr>
        <p:txBody>
          <a:bodyPr wrap="none" rtlCol="0">
            <a:spAutoFit/>
          </a:bodyPr>
          <a:lstStyle/>
          <a:p>
            <a:r>
              <a:rPr lang="en-US" dirty="0"/>
              <a:t>Angle’s classification..</a:t>
            </a:r>
          </a:p>
        </p:txBody>
      </p:sp>
    </p:spTree>
    <p:extLst>
      <p:ext uri="{BB962C8B-B14F-4D97-AF65-F5344CB8AC3E}">
        <p14:creationId xmlns:p14="http://schemas.microsoft.com/office/powerpoint/2010/main" val="253849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304800"/>
            <a:ext cx="7765321" cy="1326321"/>
          </a:xfrm>
        </p:spPr>
        <p:txBody>
          <a:bodyPr>
            <a:normAutofit/>
          </a:bodyPr>
          <a:lstStyle/>
          <a:p>
            <a:r>
              <a:rPr lang="en-US" sz="4000" dirty="0"/>
              <a:t>OCCLUSION</a:t>
            </a:r>
          </a:p>
        </p:txBody>
      </p:sp>
      <p:sp>
        <p:nvSpPr>
          <p:cNvPr id="3" name="Content Placeholder 2"/>
          <p:cNvSpPr>
            <a:spLocks noGrp="1"/>
          </p:cNvSpPr>
          <p:nvPr>
            <p:ph idx="1"/>
          </p:nvPr>
        </p:nvSpPr>
        <p:spPr>
          <a:xfrm>
            <a:off x="457200" y="1600200"/>
            <a:ext cx="8229600" cy="4953000"/>
          </a:xfrm>
        </p:spPr>
        <p:txBody>
          <a:bodyPr/>
          <a:lstStyle/>
          <a:p>
            <a:pPr marL="0" indent="0" algn="just">
              <a:buNone/>
            </a:pPr>
            <a:r>
              <a:rPr lang="en-US" dirty="0"/>
              <a:t>	</a:t>
            </a:r>
            <a:r>
              <a:rPr lang="en-US" i="1" dirty="0"/>
              <a:t>Occlusion</a:t>
            </a:r>
            <a:r>
              <a:rPr lang="en-US" dirty="0"/>
              <a:t> is defined as the relationship of the maxillary and mandibular teeth when the jaws are closed in centric relation without strain of the musculature or displacement of condyle in their fossae</a:t>
            </a:r>
          </a:p>
        </p:txBody>
      </p:sp>
      <p:sp>
        <p:nvSpPr>
          <p:cNvPr id="4" name="Slide Number Placeholder 3"/>
          <p:cNvSpPr>
            <a:spLocks noGrp="1"/>
          </p:cNvSpPr>
          <p:nvPr>
            <p:ph type="sldNum" sz="quarter" idx="12"/>
          </p:nvPr>
        </p:nvSpPr>
        <p:spPr/>
        <p:txBody>
          <a:bodyPr/>
          <a:lstStyle/>
          <a:p>
            <a:fld id="{11A7414B-E1FF-4E4B-A9C0-9D89A799E4B7}" type="slidenum">
              <a:rPr lang="en-US" smtClean="0"/>
              <a:pPr/>
              <a:t>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772" y="3231516"/>
            <a:ext cx="3592470" cy="2651760"/>
          </a:xfrm>
          <a:prstGeom prst="rect">
            <a:avLst/>
          </a:prstGeom>
        </p:spPr>
      </p:pic>
    </p:spTree>
    <p:extLst>
      <p:ext uri="{BB962C8B-B14F-4D97-AF65-F5344CB8AC3E}">
        <p14:creationId xmlns:p14="http://schemas.microsoft.com/office/powerpoint/2010/main" val="87575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54064"/>
            <a:ext cx="8229600" cy="5897563"/>
          </a:xfrm>
        </p:spPr>
        <p:txBody>
          <a:bodyPr>
            <a:normAutofit/>
          </a:bodyPr>
          <a:lstStyle/>
          <a:p>
            <a:pPr>
              <a:buNone/>
            </a:pPr>
            <a:r>
              <a:rPr lang="en-US" sz="2400" dirty="0">
                <a:latin typeface="Georgia" panose="02040502050405020303" pitchFamily="18" charset="0"/>
              </a:rPr>
              <a:t>He described </a:t>
            </a:r>
            <a:r>
              <a:rPr lang="en-US" sz="2400" dirty="0">
                <a:solidFill>
                  <a:srgbClr val="FF0000"/>
                </a:solidFill>
                <a:latin typeface="Georgia" panose="02040502050405020303" pitchFamily="18" charset="0"/>
              </a:rPr>
              <a:t>individual</a:t>
            </a:r>
            <a:r>
              <a:rPr lang="en-US" sz="2400" dirty="0">
                <a:latin typeface="Georgia" panose="02040502050405020303" pitchFamily="18" charset="0"/>
              </a:rPr>
              <a:t> tooth </a:t>
            </a:r>
            <a:r>
              <a:rPr lang="en-US" sz="2400" dirty="0" err="1">
                <a:latin typeface="Georgia" panose="02040502050405020303" pitchFamily="18" charset="0"/>
              </a:rPr>
              <a:t>malpositions</a:t>
            </a:r>
            <a:r>
              <a:rPr lang="en-US" sz="2400" dirty="0">
                <a:latin typeface="Georgia" panose="02040502050405020303" pitchFamily="18" charset="0"/>
              </a:rPr>
              <a:t> :</a:t>
            </a:r>
          </a:p>
          <a:p>
            <a:pPr>
              <a:buNone/>
            </a:pPr>
            <a:r>
              <a:rPr lang="en-US" sz="2400" dirty="0">
                <a:latin typeface="Georgia" panose="02040502050405020303" pitchFamily="18" charset="0"/>
              </a:rPr>
              <a:t>   position– version.</a:t>
            </a:r>
          </a:p>
          <a:p>
            <a:r>
              <a:rPr lang="en-US" sz="2400" dirty="0" err="1">
                <a:latin typeface="Georgia" panose="02040502050405020303" pitchFamily="18" charset="0"/>
              </a:rPr>
              <a:t>Lingoversion</a:t>
            </a:r>
            <a:r>
              <a:rPr lang="en-US" sz="2400" dirty="0">
                <a:latin typeface="Georgia" panose="02040502050405020303" pitchFamily="18" charset="0"/>
              </a:rPr>
              <a:t>/ </a:t>
            </a:r>
            <a:r>
              <a:rPr lang="en-US" sz="2400" dirty="0" err="1">
                <a:latin typeface="Georgia" panose="02040502050405020303" pitchFamily="18" charset="0"/>
              </a:rPr>
              <a:t>labioversion</a:t>
            </a:r>
            <a:endParaRPr lang="en-US" sz="2400" dirty="0">
              <a:latin typeface="Georgia" panose="02040502050405020303" pitchFamily="18" charset="0"/>
            </a:endParaRPr>
          </a:p>
          <a:p>
            <a:r>
              <a:rPr lang="en-US" sz="2400" dirty="0" err="1">
                <a:latin typeface="Georgia" panose="02040502050405020303" pitchFamily="18" charset="0"/>
              </a:rPr>
              <a:t>Mesioversion</a:t>
            </a:r>
            <a:r>
              <a:rPr lang="en-US" sz="2400" dirty="0">
                <a:latin typeface="Georgia" panose="02040502050405020303" pitchFamily="18" charset="0"/>
              </a:rPr>
              <a:t>/</a:t>
            </a:r>
            <a:r>
              <a:rPr lang="en-US" sz="2400" dirty="0" err="1">
                <a:latin typeface="Georgia" panose="02040502050405020303" pitchFamily="18" charset="0"/>
              </a:rPr>
              <a:t>distoversion</a:t>
            </a:r>
            <a:r>
              <a:rPr lang="en-US" sz="2400" dirty="0">
                <a:latin typeface="Georgia" panose="02040502050405020303" pitchFamily="18" charset="0"/>
              </a:rPr>
              <a:t> </a:t>
            </a:r>
          </a:p>
          <a:p>
            <a:r>
              <a:rPr lang="en-US" sz="2400" dirty="0" err="1">
                <a:latin typeface="Georgia" panose="02040502050405020303" pitchFamily="18" charset="0"/>
              </a:rPr>
              <a:t>Infraversion</a:t>
            </a:r>
            <a:r>
              <a:rPr lang="en-US" sz="2400" dirty="0">
                <a:latin typeface="Georgia" panose="02040502050405020303" pitchFamily="18" charset="0"/>
              </a:rPr>
              <a:t>/</a:t>
            </a:r>
            <a:r>
              <a:rPr lang="en-US" sz="2400" dirty="0" err="1">
                <a:latin typeface="Georgia" panose="02040502050405020303" pitchFamily="18" charset="0"/>
              </a:rPr>
              <a:t>supraversion</a:t>
            </a:r>
            <a:endParaRPr lang="en-US" sz="2400" dirty="0">
              <a:latin typeface="Georgia" panose="02040502050405020303" pitchFamily="18" charset="0"/>
            </a:endParaRPr>
          </a:p>
          <a:p>
            <a:r>
              <a:rPr lang="en-US" sz="2400" dirty="0" err="1">
                <a:latin typeface="Georgia" panose="02040502050405020303" pitchFamily="18" charset="0"/>
              </a:rPr>
              <a:t>Torsiversion</a:t>
            </a:r>
            <a:r>
              <a:rPr lang="en-US" sz="2400" dirty="0">
                <a:latin typeface="Georgia" panose="02040502050405020303" pitchFamily="18" charset="0"/>
              </a:rPr>
              <a:t> or rotation </a:t>
            </a:r>
          </a:p>
          <a:p>
            <a:r>
              <a:rPr lang="en-US" sz="2400" dirty="0">
                <a:latin typeface="Georgia" panose="02040502050405020303" pitchFamily="18" charset="0"/>
              </a:rPr>
              <a:t>Perversion or impaction</a:t>
            </a:r>
          </a:p>
          <a:p>
            <a:r>
              <a:rPr lang="en-US" sz="2400" dirty="0" err="1">
                <a:latin typeface="Georgia" panose="02040502050405020303" pitchFamily="18" charset="0"/>
              </a:rPr>
              <a:t>Transversion</a:t>
            </a:r>
            <a:r>
              <a:rPr lang="en-US" sz="2400" dirty="0">
                <a:latin typeface="Georgia" panose="02040502050405020303" pitchFamily="18" charset="0"/>
              </a:rPr>
              <a:t> or transposition</a:t>
            </a:r>
            <a:endParaRPr lang="en-US" sz="2400"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30</a:t>
            </a:fld>
            <a:endParaRPr lang="en-US"/>
          </a:p>
        </p:txBody>
      </p:sp>
      <p:sp>
        <p:nvSpPr>
          <p:cNvPr id="6" name="TextBox 5"/>
          <p:cNvSpPr txBox="1"/>
          <p:nvPr/>
        </p:nvSpPr>
        <p:spPr>
          <a:xfrm>
            <a:off x="6618527" y="13371"/>
            <a:ext cx="2533963" cy="369332"/>
          </a:xfrm>
          <a:prstGeom prst="rect">
            <a:avLst/>
          </a:prstGeom>
          <a:noFill/>
        </p:spPr>
        <p:txBody>
          <a:bodyPr wrap="none" rtlCol="0">
            <a:spAutoFit/>
          </a:bodyPr>
          <a:lstStyle/>
          <a:p>
            <a:r>
              <a:rPr lang="en-US" dirty="0"/>
              <a:t>Angle’s classification..</a:t>
            </a:r>
          </a:p>
        </p:txBody>
      </p:sp>
      <p:sp>
        <p:nvSpPr>
          <p:cNvPr id="7" name="TextBox 6"/>
          <p:cNvSpPr txBox="1"/>
          <p:nvPr/>
        </p:nvSpPr>
        <p:spPr>
          <a:xfrm>
            <a:off x="3048000" y="6553200"/>
            <a:ext cx="5396029" cy="369332"/>
          </a:xfrm>
          <a:prstGeom prst="rect">
            <a:avLst/>
          </a:prstGeom>
          <a:noFill/>
        </p:spPr>
        <p:txBody>
          <a:bodyPr wrap="none" rtlCol="0">
            <a:spAutoFit/>
          </a:bodyPr>
          <a:lstStyle/>
          <a:p>
            <a:r>
              <a:rPr lang="en-US" dirty="0"/>
              <a:t>Handbook of orthodontics, 4</a:t>
            </a:r>
            <a:r>
              <a:rPr lang="en-US" baseline="30000" dirty="0"/>
              <a:t>th</a:t>
            </a:r>
            <a:r>
              <a:rPr lang="en-US" dirty="0"/>
              <a:t> edition, Robert E. Moyers</a:t>
            </a:r>
          </a:p>
        </p:txBody>
      </p:sp>
    </p:spTree>
    <p:extLst>
      <p:ext uri="{BB962C8B-B14F-4D97-AF65-F5344CB8AC3E}">
        <p14:creationId xmlns:p14="http://schemas.microsoft.com/office/powerpoint/2010/main" val="1205122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458017"/>
            <a:ext cx="7765321" cy="1326321"/>
          </a:xfrm>
        </p:spPr>
        <p:txBody>
          <a:bodyPr/>
          <a:lstStyle/>
          <a:p>
            <a:r>
              <a:rPr lang="en-US" sz="4000" dirty="0"/>
              <a:t>SIMON’S CLASSIFICATION</a:t>
            </a:r>
            <a:endParaRPr lang="en-US" dirty="0"/>
          </a:p>
        </p:txBody>
      </p:sp>
      <p:sp>
        <p:nvSpPr>
          <p:cNvPr id="3" name="Content Placeholder 2"/>
          <p:cNvSpPr>
            <a:spLocks noGrp="1"/>
          </p:cNvSpPr>
          <p:nvPr>
            <p:ph idx="1"/>
          </p:nvPr>
        </p:nvSpPr>
        <p:spPr/>
        <p:txBody>
          <a:bodyPr/>
          <a:lstStyle/>
          <a:p>
            <a:pPr marL="0" indent="0">
              <a:buNone/>
            </a:pPr>
            <a:r>
              <a:rPr lang="en-US" sz="2400" dirty="0"/>
              <a:t>Simon classified malocclusion in three planes:</a:t>
            </a:r>
          </a:p>
          <a:p>
            <a:pPr marL="0" indent="0">
              <a:buNone/>
            </a:pPr>
            <a:endParaRPr lang="en-US" sz="2400" dirty="0"/>
          </a:p>
          <a:p>
            <a:pPr>
              <a:lnSpc>
                <a:spcPct val="80000"/>
              </a:lnSpc>
              <a:buNone/>
            </a:pPr>
            <a:r>
              <a:rPr lang="en-US" sz="2400" dirty="0">
                <a:latin typeface="Georgia" panose="02040502050405020303" pitchFamily="18" charset="0"/>
              </a:rPr>
              <a:t>1. Frankfort horizontal plane</a:t>
            </a:r>
          </a:p>
          <a:p>
            <a:pPr>
              <a:lnSpc>
                <a:spcPct val="80000"/>
              </a:lnSpc>
              <a:buNone/>
            </a:pPr>
            <a:endParaRPr lang="en-US" sz="2400" dirty="0">
              <a:latin typeface="Georgia" panose="02040502050405020303" pitchFamily="18" charset="0"/>
            </a:endParaRPr>
          </a:p>
          <a:p>
            <a:pPr>
              <a:lnSpc>
                <a:spcPct val="80000"/>
              </a:lnSpc>
              <a:buNone/>
            </a:pPr>
            <a:r>
              <a:rPr lang="en-US" sz="2400" dirty="0">
                <a:latin typeface="Georgia" panose="02040502050405020303" pitchFamily="18" charset="0"/>
              </a:rPr>
              <a:t> 2. Orbital plane </a:t>
            </a:r>
          </a:p>
          <a:p>
            <a:pPr>
              <a:lnSpc>
                <a:spcPct val="80000"/>
              </a:lnSpc>
              <a:buNone/>
            </a:pPr>
            <a:endParaRPr lang="en-US" sz="2400" dirty="0">
              <a:latin typeface="Georgia" panose="02040502050405020303" pitchFamily="18" charset="0"/>
            </a:endParaRPr>
          </a:p>
          <a:p>
            <a:pPr>
              <a:lnSpc>
                <a:spcPct val="80000"/>
              </a:lnSpc>
              <a:buNone/>
            </a:pPr>
            <a:r>
              <a:rPr lang="en-US" sz="2400" dirty="0">
                <a:latin typeface="Georgia" panose="02040502050405020303" pitchFamily="18" charset="0"/>
              </a:rPr>
              <a:t> 3. Mid-Sagittal plane </a:t>
            </a:r>
          </a:p>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31</a:t>
            </a:fld>
            <a:endParaRPr lang="en-US"/>
          </a:p>
        </p:txBody>
      </p:sp>
      <p:sp>
        <p:nvSpPr>
          <p:cNvPr id="5" name="TextBox 4"/>
          <p:cNvSpPr txBox="1"/>
          <p:nvPr/>
        </p:nvSpPr>
        <p:spPr>
          <a:xfrm>
            <a:off x="3048000" y="6553200"/>
            <a:ext cx="5396029" cy="369332"/>
          </a:xfrm>
          <a:prstGeom prst="rect">
            <a:avLst/>
          </a:prstGeom>
          <a:noFill/>
        </p:spPr>
        <p:txBody>
          <a:bodyPr wrap="none" rtlCol="0">
            <a:spAutoFit/>
          </a:bodyPr>
          <a:lstStyle/>
          <a:p>
            <a:r>
              <a:rPr lang="en-US" dirty="0"/>
              <a:t>Handbook of orthodontics, 4</a:t>
            </a:r>
            <a:r>
              <a:rPr lang="en-US" baseline="30000" dirty="0"/>
              <a:t>th</a:t>
            </a:r>
            <a:r>
              <a:rPr lang="en-US" dirty="0"/>
              <a:t> edition, Robert E. Moyers</a:t>
            </a:r>
          </a:p>
        </p:txBody>
      </p:sp>
    </p:spTree>
    <p:extLst>
      <p:ext uri="{BB962C8B-B14F-4D97-AF65-F5344CB8AC3E}">
        <p14:creationId xmlns:p14="http://schemas.microsoft.com/office/powerpoint/2010/main" val="3365418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6172200" cy="6248400"/>
          </a:xfrm>
        </p:spPr>
        <p:txBody>
          <a:bodyPr>
            <a:normAutofit lnSpcReduction="10000"/>
          </a:bodyPr>
          <a:lstStyle/>
          <a:p>
            <a:pPr marL="0" indent="0">
              <a:buNone/>
            </a:pPr>
            <a:r>
              <a:rPr lang="en-US" u="sng" dirty="0"/>
              <a:t>1. Frankfort horizontal plane:</a:t>
            </a:r>
          </a:p>
          <a:p>
            <a:pPr marL="0" indent="0">
              <a:buNone/>
            </a:pPr>
            <a:r>
              <a:rPr lang="en-US" dirty="0"/>
              <a:t>	this plane connects the upper margin of external auditory meatus to infra-orbital margins</a:t>
            </a:r>
          </a:p>
          <a:p>
            <a:pPr marL="0" indent="0">
              <a:buNone/>
            </a:pPr>
            <a:r>
              <a:rPr lang="en-US" dirty="0"/>
              <a:t>Used to classify malocclusion in vertical plane</a:t>
            </a:r>
          </a:p>
          <a:p>
            <a:pPr marL="0" indent="0">
              <a:buNone/>
            </a:pPr>
            <a:endParaRPr lang="en-US" u="sng" dirty="0"/>
          </a:p>
          <a:p>
            <a:pPr marL="0" indent="0">
              <a:buNone/>
            </a:pPr>
            <a:r>
              <a:rPr lang="en-US" u="sng" dirty="0"/>
              <a:t>2. Orbital plane</a:t>
            </a:r>
            <a:r>
              <a:rPr lang="en-US" dirty="0"/>
              <a:t> :</a:t>
            </a:r>
          </a:p>
          <a:p>
            <a:pPr marL="0" indent="0">
              <a:buNone/>
            </a:pPr>
            <a:r>
              <a:rPr lang="en-US" dirty="0"/>
              <a:t>	perpendicular to FHP, this plane should pass through the distal third of the upper canine </a:t>
            </a:r>
            <a:r>
              <a:rPr lang="en-US" i="1" dirty="0">
                <a:solidFill>
                  <a:srgbClr val="FF0000"/>
                </a:solidFill>
              </a:rPr>
              <a:t>(Simons law of canine)</a:t>
            </a:r>
          </a:p>
          <a:p>
            <a:pPr marL="0" indent="0">
              <a:buNone/>
            </a:pPr>
            <a:r>
              <a:rPr lang="en-US" dirty="0"/>
              <a:t>Describes malocclusion in sagittal plane</a:t>
            </a:r>
          </a:p>
          <a:p>
            <a:pPr marL="0" indent="0">
              <a:buNone/>
            </a:pPr>
            <a:endParaRPr lang="en-US" u="sng" dirty="0"/>
          </a:p>
          <a:p>
            <a:pPr marL="0" indent="0">
              <a:buNone/>
            </a:pPr>
            <a:r>
              <a:rPr lang="en-US" u="sng" dirty="0"/>
              <a:t>3. Mid-sagittal plane:</a:t>
            </a:r>
            <a:endParaRPr lang="en-US" dirty="0"/>
          </a:p>
          <a:p>
            <a:pPr marL="0" indent="0">
              <a:buNone/>
            </a:pPr>
            <a:r>
              <a:rPr lang="en-US" dirty="0"/>
              <a:t>	used to describe malocclusion n transverse direction</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32</a:t>
            </a:fld>
            <a:endParaRPr lang="en-US"/>
          </a:p>
        </p:txBody>
      </p:sp>
      <p:sp>
        <p:nvSpPr>
          <p:cNvPr id="5" name="TextBox 4"/>
          <p:cNvSpPr txBox="1"/>
          <p:nvPr/>
        </p:nvSpPr>
        <p:spPr>
          <a:xfrm>
            <a:off x="3048000" y="6553200"/>
            <a:ext cx="5396029" cy="369332"/>
          </a:xfrm>
          <a:prstGeom prst="rect">
            <a:avLst/>
          </a:prstGeom>
          <a:noFill/>
        </p:spPr>
        <p:txBody>
          <a:bodyPr wrap="none" rtlCol="0">
            <a:spAutoFit/>
          </a:bodyPr>
          <a:lstStyle/>
          <a:p>
            <a:r>
              <a:rPr lang="en-US" dirty="0"/>
              <a:t>Handbook of orthodontics, 4</a:t>
            </a:r>
            <a:r>
              <a:rPr lang="en-US" baseline="30000" dirty="0"/>
              <a:t>th</a:t>
            </a:r>
            <a:r>
              <a:rPr lang="en-US" dirty="0"/>
              <a:t> edition, Robert E. Moyers</a:t>
            </a:r>
          </a:p>
        </p:txBody>
      </p:sp>
      <p:pic>
        <p:nvPicPr>
          <p:cNvPr id="7" name="Picture 5" descr="m1 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781800" y="442913"/>
            <a:ext cx="2241550" cy="5727700"/>
          </a:xfrm>
          <a:prstGeom prst="rect">
            <a:avLst/>
          </a:prstGeom>
        </p:spPr>
      </p:pic>
    </p:spTree>
    <p:extLst>
      <p:ext uri="{BB962C8B-B14F-4D97-AF65-F5344CB8AC3E}">
        <p14:creationId xmlns:p14="http://schemas.microsoft.com/office/powerpoint/2010/main" val="2903510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4325143" y="457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u="none">
              <a:solidFill>
                <a:srgbClr val="CCFF66"/>
              </a:solidFill>
            </a:endParaRPr>
          </a:p>
        </p:txBody>
      </p:sp>
      <p:sp>
        <p:nvSpPr>
          <p:cNvPr id="27653" name="Text Box 5"/>
          <p:cNvSpPr txBox="1">
            <a:spLocks noChangeArrowheads="1"/>
          </p:cNvSpPr>
          <p:nvPr/>
        </p:nvSpPr>
        <p:spPr bwMode="auto">
          <a:xfrm>
            <a:off x="87038" y="1315515"/>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FFC000"/>
                </a:solidFill>
              </a:rPr>
              <a:t>FRANKFORT HORIZONTAL PLANE</a:t>
            </a:r>
          </a:p>
        </p:txBody>
      </p:sp>
      <p:sp>
        <p:nvSpPr>
          <p:cNvPr id="27654" name="Text Box 6"/>
          <p:cNvSpPr txBox="1">
            <a:spLocks noChangeArrowheads="1"/>
          </p:cNvSpPr>
          <p:nvPr/>
        </p:nvSpPr>
        <p:spPr bwMode="auto">
          <a:xfrm>
            <a:off x="1169986" y="3141143"/>
            <a:ext cx="4665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FFC000"/>
                </a:solidFill>
              </a:rPr>
              <a:t>ORBITAL  PLANE</a:t>
            </a:r>
          </a:p>
        </p:txBody>
      </p:sp>
      <p:sp>
        <p:nvSpPr>
          <p:cNvPr id="27655" name="Text Box 7"/>
          <p:cNvSpPr txBox="1">
            <a:spLocks noChangeArrowheads="1"/>
          </p:cNvSpPr>
          <p:nvPr/>
        </p:nvSpPr>
        <p:spPr bwMode="auto">
          <a:xfrm>
            <a:off x="1312068" y="5151437"/>
            <a:ext cx="23050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FFC000"/>
                </a:solidFill>
              </a:rPr>
              <a:t>MID SAGITAL     PLANE</a:t>
            </a:r>
          </a:p>
        </p:txBody>
      </p:sp>
      <p:sp>
        <p:nvSpPr>
          <p:cNvPr id="27656" name="Line 8"/>
          <p:cNvSpPr>
            <a:spLocks noChangeShapeType="1"/>
          </p:cNvSpPr>
          <p:nvPr/>
        </p:nvSpPr>
        <p:spPr bwMode="auto">
          <a:xfrm flipV="1">
            <a:off x="3883876" y="1219200"/>
            <a:ext cx="533400" cy="304800"/>
          </a:xfrm>
          <a:prstGeom prst="line">
            <a:avLst/>
          </a:prstGeom>
          <a:noFill/>
          <a:ln w="9525">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Line 9"/>
          <p:cNvSpPr>
            <a:spLocks noChangeShapeType="1"/>
          </p:cNvSpPr>
          <p:nvPr/>
        </p:nvSpPr>
        <p:spPr bwMode="auto">
          <a:xfrm>
            <a:off x="3876675" y="1540943"/>
            <a:ext cx="457200" cy="304800"/>
          </a:xfrm>
          <a:prstGeom prst="line">
            <a:avLst/>
          </a:prstGeom>
          <a:noFill/>
          <a:ln w="9525">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Text Box 12"/>
          <p:cNvSpPr txBox="1">
            <a:spLocks noChangeArrowheads="1"/>
          </p:cNvSpPr>
          <p:nvPr/>
        </p:nvSpPr>
        <p:spPr bwMode="auto">
          <a:xfrm>
            <a:off x="4417218" y="9906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FF0000"/>
                </a:solidFill>
              </a:rPr>
              <a:t>ATTRACTION</a:t>
            </a:r>
          </a:p>
        </p:txBody>
      </p:sp>
      <p:sp>
        <p:nvSpPr>
          <p:cNvPr id="27661" name="Text Box 13"/>
          <p:cNvSpPr txBox="1">
            <a:spLocks noChangeArrowheads="1"/>
          </p:cNvSpPr>
          <p:nvPr/>
        </p:nvSpPr>
        <p:spPr bwMode="auto">
          <a:xfrm>
            <a:off x="4528848" y="1676399"/>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FF0000"/>
                </a:solidFill>
              </a:rPr>
              <a:t>ABTRACTION</a:t>
            </a:r>
          </a:p>
        </p:txBody>
      </p:sp>
      <p:sp>
        <p:nvSpPr>
          <p:cNvPr id="27670" name="Line 22"/>
          <p:cNvSpPr>
            <a:spLocks noChangeShapeType="1"/>
          </p:cNvSpPr>
          <p:nvPr/>
        </p:nvSpPr>
        <p:spPr bwMode="auto">
          <a:xfrm flipV="1">
            <a:off x="3579018" y="2819400"/>
            <a:ext cx="838200" cy="457200"/>
          </a:xfrm>
          <a:prstGeom prst="line">
            <a:avLst/>
          </a:prstGeom>
          <a:noFill/>
          <a:ln w="9525">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1" name="Text Box 23"/>
          <p:cNvSpPr txBox="1">
            <a:spLocks noChangeArrowheads="1"/>
          </p:cNvSpPr>
          <p:nvPr/>
        </p:nvSpPr>
        <p:spPr bwMode="auto">
          <a:xfrm>
            <a:off x="4569855" y="2626238"/>
            <a:ext cx="1966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FF0000"/>
                </a:solidFill>
              </a:rPr>
              <a:t>PROTRACTION</a:t>
            </a:r>
          </a:p>
        </p:txBody>
      </p:sp>
      <p:sp>
        <p:nvSpPr>
          <p:cNvPr id="27672" name="Line 24"/>
          <p:cNvSpPr>
            <a:spLocks noChangeShapeType="1"/>
          </p:cNvSpPr>
          <p:nvPr/>
        </p:nvSpPr>
        <p:spPr bwMode="auto">
          <a:xfrm>
            <a:off x="3579018" y="3352800"/>
            <a:ext cx="838200" cy="457200"/>
          </a:xfrm>
          <a:prstGeom prst="line">
            <a:avLst/>
          </a:prstGeom>
          <a:noFill/>
          <a:ln w="9525">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3" name="Text Box 25"/>
          <p:cNvSpPr txBox="1">
            <a:spLocks noChangeArrowheads="1"/>
          </p:cNvSpPr>
          <p:nvPr/>
        </p:nvSpPr>
        <p:spPr bwMode="auto">
          <a:xfrm>
            <a:off x="4569855" y="351047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FF0000"/>
                </a:solidFill>
              </a:rPr>
              <a:t>RETRACTION</a:t>
            </a:r>
          </a:p>
        </p:txBody>
      </p:sp>
      <p:sp>
        <p:nvSpPr>
          <p:cNvPr id="27674" name="Line 26"/>
          <p:cNvSpPr>
            <a:spLocks noChangeShapeType="1"/>
          </p:cNvSpPr>
          <p:nvPr/>
        </p:nvSpPr>
        <p:spPr bwMode="auto">
          <a:xfrm flipV="1">
            <a:off x="3502818" y="5257800"/>
            <a:ext cx="914400" cy="304800"/>
          </a:xfrm>
          <a:prstGeom prst="line">
            <a:avLst/>
          </a:prstGeom>
          <a:noFill/>
          <a:ln w="9525">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8" name="Line 30"/>
          <p:cNvSpPr>
            <a:spLocks noChangeShapeType="1"/>
          </p:cNvSpPr>
          <p:nvPr/>
        </p:nvSpPr>
        <p:spPr bwMode="auto">
          <a:xfrm>
            <a:off x="3502818" y="5562600"/>
            <a:ext cx="914400" cy="533400"/>
          </a:xfrm>
          <a:prstGeom prst="line">
            <a:avLst/>
          </a:prstGeom>
          <a:noFill/>
          <a:ln w="9525">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9" name="Text Box 31"/>
          <p:cNvSpPr txBox="1">
            <a:spLocks noChangeArrowheads="1"/>
          </p:cNvSpPr>
          <p:nvPr/>
        </p:nvSpPr>
        <p:spPr bwMode="auto">
          <a:xfrm>
            <a:off x="4422760" y="5093682"/>
            <a:ext cx="3084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FF0000"/>
                </a:solidFill>
              </a:rPr>
              <a:t>CONTRACTION</a:t>
            </a:r>
          </a:p>
        </p:txBody>
      </p:sp>
      <p:sp>
        <p:nvSpPr>
          <p:cNvPr id="27680" name="Text Box 32"/>
          <p:cNvSpPr txBox="1">
            <a:spLocks noChangeArrowheads="1"/>
          </p:cNvSpPr>
          <p:nvPr/>
        </p:nvSpPr>
        <p:spPr bwMode="auto">
          <a:xfrm>
            <a:off x="4417218" y="5867400"/>
            <a:ext cx="227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FF0000"/>
                </a:solidFill>
              </a:rPr>
              <a:t>DISTRACTION</a:t>
            </a:r>
          </a:p>
        </p:txBody>
      </p:sp>
      <p:pic>
        <p:nvPicPr>
          <p:cNvPr id="20" name="Picture 5" descr="m1 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741736" y="646625"/>
            <a:ext cx="2241550" cy="5727700"/>
          </a:xfrm>
          <a:prstGeom prst="rect">
            <a:avLst/>
          </a:prstGeom>
        </p:spPr>
      </p:pic>
      <p:sp>
        <p:nvSpPr>
          <p:cNvPr id="2" name="Slide Number Placeholder 1"/>
          <p:cNvSpPr>
            <a:spLocks noGrp="1"/>
          </p:cNvSpPr>
          <p:nvPr>
            <p:ph type="sldNum" sz="quarter" idx="12"/>
          </p:nvPr>
        </p:nvSpPr>
        <p:spPr>
          <a:xfrm>
            <a:off x="7959327" y="5426076"/>
            <a:ext cx="565159" cy="365125"/>
          </a:xfrm>
        </p:spPr>
        <p:txBody>
          <a:bodyPr/>
          <a:lstStyle/>
          <a:p>
            <a:fld id="{11A7414B-E1FF-4E4B-A9C0-9D89A799E4B7}" type="slidenum">
              <a:rPr lang="en-US" smtClean="0"/>
              <a:pPr/>
              <a:t>33</a:t>
            </a:fld>
            <a:endParaRPr lang="en-US"/>
          </a:p>
        </p:txBody>
      </p:sp>
    </p:spTree>
    <p:extLst>
      <p:ext uri="{BB962C8B-B14F-4D97-AF65-F5344CB8AC3E}">
        <p14:creationId xmlns:p14="http://schemas.microsoft.com/office/powerpoint/2010/main" val="80948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23" y="400748"/>
            <a:ext cx="7765321" cy="1326321"/>
          </a:xfrm>
        </p:spPr>
        <p:txBody>
          <a:bodyPr/>
          <a:lstStyle/>
          <a:p>
            <a:r>
              <a:rPr lang="en-US" sz="4000" dirty="0"/>
              <a:t>BENNET’S CASSIFICATION</a:t>
            </a:r>
            <a:endParaRPr lang="en-US" dirty="0"/>
          </a:p>
        </p:txBody>
      </p:sp>
      <p:sp>
        <p:nvSpPr>
          <p:cNvPr id="3" name="Content Placeholder 2"/>
          <p:cNvSpPr>
            <a:spLocks noGrp="1"/>
          </p:cNvSpPr>
          <p:nvPr>
            <p:ph idx="1"/>
          </p:nvPr>
        </p:nvSpPr>
        <p:spPr>
          <a:xfrm>
            <a:off x="402766" y="1727069"/>
            <a:ext cx="8512634" cy="3695136"/>
          </a:xfrm>
        </p:spPr>
        <p:txBody>
          <a:bodyPr>
            <a:noAutofit/>
          </a:bodyPr>
          <a:lstStyle/>
          <a:p>
            <a:pPr marL="0" indent="0">
              <a:buNone/>
            </a:pPr>
            <a:r>
              <a:rPr lang="en-US" dirty="0"/>
              <a:t>Norman Bennett classified malocclusion based on its etiology:</a:t>
            </a:r>
          </a:p>
          <a:p>
            <a:pPr marL="0" indent="0">
              <a:buNone/>
            </a:pPr>
            <a:endParaRPr lang="en-US" dirty="0"/>
          </a:p>
          <a:p>
            <a:pPr marL="0" indent="0" algn="just">
              <a:buNone/>
            </a:pPr>
            <a:r>
              <a:rPr lang="en-US" b="1" dirty="0"/>
              <a:t> Class I</a:t>
            </a:r>
            <a:r>
              <a:rPr lang="en-US" dirty="0"/>
              <a:t> - Abnormal position of one or more teeth due to local causes.</a:t>
            </a:r>
            <a:endParaRPr lang="en-IN" dirty="0"/>
          </a:p>
          <a:p>
            <a:pPr marL="0" indent="0" algn="just">
              <a:buNone/>
            </a:pPr>
            <a:r>
              <a:rPr lang="en-US" b="1" dirty="0"/>
              <a:t> Class II</a:t>
            </a:r>
            <a:r>
              <a:rPr lang="en-US" dirty="0"/>
              <a:t> - Abnormal formation of a part or whole of either arch due to developmental defects of bone</a:t>
            </a:r>
            <a:endParaRPr lang="en-IN" dirty="0"/>
          </a:p>
          <a:p>
            <a:pPr marL="0" indent="0" algn="just">
              <a:buNone/>
            </a:pPr>
            <a:r>
              <a:rPr lang="en-US" b="1" dirty="0"/>
              <a:t> Class III</a:t>
            </a:r>
            <a:r>
              <a:rPr lang="en-US" dirty="0"/>
              <a:t>- Abnormal relationship between upper and lower arches, between either arch &amp; facial contour or correlated abnormal formation of either arch</a:t>
            </a:r>
          </a:p>
          <a:p>
            <a:pPr marL="0" indent="0">
              <a:buNone/>
            </a:pPr>
            <a:endParaRPr lang="en-US"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34</a:t>
            </a:fld>
            <a:endParaRPr lang="en-US"/>
          </a:p>
        </p:txBody>
      </p:sp>
      <p:sp>
        <p:nvSpPr>
          <p:cNvPr id="5" name="TextBox 4"/>
          <p:cNvSpPr txBox="1"/>
          <p:nvPr/>
        </p:nvSpPr>
        <p:spPr>
          <a:xfrm>
            <a:off x="3048000" y="6553200"/>
            <a:ext cx="5396029" cy="369332"/>
          </a:xfrm>
          <a:prstGeom prst="rect">
            <a:avLst/>
          </a:prstGeom>
          <a:noFill/>
        </p:spPr>
        <p:txBody>
          <a:bodyPr wrap="none" rtlCol="0">
            <a:spAutoFit/>
          </a:bodyPr>
          <a:lstStyle/>
          <a:p>
            <a:r>
              <a:rPr lang="en-US" dirty="0"/>
              <a:t>Handbook of orthodontics, 4</a:t>
            </a:r>
            <a:r>
              <a:rPr lang="en-US" baseline="30000" dirty="0"/>
              <a:t>th</a:t>
            </a:r>
            <a:r>
              <a:rPr lang="en-US" dirty="0"/>
              <a:t> edition, Robert E. Moyers</a:t>
            </a:r>
          </a:p>
        </p:txBody>
      </p:sp>
    </p:spTree>
    <p:extLst>
      <p:ext uri="{BB962C8B-B14F-4D97-AF65-F5344CB8AC3E}">
        <p14:creationId xmlns:p14="http://schemas.microsoft.com/office/powerpoint/2010/main" val="3301679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347" y="457200"/>
            <a:ext cx="7765321" cy="1326321"/>
          </a:xfrm>
        </p:spPr>
        <p:txBody>
          <a:bodyPr/>
          <a:lstStyle/>
          <a:p>
            <a:r>
              <a:rPr lang="en-US" sz="4000" dirty="0"/>
              <a:t>ACKERMAN-PROFIT CLASSIFICATION</a:t>
            </a:r>
          </a:p>
        </p:txBody>
      </p:sp>
      <p:sp>
        <p:nvSpPr>
          <p:cNvPr id="4" name="Content Placeholder 3"/>
          <p:cNvSpPr>
            <a:spLocks noGrp="1"/>
          </p:cNvSpPr>
          <p:nvPr>
            <p:ph idx="1"/>
          </p:nvPr>
        </p:nvSpPr>
        <p:spPr>
          <a:xfrm>
            <a:off x="453207" y="2045832"/>
            <a:ext cx="8229600" cy="4525963"/>
          </a:xfrm>
        </p:spPr>
        <p:txBody>
          <a:bodyPr/>
          <a:lstStyle/>
          <a:p>
            <a:r>
              <a:rPr lang="en-US" sz="2400" dirty="0">
                <a:effectLst/>
              </a:rPr>
              <a:t>Ackerman and Proffit proposed a diagrammatic classification scheme of malocclusion</a:t>
            </a:r>
          </a:p>
          <a:p>
            <a:r>
              <a:rPr lang="en-US" sz="2400" dirty="0">
                <a:effectLst/>
              </a:rPr>
              <a:t>It is based on Venn symbolic diagram that identifies five characteristics and their interrelationships </a:t>
            </a:r>
          </a:p>
          <a:p>
            <a:endParaRPr lang="en-US" dirty="0">
              <a:effectLst/>
            </a:endParaRPr>
          </a:p>
        </p:txBody>
      </p:sp>
      <p:sp>
        <p:nvSpPr>
          <p:cNvPr id="2" name="Slide Number Placeholder 1"/>
          <p:cNvSpPr>
            <a:spLocks noGrp="1"/>
          </p:cNvSpPr>
          <p:nvPr>
            <p:ph type="sldNum" sz="quarter" idx="12"/>
          </p:nvPr>
        </p:nvSpPr>
        <p:spPr/>
        <p:txBody>
          <a:bodyPr/>
          <a:lstStyle/>
          <a:p>
            <a:fld id="{11A7414B-E1FF-4E4B-A9C0-9D89A799E4B7}" type="slidenum">
              <a:rPr lang="en-US" smtClean="0"/>
              <a:pPr/>
              <a:t>35</a:t>
            </a:fld>
            <a:endParaRPr lang="en-US"/>
          </a:p>
        </p:txBody>
      </p:sp>
      <p:sp>
        <p:nvSpPr>
          <p:cNvPr id="6" name="TextBox 5"/>
          <p:cNvSpPr txBox="1"/>
          <p:nvPr/>
        </p:nvSpPr>
        <p:spPr>
          <a:xfrm>
            <a:off x="4765429" y="6522217"/>
            <a:ext cx="4378571" cy="338554"/>
          </a:xfrm>
          <a:prstGeom prst="rect">
            <a:avLst/>
          </a:prstGeom>
          <a:noFill/>
        </p:spPr>
        <p:txBody>
          <a:bodyPr wrap="none" rtlCol="0">
            <a:spAutoFit/>
          </a:bodyPr>
          <a:lstStyle/>
          <a:p>
            <a:r>
              <a:rPr lang="en-US" sz="1600" dirty="0" err="1"/>
              <a:t>GRABER,orthodontics</a:t>
            </a:r>
            <a:r>
              <a:rPr lang="en-US" sz="1600" dirty="0"/>
              <a:t> principle and practice</a:t>
            </a:r>
          </a:p>
        </p:txBody>
      </p:sp>
    </p:spTree>
    <p:extLst>
      <p:ext uri="{BB962C8B-B14F-4D97-AF65-F5344CB8AC3E}">
        <p14:creationId xmlns:p14="http://schemas.microsoft.com/office/powerpoint/2010/main" val="796070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447800" y="533400"/>
            <a:ext cx="6248400" cy="5715000"/>
          </a:xfrm>
          <a:prstGeom prst="rect">
            <a:avLst/>
          </a:prstGeom>
          <a:noFill/>
          <a:ln w="34925">
            <a:solidFill>
              <a:schemeClr val="tx1"/>
            </a:solidFill>
            <a:miter lim="800000"/>
            <a:headEnd/>
            <a:tailEnd/>
          </a:ln>
          <a:effectLst/>
        </p:spPr>
        <p:txBody>
          <a:bodyPr wrap="none" anchor="ctr"/>
          <a:lstStyle/>
          <a:p>
            <a:endParaRPr lang="en-US"/>
          </a:p>
        </p:txBody>
      </p:sp>
      <p:sp>
        <p:nvSpPr>
          <p:cNvPr id="3" name="Oval 5"/>
          <p:cNvSpPr>
            <a:spLocks noChangeArrowheads="1"/>
          </p:cNvSpPr>
          <p:nvPr/>
        </p:nvSpPr>
        <p:spPr bwMode="auto">
          <a:xfrm>
            <a:off x="1524000" y="609600"/>
            <a:ext cx="6019800" cy="5562600"/>
          </a:xfrm>
          <a:prstGeom prst="ellipse">
            <a:avLst/>
          </a:prstGeom>
          <a:noFill/>
          <a:ln w="28575">
            <a:solidFill>
              <a:schemeClr val="tx1"/>
            </a:solidFill>
            <a:round/>
            <a:headEnd/>
            <a:tailEnd/>
          </a:ln>
          <a:effectLst/>
        </p:spPr>
        <p:txBody>
          <a:bodyPr wrap="none" anchor="ctr"/>
          <a:lstStyle/>
          <a:p>
            <a:endParaRPr lang="en-US" b="0"/>
          </a:p>
        </p:txBody>
      </p:sp>
      <p:sp>
        <p:nvSpPr>
          <p:cNvPr id="4" name="Text Box 16"/>
          <p:cNvSpPr txBox="1">
            <a:spLocks noChangeArrowheads="1"/>
          </p:cNvSpPr>
          <p:nvPr/>
        </p:nvSpPr>
        <p:spPr bwMode="auto">
          <a:xfrm>
            <a:off x="1447800" y="5638800"/>
            <a:ext cx="2254250" cy="641350"/>
          </a:xfrm>
          <a:prstGeom prst="rect">
            <a:avLst/>
          </a:prstGeom>
          <a:noFill/>
          <a:ln w="9525">
            <a:noFill/>
            <a:miter lim="800000"/>
            <a:headEnd/>
            <a:tailEnd/>
          </a:ln>
          <a:effectLst/>
        </p:spPr>
        <p:txBody>
          <a:bodyPr wrap="none">
            <a:spAutoFit/>
          </a:bodyPr>
          <a:lstStyle/>
          <a:p>
            <a:pPr algn="l"/>
            <a:r>
              <a:rPr lang="en-US" sz="1800" b="0">
                <a:latin typeface="Times New Roman" pitchFamily="18" charset="0"/>
              </a:rPr>
              <a:t>Intra-arch</a:t>
            </a:r>
          </a:p>
          <a:p>
            <a:pPr algn="l"/>
            <a:r>
              <a:rPr lang="en-US" sz="1800" b="0">
                <a:latin typeface="Times New Roman" pitchFamily="18" charset="0"/>
              </a:rPr>
              <a:t>Alignment / symmetry</a:t>
            </a:r>
          </a:p>
        </p:txBody>
      </p:sp>
      <p:sp>
        <p:nvSpPr>
          <p:cNvPr id="5" name="Text Box 17"/>
          <p:cNvSpPr txBox="1">
            <a:spLocks noChangeArrowheads="1"/>
          </p:cNvSpPr>
          <p:nvPr/>
        </p:nvSpPr>
        <p:spPr bwMode="auto">
          <a:xfrm>
            <a:off x="6629400" y="5257800"/>
            <a:ext cx="1098550" cy="915988"/>
          </a:xfrm>
          <a:prstGeom prst="rect">
            <a:avLst/>
          </a:prstGeom>
          <a:noFill/>
          <a:ln w="9525">
            <a:noFill/>
            <a:miter lim="800000"/>
            <a:headEnd/>
            <a:tailEnd/>
          </a:ln>
          <a:effectLst/>
        </p:spPr>
        <p:txBody>
          <a:bodyPr wrap="none">
            <a:spAutoFit/>
          </a:bodyPr>
          <a:lstStyle/>
          <a:p>
            <a:pPr algn="l"/>
            <a:r>
              <a:rPr lang="en-US" sz="1800" b="0" dirty="0">
                <a:latin typeface="Times New Roman" pitchFamily="18" charset="0"/>
              </a:rPr>
              <a:t>Ideal</a:t>
            </a:r>
          </a:p>
          <a:p>
            <a:pPr algn="l"/>
            <a:r>
              <a:rPr lang="en-US" sz="1800" b="0" dirty="0">
                <a:latin typeface="Times New Roman" pitchFamily="18" charset="0"/>
              </a:rPr>
              <a:t>Crowding</a:t>
            </a:r>
          </a:p>
          <a:p>
            <a:pPr algn="l"/>
            <a:r>
              <a:rPr lang="en-US" sz="1800" b="0" dirty="0">
                <a:latin typeface="Times New Roman" pitchFamily="18" charset="0"/>
              </a:rPr>
              <a:t>Spacing</a:t>
            </a:r>
          </a:p>
        </p:txBody>
      </p:sp>
      <p:sp>
        <p:nvSpPr>
          <p:cNvPr id="6" name="Text Box 22"/>
          <p:cNvSpPr txBox="1">
            <a:spLocks noChangeArrowheads="1"/>
          </p:cNvSpPr>
          <p:nvPr/>
        </p:nvSpPr>
        <p:spPr bwMode="auto">
          <a:xfrm>
            <a:off x="1828800" y="1752600"/>
            <a:ext cx="2190750" cy="1803400"/>
          </a:xfrm>
          <a:prstGeom prst="rect">
            <a:avLst/>
          </a:prstGeom>
          <a:noFill/>
          <a:ln w="9525">
            <a:noFill/>
            <a:miter lim="800000"/>
            <a:headEnd/>
            <a:tailEnd/>
          </a:ln>
          <a:effectLst/>
        </p:spPr>
        <p:txBody>
          <a:bodyPr>
            <a:spAutoFit/>
          </a:bodyPr>
          <a:lstStyle/>
          <a:p>
            <a:pPr algn="l"/>
            <a:r>
              <a:rPr lang="en-US" sz="1600" b="0" dirty="0">
                <a:solidFill>
                  <a:srgbClr val="FFFF00"/>
                </a:solidFill>
                <a:latin typeface="Times New Roman" pitchFamily="18" charset="0"/>
              </a:rPr>
              <a:t>      Transverse </a:t>
            </a:r>
          </a:p>
          <a:p>
            <a:pPr algn="l"/>
            <a:r>
              <a:rPr lang="en-US" sz="1600" b="0" dirty="0">
                <a:solidFill>
                  <a:srgbClr val="FFFF00"/>
                </a:solidFill>
                <a:latin typeface="Times New Roman" pitchFamily="18" charset="0"/>
              </a:rPr>
              <a:t>      Deviation (Lateral)</a:t>
            </a:r>
          </a:p>
          <a:p>
            <a:pPr algn="l"/>
            <a:r>
              <a:rPr lang="en-US" sz="1600" b="0" dirty="0">
                <a:solidFill>
                  <a:srgbClr val="FFFF00"/>
                </a:solidFill>
                <a:latin typeface="Times New Roman" pitchFamily="18" charset="0"/>
              </a:rPr>
              <a:t> Buccal</a:t>
            </a:r>
          </a:p>
          <a:p>
            <a:pPr algn="l"/>
            <a:r>
              <a:rPr lang="en-US" sz="1600" b="0" dirty="0">
                <a:solidFill>
                  <a:srgbClr val="FFFF00"/>
                </a:solidFill>
                <a:latin typeface="Times New Roman" pitchFamily="18" charset="0"/>
              </a:rPr>
              <a:t> Palatal – Unilateral</a:t>
            </a:r>
          </a:p>
          <a:p>
            <a:pPr algn="l"/>
            <a:r>
              <a:rPr lang="en-US" sz="1600" b="0" dirty="0">
                <a:solidFill>
                  <a:srgbClr val="FFFF00"/>
                </a:solidFill>
                <a:latin typeface="Times New Roman" pitchFamily="18" charset="0"/>
              </a:rPr>
              <a:t>              - Bilateral</a:t>
            </a:r>
          </a:p>
          <a:p>
            <a:pPr algn="l"/>
            <a:r>
              <a:rPr lang="en-US" sz="1600" b="0" dirty="0">
                <a:solidFill>
                  <a:srgbClr val="FFFF00"/>
                </a:solidFill>
                <a:latin typeface="Times New Roman" pitchFamily="18" charset="0"/>
              </a:rPr>
              <a:t>  - dental</a:t>
            </a:r>
          </a:p>
          <a:p>
            <a:pPr algn="l"/>
            <a:r>
              <a:rPr lang="en-US" sz="1600" b="0" dirty="0">
                <a:solidFill>
                  <a:srgbClr val="FFFF00"/>
                </a:solidFill>
                <a:latin typeface="Times New Roman" pitchFamily="18" charset="0"/>
              </a:rPr>
              <a:t>  - skeletal</a:t>
            </a:r>
          </a:p>
        </p:txBody>
      </p:sp>
      <p:sp>
        <p:nvSpPr>
          <p:cNvPr id="7" name="Text Box 32"/>
          <p:cNvSpPr txBox="1">
            <a:spLocks noChangeArrowheads="1"/>
          </p:cNvSpPr>
          <p:nvPr/>
        </p:nvSpPr>
        <p:spPr bwMode="auto">
          <a:xfrm>
            <a:off x="2574925" y="1357313"/>
            <a:ext cx="696024" cy="338554"/>
          </a:xfrm>
          <a:prstGeom prst="rect">
            <a:avLst/>
          </a:prstGeom>
          <a:noFill/>
          <a:ln w="9525">
            <a:noFill/>
            <a:miter lim="800000"/>
            <a:headEnd/>
            <a:tailEnd/>
          </a:ln>
          <a:effectLst/>
        </p:spPr>
        <p:txBody>
          <a:bodyPr wrap="none">
            <a:spAutoFit/>
          </a:bodyPr>
          <a:lstStyle/>
          <a:p>
            <a:pPr algn="l"/>
            <a:r>
              <a:rPr lang="en-US" sz="1600" dirty="0">
                <a:solidFill>
                  <a:srgbClr val="FF0000"/>
                </a:solidFill>
                <a:latin typeface="Times New Roman" pitchFamily="18" charset="0"/>
              </a:rPr>
              <a:t>TYPE</a:t>
            </a:r>
          </a:p>
        </p:txBody>
      </p:sp>
      <p:sp>
        <p:nvSpPr>
          <p:cNvPr id="8" name="Text Box 34"/>
          <p:cNvSpPr txBox="1">
            <a:spLocks noChangeArrowheads="1"/>
          </p:cNvSpPr>
          <p:nvPr/>
        </p:nvSpPr>
        <p:spPr bwMode="auto">
          <a:xfrm>
            <a:off x="2971800" y="4524375"/>
            <a:ext cx="843501" cy="584775"/>
          </a:xfrm>
          <a:prstGeom prst="rect">
            <a:avLst/>
          </a:prstGeom>
          <a:noFill/>
          <a:ln w="9525">
            <a:noFill/>
            <a:miter lim="800000"/>
            <a:headEnd/>
            <a:tailEnd/>
          </a:ln>
          <a:effectLst/>
        </p:spPr>
        <p:txBody>
          <a:bodyPr wrap="none">
            <a:spAutoFit/>
          </a:bodyPr>
          <a:lstStyle/>
          <a:p>
            <a:pPr algn="l"/>
            <a:r>
              <a:rPr lang="en-US" sz="1600" dirty="0">
                <a:solidFill>
                  <a:srgbClr val="FF0000"/>
                </a:solidFill>
                <a:latin typeface="Times New Roman" pitchFamily="18" charset="0"/>
              </a:rPr>
              <a:t>BITE</a:t>
            </a:r>
          </a:p>
          <a:p>
            <a:pPr algn="l"/>
            <a:r>
              <a:rPr lang="en-US" sz="1600" dirty="0">
                <a:solidFill>
                  <a:srgbClr val="FF0000"/>
                </a:solidFill>
                <a:latin typeface="Times New Roman" pitchFamily="18" charset="0"/>
              </a:rPr>
              <a:t>DEPTH</a:t>
            </a:r>
          </a:p>
        </p:txBody>
      </p:sp>
      <p:sp>
        <p:nvSpPr>
          <p:cNvPr id="9" name="Oval 35"/>
          <p:cNvSpPr>
            <a:spLocks noChangeArrowheads="1"/>
          </p:cNvSpPr>
          <p:nvPr/>
        </p:nvSpPr>
        <p:spPr bwMode="auto">
          <a:xfrm>
            <a:off x="1752600" y="1219200"/>
            <a:ext cx="3200400" cy="3200400"/>
          </a:xfrm>
          <a:prstGeom prst="ellipse">
            <a:avLst/>
          </a:prstGeom>
          <a:noFill/>
          <a:ln w="19050">
            <a:solidFill>
              <a:schemeClr val="accent2"/>
            </a:solidFill>
            <a:round/>
            <a:headEnd/>
            <a:tailEnd/>
          </a:ln>
          <a:effectLst/>
        </p:spPr>
        <p:txBody>
          <a:bodyPr wrap="none" anchor="ctr"/>
          <a:lstStyle/>
          <a:p>
            <a:endParaRPr lang="en-US"/>
          </a:p>
        </p:txBody>
      </p:sp>
      <p:sp>
        <p:nvSpPr>
          <p:cNvPr id="10" name="Oval 36"/>
          <p:cNvSpPr>
            <a:spLocks noChangeArrowheads="1"/>
          </p:cNvSpPr>
          <p:nvPr/>
        </p:nvSpPr>
        <p:spPr bwMode="auto">
          <a:xfrm>
            <a:off x="3886200" y="1143000"/>
            <a:ext cx="3276600" cy="3276600"/>
          </a:xfrm>
          <a:prstGeom prst="ellipse">
            <a:avLst/>
          </a:prstGeom>
          <a:noFill/>
          <a:ln w="19050">
            <a:solidFill>
              <a:schemeClr val="accent2"/>
            </a:solidFill>
            <a:round/>
            <a:headEnd/>
            <a:tailEnd/>
          </a:ln>
          <a:effectLst/>
        </p:spPr>
        <p:txBody>
          <a:bodyPr wrap="none" anchor="ctr"/>
          <a:lstStyle/>
          <a:p>
            <a:endParaRPr lang="en-US"/>
          </a:p>
        </p:txBody>
      </p:sp>
      <p:sp>
        <p:nvSpPr>
          <p:cNvPr id="11" name="Oval 38"/>
          <p:cNvSpPr>
            <a:spLocks noChangeArrowheads="1"/>
          </p:cNvSpPr>
          <p:nvPr/>
        </p:nvSpPr>
        <p:spPr bwMode="auto">
          <a:xfrm>
            <a:off x="2895600" y="2895600"/>
            <a:ext cx="3200400" cy="3200400"/>
          </a:xfrm>
          <a:prstGeom prst="ellipse">
            <a:avLst/>
          </a:prstGeom>
          <a:noFill/>
          <a:ln w="19050">
            <a:solidFill>
              <a:schemeClr val="accent2"/>
            </a:solidFill>
            <a:round/>
            <a:headEnd/>
            <a:tailEnd/>
          </a:ln>
          <a:effectLst/>
        </p:spPr>
        <p:txBody>
          <a:bodyPr wrap="none" anchor="ctr"/>
          <a:lstStyle/>
          <a:p>
            <a:endParaRPr lang="en-US"/>
          </a:p>
        </p:txBody>
      </p:sp>
      <p:sp>
        <p:nvSpPr>
          <p:cNvPr id="12" name="Text Box 42"/>
          <p:cNvSpPr txBox="1">
            <a:spLocks noChangeArrowheads="1"/>
          </p:cNvSpPr>
          <p:nvPr/>
        </p:nvSpPr>
        <p:spPr bwMode="auto">
          <a:xfrm>
            <a:off x="4953000" y="1524000"/>
            <a:ext cx="2225675" cy="1803400"/>
          </a:xfrm>
          <a:prstGeom prst="rect">
            <a:avLst/>
          </a:prstGeom>
          <a:noFill/>
          <a:ln w="9525">
            <a:noFill/>
            <a:miter lim="800000"/>
            <a:headEnd/>
            <a:tailEnd/>
          </a:ln>
          <a:effectLst/>
        </p:spPr>
        <p:txBody>
          <a:bodyPr>
            <a:spAutoFit/>
          </a:bodyPr>
          <a:lstStyle/>
          <a:p>
            <a:pPr algn="l"/>
            <a:r>
              <a:rPr lang="en-US" sz="1600" b="0" dirty="0">
                <a:solidFill>
                  <a:srgbClr val="FFFF00"/>
                </a:solidFill>
                <a:latin typeface="Times New Roman" pitchFamily="18" charset="0"/>
              </a:rPr>
              <a:t>Sagittal Deviation</a:t>
            </a:r>
          </a:p>
          <a:p>
            <a:pPr algn="l"/>
            <a:r>
              <a:rPr lang="en-US" sz="1600" b="0" dirty="0">
                <a:solidFill>
                  <a:srgbClr val="FFFF00"/>
                </a:solidFill>
                <a:latin typeface="Times New Roman" pitchFamily="18" charset="0"/>
              </a:rPr>
              <a:t>(A-P)</a:t>
            </a:r>
          </a:p>
          <a:p>
            <a:pPr algn="l"/>
            <a:r>
              <a:rPr lang="en-US" sz="1600" b="0" dirty="0" err="1">
                <a:solidFill>
                  <a:srgbClr val="FFFF00"/>
                </a:solidFill>
                <a:latin typeface="Times New Roman" pitchFamily="18" charset="0"/>
              </a:rPr>
              <a:t>Cl</a:t>
            </a:r>
            <a:r>
              <a:rPr lang="en-US" sz="1600" b="0" dirty="0">
                <a:solidFill>
                  <a:srgbClr val="FFFF00"/>
                </a:solidFill>
                <a:latin typeface="Times New Roman" pitchFamily="18" charset="0"/>
              </a:rPr>
              <a:t> I Ant displacement</a:t>
            </a:r>
          </a:p>
          <a:p>
            <a:pPr algn="l"/>
            <a:r>
              <a:rPr lang="en-US" sz="1600" b="0" dirty="0" err="1">
                <a:solidFill>
                  <a:srgbClr val="FFFF00"/>
                </a:solidFill>
                <a:latin typeface="Times New Roman" pitchFamily="18" charset="0"/>
              </a:rPr>
              <a:t>Cl</a:t>
            </a:r>
            <a:r>
              <a:rPr lang="en-US" sz="1600" b="0" dirty="0">
                <a:solidFill>
                  <a:srgbClr val="FFFF00"/>
                </a:solidFill>
                <a:latin typeface="Times New Roman" pitchFamily="18" charset="0"/>
              </a:rPr>
              <a:t> II div 1</a:t>
            </a:r>
          </a:p>
          <a:p>
            <a:pPr algn="l"/>
            <a:r>
              <a:rPr lang="en-US" sz="1600" b="0" dirty="0">
                <a:solidFill>
                  <a:srgbClr val="FFFF00"/>
                </a:solidFill>
                <a:latin typeface="Times New Roman" pitchFamily="18" charset="0"/>
              </a:rPr>
              <a:t>        div 2</a:t>
            </a:r>
          </a:p>
          <a:p>
            <a:pPr algn="l"/>
            <a:r>
              <a:rPr lang="en-US" sz="1600" b="0" dirty="0" err="1">
                <a:solidFill>
                  <a:srgbClr val="FFFF00"/>
                </a:solidFill>
                <a:latin typeface="Times New Roman" pitchFamily="18" charset="0"/>
              </a:rPr>
              <a:t>Cl</a:t>
            </a:r>
            <a:r>
              <a:rPr lang="en-US" sz="1600" b="0" dirty="0">
                <a:solidFill>
                  <a:srgbClr val="FFFF00"/>
                </a:solidFill>
                <a:latin typeface="Times New Roman" pitchFamily="18" charset="0"/>
              </a:rPr>
              <a:t> III    -dental</a:t>
            </a:r>
          </a:p>
          <a:p>
            <a:pPr algn="l"/>
            <a:r>
              <a:rPr lang="en-US" sz="1600" b="0" dirty="0">
                <a:solidFill>
                  <a:srgbClr val="FFFF00"/>
                </a:solidFill>
                <a:latin typeface="Times New Roman" pitchFamily="18" charset="0"/>
              </a:rPr>
              <a:t>            -skeletal</a:t>
            </a:r>
          </a:p>
        </p:txBody>
      </p:sp>
      <p:sp>
        <p:nvSpPr>
          <p:cNvPr id="13" name="Text Box 43"/>
          <p:cNvSpPr txBox="1">
            <a:spLocks noChangeArrowheads="1"/>
          </p:cNvSpPr>
          <p:nvPr/>
        </p:nvSpPr>
        <p:spPr bwMode="auto">
          <a:xfrm>
            <a:off x="3505200" y="4384675"/>
            <a:ext cx="2667000" cy="1558925"/>
          </a:xfrm>
          <a:prstGeom prst="rect">
            <a:avLst/>
          </a:prstGeom>
          <a:noFill/>
          <a:ln w="9525">
            <a:noFill/>
            <a:miter lim="800000"/>
            <a:headEnd/>
            <a:tailEnd/>
          </a:ln>
          <a:effectLst/>
        </p:spPr>
        <p:txBody>
          <a:bodyPr>
            <a:spAutoFit/>
          </a:bodyPr>
          <a:lstStyle/>
          <a:p>
            <a:pPr algn="l"/>
            <a:r>
              <a:rPr lang="en-US" sz="1600" b="0" dirty="0">
                <a:latin typeface="Times New Roman" pitchFamily="18" charset="0"/>
              </a:rPr>
              <a:t>   </a:t>
            </a:r>
            <a:r>
              <a:rPr lang="en-US" sz="1600" b="0" dirty="0">
                <a:solidFill>
                  <a:srgbClr val="FFFF00"/>
                </a:solidFill>
                <a:latin typeface="Times New Roman" pitchFamily="18" charset="0"/>
              </a:rPr>
              <a:t>Vertical Deviation</a:t>
            </a:r>
          </a:p>
          <a:p>
            <a:pPr algn="l"/>
            <a:r>
              <a:rPr lang="en-US" sz="1600" b="0" dirty="0">
                <a:solidFill>
                  <a:srgbClr val="FFFF00"/>
                </a:solidFill>
                <a:latin typeface="Times New Roman" pitchFamily="18" charset="0"/>
              </a:rPr>
              <a:t>   Open bite-Anterior</a:t>
            </a:r>
          </a:p>
          <a:p>
            <a:pPr algn="l"/>
            <a:r>
              <a:rPr lang="en-US" sz="1600" b="0" dirty="0">
                <a:solidFill>
                  <a:srgbClr val="FFFF00"/>
                </a:solidFill>
                <a:latin typeface="Times New Roman" pitchFamily="18" charset="0"/>
              </a:rPr>
              <a:t>                   -Posterior</a:t>
            </a:r>
          </a:p>
          <a:p>
            <a:pPr algn="l"/>
            <a:r>
              <a:rPr lang="en-US" sz="1600" b="0" dirty="0">
                <a:solidFill>
                  <a:srgbClr val="FFFF00"/>
                </a:solidFill>
                <a:latin typeface="Times New Roman" pitchFamily="18" charset="0"/>
              </a:rPr>
              <a:t>    Deepbite</a:t>
            </a:r>
          </a:p>
          <a:p>
            <a:pPr algn="l"/>
            <a:r>
              <a:rPr lang="en-US" sz="1600" b="0" dirty="0">
                <a:solidFill>
                  <a:srgbClr val="FFFF00"/>
                </a:solidFill>
                <a:latin typeface="Times New Roman" pitchFamily="18" charset="0"/>
              </a:rPr>
              <a:t>    Collapsed bite</a:t>
            </a:r>
          </a:p>
          <a:p>
            <a:pPr algn="l"/>
            <a:r>
              <a:rPr lang="en-US" sz="1600" b="0" dirty="0">
                <a:solidFill>
                  <a:srgbClr val="FFFF00"/>
                </a:solidFill>
                <a:latin typeface="Times New Roman" pitchFamily="18" charset="0"/>
              </a:rPr>
              <a:t>     -dental   -skeletal</a:t>
            </a:r>
          </a:p>
        </p:txBody>
      </p:sp>
      <p:sp>
        <p:nvSpPr>
          <p:cNvPr id="14" name="Text Box 44"/>
          <p:cNvSpPr txBox="1">
            <a:spLocks noChangeArrowheads="1"/>
          </p:cNvSpPr>
          <p:nvPr/>
        </p:nvSpPr>
        <p:spPr bwMode="auto">
          <a:xfrm>
            <a:off x="5991225" y="4019550"/>
            <a:ext cx="1400175" cy="1314450"/>
          </a:xfrm>
          <a:prstGeom prst="rect">
            <a:avLst/>
          </a:prstGeom>
          <a:noFill/>
          <a:ln w="9525">
            <a:noFill/>
            <a:miter lim="800000"/>
            <a:headEnd/>
            <a:tailEnd/>
          </a:ln>
          <a:effectLst/>
        </p:spPr>
        <p:txBody>
          <a:bodyPr wrap="none">
            <a:spAutoFit/>
          </a:bodyPr>
          <a:lstStyle/>
          <a:p>
            <a:pPr algn="l"/>
            <a:r>
              <a:rPr lang="en-US" sz="1600" b="0" dirty="0">
                <a:latin typeface="Times New Roman" pitchFamily="18" charset="0"/>
              </a:rPr>
              <a:t>Ant Divergent</a:t>
            </a:r>
          </a:p>
          <a:p>
            <a:pPr algn="l"/>
            <a:r>
              <a:rPr lang="en-US" sz="1600" b="0" dirty="0">
                <a:latin typeface="Times New Roman" pitchFamily="18" charset="0"/>
              </a:rPr>
              <a:t>Post Divergent</a:t>
            </a:r>
          </a:p>
          <a:p>
            <a:pPr algn="l"/>
            <a:r>
              <a:rPr lang="en-US" sz="1600" b="0" dirty="0">
                <a:latin typeface="Times New Roman" pitchFamily="18" charset="0"/>
              </a:rPr>
              <a:t>Straight</a:t>
            </a:r>
          </a:p>
          <a:p>
            <a:pPr algn="l"/>
            <a:r>
              <a:rPr lang="en-US" sz="1600" b="0" dirty="0">
                <a:latin typeface="Times New Roman" pitchFamily="18" charset="0"/>
              </a:rPr>
              <a:t>Concave</a:t>
            </a:r>
          </a:p>
          <a:p>
            <a:pPr algn="l"/>
            <a:r>
              <a:rPr lang="en-US" sz="1600" b="0" dirty="0">
                <a:latin typeface="Times New Roman" pitchFamily="18" charset="0"/>
              </a:rPr>
              <a:t>Convex</a:t>
            </a:r>
          </a:p>
        </p:txBody>
      </p:sp>
      <p:sp>
        <p:nvSpPr>
          <p:cNvPr id="15" name="Text Box 45"/>
          <p:cNvSpPr txBox="1">
            <a:spLocks noChangeArrowheads="1"/>
          </p:cNvSpPr>
          <p:nvPr/>
        </p:nvSpPr>
        <p:spPr bwMode="auto">
          <a:xfrm>
            <a:off x="3189288" y="3457575"/>
            <a:ext cx="1077912" cy="581025"/>
          </a:xfrm>
          <a:prstGeom prst="rect">
            <a:avLst/>
          </a:prstGeom>
          <a:noFill/>
          <a:ln w="9525">
            <a:noFill/>
            <a:miter lim="800000"/>
            <a:headEnd/>
            <a:tailEnd/>
          </a:ln>
          <a:effectLst/>
        </p:spPr>
        <p:txBody>
          <a:bodyPr wrap="none">
            <a:spAutoFit/>
          </a:bodyPr>
          <a:lstStyle/>
          <a:p>
            <a:pPr algn="l"/>
            <a:r>
              <a:rPr lang="en-US" sz="1600" b="0" dirty="0" err="1">
                <a:latin typeface="Times New Roman" pitchFamily="18" charset="0"/>
              </a:rPr>
              <a:t>Vertico</a:t>
            </a:r>
            <a:r>
              <a:rPr lang="en-US" sz="1600" b="0" dirty="0">
                <a:latin typeface="Times New Roman" pitchFamily="18" charset="0"/>
              </a:rPr>
              <a:t>-</a:t>
            </a:r>
          </a:p>
          <a:p>
            <a:pPr algn="l"/>
            <a:r>
              <a:rPr lang="en-US" sz="1600" b="0" dirty="0">
                <a:latin typeface="Times New Roman" pitchFamily="18" charset="0"/>
              </a:rPr>
              <a:t>Transverse</a:t>
            </a:r>
          </a:p>
        </p:txBody>
      </p:sp>
      <p:sp>
        <p:nvSpPr>
          <p:cNvPr id="16" name="Text Box 46"/>
          <p:cNvSpPr txBox="1">
            <a:spLocks noChangeArrowheads="1"/>
          </p:cNvSpPr>
          <p:nvPr/>
        </p:nvSpPr>
        <p:spPr bwMode="auto">
          <a:xfrm>
            <a:off x="4876800" y="3533775"/>
            <a:ext cx="841375" cy="581025"/>
          </a:xfrm>
          <a:prstGeom prst="rect">
            <a:avLst/>
          </a:prstGeom>
          <a:noFill/>
          <a:ln w="9525">
            <a:noFill/>
            <a:miter lim="800000"/>
            <a:headEnd/>
            <a:tailEnd/>
          </a:ln>
          <a:effectLst/>
        </p:spPr>
        <p:txBody>
          <a:bodyPr wrap="none">
            <a:spAutoFit/>
          </a:bodyPr>
          <a:lstStyle/>
          <a:p>
            <a:pPr algn="l"/>
            <a:r>
              <a:rPr lang="en-US" sz="1600" b="0">
                <a:latin typeface="Times New Roman" pitchFamily="18" charset="0"/>
              </a:rPr>
              <a:t>Sagitto-</a:t>
            </a:r>
          </a:p>
          <a:p>
            <a:pPr algn="l"/>
            <a:r>
              <a:rPr lang="en-US" sz="1600" b="0">
                <a:latin typeface="Times New Roman" pitchFamily="18" charset="0"/>
              </a:rPr>
              <a:t>Vertical</a:t>
            </a:r>
          </a:p>
        </p:txBody>
      </p:sp>
      <p:sp>
        <p:nvSpPr>
          <p:cNvPr id="17" name="Text Box 47"/>
          <p:cNvSpPr txBox="1">
            <a:spLocks noChangeArrowheads="1"/>
          </p:cNvSpPr>
          <p:nvPr/>
        </p:nvSpPr>
        <p:spPr bwMode="auto">
          <a:xfrm>
            <a:off x="4002088" y="2908300"/>
            <a:ext cx="792205" cy="784830"/>
          </a:xfrm>
          <a:prstGeom prst="rect">
            <a:avLst/>
          </a:prstGeom>
          <a:noFill/>
          <a:ln w="9525">
            <a:noFill/>
            <a:miter lim="800000"/>
            <a:headEnd/>
            <a:tailEnd/>
          </a:ln>
          <a:effectLst/>
        </p:spPr>
        <p:txBody>
          <a:bodyPr wrap="none">
            <a:spAutoFit/>
          </a:bodyPr>
          <a:lstStyle/>
          <a:p>
            <a:pPr algn="l"/>
            <a:r>
              <a:rPr lang="en-US" sz="1500" b="0" dirty="0">
                <a:latin typeface="Times New Roman" pitchFamily="18" charset="0"/>
              </a:rPr>
              <a:t>Trans-</a:t>
            </a:r>
          </a:p>
          <a:p>
            <a:pPr algn="l"/>
            <a:r>
              <a:rPr lang="en-US" sz="1500" b="0" dirty="0" err="1">
                <a:latin typeface="Times New Roman" pitchFamily="18" charset="0"/>
              </a:rPr>
              <a:t>Sagitto</a:t>
            </a:r>
            <a:r>
              <a:rPr lang="en-US" sz="1500" b="0" dirty="0">
                <a:latin typeface="Times New Roman" pitchFamily="18" charset="0"/>
              </a:rPr>
              <a:t>-</a:t>
            </a:r>
          </a:p>
          <a:p>
            <a:pPr algn="l"/>
            <a:r>
              <a:rPr lang="en-US" sz="1500" b="0" dirty="0">
                <a:latin typeface="Times New Roman" pitchFamily="18" charset="0"/>
              </a:rPr>
              <a:t>Vertical</a:t>
            </a:r>
          </a:p>
        </p:txBody>
      </p:sp>
      <p:sp>
        <p:nvSpPr>
          <p:cNvPr id="18" name="Text Box 48"/>
          <p:cNvSpPr txBox="1">
            <a:spLocks noChangeArrowheads="1"/>
          </p:cNvSpPr>
          <p:nvPr/>
        </p:nvSpPr>
        <p:spPr bwMode="auto">
          <a:xfrm>
            <a:off x="5181600" y="1295400"/>
            <a:ext cx="836613" cy="336550"/>
          </a:xfrm>
          <a:prstGeom prst="rect">
            <a:avLst/>
          </a:prstGeom>
          <a:noFill/>
          <a:ln w="9525">
            <a:noFill/>
            <a:miter lim="800000"/>
            <a:headEnd/>
            <a:tailEnd/>
          </a:ln>
          <a:effectLst/>
        </p:spPr>
        <p:txBody>
          <a:bodyPr wrap="none">
            <a:spAutoFit/>
          </a:bodyPr>
          <a:lstStyle/>
          <a:p>
            <a:pPr algn="l"/>
            <a:r>
              <a:rPr lang="en-US" sz="1600" dirty="0">
                <a:solidFill>
                  <a:srgbClr val="FF0000"/>
                </a:solidFill>
                <a:latin typeface="Times New Roman" pitchFamily="18" charset="0"/>
              </a:rPr>
              <a:t>CLASS</a:t>
            </a:r>
          </a:p>
        </p:txBody>
      </p:sp>
      <p:sp>
        <p:nvSpPr>
          <p:cNvPr id="19" name="Text Box 49"/>
          <p:cNvSpPr txBox="1">
            <a:spLocks noChangeArrowheads="1"/>
          </p:cNvSpPr>
          <p:nvPr/>
        </p:nvSpPr>
        <p:spPr bwMode="auto">
          <a:xfrm>
            <a:off x="4038600" y="2043113"/>
            <a:ext cx="808038" cy="581025"/>
          </a:xfrm>
          <a:prstGeom prst="rect">
            <a:avLst/>
          </a:prstGeom>
          <a:noFill/>
          <a:ln w="9525">
            <a:noFill/>
            <a:miter lim="800000"/>
            <a:headEnd/>
            <a:tailEnd/>
          </a:ln>
          <a:effectLst/>
        </p:spPr>
        <p:txBody>
          <a:bodyPr wrap="none">
            <a:spAutoFit/>
          </a:bodyPr>
          <a:lstStyle/>
          <a:p>
            <a:pPr algn="l"/>
            <a:r>
              <a:rPr lang="en-US" sz="1600" b="0" dirty="0">
                <a:latin typeface="Times New Roman" pitchFamily="18" charset="0"/>
              </a:rPr>
              <a:t>Trans</a:t>
            </a:r>
          </a:p>
          <a:p>
            <a:pPr algn="l"/>
            <a:r>
              <a:rPr lang="en-US" sz="1600" b="0" dirty="0">
                <a:latin typeface="Times New Roman" pitchFamily="18" charset="0"/>
              </a:rPr>
              <a:t>Sagittal</a:t>
            </a:r>
          </a:p>
        </p:txBody>
      </p:sp>
      <p:sp>
        <p:nvSpPr>
          <p:cNvPr id="20" name="Text Box 51"/>
          <p:cNvSpPr txBox="1">
            <a:spLocks noChangeArrowheads="1"/>
          </p:cNvSpPr>
          <p:nvPr/>
        </p:nvSpPr>
        <p:spPr bwMode="auto">
          <a:xfrm>
            <a:off x="1784350" y="4205288"/>
            <a:ext cx="806450" cy="366712"/>
          </a:xfrm>
          <a:prstGeom prst="rect">
            <a:avLst/>
          </a:prstGeom>
          <a:noFill/>
          <a:ln w="9525">
            <a:noFill/>
            <a:miter lim="800000"/>
            <a:headEnd/>
            <a:tailEnd/>
          </a:ln>
          <a:effectLst/>
        </p:spPr>
        <p:txBody>
          <a:bodyPr wrap="none">
            <a:spAutoFit/>
          </a:bodyPr>
          <a:lstStyle/>
          <a:p>
            <a:pPr algn="l"/>
            <a:r>
              <a:rPr lang="en-US" sz="1800" b="0">
                <a:latin typeface="Times New Roman" pitchFamily="18" charset="0"/>
              </a:rPr>
              <a:t>Profile</a:t>
            </a:r>
          </a:p>
        </p:txBody>
      </p:sp>
      <p:sp>
        <p:nvSpPr>
          <p:cNvPr id="22" name="TextBox 21"/>
          <p:cNvSpPr txBox="1"/>
          <p:nvPr/>
        </p:nvSpPr>
        <p:spPr>
          <a:xfrm>
            <a:off x="5832159" y="-401"/>
            <a:ext cx="3012363" cy="369332"/>
          </a:xfrm>
          <a:prstGeom prst="rect">
            <a:avLst/>
          </a:prstGeom>
          <a:noFill/>
        </p:spPr>
        <p:txBody>
          <a:bodyPr wrap="none" rtlCol="0">
            <a:spAutoFit/>
          </a:bodyPr>
          <a:lstStyle/>
          <a:p>
            <a:r>
              <a:rPr lang="en-US" dirty="0"/>
              <a:t>Ackerman-profit classification</a:t>
            </a:r>
          </a:p>
        </p:txBody>
      </p:sp>
      <p:sp>
        <p:nvSpPr>
          <p:cNvPr id="23" name="Slide Number Placeholder 22"/>
          <p:cNvSpPr>
            <a:spLocks noGrp="1"/>
          </p:cNvSpPr>
          <p:nvPr>
            <p:ph type="sldNum" sz="quarter" idx="12"/>
          </p:nvPr>
        </p:nvSpPr>
        <p:spPr/>
        <p:txBody>
          <a:bodyPr/>
          <a:lstStyle/>
          <a:p>
            <a:fld id="{11A7414B-E1FF-4E4B-A9C0-9D89A799E4B7}" type="slidenum">
              <a:rPr lang="en-US" smtClean="0"/>
              <a:pPr/>
              <a:t>36</a:t>
            </a:fld>
            <a:endParaRPr lang="en-US"/>
          </a:p>
        </p:txBody>
      </p:sp>
    </p:spTree>
    <p:extLst>
      <p:ext uri="{BB962C8B-B14F-4D97-AF65-F5344CB8AC3E}">
        <p14:creationId xmlns:p14="http://schemas.microsoft.com/office/powerpoint/2010/main" val="710021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533400"/>
            <a:ext cx="7765321" cy="1326321"/>
          </a:xfrm>
        </p:spPr>
        <p:txBody>
          <a:bodyPr/>
          <a:lstStyle/>
          <a:p>
            <a:r>
              <a:rPr lang="en-IN" sz="4000" dirty="0"/>
              <a:t> BRITISH INCISOR CLASSIFICATION</a:t>
            </a:r>
            <a:endParaRPr lang="en-US" sz="4000" dirty="0"/>
          </a:p>
        </p:txBody>
      </p:sp>
      <p:sp>
        <p:nvSpPr>
          <p:cNvPr id="3" name="Content Placeholder 2"/>
          <p:cNvSpPr>
            <a:spLocks noGrp="1"/>
          </p:cNvSpPr>
          <p:nvPr>
            <p:ph idx="1"/>
          </p:nvPr>
        </p:nvSpPr>
        <p:spPr/>
        <p:txBody>
          <a:bodyPr/>
          <a:lstStyle/>
          <a:p>
            <a:endParaRPr lang="en-IN" sz="2800" dirty="0"/>
          </a:p>
          <a:p>
            <a:pPr>
              <a:buFont typeface="Arial" pitchFamily="34" charset="0"/>
              <a:buChar char="•"/>
            </a:pPr>
            <a:r>
              <a:rPr lang="en-IN" dirty="0"/>
              <a:t>Class I </a:t>
            </a:r>
          </a:p>
          <a:p>
            <a:pPr>
              <a:buFont typeface="Arial" pitchFamily="34" charset="0"/>
              <a:buChar char="•"/>
            </a:pPr>
            <a:r>
              <a:rPr lang="en-IN" dirty="0"/>
              <a:t>Class II</a:t>
            </a:r>
          </a:p>
          <a:p>
            <a:pPr marL="0" indent="0">
              <a:buNone/>
            </a:pPr>
            <a:r>
              <a:rPr lang="en-IN" dirty="0"/>
              <a:t>     Division 1</a:t>
            </a:r>
          </a:p>
          <a:p>
            <a:pPr marL="0" indent="0">
              <a:buNone/>
            </a:pPr>
            <a:r>
              <a:rPr lang="en-IN" dirty="0"/>
              <a:t>     Division 2</a:t>
            </a:r>
          </a:p>
          <a:p>
            <a:pPr>
              <a:buFont typeface="Arial" pitchFamily="34" charset="0"/>
              <a:buChar char="•"/>
            </a:pPr>
            <a:r>
              <a:rPr lang="en-IN" dirty="0"/>
              <a:t>Class III</a:t>
            </a:r>
          </a:p>
          <a:p>
            <a:endParaRPr lang="en-US"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37</a:t>
            </a:fld>
            <a:endParaRPr lang="en-US"/>
          </a:p>
        </p:txBody>
      </p:sp>
      <p:sp>
        <p:nvSpPr>
          <p:cNvPr id="5" name="TextBox 4"/>
          <p:cNvSpPr txBox="1"/>
          <p:nvPr/>
        </p:nvSpPr>
        <p:spPr>
          <a:xfrm>
            <a:off x="4765429" y="6522217"/>
            <a:ext cx="4378571" cy="338554"/>
          </a:xfrm>
          <a:prstGeom prst="rect">
            <a:avLst/>
          </a:prstGeom>
          <a:noFill/>
        </p:spPr>
        <p:txBody>
          <a:bodyPr wrap="none" rtlCol="0">
            <a:spAutoFit/>
          </a:bodyPr>
          <a:lstStyle/>
          <a:p>
            <a:r>
              <a:rPr lang="en-US" sz="1600" dirty="0" err="1"/>
              <a:t>GRABER,orthodontics</a:t>
            </a:r>
            <a:r>
              <a:rPr lang="en-US" sz="1600" dirty="0"/>
              <a:t> principle and practice</a:t>
            </a:r>
          </a:p>
        </p:txBody>
      </p:sp>
    </p:spTree>
    <p:extLst>
      <p:ext uri="{BB962C8B-B14F-4D97-AF65-F5344CB8AC3E}">
        <p14:creationId xmlns:p14="http://schemas.microsoft.com/office/powerpoint/2010/main" val="189267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381000"/>
            <a:ext cx="7765321" cy="1326321"/>
          </a:xfrm>
        </p:spPr>
        <p:txBody>
          <a:bodyPr/>
          <a:lstStyle/>
          <a:p>
            <a:r>
              <a:rPr lang="en-US" sz="4000" dirty="0"/>
              <a:t>KATZ PREMOLAR CLASSIFICATION(1992)</a:t>
            </a:r>
          </a:p>
        </p:txBody>
      </p:sp>
      <p:sp>
        <p:nvSpPr>
          <p:cNvPr id="3" name="Content Placeholder 2"/>
          <p:cNvSpPr>
            <a:spLocks noGrp="1"/>
          </p:cNvSpPr>
          <p:nvPr>
            <p:ph idx="1"/>
          </p:nvPr>
        </p:nvSpPr>
        <p:spPr/>
        <p:txBody>
          <a:bodyPr/>
          <a:lstStyle/>
          <a:p>
            <a:pPr>
              <a:lnSpc>
                <a:spcPct val="90000"/>
              </a:lnSpc>
            </a:pPr>
            <a:r>
              <a:rPr lang="en-US" u="sng" dirty="0"/>
              <a:t>Class I:</a:t>
            </a:r>
            <a:r>
              <a:rPr lang="en-US" dirty="0"/>
              <a:t>  The most anterior upper premolar fits exactly into the embrasure created by the distal contact of the most anterior lower premolar.</a:t>
            </a:r>
          </a:p>
          <a:p>
            <a:pPr>
              <a:lnSpc>
                <a:spcPct val="90000"/>
              </a:lnSpc>
            </a:pPr>
            <a:endParaRPr lang="en-US" dirty="0"/>
          </a:p>
          <a:p>
            <a:endParaRPr lang="en-US"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38</a:t>
            </a:fld>
            <a:endParaRPr lang="en-US"/>
          </a:p>
        </p:txBody>
      </p:sp>
      <p:pic>
        <p:nvPicPr>
          <p:cNvPr id="5"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49960" b="-7143"/>
          <a:stretch/>
        </p:blipFill>
        <p:spPr>
          <a:xfrm>
            <a:off x="2438400" y="3142218"/>
            <a:ext cx="4267199" cy="3368841"/>
          </a:xfrm>
          <a:prstGeom prst="rect">
            <a:avLst/>
          </a:prstGeom>
          <a:noFill/>
        </p:spPr>
      </p:pic>
      <p:sp>
        <p:nvSpPr>
          <p:cNvPr id="6" name="TextBox 5"/>
          <p:cNvSpPr txBox="1"/>
          <p:nvPr/>
        </p:nvSpPr>
        <p:spPr>
          <a:xfrm>
            <a:off x="927455" y="6529577"/>
            <a:ext cx="8216545" cy="307777"/>
          </a:xfrm>
          <a:prstGeom prst="rect">
            <a:avLst/>
          </a:prstGeom>
          <a:noFill/>
        </p:spPr>
        <p:txBody>
          <a:bodyPr wrap="none" rtlCol="0">
            <a:spAutoFit/>
          </a:bodyPr>
          <a:lstStyle/>
          <a:p>
            <a:r>
              <a:rPr lang="en-US" sz="1400" dirty="0" err="1"/>
              <a:t>Orthodontics,diagnosis</a:t>
            </a:r>
            <a:r>
              <a:rPr lang="en-US" sz="1400" dirty="0"/>
              <a:t> and management of malocclusion and dentofacial deformities, </a:t>
            </a:r>
            <a:r>
              <a:rPr lang="en-US" sz="1400" dirty="0" err="1"/>
              <a:t>Kharbanda</a:t>
            </a:r>
            <a:endParaRPr lang="en-US" sz="1400" dirty="0"/>
          </a:p>
        </p:txBody>
      </p:sp>
    </p:spTree>
    <p:extLst>
      <p:ext uri="{BB962C8B-B14F-4D97-AF65-F5344CB8AC3E}">
        <p14:creationId xmlns:p14="http://schemas.microsoft.com/office/powerpoint/2010/main" val="2894309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91426"/>
            <a:ext cx="4038600" cy="5897563"/>
          </a:xfrm>
        </p:spPr>
        <p:txBody>
          <a:bodyPr/>
          <a:lstStyle/>
          <a:p>
            <a:r>
              <a:rPr lang="en-US" u="sng" dirty="0"/>
              <a:t>Class II : </a:t>
            </a:r>
            <a:r>
              <a:rPr lang="en-US" dirty="0"/>
              <a:t>The most anterior upper premolar is occluding mesial of the embrasure created by distal contact of the most anterior lower premolar</a:t>
            </a:r>
          </a:p>
          <a:p>
            <a:endParaRPr lang="en-US" dirty="0"/>
          </a:p>
          <a:p>
            <a:endParaRPr lang="en-US" dirty="0"/>
          </a:p>
          <a:p>
            <a:pPr>
              <a:buFont typeface="Arial" panose="020B0604020202020204" pitchFamily="34" charset="0"/>
              <a:buChar char="•"/>
            </a:pPr>
            <a:r>
              <a:rPr lang="en-US" u="sng" dirty="0"/>
              <a:t>Class III:</a:t>
            </a:r>
            <a:r>
              <a:rPr lang="en-US" dirty="0"/>
              <a:t> The most anterior upper premolar is occluding distal of the embrasure created by the distal contact of the most anterior lower premolar</a:t>
            </a:r>
          </a:p>
          <a:p>
            <a:endParaRPr lang="en-US" dirty="0"/>
          </a:p>
          <a:p>
            <a:endParaRPr lang="en-US" dirty="0"/>
          </a:p>
        </p:txBody>
      </p:sp>
      <p:pic>
        <p:nvPicPr>
          <p:cNvPr id="8" name="Content Placeholder 7"/>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00743" y="491426"/>
            <a:ext cx="4181113" cy="2377440"/>
          </a:xfrm>
        </p:spPr>
      </p:pic>
      <p:sp>
        <p:nvSpPr>
          <p:cNvPr id="4" name="Slide Number Placeholder 3"/>
          <p:cNvSpPr>
            <a:spLocks noGrp="1"/>
          </p:cNvSpPr>
          <p:nvPr>
            <p:ph type="sldNum" sz="quarter" idx="12"/>
          </p:nvPr>
        </p:nvSpPr>
        <p:spPr/>
        <p:txBody>
          <a:bodyPr/>
          <a:lstStyle/>
          <a:p>
            <a:fld id="{11A7414B-E1FF-4E4B-A9C0-9D89A799E4B7}" type="slidenum">
              <a:rPr lang="en-US" smtClean="0"/>
              <a:pPr/>
              <a:t>39</a:t>
            </a:fld>
            <a:endParaRPr lang="en-US"/>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572000" y="3429000"/>
            <a:ext cx="4038600" cy="2438400"/>
          </a:xfrm>
          <a:prstGeom prst="rect">
            <a:avLst/>
          </a:prstGeom>
        </p:spPr>
      </p:pic>
      <p:sp>
        <p:nvSpPr>
          <p:cNvPr id="12" name="TextBox 11"/>
          <p:cNvSpPr txBox="1"/>
          <p:nvPr/>
        </p:nvSpPr>
        <p:spPr>
          <a:xfrm>
            <a:off x="927455" y="6529577"/>
            <a:ext cx="8216545" cy="307777"/>
          </a:xfrm>
          <a:prstGeom prst="rect">
            <a:avLst/>
          </a:prstGeom>
          <a:noFill/>
        </p:spPr>
        <p:txBody>
          <a:bodyPr wrap="none" rtlCol="0">
            <a:spAutoFit/>
          </a:bodyPr>
          <a:lstStyle/>
          <a:p>
            <a:r>
              <a:rPr lang="en-US" sz="1400" dirty="0" err="1"/>
              <a:t>Orthodontics,diagnosis</a:t>
            </a:r>
            <a:r>
              <a:rPr lang="en-US" sz="1400" dirty="0"/>
              <a:t> and management of malocclusion and dentofacial deformities, </a:t>
            </a:r>
            <a:r>
              <a:rPr lang="en-US" sz="1400" dirty="0" err="1"/>
              <a:t>Kharbanda</a:t>
            </a:r>
            <a:endParaRPr lang="en-US" sz="1400" dirty="0"/>
          </a:p>
        </p:txBody>
      </p:sp>
    </p:spTree>
    <p:extLst>
      <p:ext uri="{BB962C8B-B14F-4D97-AF65-F5344CB8AC3E}">
        <p14:creationId xmlns:p14="http://schemas.microsoft.com/office/powerpoint/2010/main" val="146097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pPr marL="0" indent="0">
              <a:buNone/>
            </a:pPr>
            <a:r>
              <a:rPr lang="en-US" i="1" u="sng" dirty="0"/>
              <a:t>Ideal occlusion:</a:t>
            </a:r>
          </a:p>
          <a:p>
            <a:pPr marL="0" indent="0">
              <a:buNone/>
            </a:pPr>
            <a:r>
              <a:rPr lang="en-US" dirty="0"/>
              <a:t>	An ideal occlusion is a hypothetical or theoretical concept based on the anatomy of the teeth and rarely found in nature</a:t>
            </a:r>
            <a:endParaRPr lang="en-US" i="1" u="sng" dirty="0"/>
          </a:p>
        </p:txBody>
      </p:sp>
      <p:sp>
        <p:nvSpPr>
          <p:cNvPr id="4" name="Slide Number Placeholder 3"/>
          <p:cNvSpPr>
            <a:spLocks noGrp="1"/>
          </p:cNvSpPr>
          <p:nvPr>
            <p:ph type="sldNum" sz="quarter" idx="12"/>
          </p:nvPr>
        </p:nvSpPr>
        <p:spPr/>
        <p:txBody>
          <a:bodyPr/>
          <a:lstStyle/>
          <a:p>
            <a:fld id="{11A7414B-E1FF-4E4B-A9C0-9D89A799E4B7}" type="slidenum">
              <a:rPr lang="en-US" smtClean="0"/>
              <a:pPr/>
              <a:t>4</a:t>
            </a:fld>
            <a:endParaRPr lang="en-US"/>
          </a:p>
        </p:txBody>
      </p:sp>
      <p:sp>
        <p:nvSpPr>
          <p:cNvPr id="5" name="Rectangle 4"/>
          <p:cNvSpPr/>
          <p:nvPr/>
        </p:nvSpPr>
        <p:spPr>
          <a:xfrm>
            <a:off x="7620000" y="2370"/>
            <a:ext cx="1200970" cy="338554"/>
          </a:xfrm>
          <a:prstGeom prst="rect">
            <a:avLst/>
          </a:prstGeom>
        </p:spPr>
        <p:txBody>
          <a:bodyPr wrap="none">
            <a:spAutoFit/>
          </a:bodyPr>
          <a:lstStyle/>
          <a:p>
            <a:r>
              <a:rPr lang="en-US" sz="1600" i="1" dirty="0"/>
              <a:t>Occlusion…</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402" y="2592186"/>
            <a:ext cx="6219196"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52529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1A7414B-E1FF-4E4B-A9C0-9D89A799E4B7}" type="slidenum">
              <a:rPr lang="en-US" smtClean="0"/>
              <a:pPr/>
              <a:t>40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295400"/>
            <a:ext cx="7419753" cy="4038600"/>
          </a:xfrm>
          <a:prstGeom prst="rect">
            <a:avLst/>
          </a:prstGeom>
        </p:spPr>
      </p:pic>
    </p:spTree>
    <p:extLst>
      <p:ext uri="{BB962C8B-B14F-4D97-AF65-F5344CB8AC3E}">
        <p14:creationId xmlns:p14="http://schemas.microsoft.com/office/powerpoint/2010/main" val="131481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1075482"/>
            <a:ext cx="8229600" cy="4525963"/>
          </a:xfrm>
        </p:spPr>
        <p:txBody>
          <a:bodyPr/>
          <a:lstStyle/>
          <a:p>
            <a:pPr marL="0" indent="0">
              <a:buNone/>
            </a:pPr>
            <a:r>
              <a:rPr lang="en-US" i="1" u="sng" dirty="0"/>
              <a:t>Normal occlusion:</a:t>
            </a:r>
          </a:p>
          <a:p>
            <a:pPr marL="0" indent="0">
              <a:buNone/>
            </a:pPr>
            <a:r>
              <a:rPr lang="en-US" dirty="0"/>
              <a:t>	The normal occlusion was when the upper and lower molars were in a relationship whereby the mesiobuccal cusp of the upper molar occluded in the buccal grove of the lower molar and the teeth were arranged in a smoothly curving line of occlusion</a:t>
            </a:r>
          </a:p>
        </p:txBody>
      </p:sp>
      <p:sp>
        <p:nvSpPr>
          <p:cNvPr id="5" name="Slide Number Placeholder 4"/>
          <p:cNvSpPr>
            <a:spLocks noGrp="1"/>
          </p:cNvSpPr>
          <p:nvPr>
            <p:ph type="sldNum" sz="quarter" idx="12"/>
          </p:nvPr>
        </p:nvSpPr>
        <p:spPr/>
        <p:txBody>
          <a:bodyPr/>
          <a:lstStyle/>
          <a:p>
            <a:fld id="{11A7414B-E1FF-4E4B-A9C0-9D89A799E4B7}" type="slidenum">
              <a:rPr lang="en-US" smtClean="0"/>
              <a:pPr/>
              <a:t>5</a:t>
            </a:fld>
            <a:endParaRPr lang="en-US"/>
          </a:p>
        </p:txBody>
      </p:sp>
      <p:sp>
        <p:nvSpPr>
          <p:cNvPr id="4" name="TextBox 3"/>
          <p:cNvSpPr txBox="1"/>
          <p:nvPr/>
        </p:nvSpPr>
        <p:spPr>
          <a:xfrm>
            <a:off x="2971800" y="6509450"/>
            <a:ext cx="5488041" cy="369332"/>
          </a:xfrm>
          <a:prstGeom prst="rect">
            <a:avLst/>
          </a:prstGeom>
          <a:noFill/>
        </p:spPr>
        <p:txBody>
          <a:bodyPr wrap="none" rtlCol="0">
            <a:spAutoFit/>
          </a:bodyPr>
          <a:lstStyle/>
          <a:p>
            <a:r>
              <a:rPr lang="en-US" dirty="0"/>
              <a:t>Contemporary </a:t>
            </a:r>
            <a:r>
              <a:rPr lang="en-US" dirty="0" err="1"/>
              <a:t>orthodontics,by</a:t>
            </a:r>
            <a:r>
              <a:rPr lang="en-US" dirty="0"/>
              <a:t> William Proffit, 5</a:t>
            </a:r>
            <a:r>
              <a:rPr lang="en-US" baseline="30000" dirty="0"/>
              <a:t>th</a:t>
            </a:r>
            <a:r>
              <a:rPr lang="en-US" dirty="0"/>
              <a:t> edition</a:t>
            </a:r>
          </a:p>
        </p:txBody>
      </p:sp>
      <p:sp>
        <p:nvSpPr>
          <p:cNvPr id="6" name="Rectangle 5"/>
          <p:cNvSpPr/>
          <p:nvPr/>
        </p:nvSpPr>
        <p:spPr>
          <a:xfrm>
            <a:off x="7620000" y="2370"/>
            <a:ext cx="1200970" cy="338554"/>
          </a:xfrm>
          <a:prstGeom prst="rect">
            <a:avLst/>
          </a:prstGeom>
        </p:spPr>
        <p:txBody>
          <a:bodyPr wrap="none">
            <a:spAutoFit/>
          </a:bodyPr>
          <a:lstStyle/>
          <a:p>
            <a:r>
              <a:rPr lang="en-US" sz="1600" i="1" dirty="0"/>
              <a:t>Occlusion…</a:t>
            </a:r>
            <a:endParaRPr lang="en-US" sz="1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04" y="3515961"/>
            <a:ext cx="8111176" cy="128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8600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1075482"/>
            <a:ext cx="8229600" cy="4525963"/>
          </a:xfrm>
        </p:spPr>
        <p:txBody>
          <a:bodyPr/>
          <a:lstStyle/>
          <a:p>
            <a:pPr marL="0" indent="0">
              <a:buNone/>
            </a:pPr>
            <a:r>
              <a:rPr lang="en-US" i="1" u="sng" dirty="0"/>
              <a:t>Malocclusion:</a:t>
            </a:r>
          </a:p>
          <a:p>
            <a:pPr algn="just"/>
            <a:r>
              <a:rPr lang="en-IN" dirty="0"/>
              <a:t>Malocclusion is a condition that reflects an expression of normal biologic variability in the way the maxilla &amp; mandible teeth occlude</a:t>
            </a:r>
            <a:endParaRPr lang="en-US" dirty="0"/>
          </a:p>
        </p:txBody>
      </p:sp>
      <p:sp>
        <p:nvSpPr>
          <p:cNvPr id="5" name="Slide Number Placeholder 4"/>
          <p:cNvSpPr>
            <a:spLocks noGrp="1"/>
          </p:cNvSpPr>
          <p:nvPr>
            <p:ph type="sldNum" sz="quarter" idx="12"/>
          </p:nvPr>
        </p:nvSpPr>
        <p:spPr/>
        <p:txBody>
          <a:bodyPr/>
          <a:lstStyle/>
          <a:p>
            <a:fld id="{11A7414B-E1FF-4E4B-A9C0-9D89A799E4B7}" type="slidenum">
              <a:rPr lang="en-US" smtClean="0"/>
              <a:pPr/>
              <a:t>6</a:t>
            </a:fld>
            <a:endParaRPr lang="en-US"/>
          </a:p>
        </p:txBody>
      </p:sp>
      <p:sp>
        <p:nvSpPr>
          <p:cNvPr id="4" name="TextBox 3"/>
          <p:cNvSpPr txBox="1"/>
          <p:nvPr/>
        </p:nvSpPr>
        <p:spPr>
          <a:xfrm>
            <a:off x="2971800" y="6509450"/>
            <a:ext cx="5488041" cy="369332"/>
          </a:xfrm>
          <a:prstGeom prst="rect">
            <a:avLst/>
          </a:prstGeom>
          <a:noFill/>
        </p:spPr>
        <p:txBody>
          <a:bodyPr wrap="none" rtlCol="0">
            <a:spAutoFit/>
          </a:bodyPr>
          <a:lstStyle/>
          <a:p>
            <a:r>
              <a:rPr lang="en-US" dirty="0"/>
              <a:t>Contemporary </a:t>
            </a:r>
            <a:r>
              <a:rPr lang="en-US" dirty="0" err="1"/>
              <a:t>orthodontics,by</a:t>
            </a:r>
            <a:r>
              <a:rPr lang="en-US" dirty="0"/>
              <a:t> William Proffit, 5</a:t>
            </a:r>
            <a:r>
              <a:rPr lang="en-US" baseline="30000" dirty="0"/>
              <a:t>th</a:t>
            </a:r>
            <a:r>
              <a:rPr lang="en-US" dirty="0"/>
              <a:t> edition</a:t>
            </a:r>
          </a:p>
        </p:txBody>
      </p:sp>
      <p:sp>
        <p:nvSpPr>
          <p:cNvPr id="6" name="Rectangle 5"/>
          <p:cNvSpPr/>
          <p:nvPr/>
        </p:nvSpPr>
        <p:spPr>
          <a:xfrm>
            <a:off x="7620000" y="2370"/>
            <a:ext cx="1200970" cy="338554"/>
          </a:xfrm>
          <a:prstGeom prst="rect">
            <a:avLst/>
          </a:prstGeom>
        </p:spPr>
        <p:txBody>
          <a:bodyPr wrap="none">
            <a:spAutoFit/>
          </a:bodyPr>
          <a:lstStyle/>
          <a:p>
            <a:r>
              <a:rPr lang="en-US" sz="1600" i="1" dirty="0"/>
              <a:t>Occlusion…</a:t>
            </a:r>
            <a:endParaRPr lang="en-US" sz="1600"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920" y="3206329"/>
            <a:ext cx="4226719" cy="2536031"/>
          </a:xfrm>
          <a:prstGeom prst="rect">
            <a:avLst/>
          </a:prstGeom>
        </p:spPr>
      </p:pic>
    </p:spTree>
    <p:extLst>
      <p:ext uri="{BB962C8B-B14F-4D97-AF65-F5344CB8AC3E}">
        <p14:creationId xmlns:p14="http://schemas.microsoft.com/office/powerpoint/2010/main" val="350603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1295400"/>
            <a:ext cx="8229600" cy="4038600"/>
          </a:xfrm>
        </p:spPr>
        <p:txBody>
          <a:bodyPr>
            <a:noAutofit/>
          </a:bodyPr>
          <a:lstStyle/>
          <a:p>
            <a:r>
              <a:rPr lang="en-US" sz="6000" b="1" dirty="0"/>
              <a:t>CLASSIFICATION OF MALOCCLUSION</a:t>
            </a:r>
          </a:p>
        </p:txBody>
      </p:sp>
      <p:sp>
        <p:nvSpPr>
          <p:cNvPr id="4" name="Slide Number Placeholder 3"/>
          <p:cNvSpPr>
            <a:spLocks noGrp="1"/>
          </p:cNvSpPr>
          <p:nvPr>
            <p:ph type="sldNum" sz="quarter" idx="12"/>
          </p:nvPr>
        </p:nvSpPr>
        <p:spPr/>
        <p:txBody>
          <a:bodyPr/>
          <a:lstStyle/>
          <a:p>
            <a:fld id="{11A7414B-E1FF-4E4B-A9C0-9D89A799E4B7}" type="slidenum">
              <a:rPr lang="en-US" smtClean="0"/>
              <a:pPr/>
              <a:t>7</a:t>
            </a:fld>
            <a:endParaRPr lang="en-US"/>
          </a:p>
        </p:txBody>
      </p:sp>
    </p:spTree>
    <p:extLst>
      <p:ext uri="{BB962C8B-B14F-4D97-AF65-F5344CB8AC3E}">
        <p14:creationId xmlns:p14="http://schemas.microsoft.com/office/powerpoint/2010/main" val="266013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MALOCCLUSION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0792604"/>
              </p:ext>
            </p:extLst>
          </p:nvPr>
        </p:nvGraphicFramePr>
        <p:xfrm>
          <a:off x="685800" y="2095500"/>
          <a:ext cx="7764463"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1A7414B-E1FF-4E4B-A9C0-9D89A799E4B7}" type="slidenum">
              <a:rPr lang="en-US" smtClean="0"/>
              <a:pPr/>
              <a:t>8</a:t>
            </a:fld>
            <a:endParaRPr lang="en-US"/>
          </a:p>
        </p:txBody>
      </p:sp>
    </p:spTree>
    <p:extLst>
      <p:ext uri="{BB962C8B-B14F-4D97-AF65-F5344CB8AC3E}">
        <p14:creationId xmlns:p14="http://schemas.microsoft.com/office/powerpoint/2010/main" val="223925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A7414B-E1FF-4E4B-A9C0-9D89A799E4B7}" type="slidenum">
              <a:rPr lang="en-US" smtClean="0"/>
              <a:pPr/>
              <a:t>9</a:t>
            </a:fld>
            <a:endParaRPr lang="en-US"/>
          </a:p>
        </p:txBody>
      </p:sp>
      <p:graphicFrame>
        <p:nvGraphicFramePr>
          <p:cNvPr id="6" name="Diagram 5"/>
          <p:cNvGraphicFramePr/>
          <p:nvPr>
            <p:extLst>
              <p:ext uri="{D42A27DB-BD31-4B8C-83A1-F6EECF244321}">
                <p14:modId xmlns:p14="http://schemas.microsoft.com/office/powerpoint/2010/main" val="3884609847"/>
              </p:ext>
            </p:extLst>
          </p:nvPr>
        </p:nvGraphicFramePr>
        <p:xfrm>
          <a:off x="572444" y="1288914"/>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a:spLocks noGrp="1"/>
          </p:cNvSpPr>
          <p:nvPr>
            <p:ph type="title"/>
          </p:nvPr>
        </p:nvSpPr>
        <p:spPr>
          <a:xfrm>
            <a:off x="690284" y="0"/>
            <a:ext cx="7765321" cy="1326321"/>
          </a:xfrm>
        </p:spPr>
        <p:txBody>
          <a:bodyPr/>
          <a:lstStyle/>
          <a:p>
            <a:r>
              <a:rPr lang="en-US" dirty="0"/>
              <a:t>INTRA-ARCH MALOCCLUSIONS </a:t>
            </a:r>
          </a:p>
        </p:txBody>
      </p:sp>
    </p:spTree>
    <p:extLst>
      <p:ext uri="{BB962C8B-B14F-4D97-AF65-F5344CB8AC3E}">
        <p14:creationId xmlns:p14="http://schemas.microsoft.com/office/powerpoint/2010/main" val="288651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4501</TotalTime>
  <Words>1793</Words>
  <Application>Microsoft Office PowerPoint</Application>
  <PresentationFormat>On-screen Show (4:3)</PresentationFormat>
  <Paragraphs>348</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Bookman Old Style</vt:lpstr>
      <vt:lpstr>Calibri</vt:lpstr>
      <vt:lpstr>Georgia</vt:lpstr>
      <vt:lpstr>Rockwell</vt:lpstr>
      <vt:lpstr>Times New Roman</vt:lpstr>
      <vt:lpstr>Damask</vt:lpstr>
      <vt:lpstr>PowerPoint Presentation</vt:lpstr>
      <vt:lpstr>CLASSIFICATION  OF  MALOCCLUSION</vt:lpstr>
      <vt:lpstr>OCCLUSION</vt:lpstr>
      <vt:lpstr>PowerPoint Presentation</vt:lpstr>
      <vt:lpstr>PowerPoint Presentation</vt:lpstr>
      <vt:lpstr>PowerPoint Presentation</vt:lpstr>
      <vt:lpstr>CLASSIFICATION OF MALOCCLUSION</vt:lpstr>
      <vt:lpstr>TYPES OF MALOCCLUSION</vt:lpstr>
      <vt:lpstr>INTRA-ARCH MALOCCLUSIONS </vt:lpstr>
      <vt:lpstr>INTER-ARCH MALOCCLUSIONS</vt:lpstr>
      <vt:lpstr>SKELETAL MALOCCLUSIONS</vt:lpstr>
      <vt:lpstr>PowerPoint Presentation</vt:lpstr>
      <vt:lpstr>ANGLES CLASSIFICATION</vt:lpstr>
      <vt:lpstr>PowerPoint Presentation</vt:lpstr>
      <vt:lpstr>PowerPoint Presentation</vt:lpstr>
      <vt:lpstr>CLASS I MALOCCLUSION</vt:lpstr>
      <vt:lpstr>CLASS II MALOCCLUSION</vt:lpstr>
      <vt:lpstr>CLASS II DIVISION 1 </vt:lpstr>
      <vt:lpstr>CLASS II DIVISION 2</vt:lpstr>
      <vt:lpstr>PowerPoint Presentation</vt:lpstr>
      <vt:lpstr>CLASS II SUBDIVISION </vt:lpstr>
      <vt:lpstr>CLASS III MALOCCLUSION</vt:lpstr>
      <vt:lpstr>DEWEY’S MODIFICATION (1935)</vt:lpstr>
      <vt:lpstr>PowerPoint Presentation</vt:lpstr>
      <vt:lpstr>PowerPoint Presentation</vt:lpstr>
      <vt:lpstr>PowerPoint Presentation</vt:lpstr>
      <vt:lpstr>PowerPoint Presentation</vt:lpstr>
      <vt:lpstr>PowerPoint Presentation</vt:lpstr>
      <vt:lpstr>LISCHER’S MODIFICATTION</vt:lpstr>
      <vt:lpstr>PowerPoint Presentation</vt:lpstr>
      <vt:lpstr>SIMON’S CLASSIFICATION</vt:lpstr>
      <vt:lpstr>PowerPoint Presentation</vt:lpstr>
      <vt:lpstr>PowerPoint Presentation</vt:lpstr>
      <vt:lpstr>BENNET’S CASSIFICATION</vt:lpstr>
      <vt:lpstr>ACKERMAN-PROFIT CLASSIFICATION</vt:lpstr>
      <vt:lpstr>PowerPoint Presentation</vt:lpstr>
      <vt:lpstr> BRITISH INCISOR CLASSIFICATION</vt:lpstr>
      <vt:lpstr>KATZ PREMOLAR CLASSIFICATION(1992)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DELL-PC</dc:creator>
  <cp:lastModifiedBy>mahendra.bikkad@yahoo.co.in</cp:lastModifiedBy>
  <cp:revision>199</cp:revision>
  <dcterms:created xsi:type="dcterms:W3CDTF">2015-07-30T16:18:17Z</dcterms:created>
  <dcterms:modified xsi:type="dcterms:W3CDTF">2023-04-20T07:38:02Z</dcterms:modified>
</cp:coreProperties>
</file>