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58" r:id="rId4"/>
    <p:sldId id="259" r:id="rId5"/>
    <p:sldId id="292" r:id="rId6"/>
    <p:sldId id="260" r:id="rId7"/>
    <p:sldId id="262" r:id="rId8"/>
    <p:sldId id="272" r:id="rId9"/>
    <p:sldId id="273" r:id="rId10"/>
    <p:sldId id="261" r:id="rId11"/>
    <p:sldId id="295" r:id="rId12"/>
    <p:sldId id="263" r:id="rId13"/>
    <p:sldId id="293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5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3A97DAA-B577-4887-97E6-5FA4985413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AE6574-8C7F-4BF4-8C5D-8DE11BEA82D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A41A-EB58-47E4-B775-78D6C02FF98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9BF7C-9C38-4C09-9D69-FC00A24AF3D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Rounded MT Bol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 Math" pitchFamily="18" charset="0"/>
          <a:ea typeface="Cambria Math" pitchFamily="18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mbria Math" pitchFamily="18" charset="0"/>
          <a:ea typeface="Cambria Math" pitchFamily="18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mbria Math" pitchFamily="18" charset="0"/>
          <a:ea typeface="Cambria Math" pitchFamily="18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 Math" pitchFamily="18" charset="0"/>
          <a:ea typeface="Cambria Math" pitchFamily="18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 Math" pitchFamily="18" charset="0"/>
          <a:ea typeface="Cambria Math" pitchFamily="18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18CDB-970D-4351-B807-8B41869F7F9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1DC53-291F-44F7-81DC-B8CDD0C42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1981200"/>
            <a:ext cx="74142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Occlusion-</a:t>
            </a:r>
          </a:p>
          <a:p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itchFamily="82" charset="0"/>
              </a:rPr>
              <a:t>Basic concepts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114800" y="5410835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DEPARTMENT OF ORTHODONTICS AND DENTOFACIAL ORTHOPEDICS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 descr="DSCN2389"/>
          <p:cNvPicPr>
            <a:picLocks noChangeAspect="1" noChangeArrowheads="1"/>
          </p:cNvPicPr>
          <p:nvPr/>
        </p:nvPicPr>
        <p:blipFill>
          <a:blip r:embed="rId2"/>
          <a:srcRect l="23061" t="5641" r="17439" b="5470"/>
          <a:stretch>
            <a:fillRect/>
          </a:stretch>
        </p:blipFill>
        <p:spPr bwMode="auto">
          <a:xfrm>
            <a:off x="0" y="0"/>
            <a:ext cx="4556125" cy="5105400"/>
          </a:xfrm>
          <a:prstGeom prst="rect">
            <a:avLst/>
          </a:prstGeom>
          <a:noFill/>
        </p:spPr>
      </p:pic>
      <p:pic>
        <p:nvPicPr>
          <p:cNvPr id="263174" name="Picture 6" descr="DSCN2401"/>
          <p:cNvPicPr>
            <a:picLocks noChangeAspect="1" noChangeArrowheads="1"/>
          </p:cNvPicPr>
          <p:nvPr/>
        </p:nvPicPr>
        <p:blipFill>
          <a:blip r:embed="rId3"/>
          <a:srcRect l="19533" t="19525" r="29196"/>
          <a:stretch>
            <a:fillRect/>
          </a:stretch>
        </p:blipFill>
        <p:spPr bwMode="auto">
          <a:xfrm>
            <a:off x="4808538" y="0"/>
            <a:ext cx="4335462" cy="5105400"/>
          </a:xfrm>
          <a:prstGeom prst="rect">
            <a:avLst/>
          </a:prstGeom>
          <a:noFill/>
        </p:spPr>
      </p:pic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2819400" y="5562600"/>
            <a:ext cx="3005566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MONSON CURVE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CENTRIC RELATION 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 It is the unstrained, neutral position of the mandible in which the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anterosuperior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surfaces of the mandibular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condyles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are in contact with the concavities of the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articular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disks as they approximate the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posterioinferior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third of their respective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articular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eminentia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CENTRIC OCCLUSION: “ It is the maximum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intercuspation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of maxillary and mandibular teeth when the mandible is in centric relation”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Eccentric occlusion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Functional occlusion:-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Lateral :-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Canine guided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Group functional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protrusive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0" name="Text Box 4"/>
          <p:cNvSpPr txBox="1">
            <a:spLocks noChangeArrowheads="1"/>
          </p:cNvSpPr>
          <p:nvPr/>
        </p:nvSpPr>
        <p:spPr bwMode="auto">
          <a:xfrm>
            <a:off x="685800" y="2667000"/>
            <a:ext cx="7193251" cy="1446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KEYS TO STATIC</a:t>
            </a:r>
          </a:p>
          <a:p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 FUNCTIONAL OCCLUSION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ANDREW’S SIX KEYS TO OCCLUSION(1972)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Molar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interarch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relationship</a:t>
            </a:r>
          </a:p>
          <a:p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Mesio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-distal crown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angulation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Labio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-lingual crown inclination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Absence of rotation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Tight contacts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Curve of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spee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Correct tooth size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2" name="Object 4"/>
          <p:cNvGraphicFramePr>
            <a:graphicFrameLocks noChangeAspect="1"/>
          </p:cNvGraphicFramePr>
          <p:nvPr/>
        </p:nvGraphicFramePr>
        <p:xfrm>
          <a:off x="3810000" y="152400"/>
          <a:ext cx="4994275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581650" imgH="7153275" progId="">
                  <p:embed/>
                </p:oleObj>
              </mc:Choice>
              <mc:Fallback>
                <p:oleObj name="Photo Editor Photo" r:id="rId2" imgW="5581650" imgH="7153275" progId="">
                  <p:embed/>
                  <p:pic>
                    <p:nvPicPr>
                      <p:cNvPr id="0" name="Picture 102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0" y="152400"/>
                        <a:ext cx="4994275" cy="64008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228600" y="4114800"/>
            <a:ext cx="3473067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First key of normal </a:t>
            </a:r>
          </a:p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Occlusion: molar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interarch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relationship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757" name="Object 5"/>
          <p:cNvGraphicFramePr>
            <a:graphicFrameLocks noChangeAspect="1"/>
          </p:cNvGraphicFramePr>
          <p:nvPr/>
        </p:nvGraphicFramePr>
        <p:xfrm>
          <a:off x="2667000" y="3429000"/>
          <a:ext cx="6096000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763500" imgH="6562725" progId="">
                  <p:embed/>
                </p:oleObj>
              </mc:Choice>
              <mc:Fallback>
                <p:oleObj name="Photo Editor Photo" r:id="rId2" imgW="12763500" imgH="6562725" progId="">
                  <p:embed/>
                  <p:pic>
                    <p:nvPicPr>
                      <p:cNvPr id="0" name="Picture 2048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67000" y="3429000"/>
                        <a:ext cx="6096000" cy="31337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8" name="Object 6"/>
          <p:cNvGraphicFramePr>
            <a:graphicFrameLocks noChangeAspect="1"/>
          </p:cNvGraphicFramePr>
          <p:nvPr/>
        </p:nvGraphicFramePr>
        <p:xfrm>
          <a:off x="0" y="0"/>
          <a:ext cx="26527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6410325" imgH="9820275" progId="">
                  <p:embed/>
                </p:oleObj>
              </mc:Choice>
              <mc:Fallback>
                <p:oleObj name="Photo Editor Photo" r:id="rId4" imgW="6410325" imgH="9820275" progId="">
                  <p:embed/>
                  <p:pic>
                    <p:nvPicPr>
                      <p:cNvPr id="0" name="Picture 204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652713" cy="4064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3184525" y="490538"/>
            <a:ext cx="4190571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Second key of normal occlusion:</a:t>
            </a:r>
          </a:p>
          <a:p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Mesiodistal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crown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angulation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80" name="Object 4"/>
          <p:cNvGraphicFramePr>
            <a:graphicFrameLocks noChangeAspect="1"/>
          </p:cNvGraphicFramePr>
          <p:nvPr/>
        </p:nvGraphicFramePr>
        <p:xfrm>
          <a:off x="4343400" y="595313"/>
          <a:ext cx="3781425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105650" imgH="5667375" progId="">
                  <p:embed/>
                </p:oleObj>
              </mc:Choice>
              <mc:Fallback>
                <p:oleObj name="Photo Editor Photo" r:id="rId2" imgW="7105650" imgH="5667375" progId="">
                  <p:embed/>
                  <p:pic>
                    <p:nvPicPr>
                      <p:cNvPr id="0" name="Picture 307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43400" y="595313"/>
                        <a:ext cx="3781425" cy="30162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781" name="Object 5"/>
          <p:cNvGraphicFramePr>
            <a:graphicFrameLocks noChangeAspect="1"/>
          </p:cNvGraphicFramePr>
          <p:nvPr/>
        </p:nvGraphicFramePr>
        <p:xfrm>
          <a:off x="228600" y="0"/>
          <a:ext cx="23479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295775" imgH="7439025" progId="">
                  <p:embed/>
                </p:oleObj>
              </mc:Choice>
              <mc:Fallback>
                <p:oleObj name="Photo Editor Photo" r:id="rId4" imgW="4295775" imgH="7439025" progId="">
                  <p:embed/>
                  <p:pic>
                    <p:nvPicPr>
                      <p:cNvPr id="0" name="Picture 3073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0"/>
                        <a:ext cx="2347913" cy="4064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304800" y="5708650"/>
            <a:ext cx="5851538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Third key of occlusion: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labiolingual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inclination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4" name="Object 4"/>
          <p:cNvGraphicFramePr>
            <a:graphicFrameLocks noChangeAspect="1"/>
          </p:cNvGraphicFramePr>
          <p:nvPr/>
        </p:nvGraphicFramePr>
        <p:xfrm>
          <a:off x="228600" y="228600"/>
          <a:ext cx="4191000" cy="345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67275" imgH="4010025" progId="">
                  <p:embed/>
                </p:oleObj>
              </mc:Choice>
              <mc:Fallback>
                <p:oleObj name="Photo Editor Photo" r:id="rId2" imgW="4867275" imgH="4010025" progId="">
                  <p:embed/>
                  <p:pic>
                    <p:nvPicPr>
                      <p:cNvPr id="0" name="Picture 4096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" y="228600"/>
                        <a:ext cx="4191000" cy="34528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5" name="Object 5"/>
          <p:cNvGraphicFramePr>
            <a:graphicFrameLocks noChangeAspect="1"/>
          </p:cNvGraphicFramePr>
          <p:nvPr/>
        </p:nvGraphicFramePr>
        <p:xfrm>
          <a:off x="5105400" y="3402013"/>
          <a:ext cx="4038600" cy="320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867275" imgH="3867150" progId="">
                  <p:embed/>
                </p:oleObj>
              </mc:Choice>
              <mc:Fallback>
                <p:oleObj name="Photo Editor Photo" r:id="rId4" imgW="4867275" imgH="3867150" progId="">
                  <p:embed/>
                  <p:pic>
                    <p:nvPicPr>
                      <p:cNvPr id="0" name="Picture 4097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5400" y="3402013"/>
                        <a:ext cx="4038600" cy="32083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288925" y="4681538"/>
            <a:ext cx="453630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Improper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labiolingual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relationships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828" name="Object 4"/>
          <p:cNvGraphicFramePr>
            <a:graphicFrameLocks noChangeAspect="1"/>
          </p:cNvGraphicFramePr>
          <p:nvPr/>
        </p:nvGraphicFramePr>
        <p:xfrm>
          <a:off x="3138488" y="1457325"/>
          <a:ext cx="28670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867025" imgH="3943350" progId="">
                  <p:embed/>
                </p:oleObj>
              </mc:Choice>
              <mc:Fallback>
                <p:oleObj name="Photo Editor Photo" r:id="rId2" imgW="2867025" imgH="3943350" progId="">
                  <p:embed/>
                  <p:pic>
                    <p:nvPicPr>
                      <p:cNvPr id="0" name="Picture 5120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8488" y="1457325"/>
                        <a:ext cx="2867025" cy="39433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517525" y="5824538"/>
            <a:ext cx="4345613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Fourth key of occlusion: rotations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04800"/>
            <a:ext cx="8229600" cy="624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OC= UP,  CLUSION= CLOSING</a:t>
            </a:r>
          </a:p>
          <a:p>
            <a:pPr>
              <a:lnSpc>
                <a:spcPct val="90000"/>
              </a:lnSpc>
              <a:buNone/>
            </a:pP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OCCLUSION= CLOSING UP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Defined as Relationship of dental arches when tooth contacts are made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 ideal occlusion teeth alignment is such that the masticatory loads are within physiological range and act through long axis of as many teeth in the arch as possible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852" name="Object 4"/>
          <p:cNvGraphicFramePr>
            <a:graphicFrameLocks noChangeAspect="1"/>
          </p:cNvGraphicFramePr>
          <p:nvPr/>
        </p:nvGraphicFramePr>
        <p:xfrm>
          <a:off x="1638300" y="1423988"/>
          <a:ext cx="5867400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867400" imgH="4010025" progId="">
                  <p:embed/>
                </p:oleObj>
              </mc:Choice>
              <mc:Fallback>
                <p:oleObj name="Photo Editor Photo" r:id="rId2" imgW="5867400" imgH="4010025" progId="">
                  <p:embed/>
                  <p:pic>
                    <p:nvPicPr>
                      <p:cNvPr id="0" name="Picture 614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8300" y="1423988"/>
                        <a:ext cx="5867400" cy="40100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447800" y="5943600"/>
            <a:ext cx="6202595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Fifth key to occlusion: tight contacts , no spacing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3067050" y="152400"/>
          <a:ext cx="4799013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582025" imgH="11582400" progId="">
                  <p:embed/>
                </p:oleObj>
              </mc:Choice>
              <mc:Fallback>
                <p:oleObj name="Photo Editor Photo" r:id="rId2" imgW="8582025" imgH="11582400" progId="">
                  <p:embed/>
                  <p:pic>
                    <p:nvPicPr>
                      <p:cNvPr id="0" name="Picture 7168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67050" y="152400"/>
                        <a:ext cx="4799013" cy="6477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304800" y="4267200"/>
            <a:ext cx="2116862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Sixth key of </a:t>
            </a:r>
          </a:p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Occlusion:</a:t>
            </a:r>
          </a:p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CURVE OF SPEE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6600" dirty="0">
                <a:solidFill>
                  <a:srgbClr val="FFFF00"/>
                </a:solidFill>
                <a:latin typeface="Kristen ITC" pitchFamily="66" charset="0"/>
              </a:rPr>
              <a:t>The harder I work, the luckier I get.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3400" y="4191000"/>
            <a:ext cx="3914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u="sng" dirty="0">
                <a:solidFill>
                  <a:srgbClr val="92D050"/>
                </a:solidFill>
                <a:latin typeface="Lucida Bright" pitchFamily="18" charset="0"/>
              </a:rPr>
              <a:t>Samuel Goldwyn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5334000"/>
            <a:ext cx="3997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>
                <a:solidFill>
                  <a:schemeClr val="bg1">
                    <a:lumMod val="95000"/>
                    <a:lumOff val="5000"/>
                  </a:schemeClr>
                </a:solidFill>
                <a:latin typeface="Curlz MT" pitchFamily="82" charset="0"/>
              </a:rPr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Types of occlusion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Static</a:t>
            </a:r>
          </a:p>
          <a:p>
            <a:pPr marL="609600" indent="-609600">
              <a:buFontTx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Functional</a:t>
            </a:r>
          </a:p>
          <a:p>
            <a:pPr marL="609600" indent="-609600">
              <a:buFontTx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Centric</a:t>
            </a:r>
          </a:p>
          <a:p>
            <a:pPr marL="609600" indent="-609600">
              <a:buFontTx/>
              <a:buAutoNum type="arabicPeriod"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Eccentric</a:t>
            </a:r>
          </a:p>
          <a:p>
            <a:pPr marL="609600" indent="-609600">
              <a:buFontTx/>
              <a:buNone/>
            </a:pPr>
            <a:endParaRPr lang="en-US" dirty="0"/>
          </a:p>
          <a:p>
            <a:pPr marL="609600" indent="-609600">
              <a:buFontTx/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TYPES OF CUSPS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Centric holding cusps-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e.g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mand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facial and max palatal(blue dots)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Non supporting cusps-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e.g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mand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lingual and max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buccal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(red dots)</a:t>
            </a:r>
          </a:p>
        </p:txBody>
      </p:sp>
      <p:pic>
        <p:nvPicPr>
          <p:cNvPr id="23553" name="Picture 1" descr="D:\my patients\aradhna\aradhna debonded\DSCN5507.JPG"/>
          <p:cNvPicPr>
            <a:picLocks noChangeAspect="1" noChangeArrowheads="1"/>
          </p:cNvPicPr>
          <p:nvPr/>
        </p:nvPicPr>
        <p:blipFill>
          <a:blip r:embed="rId2" cstate="print"/>
          <a:srcRect l="19826" t="34624" r="26910" b="16843"/>
          <a:stretch>
            <a:fillRect/>
          </a:stretch>
        </p:blipFill>
        <p:spPr bwMode="auto">
          <a:xfrm rot="10800000">
            <a:off x="381000" y="3869690"/>
            <a:ext cx="4038600" cy="2759710"/>
          </a:xfrm>
          <a:prstGeom prst="rect">
            <a:avLst/>
          </a:prstGeom>
          <a:noFill/>
        </p:spPr>
      </p:pic>
      <p:pic>
        <p:nvPicPr>
          <p:cNvPr id="23554" name="Picture 2" descr="D:\my patients\aradhna\aradhna debonded\DSCN5509.JPG"/>
          <p:cNvPicPr>
            <a:picLocks noChangeAspect="1" noChangeArrowheads="1"/>
          </p:cNvPicPr>
          <p:nvPr/>
        </p:nvPicPr>
        <p:blipFill>
          <a:blip r:embed="rId3" cstate="print"/>
          <a:srcRect l="19826" t="22787" r="28685" b="31048"/>
          <a:stretch>
            <a:fillRect/>
          </a:stretch>
        </p:blipFill>
        <p:spPr bwMode="auto">
          <a:xfrm rot="10800000">
            <a:off x="4724400" y="3862552"/>
            <a:ext cx="4114800" cy="27668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81600" y="42421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35563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0570" y="56137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47244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46231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51054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0" y="44707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48768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8600" y="53851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5720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48600" y="40386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1000" y="35814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Anatomical alignment of teeth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DENTAL ARCHES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size &amp; shape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caternary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curve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NEUTRAL ZONE</a:t>
            </a:r>
          </a:p>
        </p:txBody>
      </p:sp>
      <p:pic>
        <p:nvPicPr>
          <p:cNvPr id="129028" name="Picture 4" descr="TMP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t="1671" r="71123" b="8116"/>
          <a:stretch>
            <a:fillRect/>
          </a:stretch>
        </p:blipFill>
        <p:spPr>
          <a:xfrm>
            <a:off x="4810125" y="1524000"/>
            <a:ext cx="3713163" cy="5181600"/>
          </a:xfrm>
          <a:noFill/>
          <a:ln w="57150">
            <a:solidFill>
              <a:srgbClr val="990000"/>
            </a:solidFill>
          </a:ln>
        </p:spPr>
      </p:pic>
      <p:pic>
        <p:nvPicPr>
          <p:cNvPr id="129030" name="Picture 6" descr="TMP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-12000" contrast="30000"/>
          </a:blip>
          <a:srcRect l="60783" t="32300" r="2121" b="8115"/>
          <a:stretch>
            <a:fillRect/>
          </a:stretch>
        </p:blipFill>
        <p:spPr>
          <a:xfrm>
            <a:off x="381000" y="4038600"/>
            <a:ext cx="3657600" cy="2667000"/>
          </a:xfrm>
          <a:noFill/>
          <a:ln w="57150">
            <a:solidFill>
              <a:srgbClr val="99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ANATOMIC OCCLUSION OF TEETH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Centric occlusion </a:t>
            </a: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Centric relation</a:t>
            </a:r>
          </a:p>
        </p:txBody>
      </p:sp>
      <p:pic>
        <p:nvPicPr>
          <p:cNvPr id="134148" name="Picture 4" descr="TMP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37845" t="3108" r="18002" b="62695"/>
          <a:stretch>
            <a:fillRect/>
          </a:stretch>
        </p:blipFill>
        <p:spPr>
          <a:xfrm>
            <a:off x="5105400" y="2057400"/>
            <a:ext cx="3140075" cy="2514600"/>
          </a:xfrm>
          <a:noFill/>
          <a:ln w="57150">
            <a:solidFill>
              <a:srgbClr val="990000"/>
            </a:solidFill>
          </a:ln>
        </p:spPr>
      </p:pic>
      <p:pic>
        <p:nvPicPr>
          <p:cNvPr id="134150" name="Picture 6" descr="TMP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6459" t="14410" r="12462" b="47221"/>
          <a:stretch>
            <a:fillRect/>
          </a:stretch>
        </p:blipFill>
        <p:spPr>
          <a:xfrm>
            <a:off x="228600" y="4038600"/>
            <a:ext cx="3733800" cy="1981200"/>
          </a:xfrm>
          <a:noFill/>
          <a:ln w="57150">
            <a:solidFill>
              <a:srgbClr val="990000"/>
            </a:solidFill>
          </a:ln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 flipH="1">
            <a:off x="2057400" y="5438775"/>
            <a:ext cx="76200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 u="sng">
                <a:solidFill>
                  <a:srgbClr val="000000"/>
                </a:solidFill>
                <a:latin typeface="Typewriter" pitchFamily="2" charset="0"/>
              </a:rPr>
              <a:t>i</a:t>
            </a:r>
            <a:endParaRPr lang="en-GB" b="1" u="sng">
              <a:solidFill>
                <a:srgbClr val="000000"/>
              </a:solidFill>
              <a:latin typeface="Typewriter" pitchFamily="2" charset="0"/>
            </a:endParaRP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1050925" y="3536950"/>
            <a:ext cx="2847975" cy="366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/>
              <a:t>LABIOLINGUAL RELATION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Curve of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spee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4495800" cy="44958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“The occlusal surface of human dental arch (seen in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norma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lateralis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 is described by the arc of the circle whose center is located on the surface of the middle of the orbits behind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cristia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lachryma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posterior”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                           GRAF SPEE—1890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27652" name="Picture 4" descr="TMP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9064" t="64874" r="11499" b="3566"/>
          <a:stretch>
            <a:fillRect/>
          </a:stretch>
        </p:blipFill>
        <p:spPr>
          <a:xfrm>
            <a:off x="4953000" y="1828800"/>
            <a:ext cx="3886200" cy="3157537"/>
          </a:xfrm>
          <a:noFill/>
          <a:ln w="57150">
            <a:solidFill>
              <a:srgbClr val="990000"/>
            </a:solidFill>
          </a:ln>
        </p:spPr>
      </p:pic>
      <p:sp>
        <p:nvSpPr>
          <p:cNvPr id="6" name="Freeform 5"/>
          <p:cNvSpPr/>
          <p:nvPr/>
        </p:nvSpPr>
        <p:spPr>
          <a:xfrm rot="282607">
            <a:off x="5105400" y="3332400"/>
            <a:ext cx="2362200" cy="228600"/>
          </a:xfrm>
          <a:custGeom>
            <a:avLst/>
            <a:gdLst>
              <a:gd name="connsiteX0" fmla="*/ 0 w 3703320"/>
              <a:gd name="connsiteY0" fmla="*/ 0 h 457200"/>
              <a:gd name="connsiteX1" fmla="*/ 2346960 w 3703320"/>
              <a:gd name="connsiteY1" fmla="*/ 426720 h 457200"/>
              <a:gd name="connsiteX2" fmla="*/ 3688080 w 3703320"/>
              <a:gd name="connsiteY2" fmla="*/ 182880 h 457200"/>
              <a:gd name="connsiteX3" fmla="*/ 3688080 w 3703320"/>
              <a:gd name="connsiteY3" fmla="*/ 182880 h 457200"/>
              <a:gd name="connsiteX4" fmla="*/ 3703320 w 3703320"/>
              <a:gd name="connsiteY4" fmla="*/ 1676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320" h="457200">
                <a:moveTo>
                  <a:pt x="0" y="0"/>
                </a:moveTo>
                <a:cubicBezTo>
                  <a:pt x="866140" y="198120"/>
                  <a:pt x="1732280" y="396240"/>
                  <a:pt x="2346960" y="426720"/>
                </a:cubicBezTo>
                <a:cubicBezTo>
                  <a:pt x="2961640" y="457200"/>
                  <a:pt x="3688080" y="182880"/>
                  <a:pt x="3688080" y="182880"/>
                </a:cubicBezTo>
                <a:lnTo>
                  <a:pt x="3688080" y="182880"/>
                </a:lnTo>
                <a:lnTo>
                  <a:pt x="3703320" y="16764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Significance of curve of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Spee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For determination of space requirement during Rx planning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Tooth guidance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e.g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canine,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incisal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 orthodontic treatment for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finalising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occlusion</a:t>
            </a: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10668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Curvatures of teeth and arches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114800"/>
          </a:xfrm>
        </p:spPr>
        <p:txBody>
          <a:bodyPr/>
          <a:lstStyle/>
          <a:p>
            <a:pPr>
              <a:buNone/>
            </a:pP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Curve of 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wilson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>
              <a:buNone/>
            </a:pP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2100" name="Picture 4" descr="TM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2339" t="10103" r="14729" b="50005"/>
          <a:stretch>
            <a:fillRect/>
          </a:stretch>
        </p:blipFill>
        <p:spPr>
          <a:xfrm>
            <a:off x="1371600" y="3810000"/>
            <a:ext cx="7239000" cy="2743200"/>
          </a:xfrm>
          <a:noFill/>
          <a:ln w="57150">
            <a:solidFill>
              <a:srgbClr val="99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On-screen Show (4:3)</PresentationFormat>
  <Paragraphs>89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Algerian</vt:lpstr>
      <vt:lpstr>Arial</vt:lpstr>
      <vt:lpstr>Arial Rounded MT Bold</vt:lpstr>
      <vt:lpstr>Calibri</vt:lpstr>
      <vt:lpstr>Cambria Math</vt:lpstr>
      <vt:lpstr>Curlz MT</vt:lpstr>
      <vt:lpstr>Kristen ITC</vt:lpstr>
      <vt:lpstr>Lucida Bright</vt:lpstr>
      <vt:lpstr>Typewriter</vt:lpstr>
      <vt:lpstr>Custom Design</vt:lpstr>
      <vt:lpstr>1_Custom Design</vt:lpstr>
      <vt:lpstr>Photo Editor Photo</vt:lpstr>
      <vt:lpstr>PowerPoint Presentation</vt:lpstr>
      <vt:lpstr>PowerPoint Presentation</vt:lpstr>
      <vt:lpstr>Types of occlusion</vt:lpstr>
      <vt:lpstr>TYPES OF CUSPS</vt:lpstr>
      <vt:lpstr>Anatomical alignment of teeth</vt:lpstr>
      <vt:lpstr>ANATOMIC OCCLUSION OF TEETH</vt:lpstr>
      <vt:lpstr>Curve of spee</vt:lpstr>
      <vt:lpstr>Significance of curve of Spee</vt:lpstr>
      <vt:lpstr>Curvatures of teeth and arches</vt:lpstr>
      <vt:lpstr>PowerPoint Presentation</vt:lpstr>
      <vt:lpstr>CENTRIC RELATION </vt:lpstr>
      <vt:lpstr>Eccentric occlusion types</vt:lpstr>
      <vt:lpstr>PowerPoint Presentation</vt:lpstr>
      <vt:lpstr>ANDREW’S SIX KEYS TO OCCLUSION(1972)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sugnesh</dc:creator>
  <cp:lastModifiedBy>mahendra.bikkad@yahoo.co.in</cp:lastModifiedBy>
  <cp:revision>42</cp:revision>
  <dcterms:created xsi:type="dcterms:W3CDTF">2008-01-11T14:21:00Z</dcterms:created>
  <dcterms:modified xsi:type="dcterms:W3CDTF">2023-04-20T07:41:58Z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1033-10.1.0.5507</vt:lpwstr>
  </property>
</Properties>
</file>