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62" r:id="rId2"/>
    <p:sldId id="458" r:id="rId3"/>
    <p:sldId id="459" r:id="rId4"/>
    <p:sldId id="460" r:id="rId5"/>
    <p:sldId id="298" r:id="rId6"/>
    <p:sldId id="300" r:id="rId7"/>
    <p:sldId id="309" r:id="rId8"/>
    <p:sldId id="301" r:id="rId9"/>
    <p:sldId id="258" r:id="rId10"/>
    <p:sldId id="302" r:id="rId11"/>
    <p:sldId id="326" r:id="rId12"/>
    <p:sldId id="312" r:id="rId13"/>
    <p:sldId id="303" r:id="rId14"/>
    <p:sldId id="305" r:id="rId15"/>
    <p:sldId id="306" r:id="rId16"/>
    <p:sldId id="304" r:id="rId17"/>
    <p:sldId id="317" r:id="rId18"/>
    <p:sldId id="451" r:id="rId19"/>
    <p:sldId id="318" r:id="rId20"/>
    <p:sldId id="319" r:id="rId21"/>
    <p:sldId id="320" r:id="rId22"/>
    <p:sldId id="327" r:id="rId23"/>
    <p:sldId id="321" r:id="rId24"/>
    <p:sldId id="323" r:id="rId25"/>
    <p:sldId id="329" r:id="rId26"/>
    <p:sldId id="325" r:id="rId27"/>
    <p:sldId id="454" r:id="rId28"/>
    <p:sldId id="457" r:id="rId29"/>
    <p:sldId id="45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B96"/>
    <a:srgbClr val="000099"/>
    <a:srgbClr val="00CCFF"/>
    <a:srgbClr val="E1E6A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33" autoAdjust="0"/>
  </p:normalViewPr>
  <p:slideViewPr>
    <p:cSldViewPr>
      <p:cViewPr>
        <p:scale>
          <a:sx n="66" d="100"/>
          <a:sy n="66" d="100"/>
        </p:scale>
        <p:origin x="-1284"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4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D5037-13AD-4DA9-B465-76280DF1104E}" type="datetimeFigureOut">
              <a:rPr lang="en-US" smtClean="0"/>
              <a:pPr/>
              <a:t>2/5/2018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A11DE-E99C-4800-A0AC-6468A5D06B3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3A11DE-E99C-4800-A0AC-6468A5D06B3E}"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869AB1F8-28FD-4D88-8589-10833AFFD9C5}" type="slidenum">
              <a:rPr lang="en-US"/>
              <a:pPr>
                <a:defRPr/>
              </a:pPr>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dirty="0"/>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2/5/2018</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2/5/2018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2/5/2018</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wipe/>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smtClean="0">
                <a:latin typeface="Times New Roman" pitchFamily="18" charset="0"/>
                <a:cs typeface="Times New Roman" pitchFamily="18" charset="0"/>
              </a:rPr>
              <a:t>CYSTS OF ODONTOGENIC ORIGIN-II</a:t>
            </a:r>
            <a:endParaRPr lang="en-US" sz="4000" b="1" dirty="0">
              <a:latin typeface="Times New Roman" pitchFamily="18" charset="0"/>
              <a:cs typeface="Times New Roman" pitchFamily="18" charset="0"/>
            </a:endParaRPr>
          </a:p>
        </p:txBody>
      </p:sp>
      <p:sp>
        <p:nvSpPr>
          <p:cNvPr id="5" name="Text Placeholder 5"/>
          <p:cNvSpPr txBox="1">
            <a:spLocks/>
          </p:cNvSpPr>
          <p:nvPr/>
        </p:nvSpPr>
        <p:spPr>
          <a:xfrm>
            <a:off x="1524000" y="3505200"/>
            <a:ext cx="6480174" cy="2057400"/>
          </a:xfrm>
          <a:prstGeom prst="rect">
            <a:avLst/>
          </a:prstGeom>
        </p:spPr>
        <p:txBody>
          <a:bodyPr vert="horz" anchor="t">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1" i="0" u="none" strike="noStrike" kern="1200" cap="all" spc="250" normalizeH="0" baseline="0" noProof="0" dirty="0" smtClean="0">
                <a:ln>
                  <a:noFill/>
                </a:ln>
                <a:solidFill>
                  <a:schemeClr val="tx2"/>
                </a:solidFill>
                <a:effectLst/>
                <a:uLnTx/>
                <a:uFillTx/>
                <a:latin typeface="Times New Roman" pitchFamily="18" charset="0"/>
                <a:cs typeface="Times New Roman" pitchFamily="18" charset="0"/>
              </a:rPr>
              <a:t>Dept. of Oral Pathology&amp; Microbiology</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400" b="1" i="0" u="none" strike="noStrike" kern="1200" cap="all" spc="250" normalizeH="0" baseline="0" noProof="0" dirty="0" smtClean="0">
              <a:ln>
                <a:noFill/>
              </a:ln>
              <a:solidFill>
                <a:schemeClr val="tx2"/>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400" b="1" i="0" u="none" strike="noStrike" kern="1200" cap="all" spc="25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400" b="1" i="0" u="none" strike="noStrike" kern="1200" cap="all" spc="250" normalizeH="0" baseline="0" noProof="0" dirty="0" smtClean="0">
              <a:ln>
                <a:noFill/>
              </a:ln>
              <a:solidFill>
                <a:schemeClr val="tx2"/>
              </a:solidFill>
              <a:effectLst/>
              <a:uLnTx/>
              <a:uFillTx/>
              <a:latin typeface="+mn-lt"/>
              <a:ea typeface="+mn-ea"/>
              <a:cs typeface="+mn-cs"/>
            </a:endParaRPr>
          </a:p>
        </p:txBody>
      </p:sp>
    </p:spTree>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latin typeface="Times New Roman" pitchFamily="18" charset="0"/>
                <a:cs typeface="Times New Roman" pitchFamily="18" charset="0"/>
              </a:rPr>
              <a:t>Cyst enlargement</a:t>
            </a:r>
            <a:endParaRPr lang="en-US" sz="4000" dirty="0">
              <a:solidFill>
                <a:srgbClr val="C00000"/>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400" dirty="0" smtClean="0"/>
              <a:t>Grows  in </a:t>
            </a:r>
            <a:r>
              <a:rPr lang="en-US" sz="2400" dirty="0" err="1" smtClean="0"/>
              <a:t>antero</a:t>
            </a:r>
            <a:r>
              <a:rPr lang="en-US" sz="2400" dirty="0" smtClean="0"/>
              <a:t>-posterior direction within the medullary cavity of the bone  without causing obvious bone expansion  </a:t>
            </a:r>
            <a:endParaRPr lang="en-US" sz="2400" dirty="0"/>
          </a:p>
        </p:txBody>
      </p:sp>
      <p:pic>
        <p:nvPicPr>
          <p:cNvPr id="4" name="Picture 4" descr="DSCN9290"/>
          <p:cNvPicPr>
            <a:picLocks noChangeAspect="1" noChangeArrowheads="1"/>
          </p:cNvPicPr>
          <p:nvPr/>
        </p:nvPicPr>
        <p:blipFill>
          <a:blip r:embed="rId2"/>
          <a:srcRect l="8469" t="14938" r="11769" b="7666"/>
          <a:stretch>
            <a:fillRect/>
          </a:stretch>
        </p:blipFill>
        <p:spPr>
          <a:xfrm>
            <a:off x="3124200" y="3344672"/>
            <a:ext cx="3505200" cy="25465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latin typeface="Times New Roman" pitchFamily="18" charset="0"/>
                <a:cs typeface="Times New Roman" pitchFamily="18" charset="0"/>
              </a:rPr>
              <a:t>Aspirate analysis</a:t>
            </a:r>
            <a:endParaRPr lang="en-US" sz="4000" dirty="0">
              <a:latin typeface="Times New Roman" pitchFamily="18" charset="0"/>
              <a:cs typeface="Times New Roman" pitchFamily="18" charset="0"/>
            </a:endParaRPr>
          </a:p>
        </p:txBody>
      </p:sp>
      <p:pic>
        <p:nvPicPr>
          <p:cNvPr id="4" name="Picture 2" descr="D:\cases\CYST\sunita 03.12.08\DSC04104.JPG"/>
          <p:cNvPicPr>
            <a:picLocks noGrp="1" noChangeAspect="1" noChangeArrowheads="1"/>
          </p:cNvPicPr>
          <p:nvPr>
            <p:ph sz="quarter" idx="1"/>
          </p:nvPr>
        </p:nvPicPr>
        <p:blipFill>
          <a:blip r:embed="rId2"/>
          <a:srcRect/>
          <a:stretch>
            <a:fillRect/>
          </a:stretch>
        </p:blipFill>
        <p:spPr>
          <a:xfrm>
            <a:off x="1505744" y="2057400"/>
            <a:ext cx="6096000" cy="4572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1447800" y="1371600"/>
            <a:ext cx="6781800" cy="461665"/>
          </a:xfrm>
          <a:prstGeom prst="rect">
            <a:avLst/>
          </a:prstGeom>
        </p:spPr>
        <p:txBody>
          <a:bodyPr wrap="square">
            <a:spAutoFit/>
          </a:bodyPr>
          <a:lstStyle/>
          <a:p>
            <a:r>
              <a:rPr lang="en-US" sz="2400" b="1" dirty="0" smtClean="0">
                <a:solidFill>
                  <a:srgbClr val="7030A0"/>
                </a:solidFill>
                <a:latin typeface="Times New Roman" pitchFamily="18" charset="0"/>
                <a:cs typeface="Times New Roman" pitchFamily="18" charset="0"/>
              </a:rPr>
              <a:t>Aspirate- thick yellowish cheesy material</a:t>
            </a:r>
            <a:endParaRPr lang="en-US" sz="2400" b="1" dirty="0">
              <a:solidFill>
                <a:srgbClr val="7030A0"/>
              </a:solidFill>
              <a:latin typeface="Times New Roman" pitchFamily="18" charset="0"/>
              <a:cs typeface="Times New Roman" pitchFamily="18" charset="0"/>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612648"/>
            <a:ext cx="8534400" cy="758952"/>
          </a:xfrm>
        </p:spPr>
        <p:txBody>
          <a:bodyPr>
            <a:noAutofit/>
          </a:bodyPr>
          <a:lstStyle/>
          <a:p>
            <a:r>
              <a:rPr lang="en-US" sz="4000" dirty="0" smtClean="0">
                <a:solidFill>
                  <a:srgbClr val="C00000"/>
                </a:solidFill>
              </a:rPr>
              <a:t>Aspirate analysis </a:t>
            </a:r>
            <a:r>
              <a:rPr lang="en-US" sz="4000" dirty="0" smtClean="0"/>
              <a:t/>
            </a:r>
            <a:br>
              <a:rPr lang="en-US" sz="4000" dirty="0" smtClean="0"/>
            </a:br>
            <a:endParaRPr lang="en-US" sz="4000" dirty="0"/>
          </a:p>
        </p:txBody>
      </p:sp>
      <p:sp>
        <p:nvSpPr>
          <p:cNvPr id="3" name="Content Placeholder 2"/>
          <p:cNvSpPr>
            <a:spLocks noGrp="1"/>
          </p:cNvSpPr>
          <p:nvPr>
            <p:ph sz="quarter" idx="1"/>
          </p:nvPr>
        </p:nvSpPr>
        <p:spPr/>
        <p:txBody>
          <a:bodyPr>
            <a:normAutofit/>
          </a:bodyPr>
          <a:lstStyle/>
          <a:p>
            <a:r>
              <a:rPr lang="en-US" sz="2400" dirty="0" smtClean="0"/>
              <a:t>Toller (1970a) considered that estimation of the soluble protein level in aspirated cyst fluid might be a valuable aid in the preoperative diagnosis of OKCs. </a:t>
            </a:r>
          </a:p>
          <a:p>
            <a:pPr>
              <a:buNone/>
            </a:pPr>
            <a:endParaRPr lang="en-US" sz="2400" dirty="0" smtClean="0"/>
          </a:p>
          <a:p>
            <a:pPr>
              <a:lnSpc>
                <a:spcPct val="80000"/>
              </a:lnSpc>
            </a:pPr>
            <a:r>
              <a:rPr lang="en-US" sz="2400" dirty="0" smtClean="0"/>
              <a:t>Toller postulated that a protein level of less than </a:t>
            </a:r>
            <a:r>
              <a:rPr lang="en-US" sz="2400" b="1" dirty="0" smtClean="0">
                <a:solidFill>
                  <a:schemeClr val="accent6">
                    <a:lumMod val="75000"/>
                  </a:schemeClr>
                </a:solidFill>
              </a:rPr>
              <a:t>4.0g  per 100ml</a:t>
            </a:r>
            <a:r>
              <a:rPr lang="en-US" sz="2400" dirty="0" smtClean="0">
                <a:solidFill>
                  <a:schemeClr val="accent6">
                    <a:lumMod val="75000"/>
                  </a:schemeClr>
                </a:solidFill>
              </a:rPr>
              <a:t> </a:t>
            </a:r>
            <a:r>
              <a:rPr lang="en-US" sz="2400" dirty="0" smtClean="0"/>
              <a:t>indicated a diagnosis of OKC. </a:t>
            </a:r>
          </a:p>
          <a:p>
            <a:pPr>
              <a:lnSpc>
                <a:spcPct val="80000"/>
              </a:lnSpc>
            </a:pPr>
            <a:endParaRPr lang="en-US" sz="2400" dirty="0" smtClean="0"/>
          </a:p>
          <a:p>
            <a:pPr>
              <a:lnSpc>
                <a:spcPct val="80000"/>
              </a:lnSpc>
            </a:pPr>
            <a:r>
              <a:rPr lang="en-US" sz="2400" dirty="0" smtClean="0"/>
              <a:t>A value of over </a:t>
            </a:r>
            <a:r>
              <a:rPr lang="en-US" sz="2400" b="1" dirty="0" smtClean="0">
                <a:solidFill>
                  <a:schemeClr val="accent6">
                    <a:lumMod val="75000"/>
                  </a:schemeClr>
                </a:solidFill>
              </a:rPr>
              <a:t>5.0 g per 100ml </a:t>
            </a:r>
            <a:r>
              <a:rPr lang="en-US" sz="2400" dirty="0" smtClean="0"/>
              <a:t>however would </a:t>
            </a:r>
          </a:p>
          <a:p>
            <a:pPr>
              <a:lnSpc>
                <a:spcPct val="80000"/>
              </a:lnSpc>
              <a:buNone/>
            </a:pPr>
            <a:r>
              <a:rPr lang="en-US" sz="2400" dirty="0" smtClean="0"/>
              <a:t>   suggest a </a:t>
            </a:r>
            <a:r>
              <a:rPr lang="en-US" sz="2400" dirty="0" err="1" smtClean="0"/>
              <a:t>radicular</a:t>
            </a:r>
            <a:r>
              <a:rPr lang="en-US" sz="2400" dirty="0" smtClean="0"/>
              <a:t>, </a:t>
            </a:r>
            <a:r>
              <a:rPr lang="en-US" sz="2400" dirty="0" err="1" smtClean="0"/>
              <a:t>dentigerous</a:t>
            </a:r>
            <a:r>
              <a:rPr lang="en-US" sz="2400" dirty="0" smtClean="0"/>
              <a:t> or </a:t>
            </a:r>
            <a:r>
              <a:rPr lang="en-US" sz="2400" dirty="0" err="1" smtClean="0"/>
              <a:t>fissural</a:t>
            </a:r>
            <a:r>
              <a:rPr lang="en-US" sz="2400" dirty="0" smtClean="0"/>
              <a:t> cyst, or </a:t>
            </a:r>
          </a:p>
          <a:p>
            <a:pPr>
              <a:lnSpc>
                <a:spcPct val="80000"/>
              </a:lnSpc>
              <a:buNone/>
            </a:pPr>
            <a:r>
              <a:rPr lang="en-US" sz="2400" dirty="0" smtClean="0"/>
              <a:t>   even an </a:t>
            </a:r>
            <a:r>
              <a:rPr lang="en-US" sz="2400" dirty="0" err="1" smtClean="0"/>
              <a:t>ameloblastoma</a:t>
            </a:r>
            <a:r>
              <a:rPr lang="en-US" sz="2400" dirty="0" smtClean="0"/>
              <a:t>.</a:t>
            </a:r>
          </a:p>
          <a:p>
            <a:pPr>
              <a:buNone/>
            </a:pPr>
            <a:endParaRPr lang="en-US" sz="2400" dirty="0"/>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Radiographic features </a:t>
            </a:r>
            <a:endParaRPr lang="en-US" sz="4000" dirty="0">
              <a:solidFill>
                <a:srgbClr val="C00000"/>
              </a:solidFill>
            </a:endParaRPr>
          </a:p>
        </p:txBody>
      </p:sp>
      <p:sp>
        <p:nvSpPr>
          <p:cNvPr id="5" name="Content Placeholder 4"/>
          <p:cNvSpPr>
            <a:spLocks noGrp="1"/>
          </p:cNvSpPr>
          <p:nvPr>
            <p:ph sz="half" idx="2"/>
          </p:nvPr>
        </p:nvSpPr>
        <p:spPr/>
        <p:txBody>
          <a:bodyPr/>
          <a:lstStyle/>
          <a:p>
            <a:r>
              <a:rPr lang="en-US" dirty="0" smtClean="0">
                <a:latin typeface="Times New Roman" pitchFamily="18" charset="0"/>
                <a:cs typeface="Times New Roman" pitchFamily="18" charset="0"/>
              </a:rPr>
              <a:t>Well defined radiolucent area with smooth &amp; often corticated margins</a:t>
            </a:r>
          </a:p>
          <a:p>
            <a:r>
              <a:rPr lang="en-US" dirty="0" smtClean="0">
                <a:latin typeface="Times New Roman" pitchFamily="18" charset="0"/>
                <a:cs typeface="Times New Roman" pitchFamily="18" charset="0"/>
              </a:rPr>
              <a:t>Scalloping of border – represents variation in growth  pattern</a:t>
            </a:r>
          </a:p>
          <a:p>
            <a:endParaRPr lang="en-US" dirty="0">
              <a:latin typeface="Times New Roman" pitchFamily="18" charset="0"/>
              <a:cs typeface="Times New Roman" pitchFamily="18" charset="0"/>
            </a:endParaRPr>
          </a:p>
        </p:txBody>
      </p:sp>
      <p:sp>
        <p:nvSpPr>
          <p:cNvPr id="7" name="Rectangle 6"/>
          <p:cNvSpPr/>
          <p:nvPr/>
        </p:nvSpPr>
        <p:spPr>
          <a:xfrm>
            <a:off x="533400" y="6248400"/>
            <a:ext cx="35052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 Unilocular with scalloped borders</a:t>
            </a:r>
            <a:endParaRPr lang="en-US" dirty="0"/>
          </a:p>
        </p:txBody>
      </p:sp>
      <p:pic>
        <p:nvPicPr>
          <p:cNvPr id="8" name="Picture 3"/>
          <p:cNvPicPr>
            <a:picLocks noChangeAspect="1" noChangeArrowheads="1"/>
          </p:cNvPicPr>
          <p:nvPr/>
        </p:nvPicPr>
        <p:blipFill>
          <a:blip r:embed="rId2"/>
          <a:srcRect/>
          <a:stretch>
            <a:fillRect/>
          </a:stretch>
        </p:blipFill>
        <p:spPr bwMode="auto">
          <a:xfrm>
            <a:off x="685800" y="1371600"/>
            <a:ext cx="3048000" cy="2764853"/>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3" descr="okc01alg"/>
          <p:cNvPicPr>
            <a:picLocks noGrp="1" noChangeAspect="1" noChangeArrowheads="1"/>
          </p:cNvPicPr>
          <p:nvPr>
            <p:ph sz="half" idx="1"/>
          </p:nvPr>
        </p:nvPicPr>
        <p:blipFill>
          <a:blip r:embed="rId3"/>
          <a:srcRect/>
          <a:stretch>
            <a:fillRect/>
          </a:stretch>
        </p:blipFill>
        <p:spPr bwMode="auto">
          <a:xfrm>
            <a:off x="533400" y="4114800"/>
            <a:ext cx="3523643" cy="2514600"/>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p:cNvSpPr/>
          <p:nvPr/>
        </p:nvSpPr>
        <p:spPr>
          <a:xfrm>
            <a:off x="609600" y="6248400"/>
            <a:ext cx="34290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70C0"/>
                </a:solidFill>
              </a:rPr>
              <a:t>Unilocular with scalloped margin</a:t>
            </a:r>
            <a:endParaRPr lang="en-US" sz="1600" dirty="0">
              <a:solidFill>
                <a:srgbClr val="0070C0"/>
              </a:solidFill>
            </a:endParaRPr>
          </a:p>
        </p:txBody>
      </p:sp>
      <p:sp>
        <p:nvSpPr>
          <p:cNvPr id="12" name="Rectangle 11"/>
          <p:cNvSpPr/>
          <p:nvPr/>
        </p:nvSpPr>
        <p:spPr>
          <a:xfrm>
            <a:off x="609600" y="4114800"/>
            <a:ext cx="33528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Grp="1" noChangeAspect="1" noChangeArrowheads="1"/>
          </p:cNvPicPr>
          <p:nvPr>
            <p:ph sz="half" idx="1"/>
          </p:nvPr>
        </p:nvPicPr>
        <p:blipFill>
          <a:blip r:embed="rId2"/>
          <a:srcRect/>
          <a:stretch>
            <a:fillRect/>
          </a:stretch>
        </p:blipFill>
        <p:spPr bwMode="auto">
          <a:xfrm>
            <a:off x="1704975" y="1524000"/>
            <a:ext cx="2317955" cy="1752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2" descr="D:\cases\CYST\sunita 03.12.08\DSC04091.JPG"/>
          <p:cNvPicPr>
            <a:picLocks noChangeAspect="1" noChangeArrowheads="1"/>
          </p:cNvPicPr>
          <p:nvPr/>
        </p:nvPicPr>
        <p:blipFill>
          <a:blip r:embed="rId3">
            <a:lum bright="20000" contrast="10000"/>
          </a:blip>
          <a:srcRect l="7813" t="22501" r="8749" b="22501"/>
          <a:stretch>
            <a:fillRect/>
          </a:stretch>
        </p:blipFill>
        <p:spPr>
          <a:xfrm>
            <a:off x="228600" y="3529012"/>
            <a:ext cx="5657390" cy="27955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Content Placeholder 7"/>
          <p:cNvSpPr>
            <a:spLocks noGrp="1"/>
          </p:cNvSpPr>
          <p:nvPr>
            <p:ph sz="half" idx="2"/>
          </p:nvPr>
        </p:nvSpPr>
        <p:spPr/>
        <p:txBody>
          <a:bodyPr>
            <a:normAutofit/>
          </a:bodyPr>
          <a:lstStyle/>
          <a:p>
            <a:r>
              <a:rPr lang="en-US" sz="2400" dirty="0" err="1" smtClean="0"/>
              <a:t>Multilocular</a:t>
            </a:r>
            <a:r>
              <a:rPr lang="en-US" sz="2400" dirty="0" smtClean="0"/>
              <a:t> in posterior body &amp; ramus of mandible  </a:t>
            </a:r>
          </a:p>
          <a:p>
            <a:r>
              <a:rPr lang="en-US" sz="2400" dirty="0" smtClean="0"/>
              <a:t>May confused with Ameloblastoma</a:t>
            </a:r>
            <a:endParaRPr lang="en-US" sz="2400" dirty="0"/>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normAutofit/>
          </a:bodyPr>
          <a:lstStyle/>
          <a:p>
            <a:r>
              <a:rPr lang="en-US" sz="2400" dirty="0" smtClean="0"/>
              <a:t>May mimic </a:t>
            </a:r>
            <a:r>
              <a:rPr lang="en-US" sz="2400" dirty="0" err="1" smtClean="0"/>
              <a:t>dentigerous</a:t>
            </a:r>
            <a:r>
              <a:rPr lang="en-US" sz="2400" dirty="0" smtClean="0"/>
              <a:t> cyst, if crown of retained tooth within its lumen</a:t>
            </a:r>
            <a:endParaRPr lang="en-US" sz="2400" dirty="0"/>
          </a:p>
        </p:txBody>
      </p:sp>
      <p:pic>
        <p:nvPicPr>
          <p:cNvPr id="5" name="Picture 2"/>
          <p:cNvPicPr>
            <a:picLocks noGrp="1" noChangeAspect="1" noChangeArrowheads="1"/>
          </p:cNvPicPr>
          <p:nvPr>
            <p:ph sz="half" idx="1"/>
          </p:nvPr>
        </p:nvPicPr>
        <p:blipFill>
          <a:blip r:embed="rId2"/>
          <a:srcRect/>
          <a:stretch>
            <a:fillRect/>
          </a:stretch>
        </p:blipFill>
        <p:spPr bwMode="auto">
          <a:xfrm>
            <a:off x="286738" y="2590800"/>
            <a:ext cx="4123038" cy="2514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keratocyst"/>
          <p:cNvPicPr>
            <a:picLocks noGrp="1" noChangeAspect="1" noChangeArrowheads="1"/>
          </p:cNvPicPr>
          <p:nvPr>
            <p:ph sz="half" idx="1"/>
          </p:nvPr>
        </p:nvPicPr>
        <p:blipFill>
          <a:blip r:embed="rId2"/>
          <a:srcRect l="15816" t="10223" r="43694" b="39632"/>
          <a:stretch>
            <a:fillRect/>
          </a:stretch>
        </p:blipFill>
        <p:spPr bwMode="auto">
          <a:xfrm>
            <a:off x="304800" y="1524001"/>
            <a:ext cx="4119326" cy="38155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4" descr="keratocyst"/>
          <p:cNvPicPr>
            <a:picLocks noChangeAspect="1" noChangeArrowheads="1"/>
          </p:cNvPicPr>
          <p:nvPr/>
        </p:nvPicPr>
        <p:blipFill>
          <a:blip r:embed="rId2"/>
          <a:srcRect l="56606" t="14787" r="2956" b="39935"/>
          <a:stretch>
            <a:fillRect/>
          </a:stretch>
        </p:blipFill>
        <p:spPr>
          <a:xfrm>
            <a:off x="4724400" y="3124200"/>
            <a:ext cx="4191000" cy="3511902"/>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C00000"/>
                </a:solidFill>
              </a:rPr>
              <a:t>Gross specimen</a:t>
            </a:r>
            <a:endParaRPr lang="en-US" sz="4000" dirty="0">
              <a:solidFill>
                <a:srgbClr val="C00000"/>
              </a:solidFill>
            </a:endParaRPr>
          </a:p>
        </p:txBody>
      </p:sp>
      <p:sp>
        <p:nvSpPr>
          <p:cNvPr id="4" name="Content Placeholder 3"/>
          <p:cNvSpPr>
            <a:spLocks noGrp="1"/>
          </p:cNvSpPr>
          <p:nvPr>
            <p:ph sz="half" idx="2"/>
          </p:nvPr>
        </p:nvSpPr>
        <p:spPr/>
        <p:txBody>
          <a:bodyPr>
            <a:normAutofit/>
          </a:bodyPr>
          <a:lstStyle/>
          <a:p>
            <a:r>
              <a:rPr lang="en-US" sz="2400" dirty="0" smtClean="0">
                <a:latin typeface="Times New Roman" pitchFamily="18" charset="0"/>
                <a:cs typeface="Times New Roman" pitchFamily="18" charset="0"/>
              </a:rPr>
              <a:t>The linings of OKCs are rarely received intact in the laboratory. They are usually thin walled, collapsed and folded. However, if one is seen intact, the unequal growth that is responsible for the scalloped radiographic margins may be observed </a:t>
            </a:r>
          </a:p>
          <a:p>
            <a:endParaRPr lang="en-US" sz="2400" dirty="0">
              <a:latin typeface="Times New Roman" pitchFamily="18" charset="0"/>
              <a:cs typeface="Times New Roman" pitchFamily="18" charset="0"/>
            </a:endParaRPr>
          </a:p>
        </p:txBody>
      </p:sp>
      <p:pic>
        <p:nvPicPr>
          <p:cNvPr id="24577" name="Picture 1" descr="C:\Documents and Settings\ORAL PATHOLOGY\Desktop\Odontogenic cysts(10)\Scans-Cysts\DSC04999.JPG"/>
          <p:cNvPicPr>
            <a:picLocks noGrp="1" noChangeAspect="1" noChangeArrowheads="1"/>
          </p:cNvPicPr>
          <p:nvPr>
            <p:ph sz="half" idx="1"/>
          </p:nvPr>
        </p:nvPicPr>
        <p:blipFill>
          <a:blip r:embed="rId2" cstate="print"/>
          <a:srcRect/>
          <a:stretch>
            <a:fillRect/>
          </a:stretch>
        </p:blipFill>
        <p:spPr bwMode="auto">
          <a:xfrm>
            <a:off x="-76200" y="2480752"/>
            <a:ext cx="4428185" cy="27008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idx="1"/>
          </p:nvPr>
        </p:nvSpPr>
        <p:spPr/>
        <p:txBody>
          <a:bodyPr/>
          <a:lstStyle/>
          <a:p>
            <a:endParaRPr lang="en-US"/>
          </a:p>
        </p:txBody>
      </p:sp>
      <p:sp>
        <p:nvSpPr>
          <p:cNvPr id="17" name="Title 16"/>
          <p:cNvSpPr>
            <a:spLocks noGrp="1"/>
          </p:cNvSpPr>
          <p:nvPr>
            <p:ph type="title"/>
          </p:nvPr>
        </p:nvSpPr>
        <p:spPr>
          <a:xfrm>
            <a:off x="722313" y="152400"/>
            <a:ext cx="7772400" cy="1524000"/>
          </a:xfrm>
        </p:spPr>
        <p:txBody>
          <a:bodyPr>
            <a:normAutofit/>
          </a:bodyPr>
          <a:lstStyle/>
          <a:p>
            <a:r>
              <a:rPr lang="en-US" sz="4000" dirty="0" smtClean="0"/>
              <a:t>Histopathology </a:t>
            </a:r>
            <a:endParaRPr lang="en-US" sz="4000" dirty="0"/>
          </a:p>
        </p:txBody>
      </p:sp>
      <p:pic>
        <p:nvPicPr>
          <p:cNvPr id="88071" name="Picture 7" descr="C:\Documents and Settings\ORAL PATHOLOGY\Desktop\Odontogenic cysts(10)\Scans-Cysts\DSC04962.JPG"/>
          <p:cNvPicPr>
            <a:picLocks noGrp="1" noChangeAspect="1" noChangeArrowheads="1"/>
          </p:cNvPicPr>
          <p:nvPr>
            <p:ph sz="quarter" idx="4294967295"/>
          </p:nvPr>
        </p:nvPicPr>
        <p:blipFill>
          <a:blip r:embed="rId2" cstate="print"/>
          <a:srcRect/>
          <a:stretch>
            <a:fillRect/>
          </a:stretch>
        </p:blipFill>
        <p:spPr bwMode="auto">
          <a:xfrm>
            <a:off x="381000" y="2144412"/>
            <a:ext cx="8382000" cy="43325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C00000"/>
                </a:solidFill>
              </a:rPr>
              <a:t>Histopathological features</a:t>
            </a:r>
            <a:endParaRPr lang="en-US" sz="4000" dirty="0"/>
          </a:p>
        </p:txBody>
      </p:sp>
      <p:sp>
        <p:nvSpPr>
          <p:cNvPr id="4" name="Content Placeholder 3"/>
          <p:cNvSpPr>
            <a:spLocks noGrp="1"/>
          </p:cNvSpPr>
          <p:nvPr>
            <p:ph sz="half" idx="1"/>
          </p:nvPr>
        </p:nvSpPr>
        <p:spPr>
          <a:xfrm>
            <a:off x="228600" y="1371600"/>
            <a:ext cx="4343400" cy="4953000"/>
          </a:xfrm>
        </p:spPr>
        <p:txBody>
          <a:bodyPr>
            <a:noAutofit/>
          </a:bodyPr>
          <a:lstStyle/>
          <a:p>
            <a:pPr>
              <a:lnSpc>
                <a:spcPct val="90000"/>
              </a:lnSpc>
            </a:pPr>
            <a:r>
              <a:rPr lang="en-US" sz="2400" dirty="0" smtClean="0">
                <a:latin typeface="Times New Roman" pitchFamily="18" charset="0"/>
                <a:cs typeface="Times New Roman" pitchFamily="18" charset="0"/>
              </a:rPr>
              <a:t>The cysts are lined by a regular, narrow, keratinized, stratified squamous epithelium which is usually about 5–8 cell layers thick and without rete ridges.</a:t>
            </a:r>
          </a:p>
          <a:p>
            <a:pPr>
              <a:lnSpc>
                <a:spcPct val="90000"/>
              </a:lnSpc>
            </a:pPr>
            <a:r>
              <a:rPr lang="en-US" sz="2400" dirty="0" smtClean="0">
                <a:latin typeface="Times New Roman" pitchFamily="18" charset="0"/>
                <a:cs typeface="Times New Roman" pitchFamily="18" charset="0"/>
              </a:rPr>
              <a:t>Depending upon the pattern of keratinisation, the OKC’s can be divided into</a:t>
            </a:r>
          </a:p>
          <a:p>
            <a:pPr lvl="1">
              <a:lnSpc>
                <a:spcPct val="90000"/>
              </a:lnSpc>
            </a:pPr>
            <a:r>
              <a:rPr lang="en-US" sz="2400" dirty="0" err="1" smtClean="0">
                <a:solidFill>
                  <a:srgbClr val="C00000"/>
                </a:solidFill>
                <a:latin typeface="Times New Roman" pitchFamily="18" charset="0"/>
                <a:cs typeface="Times New Roman" pitchFamily="18" charset="0"/>
              </a:rPr>
              <a:t>Parakeratotic</a:t>
            </a:r>
            <a:r>
              <a:rPr lang="en-US" sz="2400" dirty="0" smtClean="0">
                <a:solidFill>
                  <a:srgbClr val="C00000"/>
                </a:solidFill>
                <a:latin typeface="Times New Roman" pitchFamily="18" charset="0"/>
                <a:cs typeface="Times New Roman" pitchFamily="18" charset="0"/>
              </a:rPr>
              <a:t> -80–90% </a:t>
            </a:r>
          </a:p>
          <a:p>
            <a:pPr lvl="1">
              <a:lnSpc>
                <a:spcPct val="90000"/>
              </a:lnSpc>
            </a:pPr>
            <a:r>
              <a:rPr lang="en-US" sz="2400" dirty="0" err="1" smtClean="0">
                <a:solidFill>
                  <a:srgbClr val="C00000"/>
                </a:solidFill>
                <a:latin typeface="Times New Roman" pitchFamily="18" charset="0"/>
                <a:cs typeface="Times New Roman" pitchFamily="18" charset="0"/>
              </a:rPr>
              <a:t>Orthokeratotic</a:t>
            </a:r>
            <a:r>
              <a:rPr lang="en-US" sz="2400" dirty="0" smtClean="0">
                <a:solidFill>
                  <a:srgbClr val="C00000"/>
                </a:solidFill>
                <a:latin typeface="Times New Roman" pitchFamily="18" charset="0"/>
                <a:cs typeface="Times New Roman" pitchFamily="18" charset="0"/>
              </a:rPr>
              <a:t> - 10 -20%</a:t>
            </a:r>
          </a:p>
          <a:p>
            <a:pPr lvl="1">
              <a:lnSpc>
                <a:spcPct val="90000"/>
              </a:lnSpc>
              <a:buFontTx/>
              <a:buNone/>
            </a:pPr>
            <a:r>
              <a:rPr lang="en-US" sz="2400" dirty="0" smtClean="0">
                <a:solidFill>
                  <a:srgbClr val="C00000"/>
                </a:solidFill>
                <a:latin typeface="Times New Roman" pitchFamily="18" charset="0"/>
                <a:cs typeface="Times New Roman" pitchFamily="18" charset="0"/>
              </a:rPr>
              <a:t>    and both forms may be found in different parts of some cysts</a:t>
            </a:r>
            <a:endParaRPr lang="en-US" sz="2400" dirty="0">
              <a:solidFill>
                <a:srgbClr val="C00000"/>
              </a:solidFill>
              <a:latin typeface="Times New Roman" pitchFamily="18" charset="0"/>
              <a:cs typeface="Times New Roman" pitchFamily="18" charset="0"/>
            </a:endParaRPr>
          </a:p>
        </p:txBody>
      </p:sp>
      <p:pic>
        <p:nvPicPr>
          <p:cNvPr id="6" name="Picture 3" descr="okchisto1"/>
          <p:cNvPicPr>
            <a:picLocks noChangeAspect="1" noChangeArrowheads="1"/>
          </p:cNvPicPr>
          <p:nvPr/>
        </p:nvPicPr>
        <p:blipFill>
          <a:blip r:embed="rId2"/>
          <a:srcRect/>
          <a:stretch>
            <a:fillRect/>
          </a:stretch>
        </p:blipFill>
        <p:spPr bwMode="auto">
          <a:xfrm>
            <a:off x="4720446" y="2286000"/>
            <a:ext cx="4194954" cy="28194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 </a:t>
            </a:r>
            <a:r>
              <a:rPr lang="en-US" sz="4000" dirty="0" smtClean="0">
                <a:latin typeface="Times New Roman" pitchFamily="18" charset="0"/>
                <a:cs typeface="Times New Roman" pitchFamily="18" charset="0"/>
              </a:rPr>
              <a:t>Purpose Statement</a:t>
            </a:r>
            <a:endParaRPr lang="en-US" sz="4000" dirty="0">
              <a:latin typeface="Times New Roman" pitchFamily="18" charset="0"/>
              <a:cs typeface="Times New Roman" pitchFamily="18" charset="0"/>
            </a:endParaRPr>
          </a:p>
        </p:txBody>
      </p:sp>
      <p:sp>
        <p:nvSpPr>
          <p:cNvPr id="10243" name="Content Placeholder 2"/>
          <p:cNvSpPr>
            <a:spLocks noGrp="1"/>
          </p:cNvSpPr>
          <p:nvPr>
            <p:ph idx="1"/>
          </p:nvPr>
        </p:nvSpPr>
        <p:spPr>
          <a:xfrm>
            <a:off x="301625" y="1527175"/>
            <a:ext cx="8504238" cy="4572000"/>
          </a:xfrm>
        </p:spPr>
        <p:txBody>
          <a:bodyPr/>
          <a:lstStyle/>
          <a:p>
            <a:pPr>
              <a:buFont typeface="Wingdings" pitchFamily="2" charset="2"/>
              <a:buNone/>
            </a:pPr>
            <a:r>
              <a:rPr lang="en-US" dirty="0" smtClean="0">
                <a:latin typeface="Times New Roman" pitchFamily="18" charset="0"/>
                <a:cs typeface="Times New Roman" pitchFamily="18" charset="0"/>
              </a:rPr>
              <a:t>At the end of the class the students will be able to,</a:t>
            </a:r>
          </a:p>
          <a:p>
            <a:pPr>
              <a:buFont typeface="Wingdings" pitchFamily="2" charset="2"/>
              <a:buNone/>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Describe classification, clinical features, pathogenesis, radiographic features</a:t>
            </a: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histologic features, differential diagnosis, treatment &amp; prognosis of the lesion.</a:t>
            </a:r>
          </a:p>
          <a:p>
            <a:pPr algn="just">
              <a:buFont typeface="Wingdings" pitchFamily="2" charset="2"/>
              <a:buChar char="§"/>
            </a:pPr>
            <a:endParaRPr lang="en-US" dirty="0" smtClean="0">
              <a:latin typeface="Times New Roman" pitchFamily="18" charset="0"/>
              <a:cs typeface="Times New Roman" pitchFamily="18" charset="0"/>
            </a:endParaRPr>
          </a:p>
          <a:p>
            <a:pPr>
              <a:buFont typeface="Wingdings" pitchFamily="2" charset="2"/>
              <a:buNone/>
            </a:pPr>
            <a:endParaRPr lang="en-US" dirty="0" smtClean="0"/>
          </a:p>
        </p:txBody>
      </p:sp>
    </p:spTree>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228600" y="1371600"/>
            <a:ext cx="4194048" cy="5105400"/>
          </a:xfrm>
        </p:spPr>
        <p:txBody>
          <a:bodyPr>
            <a:normAutofit/>
          </a:bodyPr>
          <a:lstStyle/>
          <a:p>
            <a:r>
              <a:rPr lang="en-US" sz="2400" dirty="0" smtClean="0">
                <a:latin typeface="Times New Roman" pitchFamily="18" charset="0"/>
                <a:cs typeface="Times New Roman" pitchFamily="18" charset="0"/>
              </a:rPr>
              <a:t>The </a:t>
            </a:r>
            <a:r>
              <a:rPr lang="en-US" sz="2400" dirty="0" err="1" smtClean="0">
                <a:latin typeface="Times New Roman" pitchFamily="18" charset="0"/>
                <a:cs typeface="Times New Roman" pitchFamily="18" charset="0"/>
              </a:rPr>
              <a:t>parakeratotic</a:t>
            </a:r>
            <a:r>
              <a:rPr lang="en-US" sz="2400" dirty="0" smtClean="0">
                <a:latin typeface="Times New Roman" pitchFamily="18" charset="0"/>
                <a:cs typeface="Times New Roman" pitchFamily="18" charset="0"/>
              </a:rPr>
              <a:t> layers often have a corrugated surface. </a:t>
            </a:r>
          </a:p>
          <a:p>
            <a:r>
              <a:rPr lang="en-US" sz="2400" dirty="0" smtClean="0">
                <a:latin typeface="Times New Roman" pitchFamily="18" charset="0"/>
                <a:cs typeface="Times New Roman" pitchFamily="18" charset="0"/>
              </a:rPr>
              <a:t>Well-defined, often palisaded, basal layer consisting of columnar or  </a:t>
            </a:r>
            <a:r>
              <a:rPr lang="en-US" sz="2400" dirty="0" err="1" smtClean="0">
                <a:latin typeface="Times New Roman" pitchFamily="18" charset="0"/>
                <a:cs typeface="Times New Roman" pitchFamily="18" charset="0"/>
              </a:rPr>
              <a:t>cuboidal</a:t>
            </a:r>
            <a:r>
              <a:rPr lang="en-US" sz="2400" dirty="0" smtClean="0">
                <a:latin typeface="Times New Roman" pitchFamily="18" charset="0"/>
                <a:cs typeface="Times New Roman" pitchFamily="18" charset="0"/>
              </a:rPr>
              <a:t> cells or a mixture of both. </a:t>
            </a:r>
          </a:p>
          <a:p>
            <a:r>
              <a:rPr lang="en-US" sz="2400" dirty="0" err="1" smtClean="0">
                <a:latin typeface="Times New Roman" pitchFamily="18" charset="0"/>
                <a:cs typeface="Times New Roman" pitchFamily="18" charset="0"/>
              </a:rPr>
              <a:t>Cuboidal</a:t>
            </a:r>
            <a:r>
              <a:rPr lang="en-US" sz="2400" dirty="0" smtClean="0">
                <a:latin typeface="Times New Roman" pitchFamily="18" charset="0"/>
                <a:cs typeface="Times New Roman" pitchFamily="18" charset="0"/>
              </a:rPr>
              <a:t> basal cells occur relatively more frequently in relation to the </a:t>
            </a:r>
            <a:r>
              <a:rPr lang="en-US" sz="2400" dirty="0" err="1" smtClean="0">
                <a:latin typeface="Times New Roman" pitchFamily="18" charset="0"/>
                <a:cs typeface="Times New Roman" pitchFamily="18" charset="0"/>
              </a:rPr>
              <a:t>orthokeratinised</a:t>
            </a:r>
            <a:r>
              <a:rPr lang="en-US" sz="2400" dirty="0" smtClean="0">
                <a:latin typeface="Times New Roman" pitchFamily="18" charset="0"/>
                <a:cs typeface="Times New Roman" pitchFamily="18" charset="0"/>
              </a:rPr>
              <a:t> linings.</a:t>
            </a:r>
          </a:p>
          <a:p>
            <a:pPr>
              <a:buNone/>
            </a:pPr>
            <a:endParaRPr lang="en-US" sz="2400" dirty="0">
              <a:latin typeface="Times New Roman" pitchFamily="18" charset="0"/>
              <a:cs typeface="Times New Roman" pitchFamily="18" charset="0"/>
            </a:endParaRPr>
          </a:p>
        </p:txBody>
      </p:sp>
      <p:grpSp>
        <p:nvGrpSpPr>
          <p:cNvPr id="1028" name="Group 4"/>
          <p:cNvGrpSpPr>
            <a:grpSpLocks noChangeAspect="1"/>
          </p:cNvGrpSpPr>
          <p:nvPr/>
        </p:nvGrpSpPr>
        <p:grpSpPr bwMode="auto">
          <a:xfrm>
            <a:off x="4572000" y="2209800"/>
            <a:ext cx="4406900" cy="2905125"/>
            <a:chOff x="2866" y="1392"/>
            <a:chExt cx="2776" cy="1830"/>
          </a:xfrm>
        </p:grpSpPr>
        <p:sp>
          <p:nvSpPr>
            <p:cNvPr id="1027" name="AutoShape 3"/>
            <p:cNvSpPr>
              <a:spLocks noChangeAspect="1" noChangeArrowheads="1" noTextEdit="1"/>
            </p:cNvSpPr>
            <p:nvPr/>
          </p:nvSpPr>
          <p:spPr bwMode="auto">
            <a:xfrm>
              <a:off x="2866" y="1392"/>
              <a:ext cx="2756" cy="1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srcRect/>
            <a:stretch>
              <a:fillRect/>
            </a:stretch>
          </p:blipFill>
          <p:spPr bwMode="auto">
            <a:xfrm>
              <a:off x="2880" y="1392"/>
              <a:ext cx="2762" cy="1830"/>
            </a:xfrm>
            <a:prstGeom prst="rect">
              <a:avLst/>
            </a:prstGeom>
            <a:ln w="88900" cap="sq" cmpd="thickThin">
              <a:solidFill>
                <a:srgbClr val="000000"/>
              </a:solidFill>
              <a:prstDash val="solid"/>
              <a:miter lim="800000"/>
            </a:ln>
            <a:effectLst>
              <a:innerShdw blurRad="76200">
                <a:srgbClr val="000000"/>
              </a:innerShdw>
            </a:effectLst>
          </p:spPr>
        </p:pic>
      </p:grpSp>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800600" y="1642872"/>
            <a:ext cx="4038600" cy="4681728"/>
          </a:xfrm>
        </p:spPr>
        <p:txBody>
          <a:bodyPr>
            <a:normAutofit/>
          </a:bodyPr>
          <a:lstStyle/>
          <a:p>
            <a:pPr>
              <a:lnSpc>
                <a:spcPct val="90000"/>
              </a:lnSpc>
            </a:pPr>
            <a:r>
              <a:rPr lang="en-US" sz="2400" dirty="0" smtClean="0">
                <a:latin typeface="Times New Roman" pitchFamily="18" charset="0"/>
                <a:cs typeface="Times New Roman" pitchFamily="18" charset="0"/>
              </a:rPr>
              <a:t>Flattened basal cells may also be found in some </a:t>
            </a:r>
            <a:r>
              <a:rPr lang="en-US" sz="2400" dirty="0" err="1" smtClean="0">
                <a:latin typeface="Times New Roman" pitchFamily="18" charset="0"/>
                <a:cs typeface="Times New Roman" pitchFamily="18" charset="0"/>
              </a:rPr>
              <a:t>orthokeratinised</a:t>
            </a:r>
            <a:r>
              <a:rPr lang="en-US" sz="2400" dirty="0" smtClean="0">
                <a:latin typeface="Times New Roman" pitchFamily="18" charset="0"/>
                <a:cs typeface="Times New Roman" pitchFamily="18" charset="0"/>
              </a:rPr>
              <a:t> linings. </a:t>
            </a:r>
          </a:p>
          <a:p>
            <a:endParaRPr lang="en-US" sz="2400"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2"/>
          <a:srcRect/>
          <a:stretch>
            <a:fillRect/>
          </a:stretch>
        </p:blipFill>
        <p:spPr bwMode="auto">
          <a:xfrm>
            <a:off x="377318" y="1676400"/>
            <a:ext cx="3585082" cy="352825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71600"/>
            <a:ext cx="4191000" cy="4681728"/>
          </a:xfrm>
        </p:spPr>
        <p:txBody>
          <a:bodyPr>
            <a:normAutofit/>
          </a:bodyPr>
          <a:lstStyle/>
          <a:p>
            <a:pPr>
              <a:lnSpc>
                <a:spcPct val="90000"/>
              </a:lnSpc>
            </a:pPr>
            <a:r>
              <a:rPr lang="en-US" sz="2400" dirty="0" smtClean="0">
                <a:latin typeface="Times New Roman" pitchFamily="18" charset="0"/>
                <a:cs typeface="Times New Roman" pitchFamily="18" charset="0"/>
              </a:rPr>
              <a:t>The nuclei of the columnar basal cells in the </a:t>
            </a:r>
            <a:r>
              <a:rPr lang="en-US" sz="2400" dirty="0" err="1" smtClean="0">
                <a:latin typeface="Times New Roman" pitchFamily="18" charset="0"/>
                <a:cs typeface="Times New Roman" pitchFamily="18" charset="0"/>
              </a:rPr>
              <a:t>parakeratotic</a:t>
            </a:r>
            <a:r>
              <a:rPr lang="en-US" sz="2400" dirty="0" smtClean="0">
                <a:latin typeface="Times New Roman" pitchFamily="18" charset="0"/>
                <a:cs typeface="Times New Roman" pitchFamily="18" charset="0"/>
              </a:rPr>
              <a:t> linings are orientated away from the basement membrane and in the majority of cases are intensely basophilic. </a:t>
            </a:r>
          </a:p>
          <a:p>
            <a:pPr>
              <a:buNone/>
            </a:pPr>
            <a:endParaRPr lang="en-US" sz="2800" dirty="0"/>
          </a:p>
        </p:txBody>
      </p:sp>
      <p:pic>
        <p:nvPicPr>
          <p:cNvPr id="6" name="Content Placeholder 4" descr="C:\Documents and Settings\USER\Desktop\000\169f40x.tif"/>
          <p:cNvPicPr>
            <a:picLocks noChangeAspect="1" noChangeArrowheads="1"/>
          </p:cNvPicPr>
          <p:nvPr/>
        </p:nvPicPr>
        <p:blipFill>
          <a:blip r:embed="rId2" cstate="print"/>
          <a:stretch>
            <a:fillRect/>
          </a:stretch>
        </p:blipFill>
        <p:spPr bwMode="auto">
          <a:xfrm rot="10800000">
            <a:off x="381001" y="2209800"/>
            <a:ext cx="3862395" cy="2895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1752" y="1371600"/>
            <a:ext cx="4194048" cy="4681728"/>
          </a:xfrm>
        </p:spPr>
        <p:txBody>
          <a:bodyPr>
            <a:normAutofit/>
          </a:bodyPr>
          <a:lstStyle/>
          <a:p>
            <a:pPr>
              <a:lnSpc>
                <a:spcPct val="90000"/>
              </a:lnSpc>
            </a:pPr>
            <a:r>
              <a:rPr lang="en-US" sz="2400" dirty="0" smtClean="0">
                <a:latin typeface="Times New Roman" pitchFamily="18" charset="0"/>
                <a:cs typeface="Times New Roman" pitchFamily="18" charset="0"/>
              </a:rPr>
              <a:t>Desquamated keratin is present in many of the cyst cavities. </a:t>
            </a:r>
          </a:p>
          <a:p>
            <a:pPr>
              <a:lnSpc>
                <a:spcPct val="90000"/>
              </a:lnSpc>
            </a:pPr>
            <a:r>
              <a:rPr lang="en-US" sz="2400" dirty="0" smtClean="0">
                <a:latin typeface="Times New Roman" pitchFamily="18" charset="0"/>
                <a:cs typeface="Times New Roman" pitchFamily="18" charset="0"/>
              </a:rPr>
              <a:t>Mitotic figures are found in the basal layer but more frequently in the </a:t>
            </a:r>
            <a:r>
              <a:rPr lang="en-US" sz="2400" dirty="0" err="1" smtClean="0">
                <a:latin typeface="Times New Roman" pitchFamily="18" charset="0"/>
                <a:cs typeface="Times New Roman" pitchFamily="18" charset="0"/>
              </a:rPr>
              <a:t>suprabasal</a:t>
            </a:r>
            <a:r>
              <a:rPr lang="en-US" sz="2400" dirty="0" smtClean="0">
                <a:latin typeface="Times New Roman" pitchFamily="18" charset="0"/>
                <a:cs typeface="Times New Roman" pitchFamily="18" charset="0"/>
              </a:rPr>
              <a:t> layers, and mitotic activity is significantly greater in OKCs from patients with the NBCCS than from patients without</a:t>
            </a:r>
          </a:p>
          <a:p>
            <a:endParaRPr lang="en-US" dirty="0">
              <a:latin typeface="Times New Roman" pitchFamily="18" charset="0"/>
              <a:cs typeface="Times New Roman" pitchFamily="18" charset="0"/>
            </a:endParaRPr>
          </a:p>
        </p:txBody>
      </p:sp>
      <p:pic>
        <p:nvPicPr>
          <p:cNvPr id="19457" name="Picture 1" descr="C:\Documents and Settings\ORAL PATHOLOGY\Desktop\Odontogenic cysts(10)\Scans-Cysts\DSC04976.JPG"/>
          <p:cNvPicPr>
            <a:picLocks noGrp="1" noChangeAspect="1" noChangeArrowheads="1"/>
          </p:cNvPicPr>
          <p:nvPr>
            <p:ph sz="half" idx="2"/>
          </p:nvPr>
        </p:nvPicPr>
        <p:blipFill>
          <a:blip r:embed="rId2" cstate="print"/>
          <a:srcRect/>
          <a:stretch>
            <a:fillRect/>
          </a:stretch>
        </p:blipFill>
        <p:spPr bwMode="auto">
          <a:xfrm>
            <a:off x="4605023" y="2329108"/>
            <a:ext cx="4386577" cy="3004891"/>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a:lnSpc>
                <a:spcPct val="90000"/>
              </a:lnSpc>
            </a:pPr>
            <a:r>
              <a:rPr lang="en-US" sz="2400" dirty="0" smtClean="0">
                <a:latin typeface="Times New Roman" pitchFamily="18" charset="0"/>
                <a:cs typeface="Times New Roman" pitchFamily="18" charset="0"/>
              </a:rPr>
              <a:t>Occasional linings show features of epithelial dysplasia</a:t>
            </a:r>
          </a:p>
          <a:p>
            <a:pPr>
              <a:lnSpc>
                <a:spcPct val="90000"/>
              </a:lnSpc>
            </a:pPr>
            <a:r>
              <a:rPr lang="en-US" sz="2400" dirty="0" smtClean="0">
                <a:latin typeface="Times New Roman" pitchFamily="18" charset="0"/>
                <a:cs typeface="Times New Roman" pitchFamily="18" charset="0"/>
              </a:rPr>
              <a:t>The fibrous capsule of the OKC is usually thin &amp; loose with relatively few cells widely separated by a stroma. </a:t>
            </a:r>
          </a:p>
          <a:p>
            <a:pPr>
              <a:lnSpc>
                <a:spcPct val="90000"/>
              </a:lnSpc>
            </a:pPr>
            <a:r>
              <a:rPr lang="en-US" sz="2400" dirty="0" smtClean="0">
                <a:latin typeface="Times New Roman" pitchFamily="18" charset="0"/>
                <a:cs typeface="Times New Roman" pitchFamily="18" charset="0"/>
              </a:rPr>
              <a:t>Unlike other odontogenic cysts the epithelial lining is weakly attached to &amp; readily separates from the underlying connective tissue</a:t>
            </a:r>
          </a:p>
          <a:p>
            <a:endParaRPr lang="en-US" dirty="0"/>
          </a:p>
        </p:txBody>
      </p:sp>
      <p:pic>
        <p:nvPicPr>
          <p:cNvPr id="6" name="Picture 2" descr="H:\right okc\40 xxa1.jpg"/>
          <p:cNvPicPr>
            <a:picLocks noGrp="1" noChangeAspect="1" noChangeArrowheads="1"/>
          </p:cNvPicPr>
          <p:nvPr>
            <p:ph sz="half" idx="2"/>
          </p:nvPr>
        </p:nvPicPr>
        <p:blipFill>
          <a:blip r:embed="rId2" cstate="print">
            <a:lum bright="36000" contrast="25000"/>
          </a:blip>
          <a:stretch>
            <a:fillRect/>
          </a:stretch>
        </p:blipFill>
        <p:spPr bwMode="auto">
          <a:xfrm rot="16200000">
            <a:off x="5194763" y="3213561"/>
            <a:ext cx="3250276" cy="3581402"/>
          </a:xfrm>
          <a:prstGeom prst="rect">
            <a:avLst/>
          </a:prstGeom>
          <a:ln w="88900" cap="sq" cmpd="thickThin">
            <a:solidFill>
              <a:srgbClr val="000000"/>
            </a:solidFill>
            <a:prstDash val="solid"/>
            <a:miter lim="800000"/>
          </a:ln>
          <a:effectLst>
            <a:innerShdw blurRad="76200">
              <a:srgbClr val="000000"/>
            </a:innerShdw>
          </a:effectLst>
        </p:spPr>
      </p:pic>
      <p:pic>
        <p:nvPicPr>
          <p:cNvPr id="8" name="Picture 2" descr="C:\Documents and Settings\ORAL PATHOLOGY\Desktop\Odontogenic cysts(10)\Scans-Cysts\DSC04963.JPG"/>
          <p:cNvPicPr>
            <a:picLocks noChangeAspect="1" noChangeArrowheads="1"/>
          </p:cNvPicPr>
          <p:nvPr/>
        </p:nvPicPr>
        <p:blipFill>
          <a:blip r:embed="rId3" cstate="print"/>
          <a:srcRect/>
          <a:stretch>
            <a:fillRect/>
          </a:stretch>
        </p:blipFill>
        <p:spPr bwMode="auto">
          <a:xfrm>
            <a:off x="4876799" y="1219200"/>
            <a:ext cx="3886201" cy="194188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p:txBody>
          <a:bodyPr/>
          <a:lstStyle/>
          <a:p>
            <a:pPr>
              <a:lnSpc>
                <a:spcPct val="90000"/>
              </a:lnSpc>
            </a:pPr>
            <a:r>
              <a:rPr lang="en-US" sz="2400" dirty="0" smtClean="0">
                <a:latin typeface="Times New Roman" pitchFamily="18" charset="0"/>
                <a:cs typeface="Times New Roman" pitchFamily="18" charset="0"/>
              </a:rPr>
              <a:t>Inflammatory cells are very infrequent but there may be a mild infiltration of lymphocytes and monocytes. </a:t>
            </a:r>
          </a:p>
          <a:p>
            <a:pPr>
              <a:lnSpc>
                <a:spcPct val="90000"/>
              </a:lnSpc>
            </a:pPr>
            <a:r>
              <a:rPr lang="en-US" sz="2400" dirty="0" smtClean="0">
                <a:latin typeface="Times New Roman" pitchFamily="18" charset="0"/>
                <a:cs typeface="Times New Roman" pitchFamily="18" charset="0"/>
              </a:rPr>
              <a:t>In the presence of an intense inflammatory process, the adjacent epithelium loses its keratinized surface, may thicken and develop rete processes, or may ulcerate. </a:t>
            </a:r>
          </a:p>
          <a:p>
            <a:endParaRPr lang="en-US" dirty="0"/>
          </a:p>
        </p:txBody>
      </p:sp>
      <p:pic>
        <p:nvPicPr>
          <p:cNvPr id="16385" name="Picture 1" descr="C:\Documents and Settings\ORAL PATHOLOGY\Desktop\Odontogenic cysts(10)\Scans-Cysts\DSC04961.JPG"/>
          <p:cNvPicPr>
            <a:picLocks noGrp="1" noChangeAspect="1" noChangeArrowheads="1"/>
          </p:cNvPicPr>
          <p:nvPr>
            <p:ph sz="half" idx="1"/>
          </p:nvPr>
        </p:nvPicPr>
        <p:blipFill>
          <a:blip r:embed="rId2" cstate="print"/>
          <a:srcRect/>
          <a:stretch>
            <a:fillRect/>
          </a:stretch>
        </p:blipFill>
        <p:spPr bwMode="auto">
          <a:xfrm>
            <a:off x="304800" y="1905000"/>
            <a:ext cx="4038600" cy="359729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sz="2400" dirty="0" smtClean="0">
                <a:latin typeface="Times New Roman" pitchFamily="18" charset="0"/>
                <a:cs typeface="Times New Roman" pitchFamily="18" charset="0"/>
              </a:rPr>
              <a:t>Satellite cysts/daughter cysts , epithelial rests and proliferating dental lamina are sometimes seen in the cyst capsules, particularly in patients with multiple cysts and with the NBCCS</a:t>
            </a:r>
          </a:p>
          <a:p>
            <a:r>
              <a:rPr lang="en-US" sz="2400" dirty="0" smtClean="0">
                <a:latin typeface="Times New Roman" pitchFamily="18" charset="0"/>
                <a:cs typeface="Times New Roman" pitchFamily="18" charset="0"/>
              </a:rPr>
              <a:t>Budding of the basal layer</a:t>
            </a:r>
            <a:endParaRPr lang="en-US" sz="2400" dirty="0">
              <a:latin typeface="Times New Roman" pitchFamily="18" charset="0"/>
              <a:cs typeface="Times New Roman" pitchFamily="18" charset="0"/>
            </a:endParaRPr>
          </a:p>
        </p:txBody>
      </p:sp>
      <p:pic>
        <p:nvPicPr>
          <p:cNvPr id="6" name="Content Placeholder 3"/>
          <p:cNvPicPr>
            <a:picLocks noGrp="1" noChangeAspect="1" noChangeArrowheads="1"/>
          </p:cNvPicPr>
          <p:nvPr>
            <p:ph sz="half" idx="2"/>
          </p:nvPr>
        </p:nvPicPr>
        <p:blipFill>
          <a:blip r:embed="rId2"/>
          <a:srcRect/>
          <a:stretch>
            <a:fillRect/>
          </a:stretch>
        </p:blipFill>
        <p:spPr>
          <a:xfrm>
            <a:off x="4800600" y="496464"/>
            <a:ext cx="4038600" cy="2780136"/>
          </a:xfrm>
          <a:prstGeom prst="rect">
            <a:avLst/>
          </a:prstGeom>
          <a:ln w="88900" cap="sq" cmpd="thickThin">
            <a:solidFill>
              <a:srgbClr val="000000"/>
            </a:solidFill>
            <a:prstDash val="solid"/>
            <a:miter lim="800000"/>
          </a:ln>
          <a:effectLst>
            <a:innerShdw blurRad="76200">
              <a:srgbClr val="000000"/>
            </a:innerShdw>
          </a:effectLst>
        </p:spPr>
      </p:pic>
      <p:pic>
        <p:nvPicPr>
          <p:cNvPr id="8" name="Picture 1" descr="C:\Documents and Settings\ORAL PATHOLOGY\Desktop\Odontogenic cysts(10)\Scans-Cysts\DSC04967.JPG"/>
          <p:cNvPicPr>
            <a:picLocks noChangeAspect="1" noChangeArrowheads="1"/>
          </p:cNvPicPr>
          <p:nvPr/>
        </p:nvPicPr>
        <p:blipFill>
          <a:blip r:embed="rId3" cstate="print"/>
          <a:srcRect/>
          <a:stretch>
            <a:fillRect/>
          </a:stretch>
        </p:blipFill>
        <p:spPr bwMode="auto">
          <a:xfrm>
            <a:off x="4800600" y="3657600"/>
            <a:ext cx="4038600" cy="26927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819400"/>
            <a:ext cx="8610600" cy="3124200"/>
          </a:xfrm>
        </p:spPr>
        <p:txBody>
          <a:bodyPr>
            <a:normAutofit lnSpcReduction="10000"/>
          </a:bodyPr>
          <a:lstStyle/>
          <a:p>
            <a:endParaRPr lang="en-US" dirty="0" smtClean="0"/>
          </a:p>
          <a:p>
            <a:r>
              <a:rPr lang="en-US" sz="2400" dirty="0" smtClean="0">
                <a:latin typeface="Times New Roman" pitchFamily="18" charset="0"/>
                <a:cs typeface="Times New Roman" pitchFamily="18" charset="0"/>
              </a:rPr>
              <a:t>Clinical </a:t>
            </a:r>
            <a:r>
              <a:rPr lang="en-US" sz="2400" dirty="0" err="1" smtClean="0">
                <a:latin typeface="Times New Roman" pitchFamily="18" charset="0"/>
                <a:cs typeface="Times New Roman" pitchFamily="18" charset="0"/>
              </a:rPr>
              <a:t>features,Pathogenesis</a:t>
            </a:r>
            <a:r>
              <a:rPr lang="en-US" sz="2400" dirty="0" smtClean="0">
                <a:latin typeface="Times New Roman" pitchFamily="18" charset="0"/>
                <a:cs typeface="Times New Roman" pitchFamily="18" charset="0"/>
              </a:rPr>
              <a:t>, Radiological</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features &amp; Histopathological features of</a:t>
            </a:r>
          </a:p>
          <a:p>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   Odontogenic  </a:t>
            </a:r>
            <a:r>
              <a:rPr lang="en-US" sz="2400" dirty="0" err="1" smtClean="0">
                <a:latin typeface="Times New Roman" pitchFamily="18" charset="0"/>
                <a:cs typeface="Times New Roman" pitchFamily="18" charset="0"/>
              </a:rPr>
              <a:t>KERATOcyst</a:t>
            </a:r>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r>
              <a:rPr lang="en-US" sz="4000" dirty="0" smtClean="0">
                <a:latin typeface="Times New Roman" pitchFamily="18" charset="0"/>
                <a:cs typeface="Times New Roman" pitchFamily="18" charset="0"/>
              </a:rPr>
              <a:t>SUMMARY</a:t>
            </a:r>
            <a:endParaRPr lang="en-US" sz="4000" dirty="0">
              <a:latin typeface="Times New Roman" pitchFamily="18" charset="0"/>
              <a:cs typeface="Times New Roman" pitchFamily="18" charset="0"/>
            </a:endParaRPr>
          </a:p>
        </p:txBody>
      </p:sp>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latin typeface="Times New Roman" pitchFamily="18" charset="0"/>
                <a:cs typeface="Times New Roman" pitchFamily="18" charset="0"/>
              </a:rPr>
              <a:t>BIBLIOGRAPHY</a:t>
            </a:r>
            <a:endParaRPr lang="en-US" sz="4000" dirty="0">
              <a:latin typeface="Times New Roman" pitchFamily="18" charset="0"/>
              <a:cs typeface="Times New Roman" pitchFamily="18" charset="0"/>
            </a:endParaRPr>
          </a:p>
        </p:txBody>
      </p:sp>
      <p:sp>
        <p:nvSpPr>
          <p:cNvPr id="4" name="Content Placeholder 6"/>
          <p:cNvSpPr>
            <a:spLocks noGrp="1"/>
          </p:cNvSpPr>
          <p:nvPr>
            <p:ph type="body" idx="1"/>
          </p:nvPr>
        </p:nvSpPr>
        <p:spPr>
          <a:xfrm>
            <a:off x="609600" y="2667000"/>
            <a:ext cx="8001000" cy="3962400"/>
          </a:xfrm>
          <a:prstGeom prst="rect">
            <a:avLst/>
          </a:prstGeom>
        </p:spPr>
        <p:txBody>
          <a:bodyPr vert="horz" lIns="91440" tIns="45720" rIns="91440" bIns="45720" rtlCol="0">
            <a:normAutofit fontScale="9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600" b="0" dirty="0" smtClean="0">
                <a:latin typeface="Times New Roman" pitchFamily="18" charset="0"/>
                <a:cs typeface="Times New Roman" pitchFamily="18" charset="0"/>
              </a:rPr>
              <a:t>Text book of oral pathology Shafer's, 5 &amp; 6</a:t>
            </a:r>
            <a:r>
              <a:rPr lang="en-US" sz="2600" b="0" baseline="30000" dirty="0" smtClean="0">
                <a:latin typeface="Times New Roman" pitchFamily="18" charset="0"/>
                <a:cs typeface="Times New Roman" pitchFamily="18" charset="0"/>
              </a:rPr>
              <a:t>th</a:t>
            </a:r>
            <a:r>
              <a:rPr lang="en-US" sz="2600" b="0" dirty="0" smtClean="0">
                <a:latin typeface="Times New Roman" pitchFamily="18" charset="0"/>
                <a:cs typeface="Times New Roman" pitchFamily="18" charset="0"/>
              </a:rPr>
              <a:t> edition</a:t>
            </a:r>
          </a:p>
          <a:p>
            <a:r>
              <a:rPr lang="en-US" sz="2600" b="0" dirty="0" smtClean="0">
                <a:latin typeface="Times New Roman" pitchFamily="18" charset="0"/>
                <a:cs typeface="Times New Roman" pitchFamily="18" charset="0"/>
              </a:rPr>
              <a:t>Cysts of the Oral Regions Shear M 3</a:t>
            </a:r>
            <a:r>
              <a:rPr lang="en-US" sz="2600" b="0" baseline="30000" dirty="0" smtClean="0">
                <a:latin typeface="Times New Roman" pitchFamily="18" charset="0"/>
                <a:cs typeface="Times New Roman" pitchFamily="18" charset="0"/>
              </a:rPr>
              <a:t>rd</a:t>
            </a:r>
            <a:r>
              <a:rPr lang="en-US" sz="2600" b="0" dirty="0" smtClean="0">
                <a:latin typeface="Times New Roman" pitchFamily="18" charset="0"/>
                <a:cs typeface="Times New Roman" pitchFamily="18" charset="0"/>
              </a:rPr>
              <a:t> edition</a:t>
            </a:r>
          </a:p>
          <a:p>
            <a:r>
              <a:rPr lang="en-US" sz="2600" b="0" dirty="0" smtClean="0">
                <a:latin typeface="Times New Roman" pitchFamily="18" charset="0"/>
                <a:cs typeface="Times New Roman" pitchFamily="18" charset="0"/>
              </a:rPr>
              <a:t>Color Atlas of Oral Diseases Cawson, R.  2</a:t>
            </a:r>
            <a:r>
              <a:rPr lang="en-US" sz="2600" b="0" baseline="30000" dirty="0" smtClean="0">
                <a:latin typeface="Times New Roman" pitchFamily="18" charset="0"/>
                <a:cs typeface="Times New Roman" pitchFamily="18" charset="0"/>
              </a:rPr>
              <a:t>nd</a:t>
            </a:r>
            <a:r>
              <a:rPr lang="en-US" sz="2600" b="0" dirty="0" smtClean="0">
                <a:latin typeface="Times New Roman" pitchFamily="18" charset="0"/>
                <a:cs typeface="Times New Roman" pitchFamily="18" charset="0"/>
              </a:rPr>
              <a:t> edition</a:t>
            </a:r>
          </a:p>
          <a:p>
            <a:r>
              <a:rPr lang="en-US" sz="2600" b="0" dirty="0" smtClean="0">
                <a:latin typeface="Times New Roman" pitchFamily="18" charset="0"/>
                <a:cs typeface="Times New Roman" pitchFamily="18" charset="0"/>
              </a:rPr>
              <a:t>Oral  and Maxillofacial Pathology Neville, Brad W.  2</a:t>
            </a:r>
            <a:r>
              <a:rPr lang="en-US" sz="2600" b="0" baseline="30000" dirty="0" smtClean="0">
                <a:latin typeface="Times New Roman" pitchFamily="18" charset="0"/>
                <a:cs typeface="Times New Roman" pitchFamily="18" charset="0"/>
              </a:rPr>
              <a:t>nd</a:t>
            </a:r>
            <a:r>
              <a:rPr lang="en-US" sz="2600" b="0" dirty="0" smtClean="0">
                <a:latin typeface="Times New Roman" pitchFamily="18" charset="0"/>
                <a:cs typeface="Times New Roman" pitchFamily="18" charset="0"/>
              </a:rPr>
              <a:t> </a:t>
            </a:r>
          </a:p>
          <a:p>
            <a:r>
              <a:rPr lang="en-US" sz="2600" b="0" dirty="0" smtClean="0">
                <a:latin typeface="Times New Roman" pitchFamily="18" charset="0"/>
                <a:cs typeface="Times New Roman" pitchFamily="18" charset="0"/>
              </a:rPr>
              <a:t>Lucas’s Pathology Of Tumor’s of the Oral Tissues</a:t>
            </a:r>
          </a:p>
          <a:p>
            <a:r>
              <a:rPr lang="en-US" sz="2600" b="0" dirty="0" smtClean="0">
                <a:latin typeface="Times New Roman" pitchFamily="18" charset="0"/>
                <a:cs typeface="Times New Roman" pitchFamily="18" charset="0"/>
              </a:rPr>
              <a:t>Cawson, R. A., Bennie, W. H 5</a:t>
            </a:r>
            <a:r>
              <a:rPr lang="en-US" sz="2600" b="0" baseline="30000" dirty="0" smtClean="0">
                <a:latin typeface="Times New Roman" pitchFamily="18" charset="0"/>
                <a:cs typeface="Times New Roman" pitchFamily="18" charset="0"/>
              </a:rPr>
              <a:t>th</a:t>
            </a:r>
            <a:r>
              <a:rPr lang="en-US" sz="2600" b="0" dirty="0" smtClean="0">
                <a:latin typeface="Times New Roman" pitchFamily="18" charset="0"/>
                <a:cs typeface="Times New Roman" pitchFamily="18" charset="0"/>
              </a:rPr>
              <a:t> edition</a:t>
            </a:r>
          </a:p>
          <a:p>
            <a:endParaRPr lang="en-US" sz="2600" b="0" dirty="0" smtClean="0">
              <a:latin typeface="Times New Roman" pitchFamily="18" charset="0"/>
              <a:cs typeface="Times New Roman" pitchFamily="18" charset="0"/>
            </a:endParaRPr>
          </a:p>
          <a:p>
            <a:endParaRPr lang="en-US" b="0" dirty="0" smtClean="0"/>
          </a:p>
          <a:p>
            <a:endParaRPr lang="en-US" b="0" dirty="0" smtClean="0"/>
          </a:p>
          <a:p>
            <a:endParaRPr lang="en-US" b="0" dirty="0" smtClean="0"/>
          </a:p>
          <a:p>
            <a:endParaRPr lang="en-US" b="0" dirty="0"/>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bodyPr>
          <a:lstStyle/>
          <a:p>
            <a:r>
              <a:rPr lang="en-US" sz="4800" dirty="0" smtClean="0">
                <a:solidFill>
                  <a:srgbClr val="FF0000"/>
                </a:solidFill>
              </a:rPr>
              <a:t>THANK U</a:t>
            </a:r>
            <a:endParaRPr lang="en-US" sz="4800" dirty="0">
              <a:solidFill>
                <a:srgbClr val="FF0000"/>
              </a:solidFill>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latin typeface="Times New Roman" pitchFamily="18" charset="0"/>
                <a:cs typeface="Times New Roman" pitchFamily="18" charset="0"/>
              </a:rPr>
              <a:t>Learning Objectives </a:t>
            </a:r>
            <a:endParaRPr lang="en-US" dirty="0"/>
          </a:p>
        </p:txBody>
      </p:sp>
      <p:graphicFrame>
        <p:nvGraphicFramePr>
          <p:cNvPr id="4" name="Content Placeholder 3"/>
          <p:cNvGraphicFramePr>
            <a:graphicFrameLocks noGrp="1"/>
          </p:cNvGraphicFramePr>
          <p:nvPr>
            <p:ph sz="quarter" idx="1"/>
          </p:nvPr>
        </p:nvGraphicFramePr>
        <p:xfrm>
          <a:off x="301625" y="1143000"/>
          <a:ext cx="8686800" cy="5405509"/>
        </p:xfrm>
        <a:graphic>
          <a:graphicData uri="http://schemas.openxmlformats.org/drawingml/2006/table">
            <a:tbl>
              <a:tblPr firstRow="1" bandRow="1">
                <a:tableStyleId>{5C22544A-7EE6-4342-B048-85BDC9FD1C3A}</a:tableStyleId>
              </a:tblPr>
              <a:tblGrid>
                <a:gridCol w="609600"/>
                <a:gridCol w="2286000"/>
                <a:gridCol w="1447800"/>
                <a:gridCol w="1447800"/>
                <a:gridCol w="1447800"/>
                <a:gridCol w="1447800"/>
              </a:tblGrid>
              <a:tr h="761999">
                <a:tc>
                  <a:txBody>
                    <a:bodyPr/>
                    <a:lstStyle/>
                    <a:p>
                      <a:r>
                        <a:rPr lang="en-US" dirty="0" smtClean="0">
                          <a:latin typeface="Times New Roman" pitchFamily="18" charset="0"/>
                          <a:cs typeface="Times New Roman" pitchFamily="18" charset="0"/>
                        </a:rPr>
                        <a:t>S.N.</a:t>
                      </a:r>
                      <a:endParaRPr lang="en-US" dirty="0">
                        <a:latin typeface="Times New Roman" pitchFamily="18" charset="0"/>
                        <a:cs typeface="Times New Roman" pitchFamily="18" charset="0"/>
                      </a:endParaRPr>
                    </a:p>
                  </a:txBody>
                  <a:tcPr/>
                </a:tc>
                <a:tc>
                  <a:txBody>
                    <a:bodyPr/>
                    <a:lstStyle/>
                    <a:p>
                      <a:r>
                        <a:rPr lang="en-US" dirty="0" smtClean="0">
                          <a:effectLst/>
                          <a:latin typeface="Times New Roman" pitchFamily="18" charset="0"/>
                          <a:cs typeface="Times New Roman" pitchFamily="18" charset="0"/>
                        </a:rPr>
                        <a:t>Learning Objectives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Domain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Level</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Criteria </a:t>
                      </a:r>
                      <a:endParaRPr lang="en-US" dirty="0">
                        <a:latin typeface="Times New Roman" pitchFamily="18" charset="0"/>
                        <a:cs typeface="Times New Roman" pitchFamily="18" charset="0"/>
                      </a:endParaRPr>
                    </a:p>
                  </a:txBody>
                  <a:tcPr/>
                </a:tc>
                <a:tc>
                  <a:txBody>
                    <a:bodyPr/>
                    <a:lstStyle/>
                    <a:p>
                      <a:r>
                        <a:rPr lang="en-US" dirty="0" smtClean="0"/>
                        <a:t>Condition </a:t>
                      </a:r>
                      <a:endParaRPr lang="en-US" dirty="0"/>
                    </a:p>
                  </a:txBody>
                  <a:tcPr/>
                </a:tc>
              </a:tr>
              <a:tr h="528710">
                <a:tc>
                  <a:txBody>
                    <a:bodyPr/>
                    <a:lstStyle/>
                    <a:p>
                      <a:r>
                        <a:rPr lang="en-US"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Enumerate </a:t>
                      </a:r>
                      <a:r>
                        <a:rPr lang="en-US" dirty="0" smtClean="0">
                          <a:effectLst/>
                          <a:latin typeface="Times New Roman" pitchFamily="18" charset="0"/>
                          <a:cs typeface="Times New Roman" pitchFamily="18" charset="0"/>
                        </a:rPr>
                        <a:t>clinical features</a:t>
                      </a:r>
                      <a:endParaRPr lang="en-US" sz="1800" dirty="0" smtClean="0">
                        <a:effectLst/>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Must Know</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a:p>
                  </a:txBody>
                  <a:tcPr/>
                </a:tc>
              </a:tr>
              <a:tr h="528710">
                <a:tc>
                  <a:txBody>
                    <a:bodyPr/>
                    <a:lstStyle/>
                    <a:p>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Write classification</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Must Know</a:t>
                      </a:r>
                    </a:p>
                    <a:p>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a:t>
                      </a:r>
                      <a:endParaRPr lang="en-US" dirty="0">
                        <a:latin typeface="Times New Roman" pitchFamily="18" charset="0"/>
                        <a:cs typeface="Times New Roman" pitchFamily="18" charset="0"/>
                      </a:endParaRPr>
                    </a:p>
                  </a:txBody>
                  <a:tcPr/>
                </a:tc>
                <a:tc>
                  <a:txBody>
                    <a:bodyPr/>
                    <a:lstStyle/>
                    <a:p>
                      <a:endParaRPr lang="en-US" dirty="0"/>
                    </a:p>
                  </a:txBody>
                  <a:tcPr/>
                </a:tc>
              </a:tr>
              <a:tr h="528710">
                <a:tc>
                  <a:txBody>
                    <a:bodyPr/>
                    <a:lstStyle/>
                    <a:p>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Write </a:t>
                      </a:r>
                      <a:r>
                        <a:rPr lang="en-US" dirty="0" smtClean="0">
                          <a:effectLst/>
                          <a:latin typeface="Times New Roman" pitchFamily="18" charset="0"/>
                          <a:cs typeface="Times New Roman" pitchFamily="18" charset="0"/>
                        </a:rPr>
                        <a:t>pathogenesis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Must Know</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dirty="0"/>
                    </a:p>
                  </a:txBody>
                  <a:tcPr/>
                </a:tc>
              </a:tr>
              <a:tr h="528710">
                <a:tc>
                  <a:txBody>
                    <a:bodyPr/>
                    <a:lstStyle/>
                    <a:p>
                      <a:r>
                        <a:rPr lang="en-US" dirty="0" smtClean="0">
                          <a:latin typeface="Times New Roman" pitchFamily="18" charset="0"/>
                          <a:cs typeface="Times New Roman" pitchFamily="18" charset="0"/>
                        </a:rPr>
                        <a:t>4</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Write radiographic features</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Cognitive </a:t>
                      </a:r>
                    </a:p>
                    <a:p>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Must Know</a:t>
                      </a:r>
                    </a:p>
                    <a:p>
                      <a:endParaRPr lang="en-US" dirty="0">
                        <a:latin typeface="Times New Roman" pitchFamily="18" charset="0"/>
                        <a:cs typeface="Times New Roman" pitchFamily="18" charset="0"/>
                      </a:endParaRPr>
                    </a:p>
                  </a:txBody>
                  <a:tcPr/>
                </a:tc>
                <a:tc>
                  <a:txBody>
                    <a:bodyPr/>
                    <a:lstStyle/>
                    <a:p>
                      <a:r>
                        <a:rPr lang="en-US"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dirty="0"/>
                    </a:p>
                  </a:txBody>
                  <a:tcPr/>
                </a:tc>
              </a:tr>
              <a:tr h="528710">
                <a:tc>
                  <a:txBody>
                    <a:bodyPr/>
                    <a:lstStyle/>
                    <a:p>
                      <a:r>
                        <a:rPr lang="en-US" dirty="0" smtClean="0">
                          <a:latin typeface="Times New Roman" pitchFamily="18" charset="0"/>
                          <a:cs typeface="Times New Roman" pitchFamily="18" charset="0"/>
                        </a:rPr>
                        <a:t>5</a:t>
                      </a:r>
                      <a:endParaRPr lang="en-US"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Write </a:t>
                      </a:r>
                      <a:r>
                        <a:rPr lang="en-US" dirty="0" smtClean="0">
                          <a:effectLst/>
                          <a:latin typeface="Times New Roman" pitchFamily="18" charset="0"/>
                          <a:cs typeface="Times New Roman" pitchFamily="18" charset="0"/>
                        </a:rPr>
                        <a:t>histologic features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Must Know</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dirty="0"/>
                    </a:p>
                  </a:txBody>
                  <a:tcPr/>
                </a:tc>
              </a:tr>
              <a:tr h="528710">
                <a:tc>
                  <a:txBody>
                    <a:bodyPr/>
                    <a:lstStyle/>
                    <a:p>
                      <a:r>
                        <a:rPr lang="en-US"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a:txBody>
                  <a:tcPr/>
                </a:tc>
                <a:tc>
                  <a:txBody>
                    <a:bodyPr/>
                    <a:lstStyle/>
                    <a:p>
                      <a:r>
                        <a:rPr lang="en-US" dirty="0" smtClean="0">
                          <a:effectLst/>
                          <a:latin typeface="Times New Roman" pitchFamily="18" charset="0"/>
                          <a:cs typeface="Times New Roman" pitchFamily="18" charset="0"/>
                        </a:rPr>
                        <a:t>Enumerate differential diagnosis</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 </a:t>
                      </a:r>
                      <a:endParaRPr lang="en-US" dirty="0">
                        <a:latin typeface="Times New Roman" pitchFamily="18" charset="0"/>
                        <a:cs typeface="Times New Roman" pitchFamily="18" charset="0"/>
                      </a:endParaRPr>
                    </a:p>
                  </a:txBody>
                  <a:tcPr/>
                </a:tc>
                <a:tc>
                  <a:txBody>
                    <a:bodyPr/>
                    <a:lstStyle/>
                    <a:p>
                      <a:r>
                        <a:rPr lang="en-US" smtClean="0">
                          <a:latin typeface="Times New Roman" pitchFamily="18" charset="0"/>
                          <a:cs typeface="Times New Roman" pitchFamily="18" charset="0"/>
                        </a:rPr>
                        <a:t>Nice to Know</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dirty="0"/>
                    </a:p>
                  </a:txBody>
                  <a:tcPr/>
                </a:tc>
              </a:tr>
              <a:tr h="528710">
                <a:tc>
                  <a:txBody>
                    <a:bodyPr/>
                    <a:lstStyle/>
                    <a:p>
                      <a:r>
                        <a:rPr lang="en-US" dirty="0" smtClean="0">
                          <a:latin typeface="Times New Roman" pitchFamily="18" charset="0"/>
                          <a:cs typeface="Times New Roman" pitchFamily="18" charset="0"/>
                        </a:rPr>
                        <a:t>7</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Write </a:t>
                      </a:r>
                      <a:r>
                        <a:rPr lang="en-US" dirty="0" smtClean="0">
                          <a:effectLst/>
                          <a:latin typeface="Times New Roman" pitchFamily="18" charset="0"/>
                          <a:cs typeface="Times New Roman" pitchFamily="18" charset="0"/>
                        </a:rPr>
                        <a:t>treatment &amp; prognosis </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Cognitive  &amp; Psychomotor</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Must Know</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All </a:t>
                      </a:r>
                      <a:endParaRPr lang="en-US" dirty="0">
                        <a:latin typeface="Times New Roman" pitchFamily="18" charset="0"/>
                        <a:cs typeface="Times New Roman" pitchFamily="18" charset="0"/>
                      </a:endParaRPr>
                    </a:p>
                  </a:txBody>
                  <a:tcPr/>
                </a:tc>
                <a:tc>
                  <a:txBody>
                    <a:bodyPr/>
                    <a:lstStyle/>
                    <a:p>
                      <a:endParaRPr lang="en-US" dirty="0"/>
                    </a:p>
                  </a:txBody>
                  <a:tcPr/>
                </a:tc>
              </a:tr>
            </a:tbl>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Contents</a:t>
            </a:r>
            <a:endParaRPr lang="en-IN" dirty="0"/>
          </a:p>
        </p:txBody>
      </p:sp>
      <p:sp>
        <p:nvSpPr>
          <p:cNvPr id="3" name="Content Placeholder 2"/>
          <p:cNvSpPr>
            <a:spLocks noGrp="1"/>
          </p:cNvSpPr>
          <p:nvPr>
            <p:ph sz="quarter" idx="1"/>
          </p:nvPr>
        </p:nvSpPr>
        <p:spPr/>
        <p:txBody>
          <a:bodyPr/>
          <a:lstStyle/>
          <a:p>
            <a:pPr>
              <a:lnSpc>
                <a:spcPct val="150000"/>
              </a:lnSpc>
            </a:pPr>
            <a:r>
              <a:rPr lang="en-IN" dirty="0" err="1" smtClean="0"/>
              <a:t>Odontogenic</a:t>
            </a:r>
            <a:r>
              <a:rPr lang="en-IN" dirty="0" smtClean="0"/>
              <a:t> </a:t>
            </a:r>
            <a:r>
              <a:rPr lang="en-IN" dirty="0" err="1" smtClean="0"/>
              <a:t>keratocyst</a:t>
            </a:r>
            <a:endParaRPr lang="en-IN" dirty="0" smtClean="0"/>
          </a:p>
          <a:p>
            <a:pPr>
              <a:lnSpc>
                <a:spcPct val="150000"/>
              </a:lnSpc>
              <a:buFont typeface="Wingdings" pitchFamily="2" charset="2"/>
              <a:buChar char="ü"/>
            </a:pPr>
            <a:r>
              <a:rPr lang="en-IN" dirty="0" err="1" smtClean="0"/>
              <a:t>Etiology</a:t>
            </a:r>
            <a:endParaRPr lang="en-IN" dirty="0" smtClean="0"/>
          </a:p>
          <a:p>
            <a:pPr>
              <a:lnSpc>
                <a:spcPct val="150000"/>
              </a:lnSpc>
              <a:buFont typeface="Wingdings" pitchFamily="2" charset="2"/>
              <a:buChar char="ü"/>
            </a:pPr>
            <a:r>
              <a:rPr lang="en-IN" dirty="0" smtClean="0"/>
              <a:t>Clinical features</a:t>
            </a:r>
          </a:p>
          <a:p>
            <a:pPr>
              <a:lnSpc>
                <a:spcPct val="150000"/>
              </a:lnSpc>
              <a:buFont typeface="Wingdings" pitchFamily="2" charset="2"/>
              <a:buChar char="ü"/>
            </a:pPr>
            <a:r>
              <a:rPr lang="en-IN" dirty="0" smtClean="0"/>
              <a:t>Radiological features</a:t>
            </a:r>
          </a:p>
          <a:p>
            <a:pPr>
              <a:lnSpc>
                <a:spcPct val="150000"/>
              </a:lnSpc>
              <a:buFont typeface="Wingdings" pitchFamily="2" charset="2"/>
              <a:buChar char="ü"/>
            </a:pPr>
            <a:r>
              <a:rPr lang="en-IN" dirty="0" err="1" smtClean="0"/>
              <a:t>Histopathological</a:t>
            </a:r>
            <a:r>
              <a:rPr lang="en-IN" dirty="0" smtClean="0"/>
              <a:t> features</a:t>
            </a:r>
            <a:endParaRPr lang="en-IN" dirty="0"/>
          </a:p>
        </p:txBody>
      </p:sp>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7772400" cy="1524000"/>
          </a:xfrm>
        </p:spPr>
        <p:txBody>
          <a:bodyPr>
            <a:normAutofit/>
          </a:bodyPr>
          <a:lstStyle/>
          <a:p>
            <a:r>
              <a:rPr lang="en-US" sz="4000" b="1" dirty="0" smtClean="0">
                <a:latin typeface="Times New Roman" pitchFamily="18" charset="0"/>
                <a:cs typeface="Times New Roman" pitchFamily="18" charset="0"/>
              </a:rPr>
              <a:t>Odontogenic Keratocyst/ </a:t>
            </a:r>
            <a:r>
              <a:rPr lang="en-US" sz="4000" b="1" dirty="0" err="1" smtClean="0">
                <a:latin typeface="Times New Roman" pitchFamily="18" charset="0"/>
                <a:cs typeface="Times New Roman" pitchFamily="18" charset="0"/>
              </a:rPr>
              <a:t>Keratocystic</a:t>
            </a:r>
            <a:r>
              <a:rPr lang="en-US" sz="4000" b="1" dirty="0" smtClean="0">
                <a:latin typeface="Times New Roman" pitchFamily="18" charset="0"/>
                <a:cs typeface="Times New Roman" pitchFamily="18" charset="0"/>
              </a:rPr>
              <a:t> Odontogenic Tumor </a:t>
            </a:r>
            <a:endParaRPr lang="en-US" sz="4000" b="1" dirty="0">
              <a:latin typeface="Times New Roman" pitchFamily="18" charset="0"/>
              <a:cs typeface="Times New Roman" pitchFamily="18" charset="0"/>
            </a:endParaRPr>
          </a:p>
        </p:txBody>
      </p:sp>
      <p:sp>
        <p:nvSpPr>
          <p:cNvPr id="7" name="TextBox 6"/>
          <p:cNvSpPr txBox="1"/>
          <p:nvPr/>
        </p:nvSpPr>
        <p:spPr>
          <a:xfrm>
            <a:off x="228601" y="1600200"/>
            <a:ext cx="8610600" cy="830997"/>
          </a:xfrm>
          <a:prstGeom prst="rect">
            <a:avLst/>
          </a:prstGeom>
          <a:solidFill>
            <a:srgbClr val="FFC000"/>
          </a:solidFill>
        </p:spPr>
        <p:txBody>
          <a:bodyPr wrap="square" rtlCol="0">
            <a:spAutoFit/>
          </a:bodyPr>
          <a:lstStyle/>
          <a:p>
            <a:r>
              <a:rPr lang="en-US" sz="2400" dirty="0" smtClean="0">
                <a:solidFill>
                  <a:srgbClr val="000099"/>
                </a:solidFill>
                <a:latin typeface="Times New Roman" pitchFamily="18" charset="0"/>
                <a:cs typeface="Times New Roman" pitchFamily="18" charset="0"/>
              </a:rPr>
              <a:t>Keratocyst= Cyst epithelium produced keratin fills up the cystic cavity</a:t>
            </a:r>
            <a:endParaRPr lang="en-US" sz="2400" dirty="0">
              <a:solidFill>
                <a:srgbClr val="000099"/>
              </a:solidFill>
              <a:latin typeface="Times New Roman" pitchFamily="18" charset="0"/>
              <a:cs typeface="Times New Roman" pitchFamily="18" charset="0"/>
            </a:endParaRPr>
          </a:p>
        </p:txBody>
      </p:sp>
      <p:sp>
        <p:nvSpPr>
          <p:cNvPr id="5" name="Rectangle 4"/>
          <p:cNvSpPr/>
          <p:nvPr/>
        </p:nvSpPr>
        <p:spPr>
          <a:xfrm>
            <a:off x="3799192" y="2514600"/>
            <a:ext cx="1994457" cy="461665"/>
          </a:xfrm>
          <a:prstGeom prst="rect">
            <a:avLst/>
          </a:prstGeom>
        </p:spPr>
        <p:txBody>
          <a:bodyPr wrap="none">
            <a:spAutoFit/>
          </a:bodyPr>
          <a:lstStyle/>
          <a:p>
            <a:r>
              <a:rPr lang="en-US" sz="2400" dirty="0" smtClean="0">
                <a:solidFill>
                  <a:srgbClr val="C00000"/>
                </a:solidFill>
              </a:rPr>
              <a:t>Introduction</a:t>
            </a:r>
            <a:r>
              <a:rPr lang="en-US" sz="2400" dirty="0" smtClean="0"/>
              <a:t> </a:t>
            </a:r>
            <a:endParaRPr lang="en-US" sz="2400" dirty="0"/>
          </a:p>
        </p:txBody>
      </p:sp>
      <p:sp>
        <p:nvSpPr>
          <p:cNvPr id="6" name="Rectangle 5"/>
          <p:cNvSpPr/>
          <p:nvPr/>
        </p:nvSpPr>
        <p:spPr>
          <a:xfrm>
            <a:off x="304800" y="3124200"/>
            <a:ext cx="8534400" cy="3028521"/>
          </a:xfrm>
          <a:prstGeom prst="rect">
            <a:avLst/>
          </a:prstGeom>
        </p:spPr>
        <p:txBody>
          <a:bodyPr wrap="square">
            <a:spAutoFit/>
          </a:bodyPr>
          <a:lstStyle/>
          <a:p>
            <a:pPr>
              <a:lnSpc>
                <a:spcPct val="80000"/>
              </a:lnSpc>
            </a:pPr>
            <a:r>
              <a:rPr lang="en-US" sz="2400" dirty="0" smtClean="0"/>
              <a:t>The term odontogenic keratocyst was 1</a:t>
            </a:r>
            <a:r>
              <a:rPr lang="en-US" sz="2400" baseline="30000" dirty="0" smtClean="0"/>
              <a:t>st</a:t>
            </a:r>
            <a:r>
              <a:rPr lang="en-US" sz="2400" dirty="0" smtClean="0"/>
              <a:t> used by Philipsen in 1965.</a:t>
            </a:r>
          </a:p>
          <a:p>
            <a:pPr>
              <a:lnSpc>
                <a:spcPct val="80000"/>
              </a:lnSpc>
            </a:pPr>
            <a:r>
              <a:rPr lang="en-US" sz="2400" dirty="0" smtClean="0"/>
              <a:t>The name ‘primordial cyst’ has been used synonymously with OKC for years.</a:t>
            </a:r>
          </a:p>
          <a:p>
            <a:pPr>
              <a:lnSpc>
                <a:spcPct val="80000"/>
              </a:lnSpc>
            </a:pPr>
            <a:r>
              <a:rPr lang="en-US" sz="2400" dirty="0" smtClean="0"/>
              <a:t>The cyst with following  characteristics are called as OKCs.</a:t>
            </a:r>
          </a:p>
          <a:p>
            <a:pPr lvl="1">
              <a:lnSpc>
                <a:spcPct val="80000"/>
              </a:lnSpc>
            </a:pPr>
            <a:r>
              <a:rPr lang="en-US" sz="2400" dirty="0" smtClean="0"/>
              <a:t>Corrugated </a:t>
            </a:r>
            <a:r>
              <a:rPr lang="en-US" sz="2400" dirty="0" err="1" smtClean="0"/>
              <a:t>para</a:t>
            </a:r>
            <a:r>
              <a:rPr lang="en-US" sz="2400" dirty="0" smtClean="0"/>
              <a:t>/</a:t>
            </a:r>
            <a:r>
              <a:rPr lang="en-US" sz="2400" dirty="0" err="1" smtClean="0"/>
              <a:t>orthokeratinized</a:t>
            </a:r>
            <a:r>
              <a:rPr lang="en-US" sz="2400" dirty="0" smtClean="0"/>
              <a:t> surface.</a:t>
            </a:r>
          </a:p>
          <a:p>
            <a:pPr lvl="1">
              <a:lnSpc>
                <a:spcPct val="80000"/>
              </a:lnSpc>
            </a:pPr>
            <a:r>
              <a:rPr lang="en-US" sz="2400" dirty="0" smtClean="0"/>
              <a:t>Uniform thickness of epithelium  6-10 layers thick.</a:t>
            </a:r>
          </a:p>
          <a:p>
            <a:pPr lvl="1">
              <a:lnSpc>
                <a:spcPct val="80000"/>
              </a:lnSpc>
            </a:pPr>
            <a:r>
              <a:rPr lang="en-US" sz="2400" dirty="0" smtClean="0"/>
              <a:t>Prominent palisaded, polarized basal layer often described as </a:t>
            </a:r>
            <a:r>
              <a:rPr lang="en-US" sz="2400" dirty="0" smtClean="0">
                <a:solidFill>
                  <a:schemeClr val="accent6">
                    <a:lumMod val="50000"/>
                  </a:schemeClr>
                </a:solidFill>
              </a:rPr>
              <a:t>‘picket-fence’ </a:t>
            </a:r>
            <a:r>
              <a:rPr lang="en-US" sz="2400" dirty="0" smtClean="0"/>
              <a:t>or </a:t>
            </a:r>
            <a:r>
              <a:rPr lang="en-US" sz="2400" dirty="0" smtClean="0">
                <a:solidFill>
                  <a:schemeClr val="accent6">
                    <a:lumMod val="50000"/>
                  </a:schemeClr>
                </a:solidFill>
              </a:rPr>
              <a:t>‘tombstone’ </a:t>
            </a:r>
            <a:r>
              <a:rPr lang="en-US" sz="2400" dirty="0" smtClean="0"/>
              <a:t>appearance.</a:t>
            </a:r>
          </a:p>
          <a:p>
            <a:pPr>
              <a:buNone/>
            </a:pPr>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solidFill>
                  <a:srgbClr val="C00000"/>
                </a:solidFill>
                <a:latin typeface="Times New Roman" pitchFamily="18" charset="0"/>
                <a:cs typeface="Times New Roman" pitchFamily="18" charset="0"/>
              </a:rPr>
              <a:t>Etiopathogenesis</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lnSpc>
                <a:spcPct val="90000"/>
              </a:lnSpc>
              <a:buNone/>
            </a:pPr>
            <a:endParaRPr lang="en-US" sz="2800" dirty="0" smtClean="0"/>
          </a:p>
          <a:p>
            <a:r>
              <a:rPr lang="en-US" sz="2400" dirty="0" smtClean="0">
                <a:latin typeface="Times New Roman" pitchFamily="18" charset="0"/>
                <a:cs typeface="Times New Roman" pitchFamily="18" charset="0"/>
              </a:rPr>
              <a:t>OKC is an abnormality arising from odontogenic epithelium</a:t>
            </a:r>
          </a:p>
          <a:p>
            <a:r>
              <a:rPr lang="en-US" sz="2400" dirty="0" smtClean="0">
                <a:latin typeface="Times New Roman" pitchFamily="18" charset="0"/>
                <a:cs typeface="Times New Roman" pitchFamily="18" charset="0"/>
              </a:rPr>
              <a:t>Two main sources of the epithelium from which the cyst is derived:</a:t>
            </a:r>
          </a:p>
          <a:p>
            <a:pPr lvl="1"/>
            <a:r>
              <a:rPr lang="en-US" sz="2400" dirty="0" smtClean="0">
                <a:solidFill>
                  <a:srgbClr val="0070C0"/>
                </a:solidFill>
                <a:latin typeface="Times New Roman" pitchFamily="18" charset="0"/>
                <a:cs typeface="Times New Roman" pitchFamily="18" charset="0"/>
              </a:rPr>
              <a:t>The dental lamina or its remnants </a:t>
            </a:r>
          </a:p>
          <a:p>
            <a:pPr>
              <a:buFontTx/>
              <a:buNone/>
            </a:pPr>
            <a:r>
              <a:rPr lang="en-US" sz="2400" dirty="0" smtClean="0">
                <a:solidFill>
                  <a:srgbClr val="0070C0"/>
                </a:solidFill>
                <a:latin typeface="Times New Roman" pitchFamily="18" charset="0"/>
                <a:cs typeface="Times New Roman" pitchFamily="18" charset="0"/>
              </a:rPr>
              <a:t>				and</a:t>
            </a:r>
          </a:p>
          <a:p>
            <a:pPr lvl="1"/>
            <a:r>
              <a:rPr lang="en-US" sz="2400" dirty="0" smtClean="0">
                <a:solidFill>
                  <a:srgbClr val="0070C0"/>
                </a:solidFill>
                <a:latin typeface="Times New Roman" pitchFamily="18" charset="0"/>
                <a:cs typeface="Times New Roman" pitchFamily="18" charset="0"/>
              </a:rPr>
              <a:t>Extensions of basal cells from the overlying oral epithelium</a:t>
            </a:r>
            <a:endParaRPr lang="sv-SE" sz="2400" dirty="0" smtClean="0">
              <a:solidFill>
                <a:srgbClr val="0070C0"/>
              </a:solidFill>
              <a:latin typeface="Times New Roman" pitchFamily="18" charset="0"/>
              <a:cs typeface="Times New Roman" pitchFamily="18" charset="0"/>
            </a:endParaRPr>
          </a:p>
          <a:p>
            <a:pPr>
              <a:lnSpc>
                <a:spcPct val="90000"/>
              </a:lnSpc>
            </a:pPr>
            <a:r>
              <a:rPr lang="en-US" sz="2400" dirty="0" smtClean="0">
                <a:latin typeface="Times New Roman" pitchFamily="18" charset="0"/>
                <a:cs typeface="Times New Roman" pitchFamily="18" charset="0"/>
              </a:rPr>
              <a:t>The epithelium of OKC -far more active than other odontogenic cysts</a:t>
            </a:r>
          </a:p>
          <a:p>
            <a:endParaRPr lang="en-US"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400" dirty="0" smtClean="0">
                <a:latin typeface="Times New Roman" pitchFamily="18" charset="0"/>
                <a:cs typeface="Times New Roman" pitchFamily="18" charset="0"/>
              </a:rPr>
              <a:t>OKCs are sometimes located in the ascending ramus</a:t>
            </a:r>
          </a:p>
          <a:p>
            <a:pPr>
              <a:buNone/>
            </a:pPr>
            <a:r>
              <a:rPr lang="en-US" sz="2400" dirty="0" smtClean="0">
                <a:latin typeface="Times New Roman" pitchFamily="18" charset="0"/>
                <a:cs typeface="Times New Roman" pitchFamily="18" charset="0"/>
              </a:rPr>
              <a:t> and have no relationship to a tooth follicle or dental </a:t>
            </a:r>
          </a:p>
          <a:p>
            <a:pPr>
              <a:buNone/>
            </a:pPr>
            <a:r>
              <a:rPr lang="en-US" sz="2400" dirty="0" smtClean="0">
                <a:latin typeface="Times New Roman" pitchFamily="18" charset="0"/>
                <a:cs typeface="Times New Roman" pitchFamily="18" charset="0"/>
              </a:rPr>
              <a:t>lamina. Such cysts, may arise from basal cell </a:t>
            </a:r>
          </a:p>
          <a:p>
            <a:pPr>
              <a:buNone/>
            </a:pPr>
            <a:r>
              <a:rPr lang="en-US" sz="2400" dirty="0" smtClean="0">
                <a:latin typeface="Times New Roman" pitchFamily="18" charset="0"/>
                <a:cs typeface="Times New Roman" pitchFamily="18" charset="0"/>
              </a:rPr>
              <a:t>offshoots or </a:t>
            </a:r>
            <a:r>
              <a:rPr lang="en-US" sz="2400" b="1" i="1" dirty="0" smtClean="0">
                <a:latin typeface="Times New Roman" pitchFamily="18" charset="0"/>
                <a:cs typeface="Times New Roman" pitchFamily="18" charset="0"/>
              </a:rPr>
              <a:t>basal cell </a:t>
            </a:r>
            <a:r>
              <a:rPr lang="en-US" sz="2400" b="1" i="1" dirty="0" err="1" smtClean="0">
                <a:latin typeface="Times New Roman" pitchFamily="18" charset="0"/>
                <a:cs typeface="Times New Roman" pitchFamily="18" charset="0"/>
              </a:rPr>
              <a:t>hamartias</a:t>
            </a:r>
            <a:r>
              <a:rPr lang="en-US" sz="2400" b="1"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which originate </a:t>
            </a:r>
          </a:p>
          <a:p>
            <a:pPr>
              <a:buNone/>
            </a:pPr>
            <a:r>
              <a:rPr lang="en-US" sz="2400" dirty="0" smtClean="0">
                <a:latin typeface="Times New Roman" pitchFamily="18" charset="0"/>
                <a:cs typeface="Times New Roman" pitchFamily="18" charset="0"/>
              </a:rPr>
              <a:t>from the overlying oral mucosa</a:t>
            </a:r>
            <a:endParaRPr lang="en-US" sz="2400" dirty="0">
              <a:latin typeface="Times New Roman" pitchFamily="18" charset="0"/>
              <a:cs typeface="Times New Roman" pitchFamily="18" charset="0"/>
            </a:endParaRPr>
          </a:p>
        </p:txBody>
      </p:sp>
      <p:pic>
        <p:nvPicPr>
          <p:cNvPr id="4" name="Content Placeholder 3"/>
          <p:cNvPicPr>
            <a:picLocks noChangeAspect="1" noChangeArrowheads="1"/>
          </p:cNvPicPr>
          <p:nvPr/>
        </p:nvPicPr>
        <p:blipFill>
          <a:blip r:embed="rId2"/>
          <a:srcRect/>
          <a:stretch>
            <a:fillRect/>
          </a:stretch>
        </p:blipFill>
        <p:spPr>
          <a:xfrm>
            <a:off x="5384283" y="3657600"/>
            <a:ext cx="3531117" cy="2977358"/>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Clinical features</a:t>
            </a:r>
            <a:r>
              <a:rPr lang="en-US" dirty="0" smtClean="0"/>
              <a:t> </a:t>
            </a:r>
            <a:endParaRPr lang="en-US" dirty="0"/>
          </a:p>
        </p:txBody>
      </p:sp>
      <p:sp>
        <p:nvSpPr>
          <p:cNvPr id="3" name="Content Placeholder 2"/>
          <p:cNvSpPr>
            <a:spLocks noGrp="1"/>
          </p:cNvSpPr>
          <p:nvPr>
            <p:ph sz="quarter" idx="1"/>
          </p:nvPr>
        </p:nvSpPr>
        <p:spPr>
          <a:xfrm>
            <a:off x="640080" y="1447800"/>
            <a:ext cx="8503920" cy="4572000"/>
          </a:xfrm>
        </p:spPr>
        <p:txBody>
          <a:bodyPr>
            <a:normAutofit fontScale="92500" lnSpcReduction="10000"/>
          </a:bodyPr>
          <a:lstStyle/>
          <a:p>
            <a:pPr algn="just">
              <a:lnSpc>
                <a:spcPct val="90000"/>
              </a:lnSpc>
              <a:buFontTx/>
              <a:buNone/>
            </a:pPr>
            <a:endParaRPr lang="en-US" sz="2400" dirty="0" smtClean="0">
              <a:cs typeface="Times New Roman" pitchFamily="18" charset="0"/>
            </a:endParaRPr>
          </a:p>
          <a:p>
            <a:pPr algn="just">
              <a:lnSpc>
                <a:spcPct val="90000"/>
              </a:lnSpc>
            </a:pPr>
            <a:r>
              <a:rPr lang="en-US" sz="2600" dirty="0" smtClean="0">
                <a:latin typeface="Times New Roman" pitchFamily="18" charset="0"/>
                <a:cs typeface="Times New Roman" pitchFamily="18" charset="0"/>
              </a:rPr>
              <a:t>Age : Wide age range; 1-9</a:t>
            </a:r>
            <a:r>
              <a:rPr lang="en-US" sz="2600" baseline="30000" dirty="0" smtClean="0">
                <a:latin typeface="Times New Roman" pitchFamily="18" charset="0"/>
                <a:cs typeface="Times New Roman" pitchFamily="18" charset="0"/>
              </a:rPr>
              <a:t>th</a:t>
            </a:r>
            <a:r>
              <a:rPr lang="en-US" sz="2600" dirty="0" smtClean="0">
                <a:latin typeface="Times New Roman" pitchFamily="18" charset="0"/>
                <a:cs typeface="Times New Roman" pitchFamily="18" charset="0"/>
              </a:rPr>
              <a:t>decade, peak 2</a:t>
            </a:r>
            <a:r>
              <a:rPr lang="en-US" sz="2600" baseline="30000" dirty="0" smtClean="0">
                <a:latin typeface="Times New Roman" pitchFamily="18" charset="0"/>
                <a:cs typeface="Times New Roman" pitchFamily="18" charset="0"/>
              </a:rPr>
              <a:t>nd</a:t>
            </a:r>
            <a:r>
              <a:rPr lang="en-US" sz="2600" dirty="0" smtClean="0">
                <a:latin typeface="Times New Roman" pitchFamily="18" charset="0"/>
                <a:cs typeface="Times New Roman" pitchFamily="18" charset="0"/>
              </a:rPr>
              <a:t> &amp; 3</a:t>
            </a:r>
            <a:r>
              <a:rPr lang="en-US" sz="2600" baseline="30000" dirty="0" smtClean="0">
                <a:latin typeface="Times New Roman" pitchFamily="18" charset="0"/>
                <a:cs typeface="Times New Roman" pitchFamily="18" charset="0"/>
              </a:rPr>
              <a:t>rd</a:t>
            </a:r>
            <a:r>
              <a:rPr lang="en-US" sz="2600" dirty="0" smtClean="0">
                <a:latin typeface="Times New Roman" pitchFamily="18" charset="0"/>
                <a:cs typeface="Times New Roman" pitchFamily="18" charset="0"/>
              </a:rPr>
              <a:t> decade</a:t>
            </a:r>
          </a:p>
          <a:p>
            <a:pPr algn="just">
              <a:lnSpc>
                <a:spcPct val="90000"/>
              </a:lnSpc>
            </a:pPr>
            <a:endParaRPr lang="en-US" sz="2600" dirty="0" smtClean="0">
              <a:latin typeface="Times New Roman" pitchFamily="18" charset="0"/>
              <a:cs typeface="Times New Roman" pitchFamily="18" charset="0"/>
            </a:endParaRPr>
          </a:p>
          <a:p>
            <a:pPr algn="just">
              <a:lnSpc>
                <a:spcPct val="90000"/>
              </a:lnSpc>
            </a:pPr>
            <a:r>
              <a:rPr lang="en-US" sz="2600" dirty="0" smtClean="0">
                <a:latin typeface="Times New Roman" pitchFamily="18" charset="0"/>
                <a:cs typeface="Times New Roman" pitchFamily="18" charset="0"/>
              </a:rPr>
              <a:t>Bimodal: (a) II &amp; III decades  (b) V decade</a:t>
            </a:r>
          </a:p>
          <a:p>
            <a:pPr algn="just">
              <a:lnSpc>
                <a:spcPct val="90000"/>
              </a:lnSpc>
              <a:buNone/>
            </a:pPr>
            <a:r>
              <a:rPr lang="en-US" sz="2600" dirty="0" smtClean="0">
                <a:latin typeface="Times New Roman" pitchFamily="18" charset="0"/>
                <a:cs typeface="Times New Roman" pitchFamily="18" charset="0"/>
              </a:rPr>
              <a:t> </a:t>
            </a:r>
          </a:p>
          <a:p>
            <a:pPr algn="just">
              <a:lnSpc>
                <a:spcPct val="90000"/>
              </a:lnSpc>
            </a:pPr>
            <a:r>
              <a:rPr lang="en-US" sz="2600" dirty="0" smtClean="0">
                <a:latin typeface="Times New Roman" pitchFamily="18" charset="0"/>
                <a:cs typeface="Times New Roman" pitchFamily="18" charset="0"/>
              </a:rPr>
              <a:t>Site :- Mandible &gt; maxilla</a:t>
            </a:r>
          </a:p>
          <a:p>
            <a:pPr algn="just">
              <a:lnSpc>
                <a:spcPct val="90000"/>
              </a:lnSpc>
              <a:buNone/>
            </a:pPr>
            <a:endParaRPr lang="en-US" sz="2600" dirty="0" smtClean="0">
              <a:latin typeface="Times New Roman" pitchFamily="18" charset="0"/>
              <a:cs typeface="Times New Roman" pitchFamily="18" charset="0"/>
            </a:endParaRPr>
          </a:p>
          <a:p>
            <a:pPr algn="just">
              <a:lnSpc>
                <a:spcPct val="90000"/>
              </a:lnSpc>
            </a:pPr>
            <a:r>
              <a:rPr lang="en-US" sz="2600" dirty="0" smtClean="0">
                <a:latin typeface="Times New Roman" pitchFamily="18" charset="0"/>
                <a:cs typeface="Times New Roman" pitchFamily="18" charset="0"/>
              </a:rPr>
              <a:t>Males &gt; Females</a:t>
            </a:r>
          </a:p>
          <a:p>
            <a:pPr algn="just">
              <a:lnSpc>
                <a:spcPct val="90000"/>
              </a:lnSpc>
            </a:pPr>
            <a:endParaRPr lang="en-US" sz="2600" dirty="0" smtClean="0">
              <a:latin typeface="Times New Roman" pitchFamily="18" charset="0"/>
              <a:cs typeface="Times New Roman" pitchFamily="18" charset="0"/>
            </a:endParaRPr>
          </a:p>
          <a:p>
            <a:pPr algn="just">
              <a:lnSpc>
                <a:spcPct val="90000"/>
              </a:lnSpc>
            </a:pPr>
            <a:r>
              <a:rPr lang="en-US" sz="2600" dirty="0" smtClean="0">
                <a:latin typeface="Times New Roman" pitchFamily="18" charset="0"/>
                <a:cs typeface="Times New Roman" pitchFamily="18" charset="0"/>
              </a:rPr>
              <a:t>Pain, soft tissue swelling, expansion of bone</a:t>
            </a:r>
          </a:p>
          <a:p>
            <a:pPr algn="just">
              <a:lnSpc>
                <a:spcPct val="90000"/>
              </a:lnSpc>
              <a:buNone/>
            </a:pPr>
            <a:endParaRPr lang="en-US" sz="2600" dirty="0" smtClean="0">
              <a:latin typeface="Times New Roman" pitchFamily="18" charset="0"/>
              <a:cs typeface="Times New Roman" pitchFamily="18" charset="0"/>
            </a:endParaRPr>
          </a:p>
          <a:p>
            <a:pPr algn="just">
              <a:lnSpc>
                <a:spcPct val="90000"/>
              </a:lnSpc>
            </a:pPr>
            <a:r>
              <a:rPr lang="en-US" sz="2600" dirty="0" smtClean="0">
                <a:latin typeface="Times New Roman" pitchFamily="18" charset="0"/>
                <a:cs typeface="Times New Roman" pitchFamily="18" charset="0"/>
              </a:rPr>
              <a:t>Neurologic manifestations</a:t>
            </a:r>
          </a:p>
          <a:p>
            <a:pPr algn="just">
              <a:lnSpc>
                <a:spcPct val="90000"/>
              </a:lnSpc>
            </a:pPr>
            <a:endParaRPr lang="en-US" dirty="0" smtClean="0">
              <a:cs typeface="Times New Roman" pitchFamily="18" charset="0"/>
            </a:endParaRPr>
          </a:p>
          <a:p>
            <a:endParaRPr lang="en-US" dirty="0"/>
          </a:p>
        </p:txBody>
      </p:sp>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normAutofit fontScale="90000"/>
          </a:bodyPr>
          <a:lstStyle/>
          <a:p>
            <a:r>
              <a:rPr lang="en-US" sz="4000" dirty="0"/>
              <a:t/>
            </a:r>
            <a:br>
              <a:rPr lang="en-US" sz="4000" dirty="0"/>
            </a:br>
            <a:r>
              <a:rPr lang="en-US" sz="4400" dirty="0">
                <a:solidFill>
                  <a:srgbClr val="C00000"/>
                </a:solidFill>
                <a:latin typeface="Times New Roman" pitchFamily="18" charset="0"/>
                <a:cs typeface="Times New Roman" pitchFamily="18" charset="0"/>
              </a:rPr>
              <a:t>Relative distribution of OKC in Jaws</a:t>
            </a:r>
          </a:p>
        </p:txBody>
      </p:sp>
      <p:pic>
        <p:nvPicPr>
          <p:cNvPr id="92163" name="Picture 5"/>
          <p:cNvPicPr>
            <a:picLocks noChangeAspect="1" noChangeArrowheads="1"/>
          </p:cNvPicPr>
          <p:nvPr/>
        </p:nvPicPr>
        <p:blipFill>
          <a:blip r:embed="rId2"/>
          <a:srcRect/>
          <a:stretch>
            <a:fillRect/>
          </a:stretch>
        </p:blipFill>
        <p:spPr bwMode="auto">
          <a:xfrm>
            <a:off x="1276517" y="1511412"/>
            <a:ext cx="6419683" cy="473698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1768</TotalTime>
  <Words>931</Words>
  <Application>Microsoft Office PowerPoint</Application>
  <PresentationFormat>On-screen Show (4:3)</PresentationFormat>
  <Paragraphs>153</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CYSTS OF ODONTOGENIC ORIGIN-II</vt:lpstr>
      <vt:lpstr> Purpose Statement</vt:lpstr>
      <vt:lpstr>Learning Objectives </vt:lpstr>
      <vt:lpstr>Contents</vt:lpstr>
      <vt:lpstr>Odontogenic Keratocyst/ Keratocystic Odontogenic Tumor </vt:lpstr>
      <vt:lpstr>Etiopathogenesis </vt:lpstr>
      <vt:lpstr>Slide 7</vt:lpstr>
      <vt:lpstr>Clinical features </vt:lpstr>
      <vt:lpstr> Relative distribution of OKC in Jaws</vt:lpstr>
      <vt:lpstr>Cyst enlargement</vt:lpstr>
      <vt:lpstr>Aspirate analysis</vt:lpstr>
      <vt:lpstr>Aspirate analysis  </vt:lpstr>
      <vt:lpstr>Radiographic features </vt:lpstr>
      <vt:lpstr>Slide 14</vt:lpstr>
      <vt:lpstr>Slide 15</vt:lpstr>
      <vt:lpstr>Slide 16</vt:lpstr>
      <vt:lpstr>Gross specimen</vt:lpstr>
      <vt:lpstr>Histopathology </vt:lpstr>
      <vt:lpstr>Histopathological features</vt:lpstr>
      <vt:lpstr>Slide 20</vt:lpstr>
      <vt:lpstr>Slide 21</vt:lpstr>
      <vt:lpstr>Slide 22</vt:lpstr>
      <vt:lpstr>Slide 23</vt:lpstr>
      <vt:lpstr>Slide 24</vt:lpstr>
      <vt:lpstr>Slide 25</vt:lpstr>
      <vt:lpstr>Slide 26</vt:lpstr>
      <vt:lpstr>SUMMARY</vt:lpstr>
      <vt:lpstr>BIBLIOGRAPHY</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HOD</cp:lastModifiedBy>
  <cp:revision>670</cp:revision>
  <dcterms:created xsi:type="dcterms:W3CDTF">2006-08-16T00:00:00Z</dcterms:created>
  <dcterms:modified xsi:type="dcterms:W3CDTF">2018-02-05T06:10:06Z</dcterms:modified>
</cp:coreProperties>
</file>