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61" r:id="rId1"/>
  </p:sldMasterIdLst>
  <p:notesMasterIdLst>
    <p:notesMasterId r:id="rId80"/>
  </p:notesMasterIdLst>
  <p:handoutMasterIdLst>
    <p:handoutMasterId r:id="rId81"/>
  </p:handoutMasterIdLst>
  <p:sldIdLst>
    <p:sldId id="404" r:id="rId2"/>
    <p:sldId id="361" r:id="rId3"/>
    <p:sldId id="334" r:id="rId4"/>
    <p:sldId id="354" r:id="rId5"/>
    <p:sldId id="355" r:id="rId6"/>
    <p:sldId id="335" r:id="rId7"/>
    <p:sldId id="336" r:id="rId8"/>
    <p:sldId id="337" r:id="rId9"/>
    <p:sldId id="395" r:id="rId10"/>
    <p:sldId id="421" r:id="rId11"/>
    <p:sldId id="363" r:id="rId12"/>
    <p:sldId id="369" r:id="rId13"/>
    <p:sldId id="420" r:id="rId14"/>
    <p:sldId id="262" r:id="rId15"/>
    <p:sldId id="372" r:id="rId16"/>
    <p:sldId id="378" r:id="rId17"/>
    <p:sldId id="374" r:id="rId18"/>
    <p:sldId id="376" r:id="rId19"/>
    <p:sldId id="338" r:id="rId20"/>
    <p:sldId id="270" r:id="rId21"/>
    <p:sldId id="268" r:id="rId22"/>
    <p:sldId id="263" r:id="rId23"/>
    <p:sldId id="339" r:id="rId24"/>
    <p:sldId id="299" r:id="rId25"/>
    <p:sldId id="264" r:id="rId26"/>
    <p:sldId id="277" r:id="rId27"/>
    <p:sldId id="340" r:id="rId28"/>
    <p:sldId id="272" r:id="rId29"/>
    <p:sldId id="300" r:id="rId30"/>
    <p:sldId id="342" r:id="rId31"/>
    <p:sldId id="274" r:id="rId32"/>
    <p:sldId id="278" r:id="rId33"/>
    <p:sldId id="258" r:id="rId34"/>
    <p:sldId id="345" r:id="rId35"/>
    <p:sldId id="279" r:id="rId36"/>
    <p:sldId id="302" r:id="rId37"/>
    <p:sldId id="280" r:id="rId38"/>
    <p:sldId id="303" r:id="rId39"/>
    <p:sldId id="284" r:id="rId40"/>
    <p:sldId id="285" r:id="rId41"/>
    <p:sldId id="390" r:id="rId42"/>
    <p:sldId id="288" r:id="rId43"/>
    <p:sldId id="308" r:id="rId44"/>
    <p:sldId id="328" r:id="rId45"/>
    <p:sldId id="329" r:id="rId46"/>
    <p:sldId id="293" r:id="rId47"/>
    <p:sldId id="332" r:id="rId48"/>
    <p:sldId id="414" r:id="rId49"/>
    <p:sldId id="416" r:id="rId50"/>
    <p:sldId id="417" r:id="rId51"/>
    <p:sldId id="418" r:id="rId52"/>
    <p:sldId id="419" r:id="rId53"/>
    <p:sldId id="425" r:id="rId54"/>
    <p:sldId id="426" r:id="rId55"/>
    <p:sldId id="294" r:id="rId56"/>
    <p:sldId id="408" r:id="rId57"/>
    <p:sldId id="407" r:id="rId58"/>
    <p:sldId id="310" r:id="rId59"/>
    <p:sldId id="409" r:id="rId60"/>
    <p:sldId id="410" r:id="rId61"/>
    <p:sldId id="350" r:id="rId62"/>
    <p:sldId id="412" r:id="rId63"/>
    <p:sldId id="315" r:id="rId64"/>
    <p:sldId id="413" r:id="rId65"/>
    <p:sldId id="318" r:id="rId66"/>
    <p:sldId id="424" r:id="rId67"/>
    <p:sldId id="320" r:id="rId68"/>
    <p:sldId id="400" r:id="rId69"/>
    <p:sldId id="401" r:id="rId70"/>
    <p:sldId id="398" r:id="rId71"/>
    <p:sldId id="351" r:id="rId72"/>
    <p:sldId id="322" r:id="rId73"/>
    <p:sldId id="422" r:id="rId74"/>
    <p:sldId id="423" r:id="rId75"/>
    <p:sldId id="427" r:id="rId76"/>
    <p:sldId id="353" r:id="rId77"/>
    <p:sldId id="349" r:id="rId78"/>
    <p:sldId id="352"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7312" autoAdjust="0"/>
  </p:normalViewPr>
  <p:slideViewPr>
    <p:cSldViewPr snapToGrid="0">
      <p:cViewPr varScale="1">
        <p:scale>
          <a:sx n="82" d="100"/>
          <a:sy n="82" d="100"/>
        </p:scale>
        <p:origin x="720" y="72"/>
      </p:cViewPr>
      <p:guideLst>
        <p:guide orient="horz" pos="2160"/>
        <p:guide pos="3840"/>
      </p:guideLst>
    </p:cSldViewPr>
  </p:slideViewPr>
  <p:outlineViewPr>
    <p:cViewPr>
      <p:scale>
        <a:sx n="33" d="100"/>
        <a:sy n="33" d="100"/>
      </p:scale>
      <p:origin x="0" y="-10134"/>
    </p:cViewPr>
  </p:outlin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FFEA59-59E9-45DE-8D36-762CD54C7DEE}" type="doc">
      <dgm:prSet loTypeId="urn:microsoft.com/office/officeart/2005/8/layout/arrow6" loCatId="process" qsTypeId="urn:microsoft.com/office/officeart/2005/8/quickstyle/simple5" qsCatId="simple" csTypeId="urn:microsoft.com/office/officeart/2005/8/colors/colorful2" csCatId="colorful" phldr="1"/>
      <dgm:spPr/>
      <dgm:t>
        <a:bodyPr/>
        <a:lstStyle/>
        <a:p>
          <a:endParaRPr lang="en-US"/>
        </a:p>
      </dgm:t>
    </dgm:pt>
    <dgm:pt modelId="{68ACABA9-ADA2-4261-A737-AFDB8F66A250}">
      <dgm:prSet phldrT="[Text]"/>
      <dgm:spPr/>
      <dgm:t>
        <a:bodyPr/>
        <a:lstStyle/>
        <a:p>
          <a:r>
            <a:rPr lang="en-US" dirty="0"/>
            <a:t>INTRAMEMBRANOUS OSSIFICATION</a:t>
          </a:r>
        </a:p>
      </dgm:t>
    </dgm:pt>
    <dgm:pt modelId="{A14D7B7B-1277-4408-B956-65B2408734C7}" type="parTrans" cxnId="{58B15D3F-D03F-4CFC-8EAD-2ACCA08354D3}">
      <dgm:prSet/>
      <dgm:spPr/>
      <dgm:t>
        <a:bodyPr/>
        <a:lstStyle/>
        <a:p>
          <a:endParaRPr lang="en-US"/>
        </a:p>
      </dgm:t>
    </dgm:pt>
    <dgm:pt modelId="{EC463F4B-3E60-4CE4-969C-2B1978EDF422}" type="sibTrans" cxnId="{58B15D3F-D03F-4CFC-8EAD-2ACCA08354D3}">
      <dgm:prSet/>
      <dgm:spPr/>
      <dgm:t>
        <a:bodyPr/>
        <a:lstStyle/>
        <a:p>
          <a:endParaRPr lang="en-US"/>
        </a:p>
      </dgm:t>
    </dgm:pt>
    <dgm:pt modelId="{C0CFE29E-7E43-4805-BB00-455888E21820}">
      <dgm:prSet phldrT="[Text]"/>
      <dgm:spPr/>
      <dgm:t>
        <a:bodyPr/>
        <a:lstStyle/>
        <a:p>
          <a:r>
            <a:rPr lang="en-US" dirty="0"/>
            <a:t>ENDOCHONDRAL OSSIFICATION</a:t>
          </a:r>
        </a:p>
      </dgm:t>
    </dgm:pt>
    <dgm:pt modelId="{D299BD74-A293-4B11-AC79-6F6F5A7D1C62}" type="parTrans" cxnId="{D1335F96-0007-487D-B8AF-DF29EAD54AEB}">
      <dgm:prSet/>
      <dgm:spPr/>
      <dgm:t>
        <a:bodyPr/>
        <a:lstStyle/>
        <a:p>
          <a:endParaRPr lang="en-US"/>
        </a:p>
      </dgm:t>
    </dgm:pt>
    <dgm:pt modelId="{A36D8B72-1B0E-4A5F-B534-872848F02C0E}" type="sibTrans" cxnId="{D1335F96-0007-487D-B8AF-DF29EAD54AEB}">
      <dgm:prSet/>
      <dgm:spPr/>
      <dgm:t>
        <a:bodyPr/>
        <a:lstStyle/>
        <a:p>
          <a:endParaRPr lang="en-US"/>
        </a:p>
      </dgm:t>
    </dgm:pt>
    <dgm:pt modelId="{323101B2-27F1-4711-AAF1-9181F31F83B2}" type="pres">
      <dgm:prSet presAssocID="{C2FFEA59-59E9-45DE-8D36-762CD54C7DEE}" presName="compositeShape" presStyleCnt="0">
        <dgm:presLayoutVars>
          <dgm:chMax val="2"/>
          <dgm:dir/>
          <dgm:resizeHandles val="exact"/>
        </dgm:presLayoutVars>
      </dgm:prSet>
      <dgm:spPr/>
    </dgm:pt>
    <dgm:pt modelId="{7E98275E-84C2-442E-AA57-691904DA5F68}" type="pres">
      <dgm:prSet presAssocID="{C2FFEA59-59E9-45DE-8D36-762CD54C7DEE}" presName="ribbon" presStyleLbl="node1" presStyleIdx="0" presStyleCnt="1"/>
      <dgm:spPr/>
    </dgm:pt>
    <dgm:pt modelId="{A763A072-FD86-488C-B2A9-32808BDA2FFA}" type="pres">
      <dgm:prSet presAssocID="{C2FFEA59-59E9-45DE-8D36-762CD54C7DEE}" presName="leftArrowText" presStyleLbl="node1" presStyleIdx="0" presStyleCnt="1">
        <dgm:presLayoutVars>
          <dgm:chMax val="0"/>
          <dgm:bulletEnabled val="1"/>
        </dgm:presLayoutVars>
      </dgm:prSet>
      <dgm:spPr/>
    </dgm:pt>
    <dgm:pt modelId="{4FE68D8C-85B0-465C-A7F0-27FB6794B89F}" type="pres">
      <dgm:prSet presAssocID="{C2FFEA59-59E9-45DE-8D36-762CD54C7DEE}" presName="rightArrowText" presStyleLbl="node1" presStyleIdx="0" presStyleCnt="1">
        <dgm:presLayoutVars>
          <dgm:chMax val="0"/>
          <dgm:bulletEnabled val="1"/>
        </dgm:presLayoutVars>
      </dgm:prSet>
      <dgm:spPr/>
    </dgm:pt>
  </dgm:ptLst>
  <dgm:cxnLst>
    <dgm:cxn modelId="{58B15D3F-D03F-4CFC-8EAD-2ACCA08354D3}" srcId="{C2FFEA59-59E9-45DE-8D36-762CD54C7DEE}" destId="{68ACABA9-ADA2-4261-A737-AFDB8F66A250}" srcOrd="0" destOrd="0" parTransId="{A14D7B7B-1277-4408-B956-65B2408734C7}" sibTransId="{EC463F4B-3E60-4CE4-969C-2B1978EDF422}"/>
    <dgm:cxn modelId="{D1335F96-0007-487D-B8AF-DF29EAD54AEB}" srcId="{C2FFEA59-59E9-45DE-8D36-762CD54C7DEE}" destId="{C0CFE29E-7E43-4805-BB00-455888E21820}" srcOrd="1" destOrd="0" parTransId="{D299BD74-A293-4B11-AC79-6F6F5A7D1C62}" sibTransId="{A36D8B72-1B0E-4A5F-B534-872848F02C0E}"/>
    <dgm:cxn modelId="{FBF0E1C6-2E21-4599-95BC-31F9BDF8E964}" type="presOf" srcId="{C0CFE29E-7E43-4805-BB00-455888E21820}" destId="{4FE68D8C-85B0-465C-A7F0-27FB6794B89F}" srcOrd="0" destOrd="0" presId="urn:microsoft.com/office/officeart/2005/8/layout/arrow6"/>
    <dgm:cxn modelId="{470868CB-FBBD-44DB-BB6A-6CC889F4C3A4}" type="presOf" srcId="{C2FFEA59-59E9-45DE-8D36-762CD54C7DEE}" destId="{323101B2-27F1-4711-AAF1-9181F31F83B2}" srcOrd="0" destOrd="0" presId="urn:microsoft.com/office/officeart/2005/8/layout/arrow6"/>
    <dgm:cxn modelId="{BC8400F5-41C9-4B3B-B472-2D1BB3029BEC}" type="presOf" srcId="{68ACABA9-ADA2-4261-A737-AFDB8F66A250}" destId="{A763A072-FD86-488C-B2A9-32808BDA2FFA}" srcOrd="0" destOrd="0" presId="urn:microsoft.com/office/officeart/2005/8/layout/arrow6"/>
    <dgm:cxn modelId="{433DDE6B-0296-408E-A3B5-0E9EC9EC17B7}" type="presParOf" srcId="{323101B2-27F1-4711-AAF1-9181F31F83B2}" destId="{7E98275E-84C2-442E-AA57-691904DA5F68}" srcOrd="0" destOrd="0" presId="urn:microsoft.com/office/officeart/2005/8/layout/arrow6"/>
    <dgm:cxn modelId="{98585A7F-CB78-482A-95D7-7F2FC6453C06}" type="presParOf" srcId="{323101B2-27F1-4711-AAF1-9181F31F83B2}" destId="{A763A072-FD86-488C-B2A9-32808BDA2FFA}" srcOrd="1" destOrd="0" presId="urn:microsoft.com/office/officeart/2005/8/layout/arrow6"/>
    <dgm:cxn modelId="{1F3831C7-6383-43CC-93C3-AAC21C9D674A}" type="presParOf" srcId="{323101B2-27F1-4711-AAF1-9181F31F83B2}" destId="{4FE68D8C-85B0-465C-A7F0-27FB6794B89F}"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4B31DA-3EF9-4009-82D9-03A30D225C3E}" type="doc">
      <dgm:prSet loTypeId="urn:microsoft.com/office/officeart/2008/layout/HorizontalMultiLevelHierarchy" loCatId="hierarchy" qsTypeId="urn:microsoft.com/office/officeart/2005/8/quickstyle/3d1" qsCatId="3D" csTypeId="urn:microsoft.com/office/officeart/2005/8/colors/colorful3" csCatId="colorful" phldr="1"/>
      <dgm:spPr/>
      <dgm:t>
        <a:bodyPr/>
        <a:lstStyle/>
        <a:p>
          <a:endParaRPr lang="en-US"/>
        </a:p>
      </dgm:t>
    </dgm:pt>
    <dgm:pt modelId="{2B56B2DE-D7B7-4B4A-AA76-DC6A33F186B1}">
      <dgm:prSet phldrT="[Text]"/>
      <dgm:spPr/>
      <dgm:t>
        <a:bodyPr/>
        <a:lstStyle/>
        <a:p>
          <a:r>
            <a:rPr lang="en-US" dirty="0"/>
            <a:t>Modes of bone growth</a:t>
          </a:r>
        </a:p>
      </dgm:t>
    </dgm:pt>
    <dgm:pt modelId="{9AD4A052-AB79-446A-846F-B118EA6F91E4}" type="parTrans" cxnId="{56315A17-4DED-4088-8D08-18354AF9B5EA}">
      <dgm:prSet/>
      <dgm:spPr/>
      <dgm:t>
        <a:bodyPr/>
        <a:lstStyle/>
        <a:p>
          <a:endParaRPr lang="en-US"/>
        </a:p>
      </dgm:t>
    </dgm:pt>
    <dgm:pt modelId="{142497D0-4253-4E66-BEC7-CBDAE00057F2}" type="sibTrans" cxnId="{56315A17-4DED-4088-8D08-18354AF9B5EA}">
      <dgm:prSet/>
      <dgm:spPr/>
      <dgm:t>
        <a:bodyPr/>
        <a:lstStyle/>
        <a:p>
          <a:endParaRPr lang="en-US"/>
        </a:p>
      </dgm:t>
    </dgm:pt>
    <dgm:pt modelId="{79EE975C-1FF5-4A7C-9984-5DECF6A6E23F}">
      <dgm:prSet phldrT="[Text]"/>
      <dgm:spPr/>
      <dgm:t>
        <a:bodyPr/>
        <a:lstStyle/>
        <a:p>
          <a:r>
            <a:rPr lang="en-US" dirty="0"/>
            <a:t>Hypertrophy	</a:t>
          </a:r>
        </a:p>
      </dgm:t>
    </dgm:pt>
    <dgm:pt modelId="{77D331AB-441E-4326-A9DD-83B85A500F02}" type="parTrans" cxnId="{A0FF4364-D006-4984-AC14-8276786DE2F1}">
      <dgm:prSet/>
      <dgm:spPr/>
      <dgm:t>
        <a:bodyPr/>
        <a:lstStyle/>
        <a:p>
          <a:endParaRPr lang="en-US"/>
        </a:p>
      </dgm:t>
    </dgm:pt>
    <dgm:pt modelId="{7172A98C-73FD-4252-A90A-C18965A107AF}" type="sibTrans" cxnId="{A0FF4364-D006-4984-AC14-8276786DE2F1}">
      <dgm:prSet/>
      <dgm:spPr/>
      <dgm:t>
        <a:bodyPr/>
        <a:lstStyle/>
        <a:p>
          <a:endParaRPr lang="en-US"/>
        </a:p>
      </dgm:t>
    </dgm:pt>
    <dgm:pt modelId="{1E3F2D14-9C6A-46B3-A5C9-11260B73AB96}">
      <dgm:prSet phldrT="[Text]"/>
      <dgm:spPr/>
      <dgm:t>
        <a:bodyPr/>
        <a:lstStyle/>
        <a:p>
          <a:r>
            <a:rPr lang="en-US" dirty="0"/>
            <a:t>Hyperplasia</a:t>
          </a:r>
        </a:p>
      </dgm:t>
    </dgm:pt>
    <dgm:pt modelId="{8CCC1BA6-6ADA-4D18-A97B-BB9BEB6636E2}" type="parTrans" cxnId="{1270173D-21EF-4FB2-9803-F0136E8A34CE}">
      <dgm:prSet/>
      <dgm:spPr/>
      <dgm:t>
        <a:bodyPr/>
        <a:lstStyle/>
        <a:p>
          <a:endParaRPr lang="en-US"/>
        </a:p>
      </dgm:t>
    </dgm:pt>
    <dgm:pt modelId="{BC976C49-A6D6-450D-A62F-2AC2A6F70F89}" type="sibTrans" cxnId="{1270173D-21EF-4FB2-9803-F0136E8A34CE}">
      <dgm:prSet/>
      <dgm:spPr/>
      <dgm:t>
        <a:bodyPr/>
        <a:lstStyle/>
        <a:p>
          <a:endParaRPr lang="en-US"/>
        </a:p>
      </dgm:t>
    </dgm:pt>
    <dgm:pt modelId="{28700759-C680-4CC2-8E1A-AE33C435AFDA}">
      <dgm:prSet phldrT="[Text]"/>
      <dgm:spPr/>
      <dgm:t>
        <a:bodyPr/>
        <a:lstStyle/>
        <a:p>
          <a:r>
            <a:rPr lang="en-US" dirty="0"/>
            <a:t>Extracellular material</a:t>
          </a:r>
        </a:p>
      </dgm:t>
    </dgm:pt>
    <dgm:pt modelId="{5BF80F6C-137B-49E6-BF70-BDB8DEBE3AF1}" type="parTrans" cxnId="{2C219244-51E8-4438-9BCB-4D766A7C1A95}">
      <dgm:prSet/>
      <dgm:spPr/>
      <dgm:t>
        <a:bodyPr/>
        <a:lstStyle/>
        <a:p>
          <a:endParaRPr lang="en-US"/>
        </a:p>
      </dgm:t>
    </dgm:pt>
    <dgm:pt modelId="{49B162C0-CE51-40BB-9109-AA147ACDD541}" type="sibTrans" cxnId="{2C219244-51E8-4438-9BCB-4D766A7C1A95}">
      <dgm:prSet/>
      <dgm:spPr/>
      <dgm:t>
        <a:bodyPr/>
        <a:lstStyle/>
        <a:p>
          <a:endParaRPr lang="en-US"/>
        </a:p>
      </dgm:t>
    </dgm:pt>
    <dgm:pt modelId="{6689CAB3-8067-4C6F-A2AA-BF3E04DEF7AF}" type="pres">
      <dgm:prSet presAssocID="{2F4B31DA-3EF9-4009-82D9-03A30D225C3E}" presName="Name0" presStyleCnt="0">
        <dgm:presLayoutVars>
          <dgm:chPref val="1"/>
          <dgm:dir/>
          <dgm:animOne val="branch"/>
          <dgm:animLvl val="lvl"/>
          <dgm:resizeHandles val="exact"/>
        </dgm:presLayoutVars>
      </dgm:prSet>
      <dgm:spPr/>
    </dgm:pt>
    <dgm:pt modelId="{19B2C8F6-B36D-4C0A-ADC1-E1730B2099BD}" type="pres">
      <dgm:prSet presAssocID="{2B56B2DE-D7B7-4B4A-AA76-DC6A33F186B1}" presName="root1" presStyleCnt="0"/>
      <dgm:spPr/>
    </dgm:pt>
    <dgm:pt modelId="{1FFC4FA7-1034-40CA-BE9F-E534AE2BBCB2}" type="pres">
      <dgm:prSet presAssocID="{2B56B2DE-D7B7-4B4A-AA76-DC6A33F186B1}" presName="LevelOneTextNode" presStyleLbl="node0" presStyleIdx="0" presStyleCnt="1" custAng="5400000" custLinFactNeighborX="-38124" custLinFactNeighborY="-38865">
        <dgm:presLayoutVars>
          <dgm:chPref val="3"/>
        </dgm:presLayoutVars>
      </dgm:prSet>
      <dgm:spPr/>
    </dgm:pt>
    <dgm:pt modelId="{B3223467-30B0-4499-BE3E-E2253E8CD017}" type="pres">
      <dgm:prSet presAssocID="{2B56B2DE-D7B7-4B4A-AA76-DC6A33F186B1}" presName="level2hierChild" presStyleCnt="0"/>
      <dgm:spPr/>
    </dgm:pt>
    <dgm:pt modelId="{EDC991E3-1C38-4E8C-8C78-9BB0349EFD06}" type="pres">
      <dgm:prSet presAssocID="{77D331AB-441E-4326-A9DD-83B85A500F02}" presName="conn2-1" presStyleLbl="parChTrans1D2" presStyleIdx="0" presStyleCnt="3"/>
      <dgm:spPr/>
    </dgm:pt>
    <dgm:pt modelId="{8780E5A5-D68A-4444-A5B2-47CBE0477162}" type="pres">
      <dgm:prSet presAssocID="{77D331AB-441E-4326-A9DD-83B85A500F02}" presName="connTx" presStyleLbl="parChTrans1D2" presStyleIdx="0" presStyleCnt="3"/>
      <dgm:spPr/>
    </dgm:pt>
    <dgm:pt modelId="{3959AD67-A198-45DB-B0D2-5503A79A1EF4}" type="pres">
      <dgm:prSet presAssocID="{79EE975C-1FF5-4A7C-9984-5DECF6A6E23F}" presName="root2" presStyleCnt="0"/>
      <dgm:spPr/>
    </dgm:pt>
    <dgm:pt modelId="{3097008C-68F9-42C8-82FC-51C3B8D9282C}" type="pres">
      <dgm:prSet presAssocID="{79EE975C-1FF5-4A7C-9984-5DECF6A6E23F}" presName="LevelTwoTextNode" presStyleLbl="node2" presStyleIdx="0" presStyleCnt="3" custLinFactNeighborX="1466" custLinFactNeighborY="52029">
        <dgm:presLayoutVars>
          <dgm:chPref val="3"/>
        </dgm:presLayoutVars>
      </dgm:prSet>
      <dgm:spPr/>
    </dgm:pt>
    <dgm:pt modelId="{945587DB-B01F-46DA-93C1-CE52B417FC83}" type="pres">
      <dgm:prSet presAssocID="{79EE975C-1FF5-4A7C-9984-5DECF6A6E23F}" presName="level3hierChild" presStyleCnt="0"/>
      <dgm:spPr/>
    </dgm:pt>
    <dgm:pt modelId="{5AE81F70-6F9C-4104-9DFD-5891E4A49395}" type="pres">
      <dgm:prSet presAssocID="{8CCC1BA6-6ADA-4D18-A97B-BB9BEB6636E2}" presName="conn2-1" presStyleLbl="parChTrans1D2" presStyleIdx="1" presStyleCnt="3"/>
      <dgm:spPr/>
    </dgm:pt>
    <dgm:pt modelId="{36CBF793-071F-4894-9622-8952BCC8DE05}" type="pres">
      <dgm:prSet presAssocID="{8CCC1BA6-6ADA-4D18-A97B-BB9BEB6636E2}" presName="connTx" presStyleLbl="parChTrans1D2" presStyleIdx="1" presStyleCnt="3"/>
      <dgm:spPr/>
    </dgm:pt>
    <dgm:pt modelId="{4ED0CEB5-C066-48C5-B8BE-E5620E2A4AB1}" type="pres">
      <dgm:prSet presAssocID="{1E3F2D14-9C6A-46B3-A5C9-11260B73AB96}" presName="root2" presStyleCnt="0"/>
      <dgm:spPr/>
    </dgm:pt>
    <dgm:pt modelId="{72F49516-3082-42AB-BD6D-6FDF16815E7C}" type="pres">
      <dgm:prSet presAssocID="{1E3F2D14-9C6A-46B3-A5C9-11260B73AB96}" presName="LevelTwoTextNode" presStyleLbl="node2" presStyleIdx="1" presStyleCnt="3" custLinFactNeighborX="1831" custLinFactNeighborY="54053">
        <dgm:presLayoutVars>
          <dgm:chPref val="3"/>
        </dgm:presLayoutVars>
      </dgm:prSet>
      <dgm:spPr/>
    </dgm:pt>
    <dgm:pt modelId="{284B6B19-E2D2-404D-9D3C-E8763113A12A}" type="pres">
      <dgm:prSet presAssocID="{1E3F2D14-9C6A-46B3-A5C9-11260B73AB96}" presName="level3hierChild" presStyleCnt="0"/>
      <dgm:spPr/>
    </dgm:pt>
    <dgm:pt modelId="{CD4F6F7F-DE6F-469D-9F37-10721BE4BE0E}" type="pres">
      <dgm:prSet presAssocID="{5BF80F6C-137B-49E6-BF70-BDB8DEBE3AF1}" presName="conn2-1" presStyleLbl="parChTrans1D2" presStyleIdx="2" presStyleCnt="3"/>
      <dgm:spPr/>
    </dgm:pt>
    <dgm:pt modelId="{5E47DE74-4A50-4F46-AB80-AE9238BE3C40}" type="pres">
      <dgm:prSet presAssocID="{5BF80F6C-137B-49E6-BF70-BDB8DEBE3AF1}" presName="connTx" presStyleLbl="parChTrans1D2" presStyleIdx="2" presStyleCnt="3"/>
      <dgm:spPr/>
    </dgm:pt>
    <dgm:pt modelId="{9CF8D725-3F5D-4E5C-AEAF-15C23BE2DE85}" type="pres">
      <dgm:prSet presAssocID="{28700759-C680-4CC2-8E1A-AE33C435AFDA}" presName="root2" presStyleCnt="0"/>
      <dgm:spPr/>
    </dgm:pt>
    <dgm:pt modelId="{03BBE545-D30E-4F9E-AAF8-72A336A33AC8}" type="pres">
      <dgm:prSet presAssocID="{28700759-C680-4CC2-8E1A-AE33C435AFDA}" presName="LevelTwoTextNode" presStyleLbl="node2" presStyleIdx="2" presStyleCnt="3" custLinFactNeighborX="1831" custLinFactNeighborY="74473">
        <dgm:presLayoutVars>
          <dgm:chPref val="3"/>
        </dgm:presLayoutVars>
      </dgm:prSet>
      <dgm:spPr/>
    </dgm:pt>
    <dgm:pt modelId="{033372CC-E020-42B2-80BC-D46F7F2A3BF2}" type="pres">
      <dgm:prSet presAssocID="{28700759-C680-4CC2-8E1A-AE33C435AFDA}" presName="level3hierChild" presStyleCnt="0"/>
      <dgm:spPr/>
    </dgm:pt>
  </dgm:ptLst>
  <dgm:cxnLst>
    <dgm:cxn modelId="{56315A17-4DED-4088-8D08-18354AF9B5EA}" srcId="{2F4B31DA-3EF9-4009-82D9-03A30D225C3E}" destId="{2B56B2DE-D7B7-4B4A-AA76-DC6A33F186B1}" srcOrd="0" destOrd="0" parTransId="{9AD4A052-AB79-446A-846F-B118EA6F91E4}" sibTransId="{142497D0-4253-4E66-BEC7-CBDAE00057F2}"/>
    <dgm:cxn modelId="{4BFBF317-6A39-42E9-8465-7B3E593C5625}" type="presOf" srcId="{28700759-C680-4CC2-8E1A-AE33C435AFDA}" destId="{03BBE545-D30E-4F9E-AAF8-72A336A33AC8}" srcOrd="0" destOrd="0" presId="urn:microsoft.com/office/officeart/2008/layout/HorizontalMultiLevelHierarchy"/>
    <dgm:cxn modelId="{ABC2E719-9392-4B95-BFD4-209B00D5F56A}" type="presOf" srcId="{77D331AB-441E-4326-A9DD-83B85A500F02}" destId="{8780E5A5-D68A-4444-A5B2-47CBE0477162}" srcOrd="1" destOrd="0" presId="urn:microsoft.com/office/officeart/2008/layout/HorizontalMultiLevelHierarchy"/>
    <dgm:cxn modelId="{1270173D-21EF-4FB2-9803-F0136E8A34CE}" srcId="{2B56B2DE-D7B7-4B4A-AA76-DC6A33F186B1}" destId="{1E3F2D14-9C6A-46B3-A5C9-11260B73AB96}" srcOrd="1" destOrd="0" parTransId="{8CCC1BA6-6ADA-4D18-A97B-BB9BEB6636E2}" sibTransId="{BC976C49-A6D6-450D-A62F-2AC2A6F70F89}"/>
    <dgm:cxn modelId="{A0FF4364-D006-4984-AC14-8276786DE2F1}" srcId="{2B56B2DE-D7B7-4B4A-AA76-DC6A33F186B1}" destId="{79EE975C-1FF5-4A7C-9984-5DECF6A6E23F}" srcOrd="0" destOrd="0" parTransId="{77D331AB-441E-4326-A9DD-83B85A500F02}" sibTransId="{7172A98C-73FD-4252-A90A-C18965A107AF}"/>
    <dgm:cxn modelId="{2C219244-51E8-4438-9BCB-4D766A7C1A95}" srcId="{2B56B2DE-D7B7-4B4A-AA76-DC6A33F186B1}" destId="{28700759-C680-4CC2-8E1A-AE33C435AFDA}" srcOrd="2" destOrd="0" parTransId="{5BF80F6C-137B-49E6-BF70-BDB8DEBE3AF1}" sibTransId="{49B162C0-CE51-40BB-9109-AA147ACDD541}"/>
    <dgm:cxn modelId="{BB60EC6E-397E-4BDF-93B0-2EFB7A0CA75B}" type="presOf" srcId="{2B56B2DE-D7B7-4B4A-AA76-DC6A33F186B1}" destId="{1FFC4FA7-1034-40CA-BE9F-E534AE2BBCB2}" srcOrd="0" destOrd="0" presId="urn:microsoft.com/office/officeart/2008/layout/HorizontalMultiLevelHierarchy"/>
    <dgm:cxn modelId="{16580087-AA36-4DA1-9743-93846ECE3036}" type="presOf" srcId="{8CCC1BA6-6ADA-4D18-A97B-BB9BEB6636E2}" destId="{5AE81F70-6F9C-4104-9DFD-5891E4A49395}" srcOrd="0" destOrd="0" presId="urn:microsoft.com/office/officeart/2008/layout/HorizontalMultiLevelHierarchy"/>
    <dgm:cxn modelId="{3EE6FF8C-2438-4A11-9795-FE6EBA4A088B}" type="presOf" srcId="{79EE975C-1FF5-4A7C-9984-5DECF6A6E23F}" destId="{3097008C-68F9-42C8-82FC-51C3B8D9282C}" srcOrd="0" destOrd="0" presId="urn:microsoft.com/office/officeart/2008/layout/HorizontalMultiLevelHierarchy"/>
    <dgm:cxn modelId="{3F1037AB-4219-40C7-B7FD-B16B50FC9F9D}" type="presOf" srcId="{77D331AB-441E-4326-A9DD-83B85A500F02}" destId="{EDC991E3-1C38-4E8C-8C78-9BB0349EFD06}" srcOrd="0" destOrd="0" presId="urn:microsoft.com/office/officeart/2008/layout/HorizontalMultiLevelHierarchy"/>
    <dgm:cxn modelId="{163F30B3-84E4-44B7-8F0D-DEEC75EAE531}" type="presOf" srcId="{2F4B31DA-3EF9-4009-82D9-03A30D225C3E}" destId="{6689CAB3-8067-4C6F-A2AA-BF3E04DEF7AF}" srcOrd="0" destOrd="0" presId="urn:microsoft.com/office/officeart/2008/layout/HorizontalMultiLevelHierarchy"/>
    <dgm:cxn modelId="{ED150EC1-39FE-4BD9-A0F7-E20D9F04B4EE}" type="presOf" srcId="{8CCC1BA6-6ADA-4D18-A97B-BB9BEB6636E2}" destId="{36CBF793-071F-4894-9622-8952BCC8DE05}" srcOrd="1" destOrd="0" presId="urn:microsoft.com/office/officeart/2008/layout/HorizontalMultiLevelHierarchy"/>
    <dgm:cxn modelId="{478D11D5-A8A8-4B6D-B7B8-24673C12A4A5}" type="presOf" srcId="{5BF80F6C-137B-49E6-BF70-BDB8DEBE3AF1}" destId="{5E47DE74-4A50-4F46-AB80-AE9238BE3C40}" srcOrd="1" destOrd="0" presId="urn:microsoft.com/office/officeart/2008/layout/HorizontalMultiLevelHierarchy"/>
    <dgm:cxn modelId="{CA85D1E2-0C1A-4786-91E0-89CD7C957EC4}" type="presOf" srcId="{1E3F2D14-9C6A-46B3-A5C9-11260B73AB96}" destId="{72F49516-3082-42AB-BD6D-6FDF16815E7C}" srcOrd="0" destOrd="0" presId="urn:microsoft.com/office/officeart/2008/layout/HorizontalMultiLevelHierarchy"/>
    <dgm:cxn modelId="{033D56F6-A5AA-4EAA-8B6B-25B0C0C4A4BB}" type="presOf" srcId="{5BF80F6C-137B-49E6-BF70-BDB8DEBE3AF1}" destId="{CD4F6F7F-DE6F-469D-9F37-10721BE4BE0E}" srcOrd="0" destOrd="0" presId="urn:microsoft.com/office/officeart/2008/layout/HorizontalMultiLevelHierarchy"/>
    <dgm:cxn modelId="{D2AF7F6C-AF53-4A90-879D-F93C6DEE5A74}" type="presParOf" srcId="{6689CAB3-8067-4C6F-A2AA-BF3E04DEF7AF}" destId="{19B2C8F6-B36D-4C0A-ADC1-E1730B2099BD}" srcOrd="0" destOrd="0" presId="urn:microsoft.com/office/officeart/2008/layout/HorizontalMultiLevelHierarchy"/>
    <dgm:cxn modelId="{13695AB1-BC08-42A1-8B03-03A298060E13}" type="presParOf" srcId="{19B2C8F6-B36D-4C0A-ADC1-E1730B2099BD}" destId="{1FFC4FA7-1034-40CA-BE9F-E534AE2BBCB2}" srcOrd="0" destOrd="0" presId="urn:microsoft.com/office/officeart/2008/layout/HorizontalMultiLevelHierarchy"/>
    <dgm:cxn modelId="{1D1A3696-2537-4634-B8C3-1CD8F7189B30}" type="presParOf" srcId="{19B2C8F6-B36D-4C0A-ADC1-E1730B2099BD}" destId="{B3223467-30B0-4499-BE3E-E2253E8CD017}" srcOrd="1" destOrd="0" presId="urn:microsoft.com/office/officeart/2008/layout/HorizontalMultiLevelHierarchy"/>
    <dgm:cxn modelId="{6DCA8B61-E2E9-4417-A941-6837922EC247}" type="presParOf" srcId="{B3223467-30B0-4499-BE3E-E2253E8CD017}" destId="{EDC991E3-1C38-4E8C-8C78-9BB0349EFD06}" srcOrd="0" destOrd="0" presId="urn:microsoft.com/office/officeart/2008/layout/HorizontalMultiLevelHierarchy"/>
    <dgm:cxn modelId="{B0C543B2-A5E0-46E6-9866-03B3237A3C6E}" type="presParOf" srcId="{EDC991E3-1C38-4E8C-8C78-9BB0349EFD06}" destId="{8780E5A5-D68A-4444-A5B2-47CBE0477162}" srcOrd="0" destOrd="0" presId="urn:microsoft.com/office/officeart/2008/layout/HorizontalMultiLevelHierarchy"/>
    <dgm:cxn modelId="{4CC88816-B5F7-4CC7-ABBB-8E1D6F90D53E}" type="presParOf" srcId="{B3223467-30B0-4499-BE3E-E2253E8CD017}" destId="{3959AD67-A198-45DB-B0D2-5503A79A1EF4}" srcOrd="1" destOrd="0" presId="urn:microsoft.com/office/officeart/2008/layout/HorizontalMultiLevelHierarchy"/>
    <dgm:cxn modelId="{870A27A8-003A-4CFF-857D-75B1158D5A07}" type="presParOf" srcId="{3959AD67-A198-45DB-B0D2-5503A79A1EF4}" destId="{3097008C-68F9-42C8-82FC-51C3B8D9282C}" srcOrd="0" destOrd="0" presId="urn:microsoft.com/office/officeart/2008/layout/HorizontalMultiLevelHierarchy"/>
    <dgm:cxn modelId="{4BFF6EFF-E785-4FFF-B012-B81D19B1FACD}" type="presParOf" srcId="{3959AD67-A198-45DB-B0D2-5503A79A1EF4}" destId="{945587DB-B01F-46DA-93C1-CE52B417FC83}" srcOrd="1" destOrd="0" presId="urn:microsoft.com/office/officeart/2008/layout/HorizontalMultiLevelHierarchy"/>
    <dgm:cxn modelId="{7DF4DCA9-4FAD-42A4-BE71-8BEC5EAF8607}" type="presParOf" srcId="{B3223467-30B0-4499-BE3E-E2253E8CD017}" destId="{5AE81F70-6F9C-4104-9DFD-5891E4A49395}" srcOrd="2" destOrd="0" presId="urn:microsoft.com/office/officeart/2008/layout/HorizontalMultiLevelHierarchy"/>
    <dgm:cxn modelId="{31D29172-AF95-4B97-BB26-2B3CFFF4AB26}" type="presParOf" srcId="{5AE81F70-6F9C-4104-9DFD-5891E4A49395}" destId="{36CBF793-071F-4894-9622-8952BCC8DE05}" srcOrd="0" destOrd="0" presId="urn:microsoft.com/office/officeart/2008/layout/HorizontalMultiLevelHierarchy"/>
    <dgm:cxn modelId="{6165CA96-38A0-4A8D-9A79-90EE393BC3D3}" type="presParOf" srcId="{B3223467-30B0-4499-BE3E-E2253E8CD017}" destId="{4ED0CEB5-C066-48C5-B8BE-E5620E2A4AB1}" srcOrd="3" destOrd="0" presId="urn:microsoft.com/office/officeart/2008/layout/HorizontalMultiLevelHierarchy"/>
    <dgm:cxn modelId="{FA82BD5B-9416-49B6-9BDE-8F45D8490862}" type="presParOf" srcId="{4ED0CEB5-C066-48C5-B8BE-E5620E2A4AB1}" destId="{72F49516-3082-42AB-BD6D-6FDF16815E7C}" srcOrd="0" destOrd="0" presId="urn:microsoft.com/office/officeart/2008/layout/HorizontalMultiLevelHierarchy"/>
    <dgm:cxn modelId="{4F87DDAD-43EC-4DCA-94DD-F0CF139FFF1D}" type="presParOf" srcId="{4ED0CEB5-C066-48C5-B8BE-E5620E2A4AB1}" destId="{284B6B19-E2D2-404D-9D3C-E8763113A12A}" srcOrd="1" destOrd="0" presId="urn:microsoft.com/office/officeart/2008/layout/HorizontalMultiLevelHierarchy"/>
    <dgm:cxn modelId="{8CD6FCDE-3D62-4042-B3D8-4A5AF54C7771}" type="presParOf" srcId="{B3223467-30B0-4499-BE3E-E2253E8CD017}" destId="{CD4F6F7F-DE6F-469D-9F37-10721BE4BE0E}" srcOrd="4" destOrd="0" presId="urn:microsoft.com/office/officeart/2008/layout/HorizontalMultiLevelHierarchy"/>
    <dgm:cxn modelId="{60CDB04E-D4A2-4261-AB4C-7A9A447A97B4}" type="presParOf" srcId="{CD4F6F7F-DE6F-469D-9F37-10721BE4BE0E}" destId="{5E47DE74-4A50-4F46-AB80-AE9238BE3C40}" srcOrd="0" destOrd="0" presId="urn:microsoft.com/office/officeart/2008/layout/HorizontalMultiLevelHierarchy"/>
    <dgm:cxn modelId="{72746CD9-191A-4AF9-86A4-5C19198226AA}" type="presParOf" srcId="{B3223467-30B0-4499-BE3E-E2253E8CD017}" destId="{9CF8D725-3F5D-4E5C-AEAF-15C23BE2DE85}" srcOrd="5" destOrd="0" presId="urn:microsoft.com/office/officeart/2008/layout/HorizontalMultiLevelHierarchy"/>
    <dgm:cxn modelId="{E6271F59-D0FB-4DC4-AF1F-912EF1265317}" type="presParOf" srcId="{9CF8D725-3F5D-4E5C-AEAF-15C23BE2DE85}" destId="{03BBE545-D30E-4F9E-AAF8-72A336A33AC8}" srcOrd="0" destOrd="0" presId="urn:microsoft.com/office/officeart/2008/layout/HorizontalMultiLevelHierarchy"/>
    <dgm:cxn modelId="{B7ABC8D1-7D47-4420-9256-F2140ED28F8E}" type="presParOf" srcId="{9CF8D725-3F5D-4E5C-AEAF-15C23BE2DE85}" destId="{033372CC-E020-42B2-80BC-D46F7F2A3BF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8275E-84C2-442E-AA57-691904DA5F68}">
      <dsp:nvSpPr>
        <dsp:cNvPr id="0" name=""/>
        <dsp:cNvSpPr/>
      </dsp:nvSpPr>
      <dsp:spPr>
        <a:xfrm>
          <a:off x="0" y="308451"/>
          <a:ext cx="8947150" cy="3578860"/>
        </a:xfrm>
        <a:prstGeom prst="leftRightRibbon">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A763A072-FD86-488C-B2A9-32808BDA2FFA}">
      <dsp:nvSpPr>
        <dsp:cNvPr id="0" name=""/>
        <dsp:cNvSpPr/>
      </dsp:nvSpPr>
      <dsp:spPr>
        <a:xfrm>
          <a:off x="1073658" y="934751"/>
          <a:ext cx="2952559" cy="1753641"/>
        </a:xfrm>
        <a:prstGeom prst="rect">
          <a:avLst/>
        </a:prstGeom>
        <a:noFill/>
        <a:ln>
          <a:noFill/>
        </a:ln>
        <a:effectLst>
          <a:outerShdw blurRad="63500" dist="38100" dir="5400000" rotWithShape="0">
            <a:srgbClr val="000000">
              <a:alpha val="60000"/>
            </a:srgbClr>
          </a:outerShdw>
        </a:effectLst>
        <a:scene3d>
          <a:camera prst="orthographicFront">
            <a:rot lat="0" lon="0" rev="0"/>
          </a:camera>
          <a:lightRig rig="threePt" dir="tl"/>
        </a:scene3d>
        <a:sp3d/>
      </dsp:spPr>
      <dsp:style>
        <a:lnRef idx="0">
          <a:scrgbClr r="0" g="0" b="0"/>
        </a:lnRef>
        <a:fillRef idx="3">
          <a:scrgbClr r="0" g="0" b="0"/>
        </a:fillRef>
        <a:effectRef idx="3">
          <a:scrgbClr r="0" g="0" b="0"/>
        </a:effectRef>
        <a:fontRef idx="minor">
          <a:schemeClr val="lt1"/>
        </a:fontRef>
      </dsp:style>
      <dsp:txBody>
        <a:bodyPr spcFirstLastPara="0" vert="horz" wrap="square" lIns="0" tIns="81788" rIns="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INTRAMEMBRANOUS OSSIFICATION</a:t>
          </a:r>
        </a:p>
      </dsp:txBody>
      <dsp:txXfrm>
        <a:off x="1073658" y="934751"/>
        <a:ext cx="2952559" cy="1753641"/>
      </dsp:txXfrm>
    </dsp:sp>
    <dsp:sp modelId="{4FE68D8C-85B0-465C-A7F0-27FB6794B89F}">
      <dsp:nvSpPr>
        <dsp:cNvPr id="0" name=""/>
        <dsp:cNvSpPr/>
      </dsp:nvSpPr>
      <dsp:spPr>
        <a:xfrm>
          <a:off x="4473575" y="1507369"/>
          <a:ext cx="3489388" cy="1753641"/>
        </a:xfrm>
        <a:prstGeom prst="rect">
          <a:avLst/>
        </a:prstGeom>
        <a:noFill/>
        <a:ln>
          <a:noFill/>
        </a:ln>
        <a:effectLst>
          <a:outerShdw blurRad="63500" dist="38100" dir="5400000" rotWithShape="0">
            <a:srgbClr val="000000">
              <a:alpha val="60000"/>
            </a:srgbClr>
          </a:outerShdw>
        </a:effectLst>
        <a:scene3d>
          <a:camera prst="orthographicFront">
            <a:rot lat="0" lon="0" rev="0"/>
          </a:camera>
          <a:lightRig rig="threePt" dir="tl"/>
        </a:scene3d>
        <a:sp3d/>
      </dsp:spPr>
      <dsp:style>
        <a:lnRef idx="0">
          <a:scrgbClr r="0" g="0" b="0"/>
        </a:lnRef>
        <a:fillRef idx="3">
          <a:scrgbClr r="0" g="0" b="0"/>
        </a:fillRef>
        <a:effectRef idx="3">
          <a:scrgbClr r="0" g="0" b="0"/>
        </a:effectRef>
        <a:fontRef idx="minor">
          <a:schemeClr val="lt1"/>
        </a:fontRef>
      </dsp:style>
      <dsp:txBody>
        <a:bodyPr spcFirstLastPara="0" vert="horz" wrap="square" lIns="0" tIns="81788" rIns="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ENDOCHONDRAL OSSIFICATION</a:t>
          </a:r>
        </a:p>
      </dsp:txBody>
      <dsp:txXfrm>
        <a:off x="4473575" y="1507369"/>
        <a:ext cx="3489388" cy="1753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F6F7F-DE6F-469D-9F37-10721BE4BE0E}">
      <dsp:nvSpPr>
        <dsp:cNvPr id="0" name=""/>
        <dsp:cNvSpPr/>
      </dsp:nvSpPr>
      <dsp:spPr>
        <a:xfrm>
          <a:off x="3123641" y="628358"/>
          <a:ext cx="767747" cy="4331913"/>
        </a:xfrm>
        <a:custGeom>
          <a:avLst/>
          <a:gdLst/>
          <a:ahLst/>
          <a:cxnLst/>
          <a:rect l="0" t="0" r="0" b="0"/>
          <a:pathLst>
            <a:path>
              <a:moveTo>
                <a:pt x="0" y="0"/>
              </a:moveTo>
              <a:lnTo>
                <a:pt x="383873" y="0"/>
              </a:lnTo>
              <a:lnTo>
                <a:pt x="383873" y="4331913"/>
              </a:lnTo>
              <a:lnTo>
                <a:pt x="767747" y="4331913"/>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397529" y="2684329"/>
        <a:ext cx="219971" cy="219971"/>
      </dsp:txXfrm>
    </dsp:sp>
    <dsp:sp modelId="{5AE81F70-6F9C-4104-9DFD-5891E4A49395}">
      <dsp:nvSpPr>
        <dsp:cNvPr id="0" name=""/>
        <dsp:cNvSpPr/>
      </dsp:nvSpPr>
      <dsp:spPr>
        <a:xfrm>
          <a:off x="3123641" y="628358"/>
          <a:ext cx="767747" cy="2772737"/>
        </a:xfrm>
        <a:custGeom>
          <a:avLst/>
          <a:gdLst/>
          <a:ahLst/>
          <a:cxnLst/>
          <a:rect l="0" t="0" r="0" b="0"/>
          <a:pathLst>
            <a:path>
              <a:moveTo>
                <a:pt x="0" y="0"/>
              </a:moveTo>
              <a:lnTo>
                <a:pt x="383873" y="0"/>
              </a:lnTo>
              <a:lnTo>
                <a:pt x="383873" y="2772737"/>
              </a:lnTo>
              <a:lnTo>
                <a:pt x="767747" y="2772737"/>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435588" y="1942800"/>
        <a:ext cx="143853" cy="143853"/>
      </dsp:txXfrm>
    </dsp:sp>
    <dsp:sp modelId="{EDC991E3-1C38-4E8C-8C78-9BB0349EFD06}">
      <dsp:nvSpPr>
        <dsp:cNvPr id="0" name=""/>
        <dsp:cNvSpPr/>
      </dsp:nvSpPr>
      <dsp:spPr>
        <a:xfrm>
          <a:off x="3123641" y="628358"/>
          <a:ext cx="754911" cy="1410802"/>
        </a:xfrm>
        <a:custGeom>
          <a:avLst/>
          <a:gdLst/>
          <a:ahLst/>
          <a:cxnLst/>
          <a:rect l="0" t="0" r="0" b="0"/>
          <a:pathLst>
            <a:path>
              <a:moveTo>
                <a:pt x="0" y="0"/>
              </a:moveTo>
              <a:lnTo>
                <a:pt x="377455" y="0"/>
              </a:lnTo>
              <a:lnTo>
                <a:pt x="377455" y="1410802"/>
              </a:lnTo>
              <a:lnTo>
                <a:pt x="754911" y="1410802"/>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1095" y="1293757"/>
        <a:ext cx="80003" cy="80003"/>
      </dsp:txXfrm>
    </dsp:sp>
    <dsp:sp modelId="{1FFC4FA7-1034-40CA-BE9F-E534AE2BBCB2}">
      <dsp:nvSpPr>
        <dsp:cNvPr id="0" name=""/>
        <dsp:cNvSpPr/>
      </dsp:nvSpPr>
      <dsp:spPr>
        <a:xfrm>
          <a:off x="-233998" y="92264"/>
          <a:ext cx="5643092" cy="1072187"/>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dirty="0"/>
            <a:t>Modes of bone growth</a:t>
          </a:r>
        </a:p>
      </dsp:txBody>
      <dsp:txXfrm>
        <a:off x="-233998" y="92264"/>
        <a:ext cx="5643092" cy="1072187"/>
      </dsp:txXfrm>
    </dsp:sp>
    <dsp:sp modelId="{3097008C-68F9-42C8-82FC-51C3B8D9282C}">
      <dsp:nvSpPr>
        <dsp:cNvPr id="0" name=""/>
        <dsp:cNvSpPr/>
      </dsp:nvSpPr>
      <dsp:spPr>
        <a:xfrm>
          <a:off x="3878552" y="1503066"/>
          <a:ext cx="3516775" cy="1072187"/>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Hypertrophy	</a:t>
          </a:r>
        </a:p>
      </dsp:txBody>
      <dsp:txXfrm>
        <a:off x="3878552" y="1503066"/>
        <a:ext cx="3516775" cy="1072187"/>
      </dsp:txXfrm>
    </dsp:sp>
    <dsp:sp modelId="{72F49516-3082-42AB-BD6D-6FDF16815E7C}">
      <dsp:nvSpPr>
        <dsp:cNvPr id="0" name=""/>
        <dsp:cNvSpPr/>
      </dsp:nvSpPr>
      <dsp:spPr>
        <a:xfrm>
          <a:off x="3891388" y="2865002"/>
          <a:ext cx="3516775" cy="1072187"/>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Hyperplasia</a:t>
          </a:r>
        </a:p>
      </dsp:txBody>
      <dsp:txXfrm>
        <a:off x="3891388" y="2865002"/>
        <a:ext cx="3516775" cy="1072187"/>
      </dsp:txXfrm>
    </dsp:sp>
    <dsp:sp modelId="{03BBE545-D30E-4F9E-AAF8-72A336A33AC8}">
      <dsp:nvSpPr>
        <dsp:cNvPr id="0" name=""/>
        <dsp:cNvSpPr/>
      </dsp:nvSpPr>
      <dsp:spPr>
        <a:xfrm>
          <a:off x="3891388" y="4424177"/>
          <a:ext cx="3516775" cy="1072187"/>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Extracellular material</a:t>
          </a:r>
        </a:p>
      </dsp:txBody>
      <dsp:txXfrm>
        <a:off x="3891388" y="4424177"/>
        <a:ext cx="3516775" cy="1072187"/>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5F3782-E514-427B-8D4A-571A12392F1E}" type="datetimeFigureOut">
              <a:rPr lang="en-US" smtClean="0"/>
              <a:pPr/>
              <a:t>9/18/2023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7D2C65-5EF3-435A-A316-FF4B2ACFB624}" type="slidenum">
              <a:rPr lang="en-US" smtClean="0"/>
              <a:pPr/>
              <a:t>‹#›</a:t>
            </a:fld>
            <a:endParaRPr lang="en-US"/>
          </a:p>
        </p:txBody>
      </p:sp>
    </p:spTree>
    <p:extLst>
      <p:ext uri="{BB962C8B-B14F-4D97-AF65-F5344CB8AC3E}">
        <p14:creationId xmlns:p14="http://schemas.microsoft.com/office/powerpoint/2010/main" val="1769995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2E3FC-E659-4A58-9DB6-D9B6D7948E85}" type="datetimeFigureOut">
              <a:rPr lang="en-US" smtClean="0"/>
              <a:pPr/>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356A0-E61B-4BA0-BF24-3330EECDABF9}" type="slidenum">
              <a:rPr lang="en-US" smtClean="0"/>
              <a:pPr/>
              <a:t>‹#›</a:t>
            </a:fld>
            <a:endParaRPr lang="en-US"/>
          </a:p>
        </p:txBody>
      </p:sp>
    </p:spTree>
    <p:extLst>
      <p:ext uri="{BB962C8B-B14F-4D97-AF65-F5344CB8AC3E}">
        <p14:creationId xmlns:p14="http://schemas.microsoft.com/office/powerpoint/2010/main" val="6991322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1</a:t>
            </a:fld>
            <a:endParaRPr lang="en-US"/>
          </a:p>
        </p:txBody>
      </p:sp>
    </p:spTree>
    <p:extLst>
      <p:ext uri="{BB962C8B-B14F-4D97-AF65-F5344CB8AC3E}">
        <p14:creationId xmlns:p14="http://schemas.microsoft.com/office/powerpoint/2010/main" val="32849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22</a:t>
            </a:fld>
            <a:endParaRPr lang="en-US"/>
          </a:p>
        </p:txBody>
      </p:sp>
    </p:spTree>
    <p:extLst>
      <p:ext uri="{BB962C8B-B14F-4D97-AF65-F5344CB8AC3E}">
        <p14:creationId xmlns:p14="http://schemas.microsoft.com/office/powerpoint/2010/main" val="177473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23</a:t>
            </a:fld>
            <a:endParaRPr lang="en-US"/>
          </a:p>
        </p:txBody>
      </p:sp>
    </p:spTree>
    <p:extLst>
      <p:ext uri="{BB962C8B-B14F-4D97-AF65-F5344CB8AC3E}">
        <p14:creationId xmlns:p14="http://schemas.microsoft.com/office/powerpoint/2010/main" val="3061817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24</a:t>
            </a:fld>
            <a:endParaRPr lang="en-US"/>
          </a:p>
        </p:txBody>
      </p:sp>
    </p:spTree>
    <p:extLst>
      <p:ext uri="{BB962C8B-B14F-4D97-AF65-F5344CB8AC3E}">
        <p14:creationId xmlns:p14="http://schemas.microsoft.com/office/powerpoint/2010/main" val="3654851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25</a:t>
            </a:fld>
            <a:endParaRPr lang="en-US"/>
          </a:p>
        </p:txBody>
      </p:sp>
    </p:spTree>
    <p:extLst>
      <p:ext uri="{BB962C8B-B14F-4D97-AF65-F5344CB8AC3E}">
        <p14:creationId xmlns:p14="http://schemas.microsoft.com/office/powerpoint/2010/main" val="3226932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26</a:t>
            </a:fld>
            <a:endParaRPr lang="en-US"/>
          </a:p>
        </p:txBody>
      </p:sp>
    </p:spTree>
    <p:extLst>
      <p:ext uri="{BB962C8B-B14F-4D97-AF65-F5344CB8AC3E}">
        <p14:creationId xmlns:p14="http://schemas.microsoft.com/office/powerpoint/2010/main" val="702548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27</a:t>
            </a:fld>
            <a:endParaRPr lang="en-US"/>
          </a:p>
        </p:txBody>
      </p:sp>
    </p:spTree>
    <p:extLst>
      <p:ext uri="{BB962C8B-B14F-4D97-AF65-F5344CB8AC3E}">
        <p14:creationId xmlns:p14="http://schemas.microsoft.com/office/powerpoint/2010/main" val="358168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28</a:t>
            </a:fld>
            <a:endParaRPr lang="en-US"/>
          </a:p>
        </p:txBody>
      </p:sp>
    </p:spTree>
    <p:extLst>
      <p:ext uri="{BB962C8B-B14F-4D97-AF65-F5344CB8AC3E}">
        <p14:creationId xmlns:p14="http://schemas.microsoft.com/office/powerpoint/2010/main" val="898735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29</a:t>
            </a:fld>
            <a:endParaRPr lang="en-US"/>
          </a:p>
        </p:txBody>
      </p:sp>
    </p:spTree>
    <p:extLst>
      <p:ext uri="{BB962C8B-B14F-4D97-AF65-F5344CB8AC3E}">
        <p14:creationId xmlns:p14="http://schemas.microsoft.com/office/powerpoint/2010/main" val="290740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30</a:t>
            </a:fld>
            <a:endParaRPr lang="en-US"/>
          </a:p>
        </p:txBody>
      </p:sp>
    </p:spTree>
    <p:extLst>
      <p:ext uri="{BB962C8B-B14F-4D97-AF65-F5344CB8AC3E}">
        <p14:creationId xmlns:p14="http://schemas.microsoft.com/office/powerpoint/2010/main" val="3864713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31</a:t>
            </a:fld>
            <a:endParaRPr lang="en-US"/>
          </a:p>
        </p:txBody>
      </p:sp>
    </p:spTree>
    <p:extLst>
      <p:ext uri="{BB962C8B-B14F-4D97-AF65-F5344CB8AC3E}">
        <p14:creationId xmlns:p14="http://schemas.microsoft.com/office/powerpoint/2010/main" val="596453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a:t>
            </a:fld>
            <a:endParaRPr lang="en-US"/>
          </a:p>
        </p:txBody>
      </p:sp>
    </p:spTree>
    <p:extLst>
      <p:ext uri="{BB962C8B-B14F-4D97-AF65-F5344CB8AC3E}">
        <p14:creationId xmlns:p14="http://schemas.microsoft.com/office/powerpoint/2010/main" val="3281051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32</a:t>
            </a:fld>
            <a:endParaRPr lang="en-US"/>
          </a:p>
        </p:txBody>
      </p:sp>
    </p:spTree>
    <p:extLst>
      <p:ext uri="{BB962C8B-B14F-4D97-AF65-F5344CB8AC3E}">
        <p14:creationId xmlns:p14="http://schemas.microsoft.com/office/powerpoint/2010/main" val="3547539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33</a:t>
            </a:fld>
            <a:endParaRPr lang="en-US"/>
          </a:p>
        </p:txBody>
      </p:sp>
    </p:spTree>
    <p:extLst>
      <p:ext uri="{BB962C8B-B14F-4D97-AF65-F5344CB8AC3E}">
        <p14:creationId xmlns:p14="http://schemas.microsoft.com/office/powerpoint/2010/main" val="13070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34</a:t>
            </a:fld>
            <a:endParaRPr lang="en-US"/>
          </a:p>
        </p:txBody>
      </p:sp>
    </p:spTree>
    <p:extLst>
      <p:ext uri="{BB962C8B-B14F-4D97-AF65-F5344CB8AC3E}">
        <p14:creationId xmlns:p14="http://schemas.microsoft.com/office/powerpoint/2010/main" val="320134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35</a:t>
            </a:fld>
            <a:endParaRPr lang="en-US"/>
          </a:p>
        </p:txBody>
      </p:sp>
    </p:spTree>
    <p:extLst>
      <p:ext uri="{BB962C8B-B14F-4D97-AF65-F5344CB8AC3E}">
        <p14:creationId xmlns:p14="http://schemas.microsoft.com/office/powerpoint/2010/main" val="1255440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36</a:t>
            </a:fld>
            <a:endParaRPr lang="en-US"/>
          </a:p>
        </p:txBody>
      </p:sp>
    </p:spTree>
    <p:extLst>
      <p:ext uri="{BB962C8B-B14F-4D97-AF65-F5344CB8AC3E}">
        <p14:creationId xmlns:p14="http://schemas.microsoft.com/office/powerpoint/2010/main" val="2070475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37</a:t>
            </a:fld>
            <a:endParaRPr lang="en-US"/>
          </a:p>
        </p:txBody>
      </p:sp>
    </p:spTree>
    <p:extLst>
      <p:ext uri="{BB962C8B-B14F-4D97-AF65-F5344CB8AC3E}">
        <p14:creationId xmlns:p14="http://schemas.microsoft.com/office/powerpoint/2010/main" val="349412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bicondylar width does not increase nearly as much as mandibular length beyond the early childhood period, since most of the bilateral growth of </a:t>
            </a:r>
          </a:p>
          <a:p>
            <a:endParaRPr lang="en-US" dirty="0"/>
          </a:p>
        </p:txBody>
      </p:sp>
      <p:sp>
        <p:nvSpPr>
          <p:cNvPr id="4" name="Slide Number Placeholder 3"/>
          <p:cNvSpPr>
            <a:spLocks noGrp="1"/>
          </p:cNvSpPr>
          <p:nvPr>
            <p:ph type="sldNum" sz="quarter" idx="10"/>
          </p:nvPr>
        </p:nvSpPr>
        <p:spPr/>
        <p:txBody>
          <a:bodyPr/>
          <a:lstStyle/>
          <a:p>
            <a:fld id="{F74356A0-E61B-4BA0-BF24-3330EECDABF9}" type="slidenum">
              <a:rPr lang="en-US" smtClean="0"/>
              <a:pPr/>
              <a:t>38</a:t>
            </a:fld>
            <a:endParaRPr lang="en-US"/>
          </a:p>
        </p:txBody>
      </p:sp>
    </p:spTree>
    <p:extLst>
      <p:ext uri="{BB962C8B-B14F-4D97-AF65-F5344CB8AC3E}">
        <p14:creationId xmlns:p14="http://schemas.microsoft.com/office/powerpoint/2010/main" val="3824975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39</a:t>
            </a:fld>
            <a:endParaRPr lang="en-US"/>
          </a:p>
        </p:txBody>
      </p:sp>
    </p:spTree>
    <p:extLst>
      <p:ext uri="{BB962C8B-B14F-4D97-AF65-F5344CB8AC3E}">
        <p14:creationId xmlns:p14="http://schemas.microsoft.com/office/powerpoint/2010/main" val="1006909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40</a:t>
            </a:fld>
            <a:endParaRPr lang="en-US"/>
          </a:p>
        </p:txBody>
      </p:sp>
    </p:spTree>
    <p:extLst>
      <p:ext uri="{BB962C8B-B14F-4D97-AF65-F5344CB8AC3E}">
        <p14:creationId xmlns:p14="http://schemas.microsoft.com/office/powerpoint/2010/main" val="966884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42</a:t>
            </a:fld>
            <a:endParaRPr lang="en-US"/>
          </a:p>
        </p:txBody>
      </p:sp>
    </p:spTree>
    <p:extLst>
      <p:ext uri="{BB962C8B-B14F-4D97-AF65-F5344CB8AC3E}">
        <p14:creationId xmlns:p14="http://schemas.microsoft.com/office/powerpoint/2010/main" val="185947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6</a:t>
            </a:fld>
            <a:endParaRPr lang="en-US"/>
          </a:p>
        </p:txBody>
      </p:sp>
    </p:spTree>
    <p:extLst>
      <p:ext uri="{BB962C8B-B14F-4D97-AF65-F5344CB8AC3E}">
        <p14:creationId xmlns:p14="http://schemas.microsoft.com/office/powerpoint/2010/main" val="288050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43</a:t>
            </a:fld>
            <a:endParaRPr lang="en-US"/>
          </a:p>
        </p:txBody>
      </p:sp>
    </p:spTree>
    <p:extLst>
      <p:ext uri="{BB962C8B-B14F-4D97-AF65-F5344CB8AC3E}">
        <p14:creationId xmlns:p14="http://schemas.microsoft.com/office/powerpoint/2010/main" val="4000932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dolichocephalic and brachycephalic types of </a:t>
            </a:r>
            <a:r>
              <a:rPr lang="en-US" dirty="0" err="1"/>
              <a:t>headforms</a:t>
            </a:r>
            <a:r>
              <a:rPr lang="en-US" dirty="0"/>
              <a:t>, vertically long and short </a:t>
            </a:r>
            <a:r>
              <a:rPr lang="en-US" dirty="0" err="1"/>
              <a:t>nasomaxillary</a:t>
            </a:r>
            <a:r>
              <a:rPr lang="en-US" dirty="0"/>
              <a:t> regions, wide and narrow palates and upper arches, widely separated versus closely placed </a:t>
            </a:r>
            <a:r>
              <a:rPr lang="en-US" dirty="0" err="1"/>
              <a:t>glenoid</a:t>
            </a:r>
            <a:r>
              <a:rPr lang="en-US" dirty="0"/>
              <a:t> fossae, steep versus shallow cranial floor flexures, broad versus narrow pharyngeal regions, large versus small tooth sizes, male versus female patterns, and so on.</a:t>
            </a:r>
          </a:p>
          <a:p>
            <a:r>
              <a:rPr lang="en-US" dirty="0"/>
              <a:t>If the growth, shape, and dimensions of the mandible were actually "preprogrammed" within the genes of condylar </a:t>
            </a:r>
            <a:r>
              <a:rPr lang="en-US" dirty="0" err="1"/>
              <a:t>chondroblasts</a:t>
            </a:r>
            <a:r>
              <a:rPr lang="en-US" dirty="0"/>
              <a:t> (according to old theory), and if the condyle were indeed to function as an ultimate "growth control center," without taking into account structural and developmental vagaries in the rest of the craniofacial complex, there is no way that a fitting of the mandible to the </a:t>
            </a:r>
            <a:r>
              <a:rPr lang="en-US" dirty="0" err="1"/>
              <a:t>basicranium</a:t>
            </a:r>
            <a:r>
              <a:rPr lang="en-US" dirty="0"/>
              <a:t> on one end and to the maxilla on the other could be achieved.</a:t>
            </a:r>
          </a:p>
        </p:txBody>
      </p:sp>
      <p:sp>
        <p:nvSpPr>
          <p:cNvPr id="4" name="Slide Number Placeholder 3"/>
          <p:cNvSpPr>
            <a:spLocks noGrp="1"/>
          </p:cNvSpPr>
          <p:nvPr>
            <p:ph type="sldNum" sz="quarter" idx="10"/>
          </p:nvPr>
        </p:nvSpPr>
        <p:spPr/>
        <p:txBody>
          <a:bodyPr/>
          <a:lstStyle/>
          <a:p>
            <a:fld id="{F74356A0-E61B-4BA0-BF24-3330EECDABF9}" type="slidenum">
              <a:rPr lang="en-US" smtClean="0"/>
              <a:pPr/>
              <a:t>44</a:t>
            </a:fld>
            <a:endParaRPr lang="en-US"/>
          </a:p>
        </p:txBody>
      </p:sp>
    </p:spTree>
    <p:extLst>
      <p:ext uri="{BB962C8B-B14F-4D97-AF65-F5344CB8AC3E}">
        <p14:creationId xmlns:p14="http://schemas.microsoft.com/office/powerpoint/2010/main" val="3971390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45</a:t>
            </a:fld>
            <a:endParaRPr lang="en-US"/>
          </a:p>
        </p:txBody>
      </p:sp>
    </p:spTree>
    <p:extLst>
      <p:ext uri="{BB962C8B-B14F-4D97-AF65-F5344CB8AC3E}">
        <p14:creationId xmlns:p14="http://schemas.microsoft.com/office/powerpoint/2010/main" val="1858573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46</a:t>
            </a:fld>
            <a:endParaRPr lang="en-US"/>
          </a:p>
        </p:txBody>
      </p:sp>
    </p:spTree>
    <p:extLst>
      <p:ext uri="{BB962C8B-B14F-4D97-AF65-F5344CB8AC3E}">
        <p14:creationId xmlns:p14="http://schemas.microsoft.com/office/powerpoint/2010/main" val="3435708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is considerable variation in the placement of the reversal line between the </a:t>
            </a:r>
            <a:r>
              <a:rPr lang="en-US" sz="1200" dirty="0" err="1"/>
              <a:t>resorptive</a:t>
            </a:r>
            <a:r>
              <a:rPr lang="en-US" sz="1200" dirty="0"/>
              <a:t> alveolar and the depository parts of the chin; it may be fairly high or low</a:t>
            </a:r>
            <a:endParaRPr lang="en-US" dirty="0"/>
          </a:p>
        </p:txBody>
      </p:sp>
      <p:sp>
        <p:nvSpPr>
          <p:cNvPr id="4" name="Slide Number Placeholder 3"/>
          <p:cNvSpPr>
            <a:spLocks noGrp="1"/>
          </p:cNvSpPr>
          <p:nvPr>
            <p:ph type="sldNum" sz="quarter" idx="10"/>
          </p:nvPr>
        </p:nvSpPr>
        <p:spPr/>
        <p:txBody>
          <a:bodyPr/>
          <a:lstStyle/>
          <a:p>
            <a:fld id="{F74356A0-E61B-4BA0-BF24-3330EECDABF9}" type="slidenum">
              <a:rPr lang="en-US" smtClean="0"/>
              <a:pPr/>
              <a:t>47</a:t>
            </a:fld>
            <a:endParaRPr lang="en-US"/>
          </a:p>
        </p:txBody>
      </p:sp>
    </p:spTree>
    <p:extLst>
      <p:ext uri="{BB962C8B-B14F-4D97-AF65-F5344CB8AC3E}">
        <p14:creationId xmlns:p14="http://schemas.microsoft.com/office/powerpoint/2010/main" val="2458857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498AC-9F28-4EF2-9792-4288714F59DE}" type="slidenum">
              <a:rPr lang="en-US"/>
              <a:pPr/>
              <a:t>48</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r>
              <a:rPr lang="en-US"/>
              <a:t>Thus ant width dimensions stabilize earlier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C624C-1702-4239-995E-B3575C247189}" type="slidenum">
              <a:rPr lang="en-US" smtClean="0"/>
              <a:pPr/>
              <a:t>52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55</a:t>
            </a:fld>
            <a:endParaRPr lang="en-US"/>
          </a:p>
        </p:txBody>
      </p:sp>
    </p:spTree>
    <p:extLst>
      <p:ext uri="{BB962C8B-B14F-4D97-AF65-F5344CB8AC3E}">
        <p14:creationId xmlns:p14="http://schemas.microsoft.com/office/powerpoint/2010/main" val="1680915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65718E30-7E31-4BA8-8545-DB183A4E2279}" type="slidenum">
              <a:rPr lang="en-US"/>
              <a:pPr/>
              <a:t>56</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FCEBAE9B-C01F-4D5B-8458-79F7734EF4B4}" type="slidenum">
              <a:rPr lang="en-US"/>
              <a:pPr/>
              <a:t>57</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7</a:t>
            </a:fld>
            <a:endParaRPr lang="en-US"/>
          </a:p>
        </p:txBody>
      </p:sp>
    </p:spTree>
    <p:extLst>
      <p:ext uri="{BB962C8B-B14F-4D97-AF65-F5344CB8AC3E}">
        <p14:creationId xmlns:p14="http://schemas.microsoft.com/office/powerpoint/2010/main" val="2663299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58</a:t>
            </a:fld>
            <a:endParaRPr lang="en-US"/>
          </a:p>
        </p:txBody>
      </p:sp>
    </p:spTree>
    <p:extLst>
      <p:ext uri="{BB962C8B-B14F-4D97-AF65-F5344CB8AC3E}">
        <p14:creationId xmlns:p14="http://schemas.microsoft.com/office/powerpoint/2010/main" val="3517493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7CC6F9BB-D5B4-421C-B740-11FB4D4A6DDA}" type="slidenum">
              <a:rPr lang="en-US"/>
              <a:pPr/>
              <a:t>59</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54EDB7C2-3F17-4C4F-B8AC-87220710958B}" type="slidenum">
              <a:rPr lang="en-US"/>
              <a:pPr/>
              <a:t>60</a:t>
            </a:fld>
            <a:endParaRPr lang="en-US"/>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61</a:t>
            </a:fld>
            <a:endParaRPr lang="en-US"/>
          </a:p>
        </p:txBody>
      </p:sp>
    </p:spTree>
    <p:extLst>
      <p:ext uri="{BB962C8B-B14F-4D97-AF65-F5344CB8AC3E}">
        <p14:creationId xmlns:p14="http://schemas.microsoft.com/office/powerpoint/2010/main" val="3748394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72763957-1A04-47C6-B758-2993E6F2E242}" type="slidenum">
              <a:rPr lang="en-US"/>
              <a:pPr/>
              <a:t>62</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Downward Maxillary Displacement</a:t>
            </a:r>
          </a:p>
        </p:txBody>
      </p:sp>
      <p:sp>
        <p:nvSpPr>
          <p:cNvPr id="4" name="Slide Number Placeholder 3"/>
          <p:cNvSpPr>
            <a:spLocks noGrp="1"/>
          </p:cNvSpPr>
          <p:nvPr>
            <p:ph type="sldNum" sz="quarter" idx="10"/>
          </p:nvPr>
        </p:nvSpPr>
        <p:spPr/>
        <p:txBody>
          <a:bodyPr/>
          <a:lstStyle/>
          <a:p>
            <a:fld id="{F74356A0-E61B-4BA0-BF24-3330EECDABF9}" type="slidenum">
              <a:rPr lang="en-US" smtClean="0"/>
              <a:pPr/>
              <a:t>63</a:t>
            </a:fld>
            <a:endParaRPr lang="en-US"/>
          </a:p>
        </p:txBody>
      </p:sp>
    </p:spTree>
    <p:extLst>
      <p:ext uri="{BB962C8B-B14F-4D97-AF65-F5344CB8AC3E}">
        <p14:creationId xmlns:p14="http://schemas.microsoft.com/office/powerpoint/2010/main" val="4152533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D3875DFA-9D18-4164-99EF-543E18267A2A}" type="slidenum">
              <a:rPr lang="en-US"/>
              <a:pPr/>
              <a:t>64</a:t>
            </a:fld>
            <a:endParaRPr lang="en-US"/>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65</a:t>
            </a:fld>
            <a:endParaRPr lang="en-US"/>
          </a:p>
        </p:txBody>
      </p:sp>
    </p:spTree>
    <p:extLst>
      <p:ext uri="{BB962C8B-B14F-4D97-AF65-F5344CB8AC3E}">
        <p14:creationId xmlns:p14="http://schemas.microsoft.com/office/powerpoint/2010/main" val="517387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67</a:t>
            </a:fld>
            <a:endParaRPr lang="en-US"/>
          </a:p>
        </p:txBody>
      </p:sp>
    </p:spTree>
    <p:extLst>
      <p:ext uri="{BB962C8B-B14F-4D97-AF65-F5344CB8AC3E}">
        <p14:creationId xmlns:p14="http://schemas.microsoft.com/office/powerpoint/2010/main" val="3904715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71</a:t>
            </a:fld>
            <a:endParaRPr lang="en-US"/>
          </a:p>
        </p:txBody>
      </p:sp>
    </p:spTree>
    <p:extLst>
      <p:ext uri="{BB962C8B-B14F-4D97-AF65-F5344CB8AC3E}">
        <p14:creationId xmlns:p14="http://schemas.microsoft.com/office/powerpoint/2010/main" val="290839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8</a:t>
            </a:fld>
            <a:endParaRPr lang="en-US"/>
          </a:p>
        </p:txBody>
      </p:sp>
    </p:spTree>
    <p:extLst>
      <p:ext uri="{BB962C8B-B14F-4D97-AF65-F5344CB8AC3E}">
        <p14:creationId xmlns:p14="http://schemas.microsoft.com/office/powerpoint/2010/main" val="490786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72</a:t>
            </a:fld>
            <a:endParaRPr lang="en-US"/>
          </a:p>
        </p:txBody>
      </p:sp>
    </p:spTree>
    <p:extLst>
      <p:ext uri="{BB962C8B-B14F-4D97-AF65-F5344CB8AC3E}">
        <p14:creationId xmlns:p14="http://schemas.microsoft.com/office/powerpoint/2010/main" val="39807593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77</a:t>
            </a:fld>
            <a:endParaRPr lang="en-US"/>
          </a:p>
        </p:txBody>
      </p:sp>
    </p:spTree>
    <p:extLst>
      <p:ext uri="{BB962C8B-B14F-4D97-AF65-F5344CB8AC3E}">
        <p14:creationId xmlns:p14="http://schemas.microsoft.com/office/powerpoint/2010/main" val="404770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14</a:t>
            </a:fld>
            <a:endParaRPr lang="en-US"/>
          </a:p>
        </p:txBody>
      </p:sp>
    </p:spTree>
    <p:extLst>
      <p:ext uri="{BB962C8B-B14F-4D97-AF65-F5344CB8AC3E}">
        <p14:creationId xmlns:p14="http://schemas.microsoft.com/office/powerpoint/2010/main" val="90987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19</a:t>
            </a:fld>
            <a:endParaRPr lang="en-US"/>
          </a:p>
        </p:txBody>
      </p:sp>
    </p:spTree>
    <p:extLst>
      <p:ext uri="{BB962C8B-B14F-4D97-AF65-F5344CB8AC3E}">
        <p14:creationId xmlns:p14="http://schemas.microsoft.com/office/powerpoint/2010/main" val="318886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20</a:t>
            </a:fld>
            <a:endParaRPr lang="en-US"/>
          </a:p>
        </p:txBody>
      </p:sp>
    </p:spTree>
    <p:extLst>
      <p:ext uri="{BB962C8B-B14F-4D97-AF65-F5344CB8AC3E}">
        <p14:creationId xmlns:p14="http://schemas.microsoft.com/office/powerpoint/2010/main" val="235875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4356A0-E61B-4BA0-BF24-3330EECDABF9}" type="slidenum">
              <a:rPr lang="en-US" smtClean="0"/>
              <a:pPr/>
              <a:t>21</a:t>
            </a:fld>
            <a:endParaRPr lang="en-US"/>
          </a:p>
        </p:txBody>
      </p:sp>
    </p:spTree>
    <p:extLst>
      <p:ext uri="{BB962C8B-B14F-4D97-AF65-F5344CB8AC3E}">
        <p14:creationId xmlns:p14="http://schemas.microsoft.com/office/powerpoint/2010/main" val="169126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395E36-2BE6-4A45-ACB5-DB56E3672E32}"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046324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9F5AFA-86D4-4B78-B339-1CECDC5B498F}" type="datetime1">
              <a:rPr lang="en-US" smtClean="0"/>
              <a:pPr/>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909038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8793736-F326-4296-AA15-87A3A6416574}"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205498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6300AE5-682C-44D6-A478-FE3AF4260FE7}"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38355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33DBF6-567E-4AA6-B62B-3DDF86E7A25E}"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305508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A0F30D6-D6D4-4BC4-A363-F3EA0A28F6EF}" type="datetime1">
              <a:rPr lang="en-US" smtClean="0"/>
              <a:pPr/>
              <a:t>9/18/2023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798540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0519E8-8E36-40CE-AA71-96DCB0B231D6}" type="datetime1">
              <a:rPr lang="en-US" smtClean="0"/>
              <a:pPr/>
              <a:t>9/18/2023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450569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946A5-0DC4-48F0-ACD9-EF84BD0C3614}"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61100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DAC5AC-4DEB-4C81-BB6A-029B7F1092CA}"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970831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20800" y="274638"/>
            <a:ext cx="10261600" cy="1143000"/>
          </a:xfrm>
        </p:spPr>
        <p:txBody>
          <a:bodyPr/>
          <a:lstStyle/>
          <a:p>
            <a:r>
              <a:rPr lang="en-US"/>
              <a:t>Click to edit Master title style</a:t>
            </a:r>
            <a:endParaRPr lang="en-IN"/>
          </a:p>
        </p:txBody>
      </p:sp>
      <p:sp>
        <p:nvSpPr>
          <p:cNvPr id="3" name="Table Placeholder 2"/>
          <p:cNvSpPr>
            <a:spLocks noGrp="1"/>
          </p:cNvSpPr>
          <p:nvPr>
            <p:ph type="tbl" idx="1"/>
          </p:nvPr>
        </p:nvSpPr>
        <p:spPr>
          <a:xfrm>
            <a:off x="1320800" y="1600201"/>
            <a:ext cx="10261600" cy="4525963"/>
          </a:xfrm>
        </p:spPr>
        <p:txBody>
          <a:bodyPr/>
          <a:lstStyle/>
          <a:p>
            <a:pPr lvl="0"/>
            <a:endParaRPr lang="en-IN"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F7003-38AD-4A1C-B793-095195091162}" type="slidenum">
              <a:rPr lang="en-US"/>
              <a:pPr>
                <a:defRPr/>
              </a:pPr>
              <a:t>‹#›</a:t>
            </a:fld>
            <a:endParaRPr lang="en-US"/>
          </a:p>
        </p:txBody>
      </p:sp>
    </p:spTree>
    <p:extLst>
      <p:ext uri="{BB962C8B-B14F-4D97-AF65-F5344CB8AC3E}">
        <p14:creationId xmlns:p14="http://schemas.microsoft.com/office/powerpoint/2010/main" val="40463323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C13B55C4-4714-4650-BD59-6A547171FF7A}"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93823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75E42A-94D1-4ED6-9778-A186B74CE057}" type="datetime1">
              <a:rPr lang="en-US" smtClean="0"/>
              <a:pPr/>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74934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F89D9E-2336-4B88-A2B4-18A385448FB7}" type="datetime1">
              <a:rPr lang="en-US" smtClean="0"/>
              <a:pPr/>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57128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A0A458-BCF5-421B-8937-3E7B8D5B9FDD}" type="datetime1">
              <a:rPr lang="en-US" smtClean="0"/>
              <a:pPr/>
              <a:t>9/18/2023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51181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24503A3-A82D-44CC-A245-37CFECA22EE0}" type="datetime1">
              <a:rPr lang="en-US" smtClean="0"/>
              <a:pPr/>
              <a:t>9/18/2023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9354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8854867-E5BD-4DE3-B326-F4E71150FF33}" type="datetime1">
              <a:rPr lang="en-US" smtClean="0"/>
              <a:pPr/>
              <a:t>9/18/2023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6897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02C0DDE-8D0C-40B6-B5F2-EEF1386ACC0E}" type="datetime1">
              <a:rPr lang="en-US" smtClean="0"/>
              <a:pPr/>
              <a:t>9/18/2023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32947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B17A0-4931-4296-8295-F06FB4C9BD0E}" type="datetime1">
              <a:rPr lang="en-US" smtClean="0"/>
              <a:pPr/>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920014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94503DC-5020-496C-827C-C3D8F24C51E2}" type="datetime1">
              <a:rPr lang="en-US" smtClean="0"/>
              <a:pPr/>
              <a:t>9/18/2023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833208066"/>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Lst>
  <p:hf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0900" y="1460500"/>
            <a:ext cx="9650413" cy="3329581"/>
          </a:xfrm>
        </p:spPr>
        <p:txBody>
          <a:bodyPr/>
          <a:lstStyle/>
          <a:p>
            <a:pPr algn="ctr"/>
            <a:r>
              <a:rPr lang="en-US" sz="8000" b="1" dirty="0">
                <a:latin typeface="Bradley Hand ITC" pitchFamily="66" charset="0"/>
              </a:rPr>
              <a:t>Postnatal growth and development of Craniofacial complex </a:t>
            </a:r>
          </a:p>
        </p:txBody>
      </p:sp>
      <p:sp>
        <p:nvSpPr>
          <p:cNvPr id="5" name="Subtitle 4">
            <a:extLst>
              <a:ext uri="{FF2B5EF4-FFF2-40B4-BE49-F238E27FC236}">
                <a16:creationId xmlns:a16="http://schemas.microsoft.com/office/drawing/2014/main" id="{1AF16845-9E1E-2919-2498-653D4F9BEE37}"/>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1526506380"/>
      </p:ext>
    </p:extLst>
  </p:cSld>
  <p:clrMapOvr>
    <a:masterClrMapping/>
  </p:clrMapOvr>
  <p:transition>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markers:</a:t>
            </a:r>
          </a:p>
        </p:txBody>
      </p:sp>
      <p:sp>
        <p:nvSpPr>
          <p:cNvPr id="3" name="Content Placeholder 2"/>
          <p:cNvSpPr>
            <a:spLocks noGrp="1"/>
          </p:cNvSpPr>
          <p:nvPr>
            <p:ph idx="1"/>
          </p:nvPr>
        </p:nvSpPr>
        <p:spPr/>
        <p:txBody>
          <a:bodyPr/>
          <a:lstStyle/>
          <a:p>
            <a:r>
              <a:rPr lang="en-US" dirty="0"/>
              <a:t>1. Biometrics</a:t>
            </a:r>
          </a:p>
          <a:p>
            <a:r>
              <a:rPr lang="en-US" dirty="0"/>
              <a:t>2. </a:t>
            </a:r>
            <a:r>
              <a:rPr lang="en-US" dirty="0" err="1"/>
              <a:t>Craniometry</a:t>
            </a:r>
            <a:endParaRPr lang="en-US" dirty="0"/>
          </a:p>
          <a:p>
            <a:r>
              <a:rPr lang="en-US" dirty="0"/>
              <a:t>3. </a:t>
            </a:r>
            <a:r>
              <a:rPr lang="en-US" dirty="0" err="1"/>
              <a:t>Somatometry</a:t>
            </a:r>
            <a:endParaRPr lang="en-US" dirty="0"/>
          </a:p>
          <a:p>
            <a:r>
              <a:rPr lang="en-US" dirty="0"/>
              <a:t>4. X-ray </a:t>
            </a:r>
            <a:r>
              <a:rPr lang="en-US" dirty="0" err="1"/>
              <a:t>cephalometry</a:t>
            </a:r>
            <a:endParaRPr lang="en-US" dirty="0"/>
          </a:p>
          <a:p>
            <a:r>
              <a:rPr lang="en-US" dirty="0"/>
              <a:t>5.Mental indicators</a:t>
            </a:r>
          </a:p>
          <a:p>
            <a:r>
              <a:rPr lang="en-US" dirty="0"/>
              <a:t>6. Superimposition</a:t>
            </a:r>
          </a:p>
          <a:p>
            <a:r>
              <a:rPr lang="en-US" dirty="0"/>
              <a:t>7. </a:t>
            </a:r>
            <a:r>
              <a:rPr lang="en-US" dirty="0" err="1"/>
              <a:t>Stereopair</a:t>
            </a:r>
            <a:r>
              <a:rPr lang="en-US" dirty="0"/>
              <a:t> images</a:t>
            </a:r>
          </a:p>
          <a:p>
            <a:r>
              <a:rPr lang="en-US" dirty="0"/>
              <a:t>8. Vital staining</a:t>
            </a:r>
          </a:p>
          <a:p>
            <a:r>
              <a:rPr lang="en-US" dirty="0"/>
              <a:t>9. Natural markers</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1" y="661183"/>
            <a:ext cx="5245099" cy="3174218"/>
          </a:xfrm>
        </p:spPr>
        <p:txBody>
          <a:bodyPr/>
          <a:lstStyle/>
          <a:p>
            <a:pPr eaLnBrk="1" hangingPunct="1">
              <a:lnSpc>
                <a:spcPct val="150000"/>
              </a:lnSpc>
            </a:pPr>
            <a:r>
              <a:rPr lang="en-US" dirty="0"/>
              <a:t>Other concepts</a:t>
            </a:r>
          </a:p>
          <a:p>
            <a:pPr lvl="1" eaLnBrk="1" hangingPunct="1">
              <a:lnSpc>
                <a:spcPct val="150000"/>
              </a:lnSpc>
            </a:pPr>
            <a:r>
              <a:rPr lang="en-US" sz="2400" b="1" dirty="0" err="1">
                <a:hlinkClick r:id="" action="ppaction://noaction"/>
              </a:rPr>
              <a:t>Cephalocaudal</a:t>
            </a:r>
            <a:r>
              <a:rPr lang="en-US" sz="2400" b="1" dirty="0">
                <a:hlinkClick r:id="" action="ppaction://noaction"/>
              </a:rPr>
              <a:t> growth</a:t>
            </a:r>
            <a:endParaRPr lang="en-US" sz="2400" b="1" dirty="0"/>
          </a:p>
          <a:p>
            <a:pPr lvl="1" eaLnBrk="1" hangingPunct="1">
              <a:lnSpc>
                <a:spcPct val="150000"/>
              </a:lnSpc>
            </a:pPr>
            <a:r>
              <a:rPr lang="en-US" sz="2400" b="1" dirty="0" err="1">
                <a:hlinkClick r:id="rId2" action="ppaction://hlinksldjump"/>
              </a:rPr>
              <a:t>Scammon’s</a:t>
            </a:r>
            <a:r>
              <a:rPr lang="en-US" sz="2400" b="1" dirty="0">
                <a:hlinkClick r:id="rId2" action="ppaction://hlinksldjump"/>
              </a:rPr>
              <a:t> growth curve</a:t>
            </a:r>
            <a:endParaRPr lang="en-US" sz="2400" b="1" dirty="0"/>
          </a:p>
          <a:p>
            <a:pPr lvl="1" eaLnBrk="1" hangingPunct="1">
              <a:lnSpc>
                <a:spcPct val="150000"/>
              </a:lnSpc>
            </a:pPr>
            <a:r>
              <a:rPr lang="en-US" sz="2400" b="1" dirty="0" err="1">
                <a:solidFill>
                  <a:schemeClr val="accent1"/>
                </a:solidFill>
              </a:rPr>
              <a:t>Enlow’s</a:t>
            </a:r>
            <a:r>
              <a:rPr lang="en-US" sz="2400" b="1" dirty="0">
                <a:solidFill>
                  <a:schemeClr val="accent1"/>
                </a:solidFill>
              </a:rPr>
              <a:t> counterpart principle</a:t>
            </a:r>
          </a:p>
          <a:p>
            <a:pPr lvl="1" eaLnBrk="1" hangingPunct="1"/>
            <a:endParaRPr lang="en-US" b="1" dirty="0"/>
          </a:p>
        </p:txBody>
      </p:sp>
      <p:pic>
        <p:nvPicPr>
          <p:cNvPr id="3" name="Picture 4" descr="Pict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639254"/>
            <a:ext cx="6578845" cy="46751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058360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animEffect transition="in" filter="dissolve">
                                      <p:cBhvr>
                                        <p:cTn id="11" dur="500"/>
                                        <p:tgtEl>
                                          <p:spTgt spid="62467">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animEffect transition="in" filter="dissolve">
                                      <p:cBhvr>
                                        <p:cTn id="15" dur="500"/>
                                        <p:tgtEl>
                                          <p:spTgt spid="62467">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animEffect transition="in" filter="dissolve">
                                      <p:cBhvr>
                                        <p:cTn id="19" dur="500"/>
                                        <p:tgtEl>
                                          <p:spTgt spid="62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a:t>Differential growth  </a:t>
            </a:r>
            <a:r>
              <a:rPr lang="en-US" dirty="0" err="1"/>
              <a:t>scammon’s</a:t>
            </a:r>
            <a:r>
              <a:rPr lang="en-US" dirty="0"/>
              <a:t> growth curve </a:t>
            </a:r>
            <a:br>
              <a:rPr lang="en-US" dirty="0"/>
            </a:br>
            <a:endParaRPr lang="en-IN" dirty="0"/>
          </a:p>
        </p:txBody>
      </p:sp>
      <p:pic>
        <p:nvPicPr>
          <p:cNvPr id="36868" name="Picture 4"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343" y="1969477"/>
            <a:ext cx="4241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531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7200900" y="12700"/>
            <a:ext cx="4914900" cy="6748463"/>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solidFill>
                  <a:srgbClr val="FF0000"/>
                </a:solidFill>
                <a:latin typeface="Arial Narrow" pitchFamily="34" charset="0"/>
              </a:rPr>
              <a:t>B)</a:t>
            </a:r>
            <a:r>
              <a:rPr lang="en-US" sz="2800" b="1" u="sng" dirty="0">
                <a:solidFill>
                  <a:srgbClr val="FF0000"/>
                </a:solidFill>
                <a:latin typeface="Arial Narrow" pitchFamily="34" charset="0"/>
              </a:rPr>
              <a:t> </a:t>
            </a:r>
            <a:r>
              <a:rPr lang="en-US" sz="2800" u="sng" dirty="0">
                <a:solidFill>
                  <a:srgbClr val="FF0000"/>
                </a:solidFill>
                <a:latin typeface="Arial Narrow" pitchFamily="34" charset="0"/>
              </a:rPr>
              <a:t>Local factors</a:t>
            </a:r>
          </a:p>
          <a:p>
            <a:pPr eaLnBrk="0" hangingPunct="0">
              <a:spcBef>
                <a:spcPct val="50000"/>
              </a:spcBef>
            </a:pPr>
            <a:r>
              <a:rPr lang="en-US" sz="2400" dirty="0">
                <a:solidFill>
                  <a:schemeClr val="tx2"/>
                </a:solidFill>
                <a:latin typeface="Arial Narrow" pitchFamily="34" charset="0"/>
              </a:rPr>
              <a:t>1. </a:t>
            </a:r>
            <a:r>
              <a:rPr lang="en-US" sz="2800" dirty="0">
                <a:solidFill>
                  <a:schemeClr val="tx2"/>
                </a:solidFill>
                <a:latin typeface="Arial Narrow" pitchFamily="34" charset="0"/>
              </a:rPr>
              <a:t>Vascular abnormality</a:t>
            </a:r>
          </a:p>
          <a:p>
            <a:pPr eaLnBrk="0" hangingPunct="0">
              <a:spcBef>
                <a:spcPct val="50000"/>
              </a:spcBef>
            </a:pPr>
            <a:r>
              <a:rPr lang="en-US" sz="2800" dirty="0">
                <a:solidFill>
                  <a:schemeClr val="tx2"/>
                </a:solidFill>
                <a:latin typeface="Arial Narrow" pitchFamily="34" charset="0"/>
              </a:rPr>
              <a:t>2. Lymphatic disturbance</a:t>
            </a:r>
          </a:p>
          <a:p>
            <a:pPr eaLnBrk="0" hangingPunct="0">
              <a:spcBef>
                <a:spcPct val="50000"/>
              </a:spcBef>
            </a:pPr>
            <a:r>
              <a:rPr lang="en-US" sz="2800" dirty="0">
                <a:solidFill>
                  <a:schemeClr val="tx2"/>
                </a:solidFill>
                <a:latin typeface="Arial Narrow" pitchFamily="34" charset="0"/>
              </a:rPr>
              <a:t>3. Neurologic disease</a:t>
            </a:r>
          </a:p>
          <a:p>
            <a:pPr eaLnBrk="0" hangingPunct="0">
              <a:spcBef>
                <a:spcPct val="50000"/>
              </a:spcBef>
            </a:pPr>
            <a:r>
              <a:rPr lang="en-US" sz="2800" dirty="0">
                <a:solidFill>
                  <a:schemeClr val="tx2"/>
                </a:solidFill>
                <a:latin typeface="Arial Narrow" pitchFamily="34" charset="0"/>
              </a:rPr>
              <a:t>4. Local infection</a:t>
            </a:r>
          </a:p>
          <a:p>
            <a:pPr eaLnBrk="0" hangingPunct="0">
              <a:spcBef>
                <a:spcPct val="50000"/>
              </a:spcBef>
            </a:pPr>
            <a:r>
              <a:rPr lang="en-US" sz="2800" dirty="0">
                <a:solidFill>
                  <a:schemeClr val="tx2"/>
                </a:solidFill>
                <a:latin typeface="Arial Narrow" pitchFamily="34" charset="0"/>
              </a:rPr>
              <a:t>5. Ear infection or </a:t>
            </a:r>
            <a:r>
              <a:rPr lang="en-US" sz="2800" dirty="0" err="1">
                <a:solidFill>
                  <a:schemeClr val="tx2"/>
                </a:solidFill>
                <a:latin typeface="Arial Narrow" pitchFamily="34" charset="0"/>
              </a:rPr>
              <a:t>mastoiditis</a:t>
            </a:r>
            <a:endParaRPr lang="en-US" sz="2800" dirty="0">
              <a:solidFill>
                <a:schemeClr val="tx2"/>
              </a:solidFill>
              <a:latin typeface="Arial Narrow" pitchFamily="34" charset="0"/>
            </a:endParaRPr>
          </a:p>
          <a:p>
            <a:pPr eaLnBrk="0" hangingPunct="0">
              <a:spcBef>
                <a:spcPct val="50000"/>
              </a:spcBef>
            </a:pPr>
            <a:r>
              <a:rPr lang="en-US" sz="2800" dirty="0">
                <a:solidFill>
                  <a:schemeClr val="tx2"/>
                </a:solidFill>
                <a:latin typeface="Arial Narrow" pitchFamily="34" charset="0"/>
              </a:rPr>
              <a:t>6. </a:t>
            </a:r>
            <a:r>
              <a:rPr lang="en-US" sz="2800" dirty="0" err="1">
                <a:solidFill>
                  <a:schemeClr val="tx2"/>
                </a:solidFill>
                <a:latin typeface="Arial Narrow" pitchFamily="34" charset="0"/>
              </a:rPr>
              <a:t>Ankylosis</a:t>
            </a:r>
            <a:endParaRPr lang="en-US" sz="2800" dirty="0">
              <a:solidFill>
                <a:schemeClr val="tx2"/>
              </a:solidFill>
              <a:latin typeface="Arial Narrow" pitchFamily="34" charset="0"/>
            </a:endParaRPr>
          </a:p>
          <a:p>
            <a:pPr eaLnBrk="0" hangingPunct="0">
              <a:spcBef>
                <a:spcPct val="50000"/>
              </a:spcBef>
            </a:pPr>
            <a:r>
              <a:rPr lang="en-US" sz="2800" dirty="0">
                <a:solidFill>
                  <a:schemeClr val="tx2"/>
                </a:solidFill>
                <a:latin typeface="Arial Narrow" pitchFamily="34" charset="0"/>
              </a:rPr>
              <a:t>7. Trauma or fracture</a:t>
            </a:r>
          </a:p>
          <a:p>
            <a:pPr eaLnBrk="0" hangingPunct="0">
              <a:spcBef>
                <a:spcPct val="50000"/>
              </a:spcBef>
            </a:pPr>
            <a:r>
              <a:rPr lang="en-US" sz="2800" dirty="0">
                <a:solidFill>
                  <a:schemeClr val="tx2"/>
                </a:solidFill>
                <a:latin typeface="Arial Narrow" pitchFamily="34" charset="0"/>
              </a:rPr>
              <a:t>8. Birth  injury</a:t>
            </a:r>
          </a:p>
          <a:p>
            <a:pPr eaLnBrk="0" hangingPunct="0">
              <a:spcBef>
                <a:spcPct val="50000"/>
              </a:spcBef>
            </a:pPr>
            <a:r>
              <a:rPr lang="en-US" sz="2800" dirty="0">
                <a:solidFill>
                  <a:schemeClr val="tx2"/>
                </a:solidFill>
                <a:latin typeface="Arial Narrow" pitchFamily="34" charset="0"/>
              </a:rPr>
              <a:t>9. Habits</a:t>
            </a:r>
          </a:p>
          <a:p>
            <a:pPr eaLnBrk="0" hangingPunct="0">
              <a:spcBef>
                <a:spcPct val="50000"/>
              </a:spcBef>
            </a:pPr>
            <a:r>
              <a:rPr lang="en-US" sz="2000" b="1" dirty="0"/>
              <a:t> </a:t>
            </a:r>
          </a:p>
        </p:txBody>
      </p:sp>
      <p:sp>
        <p:nvSpPr>
          <p:cNvPr id="5" name="Text Box 4"/>
          <p:cNvSpPr txBox="1">
            <a:spLocks noChangeArrowheads="1"/>
          </p:cNvSpPr>
          <p:nvPr/>
        </p:nvSpPr>
        <p:spPr bwMode="auto">
          <a:xfrm>
            <a:off x="63500" y="50800"/>
            <a:ext cx="11658600" cy="6463308"/>
          </a:xfrm>
          <a:prstGeom prst="rect">
            <a:avLst/>
          </a:prstGeom>
          <a:noFill/>
          <a:ln w="9525">
            <a:noFill/>
            <a:miter lim="800000"/>
            <a:headEnd/>
            <a:tailEnd/>
          </a:ln>
          <a:effectLst/>
        </p:spPr>
        <p:txBody>
          <a:bodyPr wrap="square">
            <a:spAutoFit/>
          </a:bodyPr>
          <a:lstStyle/>
          <a:p>
            <a:pPr marL="342900" indent="-342900" eaLnBrk="0" hangingPunct="0">
              <a:spcBef>
                <a:spcPct val="50000"/>
              </a:spcBef>
            </a:pPr>
            <a:r>
              <a:rPr lang="en-US" sz="3600" b="1" dirty="0">
                <a:solidFill>
                  <a:schemeClr val="tx2"/>
                </a:solidFill>
                <a:latin typeface="Comic Sans MS" pitchFamily="66" charset="0"/>
              </a:rPr>
              <a:t>Factors Affecting Growth</a:t>
            </a:r>
            <a:r>
              <a:rPr lang="en-US" sz="2800" b="1" u="sng" dirty="0"/>
              <a:t> </a:t>
            </a:r>
          </a:p>
          <a:p>
            <a:pPr marL="342900" indent="-342900" eaLnBrk="0" hangingPunct="0">
              <a:spcBef>
                <a:spcPct val="50000"/>
              </a:spcBef>
              <a:buFontTx/>
              <a:buAutoNum type="alphaUcParenR"/>
            </a:pPr>
            <a:r>
              <a:rPr lang="en-US" sz="2800" u="sng" dirty="0">
                <a:solidFill>
                  <a:srgbClr val="FF0000"/>
                </a:solidFill>
                <a:latin typeface="Arial Narrow" pitchFamily="34" charset="0"/>
              </a:rPr>
              <a:t>Systemic Factors</a:t>
            </a:r>
          </a:p>
          <a:p>
            <a:pPr marL="342900" indent="-342900" eaLnBrk="0" hangingPunct="0">
              <a:spcBef>
                <a:spcPct val="50000"/>
              </a:spcBef>
              <a:buFontTx/>
              <a:buAutoNum type="arabicPeriod"/>
            </a:pPr>
            <a:r>
              <a:rPr lang="en-US" sz="2800" dirty="0">
                <a:solidFill>
                  <a:schemeClr val="tx2"/>
                </a:solidFill>
                <a:latin typeface="Arial Narrow" pitchFamily="34" charset="0"/>
              </a:rPr>
              <a:t>Genetic</a:t>
            </a:r>
          </a:p>
          <a:p>
            <a:pPr marL="342900" indent="-342900" eaLnBrk="0" hangingPunct="0">
              <a:spcBef>
                <a:spcPct val="50000"/>
              </a:spcBef>
              <a:buFontTx/>
              <a:buAutoNum type="arabicPeriod"/>
            </a:pPr>
            <a:r>
              <a:rPr lang="en-US" sz="2800" dirty="0">
                <a:solidFill>
                  <a:schemeClr val="tx2"/>
                </a:solidFill>
                <a:latin typeface="Arial Narrow" pitchFamily="34" charset="0"/>
              </a:rPr>
              <a:t>Hormonal imbalance</a:t>
            </a:r>
          </a:p>
          <a:p>
            <a:pPr marL="342900" indent="-342900" eaLnBrk="0" hangingPunct="0">
              <a:spcBef>
                <a:spcPct val="50000"/>
              </a:spcBef>
              <a:buFontTx/>
              <a:buAutoNum type="arabicPeriod"/>
            </a:pPr>
            <a:r>
              <a:rPr lang="en-US" sz="2800" dirty="0">
                <a:solidFill>
                  <a:schemeClr val="tx2"/>
                </a:solidFill>
                <a:latin typeface="Arial Narrow" pitchFamily="34" charset="0"/>
              </a:rPr>
              <a:t>Nutrition </a:t>
            </a:r>
          </a:p>
          <a:p>
            <a:pPr marL="342900" indent="-342900" eaLnBrk="0" hangingPunct="0">
              <a:spcBef>
                <a:spcPct val="50000"/>
              </a:spcBef>
              <a:buFontTx/>
              <a:buAutoNum type="arabicPeriod"/>
            </a:pPr>
            <a:r>
              <a:rPr lang="en-US" sz="2800" dirty="0">
                <a:solidFill>
                  <a:schemeClr val="tx2"/>
                </a:solidFill>
                <a:latin typeface="Arial Narrow" pitchFamily="34" charset="0"/>
              </a:rPr>
              <a:t>Systemic illness or chronic illness</a:t>
            </a:r>
          </a:p>
          <a:p>
            <a:pPr marL="342900" indent="-342900" eaLnBrk="0" hangingPunct="0">
              <a:spcBef>
                <a:spcPct val="50000"/>
              </a:spcBef>
              <a:buFontTx/>
              <a:buAutoNum type="arabicPeriod"/>
            </a:pPr>
            <a:r>
              <a:rPr lang="en-US" sz="2800" dirty="0">
                <a:solidFill>
                  <a:schemeClr val="tx2"/>
                </a:solidFill>
                <a:latin typeface="Arial Narrow" pitchFamily="34" charset="0"/>
              </a:rPr>
              <a:t>Localized alteration/ diseases of uterus</a:t>
            </a:r>
          </a:p>
          <a:p>
            <a:pPr marL="342900" indent="-342900" eaLnBrk="0" hangingPunct="0">
              <a:spcBef>
                <a:spcPct val="50000"/>
              </a:spcBef>
              <a:buFontTx/>
              <a:buAutoNum type="arabicPeriod"/>
            </a:pPr>
            <a:r>
              <a:rPr lang="en-US" sz="2800" dirty="0">
                <a:solidFill>
                  <a:schemeClr val="tx2"/>
                </a:solidFill>
                <a:latin typeface="Arial Narrow" pitchFamily="34" charset="0"/>
              </a:rPr>
              <a:t>Systemic illness in mother</a:t>
            </a:r>
          </a:p>
          <a:p>
            <a:pPr marL="342900" indent="-342900" eaLnBrk="0" hangingPunct="0">
              <a:spcBef>
                <a:spcPct val="50000"/>
              </a:spcBef>
              <a:buFontTx/>
              <a:buAutoNum type="arabicPeriod"/>
            </a:pPr>
            <a:r>
              <a:rPr lang="en-US" sz="2800" dirty="0">
                <a:solidFill>
                  <a:schemeClr val="tx2"/>
                </a:solidFill>
                <a:latin typeface="Arial Narrow" pitchFamily="34" charset="0"/>
              </a:rPr>
              <a:t>Drugs</a:t>
            </a:r>
          </a:p>
          <a:p>
            <a:pPr marL="342900" indent="-342900" eaLnBrk="0" hangingPunct="0">
              <a:spcBef>
                <a:spcPct val="50000"/>
              </a:spcBef>
              <a:buFontTx/>
              <a:buAutoNum type="arabicPeriod"/>
            </a:pPr>
            <a:endParaRPr lang="en-US" sz="2800" dirty="0">
              <a:solidFill>
                <a:schemeClr val="tx2"/>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2000"/>
                                        <p:tgtEl>
                                          <p:spTgt spid="3">
                                            <p:txEl>
                                              <p:pRg st="2" end="2"/>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amond(in)">
                                      <p:cBhvr>
                                        <p:cTn id="18" dur="2000"/>
                                        <p:tgtEl>
                                          <p:spTgt spid="3">
                                            <p:txEl>
                                              <p:pRg st="3" end="3"/>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amond(in)">
                                      <p:cBhvr>
                                        <p:cTn id="21" dur="2000"/>
                                        <p:tgtEl>
                                          <p:spTgt spid="3">
                                            <p:txEl>
                                              <p:pRg st="4" end="4"/>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amond(in)">
                                      <p:cBhvr>
                                        <p:cTn id="24" dur="2000"/>
                                        <p:tgtEl>
                                          <p:spTgt spid="3">
                                            <p:txEl>
                                              <p:pRg st="5" end="5"/>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amond(in)">
                                      <p:cBhvr>
                                        <p:cTn id="27" dur="2000"/>
                                        <p:tgtEl>
                                          <p:spTgt spid="3">
                                            <p:txEl>
                                              <p:pRg st="6" end="6"/>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amond(in)">
                                      <p:cBhvr>
                                        <p:cTn id="30" dur="2000"/>
                                        <p:tgtEl>
                                          <p:spTgt spid="3">
                                            <p:txEl>
                                              <p:pRg st="7" end="7"/>
                                            </p:txEl>
                                          </p:spTgt>
                                        </p:tgtEl>
                                      </p:cBhvr>
                                    </p:animEffect>
                                  </p:childTnLst>
                                </p:cTn>
                              </p:par>
                              <p:par>
                                <p:cTn id="31" presetID="8" presetClass="entr" presetSubtype="16"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amond(in)">
                                      <p:cBhvr>
                                        <p:cTn id="33" dur="2000"/>
                                        <p:tgtEl>
                                          <p:spTgt spid="3">
                                            <p:txEl>
                                              <p:pRg st="8" end="8"/>
                                            </p:txEl>
                                          </p:spTgt>
                                        </p:tgtEl>
                                      </p:cBhvr>
                                    </p:animEffect>
                                  </p:childTnLst>
                                </p:cTn>
                              </p:par>
                              <p:par>
                                <p:cTn id="34" presetID="8" presetClass="entr" presetSubtype="16"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amond(in)">
                                      <p:cBhvr>
                                        <p:cTn id="36" dur="2000"/>
                                        <p:tgtEl>
                                          <p:spTgt spid="3">
                                            <p:txEl>
                                              <p:pRg st="9" end="9"/>
                                            </p:txEl>
                                          </p:spTgt>
                                        </p:tgtEl>
                                      </p:cBhvr>
                                    </p:animEffect>
                                  </p:childTnLst>
                                </p:cTn>
                              </p:par>
                              <p:par>
                                <p:cTn id="37" presetID="8" presetClass="entr" presetSubtype="16" fill="hold" nodeType="with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diamond(in)">
                                      <p:cBhvr>
                                        <p:cTn id="39" dur="2000"/>
                                        <p:tgtEl>
                                          <p:spTgt spid="5">
                                            <p:txEl>
                                              <p:pRg st="0" end="0"/>
                                            </p:txEl>
                                          </p:spTgt>
                                        </p:tgtEl>
                                      </p:cBhvr>
                                    </p:animEffect>
                                  </p:childTnLst>
                                </p:cTn>
                              </p:par>
                              <p:par>
                                <p:cTn id="40" presetID="8" presetClass="entr" presetSubtype="16" fill="hold"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diamond(in)">
                                      <p:cBhvr>
                                        <p:cTn id="42" dur="20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diamond(in)">
                                      <p:cBhvr>
                                        <p:cTn id="47" dur="2000"/>
                                        <p:tgtEl>
                                          <p:spTgt spid="5">
                                            <p:txEl>
                                              <p:pRg st="2" end="2"/>
                                            </p:txEl>
                                          </p:spTgt>
                                        </p:tgtEl>
                                      </p:cBhvr>
                                    </p:animEffect>
                                  </p:childTnLst>
                                </p:cTn>
                              </p:par>
                              <p:par>
                                <p:cTn id="48" presetID="8" presetClass="entr" presetSubtype="16" fill="hold" nodeType="with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diamond(in)">
                                      <p:cBhvr>
                                        <p:cTn id="50" dur="2000"/>
                                        <p:tgtEl>
                                          <p:spTgt spid="5">
                                            <p:txEl>
                                              <p:pRg st="3" end="3"/>
                                            </p:txEl>
                                          </p:spTgt>
                                        </p:tgtEl>
                                      </p:cBhvr>
                                    </p:animEffect>
                                  </p:childTnLst>
                                </p:cTn>
                              </p:par>
                              <p:par>
                                <p:cTn id="51" presetID="8" presetClass="entr" presetSubtype="16" fill="hold" nodeType="with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diamond(in)">
                                      <p:cBhvr>
                                        <p:cTn id="53" dur="2000"/>
                                        <p:tgtEl>
                                          <p:spTgt spid="5">
                                            <p:txEl>
                                              <p:pRg st="4" end="4"/>
                                            </p:txEl>
                                          </p:spTgt>
                                        </p:tgtEl>
                                      </p:cBhvr>
                                    </p:animEffect>
                                  </p:childTnLst>
                                </p:cTn>
                              </p:par>
                              <p:par>
                                <p:cTn id="54" presetID="8" presetClass="entr" presetSubtype="16" fill="hold" nodeType="with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diamond(in)">
                                      <p:cBhvr>
                                        <p:cTn id="56" dur="2000"/>
                                        <p:tgtEl>
                                          <p:spTgt spid="5">
                                            <p:txEl>
                                              <p:pRg st="5" end="5"/>
                                            </p:txEl>
                                          </p:spTgt>
                                        </p:tgtEl>
                                      </p:cBhvr>
                                    </p:animEffect>
                                  </p:childTnLst>
                                </p:cTn>
                              </p:par>
                              <p:par>
                                <p:cTn id="57" presetID="8" presetClass="entr" presetSubtype="16" fill="hold" nodeType="with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Effect transition="in" filter="diamond(in)">
                                      <p:cBhvr>
                                        <p:cTn id="59" dur="2000"/>
                                        <p:tgtEl>
                                          <p:spTgt spid="5">
                                            <p:txEl>
                                              <p:pRg st="6" end="6"/>
                                            </p:txEl>
                                          </p:spTgt>
                                        </p:tgtEl>
                                      </p:cBhvr>
                                    </p:animEffect>
                                  </p:childTnLst>
                                </p:cTn>
                              </p:par>
                              <p:par>
                                <p:cTn id="60" presetID="8" presetClass="entr" presetSubtype="16" fill="hold" nodeType="withEffect">
                                  <p:stCondLst>
                                    <p:cond delay="0"/>
                                  </p:stCondLst>
                                  <p:childTnLst>
                                    <p:set>
                                      <p:cBhvr>
                                        <p:cTn id="61" dur="1" fill="hold">
                                          <p:stCondLst>
                                            <p:cond delay="0"/>
                                          </p:stCondLst>
                                        </p:cTn>
                                        <p:tgtEl>
                                          <p:spTgt spid="5">
                                            <p:txEl>
                                              <p:pRg st="7" end="7"/>
                                            </p:txEl>
                                          </p:spTgt>
                                        </p:tgtEl>
                                        <p:attrNameLst>
                                          <p:attrName>style.visibility</p:attrName>
                                        </p:attrNameLst>
                                      </p:cBhvr>
                                      <p:to>
                                        <p:strVal val="visible"/>
                                      </p:to>
                                    </p:set>
                                    <p:animEffect transition="in" filter="diamond(in)">
                                      <p:cBhvr>
                                        <p:cTn id="62" dur="2000"/>
                                        <p:tgtEl>
                                          <p:spTgt spid="5">
                                            <p:txEl>
                                              <p:pRg st="7" end="7"/>
                                            </p:txEl>
                                          </p:spTgt>
                                        </p:tgtEl>
                                      </p:cBhvr>
                                    </p:animEffect>
                                  </p:childTnLst>
                                </p:cTn>
                              </p:par>
                              <p:par>
                                <p:cTn id="63" presetID="8" presetClass="entr" presetSubtype="16" fill="hold" nodeType="with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diamond(in)">
                                      <p:cBhvr>
                                        <p:cTn id="65"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growth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60912915"/>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p:cNvSpPr>
            <a:spLocks noGrp="1"/>
          </p:cNvSpPr>
          <p:nvPr>
            <p:ph type="dt" sz="half" idx="10"/>
          </p:nvPr>
        </p:nvSpPr>
        <p:spPr/>
        <p:txBody>
          <a:bodyPr/>
          <a:lstStyle/>
          <a:p>
            <a:fld id="{72032079-8DC3-4111-B11D-7F8A291AC156}"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14</a:t>
            </a:fld>
            <a:endParaRPr lang="en-US" dirty="0"/>
          </a:p>
        </p:txBody>
      </p:sp>
    </p:spTree>
    <p:extLst>
      <p:ext uri="{BB962C8B-B14F-4D97-AF65-F5344CB8AC3E}">
        <p14:creationId xmlns:p14="http://schemas.microsoft.com/office/powerpoint/2010/main" val="1911015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t>Five steps to Endochondral bone formation</a:t>
            </a:r>
          </a:p>
        </p:txBody>
      </p:sp>
      <p:sp>
        <p:nvSpPr>
          <p:cNvPr id="16387" name="Rectangle 3"/>
          <p:cNvSpPr>
            <a:spLocks noGrp="1" noChangeArrowheads="1"/>
          </p:cNvSpPr>
          <p:nvPr>
            <p:ph idx="1"/>
          </p:nvPr>
        </p:nvSpPr>
        <p:spPr>
          <a:xfrm>
            <a:off x="317501" y="2052918"/>
            <a:ext cx="7404100" cy="4195481"/>
          </a:xfrm>
        </p:spPr>
        <p:txBody>
          <a:bodyPr/>
          <a:lstStyle/>
          <a:p>
            <a:pPr eaLnBrk="1" hangingPunct="1">
              <a:lnSpc>
                <a:spcPct val="90000"/>
              </a:lnSpc>
            </a:pPr>
            <a:r>
              <a:rPr lang="en-US" dirty="0"/>
              <a:t>Hypertrophy of </a:t>
            </a:r>
            <a:r>
              <a:rPr lang="en-US" dirty="0" err="1"/>
              <a:t>chondrocytes</a:t>
            </a:r>
            <a:r>
              <a:rPr lang="en-US" dirty="0"/>
              <a:t> and matrix calcifies</a:t>
            </a:r>
          </a:p>
          <a:p>
            <a:pPr eaLnBrk="1" hangingPunct="1">
              <a:lnSpc>
                <a:spcPct val="90000"/>
              </a:lnSpc>
            </a:pPr>
            <a:endParaRPr lang="en-US" dirty="0"/>
          </a:p>
          <a:p>
            <a:pPr eaLnBrk="1" hangingPunct="1">
              <a:lnSpc>
                <a:spcPct val="90000"/>
              </a:lnSpc>
            </a:pPr>
            <a:r>
              <a:rPr lang="en-US" dirty="0"/>
              <a:t>Invasion of blood vessels and the connective tissue</a:t>
            </a:r>
          </a:p>
          <a:p>
            <a:pPr eaLnBrk="1" hangingPunct="1">
              <a:lnSpc>
                <a:spcPct val="90000"/>
              </a:lnSpc>
            </a:pPr>
            <a:endParaRPr lang="en-US" dirty="0"/>
          </a:p>
          <a:p>
            <a:pPr eaLnBrk="1" hangingPunct="1">
              <a:lnSpc>
                <a:spcPct val="90000"/>
              </a:lnSpc>
            </a:pPr>
            <a:r>
              <a:rPr lang="en-US" dirty="0" err="1"/>
              <a:t>Osteoblasts</a:t>
            </a:r>
            <a:r>
              <a:rPr lang="en-US" dirty="0"/>
              <a:t> differentiate and produce </a:t>
            </a:r>
            <a:r>
              <a:rPr lang="en-US" dirty="0" err="1"/>
              <a:t>osteoid</a:t>
            </a:r>
            <a:r>
              <a:rPr lang="en-US" dirty="0"/>
              <a:t> tissue</a:t>
            </a:r>
          </a:p>
          <a:p>
            <a:pPr eaLnBrk="1" hangingPunct="1">
              <a:lnSpc>
                <a:spcPct val="90000"/>
              </a:lnSpc>
            </a:pPr>
            <a:endParaRPr lang="en-US" dirty="0"/>
          </a:p>
          <a:p>
            <a:pPr eaLnBrk="1" hangingPunct="1">
              <a:lnSpc>
                <a:spcPct val="90000"/>
              </a:lnSpc>
            </a:pPr>
            <a:r>
              <a:rPr lang="en-US" dirty="0" err="1"/>
              <a:t>Osteoid</a:t>
            </a:r>
            <a:r>
              <a:rPr lang="en-US" dirty="0"/>
              <a:t> tissue calcifies</a:t>
            </a:r>
          </a:p>
          <a:p>
            <a:pPr eaLnBrk="1" hangingPunct="1">
              <a:lnSpc>
                <a:spcPct val="90000"/>
              </a:lnSpc>
            </a:pPr>
            <a:endParaRPr lang="en-US" dirty="0"/>
          </a:p>
          <a:p>
            <a:pPr eaLnBrk="1" hangingPunct="1">
              <a:lnSpc>
                <a:spcPct val="90000"/>
              </a:lnSpc>
            </a:pPr>
            <a:r>
              <a:rPr lang="en-US" dirty="0"/>
              <a:t>Membrane covers bone and is essential</a:t>
            </a:r>
          </a:p>
          <a:p>
            <a:pPr eaLnBrk="1" hangingPunct="1">
              <a:lnSpc>
                <a:spcPct val="90000"/>
              </a:lnSpc>
            </a:pPr>
            <a:endParaRPr lang="en-US" dirty="0"/>
          </a:p>
        </p:txBody>
      </p:sp>
      <p:graphicFrame>
        <p:nvGraphicFramePr>
          <p:cNvPr id="51201" name="Object 1"/>
          <p:cNvGraphicFramePr>
            <a:graphicFrameLocks noGrp="1" noChangeAspect="1"/>
          </p:cNvGraphicFramePr>
          <p:nvPr/>
        </p:nvGraphicFramePr>
        <p:xfrm>
          <a:off x="7886700" y="1282700"/>
          <a:ext cx="3200400" cy="2641600"/>
        </p:xfrm>
        <a:graphic>
          <a:graphicData uri="http://schemas.openxmlformats.org/presentationml/2006/ole">
            <mc:AlternateContent xmlns:mc="http://schemas.openxmlformats.org/markup-compatibility/2006">
              <mc:Choice xmlns:v="urn:schemas-microsoft-com:vml" Requires="v">
                <p:oleObj spid="_x0000_s51201" name="Photo Editor Photo" r:id="rId2" imgW="5047619" imgH="3677163" progId="">
                  <p:embed/>
                </p:oleObj>
              </mc:Choice>
              <mc:Fallback>
                <p:oleObj name="Photo Editor Photo" r:id="rId2" imgW="5047619" imgH="3677163" progId="">
                  <p:embed/>
                  <p:pic>
                    <p:nvPicPr>
                      <p:cNvPr id="0" name="Picture 1"/>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1282700"/>
                        <a:ext cx="320040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2" name="Object 2"/>
          <p:cNvGraphicFramePr>
            <a:graphicFrameLocks noGrp="1" noChangeAspect="1"/>
          </p:cNvGraphicFramePr>
          <p:nvPr/>
        </p:nvGraphicFramePr>
        <p:xfrm>
          <a:off x="7797800" y="4102100"/>
          <a:ext cx="3695700" cy="2590800"/>
        </p:xfrm>
        <a:graphic>
          <a:graphicData uri="http://schemas.openxmlformats.org/presentationml/2006/ole">
            <mc:AlternateContent xmlns:mc="http://schemas.openxmlformats.org/markup-compatibility/2006">
              <mc:Choice xmlns:v="urn:schemas-microsoft-com:vml" Requires="v">
                <p:oleObj spid="_x0000_s51202" name="Photo Editor Photo" r:id="rId4" imgW="5047619" imgH="3828571" progId="">
                  <p:embed/>
                </p:oleObj>
              </mc:Choice>
              <mc:Fallback>
                <p:oleObj name="Photo Editor Photo" r:id="rId4" imgW="5047619" imgH="3828571"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800" y="4102100"/>
                        <a:ext cx="36957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72099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animEffect transition="in" filter="dissolve">
                                      <p:cBhvr>
                                        <p:cTn id="11" dur="500"/>
                                        <p:tgtEl>
                                          <p:spTgt spid="16387">
                                            <p:txEl>
                                              <p:pRg st="2" end="2"/>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animEffect transition="in" filter="dissolve">
                                      <p:cBhvr>
                                        <p:cTn id="15" dur="500"/>
                                        <p:tgtEl>
                                          <p:spTgt spid="16387">
                                            <p:txEl>
                                              <p:pRg st="4" end="4"/>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6387">
                                            <p:txEl>
                                              <p:pRg st="6" end="6"/>
                                            </p:txEl>
                                          </p:spTgt>
                                        </p:tgtEl>
                                        <p:attrNameLst>
                                          <p:attrName>style.visibility</p:attrName>
                                        </p:attrNameLst>
                                      </p:cBhvr>
                                      <p:to>
                                        <p:strVal val="visible"/>
                                      </p:to>
                                    </p:set>
                                    <p:animEffect transition="in" filter="dissolve">
                                      <p:cBhvr>
                                        <p:cTn id="19" dur="500"/>
                                        <p:tgtEl>
                                          <p:spTgt spid="16387">
                                            <p:txEl>
                                              <p:pRg st="6" end="6"/>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6387">
                                            <p:txEl>
                                              <p:pRg st="8" end="8"/>
                                            </p:txEl>
                                          </p:spTgt>
                                        </p:tgtEl>
                                        <p:attrNameLst>
                                          <p:attrName>style.visibility</p:attrName>
                                        </p:attrNameLst>
                                      </p:cBhvr>
                                      <p:to>
                                        <p:strVal val="visible"/>
                                      </p:to>
                                    </p:set>
                                    <p:animEffect transition="in" filter="dissolve">
                                      <p:cBhvr>
                                        <p:cTn id="23" dur="500"/>
                                        <p:tgtEl>
                                          <p:spTgt spid="16387">
                                            <p:txEl>
                                              <p:pRg st="8" end="8"/>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51201"/>
                                        </p:tgtEl>
                                        <p:attrNameLst>
                                          <p:attrName>style.visibility</p:attrName>
                                        </p:attrNameLst>
                                      </p:cBhvr>
                                      <p:to>
                                        <p:strVal val="visible"/>
                                      </p:to>
                                    </p:set>
                                    <p:animEffect transition="in" filter="diamond(in)">
                                      <p:cBhvr>
                                        <p:cTn id="26" dur="2000"/>
                                        <p:tgtEl>
                                          <p:spTgt spid="51201"/>
                                        </p:tgtEl>
                                      </p:cBhvr>
                                    </p:animEffect>
                                  </p:childTnLst>
                                </p:cTn>
                              </p:par>
                              <p:par>
                                <p:cTn id="27" presetID="8" presetClass="entr" presetSubtype="16" fill="hold" nodeType="withEffect">
                                  <p:stCondLst>
                                    <p:cond delay="0"/>
                                  </p:stCondLst>
                                  <p:childTnLst>
                                    <p:set>
                                      <p:cBhvr>
                                        <p:cTn id="28" dur="1" fill="hold">
                                          <p:stCondLst>
                                            <p:cond delay="0"/>
                                          </p:stCondLst>
                                        </p:cTn>
                                        <p:tgtEl>
                                          <p:spTgt spid="51202"/>
                                        </p:tgtEl>
                                        <p:attrNameLst>
                                          <p:attrName>style.visibility</p:attrName>
                                        </p:attrNameLst>
                                      </p:cBhvr>
                                      <p:to>
                                        <p:strVal val="visible"/>
                                      </p:to>
                                    </p:set>
                                    <p:animEffect transition="in" filter="diamond(in)">
                                      <p:cBhvr>
                                        <p:cTn id="29" dur="2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z="3600">
                <a:latin typeface="Comic Sans MS" panose="030F0702030302020204" pitchFamily="66" charset="0"/>
              </a:rPr>
              <a:t>Endochondral</a:t>
            </a:r>
          </a:p>
        </p:txBody>
      </p:sp>
      <p:sp>
        <p:nvSpPr>
          <p:cNvPr id="128004" name="Text Box 4"/>
          <p:cNvSpPr txBox="1">
            <a:spLocks noChangeArrowheads="1"/>
          </p:cNvSpPr>
          <p:nvPr/>
        </p:nvSpPr>
        <p:spPr bwMode="auto">
          <a:xfrm>
            <a:off x="1981200" y="2133601"/>
            <a:ext cx="2647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Mesenchymal cells</a:t>
            </a:r>
          </a:p>
        </p:txBody>
      </p:sp>
      <p:sp>
        <p:nvSpPr>
          <p:cNvPr id="128005" name="Text Box 5"/>
          <p:cNvSpPr txBox="1">
            <a:spLocks noChangeArrowheads="1"/>
          </p:cNvSpPr>
          <p:nvPr/>
        </p:nvSpPr>
        <p:spPr bwMode="auto">
          <a:xfrm>
            <a:off x="6096001" y="2133601"/>
            <a:ext cx="3813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Cart. Matrix of glycoproteins</a:t>
            </a:r>
          </a:p>
        </p:txBody>
      </p:sp>
      <p:sp>
        <p:nvSpPr>
          <p:cNvPr id="128006" name="Text Box 6"/>
          <p:cNvSpPr txBox="1">
            <a:spLocks noChangeArrowheads="1"/>
          </p:cNvSpPr>
          <p:nvPr/>
        </p:nvSpPr>
        <p:spPr bwMode="auto">
          <a:xfrm>
            <a:off x="6477000" y="3581401"/>
            <a:ext cx="2014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Cart. template</a:t>
            </a:r>
          </a:p>
        </p:txBody>
      </p:sp>
      <p:sp>
        <p:nvSpPr>
          <p:cNvPr id="128007" name="Text Box 7"/>
          <p:cNvSpPr txBox="1">
            <a:spLocks noChangeArrowheads="1"/>
          </p:cNvSpPr>
          <p:nvPr/>
        </p:nvSpPr>
        <p:spPr bwMode="auto">
          <a:xfrm>
            <a:off x="2667000" y="3581401"/>
            <a:ext cx="1512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osteoblast</a:t>
            </a:r>
          </a:p>
        </p:txBody>
      </p:sp>
      <p:sp>
        <p:nvSpPr>
          <p:cNvPr id="128008" name="Text Box 8"/>
          <p:cNvSpPr txBox="1">
            <a:spLocks noChangeArrowheads="1"/>
          </p:cNvSpPr>
          <p:nvPr/>
        </p:nvSpPr>
        <p:spPr bwMode="auto">
          <a:xfrm>
            <a:off x="2438400" y="5486401"/>
            <a:ext cx="2063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Osteoid matrix</a:t>
            </a:r>
          </a:p>
        </p:txBody>
      </p:sp>
      <p:sp>
        <p:nvSpPr>
          <p:cNvPr id="128009" name="Text Box 9"/>
          <p:cNvSpPr txBox="1">
            <a:spLocks noChangeArrowheads="1"/>
          </p:cNvSpPr>
          <p:nvPr/>
        </p:nvSpPr>
        <p:spPr bwMode="auto">
          <a:xfrm>
            <a:off x="7010401" y="5638801"/>
            <a:ext cx="16748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mineralized</a:t>
            </a:r>
          </a:p>
        </p:txBody>
      </p:sp>
      <p:sp>
        <p:nvSpPr>
          <p:cNvPr id="128010" name="AutoShape 10"/>
          <p:cNvSpPr>
            <a:spLocks noChangeArrowheads="1"/>
          </p:cNvSpPr>
          <p:nvPr/>
        </p:nvSpPr>
        <p:spPr bwMode="auto">
          <a:xfrm>
            <a:off x="4876800" y="2286000"/>
            <a:ext cx="990600" cy="381000"/>
          </a:xfrm>
          <a:prstGeom prst="rightArrow">
            <a:avLst>
              <a:gd name="adj1" fmla="val 50833"/>
              <a:gd name="adj2" fmla="val 8416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8011" name="AutoShape 11"/>
          <p:cNvSpPr>
            <a:spLocks noChangeArrowheads="1"/>
          </p:cNvSpPr>
          <p:nvPr/>
        </p:nvSpPr>
        <p:spPr bwMode="auto">
          <a:xfrm rot="5400000">
            <a:off x="7010400" y="2971800"/>
            <a:ext cx="990600" cy="381000"/>
          </a:xfrm>
          <a:prstGeom prst="rightArrow">
            <a:avLst>
              <a:gd name="adj1" fmla="val 50833"/>
              <a:gd name="adj2" fmla="val 8416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8012" name="AutoShape 12"/>
          <p:cNvSpPr>
            <a:spLocks noChangeArrowheads="1"/>
          </p:cNvSpPr>
          <p:nvPr/>
        </p:nvSpPr>
        <p:spPr bwMode="auto">
          <a:xfrm rot="10800000">
            <a:off x="4876800" y="3657600"/>
            <a:ext cx="990600" cy="381000"/>
          </a:xfrm>
          <a:prstGeom prst="rightArrow">
            <a:avLst>
              <a:gd name="adj1" fmla="val 50833"/>
              <a:gd name="adj2" fmla="val 8416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8013" name="AutoShape 13"/>
          <p:cNvSpPr>
            <a:spLocks noChangeArrowheads="1"/>
          </p:cNvSpPr>
          <p:nvPr/>
        </p:nvSpPr>
        <p:spPr bwMode="auto">
          <a:xfrm rot="5400000">
            <a:off x="2971800" y="4724400"/>
            <a:ext cx="990600" cy="381000"/>
          </a:xfrm>
          <a:prstGeom prst="rightArrow">
            <a:avLst>
              <a:gd name="adj1" fmla="val 50833"/>
              <a:gd name="adj2" fmla="val 8416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8014" name="AutoShape 14"/>
          <p:cNvSpPr>
            <a:spLocks noChangeArrowheads="1"/>
          </p:cNvSpPr>
          <p:nvPr/>
        </p:nvSpPr>
        <p:spPr bwMode="auto">
          <a:xfrm>
            <a:off x="5181600" y="5562600"/>
            <a:ext cx="990600" cy="381000"/>
          </a:xfrm>
          <a:prstGeom prst="rightArrow">
            <a:avLst>
              <a:gd name="adj1" fmla="val 50833"/>
              <a:gd name="adj2" fmla="val 8416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8015" name="Text Box 15"/>
          <p:cNvSpPr txBox="1">
            <a:spLocks noChangeArrowheads="1"/>
          </p:cNvSpPr>
          <p:nvPr/>
        </p:nvSpPr>
        <p:spPr bwMode="auto">
          <a:xfrm>
            <a:off x="5562601" y="4724400"/>
            <a:ext cx="1731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0000"/>
                </a:solidFill>
                <a:latin typeface="Arial Narrow" panose="020B0606020202030204" pitchFamily="34" charset="0"/>
              </a:rPr>
              <a:t>Blood vessels</a:t>
            </a:r>
          </a:p>
        </p:txBody>
      </p:sp>
      <p:sp>
        <p:nvSpPr>
          <p:cNvPr id="128016" name="AutoShape 16"/>
          <p:cNvSpPr>
            <a:spLocks noChangeArrowheads="1"/>
          </p:cNvSpPr>
          <p:nvPr/>
        </p:nvSpPr>
        <p:spPr bwMode="auto">
          <a:xfrm rot="4696525">
            <a:off x="5041107" y="3798094"/>
            <a:ext cx="733425" cy="1214438"/>
          </a:xfrm>
          <a:prstGeom prst="curvedRightArrow">
            <a:avLst>
              <a:gd name="adj1" fmla="val 33117"/>
              <a:gd name="adj2" fmla="val 66234"/>
              <a:gd name="adj3" fmla="val 3333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extLst>
      <p:ext uri="{BB962C8B-B14F-4D97-AF65-F5344CB8AC3E}">
        <p14:creationId xmlns:p14="http://schemas.microsoft.com/office/powerpoint/2010/main" val="217153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diamond(in)">
                                      <p:cBhvr>
                                        <p:cTn id="7" dur="2000"/>
                                        <p:tgtEl>
                                          <p:spTgt spid="1280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8004"/>
                                        </p:tgtEl>
                                        <p:attrNameLst>
                                          <p:attrName>style.visibility</p:attrName>
                                        </p:attrNameLst>
                                      </p:cBhvr>
                                      <p:to>
                                        <p:strVal val="visible"/>
                                      </p:to>
                                    </p:set>
                                    <p:animEffect transition="in" filter="diamond(in)">
                                      <p:cBhvr>
                                        <p:cTn id="12" dur="2000"/>
                                        <p:tgtEl>
                                          <p:spTgt spid="128004"/>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28005"/>
                                        </p:tgtEl>
                                        <p:attrNameLst>
                                          <p:attrName>style.visibility</p:attrName>
                                        </p:attrNameLst>
                                      </p:cBhvr>
                                      <p:to>
                                        <p:strVal val="visible"/>
                                      </p:to>
                                    </p:set>
                                    <p:animEffect transition="in" filter="diamond(in)">
                                      <p:cBhvr>
                                        <p:cTn id="15" dur="2000"/>
                                        <p:tgtEl>
                                          <p:spTgt spid="128005"/>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128010"/>
                                        </p:tgtEl>
                                        <p:attrNameLst>
                                          <p:attrName>style.visibility</p:attrName>
                                        </p:attrNameLst>
                                      </p:cBhvr>
                                      <p:to>
                                        <p:strVal val="visible"/>
                                      </p:to>
                                    </p:set>
                                    <p:anim calcmode="lin" valueType="num">
                                      <p:cBhvr>
                                        <p:cTn id="18" dur="1000" fill="hold"/>
                                        <p:tgtEl>
                                          <p:spTgt spid="128010"/>
                                        </p:tgtEl>
                                        <p:attrNameLst>
                                          <p:attrName>ppt_x</p:attrName>
                                        </p:attrNameLst>
                                      </p:cBhvr>
                                      <p:tavLst>
                                        <p:tav tm="0">
                                          <p:val>
                                            <p:strVal val="#ppt_x-.2"/>
                                          </p:val>
                                        </p:tav>
                                        <p:tav tm="100000">
                                          <p:val>
                                            <p:strVal val="#ppt_x"/>
                                          </p:val>
                                        </p:tav>
                                      </p:tavLst>
                                    </p:anim>
                                    <p:anim calcmode="lin" valueType="num">
                                      <p:cBhvr>
                                        <p:cTn id="19" dur="1000" fill="hold"/>
                                        <p:tgtEl>
                                          <p:spTgt spid="12801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28011"/>
                                        </p:tgtEl>
                                        <p:attrNameLst>
                                          <p:attrName>style.visibility</p:attrName>
                                        </p:attrNameLst>
                                      </p:cBhvr>
                                      <p:to>
                                        <p:strVal val="visible"/>
                                      </p:to>
                                    </p:set>
                                    <p:anim calcmode="lin" valueType="num">
                                      <p:cBhvr>
                                        <p:cTn id="25" dur="1000" fill="hold"/>
                                        <p:tgtEl>
                                          <p:spTgt spid="128011"/>
                                        </p:tgtEl>
                                        <p:attrNameLst>
                                          <p:attrName>ppt_x</p:attrName>
                                        </p:attrNameLst>
                                      </p:cBhvr>
                                      <p:tavLst>
                                        <p:tav tm="0">
                                          <p:val>
                                            <p:strVal val="#ppt_x-.2"/>
                                          </p:val>
                                        </p:tav>
                                        <p:tav tm="100000">
                                          <p:val>
                                            <p:strVal val="#ppt_x"/>
                                          </p:val>
                                        </p:tav>
                                      </p:tavLst>
                                    </p:anim>
                                    <p:anim calcmode="lin" valueType="num">
                                      <p:cBhvr>
                                        <p:cTn id="26" dur="1000" fill="hold"/>
                                        <p:tgtEl>
                                          <p:spTgt spid="12801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28011"/>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28006"/>
                                        </p:tgtEl>
                                        <p:attrNameLst>
                                          <p:attrName>style.visibility</p:attrName>
                                        </p:attrNameLst>
                                      </p:cBhvr>
                                      <p:to>
                                        <p:strVal val="visible"/>
                                      </p:to>
                                    </p:set>
                                    <p:animEffect transition="in" filter="diamond(in)">
                                      <p:cBhvr>
                                        <p:cTn id="30" dur="2000"/>
                                        <p:tgtEl>
                                          <p:spTgt spid="12800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28012"/>
                                        </p:tgtEl>
                                        <p:attrNameLst>
                                          <p:attrName>style.visibility</p:attrName>
                                        </p:attrNameLst>
                                      </p:cBhvr>
                                      <p:to>
                                        <p:strVal val="visible"/>
                                      </p:to>
                                    </p:set>
                                    <p:anim calcmode="lin" valueType="num">
                                      <p:cBhvr>
                                        <p:cTn id="35" dur="1000" fill="hold"/>
                                        <p:tgtEl>
                                          <p:spTgt spid="128012"/>
                                        </p:tgtEl>
                                        <p:attrNameLst>
                                          <p:attrName>ppt_x</p:attrName>
                                        </p:attrNameLst>
                                      </p:cBhvr>
                                      <p:tavLst>
                                        <p:tav tm="0">
                                          <p:val>
                                            <p:strVal val="#ppt_x-.2"/>
                                          </p:val>
                                        </p:tav>
                                        <p:tav tm="100000">
                                          <p:val>
                                            <p:strVal val="#ppt_x"/>
                                          </p:val>
                                        </p:tav>
                                      </p:tavLst>
                                    </p:anim>
                                    <p:anim calcmode="lin" valueType="num">
                                      <p:cBhvr>
                                        <p:cTn id="36" dur="1000" fill="hold"/>
                                        <p:tgtEl>
                                          <p:spTgt spid="12801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28012"/>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28007"/>
                                        </p:tgtEl>
                                        <p:attrNameLst>
                                          <p:attrName>style.visibility</p:attrName>
                                        </p:attrNameLst>
                                      </p:cBhvr>
                                      <p:to>
                                        <p:strVal val="visible"/>
                                      </p:to>
                                    </p:set>
                                    <p:animEffect transition="in" filter="diamond(in)">
                                      <p:cBhvr>
                                        <p:cTn id="40" dur="2000"/>
                                        <p:tgtEl>
                                          <p:spTgt spid="128007"/>
                                        </p:tgtEl>
                                      </p:cBhvr>
                                    </p:animEffect>
                                  </p:childTnLst>
                                </p:cTn>
                              </p:par>
                              <p:par>
                                <p:cTn id="41" presetID="29" presetClass="entr" presetSubtype="0" fill="hold" grpId="0" nodeType="withEffect">
                                  <p:stCondLst>
                                    <p:cond delay="0"/>
                                  </p:stCondLst>
                                  <p:childTnLst>
                                    <p:set>
                                      <p:cBhvr>
                                        <p:cTn id="42" dur="1" fill="hold">
                                          <p:stCondLst>
                                            <p:cond delay="0"/>
                                          </p:stCondLst>
                                        </p:cTn>
                                        <p:tgtEl>
                                          <p:spTgt spid="128016"/>
                                        </p:tgtEl>
                                        <p:attrNameLst>
                                          <p:attrName>style.visibility</p:attrName>
                                        </p:attrNameLst>
                                      </p:cBhvr>
                                      <p:to>
                                        <p:strVal val="visible"/>
                                      </p:to>
                                    </p:set>
                                    <p:anim calcmode="lin" valueType="num">
                                      <p:cBhvr>
                                        <p:cTn id="43" dur="1000" fill="hold"/>
                                        <p:tgtEl>
                                          <p:spTgt spid="128016"/>
                                        </p:tgtEl>
                                        <p:attrNameLst>
                                          <p:attrName>ppt_x</p:attrName>
                                        </p:attrNameLst>
                                      </p:cBhvr>
                                      <p:tavLst>
                                        <p:tav tm="0">
                                          <p:val>
                                            <p:strVal val="#ppt_x-.2"/>
                                          </p:val>
                                        </p:tav>
                                        <p:tav tm="100000">
                                          <p:val>
                                            <p:strVal val="#ppt_x"/>
                                          </p:val>
                                        </p:tav>
                                      </p:tavLst>
                                    </p:anim>
                                    <p:anim calcmode="lin" valueType="num">
                                      <p:cBhvr>
                                        <p:cTn id="44" dur="1000" fill="hold"/>
                                        <p:tgtEl>
                                          <p:spTgt spid="128016"/>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28016"/>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128015"/>
                                        </p:tgtEl>
                                        <p:attrNameLst>
                                          <p:attrName>style.visibility</p:attrName>
                                        </p:attrNameLst>
                                      </p:cBhvr>
                                      <p:to>
                                        <p:strVal val="visible"/>
                                      </p:to>
                                    </p:set>
                                    <p:animEffect transition="in" filter="diamond(in)">
                                      <p:cBhvr>
                                        <p:cTn id="48" dur="2000"/>
                                        <p:tgtEl>
                                          <p:spTgt spid="12801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128013"/>
                                        </p:tgtEl>
                                        <p:attrNameLst>
                                          <p:attrName>style.visibility</p:attrName>
                                        </p:attrNameLst>
                                      </p:cBhvr>
                                      <p:to>
                                        <p:strVal val="visible"/>
                                      </p:to>
                                    </p:set>
                                    <p:anim calcmode="lin" valueType="num">
                                      <p:cBhvr>
                                        <p:cTn id="53" dur="1000" fill="hold"/>
                                        <p:tgtEl>
                                          <p:spTgt spid="128013"/>
                                        </p:tgtEl>
                                        <p:attrNameLst>
                                          <p:attrName>ppt_x</p:attrName>
                                        </p:attrNameLst>
                                      </p:cBhvr>
                                      <p:tavLst>
                                        <p:tav tm="0">
                                          <p:val>
                                            <p:strVal val="#ppt_x-.2"/>
                                          </p:val>
                                        </p:tav>
                                        <p:tav tm="100000">
                                          <p:val>
                                            <p:strVal val="#ppt_x"/>
                                          </p:val>
                                        </p:tav>
                                      </p:tavLst>
                                    </p:anim>
                                    <p:anim calcmode="lin" valueType="num">
                                      <p:cBhvr>
                                        <p:cTn id="54" dur="1000" fill="hold"/>
                                        <p:tgtEl>
                                          <p:spTgt spid="128013"/>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28013"/>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28008"/>
                                        </p:tgtEl>
                                        <p:attrNameLst>
                                          <p:attrName>style.visibility</p:attrName>
                                        </p:attrNameLst>
                                      </p:cBhvr>
                                      <p:to>
                                        <p:strVal val="visible"/>
                                      </p:to>
                                    </p:set>
                                    <p:animEffect transition="in" filter="diamond(in)">
                                      <p:cBhvr>
                                        <p:cTn id="58" dur="2000"/>
                                        <p:tgtEl>
                                          <p:spTgt spid="12800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128014"/>
                                        </p:tgtEl>
                                        <p:attrNameLst>
                                          <p:attrName>style.visibility</p:attrName>
                                        </p:attrNameLst>
                                      </p:cBhvr>
                                      <p:to>
                                        <p:strVal val="visible"/>
                                      </p:to>
                                    </p:set>
                                    <p:anim calcmode="lin" valueType="num">
                                      <p:cBhvr>
                                        <p:cTn id="63" dur="1000" fill="hold"/>
                                        <p:tgtEl>
                                          <p:spTgt spid="128014"/>
                                        </p:tgtEl>
                                        <p:attrNameLst>
                                          <p:attrName>ppt_x</p:attrName>
                                        </p:attrNameLst>
                                      </p:cBhvr>
                                      <p:tavLst>
                                        <p:tav tm="0">
                                          <p:val>
                                            <p:strVal val="#ppt_x-.2"/>
                                          </p:val>
                                        </p:tav>
                                        <p:tav tm="100000">
                                          <p:val>
                                            <p:strVal val="#ppt_x"/>
                                          </p:val>
                                        </p:tav>
                                      </p:tavLst>
                                    </p:anim>
                                    <p:anim calcmode="lin" valueType="num">
                                      <p:cBhvr>
                                        <p:cTn id="64" dur="1000" fill="hold"/>
                                        <p:tgtEl>
                                          <p:spTgt spid="128014"/>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28014"/>
                                        </p:tgtEl>
                                      </p:cBhvr>
                                    </p:animEffect>
                                  </p:childTnLst>
                                </p:cTn>
                              </p:par>
                              <p:par>
                                <p:cTn id="66" presetID="8" presetClass="entr" presetSubtype="16" fill="hold" nodeType="withEffect">
                                  <p:stCondLst>
                                    <p:cond delay="0"/>
                                  </p:stCondLst>
                                  <p:childTnLst>
                                    <p:set>
                                      <p:cBhvr>
                                        <p:cTn id="67" dur="1" fill="hold">
                                          <p:stCondLst>
                                            <p:cond delay="0"/>
                                          </p:stCondLst>
                                        </p:cTn>
                                        <p:tgtEl>
                                          <p:spTgt spid="128009">
                                            <p:txEl>
                                              <p:pRg st="0" end="0"/>
                                            </p:txEl>
                                          </p:spTgt>
                                        </p:tgtEl>
                                        <p:attrNameLst>
                                          <p:attrName>style.visibility</p:attrName>
                                        </p:attrNameLst>
                                      </p:cBhvr>
                                      <p:to>
                                        <p:strVal val="visible"/>
                                      </p:to>
                                    </p:set>
                                    <p:animEffect transition="in" filter="diamond(in)">
                                      <p:cBhvr>
                                        <p:cTn id="68" dur="2000"/>
                                        <p:tgtEl>
                                          <p:spTgt spid="1280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P spid="128004" grpId="0"/>
      <p:bldP spid="128005" grpId="0"/>
      <p:bldP spid="128006" grpId="0"/>
      <p:bldP spid="128007" grpId="0"/>
      <p:bldP spid="128008" grpId="0"/>
      <p:bldP spid="128010" grpId="0" animBg="1"/>
      <p:bldP spid="128011" grpId="0" animBg="1"/>
      <p:bldP spid="128012" grpId="0" animBg="1"/>
      <p:bldP spid="128013" grpId="0" animBg="1"/>
      <p:bldP spid="128014" grpId="0" animBg="1"/>
      <p:bldP spid="128015" grpId="0"/>
      <p:bldP spid="1280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63511" y="97118"/>
            <a:ext cx="8243889" cy="1400530"/>
          </a:xfrm>
        </p:spPr>
        <p:txBody>
          <a:bodyPr/>
          <a:lstStyle/>
          <a:p>
            <a:pPr eaLnBrk="1" hangingPunct="1"/>
            <a:r>
              <a:rPr lang="en-US" dirty="0"/>
              <a:t>Five steps to </a:t>
            </a:r>
            <a:r>
              <a:rPr lang="en-US" dirty="0" err="1"/>
              <a:t>Intramembranous</a:t>
            </a:r>
            <a:r>
              <a:rPr lang="en-US" dirty="0"/>
              <a:t> bone formation</a:t>
            </a:r>
          </a:p>
        </p:txBody>
      </p:sp>
      <p:sp>
        <p:nvSpPr>
          <p:cNvPr id="17411" name="Rectangle 3"/>
          <p:cNvSpPr>
            <a:spLocks noGrp="1" noChangeArrowheads="1"/>
          </p:cNvSpPr>
          <p:nvPr>
            <p:ph idx="1"/>
          </p:nvPr>
        </p:nvSpPr>
        <p:spPr>
          <a:xfrm>
            <a:off x="215901" y="1803401"/>
            <a:ext cx="5676899" cy="4165600"/>
          </a:xfrm>
        </p:spPr>
        <p:txBody>
          <a:bodyPr/>
          <a:lstStyle/>
          <a:p>
            <a:pPr eaLnBrk="1" hangingPunct="1">
              <a:lnSpc>
                <a:spcPct val="90000"/>
              </a:lnSpc>
            </a:pPr>
            <a:r>
              <a:rPr lang="en-US" dirty="0" err="1"/>
              <a:t>Osteoblasts</a:t>
            </a:r>
            <a:r>
              <a:rPr lang="en-US" dirty="0"/>
              <a:t> produce </a:t>
            </a:r>
            <a:r>
              <a:rPr lang="en-US" dirty="0" err="1"/>
              <a:t>osteoid</a:t>
            </a:r>
            <a:r>
              <a:rPr lang="en-US" dirty="0"/>
              <a:t> tissue</a:t>
            </a:r>
          </a:p>
          <a:p>
            <a:pPr eaLnBrk="1" hangingPunct="1">
              <a:lnSpc>
                <a:spcPct val="90000"/>
              </a:lnSpc>
            </a:pPr>
            <a:endParaRPr lang="en-US" dirty="0"/>
          </a:p>
          <a:p>
            <a:pPr eaLnBrk="1" hangingPunct="1">
              <a:lnSpc>
                <a:spcPct val="90000"/>
              </a:lnSpc>
            </a:pPr>
            <a:r>
              <a:rPr lang="en-US" dirty="0"/>
              <a:t>Cells and blood </a:t>
            </a:r>
            <a:r>
              <a:rPr lang="en-US" dirty="0" err="1"/>
              <a:t>vessles</a:t>
            </a:r>
            <a:r>
              <a:rPr lang="en-US" dirty="0"/>
              <a:t> are encased</a:t>
            </a:r>
          </a:p>
          <a:p>
            <a:pPr eaLnBrk="1" hangingPunct="1">
              <a:lnSpc>
                <a:spcPct val="90000"/>
              </a:lnSpc>
            </a:pPr>
            <a:endParaRPr lang="en-US" dirty="0"/>
          </a:p>
          <a:p>
            <a:pPr eaLnBrk="1" hangingPunct="1">
              <a:lnSpc>
                <a:spcPct val="90000"/>
              </a:lnSpc>
            </a:pPr>
            <a:r>
              <a:rPr lang="en-US" dirty="0" err="1"/>
              <a:t>Osteoid</a:t>
            </a:r>
            <a:r>
              <a:rPr lang="en-US" dirty="0"/>
              <a:t> tissue is produced by membrane cells</a:t>
            </a:r>
          </a:p>
          <a:p>
            <a:pPr eaLnBrk="1" hangingPunct="1">
              <a:lnSpc>
                <a:spcPct val="90000"/>
              </a:lnSpc>
            </a:pPr>
            <a:endParaRPr lang="en-US" dirty="0"/>
          </a:p>
          <a:p>
            <a:pPr eaLnBrk="1" hangingPunct="1">
              <a:lnSpc>
                <a:spcPct val="90000"/>
              </a:lnSpc>
            </a:pPr>
            <a:r>
              <a:rPr lang="en-US" dirty="0" err="1"/>
              <a:t>Osteoid</a:t>
            </a:r>
            <a:r>
              <a:rPr lang="en-US" dirty="0"/>
              <a:t> calcifies</a:t>
            </a:r>
          </a:p>
          <a:p>
            <a:pPr eaLnBrk="1" hangingPunct="1">
              <a:lnSpc>
                <a:spcPct val="90000"/>
              </a:lnSpc>
            </a:pPr>
            <a:endParaRPr lang="en-US" dirty="0"/>
          </a:p>
          <a:p>
            <a:pPr eaLnBrk="1" hangingPunct="1">
              <a:lnSpc>
                <a:spcPct val="90000"/>
              </a:lnSpc>
            </a:pPr>
            <a:r>
              <a:rPr lang="en-US" dirty="0"/>
              <a:t>Essential membrane covers the bone</a:t>
            </a:r>
          </a:p>
        </p:txBody>
      </p:sp>
      <p:graphicFrame>
        <p:nvGraphicFramePr>
          <p:cNvPr id="50177" name="Object 1"/>
          <p:cNvGraphicFramePr>
            <a:graphicFrameLocks noGrp="1" noChangeAspect="1"/>
          </p:cNvGraphicFramePr>
          <p:nvPr/>
        </p:nvGraphicFramePr>
        <p:xfrm>
          <a:off x="6591300" y="876300"/>
          <a:ext cx="4114800" cy="2794000"/>
        </p:xfrm>
        <a:graphic>
          <a:graphicData uri="http://schemas.openxmlformats.org/presentationml/2006/ole">
            <mc:AlternateContent xmlns:mc="http://schemas.openxmlformats.org/markup-compatibility/2006">
              <mc:Choice xmlns:v="urn:schemas-microsoft-com:vml" Requires="v">
                <p:oleObj spid="_x0000_s50177" name="Photo Editor Photo" r:id="rId2" imgW="4982270" imgH="5334745" progId="">
                  <p:embed/>
                </p:oleObj>
              </mc:Choice>
              <mc:Fallback>
                <p:oleObj name="Photo Editor Photo" r:id="rId2" imgW="4982270" imgH="5334745" progId="">
                  <p:embed/>
                  <p:pic>
                    <p:nvPicPr>
                      <p:cNvPr id="0" name="Picture 1"/>
                      <p:cNvPicPr>
                        <a:picLocks noGrp="1"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591300" y="876300"/>
                        <a:ext cx="4114800"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78" name="Object 2"/>
          <p:cNvGraphicFramePr>
            <a:graphicFrameLocks noGrp="1" noChangeAspect="1"/>
          </p:cNvGraphicFramePr>
          <p:nvPr/>
        </p:nvGraphicFramePr>
        <p:xfrm>
          <a:off x="6883400" y="3848100"/>
          <a:ext cx="3594100" cy="2857500"/>
        </p:xfrm>
        <a:graphic>
          <a:graphicData uri="http://schemas.openxmlformats.org/presentationml/2006/ole">
            <mc:AlternateContent xmlns:mc="http://schemas.openxmlformats.org/markup-compatibility/2006">
              <mc:Choice xmlns:v="urn:schemas-microsoft-com:vml" Requires="v">
                <p:oleObj spid="_x0000_s50178" name="Photo Editor Photo" r:id="rId4" imgW="4352381" imgH="5334745" progId="">
                  <p:embed/>
                </p:oleObj>
              </mc:Choice>
              <mc:Fallback>
                <p:oleObj name="Photo Editor Photo" r:id="rId4" imgW="4352381" imgH="5334745" progId="">
                  <p:embed/>
                  <p:pic>
                    <p:nvPicPr>
                      <p:cNvPr id="0"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3400" y="3848100"/>
                        <a:ext cx="35941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88907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animEffect transition="in" filter="dissolve">
                                      <p:cBhvr>
                                        <p:cTn id="11" dur="500"/>
                                        <p:tgtEl>
                                          <p:spTgt spid="17411">
                                            <p:txEl>
                                              <p:pRg st="2" end="2"/>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animEffect transition="in" filter="dissolve">
                                      <p:cBhvr>
                                        <p:cTn id="15" dur="500"/>
                                        <p:tgtEl>
                                          <p:spTgt spid="17411">
                                            <p:txEl>
                                              <p:pRg st="4" end="4"/>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7411">
                                            <p:txEl>
                                              <p:pRg st="6" end="6"/>
                                            </p:txEl>
                                          </p:spTgt>
                                        </p:tgtEl>
                                        <p:attrNameLst>
                                          <p:attrName>style.visibility</p:attrName>
                                        </p:attrNameLst>
                                      </p:cBhvr>
                                      <p:to>
                                        <p:strVal val="visible"/>
                                      </p:to>
                                    </p:set>
                                    <p:animEffect transition="in" filter="dissolve">
                                      <p:cBhvr>
                                        <p:cTn id="19" dur="500"/>
                                        <p:tgtEl>
                                          <p:spTgt spid="17411">
                                            <p:txEl>
                                              <p:pRg st="6" end="6"/>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7411">
                                            <p:txEl>
                                              <p:pRg st="8" end="8"/>
                                            </p:txEl>
                                          </p:spTgt>
                                        </p:tgtEl>
                                        <p:attrNameLst>
                                          <p:attrName>style.visibility</p:attrName>
                                        </p:attrNameLst>
                                      </p:cBhvr>
                                      <p:to>
                                        <p:strVal val="visible"/>
                                      </p:to>
                                    </p:set>
                                    <p:animEffect transition="in" filter="dissolve">
                                      <p:cBhvr>
                                        <p:cTn id="23" dur="500"/>
                                        <p:tgtEl>
                                          <p:spTgt spid="17411">
                                            <p:txEl>
                                              <p:pRg st="8" end="8"/>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50177"/>
                                        </p:tgtEl>
                                        <p:attrNameLst>
                                          <p:attrName>style.visibility</p:attrName>
                                        </p:attrNameLst>
                                      </p:cBhvr>
                                      <p:to>
                                        <p:strVal val="visible"/>
                                      </p:to>
                                    </p:set>
                                    <p:animEffect transition="in" filter="diamond(in)">
                                      <p:cBhvr>
                                        <p:cTn id="26" dur="2000"/>
                                        <p:tgtEl>
                                          <p:spTgt spid="50177"/>
                                        </p:tgtEl>
                                      </p:cBhvr>
                                    </p:animEffect>
                                  </p:childTnLst>
                                </p:cTn>
                              </p:par>
                              <p:par>
                                <p:cTn id="27" presetID="8" presetClass="entr" presetSubtype="16" fill="hold" nodeType="withEffect">
                                  <p:stCondLst>
                                    <p:cond delay="0"/>
                                  </p:stCondLst>
                                  <p:childTnLst>
                                    <p:set>
                                      <p:cBhvr>
                                        <p:cTn id="28" dur="1" fill="hold">
                                          <p:stCondLst>
                                            <p:cond delay="0"/>
                                          </p:stCondLst>
                                        </p:cTn>
                                        <p:tgtEl>
                                          <p:spTgt spid="50178"/>
                                        </p:tgtEl>
                                        <p:attrNameLst>
                                          <p:attrName>style.visibility</p:attrName>
                                        </p:attrNameLst>
                                      </p:cBhvr>
                                      <p:to>
                                        <p:strVal val="visible"/>
                                      </p:to>
                                    </p:set>
                                    <p:animEffect transition="in" filter="diamond(in)">
                                      <p:cBhvr>
                                        <p:cTn id="29" dur="2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sz="3600">
                <a:latin typeface="Comic Sans MS" panose="030F0702030302020204" pitchFamily="66" charset="0"/>
              </a:rPr>
              <a:t>Intramembranous</a:t>
            </a:r>
            <a:br>
              <a:rPr lang="en-US" sz="3600">
                <a:latin typeface="Comic Sans MS" panose="030F0702030302020204" pitchFamily="66" charset="0"/>
              </a:rPr>
            </a:br>
            <a:endParaRPr lang="en-US" sz="3600">
              <a:latin typeface="Comic Sans MS" panose="030F0702030302020204" pitchFamily="66" charset="0"/>
            </a:endParaRPr>
          </a:p>
        </p:txBody>
      </p:sp>
      <p:sp>
        <p:nvSpPr>
          <p:cNvPr id="125956" name="Text Box 4"/>
          <p:cNvSpPr txBox="1">
            <a:spLocks noChangeArrowheads="1"/>
          </p:cNvSpPr>
          <p:nvPr/>
        </p:nvSpPr>
        <p:spPr bwMode="auto">
          <a:xfrm>
            <a:off x="1828800" y="11430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a:latin typeface="Arial Narrow" panose="020B0606020202030204" pitchFamily="34" charset="0"/>
              </a:rPr>
              <a:t>Ectomesenchyme</a:t>
            </a:r>
          </a:p>
        </p:txBody>
      </p:sp>
      <p:sp>
        <p:nvSpPr>
          <p:cNvPr id="125957" name="Text Box 5"/>
          <p:cNvSpPr txBox="1">
            <a:spLocks noChangeArrowheads="1"/>
          </p:cNvSpPr>
          <p:nvPr/>
        </p:nvSpPr>
        <p:spPr bwMode="auto">
          <a:xfrm>
            <a:off x="5562601" y="1219201"/>
            <a:ext cx="1546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Epithelium</a:t>
            </a:r>
          </a:p>
        </p:txBody>
      </p:sp>
      <p:sp>
        <p:nvSpPr>
          <p:cNvPr id="125958" name="Text Box 6"/>
          <p:cNvSpPr txBox="1">
            <a:spLocks noChangeArrowheads="1"/>
          </p:cNvSpPr>
          <p:nvPr/>
        </p:nvSpPr>
        <p:spPr bwMode="auto">
          <a:xfrm>
            <a:off x="3200400" y="2743201"/>
            <a:ext cx="31321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Osteogenic membrane</a:t>
            </a:r>
          </a:p>
        </p:txBody>
      </p:sp>
      <p:sp>
        <p:nvSpPr>
          <p:cNvPr id="125959" name="AutoShape 7"/>
          <p:cNvSpPr>
            <a:spLocks noChangeArrowheads="1"/>
          </p:cNvSpPr>
          <p:nvPr/>
        </p:nvSpPr>
        <p:spPr bwMode="auto">
          <a:xfrm>
            <a:off x="4419601" y="1295401"/>
            <a:ext cx="976313" cy="409575"/>
          </a:xfrm>
          <a:prstGeom prst="rightArrow">
            <a:avLst>
              <a:gd name="adj1" fmla="val 50000"/>
              <a:gd name="adj2" fmla="val 5959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5960" name="AutoShape 8"/>
          <p:cNvSpPr>
            <a:spLocks noChangeArrowheads="1"/>
          </p:cNvSpPr>
          <p:nvPr/>
        </p:nvSpPr>
        <p:spPr bwMode="auto">
          <a:xfrm>
            <a:off x="4572001" y="1752600"/>
            <a:ext cx="409575" cy="990600"/>
          </a:xfrm>
          <a:prstGeom prst="downArrow">
            <a:avLst>
              <a:gd name="adj1" fmla="val 50000"/>
              <a:gd name="adj2" fmla="val 60465"/>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5961" name="AutoShape 9"/>
          <p:cNvSpPr>
            <a:spLocks noChangeArrowheads="1"/>
          </p:cNvSpPr>
          <p:nvPr/>
        </p:nvSpPr>
        <p:spPr bwMode="auto">
          <a:xfrm>
            <a:off x="4648201" y="3352801"/>
            <a:ext cx="409575" cy="976313"/>
          </a:xfrm>
          <a:prstGeom prst="downArrow">
            <a:avLst>
              <a:gd name="adj1" fmla="val 50000"/>
              <a:gd name="adj2" fmla="val 5959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5962" name="Text Box 10"/>
          <p:cNvSpPr txBox="1">
            <a:spLocks noChangeArrowheads="1"/>
          </p:cNvSpPr>
          <p:nvPr/>
        </p:nvSpPr>
        <p:spPr bwMode="auto">
          <a:xfrm>
            <a:off x="4038601" y="4418013"/>
            <a:ext cx="15779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Osteoblast</a:t>
            </a:r>
          </a:p>
        </p:txBody>
      </p:sp>
      <p:sp>
        <p:nvSpPr>
          <p:cNvPr id="125963" name="Text Box 11"/>
          <p:cNvSpPr txBox="1">
            <a:spLocks noChangeArrowheads="1"/>
          </p:cNvSpPr>
          <p:nvPr/>
        </p:nvSpPr>
        <p:spPr bwMode="auto">
          <a:xfrm>
            <a:off x="4038600" y="6019801"/>
            <a:ext cx="2063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Osteoid matrix</a:t>
            </a:r>
          </a:p>
        </p:txBody>
      </p:sp>
      <p:sp>
        <p:nvSpPr>
          <p:cNvPr id="125964" name="Text Box 12"/>
          <p:cNvSpPr txBox="1">
            <a:spLocks noChangeArrowheads="1"/>
          </p:cNvSpPr>
          <p:nvPr/>
        </p:nvSpPr>
        <p:spPr bwMode="auto">
          <a:xfrm>
            <a:off x="6400801" y="5105401"/>
            <a:ext cx="29067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latin typeface="Arial Narrow" panose="020B0606020202030204" pitchFamily="34" charset="0"/>
              </a:rPr>
              <a:t>Centre of ossification</a:t>
            </a:r>
          </a:p>
        </p:txBody>
      </p:sp>
      <p:sp>
        <p:nvSpPr>
          <p:cNvPr id="125965" name="AutoShape 13"/>
          <p:cNvSpPr>
            <a:spLocks noChangeArrowheads="1"/>
          </p:cNvSpPr>
          <p:nvPr/>
        </p:nvSpPr>
        <p:spPr bwMode="auto">
          <a:xfrm>
            <a:off x="4724401" y="5029201"/>
            <a:ext cx="409575" cy="976313"/>
          </a:xfrm>
          <a:prstGeom prst="downArrow">
            <a:avLst>
              <a:gd name="adj1" fmla="val 50000"/>
              <a:gd name="adj2" fmla="val 59593"/>
            </a:avLst>
          </a:pr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5966" name="AutoShape 14"/>
          <p:cNvSpPr>
            <a:spLocks noChangeArrowheads="1"/>
          </p:cNvSpPr>
          <p:nvPr/>
        </p:nvSpPr>
        <p:spPr bwMode="auto">
          <a:xfrm>
            <a:off x="6172200" y="5715000"/>
            <a:ext cx="838200" cy="609600"/>
          </a:xfrm>
          <a:custGeom>
            <a:avLst/>
            <a:gdLst>
              <a:gd name="G0" fmla="+- 9257 0 0"/>
              <a:gd name="G1" fmla="+- 17795 0 0"/>
              <a:gd name="G2" fmla="+- 6694 0 0"/>
              <a:gd name="G3" fmla="*/ 9257 1 2"/>
              <a:gd name="G4" fmla="+- G3 10800 0"/>
              <a:gd name="G5" fmla="+- 21600 9257 17795"/>
              <a:gd name="G6" fmla="+- 17795 6694 0"/>
              <a:gd name="G7" fmla="*/ G6 1 2"/>
              <a:gd name="G8" fmla="*/ 17795 2 1"/>
              <a:gd name="G9" fmla="+- G8 0 21600"/>
              <a:gd name="G10" fmla="*/ 21600 G0 G1"/>
              <a:gd name="G11" fmla="*/ 21600 G4 G1"/>
              <a:gd name="G12" fmla="*/ 21600 G5 G1"/>
              <a:gd name="G13" fmla="*/ 21600 G7 G1"/>
              <a:gd name="G14" fmla="*/ 17795 1 2"/>
              <a:gd name="G15" fmla="+- G5 0 G4"/>
              <a:gd name="G16" fmla="+- G0 0 G4"/>
              <a:gd name="G17" fmla="*/ G2 G15 G16"/>
              <a:gd name="T0" fmla="*/ 15429 w 21600"/>
              <a:gd name="T1" fmla="*/ 0 h 21600"/>
              <a:gd name="T2" fmla="*/ 9257 w 21600"/>
              <a:gd name="T3" fmla="*/ 6694 h 21600"/>
              <a:gd name="T4" fmla="*/ 0 w 21600"/>
              <a:gd name="T5" fmla="*/ 18728 h 21600"/>
              <a:gd name="T6" fmla="*/ 8898 w 21600"/>
              <a:gd name="T7" fmla="*/ 21600 h 21600"/>
              <a:gd name="T8" fmla="*/ 17795 w 21600"/>
              <a:gd name="T9" fmla="*/ 14863 h 21600"/>
              <a:gd name="T10" fmla="*/ 21600 w 21600"/>
              <a:gd name="T11" fmla="*/ 6694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6694"/>
                </a:lnTo>
                <a:lnTo>
                  <a:pt x="13062" y="6694"/>
                </a:lnTo>
                <a:lnTo>
                  <a:pt x="13062" y="15855"/>
                </a:lnTo>
                <a:lnTo>
                  <a:pt x="0" y="15855"/>
                </a:lnTo>
                <a:lnTo>
                  <a:pt x="0" y="21600"/>
                </a:lnTo>
                <a:lnTo>
                  <a:pt x="17795" y="21600"/>
                </a:lnTo>
                <a:lnTo>
                  <a:pt x="17795" y="6694"/>
                </a:lnTo>
                <a:lnTo>
                  <a:pt x="21600" y="6694"/>
                </a:lnTo>
                <a:close/>
              </a:path>
            </a:pathLst>
          </a:custGeom>
          <a:gradFill rotWithShape="1">
            <a:gsLst>
              <a:gs pos="0">
                <a:schemeClr val="tx1"/>
              </a:gs>
              <a:gs pos="50000">
                <a:schemeClr val="tx2"/>
              </a:gs>
              <a:gs pos="100000">
                <a:schemeClr val="tx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Tree>
    <p:extLst>
      <p:ext uri="{BB962C8B-B14F-4D97-AF65-F5344CB8AC3E}">
        <p14:creationId xmlns:p14="http://schemas.microsoft.com/office/powerpoint/2010/main" val="64998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amond(in)">
                                      <p:cBhvr>
                                        <p:cTn id="7" dur="2000"/>
                                        <p:tgtEl>
                                          <p:spTgt spid="125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diamond(in)">
                                      <p:cBhvr>
                                        <p:cTn id="12" dur="2000"/>
                                        <p:tgtEl>
                                          <p:spTgt spid="125956"/>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25957"/>
                                        </p:tgtEl>
                                        <p:attrNameLst>
                                          <p:attrName>style.visibility</p:attrName>
                                        </p:attrNameLst>
                                      </p:cBhvr>
                                      <p:to>
                                        <p:strVal val="visible"/>
                                      </p:to>
                                    </p:set>
                                    <p:animEffect transition="in" filter="diamond(in)">
                                      <p:cBhvr>
                                        <p:cTn id="15" dur="2000"/>
                                        <p:tgtEl>
                                          <p:spTgt spid="125957"/>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25958"/>
                                        </p:tgtEl>
                                        <p:attrNameLst>
                                          <p:attrName>style.visibility</p:attrName>
                                        </p:attrNameLst>
                                      </p:cBhvr>
                                      <p:to>
                                        <p:strVal val="visible"/>
                                      </p:to>
                                    </p:set>
                                    <p:animEffect transition="in" filter="diamond(in)">
                                      <p:cBhvr>
                                        <p:cTn id="18" dur="2000"/>
                                        <p:tgtEl>
                                          <p:spTgt spid="125958"/>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25959"/>
                                        </p:tgtEl>
                                        <p:attrNameLst>
                                          <p:attrName>style.visibility</p:attrName>
                                        </p:attrNameLst>
                                      </p:cBhvr>
                                      <p:to>
                                        <p:strVal val="visible"/>
                                      </p:to>
                                    </p:set>
                                    <p:anim calcmode="lin" valueType="num">
                                      <p:cBhvr>
                                        <p:cTn id="21" dur="1000" fill="hold"/>
                                        <p:tgtEl>
                                          <p:spTgt spid="125959"/>
                                        </p:tgtEl>
                                        <p:attrNameLst>
                                          <p:attrName>ppt_x</p:attrName>
                                        </p:attrNameLst>
                                      </p:cBhvr>
                                      <p:tavLst>
                                        <p:tav tm="0">
                                          <p:val>
                                            <p:strVal val="#ppt_x-.2"/>
                                          </p:val>
                                        </p:tav>
                                        <p:tav tm="100000">
                                          <p:val>
                                            <p:strVal val="#ppt_x"/>
                                          </p:val>
                                        </p:tav>
                                      </p:tavLst>
                                    </p:anim>
                                    <p:anim calcmode="lin" valueType="num">
                                      <p:cBhvr>
                                        <p:cTn id="22" dur="1000" fill="hold"/>
                                        <p:tgtEl>
                                          <p:spTgt spid="12595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5959"/>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25960"/>
                                        </p:tgtEl>
                                        <p:attrNameLst>
                                          <p:attrName>style.visibility</p:attrName>
                                        </p:attrNameLst>
                                      </p:cBhvr>
                                      <p:to>
                                        <p:strVal val="visible"/>
                                      </p:to>
                                    </p:set>
                                    <p:anim calcmode="lin" valueType="num">
                                      <p:cBhvr>
                                        <p:cTn id="26" dur="1000" fill="hold"/>
                                        <p:tgtEl>
                                          <p:spTgt spid="125960"/>
                                        </p:tgtEl>
                                        <p:attrNameLst>
                                          <p:attrName>ppt_x</p:attrName>
                                        </p:attrNameLst>
                                      </p:cBhvr>
                                      <p:tavLst>
                                        <p:tav tm="0">
                                          <p:val>
                                            <p:strVal val="#ppt_x-.2"/>
                                          </p:val>
                                        </p:tav>
                                        <p:tav tm="100000">
                                          <p:val>
                                            <p:strVal val="#ppt_x"/>
                                          </p:val>
                                        </p:tav>
                                      </p:tavLst>
                                    </p:anim>
                                    <p:anim calcmode="lin" valueType="num">
                                      <p:cBhvr>
                                        <p:cTn id="27" dur="1000" fill="hold"/>
                                        <p:tgtEl>
                                          <p:spTgt spid="12596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259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25962"/>
                                        </p:tgtEl>
                                        <p:attrNameLst>
                                          <p:attrName>style.visibility</p:attrName>
                                        </p:attrNameLst>
                                      </p:cBhvr>
                                      <p:to>
                                        <p:strVal val="visible"/>
                                      </p:to>
                                    </p:set>
                                    <p:animEffect transition="in" filter="diamond(in)">
                                      <p:cBhvr>
                                        <p:cTn id="33" dur="2000"/>
                                        <p:tgtEl>
                                          <p:spTgt spid="125962"/>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25961"/>
                                        </p:tgtEl>
                                        <p:attrNameLst>
                                          <p:attrName>style.visibility</p:attrName>
                                        </p:attrNameLst>
                                      </p:cBhvr>
                                      <p:to>
                                        <p:strVal val="visible"/>
                                      </p:to>
                                    </p:set>
                                    <p:anim calcmode="lin" valueType="num">
                                      <p:cBhvr>
                                        <p:cTn id="36" dur="1000" fill="hold"/>
                                        <p:tgtEl>
                                          <p:spTgt spid="125961"/>
                                        </p:tgtEl>
                                        <p:attrNameLst>
                                          <p:attrName>ppt_x</p:attrName>
                                        </p:attrNameLst>
                                      </p:cBhvr>
                                      <p:tavLst>
                                        <p:tav tm="0">
                                          <p:val>
                                            <p:strVal val="#ppt_x-.2"/>
                                          </p:val>
                                        </p:tav>
                                        <p:tav tm="100000">
                                          <p:val>
                                            <p:strVal val="#ppt_x"/>
                                          </p:val>
                                        </p:tav>
                                      </p:tavLst>
                                    </p:anim>
                                    <p:anim calcmode="lin" valueType="num">
                                      <p:cBhvr>
                                        <p:cTn id="37" dur="1000" fill="hold"/>
                                        <p:tgtEl>
                                          <p:spTgt spid="12596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2596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25965"/>
                                        </p:tgtEl>
                                        <p:attrNameLst>
                                          <p:attrName>style.visibility</p:attrName>
                                        </p:attrNameLst>
                                      </p:cBhvr>
                                      <p:to>
                                        <p:strVal val="visible"/>
                                      </p:to>
                                    </p:set>
                                    <p:anim calcmode="lin" valueType="num">
                                      <p:cBhvr>
                                        <p:cTn id="43" dur="1000" fill="hold"/>
                                        <p:tgtEl>
                                          <p:spTgt spid="125965"/>
                                        </p:tgtEl>
                                        <p:attrNameLst>
                                          <p:attrName>ppt_x</p:attrName>
                                        </p:attrNameLst>
                                      </p:cBhvr>
                                      <p:tavLst>
                                        <p:tav tm="0">
                                          <p:val>
                                            <p:strVal val="#ppt_x-.2"/>
                                          </p:val>
                                        </p:tav>
                                        <p:tav tm="100000">
                                          <p:val>
                                            <p:strVal val="#ppt_x"/>
                                          </p:val>
                                        </p:tav>
                                      </p:tavLst>
                                    </p:anim>
                                    <p:anim calcmode="lin" valueType="num">
                                      <p:cBhvr>
                                        <p:cTn id="44" dur="1000" fill="hold"/>
                                        <p:tgtEl>
                                          <p:spTgt spid="125965"/>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25965"/>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125963"/>
                                        </p:tgtEl>
                                        <p:attrNameLst>
                                          <p:attrName>style.visibility</p:attrName>
                                        </p:attrNameLst>
                                      </p:cBhvr>
                                      <p:to>
                                        <p:strVal val="visible"/>
                                      </p:to>
                                    </p:set>
                                    <p:animEffect transition="in" filter="diamond(in)">
                                      <p:cBhvr>
                                        <p:cTn id="48" dur="2000"/>
                                        <p:tgtEl>
                                          <p:spTgt spid="12596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125966"/>
                                        </p:tgtEl>
                                        <p:attrNameLst>
                                          <p:attrName>style.visibility</p:attrName>
                                        </p:attrNameLst>
                                      </p:cBhvr>
                                      <p:to>
                                        <p:strVal val="visible"/>
                                      </p:to>
                                    </p:set>
                                    <p:anim calcmode="lin" valueType="num">
                                      <p:cBhvr>
                                        <p:cTn id="53" dur="1000" fill="hold"/>
                                        <p:tgtEl>
                                          <p:spTgt spid="125966"/>
                                        </p:tgtEl>
                                        <p:attrNameLst>
                                          <p:attrName>ppt_x</p:attrName>
                                        </p:attrNameLst>
                                      </p:cBhvr>
                                      <p:tavLst>
                                        <p:tav tm="0">
                                          <p:val>
                                            <p:strVal val="#ppt_x-.2"/>
                                          </p:val>
                                        </p:tav>
                                        <p:tav tm="100000">
                                          <p:val>
                                            <p:strVal val="#ppt_x"/>
                                          </p:val>
                                        </p:tav>
                                      </p:tavLst>
                                    </p:anim>
                                    <p:anim calcmode="lin" valueType="num">
                                      <p:cBhvr>
                                        <p:cTn id="54" dur="1000" fill="hold"/>
                                        <p:tgtEl>
                                          <p:spTgt spid="125966"/>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25966"/>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125964"/>
                                        </p:tgtEl>
                                        <p:attrNameLst>
                                          <p:attrName>style.visibility</p:attrName>
                                        </p:attrNameLst>
                                      </p:cBhvr>
                                      <p:to>
                                        <p:strVal val="visible"/>
                                      </p:to>
                                    </p:set>
                                    <p:animEffect transition="in" filter="diamond(in)">
                                      <p:cBhvr>
                                        <p:cTn id="58" dur="2000"/>
                                        <p:tgtEl>
                                          <p:spTgt spid="125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125956" grpId="0"/>
      <p:bldP spid="125957" grpId="0"/>
      <p:bldP spid="125958" grpId="0"/>
      <p:bldP spid="125959" grpId="0" animBg="1"/>
      <p:bldP spid="125960" grpId="0" animBg="1"/>
      <p:bldP spid="125961" grpId="0" animBg="1"/>
      <p:bldP spid="125962" grpId="0"/>
      <p:bldP spid="125963" grpId="0"/>
      <p:bldP spid="125964" grpId="0"/>
      <p:bldP spid="125965" grpId="0" animBg="1"/>
      <p:bldP spid="1259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5841673"/>
              </p:ext>
            </p:extLst>
          </p:nvPr>
        </p:nvGraphicFramePr>
        <p:xfrm>
          <a:off x="1103313" y="605307"/>
          <a:ext cx="9395226" cy="5643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19</a:t>
            </a:fld>
            <a:endParaRPr lang="en-US" dirty="0"/>
          </a:p>
        </p:txBody>
      </p:sp>
    </p:spTree>
    <p:extLst>
      <p:ext uri="{BB962C8B-B14F-4D97-AF65-F5344CB8AC3E}">
        <p14:creationId xmlns:p14="http://schemas.microsoft.com/office/powerpoint/2010/main" val="12655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2900" y="411775"/>
            <a:ext cx="9404723" cy="1400530"/>
          </a:xfrm>
        </p:spPr>
        <p:txBody>
          <a:bodyPr>
            <a:scene3d>
              <a:camera prst="orthographicFront"/>
              <a:lightRig rig="threePt" dir="t"/>
            </a:scene3d>
            <a:sp3d extrusionH="57150">
              <a:bevelT w="38100" h="38100" prst="relaxedInset"/>
            </a:sp3d>
          </a:bodyPr>
          <a:lstStyle/>
          <a:p>
            <a:pPr eaLnBrk="1" hangingPunct="1"/>
            <a:r>
              <a:rPr lang="en-US" sz="5400" b="1" dirty="0">
                <a:solidFill>
                  <a:schemeClr val="tx1"/>
                </a:solidFill>
                <a:latin typeface="AR BLANCA" panose="02000000000000000000" pitchFamily="2" charset="0"/>
              </a:rPr>
              <a:t>Contents</a:t>
            </a:r>
          </a:p>
        </p:txBody>
      </p:sp>
      <p:sp>
        <p:nvSpPr>
          <p:cNvPr id="6147" name="Rectangle 3"/>
          <p:cNvSpPr>
            <a:spLocks noGrp="1" noChangeArrowheads="1"/>
          </p:cNvSpPr>
          <p:nvPr>
            <p:ph idx="1"/>
          </p:nvPr>
        </p:nvSpPr>
        <p:spPr/>
        <p:txBody>
          <a:bodyPr>
            <a:normAutofit/>
          </a:bodyPr>
          <a:lstStyle/>
          <a:p>
            <a:pPr eaLnBrk="1" hangingPunct="1"/>
            <a:r>
              <a:rPr lang="en-US" b="1" dirty="0">
                <a:solidFill>
                  <a:srgbClr val="FFFF00"/>
                </a:solidFill>
              </a:rPr>
              <a:t>Introduction  </a:t>
            </a:r>
          </a:p>
          <a:p>
            <a:pPr eaLnBrk="1" hangingPunct="1"/>
            <a:r>
              <a:rPr lang="en-US" b="1" dirty="0">
                <a:solidFill>
                  <a:srgbClr val="FFFF00"/>
                </a:solidFill>
              </a:rPr>
              <a:t>Terminologies</a:t>
            </a:r>
          </a:p>
          <a:p>
            <a:pPr eaLnBrk="1" hangingPunct="1"/>
            <a:r>
              <a:rPr lang="en-US" b="1" dirty="0">
                <a:solidFill>
                  <a:srgbClr val="FFFF00"/>
                </a:solidFill>
              </a:rPr>
              <a:t>Concepts of growth</a:t>
            </a:r>
          </a:p>
          <a:p>
            <a:pPr eaLnBrk="1" hangingPunct="1"/>
            <a:r>
              <a:rPr lang="en-US" b="1" dirty="0" err="1">
                <a:solidFill>
                  <a:srgbClr val="FFFF00"/>
                </a:solidFill>
              </a:rPr>
              <a:t>Osteogenesis</a:t>
            </a:r>
            <a:r>
              <a:rPr lang="en-US" b="1" dirty="0">
                <a:solidFill>
                  <a:srgbClr val="FFFF00"/>
                </a:solidFill>
              </a:rPr>
              <a:t> </a:t>
            </a:r>
          </a:p>
          <a:p>
            <a:pPr eaLnBrk="1" hangingPunct="1"/>
            <a:r>
              <a:rPr lang="en-US" b="1" dirty="0">
                <a:solidFill>
                  <a:srgbClr val="FFFF00"/>
                </a:solidFill>
              </a:rPr>
              <a:t>Regional development</a:t>
            </a:r>
          </a:p>
          <a:p>
            <a:pPr lvl="1" eaLnBrk="1" hangingPunct="1"/>
            <a:r>
              <a:rPr lang="en-US" b="1" dirty="0">
                <a:solidFill>
                  <a:srgbClr val="FFFF00"/>
                </a:solidFill>
              </a:rPr>
              <a:t>Mandible </a:t>
            </a:r>
          </a:p>
          <a:p>
            <a:pPr lvl="1" eaLnBrk="1" hangingPunct="1"/>
            <a:r>
              <a:rPr lang="en-US" b="1" dirty="0" err="1">
                <a:solidFill>
                  <a:srgbClr val="FFFF00"/>
                </a:solidFill>
              </a:rPr>
              <a:t>Nasomaxillary</a:t>
            </a:r>
            <a:r>
              <a:rPr lang="en-US" b="1" dirty="0">
                <a:solidFill>
                  <a:srgbClr val="FFFF00"/>
                </a:solidFill>
              </a:rPr>
              <a:t> complex</a:t>
            </a:r>
          </a:p>
          <a:p>
            <a:pPr lvl="1" eaLnBrk="1" hangingPunct="1"/>
            <a:r>
              <a:rPr lang="en-US" b="1" dirty="0">
                <a:solidFill>
                  <a:srgbClr val="FFFF00"/>
                </a:solidFill>
              </a:rPr>
              <a:t>Cranium</a:t>
            </a:r>
          </a:p>
          <a:p>
            <a:pPr lvl="1">
              <a:buNone/>
            </a:pPr>
            <a:r>
              <a:rPr lang="en-US" b="1" dirty="0">
                <a:solidFill>
                  <a:srgbClr val="FFFF00"/>
                </a:solidFill>
              </a:rPr>
              <a:t>Conclusion</a:t>
            </a:r>
          </a:p>
          <a:p>
            <a:pPr lvl="1">
              <a:buNone/>
            </a:pPr>
            <a:r>
              <a:rPr lang="en-US" b="1" dirty="0">
                <a:solidFill>
                  <a:srgbClr val="FFFF00"/>
                </a:solidFill>
              </a:rPr>
              <a:t>References</a:t>
            </a:r>
          </a:p>
          <a:p>
            <a:pPr eaLnBrk="1" hangingPunct="1"/>
            <a:endParaRPr lang="en-US" dirty="0"/>
          </a:p>
        </p:txBody>
      </p:sp>
    </p:spTree>
    <p:extLst>
      <p:ext uri="{BB962C8B-B14F-4D97-AF65-F5344CB8AC3E}">
        <p14:creationId xmlns:p14="http://schemas.microsoft.com/office/powerpoint/2010/main" val="103079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293" y="295729"/>
            <a:ext cx="9263200" cy="6105071"/>
          </a:xfrm>
        </p:spPr>
        <p:txBody>
          <a:bodyPr>
            <a:noAutofit/>
          </a:bodyPr>
          <a:lstStyle/>
          <a:p>
            <a:pPr marL="0" indent="0">
              <a:buNone/>
            </a:pPr>
            <a:r>
              <a:rPr lang="en-US" sz="2400" dirty="0"/>
              <a:t>An in-depth understanding of facial morphogenesis is essential so that the clinician can properly grasp </a:t>
            </a:r>
          </a:p>
          <a:p>
            <a:r>
              <a:rPr lang="en-US" sz="2400" dirty="0"/>
              <a:t>(1) differences between "normal" and ranges of abnormal; </a:t>
            </a:r>
          </a:p>
          <a:p>
            <a:r>
              <a:rPr lang="en-US" sz="2400" dirty="0"/>
              <a:t>(2) biologic reasons for these differences and the virtually limitless variations involved; </a:t>
            </a:r>
          </a:p>
          <a:p>
            <a:r>
              <a:rPr lang="en-US" sz="2400" dirty="0"/>
              <a:t>(3) reasons for rationales utilized in diagnosis, treatment planning, and selection of appropriate clinical procedures; and </a:t>
            </a:r>
          </a:p>
          <a:p>
            <a:r>
              <a:rPr lang="en-US" sz="2400" dirty="0"/>
              <a:t>(4) the biologic factors underlying the important clinical problems of retention, rebound, and relapse after treatment</a:t>
            </a:r>
          </a:p>
        </p:txBody>
      </p:sp>
      <p:sp>
        <p:nvSpPr>
          <p:cNvPr id="7" name="Date Placeholder 6"/>
          <p:cNvSpPr>
            <a:spLocks noGrp="1"/>
          </p:cNvSpPr>
          <p:nvPr>
            <p:ph type="dt" sz="half" idx="10"/>
          </p:nvPr>
        </p:nvSpPr>
        <p:spPr/>
        <p:txBody>
          <a:bodyPr/>
          <a:lstStyle/>
          <a:p>
            <a:fld id="{360C1B53-C835-44F4-9412-4FC4DE7B1B70}"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val="3459451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0"/>
            <a:ext cx="8946541" cy="6248399"/>
          </a:xfrm>
        </p:spPr>
        <p:txBody>
          <a:bodyPr anchor="ctr">
            <a:normAutofit/>
          </a:bodyPr>
          <a:lstStyle/>
          <a:p>
            <a:r>
              <a:rPr lang="en-US" sz="2800" dirty="0"/>
              <a:t>The major but mutually interrelated form/function components involved in development are </a:t>
            </a:r>
          </a:p>
          <a:p>
            <a:pPr lvl="1"/>
            <a:r>
              <a:rPr lang="en-US" sz="2600" dirty="0"/>
              <a:t>the brain with its associated sensory organs and </a:t>
            </a:r>
            <a:r>
              <a:rPr lang="en-US" sz="2600" dirty="0" err="1"/>
              <a:t>basicranium</a:t>
            </a:r>
            <a:r>
              <a:rPr lang="en-US" sz="2600" dirty="0"/>
              <a:t>, </a:t>
            </a:r>
          </a:p>
          <a:p>
            <a:pPr lvl="1"/>
            <a:r>
              <a:rPr lang="en-US" sz="2600" dirty="0"/>
              <a:t>the facial and pharyngeal airway, and </a:t>
            </a:r>
          </a:p>
          <a:p>
            <a:pPr lvl="1"/>
            <a:r>
              <a:rPr lang="en-US" sz="2600" dirty="0"/>
              <a:t>the oral complex.</a:t>
            </a:r>
          </a:p>
        </p:txBody>
      </p:sp>
      <p:sp>
        <p:nvSpPr>
          <p:cNvPr id="7" name="Date Placeholder 6"/>
          <p:cNvSpPr>
            <a:spLocks noGrp="1"/>
          </p:cNvSpPr>
          <p:nvPr>
            <p:ph type="dt" sz="half" idx="10"/>
          </p:nvPr>
        </p:nvSpPr>
        <p:spPr/>
        <p:txBody>
          <a:bodyPr/>
          <a:lstStyle/>
          <a:p>
            <a:fld id="{5B8A1956-5A34-4C01-B1AB-86094385EE1D}"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21</a:t>
            </a:fld>
            <a:endParaRPr lang="en-US" dirty="0"/>
          </a:p>
        </p:txBody>
      </p:sp>
    </p:spTree>
    <p:extLst>
      <p:ext uri="{BB962C8B-B14F-4D97-AF65-F5344CB8AC3E}">
        <p14:creationId xmlns:p14="http://schemas.microsoft.com/office/powerpoint/2010/main" val="26042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464024"/>
            <a:ext cx="8946541" cy="5784375"/>
          </a:xfrm>
        </p:spPr>
        <p:txBody>
          <a:bodyPr>
            <a:noAutofit/>
          </a:bodyPr>
          <a:lstStyle/>
          <a:p>
            <a:endParaRPr lang="en-US" sz="2400" dirty="0"/>
          </a:p>
          <a:p>
            <a:endParaRPr lang="en-US" sz="2400" dirty="0"/>
          </a:p>
          <a:p>
            <a:r>
              <a:rPr lang="en-US" sz="2400" dirty="0"/>
              <a:t>A grasp of how facial growth operates begins with distinction between the two basic kinds of growth movement. </a:t>
            </a:r>
          </a:p>
          <a:p>
            <a:endParaRPr lang="en-US" sz="2400" dirty="0"/>
          </a:p>
          <a:p>
            <a:endParaRPr lang="en-US" sz="2400" dirty="0"/>
          </a:p>
          <a:p>
            <a:r>
              <a:rPr lang="en-US" sz="2400" dirty="0"/>
              <a:t>These are </a:t>
            </a:r>
          </a:p>
          <a:p>
            <a:pPr lvl="1"/>
            <a:r>
              <a:rPr lang="en-US" sz="2400" dirty="0"/>
              <a:t>(1) remodeling </a:t>
            </a:r>
          </a:p>
          <a:p>
            <a:pPr lvl="1"/>
            <a:r>
              <a:rPr lang="en-US" sz="2400" dirty="0"/>
              <a:t>(2) displacement </a:t>
            </a:r>
            <a:r>
              <a:rPr lang="en-US" sz="2800" dirty="0"/>
              <a:t> </a:t>
            </a:r>
          </a:p>
        </p:txBody>
      </p:sp>
      <p:sp>
        <p:nvSpPr>
          <p:cNvPr id="7" name="Date Placeholder 6"/>
          <p:cNvSpPr>
            <a:spLocks noGrp="1"/>
          </p:cNvSpPr>
          <p:nvPr>
            <p:ph type="dt" sz="half" idx="10"/>
          </p:nvPr>
        </p:nvSpPr>
        <p:spPr/>
        <p:txBody>
          <a:bodyPr/>
          <a:lstStyle/>
          <a:p>
            <a:fld id="{79F71491-1914-4FEF-8A06-ED3FD57AEC16}"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22</a:t>
            </a:fld>
            <a:endParaRPr lang="en-US" dirty="0"/>
          </a:p>
        </p:txBody>
      </p:sp>
    </p:spTree>
    <p:extLst>
      <p:ext uri="{BB962C8B-B14F-4D97-AF65-F5344CB8AC3E}">
        <p14:creationId xmlns:p14="http://schemas.microsoft.com/office/powerpoint/2010/main" val="2704057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474" y="363151"/>
            <a:ext cx="9404723" cy="1400530"/>
          </a:xfrm>
        </p:spPr>
        <p:txBody>
          <a:bodyPr/>
          <a:lstStyle/>
          <a:p>
            <a:r>
              <a:rPr lang="en-US" b="1" dirty="0">
                <a:solidFill>
                  <a:srgbClr val="00B0F0"/>
                </a:solidFill>
              </a:rPr>
              <a:t>Remodeling</a:t>
            </a:r>
          </a:p>
        </p:txBody>
      </p:sp>
      <p:sp>
        <p:nvSpPr>
          <p:cNvPr id="3" name="Content Placeholder 2"/>
          <p:cNvSpPr>
            <a:spLocks noGrp="1"/>
          </p:cNvSpPr>
          <p:nvPr>
            <p:ph idx="1"/>
          </p:nvPr>
        </p:nvSpPr>
        <p:spPr>
          <a:xfrm>
            <a:off x="177801" y="1087718"/>
            <a:ext cx="6883400" cy="4195481"/>
          </a:xfrm>
        </p:spPr>
        <p:txBody>
          <a:bodyPr>
            <a:normAutofit/>
          </a:bodyPr>
          <a:lstStyle/>
          <a:p>
            <a:r>
              <a:rPr lang="en-US" sz="2400" dirty="0"/>
              <a:t>Shape of bone can be changed through removal (</a:t>
            </a:r>
            <a:r>
              <a:rPr lang="en-US" sz="2400" dirty="0" err="1"/>
              <a:t>resorption</a:t>
            </a:r>
            <a:r>
              <a:rPr lang="en-US" sz="2400" dirty="0"/>
              <a:t>) of bone in one area and addition (apposition) of bone in another.</a:t>
            </a:r>
          </a:p>
          <a:p>
            <a:r>
              <a:rPr lang="en-US" sz="2400" dirty="0"/>
              <a:t>This balance of apposition and </a:t>
            </a:r>
            <a:r>
              <a:rPr lang="en-US" sz="2400" dirty="0" err="1"/>
              <a:t>resorption</a:t>
            </a:r>
            <a:r>
              <a:rPr lang="en-US" sz="2400" dirty="0"/>
              <a:t>, with new bone being formed in some areas while old bone is removed in others, is an essential component of the growth process, known as Remodeling.</a:t>
            </a:r>
          </a:p>
          <a:p>
            <a:endParaRPr lang="en-US" sz="2400" dirty="0"/>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23</a:t>
            </a:fld>
            <a:endParaRPr lang="en-US" dirty="0"/>
          </a:p>
        </p:txBody>
      </p:sp>
      <p:pic>
        <p:nvPicPr>
          <p:cNvPr id="6" name="Picture 5"/>
          <p:cNvPicPr>
            <a:picLocks noChangeAspect="1"/>
          </p:cNvPicPr>
          <p:nvPr/>
        </p:nvPicPr>
        <p:blipFill rotWithShape="1">
          <a:blip r:embed="rId3"/>
          <a:srcRect l="35320" t="55749" r="31796" b="5149"/>
          <a:stretch/>
        </p:blipFill>
        <p:spPr>
          <a:xfrm>
            <a:off x="7175500" y="415534"/>
            <a:ext cx="4495800" cy="3005625"/>
          </a:xfrm>
          <a:prstGeom prst="rect">
            <a:avLst/>
          </a:prstGeom>
        </p:spPr>
      </p:pic>
      <p:pic>
        <p:nvPicPr>
          <p:cNvPr id="7" name="Picture 6"/>
          <p:cNvPicPr>
            <a:picLocks noChangeAspect="1"/>
          </p:cNvPicPr>
          <p:nvPr/>
        </p:nvPicPr>
        <p:blipFill rotWithShape="1">
          <a:blip r:embed="rId4"/>
          <a:srcRect l="16512" t="6470" r="4600" b="3478"/>
          <a:stretch/>
        </p:blipFill>
        <p:spPr>
          <a:xfrm>
            <a:off x="7518400" y="3886200"/>
            <a:ext cx="4027172" cy="2781300"/>
          </a:xfrm>
          <a:prstGeom prst="rect">
            <a:avLst/>
          </a:prstGeom>
        </p:spPr>
      </p:pic>
    </p:spTree>
    <p:extLst>
      <p:ext uri="{BB962C8B-B14F-4D97-AF65-F5344CB8AC3E}">
        <p14:creationId xmlns:p14="http://schemas.microsoft.com/office/powerpoint/2010/main" val="170415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1111" y="295729"/>
            <a:ext cx="8946541" cy="5627399"/>
          </a:xfrm>
        </p:spPr>
        <p:txBody>
          <a:bodyPr>
            <a:noAutofit/>
          </a:bodyPr>
          <a:lstStyle/>
          <a:p>
            <a:pPr marL="0" indent="0">
              <a:buNone/>
            </a:pPr>
            <a:r>
              <a:rPr lang="en-US" sz="2400" dirty="0"/>
              <a:t>The functions of remodeling are to </a:t>
            </a:r>
          </a:p>
          <a:p>
            <a:r>
              <a:rPr lang="en-US" sz="2400" dirty="0"/>
              <a:t>(1) progressively create the changing </a:t>
            </a:r>
            <a:r>
              <a:rPr lang="en-US" sz="2400" b="1" dirty="0">
                <a:solidFill>
                  <a:schemeClr val="accent2"/>
                </a:solidFill>
              </a:rPr>
              <a:t>size</a:t>
            </a:r>
            <a:r>
              <a:rPr lang="en-US" sz="2400" b="1" dirty="0">
                <a:solidFill>
                  <a:schemeClr val="tx1">
                    <a:lumMod val="95000"/>
                  </a:schemeClr>
                </a:solidFill>
              </a:rPr>
              <a:t> </a:t>
            </a:r>
            <a:r>
              <a:rPr lang="en-US" sz="2400" dirty="0"/>
              <a:t>of each whole bone; </a:t>
            </a:r>
          </a:p>
          <a:p>
            <a:r>
              <a:rPr lang="en-US" sz="2400" dirty="0"/>
              <a:t>(2) sequentially </a:t>
            </a:r>
            <a:r>
              <a:rPr lang="en-US" sz="2400" b="1" dirty="0">
                <a:solidFill>
                  <a:schemeClr val="accent2"/>
                </a:solidFill>
              </a:rPr>
              <a:t>relocate</a:t>
            </a:r>
            <a:r>
              <a:rPr lang="en-US" sz="2400" dirty="0"/>
              <a:t> each of the component regions of the whole bone to allow for overall enlargement; </a:t>
            </a:r>
          </a:p>
          <a:p>
            <a:r>
              <a:rPr lang="en-US" sz="2400" dirty="0"/>
              <a:t>(3) progressively </a:t>
            </a:r>
            <a:r>
              <a:rPr lang="en-US" sz="2400" b="1" dirty="0">
                <a:solidFill>
                  <a:schemeClr val="accent2"/>
                </a:solidFill>
              </a:rPr>
              <a:t>shape</a:t>
            </a:r>
            <a:r>
              <a:rPr lang="en-US" sz="2400" dirty="0"/>
              <a:t> the bone to accommodate its various functions; </a:t>
            </a:r>
          </a:p>
          <a:p>
            <a:r>
              <a:rPr lang="en-US" sz="2400" dirty="0"/>
              <a:t>(4) provide progressive fine-tune </a:t>
            </a:r>
            <a:r>
              <a:rPr lang="en-US" sz="2400" b="1" dirty="0">
                <a:solidFill>
                  <a:schemeClr val="accent2"/>
                </a:solidFill>
              </a:rPr>
              <a:t>fitting </a:t>
            </a:r>
            <a:r>
              <a:rPr lang="en-US" sz="2400" dirty="0"/>
              <a:t>of all the separate bones to each other and to their contiguous, growing, functioning soft tissues; and </a:t>
            </a:r>
          </a:p>
          <a:p>
            <a:r>
              <a:rPr lang="en-US" sz="2400" dirty="0"/>
              <a:t>(5) carry out continuous structural adjustments to </a:t>
            </a:r>
            <a:r>
              <a:rPr lang="en-US" sz="2400" b="1" dirty="0">
                <a:solidFill>
                  <a:schemeClr val="accent2"/>
                </a:solidFill>
              </a:rPr>
              <a:t>adapt</a:t>
            </a:r>
            <a:r>
              <a:rPr lang="en-US" sz="2400" dirty="0"/>
              <a:t> to the intrinsic and extrinsic changes in conditions. </a:t>
            </a:r>
          </a:p>
        </p:txBody>
      </p:sp>
      <p:sp>
        <p:nvSpPr>
          <p:cNvPr id="6" name="Slide Number Placeholder 5"/>
          <p:cNvSpPr>
            <a:spLocks noGrp="1"/>
          </p:cNvSpPr>
          <p:nvPr>
            <p:ph type="sldNum" sz="quarter" idx="12"/>
          </p:nvPr>
        </p:nvSpPr>
        <p:spPr/>
        <p:txBody>
          <a:bodyPr/>
          <a:lstStyle/>
          <a:p>
            <a:fld id="{D57F1E4F-1CFF-5643-939E-02111984F565}" type="slidenum">
              <a:rPr lang="en-US" smtClean="0"/>
              <a:pPr/>
              <a:t>24</a:t>
            </a:fld>
            <a:endParaRPr lang="en-US" dirty="0"/>
          </a:p>
        </p:txBody>
      </p:sp>
    </p:spTree>
    <p:extLst>
      <p:ext uri="{BB962C8B-B14F-4D97-AF65-F5344CB8AC3E}">
        <p14:creationId xmlns:p14="http://schemas.microsoft.com/office/powerpoint/2010/main" val="2704057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90" y="363151"/>
            <a:ext cx="9404723" cy="1400530"/>
          </a:xfrm>
        </p:spPr>
        <p:txBody>
          <a:bodyPr/>
          <a:lstStyle/>
          <a:p>
            <a:r>
              <a:rPr lang="en-US" b="1" dirty="0">
                <a:solidFill>
                  <a:schemeClr val="accent3"/>
                </a:solidFill>
              </a:rPr>
              <a:t>Displacement</a:t>
            </a:r>
          </a:p>
        </p:txBody>
      </p:sp>
      <p:sp>
        <p:nvSpPr>
          <p:cNvPr id="3" name="Content Placeholder 2"/>
          <p:cNvSpPr>
            <a:spLocks noGrp="1"/>
          </p:cNvSpPr>
          <p:nvPr>
            <p:ph idx="1"/>
          </p:nvPr>
        </p:nvSpPr>
        <p:spPr>
          <a:xfrm>
            <a:off x="303212" y="1227418"/>
            <a:ext cx="8946541" cy="4195481"/>
          </a:xfrm>
        </p:spPr>
        <p:txBody>
          <a:bodyPr>
            <a:normAutofit/>
          </a:bodyPr>
          <a:lstStyle/>
          <a:p>
            <a:r>
              <a:rPr lang="en-US" sz="2400" dirty="0"/>
              <a:t>As a bone enlarges, it is simultaneously carried away from other bones in direct articulation with it. </a:t>
            </a:r>
          </a:p>
          <a:p>
            <a:r>
              <a:rPr lang="en-US" sz="2400" dirty="0"/>
              <a:t>This creates the "space" within which bony enlargement takes place at the interface between bone-to-bone joint contacts. </a:t>
            </a:r>
          </a:p>
          <a:p>
            <a:r>
              <a:rPr lang="en-US" sz="2400" dirty="0"/>
              <a:t>It is a physical movement of a whole bone and occurs while the bone simultaneously remodels by </a:t>
            </a:r>
            <a:r>
              <a:rPr lang="en-US" sz="2400" dirty="0" err="1"/>
              <a:t>resorption</a:t>
            </a:r>
            <a:r>
              <a:rPr lang="en-US" sz="2400" dirty="0"/>
              <a:t> and deposition (to an equivalent extent). </a:t>
            </a:r>
          </a:p>
        </p:txBody>
      </p:sp>
      <p:sp>
        <p:nvSpPr>
          <p:cNvPr id="7" name="Date Placeholder 6"/>
          <p:cNvSpPr>
            <a:spLocks noGrp="1"/>
          </p:cNvSpPr>
          <p:nvPr>
            <p:ph type="dt" sz="half" idx="10"/>
          </p:nvPr>
        </p:nvSpPr>
        <p:spPr/>
        <p:txBody>
          <a:bodyPr/>
          <a:lstStyle/>
          <a:p>
            <a:fld id="{2A00FFAD-ADD7-4A8B-A811-FDF89805CEBB}"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25</a:t>
            </a:fld>
            <a:endParaRPr lang="en-US" dirty="0"/>
          </a:p>
        </p:txBody>
      </p:sp>
      <p:pic>
        <p:nvPicPr>
          <p:cNvPr id="9" name="Picture 8"/>
          <p:cNvPicPr>
            <a:picLocks noChangeAspect="1"/>
          </p:cNvPicPr>
          <p:nvPr/>
        </p:nvPicPr>
        <p:blipFill rotWithShape="1">
          <a:blip r:embed="rId3"/>
          <a:srcRect l="19876" t="39483" r="19744" b="16242"/>
          <a:stretch/>
        </p:blipFill>
        <p:spPr>
          <a:xfrm>
            <a:off x="6515255" y="4508500"/>
            <a:ext cx="5257645" cy="2167564"/>
          </a:xfrm>
          <a:prstGeom prst="rect">
            <a:avLst/>
          </a:prstGeom>
        </p:spPr>
      </p:pic>
    </p:spTree>
    <p:extLst>
      <p:ext uri="{BB962C8B-B14F-4D97-AF65-F5344CB8AC3E}">
        <p14:creationId xmlns:p14="http://schemas.microsoft.com/office/powerpoint/2010/main" val="162013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52401"/>
            <a:ext cx="6515099" cy="5181599"/>
          </a:xfrm>
        </p:spPr>
        <p:txBody>
          <a:bodyPr>
            <a:normAutofit/>
          </a:bodyPr>
          <a:lstStyle/>
          <a:p>
            <a:r>
              <a:rPr lang="en-US" sz="2400" dirty="0"/>
              <a:t>In </a:t>
            </a:r>
            <a:r>
              <a:rPr lang="en-US" sz="2400" dirty="0" err="1"/>
              <a:t>remodelling</a:t>
            </a:r>
            <a:r>
              <a:rPr lang="en-US" sz="2400" dirty="0"/>
              <a:t>, the bone surface moves (relocates) by deposition on the side facing the direction of growth movements</a:t>
            </a:r>
          </a:p>
          <a:p>
            <a:r>
              <a:rPr lang="en-US" sz="2400" dirty="0"/>
              <a:t>In the process of displacement, however, the whole bone is carried by mechanical force as it simultaneously enlarges. </a:t>
            </a:r>
          </a:p>
        </p:txBody>
      </p:sp>
      <p:sp>
        <p:nvSpPr>
          <p:cNvPr id="7" name="Date Placeholder 6"/>
          <p:cNvSpPr>
            <a:spLocks noGrp="1"/>
          </p:cNvSpPr>
          <p:nvPr>
            <p:ph type="dt" sz="half" idx="10"/>
          </p:nvPr>
        </p:nvSpPr>
        <p:spPr/>
        <p:txBody>
          <a:bodyPr/>
          <a:lstStyle/>
          <a:p>
            <a:fld id="{FDED5105-57DD-4EE0-91AF-B08119126718}"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26</a:t>
            </a:fld>
            <a:endParaRPr lang="en-US" dirty="0"/>
          </a:p>
        </p:txBody>
      </p:sp>
      <p:pic>
        <p:nvPicPr>
          <p:cNvPr id="5" name="Picture 4"/>
          <p:cNvPicPr>
            <a:picLocks noChangeAspect="1"/>
          </p:cNvPicPr>
          <p:nvPr/>
        </p:nvPicPr>
        <p:blipFill rotWithShape="1">
          <a:blip r:embed="rId3"/>
          <a:srcRect l="7504" t="4886" r="10440" b="15185"/>
          <a:stretch/>
        </p:blipFill>
        <p:spPr>
          <a:xfrm>
            <a:off x="6311900" y="910465"/>
            <a:ext cx="5703730" cy="5847008"/>
          </a:xfrm>
          <a:prstGeom prst="rect">
            <a:avLst/>
          </a:prstGeom>
        </p:spPr>
      </p:pic>
    </p:spTree>
    <p:extLst>
      <p:ext uri="{BB962C8B-B14F-4D97-AF65-F5344CB8AC3E}">
        <p14:creationId xmlns:p14="http://schemas.microsoft.com/office/powerpoint/2010/main" val="185305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5816599" cy="6248399"/>
          </a:xfrm>
        </p:spPr>
        <p:txBody>
          <a:bodyPr>
            <a:normAutofit/>
          </a:bodyPr>
          <a:lstStyle/>
          <a:p>
            <a:r>
              <a:rPr lang="en-US" sz="2400" dirty="0"/>
              <a:t>The infant and young child</a:t>
            </a:r>
          </a:p>
          <a:p>
            <a:pPr marL="0" indent="0">
              <a:buNone/>
            </a:pPr>
            <a:r>
              <a:rPr lang="en-US" sz="2400" dirty="0"/>
              <a:t> </a:t>
            </a:r>
          </a:p>
          <a:p>
            <a:pPr lvl="1"/>
            <a:r>
              <a:rPr lang="en-US" sz="2400" dirty="0"/>
              <a:t>A wide-appearing face because of the precociously broad </a:t>
            </a:r>
            <a:r>
              <a:rPr lang="en-US" sz="2400" dirty="0" err="1"/>
              <a:t>basicranial</a:t>
            </a:r>
            <a:r>
              <a:rPr lang="en-US" sz="2400" dirty="0"/>
              <a:t> template,</a:t>
            </a:r>
          </a:p>
          <a:p>
            <a:pPr lvl="1"/>
            <a:r>
              <a:rPr lang="en-US" sz="2400" dirty="0"/>
              <a:t>The face otherwise is vertically short</a:t>
            </a:r>
          </a:p>
          <a:p>
            <a:pPr lvl="1"/>
            <a:r>
              <a:rPr lang="en-US" sz="2400" dirty="0"/>
              <a:t>As the nasal and oral regions are yet diminutive</a:t>
            </a:r>
          </a:p>
          <a:p>
            <a:pPr lvl="1"/>
            <a:r>
              <a:rPr lang="en-US" sz="2400" dirty="0"/>
              <a:t>Mandibular ramus is vertically yet short because it is linked in developmental feedback with the shorter, later-maturing nasal and dental regions</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27</a:t>
            </a:fld>
            <a:endParaRPr lang="en-US" dirty="0"/>
          </a:p>
        </p:txBody>
      </p:sp>
      <p:pic>
        <p:nvPicPr>
          <p:cNvPr id="6" name="Picture 5"/>
          <p:cNvPicPr>
            <a:picLocks noChangeAspect="1"/>
          </p:cNvPicPr>
          <p:nvPr/>
        </p:nvPicPr>
        <p:blipFill rotWithShape="1">
          <a:blip r:embed="rId3"/>
          <a:srcRect l="9186" t="5238" r="11330" b="10256"/>
          <a:stretch/>
        </p:blipFill>
        <p:spPr>
          <a:xfrm>
            <a:off x="5905500" y="154546"/>
            <a:ext cx="6083300" cy="6181860"/>
          </a:xfrm>
          <a:prstGeom prst="rect">
            <a:avLst/>
          </a:prstGeom>
        </p:spPr>
      </p:pic>
    </p:spTree>
    <p:extLst>
      <p:ext uri="{BB962C8B-B14F-4D97-AF65-F5344CB8AC3E}">
        <p14:creationId xmlns:p14="http://schemas.microsoft.com/office/powerpoint/2010/main" val="295895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V principle</a:t>
            </a:r>
          </a:p>
        </p:txBody>
      </p:sp>
      <p:sp>
        <p:nvSpPr>
          <p:cNvPr id="3" name="Content Placeholder 2"/>
          <p:cNvSpPr>
            <a:spLocks noGrp="1"/>
          </p:cNvSpPr>
          <p:nvPr>
            <p:ph idx="1"/>
          </p:nvPr>
        </p:nvSpPr>
        <p:spPr>
          <a:xfrm>
            <a:off x="218940" y="1917642"/>
            <a:ext cx="5129531" cy="4195481"/>
          </a:xfrm>
        </p:spPr>
        <p:txBody>
          <a:bodyPr>
            <a:noAutofit/>
          </a:bodyPr>
          <a:lstStyle/>
          <a:p>
            <a:r>
              <a:rPr lang="en-US" sz="2400" dirty="0"/>
              <a:t> Note that bone deposition occurs on the inner side of the V; </a:t>
            </a:r>
            <a:r>
              <a:rPr lang="en-US" sz="2400" dirty="0" err="1"/>
              <a:t>resorption</a:t>
            </a:r>
            <a:r>
              <a:rPr lang="en-US" sz="2400" dirty="0"/>
              <a:t> takes place on the outside surface. The V thereby moves from position A to B and, at the same time, increases in overall dimensions. The direction of movement is toward the wide end of the V.</a:t>
            </a:r>
          </a:p>
        </p:txBody>
      </p:sp>
      <p:sp>
        <p:nvSpPr>
          <p:cNvPr id="8" name="Date Placeholder 7"/>
          <p:cNvSpPr>
            <a:spLocks noGrp="1"/>
          </p:cNvSpPr>
          <p:nvPr>
            <p:ph type="dt" sz="half" idx="10"/>
          </p:nvPr>
        </p:nvSpPr>
        <p:spPr/>
        <p:txBody>
          <a:bodyPr/>
          <a:lstStyle/>
          <a:p>
            <a:fld id="{F85E5399-2582-4221-A74C-8B4B6DE71F98}" type="datetime1">
              <a:rPr lang="en-US" smtClean="0"/>
              <a:pPr/>
              <a:t>9/18/2023</a:t>
            </a:fld>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pPr/>
              <a:t>28</a:t>
            </a:fld>
            <a:endParaRPr lang="en-US" dirty="0"/>
          </a:p>
        </p:txBody>
      </p:sp>
      <p:pic>
        <p:nvPicPr>
          <p:cNvPr id="4" name="Picture 3"/>
          <p:cNvPicPr>
            <a:picLocks noChangeAspect="1"/>
          </p:cNvPicPr>
          <p:nvPr/>
        </p:nvPicPr>
        <p:blipFill rotWithShape="1">
          <a:blip r:embed="rId3"/>
          <a:srcRect l="23044" t="34815" r="36769" b="11311"/>
          <a:stretch/>
        </p:blipFill>
        <p:spPr>
          <a:xfrm>
            <a:off x="5348471" y="1202912"/>
            <a:ext cx="6600293" cy="4974605"/>
          </a:xfrm>
          <a:prstGeom prst="rect">
            <a:avLst/>
          </a:prstGeom>
        </p:spPr>
      </p:pic>
    </p:spTree>
    <p:extLst>
      <p:ext uri="{BB962C8B-B14F-4D97-AF65-F5344CB8AC3E}">
        <p14:creationId xmlns:p14="http://schemas.microsoft.com/office/powerpoint/2010/main" val="82811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9469" t="13864" r="39151" b="37807"/>
          <a:stretch/>
        </p:blipFill>
        <p:spPr>
          <a:xfrm>
            <a:off x="6197288" y="852191"/>
            <a:ext cx="4232747" cy="5379264"/>
          </a:xfrm>
          <a:prstGeom prst="rect">
            <a:avLst/>
          </a:prstGeom>
        </p:spPr>
      </p:pic>
      <p:sp>
        <p:nvSpPr>
          <p:cNvPr id="2" name="Title 1"/>
          <p:cNvSpPr>
            <a:spLocks noGrp="1"/>
          </p:cNvSpPr>
          <p:nvPr>
            <p:ph type="title"/>
          </p:nvPr>
        </p:nvSpPr>
        <p:spPr/>
        <p:txBody>
          <a:bodyPr/>
          <a:lstStyle/>
          <a:p>
            <a:r>
              <a:rPr lang="en-US" dirty="0"/>
              <a:t>The v principle</a:t>
            </a:r>
          </a:p>
        </p:txBody>
      </p:sp>
      <p:sp>
        <p:nvSpPr>
          <p:cNvPr id="3" name="Content Placeholder 2"/>
          <p:cNvSpPr>
            <a:spLocks noGrp="1"/>
          </p:cNvSpPr>
          <p:nvPr>
            <p:ph idx="1"/>
          </p:nvPr>
        </p:nvSpPr>
        <p:spPr>
          <a:xfrm>
            <a:off x="1104294" y="1679431"/>
            <a:ext cx="4791288" cy="4195481"/>
          </a:xfrm>
        </p:spPr>
        <p:txBody>
          <a:bodyPr>
            <a:noAutofit/>
          </a:bodyPr>
          <a:lstStyle/>
          <a:p>
            <a:r>
              <a:rPr lang="en-US" sz="2400" dirty="0"/>
              <a:t>the position of the condyle in the smallest mandibular stage becomes relocated into the middle of the ramus and then onto the anterior border of the ramus.</a:t>
            </a:r>
          </a:p>
          <a:p>
            <a:r>
              <a:rPr lang="en-US" sz="2400" dirty="0"/>
              <a:t>Continuous remodeling is thus involved as this and all other areas change in relative position. </a:t>
            </a:r>
          </a:p>
        </p:txBody>
      </p:sp>
      <p:sp>
        <p:nvSpPr>
          <p:cNvPr id="7" name="Date Placeholder 6"/>
          <p:cNvSpPr>
            <a:spLocks noGrp="1"/>
          </p:cNvSpPr>
          <p:nvPr>
            <p:ph type="dt" sz="half" idx="10"/>
          </p:nvPr>
        </p:nvSpPr>
        <p:spPr/>
        <p:txBody>
          <a:bodyPr/>
          <a:lstStyle/>
          <a:p>
            <a:fld id="{8495DB8F-3D86-4447-AD54-58DCB364250F}"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29</a:t>
            </a:fld>
            <a:endParaRPr lang="en-US" dirty="0"/>
          </a:p>
        </p:txBody>
      </p:sp>
    </p:spTree>
    <p:extLst>
      <p:ext uri="{BB962C8B-B14F-4D97-AF65-F5344CB8AC3E}">
        <p14:creationId xmlns:p14="http://schemas.microsoft.com/office/powerpoint/2010/main" val="82811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Introduction</a:t>
            </a:r>
          </a:p>
        </p:txBody>
      </p:sp>
      <p:sp>
        <p:nvSpPr>
          <p:cNvPr id="3" name="Content Placeholder 2"/>
          <p:cNvSpPr>
            <a:spLocks noGrp="1"/>
          </p:cNvSpPr>
          <p:nvPr>
            <p:ph idx="1"/>
          </p:nvPr>
        </p:nvSpPr>
        <p:spPr/>
        <p:txBody>
          <a:bodyPr anchor="ctr">
            <a:normAutofit/>
          </a:bodyPr>
          <a:lstStyle/>
          <a:p>
            <a:pPr marL="0" indent="0" algn="ctr">
              <a:buNone/>
            </a:pPr>
            <a:r>
              <a:rPr lang="en-US" sz="2800" dirty="0"/>
              <a:t>‘Growth is an increase in size; development is progress towards maturity’</a:t>
            </a:r>
          </a:p>
          <a:p>
            <a:pPr marL="0" indent="0" algn="ctr">
              <a:buNone/>
            </a:pPr>
            <a:endParaRPr lang="en-US" sz="2800" dirty="0"/>
          </a:p>
          <a:p>
            <a:pPr marL="3543300" lvl="8" indent="0" algn="ctr">
              <a:buNone/>
            </a:pPr>
            <a:r>
              <a:rPr lang="en-US" sz="2800" dirty="0"/>
              <a:t>- </a:t>
            </a:r>
            <a:r>
              <a:rPr lang="en-US" sz="2800" i="1" dirty="0"/>
              <a:t>TODD</a:t>
            </a:r>
            <a:endParaRPr lang="en-US" sz="2800" dirty="0"/>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3</a:t>
            </a:fld>
            <a:endParaRPr lang="en-US" dirty="0"/>
          </a:p>
        </p:txBody>
      </p:sp>
    </p:spTree>
    <p:extLst>
      <p:ext uri="{BB962C8B-B14F-4D97-AF65-F5344CB8AC3E}">
        <p14:creationId xmlns:p14="http://schemas.microsoft.com/office/powerpoint/2010/main" val="3744216090"/>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93" y="25401"/>
            <a:ext cx="7582507" cy="3721099"/>
          </a:xfrm>
        </p:spPr>
        <p:txBody>
          <a:bodyPr>
            <a:noAutofit/>
          </a:bodyPr>
          <a:lstStyle/>
          <a:p>
            <a:r>
              <a:rPr lang="en-US" sz="2400" dirty="0"/>
              <a:t>In the face of a young child, the levels of the maxillary arch and nasal floor lie very close to the inferior orbital rim. </a:t>
            </a:r>
          </a:p>
          <a:p>
            <a:r>
              <a:rPr lang="en-US" sz="2400" dirty="0"/>
              <a:t>The maxillary arch and palate, however, move downward. This process involves (in part) an inferior direction of remodeling by the hard palate and the bony maxillary arch </a:t>
            </a:r>
          </a:p>
        </p:txBody>
      </p:sp>
      <p:sp>
        <p:nvSpPr>
          <p:cNvPr id="7" name="Date Placeholder 6"/>
          <p:cNvSpPr>
            <a:spLocks noGrp="1"/>
          </p:cNvSpPr>
          <p:nvPr>
            <p:ph type="dt" sz="half" idx="10"/>
          </p:nvPr>
        </p:nvSpPr>
        <p:spPr/>
        <p:txBody>
          <a:bodyPr/>
          <a:lstStyle/>
          <a:p>
            <a:fld id="{8495DB8F-3D86-4447-AD54-58DCB364250F}"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30</a:t>
            </a:fld>
            <a:endParaRPr lang="en-US" dirty="0"/>
          </a:p>
        </p:txBody>
      </p:sp>
      <p:pic>
        <p:nvPicPr>
          <p:cNvPr id="5" name="Picture 4"/>
          <p:cNvPicPr>
            <a:picLocks noChangeAspect="1"/>
          </p:cNvPicPr>
          <p:nvPr/>
        </p:nvPicPr>
        <p:blipFill rotWithShape="1">
          <a:blip r:embed="rId3"/>
          <a:srcRect l="16213" t="5590" r="20932" b="6382"/>
          <a:stretch/>
        </p:blipFill>
        <p:spPr>
          <a:xfrm>
            <a:off x="5689601" y="2438400"/>
            <a:ext cx="6464300" cy="4163079"/>
          </a:xfrm>
          <a:prstGeom prst="rect">
            <a:avLst/>
          </a:prstGeom>
        </p:spPr>
      </p:pic>
    </p:spTree>
    <p:extLst>
      <p:ext uri="{BB962C8B-B14F-4D97-AF65-F5344CB8AC3E}">
        <p14:creationId xmlns:p14="http://schemas.microsoft.com/office/powerpoint/2010/main" val="828118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255" y="952500"/>
            <a:ext cx="8946541" cy="6032500"/>
          </a:xfrm>
        </p:spPr>
        <p:txBody>
          <a:bodyPr>
            <a:noAutofit/>
          </a:bodyPr>
          <a:lstStyle/>
          <a:p>
            <a:r>
              <a:rPr lang="en-US" sz="2400" dirty="0"/>
              <a:t>A transverse section through the </a:t>
            </a:r>
            <a:r>
              <a:rPr lang="en-US" sz="2400" dirty="0" err="1"/>
              <a:t>zygomatic</a:t>
            </a:r>
            <a:r>
              <a:rPr lang="en-US" sz="2400" dirty="0"/>
              <a:t> arch demonstrates how a bone relocates laterally as the whole bone simultaneously grows in length.</a:t>
            </a:r>
          </a:p>
          <a:p>
            <a:r>
              <a:rPr lang="en-US" sz="2400" dirty="0"/>
              <a:t>The </a:t>
            </a:r>
            <a:r>
              <a:rPr lang="en-US" sz="2400" dirty="0" err="1"/>
              <a:t>zygomatic</a:t>
            </a:r>
            <a:r>
              <a:rPr lang="en-US" sz="2400" dirty="0"/>
              <a:t> arch is moving and enlarging laterally and also inferiorly as the entire face, brain, and cranium widen and expand into space formerly occupied by the </a:t>
            </a:r>
            <a:r>
              <a:rPr lang="en-US" sz="2400" dirty="0" err="1"/>
              <a:t>zygomatic</a:t>
            </a:r>
            <a:r>
              <a:rPr lang="en-US" sz="2400" dirty="0"/>
              <a:t> arch. </a:t>
            </a:r>
          </a:p>
          <a:p>
            <a:r>
              <a:rPr lang="en-US" sz="2400" dirty="0"/>
              <a:t>It does this by progressive deposition on the lateral-facing and downward-facing </a:t>
            </a:r>
            <a:r>
              <a:rPr lang="en-US" sz="2400" dirty="0" err="1"/>
              <a:t>periosteal</a:t>
            </a:r>
            <a:r>
              <a:rPr lang="en-US" sz="2400" dirty="0"/>
              <a:t> and </a:t>
            </a:r>
            <a:r>
              <a:rPr lang="en-US" sz="2400" dirty="0" err="1"/>
              <a:t>endosteal</a:t>
            </a:r>
            <a:r>
              <a:rPr lang="en-US" sz="2400" dirty="0"/>
              <a:t> surfaces, with </a:t>
            </a:r>
            <a:r>
              <a:rPr lang="en-US" sz="2400" dirty="0" err="1"/>
              <a:t>resorption</a:t>
            </a:r>
            <a:r>
              <a:rPr lang="en-US" sz="2400" dirty="0"/>
              <a:t> from the opposite cortical side.</a:t>
            </a:r>
          </a:p>
        </p:txBody>
      </p:sp>
      <p:sp>
        <p:nvSpPr>
          <p:cNvPr id="7" name="Date Placeholder 6"/>
          <p:cNvSpPr>
            <a:spLocks noGrp="1"/>
          </p:cNvSpPr>
          <p:nvPr>
            <p:ph type="dt" sz="half" idx="10"/>
          </p:nvPr>
        </p:nvSpPr>
        <p:spPr/>
        <p:txBody>
          <a:bodyPr/>
          <a:lstStyle/>
          <a:p>
            <a:fld id="{BFFCA578-DB18-4665-B2D2-9F0D9AA01E7D}"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31</a:t>
            </a:fld>
            <a:endParaRPr lang="en-US" dirty="0"/>
          </a:p>
        </p:txBody>
      </p:sp>
      <p:pic>
        <p:nvPicPr>
          <p:cNvPr id="5" name="Picture 4"/>
          <p:cNvPicPr>
            <a:picLocks noChangeAspect="1"/>
          </p:cNvPicPr>
          <p:nvPr/>
        </p:nvPicPr>
        <p:blipFill rotWithShape="1">
          <a:blip r:embed="rId3"/>
          <a:srcRect l="24924" t="21612" r="40234" b="-339"/>
          <a:stretch/>
        </p:blipFill>
        <p:spPr>
          <a:xfrm>
            <a:off x="8548255" y="318656"/>
            <a:ext cx="3643745" cy="6096000"/>
          </a:xfrm>
          <a:prstGeom prst="rect">
            <a:avLst/>
          </a:prstGeom>
        </p:spPr>
      </p:pic>
    </p:spTree>
    <p:extLst>
      <p:ext uri="{BB962C8B-B14F-4D97-AF65-F5344CB8AC3E}">
        <p14:creationId xmlns:p14="http://schemas.microsoft.com/office/powerpoint/2010/main" val="1411573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MANDBULAR REMODELING </a:t>
            </a:r>
          </a:p>
        </p:txBody>
      </p:sp>
      <p:sp>
        <p:nvSpPr>
          <p:cNvPr id="3" name="Content Placeholder 2"/>
          <p:cNvSpPr>
            <a:spLocks noGrp="1"/>
          </p:cNvSpPr>
          <p:nvPr>
            <p:ph idx="1"/>
          </p:nvPr>
        </p:nvSpPr>
        <p:spPr/>
        <p:txBody>
          <a:bodyPr>
            <a:normAutofit/>
          </a:bodyPr>
          <a:lstStyle/>
          <a:p>
            <a:r>
              <a:rPr lang="en-US" sz="2800" dirty="0"/>
              <a:t>The Ramus </a:t>
            </a:r>
          </a:p>
          <a:p>
            <a:r>
              <a:rPr lang="en-US" sz="2800" dirty="0"/>
              <a:t>The Lingual Tuberosity</a:t>
            </a:r>
          </a:p>
          <a:p>
            <a:r>
              <a:rPr lang="en-US" sz="2800" dirty="0"/>
              <a:t>The Ramus-to-Corpus Remodeling Conversion</a:t>
            </a:r>
          </a:p>
          <a:p>
            <a:r>
              <a:rPr lang="en-US" sz="2800" dirty="0"/>
              <a:t>The Mandibular Condyle  </a:t>
            </a:r>
          </a:p>
          <a:p>
            <a:r>
              <a:rPr lang="en-US" sz="2800" dirty="0"/>
              <a:t>The Ramus and Middle Cranial Fossa Relationship</a:t>
            </a:r>
          </a:p>
        </p:txBody>
      </p:sp>
      <p:sp>
        <p:nvSpPr>
          <p:cNvPr id="7" name="Date Placeholder 6"/>
          <p:cNvSpPr>
            <a:spLocks noGrp="1"/>
          </p:cNvSpPr>
          <p:nvPr>
            <p:ph type="dt" sz="half" idx="10"/>
          </p:nvPr>
        </p:nvSpPr>
        <p:spPr/>
        <p:txBody>
          <a:bodyPr/>
          <a:lstStyle/>
          <a:p>
            <a:fld id="{643C6E8A-FB83-4DA6-9630-93570513955C}"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32</a:t>
            </a:fld>
            <a:endParaRPr lang="en-US" dirty="0"/>
          </a:p>
        </p:txBody>
      </p:sp>
    </p:spTree>
    <p:extLst>
      <p:ext uri="{BB962C8B-B14F-4D97-AF65-F5344CB8AC3E}">
        <p14:creationId xmlns:p14="http://schemas.microsoft.com/office/powerpoint/2010/main" val="12592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5041900" cy="1763681"/>
          </a:xfrm>
        </p:spPr>
        <p:txBody>
          <a:bodyPr/>
          <a:lstStyle/>
          <a:p>
            <a:r>
              <a:rPr lang="en-US" b="1" dirty="0">
                <a:solidFill>
                  <a:schemeClr val="accent6">
                    <a:lumMod val="40000"/>
                    <a:lumOff val="60000"/>
                  </a:schemeClr>
                </a:solidFill>
              </a:rPr>
              <a:t>Ramus</a:t>
            </a:r>
          </a:p>
        </p:txBody>
      </p:sp>
      <p:sp>
        <p:nvSpPr>
          <p:cNvPr id="3" name="Content Placeholder 2"/>
          <p:cNvSpPr>
            <a:spLocks noGrp="1"/>
          </p:cNvSpPr>
          <p:nvPr>
            <p:ph idx="1"/>
          </p:nvPr>
        </p:nvSpPr>
        <p:spPr>
          <a:xfrm>
            <a:off x="1" y="1041400"/>
            <a:ext cx="7759700" cy="5168899"/>
          </a:xfrm>
        </p:spPr>
        <p:txBody>
          <a:bodyPr>
            <a:normAutofit/>
          </a:bodyPr>
          <a:lstStyle/>
          <a:p>
            <a:r>
              <a:rPr lang="en-US" sz="2400" dirty="0"/>
              <a:t> the ramus remodels in shape and size as it relocates </a:t>
            </a:r>
            <a:r>
              <a:rPr lang="en-US" sz="2400" dirty="0" err="1"/>
              <a:t>posterosuperiorly</a:t>
            </a:r>
            <a:r>
              <a:rPr lang="en-US" sz="2400" dirty="0"/>
              <a:t>. It becomes longer and wider to accommodate </a:t>
            </a:r>
          </a:p>
          <a:p>
            <a:r>
              <a:rPr lang="en-US" sz="2400" dirty="0"/>
              <a:t>(1) the increasing mass of masticatory muscles inserted onto it</a:t>
            </a:r>
          </a:p>
          <a:p>
            <a:r>
              <a:rPr lang="en-US" sz="2400" dirty="0"/>
              <a:t>(2) the enlarged breadth of the pharyngeal space, and </a:t>
            </a:r>
          </a:p>
          <a:p>
            <a:r>
              <a:rPr lang="en-US" sz="2400" dirty="0"/>
              <a:t>(3) the vertical lengthening of the </a:t>
            </a:r>
            <a:r>
              <a:rPr lang="en-US" sz="2400" dirty="0" err="1"/>
              <a:t>nasomaxillary</a:t>
            </a:r>
            <a:r>
              <a:rPr lang="en-US" sz="2400" dirty="0"/>
              <a:t> part of the growing face</a:t>
            </a:r>
          </a:p>
        </p:txBody>
      </p:sp>
      <p:sp>
        <p:nvSpPr>
          <p:cNvPr id="7" name="Date Placeholder 6"/>
          <p:cNvSpPr>
            <a:spLocks noGrp="1"/>
          </p:cNvSpPr>
          <p:nvPr>
            <p:ph type="dt" sz="half" idx="10"/>
          </p:nvPr>
        </p:nvSpPr>
        <p:spPr/>
        <p:txBody>
          <a:bodyPr/>
          <a:lstStyle/>
          <a:p>
            <a:fld id="{C343C51F-9BB0-4C0E-9257-22EFDC901FE0}"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33</a:t>
            </a:fld>
            <a:endParaRPr lang="en-US" dirty="0"/>
          </a:p>
        </p:txBody>
      </p:sp>
      <p:pic>
        <p:nvPicPr>
          <p:cNvPr id="8" name="Picture 7"/>
          <p:cNvPicPr>
            <a:picLocks noChangeAspect="1"/>
          </p:cNvPicPr>
          <p:nvPr/>
        </p:nvPicPr>
        <p:blipFill rotWithShape="1">
          <a:blip r:embed="rId3"/>
          <a:srcRect l="5875" t="30551" r="8427" b="11241"/>
          <a:stretch/>
        </p:blipFill>
        <p:spPr>
          <a:xfrm>
            <a:off x="7607299" y="2235201"/>
            <a:ext cx="4138495" cy="4258102"/>
          </a:xfrm>
          <a:prstGeom prst="rect">
            <a:avLst/>
          </a:prstGeom>
        </p:spPr>
      </p:pic>
    </p:spTree>
    <p:extLst>
      <p:ext uri="{BB962C8B-B14F-4D97-AF65-F5344CB8AC3E}">
        <p14:creationId xmlns:p14="http://schemas.microsoft.com/office/powerpoint/2010/main" val="126837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152400"/>
            <a:ext cx="5727699" cy="5867399"/>
          </a:xfrm>
        </p:spPr>
        <p:txBody>
          <a:bodyPr>
            <a:normAutofit/>
          </a:bodyPr>
          <a:lstStyle/>
          <a:p>
            <a:r>
              <a:rPr lang="en-US" sz="2400" dirty="0"/>
              <a:t>The mandible does not enlarge by simple, symmetrical expansion,</a:t>
            </a:r>
          </a:p>
          <a:p>
            <a:r>
              <a:rPr lang="en-US" sz="2400" dirty="0"/>
              <a:t>The predominant vectors (direction and magnitude) are posterior and superior</a:t>
            </a:r>
          </a:p>
          <a:p>
            <a:r>
              <a:rPr lang="en-US" sz="2400" dirty="0"/>
              <a:t>the condyle enlarges directly toward its articular contact in the </a:t>
            </a:r>
            <a:r>
              <a:rPr lang="en-US" sz="2400" dirty="0" err="1"/>
              <a:t>glenoid</a:t>
            </a:r>
            <a:r>
              <a:rPr lang="en-US" sz="2400" dirty="0"/>
              <a:t> fossa of the cranial floor</a:t>
            </a:r>
          </a:p>
          <a:p>
            <a:r>
              <a:rPr lang="en-US" sz="2400" dirty="0"/>
              <a:t>As this takes place, the whole mandible is moved forward and downward by the same amount that it remodels upward and backward </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34</a:t>
            </a:fld>
            <a:endParaRPr lang="en-US" dirty="0"/>
          </a:p>
        </p:txBody>
      </p:sp>
      <p:pic>
        <p:nvPicPr>
          <p:cNvPr id="6" name="Picture 5"/>
          <p:cNvPicPr>
            <a:picLocks noChangeAspect="1"/>
          </p:cNvPicPr>
          <p:nvPr/>
        </p:nvPicPr>
        <p:blipFill rotWithShape="1">
          <a:blip r:embed="rId3"/>
          <a:srcRect l="20980" t="13759" r="21644" b="11801"/>
          <a:stretch/>
        </p:blipFill>
        <p:spPr>
          <a:xfrm>
            <a:off x="5905500" y="72410"/>
            <a:ext cx="6070600" cy="6480790"/>
          </a:xfrm>
          <a:prstGeom prst="rect">
            <a:avLst/>
          </a:prstGeom>
        </p:spPr>
      </p:pic>
    </p:spTree>
    <p:extLst>
      <p:ext uri="{BB962C8B-B14F-4D97-AF65-F5344CB8AC3E}">
        <p14:creationId xmlns:p14="http://schemas.microsoft.com/office/powerpoint/2010/main" val="2000798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1" y="147918"/>
            <a:ext cx="4903789" cy="842682"/>
          </a:xfrm>
        </p:spPr>
        <p:txBody>
          <a:bodyPr/>
          <a:lstStyle/>
          <a:p>
            <a:r>
              <a:rPr lang="en-US" b="1" dirty="0">
                <a:solidFill>
                  <a:schemeClr val="accent2"/>
                </a:solidFill>
              </a:rPr>
              <a:t>Lingual tuberosity</a:t>
            </a:r>
          </a:p>
        </p:txBody>
      </p:sp>
      <p:sp>
        <p:nvSpPr>
          <p:cNvPr id="3" name="Content Placeholder 2"/>
          <p:cNvSpPr>
            <a:spLocks noGrp="1"/>
          </p:cNvSpPr>
          <p:nvPr>
            <p:ph idx="1"/>
          </p:nvPr>
        </p:nvSpPr>
        <p:spPr>
          <a:xfrm>
            <a:off x="-101599" y="1079500"/>
            <a:ext cx="5397499" cy="5321299"/>
          </a:xfrm>
        </p:spPr>
        <p:txBody>
          <a:bodyPr>
            <a:noAutofit/>
          </a:bodyPr>
          <a:lstStyle/>
          <a:p>
            <a:r>
              <a:rPr lang="en-US" sz="2800" dirty="0"/>
              <a:t>This is an important structure because it is the direct anatomic equivalent of the maxillary tuberosity </a:t>
            </a:r>
          </a:p>
          <a:p>
            <a:r>
              <a:rPr lang="en-US" sz="2800" dirty="0"/>
              <a:t>Just as the maxillary tuberosity is a major site of growth for the upper bony arch, so is the lingual tuberosity a major site of growth for the mandible</a:t>
            </a:r>
          </a:p>
        </p:txBody>
      </p:sp>
      <p:sp>
        <p:nvSpPr>
          <p:cNvPr id="7" name="Date Placeholder 6"/>
          <p:cNvSpPr>
            <a:spLocks noGrp="1"/>
          </p:cNvSpPr>
          <p:nvPr>
            <p:ph type="dt" sz="half" idx="10"/>
          </p:nvPr>
        </p:nvSpPr>
        <p:spPr/>
        <p:txBody>
          <a:bodyPr/>
          <a:lstStyle/>
          <a:p>
            <a:fld id="{76AEF94D-80DE-4455-B346-F68EF337488A}"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35</a:t>
            </a:fld>
            <a:endParaRPr lang="en-US" dirty="0"/>
          </a:p>
        </p:txBody>
      </p:sp>
      <p:pic>
        <p:nvPicPr>
          <p:cNvPr id="9" name="Picture 8"/>
          <p:cNvPicPr>
            <a:picLocks noChangeAspect="1"/>
          </p:cNvPicPr>
          <p:nvPr/>
        </p:nvPicPr>
        <p:blipFill>
          <a:blip r:embed="rId3"/>
          <a:stretch>
            <a:fillRect/>
          </a:stretch>
        </p:blipFill>
        <p:spPr>
          <a:xfrm>
            <a:off x="5448300" y="0"/>
            <a:ext cx="5689600" cy="7315200"/>
          </a:xfrm>
          <a:prstGeom prst="rect">
            <a:avLst/>
          </a:prstGeom>
        </p:spPr>
      </p:pic>
    </p:spTree>
    <p:extLst>
      <p:ext uri="{BB962C8B-B14F-4D97-AF65-F5344CB8AC3E}">
        <p14:creationId xmlns:p14="http://schemas.microsoft.com/office/powerpoint/2010/main" val="34488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160064"/>
            <a:ext cx="8946541" cy="5581934"/>
          </a:xfrm>
        </p:spPr>
        <p:txBody>
          <a:bodyPr>
            <a:noAutofit/>
          </a:bodyPr>
          <a:lstStyle/>
          <a:p>
            <a:r>
              <a:rPr lang="en-US" sz="2800" dirty="0"/>
              <a:t>it also the effective boundary between the two basic parts of the mandible: the ramus and the corpus</a:t>
            </a:r>
          </a:p>
          <a:p>
            <a:r>
              <a:rPr lang="en-US" sz="2800" dirty="0"/>
              <a:t>The lingual tuberosity grows posteriorly by deposits on its posterior facing surface, just as the maxillary tuberosity undergoes comparable growth additions. </a:t>
            </a:r>
          </a:p>
        </p:txBody>
      </p:sp>
      <p:sp>
        <p:nvSpPr>
          <p:cNvPr id="7" name="Date Placeholder 6"/>
          <p:cNvSpPr>
            <a:spLocks noGrp="1"/>
          </p:cNvSpPr>
          <p:nvPr>
            <p:ph type="dt" sz="half" idx="10"/>
          </p:nvPr>
        </p:nvSpPr>
        <p:spPr/>
        <p:txBody>
          <a:bodyPr/>
          <a:lstStyle/>
          <a:p>
            <a:fld id="{676C717A-B496-4E55-BEE5-8F6AA6082064}"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36</a:t>
            </a:fld>
            <a:endParaRPr lang="en-US" dirty="0"/>
          </a:p>
        </p:txBody>
      </p:sp>
    </p:spTree>
    <p:extLst>
      <p:ext uri="{BB962C8B-B14F-4D97-AF65-F5344CB8AC3E}">
        <p14:creationId xmlns:p14="http://schemas.microsoft.com/office/powerpoint/2010/main" val="3448879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228299"/>
            <a:ext cx="8946541" cy="5020100"/>
          </a:xfrm>
        </p:spPr>
        <p:txBody>
          <a:bodyPr>
            <a:noAutofit/>
          </a:bodyPr>
          <a:lstStyle/>
          <a:p>
            <a:r>
              <a:rPr lang="en-US" sz="2800" dirty="0"/>
              <a:t>The prominence of the tuberosity is augmented by the presence of a large </a:t>
            </a:r>
            <a:r>
              <a:rPr lang="en-US" sz="2800" dirty="0" err="1"/>
              <a:t>resorptive</a:t>
            </a:r>
            <a:r>
              <a:rPr lang="en-US" sz="2800" dirty="0"/>
              <a:t> field just below it. This </a:t>
            </a:r>
            <a:r>
              <a:rPr lang="en-US" sz="2800" dirty="0" err="1"/>
              <a:t>resorptive</a:t>
            </a:r>
            <a:r>
              <a:rPr lang="en-US" sz="2800" dirty="0"/>
              <a:t> field produces a sizable depression, the lingual fossa.</a:t>
            </a:r>
          </a:p>
          <a:p>
            <a:r>
              <a:rPr lang="en-US" sz="2800" dirty="0"/>
              <a:t> The combination of periosteal </a:t>
            </a:r>
            <a:r>
              <a:rPr lang="en-US" sz="2800" dirty="0" err="1"/>
              <a:t>resorption</a:t>
            </a:r>
            <a:r>
              <a:rPr lang="en-US" sz="2800" dirty="0"/>
              <a:t> in the fossa and deposition on the medial-facing surface of the tuberosity itself greatly accentuates the contours of both regions </a:t>
            </a:r>
          </a:p>
        </p:txBody>
      </p:sp>
      <p:sp>
        <p:nvSpPr>
          <p:cNvPr id="7" name="Date Placeholder 6"/>
          <p:cNvSpPr>
            <a:spLocks noGrp="1"/>
          </p:cNvSpPr>
          <p:nvPr>
            <p:ph type="dt" sz="half" idx="10"/>
          </p:nvPr>
        </p:nvSpPr>
        <p:spPr/>
        <p:txBody>
          <a:bodyPr/>
          <a:lstStyle/>
          <a:p>
            <a:fld id="{AB9E6A7F-D70C-4249-9EC6-CFDD60CF039B}"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37</a:t>
            </a:fld>
            <a:endParaRPr lang="en-US" dirty="0"/>
          </a:p>
        </p:txBody>
      </p:sp>
    </p:spTree>
    <p:extLst>
      <p:ext uri="{BB962C8B-B14F-4D97-AF65-F5344CB8AC3E}">
        <p14:creationId xmlns:p14="http://schemas.microsoft.com/office/powerpoint/2010/main" val="1731702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1" y="1130301"/>
            <a:ext cx="5791199" cy="4330700"/>
          </a:xfrm>
        </p:spPr>
        <p:txBody>
          <a:bodyPr>
            <a:noAutofit/>
          </a:bodyPr>
          <a:lstStyle/>
          <a:p>
            <a:r>
              <a:rPr lang="en-US" sz="2400" dirty="0"/>
              <a:t>The tuberosity remodels (relocates) in an almost directly posterior direction, with only a relatively slight lateral shift. </a:t>
            </a:r>
          </a:p>
          <a:p>
            <a:r>
              <a:rPr lang="en-US" sz="2400" dirty="0"/>
              <a:t>As this takes place </a:t>
            </a:r>
            <a:r>
              <a:rPr lang="en-US" sz="2400" dirty="0" err="1"/>
              <a:t>mandibular</a:t>
            </a:r>
            <a:r>
              <a:rPr lang="en-US" sz="2400" dirty="0"/>
              <a:t> </a:t>
            </a:r>
            <a:r>
              <a:rPr lang="en-US" sz="2400" dirty="0" err="1"/>
              <a:t>ramus</a:t>
            </a:r>
            <a:r>
              <a:rPr lang="en-US" sz="2400" dirty="0"/>
              <a:t> just behind </a:t>
            </a:r>
            <a:r>
              <a:rPr lang="en-US" sz="2400" dirty="0" err="1"/>
              <a:t>tuberosity</a:t>
            </a:r>
            <a:r>
              <a:rPr lang="en-US" sz="2400" dirty="0"/>
              <a:t> remodel MEDIALLY </a:t>
            </a:r>
          </a:p>
          <a:p>
            <a:r>
              <a:rPr lang="en-US" sz="2400" dirty="0"/>
              <a:t> </a:t>
            </a:r>
            <a:endParaRPr lang="en-US" sz="2800" dirty="0"/>
          </a:p>
        </p:txBody>
      </p:sp>
      <p:sp>
        <p:nvSpPr>
          <p:cNvPr id="7" name="Date Placeholder 6"/>
          <p:cNvSpPr>
            <a:spLocks noGrp="1"/>
          </p:cNvSpPr>
          <p:nvPr>
            <p:ph type="dt" sz="half" idx="10"/>
          </p:nvPr>
        </p:nvSpPr>
        <p:spPr/>
        <p:txBody>
          <a:bodyPr/>
          <a:lstStyle/>
          <a:p>
            <a:fld id="{150FCC00-D9F7-4443-BC41-E35E80C08992}"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38</a:t>
            </a:fld>
            <a:endParaRPr lang="en-US" dirty="0"/>
          </a:p>
        </p:txBody>
      </p:sp>
      <p:pic>
        <p:nvPicPr>
          <p:cNvPr id="5" name="Picture 4"/>
          <p:cNvPicPr>
            <a:picLocks noChangeAspect="1"/>
          </p:cNvPicPr>
          <p:nvPr/>
        </p:nvPicPr>
        <p:blipFill>
          <a:blip r:embed="rId3"/>
          <a:stretch>
            <a:fillRect/>
          </a:stretch>
        </p:blipFill>
        <p:spPr>
          <a:xfrm>
            <a:off x="5803901" y="-457200"/>
            <a:ext cx="6607174" cy="731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1702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465" y="95827"/>
            <a:ext cx="6333835" cy="5822373"/>
          </a:xfrm>
        </p:spPr>
        <p:txBody>
          <a:bodyPr>
            <a:noAutofit/>
          </a:bodyPr>
          <a:lstStyle/>
          <a:p>
            <a:pPr marL="0" indent="0">
              <a:buNone/>
            </a:pPr>
            <a:r>
              <a:rPr lang="en-US" sz="3200" b="1" dirty="0" err="1"/>
              <a:t>Ramus</a:t>
            </a:r>
            <a:r>
              <a:rPr lang="en-US" sz="3200" b="1" dirty="0"/>
              <a:t> to corpus </a:t>
            </a:r>
            <a:r>
              <a:rPr lang="en-US" sz="3200" b="1" dirty="0" err="1"/>
              <a:t>remodelling</a:t>
            </a:r>
            <a:r>
              <a:rPr lang="en-US" sz="3200" b="1" dirty="0"/>
              <a:t> :</a:t>
            </a:r>
          </a:p>
          <a:p>
            <a:pPr marL="0" indent="0">
              <a:buNone/>
            </a:pPr>
            <a:r>
              <a:rPr lang="en-US" sz="3200" b="1" dirty="0"/>
              <a:t>   </a:t>
            </a:r>
            <a:r>
              <a:rPr lang="en-US" sz="2400" dirty="0"/>
              <a:t>Bony arch length has been increased and the corpus has been lengthened by </a:t>
            </a:r>
          </a:p>
          <a:p>
            <a:r>
              <a:rPr lang="en-US" sz="2400" dirty="0"/>
              <a:t>(1) deposits on the posterior surface of the lingual tuberosity and the contiguous lingual side of the ramus and </a:t>
            </a:r>
          </a:p>
          <a:p>
            <a:r>
              <a:rPr lang="en-US" sz="2400" dirty="0"/>
              <a:t>(2) a resultant lingual shift of the anterior part of the ramus to become added to the corpus.</a:t>
            </a:r>
          </a:p>
        </p:txBody>
      </p:sp>
      <p:sp>
        <p:nvSpPr>
          <p:cNvPr id="7" name="Date Placeholder 6"/>
          <p:cNvSpPr>
            <a:spLocks noGrp="1"/>
          </p:cNvSpPr>
          <p:nvPr>
            <p:ph type="dt" sz="half" idx="10"/>
          </p:nvPr>
        </p:nvSpPr>
        <p:spPr/>
        <p:txBody>
          <a:bodyPr/>
          <a:lstStyle/>
          <a:p>
            <a:fld id="{5A8FCB26-0DF8-4FA9-93A4-A8202D9F6712}"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39</a:t>
            </a:fld>
            <a:endParaRPr lang="en-US" dirty="0"/>
          </a:p>
        </p:txBody>
      </p:sp>
      <p:pic>
        <p:nvPicPr>
          <p:cNvPr id="5" name="Picture 4"/>
          <p:cNvPicPr>
            <a:picLocks noChangeAspect="1"/>
          </p:cNvPicPr>
          <p:nvPr/>
        </p:nvPicPr>
        <p:blipFill rotWithShape="1">
          <a:blip r:embed="rId3"/>
          <a:srcRect l="22658" t="14319" r="21014" b="27100"/>
          <a:stretch/>
        </p:blipFill>
        <p:spPr>
          <a:xfrm>
            <a:off x="6337299" y="679572"/>
            <a:ext cx="5672539" cy="5718412"/>
          </a:xfrm>
          <a:prstGeom prst="rect">
            <a:avLst/>
          </a:prstGeom>
        </p:spPr>
      </p:pic>
    </p:spTree>
    <p:extLst>
      <p:ext uri="{BB962C8B-B14F-4D97-AF65-F5344CB8AC3E}">
        <p14:creationId xmlns:p14="http://schemas.microsoft.com/office/powerpoint/2010/main" val="2741503007"/>
      </p:ext>
    </p:extLst>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9558" y="295729"/>
            <a:ext cx="9792982" cy="6418970"/>
          </a:xfrm>
        </p:spPr>
        <p:txBody>
          <a:bodyPr>
            <a:normAutofit/>
          </a:bodyPr>
          <a:lstStyle/>
          <a:p>
            <a:r>
              <a:rPr lang="en-IN" sz="2800" b="1" dirty="0"/>
              <a:t>What is postnatal growth</a:t>
            </a:r>
            <a:r>
              <a:rPr lang="en-IN" sz="2800" dirty="0"/>
              <a:t>?</a:t>
            </a:r>
          </a:p>
          <a:p>
            <a:endParaRPr lang="en-IN" sz="2800" dirty="0"/>
          </a:p>
          <a:p>
            <a:pPr>
              <a:buFont typeface="Courier New" pitchFamily="49" charset="0"/>
              <a:buChar char="o"/>
            </a:pPr>
            <a:r>
              <a:rPr lang="en-IN" dirty="0"/>
              <a:t>Post natal growth  is the first 20 years of growth after birth.</a:t>
            </a:r>
          </a:p>
          <a:p>
            <a:endParaRPr lang="en-IN" dirty="0"/>
          </a:p>
          <a:p>
            <a:endParaRPr lang="en-IN" dirty="0"/>
          </a:p>
          <a:p>
            <a:endParaRPr lang="en-IN" dirty="0"/>
          </a:p>
          <a:p>
            <a:endParaRPr lang="en-IN" dirty="0"/>
          </a:p>
          <a:p>
            <a:r>
              <a:rPr lang="en-IN" sz="2800" b="1" dirty="0"/>
              <a:t>How does it differ from prenatal growth</a:t>
            </a:r>
            <a:r>
              <a:rPr lang="en-IN" sz="2800" dirty="0"/>
              <a:t>??</a:t>
            </a:r>
          </a:p>
          <a:p>
            <a:endParaRPr lang="en-IN" sz="2800" dirty="0"/>
          </a:p>
          <a:p>
            <a:pPr>
              <a:buFont typeface="Courier New" pitchFamily="49" charset="0"/>
              <a:buChar char="o"/>
            </a:pPr>
            <a:r>
              <a:rPr lang="en-IN" dirty="0"/>
              <a:t>Prenatal growth is characterised  by rapid increase in cell numbers and fast growth rate </a:t>
            </a:r>
          </a:p>
          <a:p>
            <a:endParaRPr lang="en-IN" dirty="0"/>
          </a:p>
          <a:p>
            <a:pPr marL="0" indent="0">
              <a:buNone/>
            </a:pPr>
            <a:r>
              <a:rPr lang="en-IN" dirty="0"/>
              <a:t>     Post natal growth is characterised by declining growth rate and increasing                             </a:t>
            </a:r>
          </a:p>
          <a:p>
            <a:pPr marL="0" indent="0">
              <a:buNone/>
            </a:pPr>
            <a:r>
              <a:rPr lang="en-IN" dirty="0"/>
              <a:t>     maturation of tissue.</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4</a:t>
            </a:fld>
            <a:endParaRPr lang="en-US" dirty="0"/>
          </a:p>
        </p:txBody>
      </p:sp>
    </p:spTree>
    <p:extLst>
      <p:ext uri="{BB962C8B-B14F-4D97-AF65-F5344CB8AC3E}">
        <p14:creationId xmlns:p14="http://schemas.microsoft.com/office/powerpoint/2010/main" val="2992332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dirty="0"/>
              <a:t>Remodeling activity does not occur only on the anterior and posterior margins of the ramus</a:t>
            </a:r>
          </a:p>
          <a:p>
            <a:r>
              <a:rPr lang="en-US" sz="2400" dirty="0"/>
              <a:t> The coronoid process has a propeller-like twist, so that its lingual side faces three general directions all at once: posteriorly, superiorly, and medially</a:t>
            </a:r>
          </a:p>
        </p:txBody>
      </p:sp>
      <p:sp>
        <p:nvSpPr>
          <p:cNvPr id="7" name="Date Placeholder 6"/>
          <p:cNvSpPr>
            <a:spLocks noGrp="1"/>
          </p:cNvSpPr>
          <p:nvPr>
            <p:ph type="dt" sz="half" idx="10"/>
          </p:nvPr>
        </p:nvSpPr>
        <p:spPr/>
        <p:txBody>
          <a:bodyPr/>
          <a:lstStyle/>
          <a:p>
            <a:fld id="{6B94547B-4C51-48FB-80FC-02A96CC5D082}"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40</a:t>
            </a:fld>
            <a:endParaRPr lang="en-US" dirty="0"/>
          </a:p>
        </p:txBody>
      </p:sp>
    </p:spTree>
    <p:extLst>
      <p:ext uri="{BB962C8B-B14F-4D97-AF65-F5344CB8AC3E}">
        <p14:creationId xmlns:p14="http://schemas.microsoft.com/office/powerpoint/2010/main" val="347572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2514600" y="304800"/>
            <a:ext cx="7696200" cy="1143000"/>
          </a:xfrm>
        </p:spPr>
        <p:txBody>
          <a:bodyPr/>
          <a:lstStyle/>
          <a:p>
            <a:pPr eaLnBrk="1" hangingPunct="1"/>
            <a:r>
              <a:rPr lang="en-US" sz="3000" dirty="0"/>
              <a:t>Comparison of selected physiologic properties of bone and primary cartilage important during growth</a:t>
            </a:r>
          </a:p>
        </p:txBody>
      </p:sp>
      <p:graphicFrame>
        <p:nvGraphicFramePr>
          <p:cNvPr id="102520" name="Group 120"/>
          <p:cNvGraphicFramePr>
            <a:graphicFrameLocks noGrp="1"/>
          </p:cNvGraphicFramePr>
          <p:nvPr>
            <p:ph type="tbl" idx="1"/>
            <p:extLst>
              <p:ext uri="{D42A27DB-BD31-4B8C-83A1-F6EECF244321}">
                <p14:modId xmlns:p14="http://schemas.microsoft.com/office/powerpoint/2010/main" val="1994230438"/>
              </p:ext>
            </p:extLst>
          </p:nvPr>
        </p:nvGraphicFramePr>
        <p:xfrm>
          <a:off x="832514" y="2019868"/>
          <a:ext cx="9835487" cy="4827521"/>
        </p:xfrm>
        <a:graphic>
          <a:graphicData uri="http://schemas.openxmlformats.org/drawingml/2006/table">
            <a:tbl>
              <a:tblPr/>
              <a:tblGrid>
                <a:gridCol w="3465473">
                  <a:extLst>
                    <a:ext uri="{9D8B030D-6E8A-4147-A177-3AD203B41FA5}">
                      <a16:colId xmlns:a16="http://schemas.microsoft.com/office/drawing/2014/main" val="20000"/>
                    </a:ext>
                  </a:extLst>
                </a:gridCol>
                <a:gridCol w="3172069">
                  <a:extLst>
                    <a:ext uri="{9D8B030D-6E8A-4147-A177-3AD203B41FA5}">
                      <a16:colId xmlns:a16="http://schemas.microsoft.com/office/drawing/2014/main" val="20001"/>
                    </a:ext>
                  </a:extLst>
                </a:gridCol>
                <a:gridCol w="3197945">
                  <a:extLst>
                    <a:ext uri="{9D8B030D-6E8A-4147-A177-3AD203B41FA5}">
                      <a16:colId xmlns:a16="http://schemas.microsoft.com/office/drawing/2014/main" val="20002"/>
                    </a:ext>
                  </a:extLst>
                </a:gridCol>
              </a:tblGrid>
              <a:tr h="896297">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1" i="0" u="none" strike="noStrike" cap="none" normalizeH="0" baseline="0" dirty="0">
                          <a:ln>
                            <a:noFill/>
                          </a:ln>
                          <a:solidFill>
                            <a:schemeClr val="bg1"/>
                          </a:solidFill>
                          <a:effectLst/>
                          <a:latin typeface="Dauphin" pitchFamily="18" charset="0"/>
                        </a:rPr>
                        <a:t>Characteristics</a:t>
                      </a:r>
                      <a:r>
                        <a:rPr kumimoji="0" lang="en-US" sz="2400" b="1" i="0" u="none" strike="noStrike" cap="none" normalizeH="0" baseline="0" dirty="0">
                          <a:ln>
                            <a:noFill/>
                          </a:ln>
                          <a:solidFill>
                            <a:srgbClr val="FF0000"/>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Cartilage</a:t>
                      </a:r>
                      <a:r>
                        <a:rPr kumimoji="0" lang="en-US" sz="2400" b="0" i="0" u="none" strike="noStrike" cap="none" normalizeH="0" baseline="0" dirty="0">
                          <a:ln>
                            <a:noFill/>
                          </a:ln>
                          <a:solidFill>
                            <a:schemeClr val="tx1"/>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CC">
                            <a:gamma/>
                            <a:shade val="66275"/>
                            <a:invGamma/>
                          </a:srgbClr>
                        </a:gs>
                        <a:gs pos="50000">
                          <a:srgbClr val="FFFFCC"/>
                        </a:gs>
                        <a:gs pos="100000">
                          <a:srgbClr val="FFFFCC">
                            <a:gamma/>
                            <a:shade val="66275"/>
                            <a:invGamma/>
                          </a:srgbClr>
                        </a:gs>
                      </a:gsLst>
                      <a:lin ang="5400000" scaled="1"/>
                    </a:gra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Bone</a:t>
                      </a:r>
                      <a:r>
                        <a:rPr kumimoji="0" lang="en-US" sz="2400" b="0" i="0" u="none" strike="noStrike" cap="none" normalizeH="0" baseline="0" dirty="0">
                          <a:ln>
                            <a:noFill/>
                          </a:ln>
                          <a:solidFill>
                            <a:schemeClr val="tx1"/>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CC">
                            <a:gamma/>
                            <a:shade val="76078"/>
                            <a:invGamma/>
                          </a:srgbClr>
                        </a:gs>
                        <a:gs pos="50000">
                          <a:srgbClr val="FFCCCC"/>
                        </a:gs>
                        <a:gs pos="100000">
                          <a:srgbClr val="FFCCCC">
                            <a:gamma/>
                            <a:shade val="76078"/>
                            <a:invGamma/>
                          </a:srgbClr>
                        </a:gs>
                      </a:gsLst>
                      <a:lin ang="5400000" scaled="1"/>
                    </a:gradFill>
                  </a:tcPr>
                </a:tc>
                <a:extLst>
                  <a:ext uri="{0D108BD9-81ED-4DB2-BD59-A6C34878D82A}">
                    <a16:rowId xmlns:a16="http://schemas.microsoft.com/office/drawing/2014/main" val="10000"/>
                  </a:ext>
                </a:extLst>
              </a:tr>
              <a:tr h="881554">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1" i="0" u="none" strike="noStrike" cap="none" normalizeH="0" baseline="0" dirty="0">
                          <a:ln>
                            <a:noFill/>
                          </a:ln>
                          <a:solidFill>
                            <a:schemeClr val="bg1"/>
                          </a:solidFill>
                          <a:effectLst/>
                          <a:latin typeface="Dauphin" pitchFamily="18" charset="0"/>
                        </a:rPr>
                        <a:t>Calcification</a:t>
                      </a:r>
                      <a:r>
                        <a:rPr kumimoji="0" lang="en-US" sz="2400" b="0" i="0" u="none" strike="noStrike" cap="none" normalizeH="0" baseline="0" dirty="0">
                          <a:ln>
                            <a:noFill/>
                          </a:ln>
                          <a:solidFill>
                            <a:srgbClr val="FF0000"/>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Non-calcified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CC">
                            <a:gamma/>
                            <a:shade val="66275"/>
                            <a:invGamma/>
                          </a:srgbClr>
                        </a:gs>
                        <a:gs pos="50000">
                          <a:srgbClr val="FFFFCC"/>
                        </a:gs>
                        <a:gs pos="100000">
                          <a:srgbClr val="FFFFCC">
                            <a:gamma/>
                            <a:shade val="66275"/>
                            <a:invGamma/>
                          </a:srgbClr>
                        </a:gs>
                      </a:gsLst>
                      <a:lin ang="5400000" scaled="1"/>
                    </a:gra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Calcified</a:t>
                      </a:r>
                      <a:r>
                        <a:rPr kumimoji="0" lang="en-US" sz="2400" b="0" i="0" u="none" strike="noStrike" cap="none" normalizeH="0" baseline="0" dirty="0">
                          <a:ln>
                            <a:noFill/>
                          </a:ln>
                          <a:solidFill>
                            <a:schemeClr val="tx1"/>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CC">
                            <a:gamma/>
                            <a:shade val="76078"/>
                            <a:invGamma/>
                          </a:srgbClr>
                        </a:gs>
                        <a:gs pos="50000">
                          <a:srgbClr val="FFCCCC"/>
                        </a:gs>
                        <a:gs pos="100000">
                          <a:srgbClr val="FFCCCC">
                            <a:gamma/>
                            <a:shade val="76078"/>
                            <a:invGamma/>
                          </a:srgbClr>
                        </a:gs>
                      </a:gsLst>
                      <a:lin ang="5400000" scaled="1"/>
                    </a:gradFill>
                  </a:tcPr>
                </a:tc>
                <a:extLst>
                  <a:ext uri="{0D108BD9-81ED-4DB2-BD59-A6C34878D82A}">
                    <a16:rowId xmlns:a16="http://schemas.microsoft.com/office/drawing/2014/main" val="10001"/>
                  </a:ext>
                </a:extLst>
              </a:tr>
              <a:tr h="736695">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1" i="0" u="none" strike="noStrike" cap="none" normalizeH="0" baseline="0" dirty="0">
                          <a:ln>
                            <a:noFill/>
                          </a:ln>
                          <a:solidFill>
                            <a:schemeClr val="bg1"/>
                          </a:solidFill>
                          <a:effectLst/>
                          <a:latin typeface="Dauphin" pitchFamily="18" charset="0"/>
                        </a:rPr>
                        <a:t>Vascularity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Non-vascular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CC">
                            <a:gamma/>
                            <a:shade val="66275"/>
                            <a:invGamma/>
                          </a:srgbClr>
                        </a:gs>
                        <a:gs pos="50000">
                          <a:srgbClr val="FFFFCC"/>
                        </a:gs>
                        <a:gs pos="100000">
                          <a:srgbClr val="FFFFCC">
                            <a:gamma/>
                            <a:shade val="66275"/>
                            <a:invGamma/>
                          </a:srgbClr>
                        </a:gs>
                      </a:gsLst>
                      <a:lin ang="5400000" scaled="1"/>
                    </a:gra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Vascular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CC">
                            <a:gamma/>
                            <a:shade val="76078"/>
                            <a:invGamma/>
                          </a:srgbClr>
                        </a:gs>
                        <a:gs pos="50000">
                          <a:srgbClr val="FFCCCC"/>
                        </a:gs>
                        <a:gs pos="100000">
                          <a:srgbClr val="FFCCCC">
                            <a:gamma/>
                            <a:shade val="76078"/>
                            <a:invGamma/>
                          </a:srgbClr>
                        </a:gs>
                      </a:gsLst>
                      <a:lin ang="5400000" scaled="1"/>
                    </a:gradFill>
                  </a:tcPr>
                </a:tc>
                <a:extLst>
                  <a:ext uri="{0D108BD9-81ED-4DB2-BD59-A6C34878D82A}">
                    <a16:rowId xmlns:a16="http://schemas.microsoft.com/office/drawing/2014/main" val="10002"/>
                  </a:ext>
                </a:extLst>
              </a:tr>
              <a:tr h="756243">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1" i="0" u="none" strike="noStrike" cap="none" normalizeH="0" baseline="0" dirty="0">
                          <a:ln>
                            <a:noFill/>
                          </a:ln>
                          <a:solidFill>
                            <a:schemeClr val="bg1"/>
                          </a:solidFill>
                          <a:effectLst/>
                          <a:latin typeface="Dauphin" pitchFamily="18" charset="0"/>
                        </a:rPr>
                        <a:t>Surface membrane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Non-essential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CC">
                            <a:gamma/>
                            <a:shade val="66275"/>
                            <a:invGamma/>
                          </a:srgbClr>
                        </a:gs>
                        <a:gs pos="50000">
                          <a:srgbClr val="FFFFCC"/>
                        </a:gs>
                        <a:gs pos="100000">
                          <a:srgbClr val="FFFFCC">
                            <a:gamma/>
                            <a:shade val="66275"/>
                            <a:invGamma/>
                          </a:srgbClr>
                        </a:gs>
                      </a:gsLst>
                      <a:lin ang="5400000" scaled="1"/>
                    </a:gra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Essential</a:t>
                      </a:r>
                      <a:r>
                        <a:rPr kumimoji="0" lang="en-US" sz="2400" b="0" i="0" u="none" strike="noStrike" cap="none" normalizeH="0" baseline="0" dirty="0">
                          <a:ln>
                            <a:noFill/>
                          </a:ln>
                          <a:solidFill>
                            <a:schemeClr val="tx1"/>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CC">
                            <a:gamma/>
                            <a:shade val="76078"/>
                            <a:invGamma/>
                          </a:srgbClr>
                        </a:gs>
                        <a:gs pos="50000">
                          <a:srgbClr val="FFCCCC"/>
                        </a:gs>
                        <a:gs pos="100000">
                          <a:srgbClr val="FFCCCC">
                            <a:gamma/>
                            <a:shade val="76078"/>
                            <a:invGamma/>
                          </a:srgbClr>
                        </a:gs>
                      </a:gsLst>
                      <a:lin ang="5400000" scaled="1"/>
                    </a:gradFill>
                  </a:tcPr>
                </a:tc>
                <a:extLst>
                  <a:ext uri="{0D108BD9-81ED-4DB2-BD59-A6C34878D82A}">
                    <a16:rowId xmlns:a16="http://schemas.microsoft.com/office/drawing/2014/main" val="10003"/>
                  </a:ext>
                </a:extLst>
              </a:tr>
              <a:tr h="733778">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1" i="0" u="none" strike="noStrike" cap="none" normalizeH="0" baseline="0" dirty="0">
                          <a:ln>
                            <a:noFill/>
                          </a:ln>
                          <a:solidFill>
                            <a:schemeClr val="bg1"/>
                          </a:solidFill>
                          <a:effectLst/>
                          <a:latin typeface="Dauphin" pitchFamily="18" charset="0"/>
                        </a:rPr>
                        <a:t>Rigidity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Flexible</a:t>
                      </a:r>
                      <a:r>
                        <a:rPr kumimoji="0" lang="en-US" sz="2400" b="0" i="0" u="none" strike="noStrike" cap="none" normalizeH="0" baseline="0" dirty="0">
                          <a:ln>
                            <a:noFill/>
                          </a:ln>
                          <a:solidFill>
                            <a:schemeClr val="tx1"/>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CC">
                            <a:gamma/>
                            <a:shade val="66275"/>
                            <a:invGamma/>
                          </a:srgbClr>
                        </a:gs>
                        <a:gs pos="50000">
                          <a:srgbClr val="FFFFCC"/>
                        </a:gs>
                        <a:gs pos="100000">
                          <a:srgbClr val="FFFFCC">
                            <a:gamma/>
                            <a:shade val="66275"/>
                            <a:invGamma/>
                          </a:srgbClr>
                        </a:gs>
                      </a:gsLst>
                      <a:lin ang="5400000" scaled="1"/>
                    </a:gra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Inflexible</a:t>
                      </a:r>
                      <a:r>
                        <a:rPr kumimoji="0" lang="en-US" sz="2400" b="0" i="0" u="none" strike="noStrike" cap="none" normalizeH="0" baseline="0" dirty="0">
                          <a:ln>
                            <a:noFill/>
                          </a:ln>
                          <a:solidFill>
                            <a:schemeClr val="tx1"/>
                          </a:solidFill>
                          <a:effectLst/>
                          <a:latin typeface="Dauphin" pitchFamily="18" charset="0"/>
                        </a:rPr>
                        <a:t>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CC">
                            <a:gamma/>
                            <a:shade val="76078"/>
                            <a:invGamma/>
                          </a:srgbClr>
                        </a:gs>
                        <a:gs pos="50000">
                          <a:srgbClr val="FFCCCC"/>
                        </a:gs>
                        <a:gs pos="100000">
                          <a:srgbClr val="FFCCCC">
                            <a:gamma/>
                            <a:shade val="76078"/>
                            <a:invGamma/>
                          </a:srgbClr>
                        </a:gs>
                      </a:gsLst>
                      <a:lin ang="5400000" scaled="1"/>
                    </a:gradFill>
                  </a:tcPr>
                </a:tc>
                <a:extLst>
                  <a:ext uri="{0D108BD9-81ED-4DB2-BD59-A6C34878D82A}">
                    <a16:rowId xmlns:a16="http://schemas.microsoft.com/office/drawing/2014/main" val="10004"/>
                  </a:ext>
                </a:extLst>
              </a:tr>
              <a:tr h="756243">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1" i="0" u="none" strike="noStrike" cap="none" normalizeH="0" baseline="0" dirty="0">
                          <a:ln>
                            <a:noFill/>
                          </a:ln>
                          <a:solidFill>
                            <a:schemeClr val="bg1"/>
                          </a:solidFill>
                          <a:effectLst/>
                          <a:latin typeface="Dauphin" pitchFamily="18" charset="0"/>
                        </a:rPr>
                        <a:t>Pressure resistance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Tolerant</a:t>
                      </a:r>
                      <a:r>
                        <a:rPr kumimoji="0" lang="en-US" sz="2400" b="0" i="0" u="none" strike="noStrike" cap="none" normalizeH="0" baseline="0" dirty="0">
                          <a:ln>
                            <a:noFill/>
                          </a:ln>
                          <a:solidFill>
                            <a:schemeClr val="tx1"/>
                          </a:solidFill>
                          <a:effectLst/>
                          <a:latin typeface="Dauphin" pitchFamily="18" charset="0"/>
                        </a:rPr>
                        <a:t> </a:t>
                      </a:r>
                      <a:r>
                        <a:rPr kumimoji="0" lang="en-US" sz="2400" b="0" i="0" u="none" strike="noStrike" cap="none" normalizeH="0" baseline="0" dirty="0">
                          <a:ln>
                            <a:noFill/>
                          </a:ln>
                          <a:solidFill>
                            <a:srgbClr val="FF0000"/>
                          </a:solidFill>
                          <a:effectLst/>
                          <a:latin typeface="Dauphin" pitchFamily="18" charset="0"/>
                        </a:rPr>
                        <a:t>to</a:t>
                      </a:r>
                      <a:r>
                        <a:rPr kumimoji="0" lang="en-US" sz="2400" b="0" i="0" u="none" strike="noStrike" cap="none" normalizeH="0" baseline="0" dirty="0">
                          <a:ln>
                            <a:noFill/>
                          </a:ln>
                          <a:solidFill>
                            <a:schemeClr val="tx1"/>
                          </a:solidFill>
                          <a:effectLst/>
                          <a:latin typeface="Dauphin" pitchFamily="18" charset="0"/>
                        </a:rPr>
                        <a:t> </a:t>
                      </a:r>
                      <a:r>
                        <a:rPr kumimoji="0" lang="en-US" sz="2400" b="0" i="0" u="none" strike="noStrike" cap="none" normalizeH="0" baseline="0" dirty="0">
                          <a:ln>
                            <a:noFill/>
                          </a:ln>
                          <a:solidFill>
                            <a:srgbClr val="FF0000"/>
                          </a:solidFill>
                          <a:effectLst/>
                          <a:latin typeface="Dauphin" pitchFamily="18" charset="0"/>
                        </a:rPr>
                        <a:t>pressure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CC">
                            <a:gamma/>
                            <a:shade val="66275"/>
                            <a:invGamma/>
                          </a:srgbClr>
                        </a:gs>
                        <a:gs pos="50000">
                          <a:srgbClr val="FFFFCC"/>
                        </a:gs>
                        <a:gs pos="100000">
                          <a:srgbClr val="FFFFCC">
                            <a:gamma/>
                            <a:shade val="66275"/>
                            <a:invGamma/>
                          </a:srgbClr>
                        </a:gs>
                      </a:gsLst>
                      <a:lin ang="5400000" scaled="1"/>
                    </a:gradFill>
                  </a:tcPr>
                </a:tc>
                <a:tc>
                  <a:txBody>
                    <a:bodyPr/>
                    <a:lstStyle>
                      <a:lvl1pPr>
                        <a:spcBef>
                          <a:spcPct val="20000"/>
                        </a:spcBef>
                        <a:buClr>
                          <a:schemeClr val="tx1"/>
                        </a:buClr>
                        <a:defRPr sz="2000">
                          <a:solidFill>
                            <a:schemeClr val="tx1"/>
                          </a:solidFill>
                          <a:latin typeface="Dauphin" pitchFamily="18" charset="0"/>
                        </a:defRPr>
                      </a:lvl1pPr>
                      <a:lvl2pPr>
                        <a:spcBef>
                          <a:spcPct val="20000"/>
                        </a:spcBef>
                        <a:buClr>
                          <a:schemeClr val="tx1"/>
                        </a:buClr>
                        <a:defRPr sz="2000">
                          <a:solidFill>
                            <a:schemeClr val="tx1"/>
                          </a:solidFill>
                          <a:latin typeface="Dauphin" pitchFamily="18" charset="0"/>
                        </a:defRPr>
                      </a:lvl2pPr>
                      <a:lvl3pPr>
                        <a:spcBef>
                          <a:spcPct val="20000"/>
                        </a:spcBef>
                        <a:buClr>
                          <a:schemeClr val="tx1"/>
                        </a:buClr>
                        <a:defRPr>
                          <a:solidFill>
                            <a:schemeClr val="tx1"/>
                          </a:solidFill>
                          <a:latin typeface="Arial" panose="020B0604020202020204" pitchFamily="34" charset="0"/>
                        </a:defRPr>
                      </a:lvl3pPr>
                      <a:lvl4pPr>
                        <a:spcBef>
                          <a:spcPct val="20000"/>
                        </a:spcBef>
                        <a:buClr>
                          <a:schemeClr val="tx1"/>
                        </a:buClr>
                        <a:defRPr sz="1600">
                          <a:solidFill>
                            <a:schemeClr val="tx1"/>
                          </a:solidFill>
                          <a:latin typeface="Arial" panose="020B0604020202020204" pitchFamily="34" charset="0"/>
                        </a:defRPr>
                      </a:lvl4pPr>
                      <a:lvl5pPr>
                        <a:spcBef>
                          <a:spcPct val="20000"/>
                        </a:spcBef>
                        <a:buClr>
                          <a:schemeClr val="tx1"/>
                        </a:buClr>
                        <a:defRPr sz="1400">
                          <a:solidFill>
                            <a:schemeClr val="tx1"/>
                          </a:solidFill>
                          <a:latin typeface="Arial" panose="020B0604020202020204" pitchFamily="34" charset="0"/>
                        </a:defRPr>
                      </a:lvl5pPr>
                      <a:lvl6pPr fontAlgn="base">
                        <a:spcBef>
                          <a:spcPct val="20000"/>
                        </a:spcBef>
                        <a:spcAft>
                          <a:spcPct val="0"/>
                        </a:spcAft>
                        <a:buClr>
                          <a:schemeClr val="tx1"/>
                        </a:buClr>
                        <a:defRPr sz="1400">
                          <a:solidFill>
                            <a:schemeClr val="tx1"/>
                          </a:solidFill>
                          <a:latin typeface="Arial" panose="020B0604020202020204" pitchFamily="34" charset="0"/>
                        </a:defRPr>
                      </a:lvl6pPr>
                      <a:lvl7pPr fontAlgn="base">
                        <a:spcBef>
                          <a:spcPct val="20000"/>
                        </a:spcBef>
                        <a:spcAft>
                          <a:spcPct val="0"/>
                        </a:spcAft>
                        <a:buClr>
                          <a:schemeClr val="tx1"/>
                        </a:buClr>
                        <a:defRPr sz="1400">
                          <a:solidFill>
                            <a:schemeClr val="tx1"/>
                          </a:solidFill>
                          <a:latin typeface="Arial" panose="020B0604020202020204" pitchFamily="34" charset="0"/>
                        </a:defRPr>
                      </a:lvl7pPr>
                      <a:lvl8pPr fontAlgn="base">
                        <a:spcBef>
                          <a:spcPct val="20000"/>
                        </a:spcBef>
                        <a:spcAft>
                          <a:spcPct val="0"/>
                        </a:spcAft>
                        <a:buClr>
                          <a:schemeClr val="tx1"/>
                        </a:buClr>
                        <a:defRPr sz="1400">
                          <a:solidFill>
                            <a:schemeClr val="tx1"/>
                          </a:solidFill>
                          <a:latin typeface="Arial" panose="020B0604020202020204" pitchFamily="34" charset="0"/>
                        </a:defRPr>
                      </a:lvl8pPr>
                      <a:lvl9pPr fontAlgn="base">
                        <a:spcBef>
                          <a:spcPct val="20000"/>
                        </a:spcBef>
                        <a:spcAft>
                          <a:spcPct val="0"/>
                        </a:spcAft>
                        <a:buClr>
                          <a:schemeClr val="tx1"/>
                        </a:buClr>
                        <a:defRPr sz="1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400" b="0" i="0" u="none" strike="noStrike" cap="none" normalizeH="0" baseline="0" dirty="0">
                          <a:ln>
                            <a:noFill/>
                          </a:ln>
                          <a:solidFill>
                            <a:srgbClr val="FF0000"/>
                          </a:solidFill>
                          <a:effectLst/>
                          <a:latin typeface="Dauphin" pitchFamily="18" charset="0"/>
                        </a:rPr>
                        <a:t>Sensitive to pressure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CC">
                            <a:gamma/>
                            <a:shade val="76078"/>
                            <a:invGamma/>
                          </a:srgbClr>
                        </a:gs>
                        <a:gs pos="50000">
                          <a:srgbClr val="FFCCCC"/>
                        </a:gs>
                        <a:gs pos="100000">
                          <a:srgbClr val="FFCCCC">
                            <a:gamma/>
                            <a:shade val="76078"/>
                            <a:invGamma/>
                          </a:srgbClr>
                        </a:gs>
                      </a:gsLst>
                      <a:lin ang="5400000" scaled="1"/>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10755201"/>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02520"/>
                                        </p:tgtEl>
                                        <p:attrNameLst>
                                          <p:attrName>style.visibility</p:attrName>
                                        </p:attrNameLst>
                                      </p:cBhvr>
                                      <p:to>
                                        <p:strVal val="visible"/>
                                      </p:to>
                                    </p:set>
                                    <p:animEffect transition="in" filter="randombar(horizontal)">
                                      <p:cBhvr>
                                        <p:cTn id="7" dur="500"/>
                                        <p:tgtEl>
                                          <p:spTgt spid="102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655" y="263236"/>
            <a:ext cx="9744847" cy="4909265"/>
          </a:xfrm>
        </p:spPr>
        <p:txBody>
          <a:bodyPr>
            <a:noAutofit/>
          </a:bodyPr>
          <a:lstStyle/>
          <a:p>
            <a:r>
              <a:rPr lang="en-US" sz="3200" b="1" dirty="0">
                <a:solidFill>
                  <a:srgbClr val="FFFF00"/>
                </a:solidFill>
              </a:rPr>
              <a:t>MANDIBULAR CONDYLE </a:t>
            </a:r>
            <a:r>
              <a:rPr lang="en-US" sz="2400" dirty="0"/>
              <a:t>:-</a:t>
            </a:r>
          </a:p>
          <a:p>
            <a:pPr>
              <a:buNone/>
            </a:pPr>
            <a:r>
              <a:rPr lang="en-US" sz="2400" dirty="0"/>
              <a:t>    The condylar growth mechanism itself is a clear-cut process. Cartilage is a special non-vascular tissue and is involved because variable levels of compression occur at its articular contact with the temporal bone of the </a:t>
            </a:r>
            <a:r>
              <a:rPr lang="en-US" sz="2400" dirty="0" err="1"/>
              <a:t>basicranium</a:t>
            </a:r>
            <a:r>
              <a:rPr lang="en-US" sz="2400" dirty="0"/>
              <a:t>.</a:t>
            </a:r>
          </a:p>
        </p:txBody>
      </p:sp>
      <p:sp>
        <p:nvSpPr>
          <p:cNvPr id="7" name="Date Placeholder 6"/>
          <p:cNvSpPr>
            <a:spLocks noGrp="1"/>
          </p:cNvSpPr>
          <p:nvPr>
            <p:ph type="dt" sz="half" idx="10"/>
          </p:nvPr>
        </p:nvSpPr>
        <p:spPr/>
        <p:txBody>
          <a:bodyPr/>
          <a:lstStyle/>
          <a:p>
            <a:fld id="{4AFF7929-852F-419C-83E1-EED73141B90C}"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42</a:t>
            </a:fld>
            <a:endParaRPr lang="en-US" dirty="0"/>
          </a:p>
        </p:txBody>
      </p:sp>
      <p:pic>
        <p:nvPicPr>
          <p:cNvPr id="5" name="Picture 4"/>
          <p:cNvPicPr>
            <a:picLocks noChangeAspect="1"/>
          </p:cNvPicPr>
          <p:nvPr/>
        </p:nvPicPr>
        <p:blipFill>
          <a:blip r:embed="rId3"/>
          <a:stretch>
            <a:fillRect/>
          </a:stretch>
        </p:blipFill>
        <p:spPr>
          <a:xfrm>
            <a:off x="5842000" y="2755900"/>
            <a:ext cx="5829300" cy="3644900"/>
          </a:xfrm>
          <a:prstGeom prst="rect">
            <a:avLst/>
          </a:prstGeom>
        </p:spPr>
      </p:pic>
      <p:pic>
        <p:nvPicPr>
          <p:cNvPr id="8" name="Picture 7"/>
          <p:cNvPicPr>
            <a:picLocks noChangeAspect="1"/>
          </p:cNvPicPr>
          <p:nvPr/>
        </p:nvPicPr>
        <p:blipFill rotWithShape="1">
          <a:blip r:embed="rId4"/>
          <a:srcRect l="19876" t="9639" r="21130" b="11664"/>
          <a:stretch/>
        </p:blipFill>
        <p:spPr>
          <a:xfrm>
            <a:off x="127000" y="2730500"/>
            <a:ext cx="5623238" cy="3632200"/>
          </a:xfrm>
          <a:prstGeom prst="rect">
            <a:avLst/>
          </a:prstGeom>
        </p:spPr>
      </p:pic>
    </p:spTree>
    <p:extLst>
      <p:ext uri="{BB962C8B-B14F-4D97-AF65-F5344CB8AC3E}">
        <p14:creationId xmlns:p14="http://schemas.microsoft.com/office/powerpoint/2010/main" val="11287205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8"/>
                                        </p:tgtEl>
                                      </p:cBhvr>
                                    </p:animEffect>
                                    <p:anim calcmode="lin" valueType="num">
                                      <p:cBhvr>
                                        <p:cTn id="7"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8"/>
                                        </p:tgtEl>
                                        <p:attrNameLst>
                                          <p:attrName>ppt_h</p:attrName>
                                        </p:attrNameLst>
                                      </p:cBhvr>
                                      <p:tavLst>
                                        <p:tav tm="0">
                                          <p:val>
                                            <p:strVal val="ppt_h"/>
                                          </p:val>
                                        </p:tav>
                                        <p:tav tm="100000">
                                          <p:val>
                                            <p:strVal val="ppt_h"/>
                                          </p:val>
                                        </p:tav>
                                      </p:tavLst>
                                    </p:anim>
                                    <p:set>
                                      <p:cBhvr>
                                        <p:cTn id="9"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2112" y="186018"/>
            <a:ext cx="8946541" cy="4195481"/>
          </a:xfrm>
        </p:spPr>
        <p:txBody>
          <a:bodyPr>
            <a:noAutofit/>
          </a:bodyPr>
          <a:lstStyle/>
          <a:p>
            <a:r>
              <a:rPr lang="en-US" sz="2400" dirty="0"/>
              <a:t>This regional, </a:t>
            </a:r>
            <a:r>
              <a:rPr lang="en-US" sz="2400" dirty="0" err="1"/>
              <a:t>endochondral</a:t>
            </a:r>
            <a:r>
              <a:rPr lang="en-US" sz="2400" dirty="0"/>
              <a:t> bone-forming mechanism develops as a specific response to this particular local circumstance.</a:t>
            </a:r>
          </a:p>
          <a:p>
            <a:r>
              <a:rPr lang="en-US" sz="2400" dirty="0"/>
              <a:t>The condylar cartilage is a secondary type of cartilage, which means that it does not develop by differentiation from the established primary cartilages of the fetal skull</a:t>
            </a:r>
          </a:p>
        </p:txBody>
      </p:sp>
      <p:sp>
        <p:nvSpPr>
          <p:cNvPr id="7" name="Date Placeholder 6"/>
          <p:cNvSpPr>
            <a:spLocks noGrp="1"/>
          </p:cNvSpPr>
          <p:nvPr>
            <p:ph type="dt" sz="half" idx="10"/>
          </p:nvPr>
        </p:nvSpPr>
        <p:spPr/>
        <p:txBody>
          <a:bodyPr/>
          <a:lstStyle/>
          <a:p>
            <a:fld id="{052E789E-D123-4DCB-AA3B-6044EA4823FF}"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43</a:t>
            </a:fld>
            <a:endParaRPr lang="en-US" dirty="0"/>
          </a:p>
        </p:txBody>
      </p:sp>
      <p:pic>
        <p:nvPicPr>
          <p:cNvPr id="5" name="Picture 4"/>
          <p:cNvPicPr>
            <a:picLocks noChangeAspect="1"/>
          </p:cNvPicPr>
          <p:nvPr/>
        </p:nvPicPr>
        <p:blipFill rotWithShape="1">
          <a:blip r:embed="rId3"/>
          <a:srcRect l="18672" t="9469" r="20700" b="7696"/>
          <a:stretch/>
        </p:blipFill>
        <p:spPr>
          <a:xfrm>
            <a:off x="3860800" y="2628900"/>
            <a:ext cx="6934200" cy="4147150"/>
          </a:xfrm>
          <a:prstGeom prst="rect">
            <a:avLst/>
          </a:prstGeom>
        </p:spPr>
      </p:pic>
    </p:spTree>
    <p:extLst>
      <p:ext uri="{BB962C8B-B14F-4D97-AF65-F5344CB8AC3E}">
        <p14:creationId xmlns:p14="http://schemas.microsoft.com/office/powerpoint/2010/main" val="3382378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Adaptive Role of the Condyle</a:t>
            </a:r>
          </a:p>
        </p:txBody>
      </p:sp>
      <p:sp>
        <p:nvSpPr>
          <p:cNvPr id="3" name="Content Placeholder 2"/>
          <p:cNvSpPr>
            <a:spLocks noGrp="1"/>
          </p:cNvSpPr>
          <p:nvPr>
            <p:ph idx="1"/>
          </p:nvPr>
        </p:nvSpPr>
        <p:spPr/>
        <p:txBody>
          <a:bodyPr anchor="ctr">
            <a:normAutofit/>
          </a:bodyPr>
          <a:lstStyle/>
          <a:p>
            <a:r>
              <a:rPr lang="en-US" sz="2400" dirty="0"/>
              <a:t>The </a:t>
            </a:r>
            <a:r>
              <a:rPr lang="en-US" sz="2400" dirty="0" err="1"/>
              <a:t>histogenetic</a:t>
            </a:r>
            <a:r>
              <a:rPr lang="en-US" sz="2400" dirty="0"/>
              <a:t> adaptation of the condylar cartilage provides opportunity for selected, ,multidirectional growth potential.</a:t>
            </a:r>
          </a:p>
          <a:p>
            <a:endParaRPr lang="en-US" sz="2400" dirty="0"/>
          </a:p>
          <a:p>
            <a:r>
              <a:rPr lang="en-US" sz="2400" dirty="0"/>
              <a:t> it is the adaptive responsive nature of the condylar growth process that allows for a latitude of morphologic and </a:t>
            </a:r>
            <a:r>
              <a:rPr lang="en-US" sz="2400" dirty="0" err="1"/>
              <a:t>morphogenic</a:t>
            </a:r>
            <a:r>
              <a:rPr lang="en-US" sz="2400" dirty="0"/>
              <a:t> adjustments and a working (if not perfect) functional relationship among all of them</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44</a:t>
            </a:fld>
            <a:endParaRPr lang="en-US" dirty="0"/>
          </a:p>
        </p:txBody>
      </p:sp>
    </p:spTree>
    <p:extLst>
      <p:ext uri="{BB962C8B-B14F-4D97-AF65-F5344CB8AC3E}">
        <p14:creationId xmlns:p14="http://schemas.microsoft.com/office/powerpoint/2010/main" val="421713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Ramus and Middle Cranial Fossa Relationship </a:t>
            </a:r>
          </a:p>
        </p:txBody>
      </p:sp>
      <p:sp>
        <p:nvSpPr>
          <p:cNvPr id="3" name="Content Placeholder 2"/>
          <p:cNvSpPr>
            <a:spLocks noGrp="1"/>
          </p:cNvSpPr>
          <p:nvPr>
            <p:ph idx="1"/>
          </p:nvPr>
        </p:nvSpPr>
        <p:spPr/>
        <p:txBody>
          <a:bodyPr>
            <a:normAutofit/>
          </a:bodyPr>
          <a:lstStyle/>
          <a:p>
            <a:r>
              <a:rPr lang="en-US" sz="2400" dirty="0"/>
              <a:t>As the horizontal enlargement of the middle cranial fossa and brain growth advance the </a:t>
            </a:r>
            <a:r>
              <a:rPr lang="en-US" sz="2400" dirty="0" err="1"/>
              <a:t>nasomaxillary</a:t>
            </a:r>
            <a:r>
              <a:rPr lang="en-US" sz="2400" dirty="0"/>
              <a:t> complex by forward displacement, the horizontal span of the pharynx correspondingly increases.</a:t>
            </a:r>
          </a:p>
          <a:p>
            <a:r>
              <a:rPr lang="en-US" sz="2400" dirty="0"/>
              <a:t>The skeletal dimension of the pharynx is established by the size of the middle cranial fossa because the floor of this </a:t>
            </a:r>
            <a:r>
              <a:rPr lang="en-US" sz="2400" dirty="0" err="1"/>
              <a:t>basicranial</a:t>
            </a:r>
            <a:r>
              <a:rPr lang="en-US" sz="2400" dirty="0"/>
              <a:t> fossa is the roof of the pharyngeal compartment. </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45</a:t>
            </a:fld>
            <a:endParaRPr lang="en-US" dirty="0"/>
          </a:p>
        </p:txBody>
      </p:sp>
    </p:spTree>
    <p:extLst>
      <p:ext uri="{BB962C8B-B14F-4D97-AF65-F5344CB8AC3E}">
        <p14:creationId xmlns:p14="http://schemas.microsoft.com/office/powerpoint/2010/main" val="1846513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Ramus </a:t>
            </a:r>
            <a:r>
              <a:rPr lang="en-US" dirty="0" err="1"/>
              <a:t>Uprighting</a:t>
            </a:r>
            <a:r>
              <a:rPr lang="en-US" dirty="0"/>
              <a:t> </a:t>
            </a:r>
          </a:p>
        </p:txBody>
      </p:sp>
      <p:sp>
        <p:nvSpPr>
          <p:cNvPr id="3" name="Content Placeholder 2"/>
          <p:cNvSpPr>
            <a:spLocks noGrp="1"/>
          </p:cNvSpPr>
          <p:nvPr>
            <p:ph idx="1"/>
          </p:nvPr>
        </p:nvSpPr>
        <p:spPr>
          <a:xfrm>
            <a:off x="277813" y="1176618"/>
            <a:ext cx="5716587" cy="5452782"/>
          </a:xfrm>
        </p:spPr>
        <p:txBody>
          <a:bodyPr>
            <a:normAutofit/>
          </a:bodyPr>
          <a:lstStyle/>
          <a:p>
            <a:r>
              <a:rPr lang="en-US" sz="2400" dirty="0"/>
              <a:t>The reason the ramus becomes progressively more upright as childhood development proceeds is that it must lengthen vertically to a much greater extent than it broadens horizontally</a:t>
            </a:r>
          </a:p>
          <a:p>
            <a:r>
              <a:rPr lang="en-US" sz="2400" dirty="0"/>
              <a:t> The size of the </a:t>
            </a:r>
            <a:r>
              <a:rPr lang="en-US" sz="2400" dirty="0" err="1"/>
              <a:t>antigonial</a:t>
            </a:r>
            <a:r>
              <a:rPr lang="en-US" sz="2400" dirty="0"/>
              <a:t> notch is determined largely by the nature of the ramus-corpus also by the extent of bone deposition on the underside (inferior margin) just posterior or anterior to the notch. </a:t>
            </a:r>
          </a:p>
        </p:txBody>
      </p:sp>
      <p:sp>
        <p:nvSpPr>
          <p:cNvPr id="7" name="Date Placeholder 6"/>
          <p:cNvSpPr>
            <a:spLocks noGrp="1"/>
          </p:cNvSpPr>
          <p:nvPr>
            <p:ph type="dt" sz="half" idx="10"/>
          </p:nvPr>
        </p:nvSpPr>
        <p:spPr/>
        <p:txBody>
          <a:bodyPr/>
          <a:lstStyle/>
          <a:p>
            <a:fld id="{20DA8FC1-FEAA-4873-A4CB-5012FB32C477}"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46</a:t>
            </a:fld>
            <a:endParaRPr lang="en-US" dirty="0"/>
          </a:p>
        </p:txBody>
      </p:sp>
      <p:pic>
        <p:nvPicPr>
          <p:cNvPr id="8" name="Picture 7"/>
          <p:cNvPicPr>
            <a:picLocks noChangeAspect="1"/>
          </p:cNvPicPr>
          <p:nvPr/>
        </p:nvPicPr>
        <p:blipFill rotWithShape="1">
          <a:blip r:embed="rId3"/>
          <a:srcRect l="20074" t="31823" r="20932" b="9374"/>
          <a:stretch/>
        </p:blipFill>
        <p:spPr>
          <a:xfrm>
            <a:off x="5842000" y="1162891"/>
            <a:ext cx="6180538" cy="5473520"/>
          </a:xfrm>
          <a:prstGeom prst="rect">
            <a:avLst/>
          </a:prstGeom>
        </p:spPr>
      </p:pic>
    </p:spTree>
    <p:extLst>
      <p:ext uri="{BB962C8B-B14F-4D97-AF65-F5344CB8AC3E}">
        <p14:creationId xmlns:p14="http://schemas.microsoft.com/office/powerpoint/2010/main" val="833442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1" y="88901"/>
            <a:ext cx="5156199" cy="1041400"/>
          </a:xfrm>
        </p:spPr>
        <p:txBody>
          <a:bodyPr/>
          <a:lstStyle/>
          <a:p>
            <a:r>
              <a:rPr lang="en-US" b="1" dirty="0">
                <a:solidFill>
                  <a:schemeClr val="accent6">
                    <a:lumMod val="20000"/>
                    <a:lumOff val="80000"/>
                  </a:schemeClr>
                </a:solidFill>
              </a:rPr>
              <a:t>The Human Chin </a:t>
            </a:r>
          </a:p>
        </p:txBody>
      </p:sp>
      <p:sp>
        <p:nvSpPr>
          <p:cNvPr id="3" name="Content Placeholder 2"/>
          <p:cNvSpPr>
            <a:spLocks noGrp="1"/>
          </p:cNvSpPr>
          <p:nvPr>
            <p:ph idx="1"/>
          </p:nvPr>
        </p:nvSpPr>
        <p:spPr>
          <a:xfrm>
            <a:off x="203201" y="190500"/>
            <a:ext cx="6769099" cy="5778500"/>
          </a:xfrm>
        </p:spPr>
        <p:txBody>
          <a:bodyPr anchor="ctr">
            <a:normAutofit/>
          </a:bodyPr>
          <a:lstStyle/>
          <a:p>
            <a:r>
              <a:rPr lang="en-US" sz="2400" dirty="0"/>
              <a:t>As a growth site, the chin is almost inactive.</a:t>
            </a:r>
          </a:p>
          <a:p>
            <a:endParaRPr lang="en-US" sz="2400" dirty="0"/>
          </a:p>
          <a:p>
            <a:r>
              <a:rPr lang="en-US" sz="2400" dirty="0"/>
              <a:t>It is translated downward and forward, as the actual growth occurs at the mandibular condyle and along the posterior surface of the ramus. </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47</a:t>
            </a:fld>
            <a:endParaRPr lang="en-US" dirty="0"/>
          </a:p>
        </p:txBody>
      </p:sp>
      <p:pic>
        <p:nvPicPr>
          <p:cNvPr id="6" name="Picture 5"/>
          <p:cNvPicPr>
            <a:picLocks noChangeAspect="1"/>
          </p:cNvPicPr>
          <p:nvPr/>
        </p:nvPicPr>
        <p:blipFill rotWithShape="1">
          <a:blip r:embed="rId3"/>
          <a:srcRect l="24528" t="41506" r="19843" b="11135"/>
          <a:stretch/>
        </p:blipFill>
        <p:spPr>
          <a:xfrm>
            <a:off x="6767061" y="1645412"/>
            <a:ext cx="5336039" cy="5035639"/>
          </a:xfrm>
          <a:prstGeom prst="rect">
            <a:avLst/>
          </a:prstGeom>
        </p:spPr>
      </p:pic>
    </p:spTree>
    <p:extLst>
      <p:ext uri="{BB962C8B-B14F-4D97-AF65-F5344CB8AC3E}">
        <p14:creationId xmlns:p14="http://schemas.microsoft.com/office/powerpoint/2010/main" val="24585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9976AE1-9E9A-45BD-AEE0-8804D7BEE27B}" type="slidenum">
              <a:rPr lang="en-US"/>
              <a:pPr/>
              <a:t>48</a:t>
            </a:fld>
            <a:endParaRPr lang="en-US"/>
          </a:p>
        </p:txBody>
      </p:sp>
      <p:sp>
        <p:nvSpPr>
          <p:cNvPr id="428034" name="Rectangle 2"/>
          <p:cNvSpPr>
            <a:spLocks noGrp="1" noChangeArrowheads="1"/>
          </p:cNvSpPr>
          <p:nvPr>
            <p:ph type="body" idx="1"/>
          </p:nvPr>
        </p:nvSpPr>
        <p:spPr>
          <a:xfrm>
            <a:off x="520700" y="431800"/>
            <a:ext cx="10972800" cy="6019800"/>
          </a:xfrm>
        </p:spPr>
        <p:txBody>
          <a:bodyPr/>
          <a:lstStyle/>
          <a:p>
            <a:pPr>
              <a:buFont typeface="Arial" charset="0"/>
              <a:buNone/>
            </a:pPr>
            <a:r>
              <a:rPr lang="en-US" sz="2800" b="1" dirty="0">
                <a:solidFill>
                  <a:srgbClr val="F67560"/>
                </a:solidFill>
              </a:rPr>
              <a:t>Mental foramen</a:t>
            </a:r>
            <a:endParaRPr lang="en-US" dirty="0">
              <a:solidFill>
                <a:srgbClr val="F67560"/>
              </a:solidFill>
            </a:endParaRPr>
          </a:p>
          <a:p>
            <a:pPr>
              <a:buNone/>
            </a:pPr>
            <a:r>
              <a:rPr lang="en-US" dirty="0">
                <a:solidFill>
                  <a:srgbClr val="F67560"/>
                </a:solidFill>
              </a:rPr>
              <a:t> </a:t>
            </a:r>
            <a:r>
              <a:rPr lang="en-US" dirty="0"/>
              <a:t>Measurements between right and left mental foramens show that this dimension is relatively stable after 6</a:t>
            </a:r>
            <a:r>
              <a:rPr lang="en-US" baseline="30000" dirty="0"/>
              <a:t>th</a:t>
            </a:r>
            <a:r>
              <a:rPr lang="en-US" dirty="0"/>
              <a:t> year of life</a:t>
            </a:r>
          </a:p>
          <a:p>
            <a:r>
              <a:rPr lang="en-US" dirty="0"/>
              <a:t>Both molar and </a:t>
            </a:r>
            <a:r>
              <a:rPr lang="en-US" dirty="0" err="1"/>
              <a:t>bicondylar</a:t>
            </a:r>
            <a:r>
              <a:rPr lang="en-US" dirty="0"/>
              <a:t> widths show small increase until the end of growth in length.</a:t>
            </a:r>
          </a:p>
        </p:txBody>
      </p:sp>
      <p:pic>
        <p:nvPicPr>
          <p:cNvPr id="428035" name="Picture 3"/>
          <p:cNvPicPr>
            <a:picLocks noChangeAspect="1" noChangeArrowheads="1"/>
          </p:cNvPicPr>
          <p:nvPr/>
        </p:nvPicPr>
        <p:blipFill>
          <a:blip r:embed="rId3"/>
          <a:srcRect t="6667"/>
          <a:stretch>
            <a:fillRect/>
          </a:stretch>
        </p:blipFill>
        <p:spPr bwMode="auto">
          <a:xfrm>
            <a:off x="546100" y="3352801"/>
            <a:ext cx="11176000" cy="32892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28035"/>
                                        </p:tgtEl>
                                        <p:attrNameLst>
                                          <p:attrName>style.visibility</p:attrName>
                                        </p:attrNameLst>
                                      </p:cBhvr>
                                      <p:to>
                                        <p:strVal val="visible"/>
                                      </p:to>
                                    </p:set>
                                    <p:animEffect transition="in" filter="blinds(horizontal)">
                                      <p:cBhvr>
                                        <p:cTn id="7" dur="500"/>
                                        <p:tgtEl>
                                          <p:spTgt spid="42803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28034">
                                            <p:txEl>
                                              <p:pRg st="1" end="1"/>
                                            </p:txEl>
                                          </p:spTgt>
                                        </p:tgtEl>
                                        <p:attrNameLst>
                                          <p:attrName>style.visibility</p:attrName>
                                        </p:attrNameLst>
                                      </p:cBhvr>
                                      <p:to>
                                        <p:strVal val="visible"/>
                                      </p:to>
                                    </p:set>
                                    <p:animEffect transition="in" filter="strips(downRight)">
                                      <p:cBhvr>
                                        <p:cTn id="12" dur="1000"/>
                                        <p:tgtEl>
                                          <p:spTgt spid="4280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28034">
                                            <p:txEl>
                                              <p:pRg st="2" end="2"/>
                                            </p:txEl>
                                          </p:spTgt>
                                        </p:tgtEl>
                                        <p:attrNameLst>
                                          <p:attrName>style.visibility</p:attrName>
                                        </p:attrNameLst>
                                      </p:cBhvr>
                                      <p:to>
                                        <p:strVal val="visible"/>
                                      </p:to>
                                    </p:set>
                                    <p:animEffect transition="in" filter="strips(downRight)">
                                      <p:cBhvr>
                                        <p:cTn id="17" dur="1000"/>
                                        <p:tgtEl>
                                          <p:spTgt spid="4280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chemeClr val="bg2">
                    <a:lumMod val="50000"/>
                  </a:schemeClr>
                </a:solidFill>
              </a:rPr>
              <a:t>AGE CHANGES IN THE MANDIBLE</a:t>
            </a:r>
          </a:p>
        </p:txBody>
      </p:sp>
      <p:sp>
        <p:nvSpPr>
          <p:cNvPr id="3" name="Content Placeholder 2"/>
          <p:cNvSpPr>
            <a:spLocks noGrp="1"/>
          </p:cNvSpPr>
          <p:nvPr>
            <p:ph idx="1"/>
          </p:nvPr>
        </p:nvSpPr>
        <p:spPr/>
        <p:txBody>
          <a:bodyPr>
            <a:normAutofit fontScale="92500" lnSpcReduction="10000"/>
          </a:bodyPr>
          <a:lstStyle/>
          <a:p>
            <a:r>
              <a:rPr lang="en-US" sz="5100" b="1" dirty="0">
                <a:solidFill>
                  <a:schemeClr val="bg2">
                    <a:lumMod val="50000"/>
                  </a:schemeClr>
                </a:solidFill>
                <a:effectLst>
                  <a:outerShdw blurRad="50800" dist="38100" algn="tr" rotWithShape="0">
                    <a:prstClr val="black">
                      <a:alpha val="40000"/>
                    </a:prstClr>
                  </a:outerShdw>
                </a:effectLst>
              </a:rPr>
              <a:t>AT BIRTH       </a:t>
            </a:r>
            <a:r>
              <a:rPr lang="en-US" sz="2900" dirty="0">
                <a:effectLst>
                  <a:outerShdw blurRad="50800" dist="38100" algn="tr" rotWithShape="0">
                    <a:prstClr val="black">
                      <a:alpha val="40000"/>
                    </a:prstClr>
                  </a:outerShdw>
                </a:effectLst>
              </a:rPr>
              <a:t>the two halves of the mandible are united by fibrous </a:t>
            </a:r>
            <a:r>
              <a:rPr lang="en-US" sz="2900" dirty="0" err="1">
                <a:effectLst>
                  <a:outerShdw blurRad="50800" dist="38100" algn="tr" rotWithShape="0">
                    <a:prstClr val="black">
                      <a:alpha val="40000"/>
                    </a:prstClr>
                  </a:outerShdw>
                </a:effectLst>
              </a:rPr>
              <a:t>symphysis</a:t>
            </a:r>
            <a:r>
              <a:rPr lang="en-US" sz="2900" dirty="0">
                <a:effectLst>
                  <a:outerShdw blurRad="50800" dist="38100" algn="tr" rotWithShape="0">
                    <a:prstClr val="black">
                      <a:alpha val="40000"/>
                    </a:prstClr>
                  </a:outerShdw>
                </a:effectLst>
              </a:rPr>
              <a:t> </a:t>
            </a:r>
            <a:r>
              <a:rPr lang="en-US" sz="2900" dirty="0" err="1">
                <a:effectLst>
                  <a:outerShdw blurRad="50800" dist="38100" algn="tr" rotWithShape="0">
                    <a:prstClr val="black">
                      <a:alpha val="40000"/>
                    </a:prstClr>
                  </a:outerShdw>
                </a:effectLst>
              </a:rPr>
              <a:t>menti</a:t>
            </a:r>
            <a:r>
              <a:rPr lang="en-US" sz="2900" dirty="0">
                <a:effectLst>
                  <a:outerShdw blurRad="50800" dist="38100" algn="tr" rotWithShape="0">
                    <a:prstClr val="black">
                      <a:alpha val="40000"/>
                    </a:prstClr>
                  </a:outerShdw>
                </a:effectLst>
              </a:rPr>
              <a:t>, anterior ends of each rudiments are covered by cartilage.</a:t>
            </a:r>
          </a:p>
          <a:p>
            <a:endParaRPr lang="en-US" sz="2900" dirty="0">
              <a:effectLst>
                <a:outerShdw blurRad="50800" dist="38100" algn="tr" rotWithShape="0">
                  <a:prstClr val="black">
                    <a:alpha val="40000"/>
                  </a:prstClr>
                </a:outerShdw>
              </a:effectLst>
            </a:endParaRPr>
          </a:p>
          <a:p>
            <a:r>
              <a:rPr lang="en-US" sz="2900" dirty="0">
                <a:effectLst>
                  <a:outerShdw blurRad="50800" dist="38100" algn="tr" rotWithShape="0">
                    <a:prstClr val="black">
                      <a:alpha val="40000"/>
                    </a:prstClr>
                  </a:outerShdw>
                </a:effectLst>
              </a:rPr>
              <a:t>The </a:t>
            </a:r>
            <a:r>
              <a:rPr lang="en-US" sz="2900" dirty="0" err="1">
                <a:solidFill>
                  <a:schemeClr val="bg2">
                    <a:lumMod val="50000"/>
                  </a:schemeClr>
                </a:solidFill>
                <a:effectLst>
                  <a:outerShdw blurRad="50800" dist="38100" algn="tr" rotWithShape="0">
                    <a:prstClr val="black">
                      <a:alpha val="40000"/>
                    </a:prstClr>
                  </a:outerShdw>
                </a:effectLst>
              </a:rPr>
              <a:t>mandibular</a:t>
            </a:r>
            <a:r>
              <a:rPr lang="en-US" sz="2900" dirty="0">
                <a:solidFill>
                  <a:schemeClr val="bg2">
                    <a:lumMod val="50000"/>
                  </a:schemeClr>
                </a:solidFill>
                <a:effectLst>
                  <a:outerShdw blurRad="50800" dist="38100" algn="tr" rotWithShape="0">
                    <a:prstClr val="black">
                      <a:alpha val="40000"/>
                    </a:prstClr>
                  </a:outerShdw>
                </a:effectLst>
              </a:rPr>
              <a:t> canal is near the lower border, the mental foramen opens below the deciduous molar </a:t>
            </a:r>
            <a:r>
              <a:rPr lang="en-US" sz="2900" dirty="0">
                <a:effectLst>
                  <a:outerShdw blurRad="50800" dist="38100" algn="tr" rotWithShape="0">
                    <a:prstClr val="black">
                      <a:alpha val="40000"/>
                    </a:prstClr>
                  </a:outerShdw>
                </a:effectLst>
              </a:rPr>
              <a:t>and is directed forwards, the </a:t>
            </a:r>
            <a:r>
              <a:rPr lang="en-US" sz="2900" dirty="0" err="1">
                <a:effectLst>
                  <a:outerShdw blurRad="50800" dist="38100" algn="tr" rotWithShape="0">
                    <a:prstClr val="black">
                      <a:alpha val="40000"/>
                    </a:prstClr>
                  </a:outerShdw>
                </a:effectLst>
              </a:rPr>
              <a:t>coronoid</a:t>
            </a:r>
            <a:r>
              <a:rPr lang="en-US" sz="2900" dirty="0">
                <a:effectLst>
                  <a:outerShdw blurRad="50800" dist="38100" algn="tr" rotWithShape="0">
                    <a:prstClr val="black">
                      <a:alpha val="40000"/>
                    </a:prstClr>
                  </a:outerShdw>
                </a:effectLst>
              </a:rPr>
              <a:t> process projects above the </a:t>
            </a:r>
            <a:r>
              <a:rPr lang="en-US" sz="2900" dirty="0" err="1">
                <a:effectLst>
                  <a:outerShdw blurRad="50800" dist="38100" algn="tr" rotWithShape="0">
                    <a:prstClr val="black">
                      <a:alpha val="40000"/>
                    </a:prstClr>
                  </a:outerShdw>
                </a:effectLst>
              </a:rPr>
              <a:t>condyle</a:t>
            </a:r>
            <a:r>
              <a:rPr lang="en-US" sz="2900" dirty="0">
                <a:effectLst>
                  <a:outerShdw blurRad="50800" dist="38100" algn="tr" rotWithShape="0">
                    <a:prstClr val="black">
                      <a:alpha val="40000"/>
                    </a:prstClr>
                  </a:outerShdw>
                </a:effectLst>
              </a:rPr>
              <a:t>. </a:t>
            </a:r>
          </a:p>
          <a:p>
            <a:endParaRPr lang="en-US" sz="2900" dirty="0">
              <a:effectLst>
                <a:outerShdw blurRad="50800" dist="38100" algn="tr" rotWithShape="0">
                  <a:prstClr val="black">
                    <a:alpha val="40000"/>
                  </a:prstClr>
                </a:outerShdw>
              </a:effectLst>
            </a:endParaRPr>
          </a:p>
          <a:p>
            <a:endParaRPr lang="en-US" sz="2900" dirty="0">
              <a:effectLst>
                <a:outerShdw blurRad="50800" dist="38100" algn="tr" rotWithShape="0">
                  <a:prstClr val="black">
                    <a:alpha val="40000"/>
                  </a:prstClr>
                </a:outerShdw>
              </a:effectLst>
            </a:endParaRPr>
          </a:p>
          <a:p>
            <a:endParaRPr lang="en-US" sz="2900" dirty="0">
              <a:effectLst>
                <a:outerShdw blurRad="50800" dist="38100" algn="tr" rotWithShape="0">
                  <a:prstClr val="black">
                    <a:alpha val="40000"/>
                  </a:prstClr>
                </a:outerShdw>
              </a:effectLst>
            </a:endParaRPr>
          </a:p>
          <a:p>
            <a:endParaRPr lang="en-US" dirty="0"/>
          </a:p>
        </p:txBody>
      </p:sp>
      <p:sp>
        <p:nvSpPr>
          <p:cNvPr id="4" name="Right Arrow 3"/>
          <p:cNvSpPr/>
          <p:nvPr/>
        </p:nvSpPr>
        <p:spPr>
          <a:xfrm>
            <a:off x="4051300" y="2120900"/>
            <a:ext cx="1016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0" y="518616"/>
            <a:ext cx="12192000" cy="6339384"/>
          </a:xfrm>
        </p:spPr>
        <p:txBody>
          <a:bodyPr/>
          <a:lstStyle/>
          <a:p>
            <a:r>
              <a:rPr lang="en-US" dirty="0"/>
              <a:t>Postnatal growth is defined as the first </a:t>
            </a:r>
            <a:r>
              <a:rPr lang="en-US" dirty="0">
                <a:latin typeface="Comic Sans MS" panose="030F0702030302020204" pitchFamily="66" charset="0"/>
              </a:rPr>
              <a:t>20 </a:t>
            </a:r>
            <a:r>
              <a:rPr lang="en-US" dirty="0"/>
              <a:t>years of growth after birth.</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5</a:t>
            </a:fld>
            <a:endParaRPr lang="en-US" dirty="0"/>
          </a:p>
        </p:txBody>
      </p:sp>
      <p:sp>
        <p:nvSpPr>
          <p:cNvPr id="7" name="Slide Number Placeholder 5"/>
          <p:cNvSpPr txBox="1">
            <a:spLocks/>
          </p:cNvSpPr>
          <p:nvPr/>
        </p:nvSpPr>
        <p:spPr>
          <a:xfrm>
            <a:off x="6553200" y="6245225"/>
            <a:ext cx="2133600" cy="47625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CD2DA-685D-4871-9BC5-2B55EA4B29EA}" type="slidenum">
              <a:rPr lang="en-US" smtClean="0"/>
              <a:pPr/>
              <a:t>5</a:t>
            </a:fld>
            <a:endParaRPr lang="en-US"/>
          </a:p>
        </p:txBody>
      </p:sp>
      <p:grpSp>
        <p:nvGrpSpPr>
          <p:cNvPr id="8" name="Group 14"/>
          <p:cNvGrpSpPr>
            <a:grpSpLocks/>
          </p:cNvGrpSpPr>
          <p:nvPr/>
        </p:nvGrpSpPr>
        <p:grpSpPr bwMode="auto">
          <a:xfrm>
            <a:off x="967035" y="1265905"/>
            <a:ext cx="7759890" cy="5363495"/>
            <a:chOff x="1152" y="1348"/>
            <a:chExt cx="1488" cy="432"/>
          </a:xfrm>
          <a:solidFill>
            <a:srgbClr val="FFC000"/>
          </a:solidFill>
        </p:grpSpPr>
        <p:sp>
          <p:nvSpPr>
            <p:cNvPr id="9" name="AutoShape 5" descr="Divot"/>
            <p:cNvSpPr>
              <a:spLocks noChangeArrowheads="1"/>
            </p:cNvSpPr>
            <p:nvPr/>
          </p:nvSpPr>
          <p:spPr bwMode="auto">
            <a:xfrm>
              <a:off x="1152" y="1348"/>
              <a:ext cx="1488" cy="432"/>
            </a:xfrm>
            <a:prstGeom prst="roundRect">
              <a:avLst>
                <a:gd name="adj" fmla="val 16667"/>
              </a:avLst>
            </a:prstGeom>
            <a:grp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0" name="Text Box 7"/>
            <p:cNvSpPr txBox="1">
              <a:spLocks noChangeArrowheads="1"/>
            </p:cNvSpPr>
            <p:nvPr/>
          </p:nvSpPr>
          <p:spPr bwMode="auto">
            <a:xfrm>
              <a:off x="1332" y="1371"/>
              <a:ext cx="420" cy="42"/>
            </a:xfrm>
            <a:prstGeom prst="rect">
              <a:avLst/>
            </a:prstGeom>
            <a:solidFill>
              <a:schemeClr val="bg1">
                <a:lumMod val="50000"/>
                <a:lumOff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latin typeface="Formal436 BT" pitchFamily="66" charset="0"/>
                </a:rPr>
                <a:t>Infancy </a:t>
              </a:r>
            </a:p>
          </p:txBody>
        </p:sp>
      </p:grpSp>
      <p:grpSp>
        <p:nvGrpSpPr>
          <p:cNvPr id="11" name="Group 15"/>
          <p:cNvGrpSpPr>
            <a:grpSpLocks/>
          </p:cNvGrpSpPr>
          <p:nvPr/>
        </p:nvGrpSpPr>
        <p:grpSpPr bwMode="auto">
          <a:xfrm>
            <a:off x="1893716" y="3236912"/>
            <a:ext cx="2362200" cy="893763"/>
            <a:chOff x="1968" y="1824"/>
            <a:chExt cx="1488" cy="432"/>
          </a:xfrm>
          <a:solidFill>
            <a:schemeClr val="bg1">
              <a:lumMod val="50000"/>
              <a:lumOff val="50000"/>
            </a:schemeClr>
          </a:solidFill>
        </p:grpSpPr>
        <p:sp>
          <p:nvSpPr>
            <p:cNvPr id="12" name="AutoShape 10" descr="Divot"/>
            <p:cNvSpPr>
              <a:spLocks noChangeArrowheads="1"/>
            </p:cNvSpPr>
            <p:nvPr/>
          </p:nvSpPr>
          <p:spPr bwMode="auto">
            <a:xfrm>
              <a:off x="1968" y="1824"/>
              <a:ext cx="1488" cy="432"/>
            </a:xfrm>
            <a:prstGeom prst="roundRect">
              <a:avLst>
                <a:gd name="adj" fmla="val 16667"/>
              </a:avLst>
            </a:prstGeom>
            <a:grp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3" name="Text Box 12"/>
            <p:cNvSpPr txBox="1">
              <a:spLocks noChangeArrowheads="1"/>
            </p:cNvSpPr>
            <p:nvPr/>
          </p:nvSpPr>
          <p:spPr bwMode="auto">
            <a:xfrm>
              <a:off x="2150" y="1881"/>
              <a:ext cx="1258" cy="3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dirty="0">
                  <a:latin typeface="Formal436 BT" pitchFamily="66" charset="0"/>
                </a:rPr>
                <a:t>Childhood</a:t>
              </a:r>
              <a:r>
                <a:rPr lang="en-US" dirty="0"/>
                <a:t> </a:t>
              </a:r>
            </a:p>
          </p:txBody>
        </p:sp>
      </p:grpSp>
      <p:grpSp>
        <p:nvGrpSpPr>
          <p:cNvPr id="14" name="Group 16"/>
          <p:cNvGrpSpPr>
            <a:grpSpLocks/>
          </p:cNvGrpSpPr>
          <p:nvPr/>
        </p:nvGrpSpPr>
        <p:grpSpPr bwMode="auto">
          <a:xfrm>
            <a:off x="1905000" y="5410200"/>
            <a:ext cx="2438400" cy="685800"/>
            <a:chOff x="480" y="2352"/>
            <a:chExt cx="1536" cy="432"/>
          </a:xfrm>
          <a:solidFill>
            <a:schemeClr val="bg1">
              <a:lumMod val="50000"/>
              <a:lumOff val="50000"/>
            </a:schemeClr>
          </a:solidFill>
        </p:grpSpPr>
        <p:sp>
          <p:nvSpPr>
            <p:cNvPr id="15" name="AutoShape 11" descr="Divot"/>
            <p:cNvSpPr>
              <a:spLocks noChangeArrowheads="1"/>
            </p:cNvSpPr>
            <p:nvPr/>
          </p:nvSpPr>
          <p:spPr bwMode="auto">
            <a:xfrm>
              <a:off x="480" y="2352"/>
              <a:ext cx="1488" cy="432"/>
            </a:xfrm>
            <a:prstGeom prst="roundRect">
              <a:avLst>
                <a:gd name="adj" fmla="val 16667"/>
              </a:avLst>
            </a:prstGeom>
            <a:grp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6" name="Text Box 13"/>
            <p:cNvSpPr txBox="1">
              <a:spLocks noChangeArrowheads="1"/>
            </p:cNvSpPr>
            <p:nvPr/>
          </p:nvSpPr>
          <p:spPr bwMode="auto">
            <a:xfrm>
              <a:off x="507" y="2409"/>
              <a:ext cx="1509" cy="3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dirty="0">
                  <a:latin typeface="Formal436 BT" pitchFamily="66" charset="0"/>
                </a:rPr>
                <a:t>Adolescence </a:t>
              </a:r>
            </a:p>
          </p:txBody>
        </p:sp>
      </p:grpSp>
      <p:sp>
        <p:nvSpPr>
          <p:cNvPr id="17" name="Text Box 18"/>
          <p:cNvSpPr txBox="1">
            <a:spLocks noChangeArrowheads="1"/>
          </p:cNvSpPr>
          <p:nvPr/>
        </p:nvSpPr>
        <p:spPr bwMode="auto">
          <a:xfrm>
            <a:off x="5486400" y="1597026"/>
            <a:ext cx="25939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solidFill>
                  <a:srgbClr val="F67560"/>
                </a:solidFill>
                <a:latin typeface="Script12 BT" pitchFamily="66" charset="0"/>
              </a:rPr>
              <a:t>1</a:t>
            </a:r>
            <a:r>
              <a:rPr lang="en-US" sz="2000" baseline="30000" dirty="0">
                <a:solidFill>
                  <a:srgbClr val="F67560"/>
                </a:solidFill>
                <a:latin typeface="Script12 BT" pitchFamily="66" charset="0"/>
              </a:rPr>
              <a:t>st</a:t>
            </a:r>
            <a:r>
              <a:rPr lang="en-US" sz="2000" dirty="0">
                <a:solidFill>
                  <a:srgbClr val="F67560"/>
                </a:solidFill>
                <a:latin typeface="Script12 BT" pitchFamily="66" charset="0"/>
              </a:rPr>
              <a:t> postnatal year</a:t>
            </a:r>
          </a:p>
        </p:txBody>
      </p:sp>
      <p:grpSp>
        <p:nvGrpSpPr>
          <p:cNvPr id="18" name="Group 26"/>
          <p:cNvGrpSpPr>
            <a:grpSpLocks/>
          </p:cNvGrpSpPr>
          <p:nvPr/>
        </p:nvGrpSpPr>
        <p:grpSpPr bwMode="auto">
          <a:xfrm>
            <a:off x="5486400" y="2438400"/>
            <a:ext cx="2133600" cy="838200"/>
            <a:chOff x="3072" y="2016"/>
            <a:chExt cx="1344" cy="528"/>
          </a:xfrm>
        </p:grpSpPr>
        <p:sp>
          <p:nvSpPr>
            <p:cNvPr id="19" name="Oval 19"/>
            <p:cNvSpPr>
              <a:spLocks noChangeArrowheads="1"/>
            </p:cNvSpPr>
            <p:nvPr/>
          </p:nvSpPr>
          <p:spPr bwMode="auto">
            <a:xfrm>
              <a:off x="3072" y="2016"/>
              <a:ext cx="1344" cy="528"/>
            </a:xfrm>
            <a:prstGeom prst="ellipse">
              <a:avLst/>
            </a:prstGeom>
            <a:gradFill rotWithShape="1">
              <a:gsLst>
                <a:gs pos="0">
                  <a:srgbClr val="7797F1"/>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0" name="Text Box 21"/>
            <p:cNvSpPr txBox="1">
              <a:spLocks noChangeArrowheads="1"/>
            </p:cNvSpPr>
            <p:nvPr/>
          </p:nvSpPr>
          <p:spPr bwMode="auto">
            <a:xfrm>
              <a:off x="3206" y="2077"/>
              <a:ext cx="99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Script12 BT" pitchFamily="66" charset="0"/>
                </a:rPr>
                <a:t>Early phase</a:t>
              </a:r>
            </a:p>
            <a:p>
              <a:r>
                <a:rPr lang="en-US" sz="2000">
                  <a:latin typeface="Script12 BT" pitchFamily="66" charset="0"/>
                </a:rPr>
                <a:t>  </a:t>
              </a:r>
              <a:r>
                <a:rPr lang="en-US" sz="2000">
                  <a:solidFill>
                    <a:srgbClr val="F67560"/>
                  </a:solidFill>
                  <a:latin typeface="Script12 BT" pitchFamily="66" charset="0"/>
                </a:rPr>
                <a:t>1-6 yrs</a:t>
              </a:r>
            </a:p>
          </p:txBody>
        </p:sp>
      </p:grpSp>
      <p:grpSp>
        <p:nvGrpSpPr>
          <p:cNvPr id="21" name="Group 27"/>
          <p:cNvGrpSpPr>
            <a:grpSpLocks/>
          </p:cNvGrpSpPr>
          <p:nvPr/>
        </p:nvGrpSpPr>
        <p:grpSpPr bwMode="auto">
          <a:xfrm>
            <a:off x="5486400" y="3352800"/>
            <a:ext cx="2133600" cy="838200"/>
            <a:chOff x="3264" y="2208"/>
            <a:chExt cx="1344" cy="528"/>
          </a:xfrm>
        </p:grpSpPr>
        <p:sp>
          <p:nvSpPr>
            <p:cNvPr id="22" name="Oval 23"/>
            <p:cNvSpPr>
              <a:spLocks noChangeArrowheads="1"/>
            </p:cNvSpPr>
            <p:nvPr/>
          </p:nvSpPr>
          <p:spPr bwMode="auto">
            <a:xfrm>
              <a:off x="3264" y="2208"/>
              <a:ext cx="1344" cy="528"/>
            </a:xfrm>
            <a:prstGeom prst="ellipse">
              <a:avLst/>
            </a:prstGeom>
            <a:gradFill rotWithShape="1">
              <a:gsLst>
                <a:gs pos="0">
                  <a:srgbClr val="7797F1"/>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3" name="Text Box 24"/>
            <p:cNvSpPr txBox="1">
              <a:spLocks noChangeArrowheads="1"/>
            </p:cNvSpPr>
            <p:nvPr/>
          </p:nvSpPr>
          <p:spPr bwMode="auto">
            <a:xfrm>
              <a:off x="3456" y="2256"/>
              <a:ext cx="107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Script12 BT" pitchFamily="66" charset="0"/>
                </a:rPr>
                <a:t>Middle phase</a:t>
              </a:r>
            </a:p>
            <a:p>
              <a:r>
                <a:rPr lang="en-US" sz="2000" dirty="0">
                  <a:latin typeface="Script12 BT" pitchFamily="66" charset="0"/>
                </a:rPr>
                <a:t>  </a:t>
              </a:r>
              <a:r>
                <a:rPr lang="en-US" sz="2000" dirty="0">
                  <a:solidFill>
                    <a:srgbClr val="F67560"/>
                  </a:solidFill>
                  <a:latin typeface="Script12 BT" pitchFamily="66" charset="0"/>
                </a:rPr>
                <a:t>6-10 </a:t>
              </a:r>
              <a:r>
                <a:rPr lang="en-US" sz="2000" dirty="0" err="1">
                  <a:solidFill>
                    <a:srgbClr val="F67560"/>
                  </a:solidFill>
                  <a:latin typeface="Script12 BT" pitchFamily="66" charset="0"/>
                </a:rPr>
                <a:t>yrs</a:t>
              </a:r>
              <a:endParaRPr lang="en-US" sz="2000" dirty="0">
                <a:solidFill>
                  <a:srgbClr val="F67560"/>
                </a:solidFill>
                <a:latin typeface="Script12 BT" pitchFamily="66" charset="0"/>
              </a:endParaRPr>
            </a:p>
          </p:txBody>
        </p:sp>
      </p:grpSp>
      <p:grpSp>
        <p:nvGrpSpPr>
          <p:cNvPr id="24" name="Group 28"/>
          <p:cNvGrpSpPr>
            <a:grpSpLocks/>
          </p:cNvGrpSpPr>
          <p:nvPr/>
        </p:nvGrpSpPr>
        <p:grpSpPr bwMode="auto">
          <a:xfrm>
            <a:off x="5486400" y="4267200"/>
            <a:ext cx="2133600" cy="838200"/>
            <a:chOff x="3168" y="2832"/>
            <a:chExt cx="1344" cy="528"/>
          </a:xfrm>
        </p:grpSpPr>
        <p:sp>
          <p:nvSpPr>
            <p:cNvPr id="25" name="Oval 22"/>
            <p:cNvSpPr>
              <a:spLocks noChangeArrowheads="1"/>
            </p:cNvSpPr>
            <p:nvPr/>
          </p:nvSpPr>
          <p:spPr bwMode="auto">
            <a:xfrm>
              <a:off x="3168" y="2832"/>
              <a:ext cx="1344" cy="528"/>
            </a:xfrm>
            <a:prstGeom prst="ellipse">
              <a:avLst/>
            </a:prstGeom>
            <a:gradFill rotWithShape="1">
              <a:gsLst>
                <a:gs pos="0">
                  <a:srgbClr val="7797F1"/>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6" name="Text Box 25"/>
            <p:cNvSpPr txBox="1">
              <a:spLocks noChangeArrowheads="1"/>
            </p:cNvSpPr>
            <p:nvPr/>
          </p:nvSpPr>
          <p:spPr bwMode="auto">
            <a:xfrm>
              <a:off x="3398" y="2880"/>
              <a:ext cx="91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Script12 BT" pitchFamily="66" charset="0"/>
                </a:rPr>
                <a:t>Late phase</a:t>
              </a:r>
            </a:p>
            <a:p>
              <a:r>
                <a:rPr lang="en-US" sz="2000">
                  <a:solidFill>
                    <a:srgbClr val="F67560"/>
                  </a:solidFill>
                  <a:latin typeface="Script12 BT" pitchFamily="66" charset="0"/>
                </a:rPr>
                <a:t>10- 16 yrs</a:t>
              </a:r>
            </a:p>
          </p:txBody>
        </p:sp>
      </p:grpSp>
      <p:sp>
        <p:nvSpPr>
          <p:cNvPr id="27" name="Text Box 29"/>
          <p:cNvSpPr txBox="1">
            <a:spLocks noChangeArrowheads="1"/>
          </p:cNvSpPr>
          <p:nvPr/>
        </p:nvSpPr>
        <p:spPr bwMode="auto">
          <a:xfrm>
            <a:off x="5715000" y="5241925"/>
            <a:ext cx="1581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Script12 BT" pitchFamily="66" charset="0"/>
              </a:rPr>
              <a:t>   Males</a:t>
            </a:r>
          </a:p>
          <a:p>
            <a:r>
              <a:rPr lang="en-US" sz="2000">
                <a:solidFill>
                  <a:srgbClr val="F67560"/>
                </a:solidFill>
                <a:latin typeface="Script12 BT" pitchFamily="66" charset="0"/>
              </a:rPr>
              <a:t> 14- 20 yrs</a:t>
            </a:r>
          </a:p>
        </p:txBody>
      </p:sp>
      <p:sp>
        <p:nvSpPr>
          <p:cNvPr id="28" name="Text Box 30"/>
          <p:cNvSpPr txBox="1">
            <a:spLocks noChangeArrowheads="1"/>
          </p:cNvSpPr>
          <p:nvPr/>
        </p:nvSpPr>
        <p:spPr bwMode="auto">
          <a:xfrm>
            <a:off x="5842000" y="5927725"/>
            <a:ext cx="145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Script12 BT" pitchFamily="66" charset="0"/>
              </a:rPr>
              <a:t> Females</a:t>
            </a:r>
          </a:p>
          <a:p>
            <a:r>
              <a:rPr lang="en-US" sz="2000">
                <a:solidFill>
                  <a:srgbClr val="F67560"/>
                </a:solidFill>
                <a:latin typeface="Script12 BT" pitchFamily="66" charset="0"/>
              </a:rPr>
              <a:t>13- 20 yrs</a:t>
            </a:r>
          </a:p>
        </p:txBody>
      </p:sp>
    </p:spTree>
    <p:extLst>
      <p:ext uri="{BB962C8B-B14F-4D97-AF65-F5344CB8AC3E}">
        <p14:creationId xmlns:p14="http://schemas.microsoft.com/office/powerpoint/2010/main" val="1497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Horizontal)">
                                      <p:cBhvr>
                                        <p:cTn id="57" dur="500"/>
                                        <p:tgtEl>
                                          <p:spTgt spid="27"/>
                                        </p:tgtEl>
                                      </p:cBhvr>
                                    </p:animEffect>
                                  </p:childTnLst>
                                </p:cTn>
                              </p:par>
                              <p:par>
                                <p:cTn id="58" presetID="16" presetClass="entr" presetSubtype="2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Horizontal)">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7" grpId="0"/>
      <p:bldP spid="27"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0" y="762000"/>
            <a:ext cx="9753600" cy="5693866"/>
          </a:xfrm>
          <a:prstGeom prst="rect">
            <a:avLst/>
          </a:prstGeom>
        </p:spPr>
        <p:txBody>
          <a:bodyPr wrap="square">
            <a:spAutoFit/>
          </a:bodyPr>
          <a:lstStyle/>
          <a:p>
            <a:pPr>
              <a:buClr>
                <a:schemeClr val="bg2">
                  <a:lumMod val="50000"/>
                </a:schemeClr>
              </a:buClr>
              <a:buFont typeface="Wingdings" pitchFamily="2" charset="2"/>
              <a:buChar char="v"/>
            </a:pPr>
            <a:r>
              <a:rPr lang="en-US" sz="2800" dirty="0">
                <a:effectLst>
                  <a:outerShdw blurRad="50800" dist="38100" algn="tr" rotWithShape="0">
                    <a:prstClr val="black">
                      <a:alpha val="40000"/>
                    </a:prstClr>
                  </a:outerShdw>
                </a:effectLst>
              </a:rPr>
              <a:t> </a:t>
            </a:r>
            <a:r>
              <a:rPr lang="en-US" sz="2800" dirty="0">
                <a:solidFill>
                  <a:schemeClr val="bg2">
                    <a:lumMod val="50000"/>
                  </a:schemeClr>
                </a:solidFill>
                <a:effectLst>
                  <a:outerShdw blurRad="50800" dist="38100" algn="tr" rotWithShape="0">
                    <a:prstClr val="black">
                      <a:alpha val="40000"/>
                    </a:prstClr>
                  </a:outerShdw>
                </a:effectLst>
              </a:rPr>
              <a:t>THE BODY </a:t>
            </a:r>
            <a:r>
              <a:rPr lang="en-US" sz="2800" dirty="0">
                <a:effectLst>
                  <a:outerShdw blurRad="50800" dist="38100" algn="tr" rotWithShape="0">
                    <a:prstClr val="black">
                      <a:alpha val="40000"/>
                    </a:prstClr>
                  </a:outerShdw>
                </a:effectLst>
              </a:rPr>
              <a:t>elongates, especially behind the mental foramen, providing space for three additional teeth.</a:t>
            </a:r>
          </a:p>
          <a:p>
            <a:pPr>
              <a:buClr>
                <a:schemeClr val="bg2">
                  <a:lumMod val="50000"/>
                </a:schemeClr>
              </a:buClr>
              <a:buFont typeface="Wingdings" pitchFamily="2" charset="2"/>
              <a:buChar char="v"/>
            </a:pPr>
            <a:endParaRPr lang="en-US" sz="2800" dirty="0">
              <a:effectLst>
                <a:outerShdw blurRad="50800" dist="38100" algn="tr" rotWithShape="0">
                  <a:prstClr val="black">
                    <a:alpha val="40000"/>
                  </a:prstClr>
                </a:outerShdw>
              </a:effectLst>
            </a:endParaRPr>
          </a:p>
          <a:p>
            <a:pPr>
              <a:buClr>
                <a:schemeClr val="bg2">
                  <a:lumMod val="50000"/>
                </a:schemeClr>
              </a:buClr>
            </a:pPr>
            <a:r>
              <a:rPr lang="en-US" sz="2800" dirty="0">
                <a:effectLst>
                  <a:outerShdw blurRad="50800" dist="38100" algn="tr" rotWithShape="0">
                    <a:prstClr val="black">
                      <a:alpha val="40000"/>
                    </a:prstClr>
                  </a:outerShdw>
                </a:effectLst>
              </a:rPr>
              <a:t> </a:t>
            </a:r>
          </a:p>
          <a:p>
            <a:pPr>
              <a:buClr>
                <a:schemeClr val="bg2">
                  <a:lumMod val="50000"/>
                </a:schemeClr>
              </a:buClr>
              <a:buFont typeface="Wingdings" pitchFamily="2" charset="2"/>
              <a:buChar char="v"/>
            </a:pPr>
            <a:endParaRPr lang="en-US" sz="2800" dirty="0">
              <a:effectLst>
                <a:outerShdw blurRad="50800" dist="38100" algn="tr" rotWithShape="0">
                  <a:prstClr val="black">
                    <a:alpha val="40000"/>
                  </a:prstClr>
                </a:outerShdw>
              </a:effectLst>
            </a:endParaRPr>
          </a:p>
          <a:p>
            <a:pPr>
              <a:buClr>
                <a:schemeClr val="bg2">
                  <a:lumMod val="50000"/>
                </a:schemeClr>
              </a:buClr>
              <a:buFont typeface="Wingdings" pitchFamily="2" charset="2"/>
              <a:buChar char="v"/>
            </a:pPr>
            <a:r>
              <a:rPr lang="en-US" sz="2800" dirty="0">
                <a:effectLst>
                  <a:outerShdw blurRad="50800" dist="38100" algn="tr" rotWithShape="0">
                    <a:prstClr val="black">
                      <a:alpha val="40000"/>
                    </a:prstClr>
                  </a:outerShdw>
                </a:effectLst>
              </a:rPr>
              <a:t>During the first and second years as the chin develops, the </a:t>
            </a:r>
            <a:r>
              <a:rPr lang="en-US" sz="2800" dirty="0">
                <a:solidFill>
                  <a:schemeClr val="bg2">
                    <a:lumMod val="50000"/>
                  </a:schemeClr>
                </a:solidFill>
                <a:effectLst>
                  <a:outerShdw blurRad="50800" dist="38100" algn="tr" rotWithShape="0">
                    <a:prstClr val="black">
                      <a:alpha val="40000"/>
                    </a:prstClr>
                  </a:outerShdw>
                </a:effectLst>
              </a:rPr>
              <a:t>MENTAL FORAMEN</a:t>
            </a:r>
            <a:r>
              <a:rPr lang="en-US" sz="2800" dirty="0">
                <a:effectLst>
                  <a:outerShdw blurRad="50800" dist="38100" algn="tr" rotWithShape="0">
                    <a:prstClr val="black">
                      <a:alpha val="40000"/>
                    </a:prstClr>
                  </a:outerShdw>
                </a:effectLst>
              </a:rPr>
              <a:t> alters direction from </a:t>
            </a:r>
            <a:r>
              <a:rPr lang="en-US" sz="2800" dirty="0">
                <a:solidFill>
                  <a:schemeClr val="bg2">
                    <a:lumMod val="50000"/>
                  </a:schemeClr>
                </a:solidFill>
                <a:effectLst>
                  <a:outerShdw blurRad="50800" dist="38100" algn="tr" rotWithShape="0">
                    <a:prstClr val="black">
                      <a:alpha val="40000"/>
                    </a:prstClr>
                  </a:outerShdw>
                </a:effectLst>
              </a:rPr>
              <a:t>anterior</a:t>
            </a:r>
            <a:r>
              <a:rPr lang="en-US" sz="2800" dirty="0">
                <a:effectLst>
                  <a:outerShdw blurRad="50800" dist="38100" algn="tr" rotWithShape="0">
                    <a:prstClr val="black">
                      <a:alpha val="40000"/>
                    </a:prstClr>
                  </a:outerShdw>
                </a:effectLst>
              </a:rPr>
              <a:t> </a:t>
            </a:r>
            <a:r>
              <a:rPr lang="en-US" sz="2800" dirty="0">
                <a:solidFill>
                  <a:schemeClr val="bg2">
                    <a:lumMod val="50000"/>
                  </a:schemeClr>
                </a:solidFill>
                <a:effectLst>
                  <a:outerShdw blurRad="50800" dist="38100" algn="tr" rotWithShape="0">
                    <a:prstClr val="black">
                      <a:alpha val="40000"/>
                    </a:prstClr>
                  </a:outerShdw>
                </a:effectLst>
              </a:rPr>
              <a:t>to </a:t>
            </a:r>
            <a:r>
              <a:rPr lang="en-US" sz="2800" dirty="0" err="1">
                <a:solidFill>
                  <a:schemeClr val="bg2">
                    <a:lumMod val="50000"/>
                  </a:schemeClr>
                </a:solidFill>
                <a:effectLst>
                  <a:outerShdw blurRad="50800" dist="38100" algn="tr" rotWithShape="0">
                    <a:prstClr val="black">
                      <a:alpha val="40000"/>
                    </a:prstClr>
                  </a:outerShdw>
                </a:effectLst>
              </a:rPr>
              <a:t>posterosuperior</a:t>
            </a:r>
            <a:r>
              <a:rPr lang="en-US" sz="2800" dirty="0">
                <a:effectLst>
                  <a:outerShdw blurRad="50800" dist="38100" algn="tr" rotWithShape="0">
                    <a:prstClr val="black">
                      <a:alpha val="40000"/>
                    </a:prstClr>
                  </a:outerShdw>
                </a:effectLst>
              </a:rPr>
              <a:t>, and then almost </a:t>
            </a:r>
            <a:r>
              <a:rPr lang="en-US" sz="2800" dirty="0">
                <a:solidFill>
                  <a:schemeClr val="bg2">
                    <a:lumMod val="50000"/>
                  </a:schemeClr>
                </a:solidFill>
                <a:effectLst>
                  <a:outerShdw blurRad="50800" dist="38100" algn="tr" rotWithShape="0">
                    <a:prstClr val="black">
                      <a:alpha val="40000"/>
                    </a:prstClr>
                  </a:outerShdw>
                </a:effectLst>
              </a:rPr>
              <a:t>horizontally posterior </a:t>
            </a:r>
          </a:p>
          <a:p>
            <a:pPr>
              <a:buClr>
                <a:schemeClr val="bg2">
                  <a:lumMod val="50000"/>
                </a:schemeClr>
              </a:buClr>
              <a:buFont typeface="Wingdings" pitchFamily="2" charset="2"/>
              <a:buChar char="v"/>
            </a:pPr>
            <a:endParaRPr lang="en-US" sz="2800" dirty="0">
              <a:solidFill>
                <a:schemeClr val="bg2">
                  <a:lumMod val="50000"/>
                </a:schemeClr>
              </a:solidFill>
              <a:effectLst>
                <a:outerShdw blurRad="50800" dist="38100" algn="tr" rotWithShape="0">
                  <a:prstClr val="black">
                    <a:alpha val="40000"/>
                  </a:prstClr>
                </a:outerShdw>
              </a:effectLst>
            </a:endParaRPr>
          </a:p>
          <a:p>
            <a:pPr>
              <a:buClr>
                <a:schemeClr val="bg2">
                  <a:lumMod val="50000"/>
                </a:schemeClr>
              </a:buClr>
              <a:buFont typeface="Wingdings" pitchFamily="2" charset="2"/>
              <a:buChar char="v"/>
            </a:pPr>
            <a:endParaRPr lang="en-US" sz="2800" dirty="0">
              <a:solidFill>
                <a:schemeClr val="bg2">
                  <a:lumMod val="50000"/>
                </a:schemeClr>
              </a:solidFill>
              <a:effectLst>
                <a:outerShdw blurRad="50800" dist="38100" algn="tr" rotWithShape="0">
                  <a:prstClr val="black">
                    <a:alpha val="40000"/>
                  </a:prstClr>
                </a:outerShdw>
              </a:effectLst>
            </a:endParaRPr>
          </a:p>
          <a:p>
            <a:pPr>
              <a:buClr>
                <a:schemeClr val="bg2">
                  <a:lumMod val="50000"/>
                </a:schemeClr>
              </a:buClr>
            </a:pPr>
            <a:r>
              <a:rPr lang="en-US" sz="2800" dirty="0">
                <a:effectLst>
                  <a:outerShdw blurRad="50800" dist="38100" algn="tr" rotWithShape="0">
                    <a:prstClr val="black">
                      <a:alpha val="40000"/>
                    </a:prstClr>
                  </a:outerShdw>
                </a:effectLst>
              </a:rPr>
              <a:t>accommodating a changing direction of emerging mental nerve.  </a:t>
            </a:r>
            <a:endParaRPr lang="en-US" sz="2800" dirty="0"/>
          </a:p>
        </p:txBody>
      </p:sp>
      <p:sp>
        <p:nvSpPr>
          <p:cNvPr id="5" name="Down Arrow 4"/>
          <p:cNvSpPr/>
          <p:nvPr/>
        </p:nvSpPr>
        <p:spPr>
          <a:xfrm>
            <a:off x="4368800" y="4495800"/>
            <a:ext cx="13208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p:cNvSpPr>
            <a:spLocks noChangeArrowheads="1"/>
          </p:cNvSpPr>
          <p:nvPr/>
        </p:nvSpPr>
        <p:spPr bwMode="auto">
          <a:xfrm rot="10800000" flipV="1">
            <a:off x="304800" y="1121455"/>
            <a:ext cx="10566400" cy="5638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bg2">
                  <a:lumMod val="50000"/>
                </a:schemeClr>
              </a:buClr>
              <a:buSzPct val="90000"/>
              <a:buFont typeface="Wingdings" pitchFamily="2" charset="2"/>
              <a:buChar char="v"/>
              <a:tabLst/>
            </a:pPr>
            <a:r>
              <a:rPr kumimoji="0" lang="en-US" sz="2000" b="0" i="0" u="none" strike="noStrike" cap="none" normalizeH="0" baseline="0" dirty="0">
                <a:ln>
                  <a:noFill/>
                </a:ln>
                <a:solidFill>
                  <a:schemeClr val="tx1"/>
                </a:solidFill>
                <a:effectLst>
                  <a:outerShdw blurRad="38100" dist="38100" dir="2700000" algn="tl">
                    <a:srgbClr val="C0C0C0"/>
                  </a:outerShdw>
                </a:effectLst>
              </a:rPr>
              <a:t>AFTER ERUPTION OF THE PERMANENT TEETH THE </a:t>
            </a:r>
            <a:r>
              <a:rPr kumimoji="0" lang="en-US" sz="2000" b="0" i="0" u="none" strike="noStrike" cap="none" normalizeH="0" baseline="0" dirty="0">
                <a:ln>
                  <a:noFill/>
                </a:ln>
                <a:solidFill>
                  <a:schemeClr val="bg2">
                    <a:lumMod val="50000"/>
                  </a:schemeClr>
                </a:solidFill>
                <a:effectLst>
                  <a:outerShdw blurRad="38100" dist="38100" dir="2700000" algn="tl">
                    <a:srgbClr val="C0C0C0"/>
                  </a:outerShdw>
                </a:effectLst>
              </a:rPr>
              <a:t>MANDIBULAR CANAL IS A LITTLE ABOVE THE MYLOHYOID LINE AND THE MENTAL FORAMEN OCCUPIES ITS ADULT POSITION</a:t>
            </a:r>
            <a:r>
              <a:rPr kumimoji="0" lang="en-US" sz="2400" b="0" i="0" u="none" strike="noStrike" cap="none" normalizeH="0" baseline="0" dirty="0">
                <a:ln>
                  <a:noFill/>
                </a:ln>
                <a:solidFill>
                  <a:schemeClr val="bg2">
                    <a:lumMod val="50000"/>
                  </a:schemeClr>
                </a:solidFill>
                <a:effectLst>
                  <a:outerShdw blurRad="38100" dist="38100" dir="2700000" algn="tl">
                    <a:srgbClr val="C0C0C0"/>
                  </a:outerShdw>
                </a:effectLst>
              </a:rPr>
              <a:t>.</a:t>
            </a: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Pct val="90000"/>
              <a:buFont typeface="Wingdings" pitchFamily="2" charset="2"/>
              <a:buChar char="v"/>
              <a:tabLst/>
            </a:pPr>
            <a:endParaRPr lang="en-US" sz="2000" dirty="0">
              <a:effectLst>
                <a:outerShdw blurRad="38100" dist="38100" dir="2700000" algn="tl">
                  <a:srgbClr val="C0C0C0"/>
                </a:outerShdw>
              </a:effectLst>
            </a:endParaRP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tabLst/>
            </a:pPr>
            <a:r>
              <a:rPr lang="en-US" sz="2000" dirty="0">
                <a:effectLst>
                  <a:outerShdw blurRad="38100" dist="38100" dir="2700000" algn="tl">
                    <a:srgbClr val="C0C0C0"/>
                  </a:outerShdw>
                </a:effectLst>
              </a:rPr>
              <a:t>          </a:t>
            </a:r>
            <a:r>
              <a:rPr kumimoji="0" lang="en-US" sz="2000" b="0" i="0" u="none" strike="noStrike" cap="none" normalizeH="0" baseline="0" dirty="0">
                <a:ln>
                  <a:noFill/>
                </a:ln>
                <a:solidFill>
                  <a:schemeClr val="tx1"/>
                </a:solidFill>
                <a:effectLst>
                  <a:outerShdw blurRad="38100" dist="38100" dir="2700000" algn="tl">
                    <a:srgbClr val="C0C0C0"/>
                  </a:outerShdw>
                </a:effectLst>
              </a:rPr>
              <a:t> </a:t>
            </a:r>
            <a:r>
              <a:rPr kumimoji="0" lang="en-US" sz="2400" b="0" i="0" u="none" strike="noStrike" cap="none" normalizeH="0" baseline="0" dirty="0">
                <a:ln>
                  <a:noFill/>
                </a:ln>
                <a:solidFill>
                  <a:schemeClr val="tx1"/>
                </a:solidFill>
                <a:effectLst>
                  <a:outerShdw blurRad="38100" dist="38100" dir="2700000" algn="tl">
                    <a:srgbClr val="C0C0C0"/>
                  </a:outerShdw>
                </a:effectLst>
              </a:rPr>
              <a:t>AS THE MANDIBLE INCREASES IN SIZE, </a:t>
            </a:r>
            <a:endParaRPr kumimoji="0" lang="en-US" sz="2000" b="0" i="0" u="none" strike="noStrike" cap="none" normalizeH="0" baseline="0" dirty="0">
              <a:ln>
                <a:noFill/>
              </a:ln>
              <a:solidFill>
                <a:schemeClr val="tx1"/>
              </a:solidFill>
              <a:effectLst>
                <a:outerShdw blurRad="38100" dist="38100" dir="2700000" algn="tl">
                  <a:srgbClr val="C0C0C0"/>
                </a:outerShdw>
              </a:effectLst>
            </a:endParaRP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endParaRPr lang="en-US" sz="2000" dirty="0">
              <a:effectLst>
                <a:outerShdw blurRad="38100" dist="38100" dir="2700000" algn="tl">
                  <a:srgbClr val="C0C0C0"/>
                </a:outerShdw>
              </a:effectLst>
            </a:endParaRP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r>
              <a:rPr kumimoji="0" lang="en-US" sz="2000" b="0" i="0" u="none" strike="noStrike" cap="none" normalizeH="0" baseline="0" dirty="0">
                <a:ln>
                  <a:noFill/>
                </a:ln>
                <a:solidFill>
                  <a:schemeClr val="tx1"/>
                </a:solidFill>
                <a:effectLst>
                  <a:outerShdw blurRad="38100" dist="38100" dir="2700000" algn="tl">
                    <a:srgbClr val="C0C0C0"/>
                  </a:outerShdw>
                </a:effectLst>
              </a:rPr>
              <a:t>BONE ADDED               POSTERIOR BORDER</a:t>
            </a: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endParaRPr lang="en-US" sz="2000" dirty="0">
              <a:effectLst>
                <a:outerShdw blurRad="38100" dist="38100" dir="2700000" algn="tl">
                  <a:srgbClr val="C0C0C0"/>
                </a:outerShdw>
              </a:effectLst>
            </a:endParaRP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endParaRPr kumimoji="0" lang="en-US" sz="2000" b="0" i="0" u="none" strike="noStrike" cap="none" normalizeH="0" baseline="0" dirty="0">
              <a:ln>
                <a:noFill/>
              </a:ln>
              <a:solidFill>
                <a:schemeClr val="tx1"/>
              </a:solidFill>
              <a:effectLst>
                <a:outerShdw blurRad="38100" dist="38100" dir="2700000" algn="tl">
                  <a:srgbClr val="C0C0C0"/>
                </a:outerShdw>
              </a:effectLst>
            </a:endParaRP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tabLst/>
            </a:pPr>
            <a:r>
              <a:rPr lang="en-US" sz="2000" dirty="0">
                <a:effectLst>
                  <a:outerShdw blurRad="38100" dist="38100" dir="2700000" algn="tl">
                    <a:srgbClr val="C0C0C0"/>
                  </a:outerShdw>
                </a:effectLst>
              </a:rPr>
              <a:t>                            RAMUS                        CORONOID PROCESS</a:t>
            </a: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endParaRPr kumimoji="0" lang="en-US" sz="2000" b="0" i="0" u="none" strike="noStrike" cap="none" normalizeH="0" baseline="0" dirty="0">
              <a:ln>
                <a:noFill/>
              </a:ln>
              <a:solidFill>
                <a:schemeClr val="tx1"/>
              </a:solidFill>
              <a:effectLst>
                <a:outerShdw blurRad="38100" dist="38100" dir="2700000" algn="tl">
                  <a:srgbClr val="C0C0C0"/>
                </a:outerShdw>
              </a:effectLst>
            </a:endParaRP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r>
              <a:rPr lang="en-US" sz="2000" dirty="0">
                <a:effectLst>
                  <a:outerShdw blurRad="38100" dist="38100" dir="2700000" algn="tl">
                    <a:srgbClr val="C0C0C0"/>
                  </a:outerShdw>
                </a:effectLst>
              </a:rPr>
              <a:t>RESORPTION                ANTERIOR BORDER</a:t>
            </a: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endParaRPr kumimoji="0" lang="en-US" sz="2000" b="0" i="0" u="none" strike="noStrike" cap="none" normalizeH="0" baseline="0" dirty="0">
              <a:ln>
                <a:noFill/>
              </a:ln>
              <a:solidFill>
                <a:schemeClr val="tx1"/>
              </a:solidFill>
              <a:effectLst>
                <a:outerShdw blurRad="38100" dist="38100" dir="2700000" algn="tl">
                  <a:srgbClr val="C0C0C0"/>
                </a:outerShdw>
              </a:effectLst>
            </a:endParaRP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buFont typeface="Wingdings" pitchFamily="2" charset="2"/>
              <a:buChar char="v"/>
              <a:tabLst/>
            </a:pPr>
            <a:r>
              <a:rPr lang="en-US" sz="2800" dirty="0">
                <a:solidFill>
                  <a:schemeClr val="bg2">
                    <a:lumMod val="50000"/>
                  </a:schemeClr>
                </a:solidFill>
                <a:effectLst>
                  <a:outerShdw blurRad="38100" dist="38100" dir="2700000" algn="tl">
                    <a:srgbClr val="C0C0C0"/>
                  </a:outerShdw>
                </a:effectLst>
              </a:rPr>
              <a:t>FOR ACCOMODATION OF PERMANENT MOLARS</a:t>
            </a:r>
            <a:endParaRPr kumimoji="0" lang="en-US" sz="2800" b="0" i="0" u="none" strike="noStrike" cap="none" normalizeH="0" baseline="0" dirty="0">
              <a:ln>
                <a:noFill/>
              </a:ln>
              <a:solidFill>
                <a:schemeClr val="bg2">
                  <a:lumMod val="50000"/>
                </a:schemeClr>
              </a:solidFill>
              <a:effectLst>
                <a:outerShdw blurRad="38100" dist="38100" dir="2700000" algn="tl">
                  <a:srgbClr val="C0C0C0"/>
                </a:outerShdw>
              </a:effectLst>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endParaRPr>
          </a:p>
        </p:txBody>
      </p:sp>
      <p:sp>
        <p:nvSpPr>
          <p:cNvPr id="194562" name="Rectangle 2"/>
          <p:cNvSpPr>
            <a:spLocks noChangeArrowheads="1"/>
          </p:cNvSpPr>
          <p:nvPr/>
        </p:nvSpPr>
        <p:spPr bwMode="auto">
          <a:xfrm>
            <a:off x="0" y="4419600"/>
            <a:ext cx="8331200" cy="7325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bg2">
                  <a:lumMod val="50000"/>
                </a:schemeClr>
              </a:buClr>
              <a:buSzPct val="90000"/>
              <a:tabLst/>
            </a:pPr>
            <a:r>
              <a:rPr kumimoji="0" lang="en-US" sz="2000" b="0" i="0" u="none" strike="noStrike" cap="none" normalizeH="0" baseline="0" dirty="0">
                <a:ln>
                  <a:noFill/>
                </a:ln>
                <a:solidFill>
                  <a:schemeClr val="tx1"/>
                </a:solidFill>
                <a:effectLst>
                  <a:outerShdw blurRad="38100" dist="38100" dir="2700000" algn="tl">
                    <a:srgbClr val="C0C0C0"/>
                  </a:outerShdw>
                </a:effectLst>
              </a:rPr>
              <a:t> </a:t>
            </a:r>
          </a:p>
          <a:p>
            <a:pPr marL="342900" marR="0" lvl="0" indent="-342900" algn="l" defTabSz="914400" rtl="0" eaLnBrk="1" fontAlgn="base" latinLnBrk="0" hangingPunct="1">
              <a:lnSpc>
                <a:spcPct val="100000"/>
              </a:lnSpc>
              <a:spcBef>
                <a:spcPct val="20000"/>
              </a:spcBef>
              <a:spcAft>
                <a:spcPct val="0"/>
              </a:spcAft>
              <a:buClr>
                <a:schemeClr val="bg2">
                  <a:lumMod val="50000"/>
                </a:schemeClr>
              </a:buClr>
              <a:buSzTx/>
              <a:tabLst/>
            </a:pPr>
            <a:endParaRPr kumimoji="0" lang="en-US" sz="1800" b="0" i="0" u="none" strike="noStrike" cap="none" normalizeH="0" baseline="0" dirty="0">
              <a:ln>
                <a:noFill/>
              </a:ln>
              <a:solidFill>
                <a:schemeClr val="tx1"/>
              </a:solidFill>
              <a:effectLst/>
              <a:latin typeface="Arial" pitchFamily="34" charset="0"/>
            </a:endParaRPr>
          </a:p>
        </p:txBody>
      </p:sp>
      <p:sp>
        <p:nvSpPr>
          <p:cNvPr id="4" name="TextBox 3"/>
          <p:cNvSpPr txBox="1"/>
          <p:nvPr/>
        </p:nvSpPr>
        <p:spPr>
          <a:xfrm>
            <a:off x="304800" y="2"/>
            <a:ext cx="3251200" cy="584775"/>
          </a:xfrm>
          <a:prstGeom prst="rect">
            <a:avLst/>
          </a:prstGeom>
          <a:noFill/>
        </p:spPr>
        <p:txBody>
          <a:bodyPr wrap="square" rtlCol="0">
            <a:spAutoFit/>
          </a:bodyPr>
          <a:lstStyle/>
          <a:p>
            <a:r>
              <a:rPr lang="en-US" sz="3200" b="1" u="sng" dirty="0">
                <a:solidFill>
                  <a:schemeClr val="bg2">
                    <a:lumMod val="50000"/>
                  </a:schemeClr>
                </a:solidFill>
              </a:rPr>
              <a:t>ADULTS</a:t>
            </a:r>
          </a:p>
        </p:txBody>
      </p:sp>
      <p:sp>
        <p:nvSpPr>
          <p:cNvPr id="5" name="Right Arrow 4"/>
          <p:cNvSpPr/>
          <p:nvPr/>
        </p:nvSpPr>
        <p:spPr>
          <a:xfrm>
            <a:off x="2489200" y="3429000"/>
            <a:ext cx="762000" cy="177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Right Arrow Callout 5"/>
          <p:cNvSpPr/>
          <p:nvPr/>
        </p:nvSpPr>
        <p:spPr>
          <a:xfrm>
            <a:off x="3505200" y="3835400"/>
            <a:ext cx="1409700" cy="965200"/>
          </a:xfrm>
          <a:prstGeom prst="leftRightArrowCallout">
            <a:avLst>
              <a:gd name="adj1" fmla="val 31557"/>
              <a:gd name="adj2" fmla="val 25000"/>
              <a:gd name="adj3" fmla="val 25000"/>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298700" y="5181600"/>
            <a:ext cx="1016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ChangeArrowheads="1"/>
          </p:cNvSpPr>
          <p:nvPr/>
        </p:nvSpPr>
        <p:spPr bwMode="auto">
          <a:xfrm rot="10800000" flipV="1">
            <a:off x="0" y="131210"/>
            <a:ext cx="10871200" cy="65617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r>
              <a:rPr kumimoji="0" lang="en-US" sz="2800" b="1" i="0" u="sng" strike="noStrike" cap="none" normalizeH="0" baseline="0" dirty="0">
                <a:ln>
                  <a:noFill/>
                </a:ln>
                <a:solidFill>
                  <a:schemeClr val="bg2">
                    <a:lumMod val="50000"/>
                  </a:schemeClr>
                </a:solidFill>
              </a:rPr>
              <a:t>IN OLD AGE</a:t>
            </a: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r>
              <a:rPr lang="en-US" sz="2800" dirty="0"/>
              <a:t>Bone reduced in size </a:t>
            </a:r>
            <a:r>
              <a:rPr lang="en-US" sz="2800" dirty="0">
                <a:solidFill>
                  <a:schemeClr val="bg2">
                    <a:lumMod val="50000"/>
                  </a:schemeClr>
                </a:solidFill>
              </a:rPr>
              <a:t>       LOSS OF TEETH</a:t>
            </a:r>
            <a:endParaRPr lang="en-US" sz="2800" dirty="0"/>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r>
              <a:rPr lang="en-US" sz="2800" dirty="0"/>
              <a:t>   </a:t>
            </a:r>
            <a:r>
              <a:rPr lang="en-US" sz="2800" dirty="0" err="1"/>
              <a:t>Mandibular</a:t>
            </a:r>
            <a:r>
              <a:rPr lang="en-US" sz="2800" dirty="0"/>
              <a:t> canal &amp;mental foramen</a:t>
            </a: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r>
              <a:rPr lang="en-US" sz="2800" dirty="0"/>
              <a:t>                 </a:t>
            </a:r>
            <a:endParaRPr kumimoji="0" lang="en-US" sz="2800" i="0" strike="noStrike" cap="none" normalizeH="0" baseline="0" dirty="0">
              <a:ln>
                <a:noFill/>
              </a:ln>
              <a:solidFill>
                <a:schemeClr val="tx1"/>
              </a:solidFill>
            </a:endParaRP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tabLst/>
            </a:pPr>
            <a:r>
              <a:rPr lang="en-US" sz="2800" dirty="0"/>
              <a:t>                </a:t>
            </a:r>
            <a:r>
              <a:rPr lang="en-US" sz="2800" dirty="0">
                <a:solidFill>
                  <a:schemeClr val="bg2">
                    <a:lumMod val="50000"/>
                  </a:schemeClr>
                </a:solidFill>
              </a:rPr>
              <a:t>NEAR SUPERIOR BORDER</a:t>
            </a:r>
            <a:endParaRPr kumimoji="0" lang="en-US" sz="2800" i="0" strike="noStrike" cap="none" normalizeH="0" baseline="0" dirty="0">
              <a:ln>
                <a:noFill/>
              </a:ln>
              <a:solidFill>
                <a:schemeClr val="tx1"/>
              </a:solidFill>
            </a:endParaRP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endParaRPr lang="en-US" sz="2800" dirty="0"/>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r>
              <a:rPr lang="en-US" sz="2800" dirty="0" err="1"/>
              <a:t>Ramus</a:t>
            </a:r>
            <a:r>
              <a:rPr lang="en-US" sz="2800" dirty="0"/>
              <a:t>             </a:t>
            </a:r>
            <a:r>
              <a:rPr lang="en-US" sz="2800" dirty="0">
                <a:solidFill>
                  <a:schemeClr val="bg2">
                    <a:lumMod val="50000"/>
                  </a:schemeClr>
                </a:solidFill>
              </a:rPr>
              <a:t>OBLIQUE[ ABOUT 140 DEGREES]</a:t>
            </a: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r>
              <a:rPr kumimoji="0" lang="en-US" sz="2800" i="0" strike="noStrike" cap="none" normalizeH="0" baseline="0" dirty="0">
                <a:ln>
                  <a:noFill/>
                </a:ln>
                <a:solidFill>
                  <a:schemeClr val="tx1"/>
                </a:solidFill>
              </a:rPr>
              <a:t>Inferior border         </a:t>
            </a:r>
            <a:r>
              <a:rPr kumimoji="0" lang="en-US" sz="2800" i="0" strike="noStrike" cap="none" normalizeH="0" baseline="0" dirty="0">
                <a:ln>
                  <a:noFill/>
                </a:ln>
                <a:solidFill>
                  <a:schemeClr val="bg2">
                    <a:lumMod val="50000"/>
                  </a:schemeClr>
                </a:solidFill>
              </a:rPr>
              <a:t>BONE</a:t>
            </a:r>
            <a:r>
              <a:rPr kumimoji="0" lang="en-US" sz="2800" i="0" strike="noStrike" cap="none" normalizeH="0" dirty="0">
                <a:ln>
                  <a:noFill/>
                </a:ln>
                <a:solidFill>
                  <a:schemeClr val="bg2">
                    <a:lumMod val="50000"/>
                  </a:schemeClr>
                </a:solidFill>
              </a:rPr>
              <a:t> DEPOSITION</a:t>
            </a: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Pct val="90000"/>
              <a:buFont typeface="Wingdings" pitchFamily="2" charset="2"/>
              <a:buChar char="v"/>
              <a:tabLst/>
            </a:pPr>
            <a:r>
              <a:rPr lang="en-US" sz="2800" baseline="0" dirty="0" err="1"/>
              <a:t>Antegonial</a:t>
            </a:r>
            <a:r>
              <a:rPr lang="en-US" sz="2800" dirty="0"/>
              <a:t> notch      </a:t>
            </a:r>
            <a:r>
              <a:rPr lang="en-US" sz="2800" dirty="0">
                <a:solidFill>
                  <a:schemeClr val="bg2">
                    <a:lumMod val="50000"/>
                  </a:schemeClr>
                </a:solidFill>
              </a:rPr>
              <a:t>RESORPTIVE</a:t>
            </a:r>
            <a:endParaRPr kumimoji="0" lang="en-US" sz="2400" i="0" strike="noStrike" cap="none" normalizeH="0" baseline="0" dirty="0">
              <a:ln>
                <a:noFill/>
              </a:ln>
              <a:solidFill>
                <a:schemeClr val="bg2">
                  <a:lumMod val="50000"/>
                </a:schemeClr>
              </a:solidFill>
            </a:endParaRP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Tx/>
              <a:tabLst/>
            </a:pPr>
            <a:r>
              <a:rPr kumimoji="0" lang="en-US" sz="2400" b="0" i="0" u="none" strike="noStrike" cap="none" normalizeH="0" baseline="0" dirty="0">
                <a:ln>
                  <a:noFill/>
                </a:ln>
                <a:solidFill>
                  <a:schemeClr val="tx1"/>
                </a:solidFill>
                <a:effectLst>
                  <a:outerShdw blurRad="38100" dist="38100" dir="2700000" algn="tl">
                    <a:srgbClr val="C0C0C0"/>
                  </a:outerShdw>
                </a:effectLst>
              </a:rPr>
              <a:t>     </a:t>
            </a:r>
          </a:p>
          <a:p>
            <a:pPr marL="342900" marR="0" lvl="0" indent="-342900" algn="l" defTabSz="914400" rtl="0" eaLnBrk="1" fontAlgn="base" latinLnBrk="0" hangingPunct="1">
              <a:lnSpc>
                <a:spcPct val="100000"/>
              </a:lnSpc>
              <a:spcBef>
                <a:spcPct val="20000"/>
              </a:spcBef>
              <a:spcAft>
                <a:spcPct val="0"/>
              </a:spcAft>
              <a:buClr>
                <a:schemeClr val="bg2">
                  <a:lumMod val="75000"/>
                </a:schemeClr>
              </a:buClr>
              <a:buSzTx/>
              <a:buFont typeface="Wingdings" pitchFamily="2" charset="2"/>
              <a:buChar char="v"/>
              <a:tabLst/>
            </a:pPr>
            <a:r>
              <a:rPr kumimoji="0" lang="en-US" sz="2400" b="0" i="0" u="none" strike="noStrike" cap="none" normalizeH="0" baseline="0" dirty="0">
                <a:ln>
                  <a:noFill/>
                </a:ln>
                <a:solidFill>
                  <a:schemeClr val="tx1"/>
                </a:solidFill>
                <a:effectLst>
                  <a:outerShdw blurRad="38100" dist="38100" dir="2700000" algn="tl">
                    <a:srgbClr val="C0C0C0"/>
                  </a:outerShdw>
                </a:effectLst>
              </a:rPr>
              <a:t>The anterior side of the </a:t>
            </a:r>
            <a:r>
              <a:rPr kumimoji="0" lang="en-US" sz="2400" b="0" i="0" u="none" strike="noStrike" cap="none" normalizeH="0" baseline="0" dirty="0" err="1">
                <a:ln>
                  <a:noFill/>
                </a:ln>
                <a:solidFill>
                  <a:schemeClr val="tx1"/>
                </a:solidFill>
                <a:effectLst>
                  <a:outerShdw blurRad="38100" dist="38100" dir="2700000" algn="tl">
                    <a:srgbClr val="C0C0C0"/>
                  </a:outerShdw>
                </a:effectLst>
              </a:rPr>
              <a:t>condylar</a:t>
            </a:r>
            <a:r>
              <a:rPr kumimoji="0" lang="en-US" sz="2400" b="0" i="0" u="none" strike="noStrike" cap="none" normalizeH="0" baseline="0" dirty="0">
                <a:ln>
                  <a:noFill/>
                </a:ln>
                <a:solidFill>
                  <a:schemeClr val="tx1"/>
                </a:solidFill>
                <a:effectLst>
                  <a:outerShdw blurRad="38100" dist="38100" dir="2700000" algn="tl">
                    <a:srgbClr val="C0C0C0"/>
                  </a:outerShdw>
                </a:effectLst>
              </a:rPr>
              <a:t> neck and the </a:t>
            </a:r>
            <a:r>
              <a:rPr kumimoji="0" lang="en-US" sz="2400" b="0" i="0" u="none" strike="noStrike" cap="none" normalizeH="0" baseline="0" dirty="0" err="1">
                <a:ln>
                  <a:noFill/>
                </a:ln>
                <a:solidFill>
                  <a:schemeClr val="tx1"/>
                </a:solidFill>
                <a:effectLst>
                  <a:outerShdw blurRad="38100" dist="38100" dir="2700000" algn="tl">
                    <a:srgbClr val="C0C0C0"/>
                  </a:outerShdw>
                </a:effectLst>
              </a:rPr>
              <a:t>subcondylar</a:t>
            </a:r>
            <a:r>
              <a:rPr kumimoji="0" lang="en-US" sz="2400" b="0" i="0" u="none" strike="noStrike" cap="none" normalizeH="0" baseline="0" dirty="0">
                <a:ln>
                  <a:noFill/>
                </a:ln>
                <a:solidFill>
                  <a:schemeClr val="tx1"/>
                </a:solidFill>
                <a:effectLst>
                  <a:outerShdw blurRad="38100" dist="38100" dir="2700000" algn="tl">
                    <a:srgbClr val="C0C0C0"/>
                  </a:outerShdw>
                </a:effectLst>
              </a:rPr>
              <a:t> region       </a:t>
            </a:r>
            <a:r>
              <a:rPr kumimoji="0" lang="en-US" sz="2400" b="0" i="0" u="none" strike="noStrike" cap="none" normalizeH="0" baseline="0" dirty="0" err="1">
                <a:ln>
                  <a:noFill/>
                </a:ln>
                <a:solidFill>
                  <a:schemeClr val="tx1"/>
                </a:solidFill>
                <a:effectLst>
                  <a:outerShdw blurRad="38100" dist="38100" dir="2700000" algn="tl">
                    <a:srgbClr val="C0C0C0"/>
                  </a:outerShdw>
                </a:effectLst>
              </a:rPr>
              <a:t>resorptive</a:t>
            </a:r>
            <a:r>
              <a:rPr kumimoji="0" lang="en-US" sz="2400" b="0" i="0" u="none" strike="noStrike" cap="none" normalizeH="0" baseline="0" dirty="0">
                <a:ln>
                  <a:noFill/>
                </a:ln>
                <a:solidFill>
                  <a:schemeClr val="tx1"/>
                </a:solidFill>
                <a:effectLst>
                  <a:outerShdw blurRad="38100" dist="38100" dir="2700000" algn="tl">
                    <a:srgbClr val="C0C0C0"/>
                  </a:outerShdw>
                </a:effectLst>
              </a:rPr>
              <a:t> field bringing    					about a dished-in appearance.						</a:t>
            </a: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p:txBody>
      </p:sp>
      <p:sp>
        <p:nvSpPr>
          <p:cNvPr id="3" name="Right Arrow 2"/>
          <p:cNvSpPr/>
          <p:nvPr/>
        </p:nvSpPr>
        <p:spPr>
          <a:xfrm>
            <a:off x="4076700" y="850900"/>
            <a:ext cx="609600"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rved Right Arrow 3"/>
          <p:cNvSpPr/>
          <p:nvPr/>
        </p:nvSpPr>
        <p:spPr>
          <a:xfrm>
            <a:off x="698500" y="1879600"/>
            <a:ext cx="914400" cy="9144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Left Arrow 5"/>
          <p:cNvSpPr/>
          <p:nvPr/>
        </p:nvSpPr>
        <p:spPr>
          <a:xfrm>
            <a:off x="5880100" y="1930400"/>
            <a:ext cx="1117600" cy="9144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Left-Right Arrow 6"/>
          <p:cNvSpPr/>
          <p:nvPr/>
        </p:nvSpPr>
        <p:spPr>
          <a:xfrm>
            <a:off x="1828800" y="3314700"/>
            <a:ext cx="9144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2933700" y="38989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492500" y="4432300"/>
            <a:ext cx="508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evron 12"/>
          <p:cNvSpPr/>
          <p:nvPr/>
        </p:nvSpPr>
        <p:spPr>
          <a:xfrm>
            <a:off x="4533900" y="5549900"/>
            <a:ext cx="711200" cy="4572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2000" cy="670560"/>
          </a:xfrm>
        </p:spPr>
        <p:txBody>
          <a:bodyPr/>
          <a:lstStyle/>
          <a:p>
            <a:r>
              <a:rPr lang="en-US" u="sng" dirty="0">
                <a:solidFill>
                  <a:schemeClr val="bg2">
                    <a:lumMod val="50000"/>
                  </a:schemeClr>
                </a:solidFill>
              </a:rPr>
              <a:t>Anomalies of mandible</a:t>
            </a:r>
          </a:p>
        </p:txBody>
      </p:sp>
      <p:sp>
        <p:nvSpPr>
          <p:cNvPr id="3" name="Content Placeholder 2"/>
          <p:cNvSpPr>
            <a:spLocks noGrp="1"/>
          </p:cNvSpPr>
          <p:nvPr>
            <p:ph idx="1"/>
          </p:nvPr>
        </p:nvSpPr>
        <p:spPr/>
        <p:txBody>
          <a:bodyPr>
            <a:normAutofit/>
          </a:bodyPr>
          <a:lstStyle/>
          <a:p>
            <a:r>
              <a:rPr lang="en-US" dirty="0">
                <a:effectLst>
                  <a:outerShdw blurRad="50800" dist="38100" algn="tr" rotWithShape="0">
                    <a:prstClr val="black">
                      <a:alpha val="40000"/>
                    </a:prstClr>
                  </a:outerShdw>
                </a:effectLst>
              </a:rPr>
              <a:t>The mandible may be grossly </a:t>
            </a:r>
            <a:r>
              <a:rPr lang="en-US" dirty="0">
                <a:solidFill>
                  <a:schemeClr val="bg2">
                    <a:lumMod val="50000"/>
                  </a:schemeClr>
                </a:solidFill>
                <a:effectLst>
                  <a:outerShdw blurRad="50800" dist="38100" algn="tr" rotWithShape="0">
                    <a:prstClr val="black">
                      <a:alpha val="40000"/>
                    </a:prstClr>
                  </a:outerShdw>
                </a:effectLst>
              </a:rPr>
              <a:t>deficient or absent </a:t>
            </a:r>
          </a:p>
          <a:p>
            <a:endParaRPr lang="en-US" dirty="0">
              <a:solidFill>
                <a:schemeClr val="bg2">
                  <a:lumMod val="50000"/>
                </a:schemeClr>
              </a:solidFill>
              <a:effectLst>
                <a:outerShdw blurRad="50800" dist="38100" algn="tr" rotWithShape="0">
                  <a:prstClr val="black">
                    <a:alpha val="40000"/>
                  </a:prstClr>
                </a:outerShdw>
              </a:effectLst>
            </a:endParaRPr>
          </a:p>
          <a:p>
            <a:pPr>
              <a:buNone/>
            </a:pPr>
            <a:r>
              <a:rPr lang="en-US" dirty="0">
                <a:solidFill>
                  <a:schemeClr val="bg2">
                    <a:lumMod val="50000"/>
                  </a:schemeClr>
                </a:solidFill>
                <a:effectLst>
                  <a:outerShdw blurRad="50800" dist="38100" algn="tr" rotWithShape="0">
                    <a:prstClr val="black">
                      <a:alpha val="40000"/>
                    </a:prstClr>
                  </a:outerShdw>
                </a:effectLst>
              </a:rPr>
              <a:t>         AGNATHIA,</a:t>
            </a:r>
            <a:r>
              <a:rPr lang="en-US" dirty="0">
                <a:effectLst>
                  <a:outerShdw blurRad="50800" dist="38100" algn="tr" rotWithShape="0">
                    <a:prstClr val="black">
                      <a:alpha val="40000"/>
                    </a:prstClr>
                  </a:outerShdw>
                </a:effectLst>
              </a:rPr>
              <a:t> which is probably due to a 	neural crest deficiency in the lower 		face. </a:t>
            </a:r>
          </a:p>
          <a:p>
            <a:pPr>
              <a:buNone/>
            </a:pPr>
            <a:endParaRPr lang="en-US" dirty="0">
              <a:effectLst>
                <a:outerShdw blurRad="50800" dist="38100" algn="tr" rotWithShape="0">
                  <a:prstClr val="black">
                    <a:alpha val="40000"/>
                  </a:prstClr>
                </a:outerShdw>
              </a:effectLst>
            </a:endParaRPr>
          </a:p>
          <a:p>
            <a:r>
              <a:rPr lang="en-US" dirty="0">
                <a:solidFill>
                  <a:schemeClr val="bg2">
                    <a:lumMod val="50000"/>
                  </a:schemeClr>
                </a:solidFill>
                <a:effectLst>
                  <a:outerShdw blurRad="50800" dist="38100" algn="tr" rotWithShape="0">
                    <a:prstClr val="black">
                      <a:alpha val="40000"/>
                    </a:prstClr>
                  </a:outerShdw>
                </a:effectLst>
              </a:rPr>
              <a:t>MICROGNATHIC </a:t>
            </a:r>
            <a:r>
              <a:rPr lang="en-US" dirty="0">
                <a:effectLst>
                  <a:outerShdw blurRad="50800" dist="38100" algn="tr" rotWithShape="0">
                    <a:prstClr val="black">
                      <a:alpha val="40000"/>
                    </a:prstClr>
                  </a:outerShdw>
                </a:effectLst>
              </a:rPr>
              <a:t>mandible is characteristic of a number of congenital conditions like </a:t>
            </a:r>
            <a:r>
              <a:rPr lang="en-US" dirty="0">
                <a:solidFill>
                  <a:schemeClr val="bg2">
                    <a:lumMod val="50000"/>
                  </a:schemeClr>
                </a:solidFill>
                <a:effectLst>
                  <a:outerShdw blurRad="50800" dist="38100" algn="tr" rotWithShape="0">
                    <a:prstClr val="black">
                      <a:alpha val="40000"/>
                    </a:prstClr>
                  </a:outerShdw>
                </a:effectLst>
              </a:rPr>
              <a:t>Pierre Robin Syndrome</a:t>
            </a:r>
            <a:r>
              <a:rPr lang="en-US" dirty="0">
                <a:effectLst>
                  <a:outerShdw blurRad="50800" dist="38100" algn="tr" rotWithShape="0">
                    <a:prstClr val="black">
                      <a:alpha val="40000"/>
                    </a:prstClr>
                  </a:outerShdw>
                </a:effectLst>
              </a:rPr>
              <a:t>.</a:t>
            </a:r>
          </a:p>
        </p:txBody>
      </p:sp>
      <p:sp>
        <p:nvSpPr>
          <p:cNvPr id="4" name="Curved Right Arrow 3"/>
          <p:cNvSpPr/>
          <p:nvPr/>
        </p:nvSpPr>
        <p:spPr>
          <a:xfrm>
            <a:off x="304800" y="2425700"/>
            <a:ext cx="1422400" cy="8001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0" y="487026"/>
            <a:ext cx="8636000" cy="5262979"/>
          </a:xfrm>
          <a:prstGeom prst="rect">
            <a:avLst/>
          </a:prstGeom>
        </p:spPr>
        <p:txBody>
          <a:bodyPr wrap="square">
            <a:spAutoFit/>
          </a:bodyPr>
          <a:lstStyle/>
          <a:p>
            <a:pPr>
              <a:buClr>
                <a:schemeClr val="bg2">
                  <a:lumMod val="50000"/>
                </a:schemeClr>
              </a:buClr>
              <a:buFont typeface="Wingdings" pitchFamily="2" charset="2"/>
              <a:buChar char="v"/>
            </a:pPr>
            <a:r>
              <a:rPr lang="en-US" sz="2400" dirty="0">
                <a:effectLst>
                  <a:outerShdw blurRad="50800" dist="38100" algn="tr" rotWithShape="0">
                    <a:prstClr val="black">
                      <a:alpha val="40000"/>
                    </a:prstClr>
                  </a:outerShdw>
                </a:effectLst>
              </a:rPr>
              <a:t>Congenital facial anomalies manifesting a defective mandible are the</a:t>
            </a:r>
          </a:p>
          <a:p>
            <a:pPr>
              <a:buClr>
                <a:schemeClr val="bg2">
                  <a:lumMod val="50000"/>
                </a:schemeClr>
              </a:buClr>
              <a:buFont typeface="Wingdings" pitchFamily="2" charset="2"/>
              <a:buChar char="v"/>
            </a:pPr>
            <a:endParaRPr lang="en-US" sz="2400" dirty="0">
              <a:effectLst>
                <a:outerShdw blurRad="50800" dist="38100" algn="tr" rotWithShape="0">
                  <a:prstClr val="black">
                    <a:alpha val="40000"/>
                  </a:prstClr>
                </a:outerShdw>
              </a:effectLst>
            </a:endParaRPr>
          </a:p>
          <a:p>
            <a:pPr>
              <a:buClr>
                <a:schemeClr val="bg2">
                  <a:lumMod val="50000"/>
                </a:schemeClr>
              </a:buClr>
            </a:pPr>
            <a:r>
              <a:rPr lang="en-US" sz="2400" dirty="0">
                <a:effectLst>
                  <a:outerShdw blurRad="50800" dist="38100" algn="tr" rotWithShape="0">
                    <a:prstClr val="black">
                      <a:alpha val="40000"/>
                    </a:prstClr>
                  </a:outerShdw>
                </a:effectLst>
              </a:rPr>
              <a:t>        	--</a:t>
            </a:r>
            <a:r>
              <a:rPr lang="en-US" sz="2400" dirty="0">
                <a:solidFill>
                  <a:schemeClr val="bg2">
                    <a:lumMod val="50000"/>
                  </a:schemeClr>
                </a:solidFill>
                <a:effectLst>
                  <a:outerShdw blurRad="50800" dist="38100" algn="tr" rotWithShape="0">
                    <a:prstClr val="black">
                      <a:alpha val="40000"/>
                    </a:prstClr>
                  </a:outerShdw>
                </a:effectLst>
              </a:rPr>
              <a:t>MANDIBULOFACIAL DYSOSTOSIS 			(TREACHER COLLINS       					SYNDROME)</a:t>
            </a:r>
          </a:p>
          <a:p>
            <a:pPr>
              <a:buClr>
                <a:schemeClr val="bg2">
                  <a:lumMod val="50000"/>
                </a:schemeClr>
              </a:buClr>
            </a:pPr>
            <a:r>
              <a:rPr lang="en-US" sz="2400" dirty="0">
                <a:solidFill>
                  <a:schemeClr val="bg2">
                    <a:lumMod val="50000"/>
                  </a:schemeClr>
                </a:solidFill>
                <a:effectLst>
                  <a:outerShdw blurRad="50800" dist="38100" algn="tr" rotWithShape="0">
                    <a:prstClr val="black">
                      <a:alpha val="40000"/>
                    </a:prstClr>
                  </a:outerShdw>
                </a:effectLst>
              </a:rPr>
              <a:t>	--DOWNS SYNDROME (TRISOMY 21) </a:t>
            </a:r>
          </a:p>
          <a:p>
            <a:pPr>
              <a:buClr>
                <a:schemeClr val="bg2">
                  <a:lumMod val="50000"/>
                </a:schemeClr>
              </a:buClr>
              <a:buFont typeface="Wingdings" pitchFamily="2" charset="2"/>
              <a:buChar char="v"/>
            </a:pPr>
            <a:endParaRPr lang="en-US" sz="2400" dirty="0">
              <a:solidFill>
                <a:schemeClr val="bg2">
                  <a:lumMod val="50000"/>
                </a:schemeClr>
              </a:solidFill>
              <a:effectLst>
                <a:outerShdw blurRad="50800" dist="38100" algn="tr" rotWithShape="0">
                  <a:prstClr val="black">
                    <a:alpha val="40000"/>
                  </a:prstClr>
                </a:outerShdw>
              </a:effectLst>
            </a:endParaRPr>
          </a:p>
          <a:p>
            <a:pPr>
              <a:buClr>
                <a:schemeClr val="bg2">
                  <a:lumMod val="50000"/>
                </a:schemeClr>
              </a:buClr>
            </a:pPr>
            <a:r>
              <a:rPr lang="en-US" sz="2400" dirty="0">
                <a:solidFill>
                  <a:schemeClr val="bg2">
                    <a:lumMod val="50000"/>
                  </a:schemeClr>
                </a:solidFill>
                <a:effectLst>
                  <a:outerShdw blurRad="50800" dist="38100" algn="tr" rotWithShape="0">
                    <a:prstClr val="black">
                      <a:alpha val="40000"/>
                    </a:prstClr>
                  </a:outerShdw>
                </a:effectLst>
              </a:rPr>
              <a:t>	--TURNERS SYNDROME(XO SEX 			CHROMOSOME COMPLEMENT). </a:t>
            </a:r>
          </a:p>
          <a:p>
            <a:pPr>
              <a:buClr>
                <a:schemeClr val="bg2">
                  <a:lumMod val="50000"/>
                </a:schemeClr>
              </a:buClr>
              <a:buFont typeface="Wingdings" pitchFamily="2" charset="2"/>
              <a:buChar char="v"/>
            </a:pPr>
            <a:endParaRPr lang="en-US" sz="2400" dirty="0">
              <a:solidFill>
                <a:schemeClr val="bg2">
                  <a:lumMod val="50000"/>
                </a:schemeClr>
              </a:solidFill>
              <a:effectLst>
                <a:outerShdw blurRad="50800" dist="38100" algn="tr" rotWithShape="0">
                  <a:prstClr val="black">
                    <a:alpha val="40000"/>
                  </a:prstClr>
                </a:outerShdw>
              </a:effectLst>
            </a:endParaRPr>
          </a:p>
          <a:p>
            <a:pPr>
              <a:buClr>
                <a:schemeClr val="bg2">
                  <a:lumMod val="50000"/>
                </a:schemeClr>
              </a:buClr>
              <a:buFont typeface="Wingdings" pitchFamily="2" charset="2"/>
              <a:buChar char="v"/>
            </a:pPr>
            <a:r>
              <a:rPr lang="en-US" sz="2400" dirty="0">
                <a:solidFill>
                  <a:schemeClr val="bg2">
                    <a:lumMod val="50000"/>
                  </a:schemeClr>
                </a:solidFill>
                <a:effectLst>
                  <a:outerShdw blurRad="50800" dist="38100" algn="tr" rotWithShape="0">
                    <a:prstClr val="black">
                      <a:alpha val="40000"/>
                    </a:prstClr>
                  </a:outerShdw>
                </a:effectLst>
              </a:rPr>
              <a:t>MACROGNATHIA </a:t>
            </a:r>
            <a:r>
              <a:rPr lang="en-US" sz="2400" dirty="0">
                <a:effectLst>
                  <a:outerShdw blurRad="50800" dist="38100" algn="tr" rotWithShape="0">
                    <a:prstClr val="black">
                      <a:alpha val="40000"/>
                    </a:prstClr>
                  </a:outerShdw>
                </a:effectLst>
              </a:rPr>
              <a:t>producing </a:t>
            </a:r>
            <a:r>
              <a:rPr lang="en-US" sz="2400" dirty="0" err="1">
                <a:effectLst>
                  <a:outerShdw blurRad="50800" dist="38100" algn="tr" rotWithShape="0">
                    <a:prstClr val="black">
                      <a:alpha val="40000"/>
                    </a:prstClr>
                  </a:outerShdw>
                </a:effectLst>
              </a:rPr>
              <a:t>prognathism</a:t>
            </a:r>
            <a:r>
              <a:rPr lang="en-US" sz="2400" dirty="0">
                <a:effectLst>
                  <a:outerShdw blurRad="50800" dist="38100" algn="tr" rotWithShape="0">
                    <a:prstClr val="black">
                      <a:alpha val="40000"/>
                    </a:prstClr>
                  </a:outerShdw>
                </a:effectLst>
              </a:rPr>
              <a:t> is generally an inherited condition but abnormal growth phenomena such as </a:t>
            </a:r>
            <a:r>
              <a:rPr lang="en-US" sz="2400" dirty="0" err="1">
                <a:solidFill>
                  <a:schemeClr val="bg2">
                    <a:lumMod val="50000"/>
                  </a:schemeClr>
                </a:solidFill>
                <a:effectLst>
                  <a:outerShdw blurRad="50800" dist="38100" algn="tr" rotWithShape="0">
                    <a:prstClr val="black">
                      <a:alpha val="40000"/>
                    </a:prstClr>
                  </a:outerShdw>
                </a:effectLst>
              </a:rPr>
              <a:t>hyperpituitarism</a:t>
            </a:r>
            <a:r>
              <a:rPr lang="en-US" sz="2400" dirty="0">
                <a:effectLst>
                  <a:outerShdw blurRad="50800" dist="38100" algn="tr" rotWithShape="0">
                    <a:prstClr val="black">
                      <a:alpha val="40000"/>
                    </a:prstClr>
                  </a:outerShdw>
                </a:effectLst>
              </a:rPr>
              <a:t> may also produce </a:t>
            </a:r>
            <a:r>
              <a:rPr lang="en-US" sz="2400" dirty="0" err="1">
                <a:effectLst>
                  <a:outerShdw blurRad="50800" dist="38100" algn="tr" rotWithShape="0">
                    <a:prstClr val="black">
                      <a:alpha val="40000"/>
                    </a:prstClr>
                  </a:outerShdw>
                </a:effectLst>
              </a:rPr>
              <a:t>mandibular</a:t>
            </a:r>
            <a:r>
              <a:rPr lang="en-US" sz="2400" dirty="0">
                <a:effectLst>
                  <a:outerShdw blurRad="50800" dist="38100" algn="tr" rotWithShape="0">
                    <a:prstClr val="black">
                      <a:alpha val="40000"/>
                    </a:prstClr>
                  </a:outerShdw>
                </a:effectLst>
              </a:rPr>
              <a:t> overgrowth of increasing severity with age</a:t>
            </a:r>
            <a:endParaRPr lang="en-US" sz="2400" dirty="0"/>
          </a:p>
        </p:txBody>
      </p:sp>
      <p:sp>
        <p:nvSpPr>
          <p:cNvPr id="8" name="Down Arrow 7"/>
          <p:cNvSpPr/>
          <p:nvPr/>
        </p:nvSpPr>
        <p:spPr>
          <a:xfrm>
            <a:off x="4267200" y="1295400"/>
            <a:ext cx="406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The </a:t>
            </a:r>
            <a:r>
              <a:rPr lang="en-US" b="1" dirty="0" err="1">
                <a:solidFill>
                  <a:schemeClr val="tx1"/>
                </a:solidFill>
              </a:rPr>
              <a:t>Nasomaxillary</a:t>
            </a:r>
            <a:r>
              <a:rPr lang="en-US" b="1" dirty="0">
                <a:solidFill>
                  <a:schemeClr val="tx1"/>
                </a:solidFill>
              </a:rPr>
              <a:t> Complex </a:t>
            </a:r>
          </a:p>
        </p:txBody>
      </p:sp>
      <p:sp>
        <p:nvSpPr>
          <p:cNvPr id="3" name="Content Placeholder 2"/>
          <p:cNvSpPr>
            <a:spLocks noGrp="1"/>
          </p:cNvSpPr>
          <p:nvPr>
            <p:ph idx="1"/>
          </p:nvPr>
        </p:nvSpPr>
        <p:spPr/>
        <p:txBody>
          <a:bodyPr>
            <a:normAutofit/>
          </a:bodyPr>
          <a:lstStyle/>
          <a:p>
            <a:r>
              <a:rPr lang="en-US" sz="2400" dirty="0"/>
              <a:t>The Maxillary Tuberosity and Arch Lengthening </a:t>
            </a:r>
          </a:p>
        </p:txBody>
      </p:sp>
      <p:sp>
        <p:nvSpPr>
          <p:cNvPr id="7" name="Date Placeholder 6"/>
          <p:cNvSpPr>
            <a:spLocks noGrp="1"/>
          </p:cNvSpPr>
          <p:nvPr>
            <p:ph type="dt" sz="half" idx="10"/>
          </p:nvPr>
        </p:nvSpPr>
        <p:spPr/>
        <p:txBody>
          <a:bodyPr/>
          <a:lstStyle/>
          <a:p>
            <a:fld id="{0DA49F6D-AFC4-43BC-9778-847BBC3B3CC2}" type="datetime1">
              <a:rPr lang="en-US" smtClean="0"/>
              <a:pPr/>
              <a:t>9/18/2023</a:t>
            </a:fld>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pPr/>
              <a:t>55</a:t>
            </a:fld>
            <a:endParaRPr lang="en-US" dirty="0"/>
          </a:p>
        </p:txBody>
      </p:sp>
      <p:pic>
        <p:nvPicPr>
          <p:cNvPr id="4" name="Picture 3"/>
          <p:cNvPicPr>
            <a:picLocks noChangeAspect="1"/>
          </p:cNvPicPr>
          <p:nvPr/>
        </p:nvPicPr>
        <p:blipFill rotWithShape="1">
          <a:blip r:embed="rId3"/>
          <a:srcRect l="26015" t="2004" r="25839" b="45383"/>
          <a:stretch/>
        </p:blipFill>
        <p:spPr>
          <a:xfrm>
            <a:off x="2444421" y="2599400"/>
            <a:ext cx="6264322" cy="3848669"/>
          </a:xfrm>
          <a:prstGeom prst="rect">
            <a:avLst/>
          </a:prstGeom>
        </p:spPr>
      </p:pic>
    </p:spTree>
    <p:extLst>
      <p:ext uri="{BB962C8B-B14F-4D97-AF65-F5344CB8AC3E}">
        <p14:creationId xmlns:p14="http://schemas.microsoft.com/office/powerpoint/2010/main" val="1852179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defRPr/>
            </a:pPr>
            <a:r>
              <a:rPr lang="en-US" sz="4000" b="1"/>
              <a:t>The Maxillary Tuberosity and the Key Ridge</a:t>
            </a:r>
          </a:p>
        </p:txBody>
      </p:sp>
      <p:pic>
        <p:nvPicPr>
          <p:cNvPr id="88067" name="Picture 4"/>
          <p:cNvPicPr>
            <a:picLocks noGrp="1" noChangeAspect="1" noChangeArrowheads="1"/>
          </p:cNvPicPr>
          <p:nvPr>
            <p:ph type="body" sz="half" idx="1"/>
          </p:nvPr>
        </p:nvPicPr>
        <p:blipFill>
          <a:blip r:embed="rId3">
            <a:lum bright="-18000"/>
          </a:blip>
          <a:srcRect/>
          <a:stretch>
            <a:fillRect/>
          </a:stretch>
        </p:blipFill>
        <p:spPr>
          <a:xfrm>
            <a:off x="7112001" y="1600200"/>
            <a:ext cx="4110567" cy="3352800"/>
          </a:xfrm>
          <a:noFill/>
          <a:ln w="28575">
            <a:solidFill>
              <a:srgbClr val="990033"/>
            </a:solidFill>
          </a:ln>
        </p:spPr>
      </p:pic>
      <p:sp>
        <p:nvSpPr>
          <p:cNvPr id="193541" name="Rectangle 5"/>
          <p:cNvSpPr>
            <a:spLocks noGrp="1" noChangeArrowheads="1"/>
          </p:cNvSpPr>
          <p:nvPr>
            <p:ph type="body" sz="half" idx="2"/>
          </p:nvPr>
        </p:nvSpPr>
        <p:spPr>
          <a:xfrm>
            <a:off x="508000" y="1676400"/>
            <a:ext cx="5588000" cy="4800600"/>
          </a:xfrm>
        </p:spPr>
        <p:txBody>
          <a:bodyPr/>
          <a:lstStyle/>
          <a:p>
            <a:pPr eaLnBrk="1" hangingPunct="1">
              <a:lnSpc>
                <a:spcPct val="80000"/>
              </a:lnSpc>
              <a:defRPr/>
            </a:pPr>
            <a:r>
              <a:rPr lang="en-US" sz="2400"/>
              <a:t>In the growth of the bony maxillary arch, is moving in three directions by bone deposition on the external surface:</a:t>
            </a:r>
          </a:p>
          <a:p>
            <a:pPr eaLnBrk="1" hangingPunct="1">
              <a:lnSpc>
                <a:spcPct val="80000"/>
              </a:lnSpc>
              <a:defRPr/>
            </a:pPr>
            <a:r>
              <a:rPr lang="en-US" sz="2400"/>
              <a:t>It lengthens posteriorly by deposition on the posterior facing maxillary tuberosity; </a:t>
            </a:r>
          </a:p>
          <a:p>
            <a:pPr eaLnBrk="1" hangingPunct="1">
              <a:lnSpc>
                <a:spcPct val="80000"/>
              </a:lnSpc>
              <a:defRPr/>
            </a:pPr>
            <a:r>
              <a:rPr lang="en-US" sz="2400"/>
              <a:t>It grows laterally by deposits on the buccal surface </a:t>
            </a:r>
          </a:p>
          <a:p>
            <a:pPr eaLnBrk="1" hangingPunct="1">
              <a:lnSpc>
                <a:spcPct val="80000"/>
              </a:lnSpc>
              <a:defRPr/>
            </a:pPr>
            <a:r>
              <a:rPr lang="en-US" sz="2400"/>
              <a:t>It grows downward by deposition of bone along' the alveolar ridges and also on the lateral side.</a:t>
            </a:r>
          </a:p>
        </p:txBody>
      </p:sp>
      <p:sp>
        <p:nvSpPr>
          <p:cNvPr id="88069" name="Text Box 6"/>
          <p:cNvSpPr txBox="1">
            <a:spLocks noChangeArrowheads="1"/>
          </p:cNvSpPr>
          <p:nvPr/>
        </p:nvSpPr>
        <p:spPr bwMode="auto">
          <a:xfrm>
            <a:off x="7069667" y="5181600"/>
            <a:ext cx="3371436" cy="646331"/>
          </a:xfrm>
          <a:prstGeom prst="rect">
            <a:avLst/>
          </a:prstGeom>
          <a:noFill/>
          <a:ln w="9525">
            <a:noFill/>
            <a:miter lim="800000"/>
            <a:headEnd/>
            <a:tailEnd/>
          </a:ln>
        </p:spPr>
        <p:txBody>
          <a:bodyPr wrap="none">
            <a:spAutoFit/>
          </a:bodyPr>
          <a:lstStyle/>
          <a:p>
            <a:r>
              <a:rPr lang="en-US"/>
              <a:t>area (</a:t>
            </a:r>
            <a:r>
              <a:rPr lang="en-US" i="1"/>
              <a:t>a) &amp;</a:t>
            </a:r>
            <a:r>
              <a:rPr lang="en-US"/>
              <a:t> (</a:t>
            </a:r>
            <a:r>
              <a:rPr lang="en-US" i="1"/>
              <a:t>b) </a:t>
            </a:r>
            <a:r>
              <a:rPr lang="en-US"/>
              <a:t>is depository . </a:t>
            </a:r>
          </a:p>
          <a:p>
            <a:r>
              <a:rPr lang="en-US"/>
              <a:t>small arrow - key ridge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22" name="Rectangle 10"/>
          <p:cNvSpPr>
            <a:spLocks noGrp="1" noChangeArrowheads="1"/>
          </p:cNvSpPr>
          <p:nvPr>
            <p:ph type="title"/>
          </p:nvPr>
        </p:nvSpPr>
        <p:spPr>
          <a:xfrm>
            <a:off x="609600" y="914400"/>
            <a:ext cx="10972800" cy="503238"/>
          </a:xfrm>
        </p:spPr>
        <p:txBody>
          <a:bodyPr/>
          <a:lstStyle/>
          <a:p>
            <a:pPr eaLnBrk="1" hangingPunct="1">
              <a:defRPr/>
            </a:pPr>
            <a:r>
              <a:rPr lang="en-US" sz="3600"/>
              <a:t>Remodeling change of Lacrimal bone  </a:t>
            </a:r>
            <a:br>
              <a:rPr lang="en-US" sz="3600"/>
            </a:br>
            <a:endParaRPr lang="en-US" sz="3600"/>
          </a:p>
        </p:txBody>
      </p:sp>
      <p:pic>
        <p:nvPicPr>
          <p:cNvPr id="87043" name="Picture 4"/>
          <p:cNvPicPr>
            <a:picLocks noGrp="1" noChangeAspect="1" noChangeArrowheads="1"/>
          </p:cNvPicPr>
          <p:nvPr>
            <p:ph type="body" idx="1"/>
          </p:nvPr>
        </p:nvPicPr>
        <p:blipFill>
          <a:blip r:embed="rId3">
            <a:lum bright="-18000"/>
          </a:blip>
          <a:srcRect l="17308"/>
          <a:stretch>
            <a:fillRect/>
          </a:stretch>
        </p:blipFill>
        <p:spPr>
          <a:xfrm>
            <a:off x="6197601" y="1752601"/>
            <a:ext cx="5304367" cy="3478213"/>
          </a:xfrm>
          <a:noFill/>
          <a:ln w="28575">
            <a:solidFill>
              <a:srgbClr val="990033"/>
            </a:solidFill>
          </a:ln>
        </p:spPr>
      </p:pic>
      <p:sp>
        <p:nvSpPr>
          <p:cNvPr id="192518" name="Rectangle 6"/>
          <p:cNvSpPr>
            <a:spLocks noGrp="1" noChangeArrowheads="1"/>
          </p:cNvSpPr>
          <p:nvPr>
            <p:ph type="body" sz="half" idx="4294967295"/>
          </p:nvPr>
        </p:nvSpPr>
        <p:spPr>
          <a:xfrm>
            <a:off x="0" y="1676401"/>
            <a:ext cx="5384800" cy="4525963"/>
          </a:xfrm>
        </p:spPr>
        <p:txBody>
          <a:bodyPr/>
          <a:lstStyle/>
          <a:p>
            <a:pPr eaLnBrk="1" hangingPunct="1">
              <a:defRPr/>
            </a:pPr>
            <a:r>
              <a:rPr lang="en-US" sz="2400"/>
              <a:t>The lacrimal bone itself undergoes a remodeling rotation, because the more medial </a:t>
            </a:r>
            <a:r>
              <a:rPr lang="en-US" sz="2400" b="1"/>
              <a:t>superior </a:t>
            </a:r>
            <a:r>
              <a:rPr lang="en-US" sz="2400"/>
              <a:t>part remains with the lesser expanding nasal bridge, while the more lateral </a:t>
            </a:r>
            <a:r>
              <a:rPr lang="en-US" sz="2400" b="1"/>
              <a:t>inferior </a:t>
            </a:r>
            <a:r>
              <a:rPr lang="en-US" sz="2400"/>
              <a:t>part "moves markedly outward to keep pace with the great expansion of the ethmoidal sinuses. </a:t>
            </a:r>
          </a:p>
        </p:txBody>
      </p:sp>
      <p:sp>
        <p:nvSpPr>
          <p:cNvPr id="192519" name="Text Box 7"/>
          <p:cNvSpPr txBox="1">
            <a:spLocks noChangeArrowheads="1"/>
          </p:cNvSpPr>
          <p:nvPr/>
        </p:nvSpPr>
        <p:spPr bwMode="auto">
          <a:xfrm>
            <a:off x="6502401" y="5607050"/>
            <a:ext cx="5202767" cy="641350"/>
          </a:xfrm>
          <a:prstGeom prst="rect">
            <a:avLst/>
          </a:prstGeom>
          <a:noFill/>
          <a:ln w="9525">
            <a:noFill/>
            <a:miter lim="800000"/>
            <a:headEnd/>
            <a:tailEnd/>
          </a:ln>
          <a:effectLst/>
        </p:spPr>
        <p:txBody>
          <a:bodyPr>
            <a:spAutoFit/>
          </a:bodyPr>
          <a:lstStyle/>
          <a:p>
            <a:pPr>
              <a:defRPr/>
            </a:pPr>
            <a:r>
              <a:rPr lang="en-US">
                <a:effectLst>
                  <a:outerShdw blurRad="38100" dist="38100" dir="2700000" algn="tl">
                    <a:srgbClr val="000000"/>
                  </a:outerShdw>
                </a:effectLst>
              </a:rPr>
              <a:t>(a) remodeling change </a:t>
            </a:r>
          </a:p>
          <a:p>
            <a:pPr>
              <a:defRPr/>
            </a:pPr>
            <a:r>
              <a:rPr lang="en-US">
                <a:effectLst>
                  <a:outerShdw blurRad="38100" dist="38100" dir="2700000" algn="tl">
                    <a:srgbClr val="000000"/>
                  </a:outerShdw>
                </a:effectLst>
              </a:rPr>
              <a:t>(b) primary rotational displacement.</a:t>
            </a:r>
          </a:p>
        </p:txBody>
      </p:sp>
      <p:sp>
        <p:nvSpPr>
          <p:cNvPr id="87046" name="Text Box 9"/>
          <p:cNvSpPr txBox="1">
            <a:spLocks noChangeArrowheads="1"/>
          </p:cNvSpPr>
          <p:nvPr/>
        </p:nvSpPr>
        <p:spPr bwMode="auto">
          <a:xfrm>
            <a:off x="2925234" y="112713"/>
            <a:ext cx="184731" cy="369332"/>
          </a:xfrm>
          <a:prstGeom prst="rect">
            <a:avLst/>
          </a:prstGeom>
          <a:noFill/>
          <a:ln w="9525">
            <a:noFill/>
            <a:miter lim="800000"/>
            <a:headEnd/>
            <a:tailEnd/>
          </a:ln>
        </p:spPr>
        <p:txBody>
          <a:bodyPr wrap="none">
            <a:spAutoFit/>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Vertical Drift of Teeth</a:t>
            </a:r>
            <a:r>
              <a:rPr lang="en-US" dirty="0"/>
              <a:t>: An Important Clinical Consideration </a:t>
            </a:r>
          </a:p>
        </p:txBody>
      </p:sp>
      <p:sp>
        <p:nvSpPr>
          <p:cNvPr id="3" name="Content Placeholder 2"/>
          <p:cNvSpPr>
            <a:spLocks noGrp="1"/>
          </p:cNvSpPr>
          <p:nvPr>
            <p:ph idx="1"/>
          </p:nvPr>
        </p:nvSpPr>
        <p:spPr/>
        <p:txBody>
          <a:bodyPr>
            <a:normAutofit/>
          </a:bodyPr>
          <a:lstStyle/>
          <a:p>
            <a:r>
              <a:rPr lang="en-US" sz="2400" dirty="0"/>
              <a:t>Everything "vertical" has been labeled simply "eruption or extrusion/intrusion" when applied clinically.</a:t>
            </a:r>
          </a:p>
          <a:p>
            <a:r>
              <a:rPr lang="en-US" sz="2400" dirty="0"/>
              <a:t>note that the same process of alveolar remodeling (</a:t>
            </a:r>
            <a:r>
              <a:rPr lang="en-US" sz="2400" dirty="0" err="1"/>
              <a:t>resorption</a:t>
            </a:r>
            <a:r>
              <a:rPr lang="en-US" sz="2400" dirty="0"/>
              <a:t> and deposition) relates to a vertical movement of the tooth as well</a:t>
            </a:r>
          </a:p>
          <a:p>
            <a:r>
              <a:rPr lang="en-US" sz="2400" dirty="0"/>
              <a:t>As a tooth bud develops and its root elongates, the growing tooth undergoes eruption, bringing its crown into definitive </a:t>
            </a:r>
            <a:r>
              <a:rPr lang="en-US" sz="2400" dirty="0" err="1"/>
              <a:t>occlusal</a:t>
            </a:r>
            <a:r>
              <a:rPr lang="en-US" sz="2400" dirty="0"/>
              <a:t> position above the bone and gingiva</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58</a:t>
            </a:fld>
            <a:endParaRPr lang="en-US" dirty="0"/>
          </a:p>
        </p:txBody>
      </p:sp>
    </p:spTree>
    <p:extLst>
      <p:ext uri="{BB962C8B-B14F-4D97-AF65-F5344CB8AC3E}">
        <p14:creationId xmlns:p14="http://schemas.microsoft.com/office/powerpoint/2010/main" val="31446414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Grp="1" noChangeArrowheads="1"/>
          </p:cNvSpPr>
          <p:nvPr>
            <p:ph type="title"/>
          </p:nvPr>
        </p:nvSpPr>
        <p:spPr/>
        <p:txBody>
          <a:bodyPr/>
          <a:lstStyle/>
          <a:p>
            <a:pPr eaLnBrk="1" hangingPunct="1">
              <a:defRPr/>
            </a:pPr>
            <a:r>
              <a:rPr lang="en-US" b="1"/>
              <a:t>The Vertical Drift of Teeth</a:t>
            </a:r>
            <a:r>
              <a:rPr lang="en-US"/>
              <a:t> </a:t>
            </a:r>
          </a:p>
        </p:txBody>
      </p:sp>
      <p:sp>
        <p:nvSpPr>
          <p:cNvPr id="195589" name="Rectangle 5"/>
          <p:cNvSpPr>
            <a:spLocks noGrp="1" noChangeArrowheads="1"/>
          </p:cNvSpPr>
          <p:nvPr>
            <p:ph type="body" sz="half" idx="1"/>
          </p:nvPr>
        </p:nvSpPr>
        <p:spPr/>
        <p:txBody>
          <a:bodyPr/>
          <a:lstStyle/>
          <a:p>
            <a:pPr eaLnBrk="1" hangingPunct="1">
              <a:defRPr/>
            </a:pPr>
            <a:r>
              <a:rPr lang="en-US">
                <a:solidFill>
                  <a:srgbClr val="CCCC00"/>
                </a:solidFill>
              </a:rPr>
              <a:t>Eruption:</a:t>
            </a:r>
            <a:r>
              <a:rPr lang="en-US"/>
              <a:t> bringing crown into definitive occlusal position above the bone and gingiva.</a:t>
            </a:r>
          </a:p>
          <a:p>
            <a:pPr eaLnBrk="1" hangingPunct="1">
              <a:defRPr/>
            </a:pPr>
            <a:r>
              <a:rPr lang="en-US">
                <a:solidFill>
                  <a:srgbClr val="CCCC00"/>
                </a:solidFill>
              </a:rPr>
              <a:t>Vertical drift :</a:t>
            </a:r>
            <a:r>
              <a:rPr lang="en-US"/>
              <a:t> of a tooth is thereafter which is considerable is in addition to eruption </a:t>
            </a:r>
          </a:p>
        </p:txBody>
      </p:sp>
      <p:pic>
        <p:nvPicPr>
          <p:cNvPr id="90116" name="Picture 7"/>
          <p:cNvPicPr>
            <a:picLocks noGrp="1" noChangeAspect="1" noChangeArrowheads="1"/>
          </p:cNvPicPr>
          <p:nvPr>
            <p:ph type="body" sz="half" idx="2"/>
          </p:nvPr>
        </p:nvPicPr>
        <p:blipFill>
          <a:blip r:embed="rId3">
            <a:lum bright="-18000"/>
          </a:blip>
          <a:srcRect/>
          <a:stretch>
            <a:fillRect/>
          </a:stretch>
        </p:blipFill>
        <p:spPr>
          <a:xfrm>
            <a:off x="7315200" y="1524000"/>
            <a:ext cx="2677584" cy="4724400"/>
          </a:xfrm>
          <a:noFill/>
          <a:ln w="28575">
            <a:solidFill>
              <a:srgbClr val="990033"/>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a:xfrm>
            <a:off x="1061193" y="1943100"/>
            <a:ext cx="8946541" cy="4195481"/>
          </a:xfrm>
        </p:spPr>
        <p:txBody>
          <a:bodyPr/>
          <a:lstStyle/>
          <a:p>
            <a:pPr marL="0" indent="0">
              <a:buNone/>
            </a:pPr>
            <a:r>
              <a:rPr lang="en-US" sz="3200" b="1" dirty="0">
                <a:solidFill>
                  <a:schemeClr val="accent1"/>
                </a:solidFill>
              </a:rPr>
              <a:t>GROWTH FIELDS </a:t>
            </a:r>
          </a:p>
          <a:p>
            <a:endParaRPr lang="en-US" dirty="0"/>
          </a:p>
          <a:p>
            <a:r>
              <a:rPr lang="en-US" sz="2400" dirty="0"/>
              <a:t>The outside and inside surfaces of bone are blanketed by soft tissues, cartilage or </a:t>
            </a:r>
            <a:r>
              <a:rPr lang="en-US" sz="2400" dirty="0" err="1"/>
              <a:t>osteogenic</a:t>
            </a:r>
            <a:r>
              <a:rPr lang="en-US" sz="2400" dirty="0"/>
              <a:t> membranes. Within this, blanket areas known as growth fields, which are spread all along the bone in a mosaic pattern, are responsible for producing an alteration in the growing bone</a:t>
            </a:r>
            <a:r>
              <a:rPr lang="en-US" dirty="0"/>
              <a:t>.</a:t>
            </a:r>
          </a:p>
          <a:p>
            <a:endParaRPr lang="en-US" dirty="0"/>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6</a:t>
            </a:fld>
            <a:endParaRPr lang="en-US" dirty="0"/>
          </a:p>
        </p:txBody>
      </p:sp>
    </p:spTree>
    <p:extLst>
      <p:ext uri="{BB962C8B-B14F-4D97-AF65-F5344CB8AC3E}">
        <p14:creationId xmlns:p14="http://schemas.microsoft.com/office/powerpoint/2010/main" val="14544065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pPr eaLnBrk="1" hangingPunct="1">
              <a:defRPr/>
            </a:pPr>
            <a:r>
              <a:rPr lang="en-US" b="1"/>
              <a:t>The Nasal Airway</a:t>
            </a:r>
          </a:p>
        </p:txBody>
      </p:sp>
      <p:sp>
        <p:nvSpPr>
          <p:cNvPr id="406532" name="Rectangle 4"/>
          <p:cNvSpPr>
            <a:spLocks noGrp="1" noChangeArrowheads="1"/>
          </p:cNvSpPr>
          <p:nvPr>
            <p:ph type="body" sz="half" idx="1"/>
          </p:nvPr>
        </p:nvSpPr>
        <p:spPr/>
        <p:txBody>
          <a:bodyPr>
            <a:normAutofit lnSpcReduction="10000"/>
          </a:bodyPr>
          <a:lstStyle/>
          <a:p>
            <a:pPr eaLnBrk="1" hangingPunct="1">
              <a:lnSpc>
                <a:spcPct val="90000"/>
              </a:lnSpc>
              <a:defRPr/>
            </a:pPr>
            <a:r>
              <a:rPr lang="en-US" sz="2400"/>
              <a:t>The lining surfaces of the bony walls and floor of the nasal chambers are predominantly resorptive except for the nasal side of the olfactory fossae This produces a lateral and anterior expansion </a:t>
            </a:r>
            <a:r>
              <a:rPr lang="en-US" sz="2400" i="1"/>
              <a:t>of </a:t>
            </a:r>
            <a:r>
              <a:rPr lang="en-US" sz="2400"/>
              <a:t>the nasal chambers and a downward relocation of the palate; the oral sideof the bony palate is depository. </a:t>
            </a:r>
          </a:p>
        </p:txBody>
      </p:sp>
      <p:pic>
        <p:nvPicPr>
          <p:cNvPr id="92164" name="Picture 6" descr="S27"/>
          <p:cNvPicPr>
            <a:picLocks noGrp="1" noChangeAspect="1" noChangeArrowheads="1"/>
          </p:cNvPicPr>
          <p:nvPr>
            <p:ph type="body" sz="half" idx="2"/>
          </p:nvPr>
        </p:nvPicPr>
        <p:blipFill>
          <a:blip r:embed="rId3">
            <a:lum bright="-18000" contrast="12000"/>
          </a:blip>
          <a:srcRect/>
          <a:stretch>
            <a:fillRect/>
          </a:stretch>
        </p:blipFill>
        <p:spPr>
          <a:xfrm>
            <a:off x="6096000" y="1676401"/>
            <a:ext cx="5588000" cy="3719513"/>
          </a:xfrm>
          <a:noFill/>
          <a:ln w="28575">
            <a:solidFill>
              <a:srgbClr val="990033"/>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559558"/>
            <a:ext cx="8946541" cy="5688841"/>
          </a:xfrm>
        </p:spPr>
        <p:txBody>
          <a:bodyPr anchor="ctr">
            <a:normAutofit/>
          </a:bodyPr>
          <a:lstStyle/>
          <a:p>
            <a:r>
              <a:rPr lang="en-US" sz="2400" dirty="0"/>
              <a:t>The </a:t>
            </a:r>
            <a:r>
              <a:rPr lang="en-US" sz="2400" dirty="0" err="1"/>
              <a:t>ethmoidal</a:t>
            </a:r>
            <a:r>
              <a:rPr lang="en-US" sz="2400" dirty="0"/>
              <a:t> conchae generally have depository surfaces on their lateral and inferior sides and </a:t>
            </a:r>
            <a:r>
              <a:rPr lang="en-US" sz="2400" dirty="0" err="1"/>
              <a:t>resorptive</a:t>
            </a:r>
            <a:r>
              <a:rPr lang="en-US" sz="2400" dirty="0"/>
              <a:t> surfaces on the superior and medial facing sides of their thin bony plates. </a:t>
            </a:r>
          </a:p>
          <a:p>
            <a:endParaRPr lang="en-US" sz="2400" dirty="0"/>
          </a:p>
          <a:p>
            <a:r>
              <a:rPr lang="en-US" sz="2400" dirty="0"/>
              <a:t>This moves them downward and laterally as the whole nasal region expands in like directions</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61</a:t>
            </a:fld>
            <a:endParaRPr lang="en-US" dirty="0"/>
          </a:p>
        </p:txBody>
      </p:sp>
    </p:spTree>
    <p:extLst>
      <p:ext uri="{BB962C8B-B14F-4D97-AF65-F5344CB8AC3E}">
        <p14:creationId xmlns:p14="http://schemas.microsoft.com/office/powerpoint/2010/main" val="14951380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8" name="Rectangle 6"/>
          <p:cNvSpPr>
            <a:spLocks noGrp="1" noChangeArrowheads="1"/>
          </p:cNvSpPr>
          <p:nvPr>
            <p:ph type="title"/>
          </p:nvPr>
        </p:nvSpPr>
        <p:spPr/>
        <p:txBody>
          <a:bodyPr/>
          <a:lstStyle/>
          <a:p>
            <a:pPr eaLnBrk="1" hangingPunct="1">
              <a:defRPr/>
            </a:pPr>
            <a:r>
              <a:rPr lang="en-US" b="1" dirty="0">
                <a:solidFill>
                  <a:srgbClr val="FFC000"/>
                </a:solidFill>
              </a:rPr>
              <a:t>Palatal </a:t>
            </a:r>
            <a:r>
              <a:rPr lang="en-US" b="1" dirty="0" err="1">
                <a:solidFill>
                  <a:srgbClr val="FFC000"/>
                </a:solidFill>
              </a:rPr>
              <a:t>remodelling</a:t>
            </a:r>
            <a:endParaRPr lang="en-US" b="1" dirty="0">
              <a:solidFill>
                <a:srgbClr val="FFC000"/>
              </a:solidFill>
            </a:endParaRPr>
          </a:p>
        </p:txBody>
      </p:sp>
      <p:sp>
        <p:nvSpPr>
          <p:cNvPr id="197640" name="Rectangle 8"/>
          <p:cNvSpPr>
            <a:spLocks noGrp="1" noChangeArrowheads="1"/>
          </p:cNvSpPr>
          <p:nvPr>
            <p:ph type="body" sz="half" idx="2"/>
          </p:nvPr>
        </p:nvSpPr>
        <p:spPr>
          <a:xfrm>
            <a:off x="304800" y="1676401"/>
            <a:ext cx="6197600" cy="4525963"/>
          </a:xfrm>
        </p:spPr>
        <p:txBody>
          <a:bodyPr/>
          <a:lstStyle/>
          <a:p>
            <a:pPr eaLnBrk="1" hangingPunct="1">
              <a:lnSpc>
                <a:spcPct val="90000"/>
              </a:lnSpc>
              <a:defRPr/>
            </a:pPr>
            <a:r>
              <a:rPr lang="en-US" dirty="0"/>
              <a:t>This is another example of the V principle</a:t>
            </a:r>
          </a:p>
          <a:p>
            <a:pPr eaLnBrk="1" hangingPunct="1">
              <a:lnSpc>
                <a:spcPct val="90000"/>
              </a:lnSpc>
              <a:defRPr/>
            </a:pPr>
            <a:endParaRPr lang="en-US" dirty="0"/>
          </a:p>
          <a:p>
            <a:pPr eaLnBrk="1" hangingPunct="1">
              <a:lnSpc>
                <a:spcPct val="90000"/>
              </a:lnSpc>
              <a:defRPr/>
            </a:pPr>
            <a:r>
              <a:rPr lang="en-US" dirty="0"/>
              <a:t>Growth along the </a:t>
            </a:r>
            <a:r>
              <a:rPr lang="en-US" dirty="0" err="1"/>
              <a:t>midpalatal</a:t>
            </a:r>
            <a:r>
              <a:rPr lang="en-US" dirty="0"/>
              <a:t> suture is known to participate to a greater or lesser extent in the progressive widening of the palate and alveolar arch </a:t>
            </a:r>
          </a:p>
        </p:txBody>
      </p:sp>
      <p:pic>
        <p:nvPicPr>
          <p:cNvPr id="94212" name="Picture 9"/>
          <p:cNvPicPr>
            <a:picLocks noGrp="1" noChangeAspect="1" noChangeArrowheads="1"/>
          </p:cNvPicPr>
          <p:nvPr>
            <p:ph type="body" sz="half" idx="1"/>
          </p:nvPr>
        </p:nvPicPr>
        <p:blipFill>
          <a:blip r:embed="rId3">
            <a:lum bright="-30000" contrast="18000"/>
          </a:blip>
          <a:srcRect l="12177" t="58926"/>
          <a:stretch>
            <a:fillRect/>
          </a:stretch>
        </p:blipFill>
        <p:spPr>
          <a:xfrm>
            <a:off x="7112000" y="1219201"/>
            <a:ext cx="4064000" cy="2563813"/>
          </a:xfrm>
          <a:noFill/>
          <a:ln w="28575">
            <a:solidFill>
              <a:srgbClr val="990033"/>
            </a:solidFill>
          </a:ln>
        </p:spPr>
      </p:pic>
      <p:pic>
        <p:nvPicPr>
          <p:cNvPr id="94213" name="Picture 10"/>
          <p:cNvPicPr>
            <a:picLocks noChangeAspect="1" noChangeArrowheads="1"/>
          </p:cNvPicPr>
          <p:nvPr/>
        </p:nvPicPr>
        <p:blipFill>
          <a:blip r:embed="rId4">
            <a:lum bright="-36000" contrast="24000"/>
          </a:blip>
          <a:srcRect/>
          <a:stretch>
            <a:fillRect/>
          </a:stretch>
        </p:blipFill>
        <p:spPr bwMode="auto">
          <a:xfrm>
            <a:off x="6705600" y="3810001"/>
            <a:ext cx="5181600" cy="2257425"/>
          </a:xfrm>
          <a:prstGeom prst="rect">
            <a:avLst/>
          </a:prstGeom>
          <a:noFill/>
          <a:ln w="28575">
            <a:solidFill>
              <a:srgbClr val="990033"/>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Maxillary Sutures</a:t>
            </a:r>
          </a:p>
        </p:txBody>
      </p:sp>
      <p:sp>
        <p:nvSpPr>
          <p:cNvPr id="3" name="Content Placeholder 2"/>
          <p:cNvSpPr>
            <a:spLocks noGrp="1"/>
          </p:cNvSpPr>
          <p:nvPr>
            <p:ph idx="1"/>
          </p:nvPr>
        </p:nvSpPr>
        <p:spPr>
          <a:xfrm>
            <a:off x="879461" y="1762832"/>
            <a:ext cx="3951846" cy="4195481"/>
          </a:xfrm>
        </p:spPr>
        <p:txBody>
          <a:bodyPr>
            <a:noAutofit/>
          </a:bodyPr>
          <a:lstStyle/>
          <a:p>
            <a:r>
              <a:rPr lang="en-US" sz="2400" dirty="0"/>
              <a:t>As the whole maxillary complex is displaced downward and forward, it undergoes a frontal slide at </a:t>
            </a:r>
            <a:r>
              <a:rPr lang="en-US" sz="2400" dirty="0" err="1"/>
              <a:t>sutural</a:t>
            </a:r>
            <a:r>
              <a:rPr lang="en-US" sz="2400" dirty="0"/>
              <a:t> junctions with the lacrimal, </a:t>
            </a:r>
            <a:r>
              <a:rPr lang="en-US" sz="2400" dirty="0" err="1"/>
              <a:t>zygomatic</a:t>
            </a:r>
            <a:r>
              <a:rPr lang="en-US" sz="2400" dirty="0"/>
              <a:t>, nasal, and </a:t>
            </a:r>
            <a:r>
              <a:rPr lang="en-US" sz="2400" dirty="0" err="1"/>
              <a:t>ethmoidal</a:t>
            </a:r>
            <a:r>
              <a:rPr lang="en-US" sz="2400" dirty="0"/>
              <a:t> bone</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63</a:t>
            </a:fld>
            <a:endParaRPr lang="en-US" dirty="0"/>
          </a:p>
        </p:txBody>
      </p:sp>
      <p:pic>
        <p:nvPicPr>
          <p:cNvPr id="6" name="Picture 5"/>
          <p:cNvPicPr>
            <a:picLocks noChangeAspect="1"/>
          </p:cNvPicPr>
          <p:nvPr/>
        </p:nvPicPr>
        <p:blipFill rotWithShape="1">
          <a:blip r:embed="rId3"/>
          <a:srcRect l="6514" t="39569" r="5193" b="17297"/>
          <a:stretch/>
        </p:blipFill>
        <p:spPr>
          <a:xfrm>
            <a:off x="4831307" y="1853248"/>
            <a:ext cx="7184682" cy="2420272"/>
          </a:xfrm>
          <a:prstGeom prst="rect">
            <a:avLst/>
          </a:prstGeom>
        </p:spPr>
      </p:pic>
    </p:spTree>
    <p:extLst>
      <p:ext uri="{BB962C8B-B14F-4D97-AF65-F5344CB8AC3E}">
        <p14:creationId xmlns:p14="http://schemas.microsoft.com/office/powerpoint/2010/main" val="4290862061"/>
      </p:ext>
    </p:extLst>
  </p:cSld>
  <p:clrMapOvr>
    <a:masterClrMapping/>
  </p:clrMapOvr>
  <p:transition>
    <p:wheel spokes="2"/>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Grp="1" noChangeArrowheads="1"/>
          </p:cNvSpPr>
          <p:nvPr>
            <p:ph type="title"/>
          </p:nvPr>
        </p:nvSpPr>
        <p:spPr/>
        <p:txBody>
          <a:bodyPr/>
          <a:lstStyle/>
          <a:p>
            <a:pPr eaLnBrk="1" hangingPunct="1">
              <a:defRPr/>
            </a:pPr>
            <a:r>
              <a:rPr lang="en-US" sz="4000" b="1"/>
              <a:t>The Cheekbone and Zygomatic Arch</a:t>
            </a:r>
            <a:r>
              <a:rPr lang="en-US" sz="4000"/>
              <a:t> </a:t>
            </a:r>
          </a:p>
        </p:txBody>
      </p:sp>
      <p:sp>
        <p:nvSpPr>
          <p:cNvPr id="199690" name="Rectangle 10"/>
          <p:cNvSpPr>
            <a:spLocks noGrp="1" noChangeArrowheads="1"/>
          </p:cNvSpPr>
          <p:nvPr>
            <p:ph type="body" sz="half" idx="2"/>
          </p:nvPr>
        </p:nvSpPr>
        <p:spPr>
          <a:xfrm>
            <a:off x="304800" y="1600200"/>
            <a:ext cx="5689600" cy="5029200"/>
          </a:xfrm>
        </p:spPr>
        <p:txBody>
          <a:bodyPr/>
          <a:lstStyle/>
          <a:p>
            <a:pPr eaLnBrk="1" hangingPunct="1">
              <a:lnSpc>
                <a:spcPct val="90000"/>
              </a:lnSpc>
              <a:defRPr/>
            </a:pPr>
            <a:r>
              <a:rPr lang="en-US" sz="2000"/>
              <a:t>The posterior side of the malar protuberance within the temporal fossa is depository. Together with a resorptive anterior surface, the cheekbone relocates </a:t>
            </a:r>
            <a:r>
              <a:rPr lang="en-US" sz="2000" b="1"/>
              <a:t>posteriorly </a:t>
            </a:r>
            <a:r>
              <a:rPr lang="en-US" sz="2000"/>
              <a:t>as it enlarges. </a:t>
            </a:r>
          </a:p>
          <a:p>
            <a:pPr eaLnBrk="1" hangingPunct="1">
              <a:lnSpc>
                <a:spcPct val="90000"/>
              </a:lnSpc>
              <a:defRPr/>
            </a:pPr>
            <a:endParaRPr lang="en-US" sz="2000"/>
          </a:p>
          <a:p>
            <a:pPr eaLnBrk="1" hangingPunct="1">
              <a:lnSpc>
                <a:spcPct val="90000"/>
              </a:lnSpc>
              <a:defRPr/>
            </a:pPr>
            <a:r>
              <a:rPr lang="en-US" sz="2000"/>
              <a:t>The zygomatic process of the maxilla thus behaves in a manner similar to that of the coronoid process of the ramus. Both move posteriorly as the maxillary and mandibular arches develop posteriorly to complement each other </a:t>
            </a:r>
          </a:p>
        </p:txBody>
      </p:sp>
      <p:pic>
        <p:nvPicPr>
          <p:cNvPr id="100356" name="Picture 11" descr="S21"/>
          <p:cNvPicPr>
            <a:picLocks noChangeAspect="1" noChangeArrowheads="1"/>
          </p:cNvPicPr>
          <p:nvPr/>
        </p:nvPicPr>
        <p:blipFill>
          <a:blip r:embed="rId3">
            <a:lum bright="-18000" contrast="12000"/>
          </a:blip>
          <a:srcRect/>
          <a:stretch>
            <a:fillRect/>
          </a:stretch>
        </p:blipFill>
        <p:spPr bwMode="auto">
          <a:xfrm>
            <a:off x="6299201" y="1752600"/>
            <a:ext cx="4688417" cy="4343400"/>
          </a:xfrm>
          <a:prstGeom prst="rect">
            <a:avLst/>
          </a:prstGeom>
          <a:noFill/>
          <a:ln w="28575">
            <a:solidFill>
              <a:srgbClr val="990033"/>
            </a:solid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Orbital Growth </a:t>
            </a:r>
          </a:p>
        </p:txBody>
      </p:sp>
      <p:sp>
        <p:nvSpPr>
          <p:cNvPr id="3" name="Content Placeholder 2"/>
          <p:cNvSpPr>
            <a:spLocks noGrp="1"/>
          </p:cNvSpPr>
          <p:nvPr>
            <p:ph idx="1"/>
          </p:nvPr>
        </p:nvSpPr>
        <p:spPr>
          <a:xfrm>
            <a:off x="303213" y="1151218"/>
            <a:ext cx="6961187" cy="5503582"/>
          </a:xfrm>
        </p:spPr>
        <p:txBody>
          <a:bodyPr>
            <a:normAutofit/>
          </a:bodyPr>
          <a:lstStyle/>
          <a:p>
            <a:r>
              <a:rPr lang="en-US" sz="2400" dirty="0"/>
              <a:t>The remodeling changes of the orbit are complex. </a:t>
            </a:r>
          </a:p>
          <a:p>
            <a:r>
              <a:rPr lang="en-US" sz="2400" dirty="0"/>
              <a:t>This is because many separate' bones comprise its enclosing walls, including the maxilla, </a:t>
            </a:r>
            <a:r>
              <a:rPr lang="en-US" sz="2400" dirty="0" err="1"/>
              <a:t>ethmoid</a:t>
            </a:r>
            <a:r>
              <a:rPr lang="en-US" sz="2400" dirty="0"/>
              <a:t>, lacrimal, frontal, </a:t>
            </a:r>
            <a:r>
              <a:rPr lang="en-US" sz="2400" dirty="0" err="1"/>
              <a:t>zygomatic</a:t>
            </a:r>
            <a:r>
              <a:rPr lang="en-US" sz="2400" dirty="0"/>
              <a:t>, and the greater and lesser wings of the sphenoid</a:t>
            </a:r>
          </a:p>
          <a:p>
            <a:r>
              <a:rPr lang="en-US" sz="2400" dirty="0"/>
              <a:t>Many different rates, timing, directions, and amounts of remodeling growth and displacement occur among these multiple bony elements and their parts, thereby adding substantially to the developmental complexities.</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65</a:t>
            </a:fld>
            <a:endParaRPr lang="en-US" dirty="0"/>
          </a:p>
        </p:txBody>
      </p:sp>
      <p:pic>
        <p:nvPicPr>
          <p:cNvPr id="6" name="Picture 5"/>
          <p:cNvPicPr>
            <a:picLocks noChangeAspect="1"/>
          </p:cNvPicPr>
          <p:nvPr/>
        </p:nvPicPr>
        <p:blipFill rotWithShape="1">
          <a:blip r:embed="rId3"/>
          <a:srcRect l="31270" t="27068" r="12913" b="694"/>
          <a:stretch/>
        </p:blipFill>
        <p:spPr>
          <a:xfrm>
            <a:off x="7175500" y="295730"/>
            <a:ext cx="4734182" cy="6317106"/>
          </a:xfrm>
          <a:prstGeom prst="rect">
            <a:avLst/>
          </a:prstGeom>
        </p:spPr>
      </p:pic>
    </p:spTree>
    <p:extLst>
      <p:ext uri="{BB962C8B-B14F-4D97-AF65-F5344CB8AC3E}">
        <p14:creationId xmlns:p14="http://schemas.microsoft.com/office/powerpoint/2010/main" val="1794614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chemeClr val="bg2">
                    <a:lumMod val="50000"/>
                  </a:schemeClr>
                </a:solidFill>
              </a:rPr>
              <a:t>Clinical implications</a:t>
            </a:r>
            <a:br>
              <a:rPr lang="en-US" u="sng" dirty="0">
                <a:solidFill>
                  <a:schemeClr val="bg2">
                    <a:lumMod val="50000"/>
                  </a:schemeClr>
                </a:solidFill>
              </a:rPr>
            </a:br>
            <a:endParaRPr lang="en-US" u="sng" dirty="0">
              <a:solidFill>
                <a:schemeClr val="bg2">
                  <a:lumMod val="50000"/>
                </a:schemeClr>
              </a:solidFill>
            </a:endParaRPr>
          </a:p>
        </p:txBody>
      </p:sp>
      <p:sp>
        <p:nvSpPr>
          <p:cNvPr id="3" name="Content Placeholder 2"/>
          <p:cNvSpPr>
            <a:spLocks noGrp="1"/>
          </p:cNvSpPr>
          <p:nvPr>
            <p:ph idx="1"/>
          </p:nvPr>
        </p:nvSpPr>
        <p:spPr/>
        <p:txBody>
          <a:bodyPr>
            <a:normAutofit/>
          </a:bodyPr>
          <a:lstStyle/>
          <a:p>
            <a:r>
              <a:rPr lang="en-US" dirty="0">
                <a:solidFill>
                  <a:schemeClr val="bg2">
                    <a:lumMod val="50000"/>
                  </a:schemeClr>
                </a:solidFill>
              </a:rPr>
              <a:t>The articulation of maxilla with mandible gives the classification of occlusion.</a:t>
            </a:r>
          </a:p>
          <a:p>
            <a:endParaRPr lang="en-US" dirty="0"/>
          </a:p>
          <a:p>
            <a:r>
              <a:rPr lang="en-US" dirty="0"/>
              <a:t>Maxillary protrusion can be reduced by maturation and increased tonicity of perioral soft tissue.  E.g. functional appliance.</a:t>
            </a:r>
          </a:p>
          <a:p>
            <a:r>
              <a:rPr lang="en-US" dirty="0"/>
              <a:t>Functional imbalances due to extrinsic factors can be corrected if excess factors are removed. E.g. thumb sucking.</a:t>
            </a:r>
          </a:p>
          <a:p>
            <a:r>
              <a:rPr lang="en-US" dirty="0"/>
              <a:t>Maxillary arch can be enlarged by the rapid expansion appliances.</a:t>
            </a:r>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73" y="875799"/>
            <a:ext cx="9404723" cy="1400530"/>
          </a:xfrm>
        </p:spPr>
        <p:txBody>
          <a:bodyPr/>
          <a:lstStyle/>
          <a:p>
            <a:r>
              <a:rPr lang="en-US" b="1" dirty="0"/>
              <a:t>The </a:t>
            </a:r>
            <a:r>
              <a:rPr lang="en-US" b="1" dirty="0" err="1"/>
              <a:t>Neurocranium</a:t>
            </a:r>
            <a:r>
              <a:rPr lang="en-US" b="1" dirty="0"/>
              <a:t> </a:t>
            </a:r>
          </a:p>
        </p:txBody>
      </p:sp>
      <p:sp>
        <p:nvSpPr>
          <p:cNvPr id="3" name="Content Placeholder 2"/>
          <p:cNvSpPr>
            <a:spLocks noGrp="1"/>
          </p:cNvSpPr>
          <p:nvPr>
            <p:ph idx="1"/>
          </p:nvPr>
        </p:nvSpPr>
        <p:spPr/>
        <p:txBody>
          <a:bodyPr>
            <a:normAutofit/>
          </a:bodyPr>
          <a:lstStyle/>
          <a:p>
            <a:endParaRPr lang="en-US" sz="2800" dirty="0"/>
          </a:p>
          <a:p>
            <a:endParaRPr lang="en-US" sz="2800" dirty="0"/>
          </a:p>
          <a:p>
            <a:r>
              <a:rPr lang="en-US" sz="2800" dirty="0"/>
              <a:t>The </a:t>
            </a:r>
            <a:r>
              <a:rPr lang="en-US" sz="2800" dirty="0" err="1"/>
              <a:t>Calvaria</a:t>
            </a:r>
            <a:r>
              <a:rPr lang="en-US" sz="2800" dirty="0"/>
              <a:t> </a:t>
            </a:r>
          </a:p>
          <a:p>
            <a:r>
              <a:rPr lang="en-US" sz="2800" dirty="0"/>
              <a:t>The </a:t>
            </a:r>
            <a:r>
              <a:rPr lang="en-US" sz="2800" dirty="0" err="1"/>
              <a:t>Basicranium</a:t>
            </a:r>
            <a:r>
              <a:rPr lang="en-US" sz="2800" dirty="0"/>
              <a:t> </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67</a:t>
            </a:fld>
            <a:endParaRPr lang="en-US" dirty="0"/>
          </a:p>
        </p:txBody>
      </p:sp>
    </p:spTree>
    <p:extLst>
      <p:ext uri="{BB962C8B-B14F-4D97-AF65-F5344CB8AC3E}">
        <p14:creationId xmlns:p14="http://schemas.microsoft.com/office/powerpoint/2010/main" val="38023549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36600" y="279400"/>
            <a:ext cx="10845800" cy="723900"/>
          </a:xfrm>
        </p:spPr>
        <p:txBody>
          <a:bodyPr/>
          <a:lstStyle/>
          <a:p>
            <a:r>
              <a:rPr lang="en-US" sz="3200" b="1" dirty="0">
                <a:solidFill>
                  <a:srgbClr val="FFFF00"/>
                </a:solidFill>
              </a:rPr>
              <a:t>ELONGATION AT SYNCHONDROSES</a:t>
            </a:r>
          </a:p>
        </p:txBody>
      </p:sp>
      <p:sp>
        <p:nvSpPr>
          <p:cNvPr id="51203" name="Rectangle 3"/>
          <p:cNvSpPr>
            <a:spLocks noGrp="1" noChangeArrowheads="1"/>
          </p:cNvSpPr>
          <p:nvPr>
            <p:ph type="body" sz="half" idx="1"/>
          </p:nvPr>
        </p:nvSpPr>
        <p:spPr>
          <a:xfrm>
            <a:off x="609600" y="1092200"/>
            <a:ext cx="5473700" cy="5033964"/>
          </a:xfrm>
        </p:spPr>
        <p:txBody>
          <a:bodyPr/>
          <a:lstStyle/>
          <a:p>
            <a:r>
              <a:rPr lang="en-US" sz="2400" dirty="0"/>
              <a:t>MOST OF THE BONES OF THE CRANIAL BASE ARE FORMED BY A CARTILAGINOUS PROCESS,THE CARTILAGE IS REPLACED BY BONE.</a:t>
            </a:r>
          </a:p>
          <a:p>
            <a:r>
              <a:rPr lang="en-US" sz="2400" dirty="0"/>
              <a:t>CERTAIN BANDS OF CARTILAGE REMAIN AT THE JUNCTION OF VARIOUS BONES.THESE AREAS ARE CALLED AS </a:t>
            </a:r>
            <a:r>
              <a:rPr lang="en-US" sz="2400" b="1" dirty="0"/>
              <a:t>SYNCHONDROSES.</a:t>
            </a:r>
          </a:p>
        </p:txBody>
      </p:sp>
      <p:pic>
        <p:nvPicPr>
          <p:cNvPr id="51207" name="Picture 7" descr="a2"/>
          <p:cNvPicPr>
            <a:picLocks noGrp="1" noChangeAspect="1" noChangeArrowheads="1"/>
          </p:cNvPicPr>
          <p:nvPr>
            <p:ph sz="half" idx="2"/>
          </p:nvPr>
        </p:nvPicPr>
        <p:blipFill>
          <a:blip r:embed="rId2"/>
          <a:srcRect/>
          <a:stretch>
            <a:fillRect/>
          </a:stretch>
        </p:blipFill>
        <p:spPr>
          <a:xfrm>
            <a:off x="6197600" y="838200"/>
            <a:ext cx="5384800" cy="4953000"/>
          </a:xfrm>
          <a:no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flipV="1">
            <a:off x="11480800" y="200026"/>
            <a:ext cx="101600" cy="74613"/>
          </a:xfrm>
        </p:spPr>
        <p:txBody>
          <a:bodyPr/>
          <a:lstStyle/>
          <a:p>
            <a:endParaRPr lang="en-US" sz="4000"/>
          </a:p>
        </p:txBody>
      </p:sp>
      <p:sp>
        <p:nvSpPr>
          <p:cNvPr id="55299" name="Rectangle 3"/>
          <p:cNvSpPr>
            <a:spLocks noGrp="1" noChangeArrowheads="1"/>
          </p:cNvSpPr>
          <p:nvPr>
            <p:ph type="body" sz="half" idx="1"/>
          </p:nvPr>
        </p:nvSpPr>
        <p:spPr>
          <a:xfrm>
            <a:off x="203200" y="381001"/>
            <a:ext cx="5791200" cy="5745163"/>
          </a:xfrm>
        </p:spPr>
        <p:txBody>
          <a:bodyPr/>
          <a:lstStyle/>
          <a:p>
            <a:r>
              <a:rPr lang="en-US" sz="2800" dirty="0"/>
              <a:t>THE IMPORTANT SYNCHONDROSES FOUND IN THE CRANIAL BASE ARE:</a:t>
            </a:r>
          </a:p>
          <a:p>
            <a:r>
              <a:rPr lang="en-US" sz="2800" dirty="0"/>
              <a:t>SPHENO-OCCIPITAL SYNCHONDROSIS</a:t>
            </a:r>
          </a:p>
          <a:p>
            <a:r>
              <a:rPr lang="en-US" sz="2800" dirty="0"/>
              <a:t>SPHENO-ETHMOID SYNCHONDROSIS</a:t>
            </a:r>
          </a:p>
          <a:p>
            <a:r>
              <a:rPr lang="en-US" sz="2800" dirty="0"/>
              <a:t>INTER- SPHENOID SYNCHONDROSIS</a:t>
            </a:r>
          </a:p>
          <a:p>
            <a:r>
              <a:rPr lang="en-US" sz="2800" dirty="0"/>
              <a:t>INTRA-OCCIPITAL SYNCHONDROSIS</a:t>
            </a:r>
          </a:p>
        </p:txBody>
      </p:sp>
      <p:pic>
        <p:nvPicPr>
          <p:cNvPr id="55302" name="Picture 6" descr="a2"/>
          <p:cNvPicPr>
            <a:picLocks noGrp="1" noChangeAspect="1" noChangeArrowheads="1"/>
          </p:cNvPicPr>
          <p:nvPr>
            <p:ph sz="half" idx="2"/>
          </p:nvPr>
        </p:nvPicPr>
        <p:blipFill>
          <a:blip r:embed="rId2"/>
          <a:srcRect/>
          <a:stretch>
            <a:fillRect/>
          </a:stretch>
        </p:blipFill>
        <p:spPr>
          <a:xfrm>
            <a:off x="5384800" y="457200"/>
            <a:ext cx="6299200" cy="5410200"/>
          </a:xfrm>
          <a:no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545910"/>
            <a:ext cx="8946541" cy="5702489"/>
          </a:xfrm>
        </p:spPr>
        <p:txBody>
          <a:bodyPr/>
          <a:lstStyle/>
          <a:p>
            <a:pPr marL="0" indent="0">
              <a:buNone/>
            </a:pPr>
            <a:r>
              <a:rPr lang="en-US" sz="3200" b="1" dirty="0">
                <a:solidFill>
                  <a:schemeClr val="accent1"/>
                </a:solidFill>
              </a:rPr>
              <a:t>GROWTH SITES </a:t>
            </a:r>
          </a:p>
          <a:p>
            <a:endParaRPr lang="en-US" sz="2400" dirty="0"/>
          </a:p>
          <a:p>
            <a:endParaRPr lang="en-US" sz="2400" dirty="0"/>
          </a:p>
          <a:p>
            <a:r>
              <a:rPr lang="en-US" sz="2400" dirty="0"/>
              <a:t>Growth sites are growth fields that have a special significance in the growth of a particular bone, e.g. mandibular condyle in the mandible, maxillary tuberosity in the maxilla. The growth sites may possess some intrinsic potential to grow (debatable).</a:t>
            </a:r>
          </a:p>
          <a:p>
            <a:endParaRPr lang="en-US" sz="2400" dirty="0"/>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7</a:t>
            </a:fld>
            <a:endParaRPr lang="en-US" dirty="0"/>
          </a:p>
        </p:txBody>
      </p:sp>
    </p:spTree>
    <p:extLst>
      <p:ext uri="{BB962C8B-B14F-4D97-AF65-F5344CB8AC3E}">
        <p14:creationId xmlns:p14="http://schemas.microsoft.com/office/powerpoint/2010/main" val="18866178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38200"/>
            <a:ext cx="8946541" cy="4318001"/>
          </a:xfrm>
        </p:spPr>
        <p:txBody>
          <a:bodyPr/>
          <a:lstStyle/>
          <a:p>
            <a:r>
              <a:rPr lang="en-US" b="1" dirty="0"/>
              <a:t> INTER SPHENOIDAL  SYNCHONDROSIS – It  ossifies at birth </a:t>
            </a:r>
          </a:p>
          <a:p>
            <a:r>
              <a:rPr lang="en-US" b="1" dirty="0"/>
              <a:t>INTRA OCCIPITAL SYNCHONDROSIS – it ossifies at 3-5 yrs of age  </a:t>
            </a:r>
          </a:p>
          <a:p>
            <a:r>
              <a:rPr lang="en-US" b="1" dirty="0"/>
              <a:t>SPENO EITHMOID SYNCHONDROSIS – it begins at 5-25 yrs of age </a:t>
            </a:r>
          </a:p>
          <a:p>
            <a:r>
              <a:rPr lang="en-US" b="1" dirty="0"/>
              <a:t>SHENO OCCIPITAL SYNCHONDROSIS – it begins at 12-15 yrs of  age</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70</a:t>
            </a:fld>
            <a:endParaRPr lang="en-US" dirty="0"/>
          </a:p>
        </p:txBody>
      </p:sp>
      <p:pic>
        <p:nvPicPr>
          <p:cNvPr id="6" name="Picture 5"/>
          <p:cNvPicPr>
            <a:picLocks noChangeAspect="1"/>
          </p:cNvPicPr>
          <p:nvPr/>
        </p:nvPicPr>
        <p:blipFill rotWithShape="1">
          <a:blip r:embed="rId2"/>
          <a:srcRect l="12057" t="21082" r="13310" b="6206"/>
          <a:stretch/>
        </p:blipFill>
        <p:spPr>
          <a:xfrm>
            <a:off x="940268" y="3162300"/>
            <a:ext cx="9710670" cy="330965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60362"/>
            <a:ext cx="8178800" cy="5402238"/>
          </a:xfrm>
        </p:spPr>
        <p:txBody>
          <a:bodyPr>
            <a:normAutofit/>
          </a:bodyPr>
          <a:lstStyle/>
          <a:p>
            <a:r>
              <a:rPr lang="en-US" sz="2400" dirty="0"/>
              <a:t>The lining bony surface of the whole cranial floor is predominantly </a:t>
            </a:r>
            <a:r>
              <a:rPr lang="en-US" sz="2400" dirty="0" err="1"/>
              <a:t>resorptive</a:t>
            </a:r>
            <a:r>
              <a:rPr lang="en-US" sz="2400" dirty="0"/>
              <a:t> </a:t>
            </a:r>
          </a:p>
          <a:p>
            <a:r>
              <a:rPr lang="en-US" sz="2400" dirty="0"/>
              <a:t>This is in contrast to the </a:t>
            </a:r>
            <a:r>
              <a:rPr lang="en-US" sz="2400" dirty="0" err="1"/>
              <a:t>endocranial</a:t>
            </a:r>
            <a:r>
              <a:rPr lang="en-US" sz="2400" dirty="0"/>
              <a:t> surface of the </a:t>
            </a:r>
            <a:r>
              <a:rPr lang="en-US" sz="2400" dirty="0" err="1"/>
              <a:t>calvaria</a:t>
            </a:r>
            <a:r>
              <a:rPr lang="en-US" sz="2400" dirty="0"/>
              <a:t>, which is predominantly depository </a:t>
            </a:r>
          </a:p>
          <a:p>
            <a:r>
              <a:rPr lang="en-US" sz="2400" dirty="0"/>
              <a:t>The reason for this major difference is that the inside (meningeal surface) of the skull roof is not compartmentalized into a series of confined pockets</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71</a:t>
            </a:fld>
            <a:endParaRPr lang="en-US" dirty="0"/>
          </a:p>
        </p:txBody>
      </p:sp>
      <p:pic>
        <p:nvPicPr>
          <p:cNvPr id="6" name="Picture 5"/>
          <p:cNvPicPr>
            <a:picLocks noChangeAspect="1"/>
          </p:cNvPicPr>
          <p:nvPr/>
        </p:nvPicPr>
        <p:blipFill rotWithShape="1">
          <a:blip r:embed="rId3"/>
          <a:srcRect l="16708" t="22139" r="15587" b="4797"/>
          <a:stretch/>
        </p:blipFill>
        <p:spPr>
          <a:xfrm>
            <a:off x="4241800" y="3175000"/>
            <a:ext cx="7741658" cy="3683000"/>
          </a:xfrm>
          <a:prstGeom prst="rect">
            <a:avLst/>
          </a:prstGeom>
        </p:spPr>
      </p:pic>
    </p:spTree>
    <p:extLst>
      <p:ext uri="{BB962C8B-B14F-4D97-AF65-F5344CB8AC3E}">
        <p14:creationId xmlns:p14="http://schemas.microsoft.com/office/powerpoint/2010/main" val="3742253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72</a:t>
            </a:fld>
            <a:endParaRPr lang="en-US" dirty="0"/>
          </a:p>
        </p:txBody>
      </p:sp>
      <p:pic>
        <p:nvPicPr>
          <p:cNvPr id="6" name="Picture 5"/>
          <p:cNvPicPr>
            <a:picLocks noChangeAspect="1"/>
          </p:cNvPicPr>
          <p:nvPr/>
        </p:nvPicPr>
        <p:blipFill rotWithShape="1">
          <a:blip r:embed="rId3"/>
          <a:srcRect l="15423" t="21082" r="13805" b="21171"/>
          <a:stretch/>
        </p:blipFill>
        <p:spPr>
          <a:xfrm>
            <a:off x="406399" y="291757"/>
            <a:ext cx="6565901" cy="5184983"/>
          </a:xfrm>
          <a:prstGeom prst="rect">
            <a:avLst/>
          </a:prstGeom>
        </p:spPr>
      </p:pic>
      <p:pic>
        <p:nvPicPr>
          <p:cNvPr id="7" name="Picture 6"/>
          <p:cNvPicPr>
            <a:picLocks noChangeAspect="1"/>
          </p:cNvPicPr>
          <p:nvPr/>
        </p:nvPicPr>
        <p:blipFill rotWithShape="1">
          <a:blip r:embed="rId4"/>
          <a:srcRect l="24032" t="5063" r="30930" b="10959"/>
          <a:stretch/>
        </p:blipFill>
        <p:spPr>
          <a:xfrm>
            <a:off x="7035800" y="291831"/>
            <a:ext cx="4432299" cy="6185170"/>
          </a:xfrm>
          <a:prstGeom prst="rect">
            <a:avLst/>
          </a:prstGeom>
        </p:spPr>
      </p:pic>
    </p:spTree>
    <p:extLst>
      <p:ext uri="{BB962C8B-B14F-4D97-AF65-F5344CB8AC3E}">
        <p14:creationId xmlns:p14="http://schemas.microsoft.com/office/powerpoint/2010/main" val="33283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22451" y="214313"/>
            <a:ext cx="9814983" cy="1136650"/>
          </a:xfrm>
        </p:spPr>
        <p:txBody>
          <a:bodyPr/>
          <a:lstStyle/>
          <a:p>
            <a:r>
              <a:rPr lang="en-US"/>
              <a:t>Anomalies of development</a:t>
            </a:r>
          </a:p>
        </p:txBody>
      </p:sp>
      <p:sp>
        <p:nvSpPr>
          <p:cNvPr id="60419" name="Rectangle 3"/>
          <p:cNvSpPr>
            <a:spLocks noGrp="1" noChangeArrowheads="1"/>
          </p:cNvSpPr>
          <p:nvPr>
            <p:ph type="body" idx="1"/>
          </p:nvPr>
        </p:nvSpPr>
        <p:spPr>
          <a:xfrm>
            <a:off x="914400" y="1981200"/>
            <a:ext cx="10363200" cy="4495800"/>
          </a:xfrm>
        </p:spPr>
        <p:txBody>
          <a:bodyPr/>
          <a:lstStyle/>
          <a:p>
            <a:endParaRPr lang="en-US" dirty="0"/>
          </a:p>
          <a:p>
            <a:r>
              <a:rPr lang="en-US" dirty="0"/>
              <a:t>AGNATHIA – deficiency of neural crest cells in lower part of the face</a:t>
            </a:r>
          </a:p>
          <a:p>
            <a:endParaRPr lang="en-US" dirty="0"/>
          </a:p>
          <a:p>
            <a:endParaRPr lang="en-US" dirty="0"/>
          </a:p>
          <a:p>
            <a:endParaRPr lang="en-US" dirty="0"/>
          </a:p>
          <a:p>
            <a:endParaRPr lang="en-US" dirty="0"/>
          </a:p>
          <a:p>
            <a:endParaRPr lang="en-US" dirty="0"/>
          </a:p>
          <a:p>
            <a:endParaRPr lang="en-US" dirty="0"/>
          </a:p>
          <a:p>
            <a:r>
              <a:rPr lang="en-US" dirty="0"/>
              <a:t>MICROGNATHIA -</a:t>
            </a:r>
          </a:p>
        </p:txBody>
      </p:sp>
      <p:sp>
        <p:nvSpPr>
          <p:cNvPr id="60420" name="Line 4"/>
          <p:cNvSpPr>
            <a:spLocks noChangeShapeType="1"/>
          </p:cNvSpPr>
          <p:nvPr/>
        </p:nvSpPr>
        <p:spPr bwMode="auto">
          <a:xfrm flipV="1">
            <a:off x="6197600" y="4953000"/>
            <a:ext cx="1422400" cy="533400"/>
          </a:xfrm>
          <a:prstGeom prst="line">
            <a:avLst/>
          </a:prstGeom>
          <a:noFill/>
          <a:ln w="9525">
            <a:solidFill>
              <a:schemeClr val="tx1"/>
            </a:solidFill>
            <a:round/>
            <a:headEnd/>
            <a:tailEnd type="triangle" w="med" len="med"/>
          </a:ln>
          <a:effectLst/>
        </p:spPr>
        <p:txBody>
          <a:bodyPr wrap="none"/>
          <a:lstStyle/>
          <a:p>
            <a:endParaRPr lang="en-US"/>
          </a:p>
        </p:txBody>
      </p:sp>
      <p:sp>
        <p:nvSpPr>
          <p:cNvPr id="60421" name="Text Box 5"/>
          <p:cNvSpPr txBox="1">
            <a:spLocks noChangeArrowheads="1"/>
          </p:cNvSpPr>
          <p:nvPr/>
        </p:nvSpPr>
        <p:spPr bwMode="auto">
          <a:xfrm>
            <a:off x="8229600" y="4572000"/>
            <a:ext cx="3759200" cy="457200"/>
          </a:xfrm>
          <a:prstGeom prst="rect">
            <a:avLst/>
          </a:prstGeom>
          <a:noFill/>
          <a:ln w="9525">
            <a:noFill/>
            <a:miter lim="800000"/>
            <a:headEnd/>
            <a:tailEnd/>
          </a:ln>
          <a:effectLst/>
        </p:spPr>
        <p:txBody>
          <a:bodyPr>
            <a:spAutoFit/>
          </a:bodyPr>
          <a:lstStyle/>
          <a:p>
            <a:pPr eaLnBrk="1" hangingPunct="1">
              <a:spcBef>
                <a:spcPct val="50000"/>
              </a:spcBef>
            </a:pPr>
            <a:r>
              <a:rPr lang="en-US" sz="2400">
                <a:latin typeface="Times New Roman" charset="0"/>
              </a:rPr>
              <a:t>DOWNS</a:t>
            </a:r>
          </a:p>
        </p:txBody>
      </p:sp>
      <p:sp>
        <p:nvSpPr>
          <p:cNvPr id="60422" name="Line 6"/>
          <p:cNvSpPr>
            <a:spLocks noChangeShapeType="1"/>
          </p:cNvSpPr>
          <p:nvPr/>
        </p:nvSpPr>
        <p:spPr bwMode="auto">
          <a:xfrm flipV="1">
            <a:off x="6299200" y="5638800"/>
            <a:ext cx="914400" cy="0"/>
          </a:xfrm>
          <a:prstGeom prst="line">
            <a:avLst/>
          </a:prstGeom>
          <a:noFill/>
          <a:ln w="9525">
            <a:solidFill>
              <a:schemeClr val="tx1"/>
            </a:solidFill>
            <a:round/>
            <a:headEnd/>
            <a:tailEnd type="triangle" w="med" len="med"/>
          </a:ln>
          <a:effectLst/>
        </p:spPr>
        <p:txBody>
          <a:bodyPr wrap="none"/>
          <a:lstStyle/>
          <a:p>
            <a:endParaRPr lang="en-US"/>
          </a:p>
        </p:txBody>
      </p:sp>
      <p:sp>
        <p:nvSpPr>
          <p:cNvPr id="60423" name="Text Box 7"/>
          <p:cNvSpPr txBox="1">
            <a:spLocks noChangeArrowheads="1"/>
          </p:cNvSpPr>
          <p:nvPr/>
        </p:nvSpPr>
        <p:spPr bwMode="auto">
          <a:xfrm>
            <a:off x="7721600" y="5410200"/>
            <a:ext cx="5588000" cy="457200"/>
          </a:xfrm>
          <a:prstGeom prst="rect">
            <a:avLst/>
          </a:prstGeom>
          <a:noFill/>
          <a:ln w="9525">
            <a:noFill/>
            <a:miter lim="800000"/>
            <a:headEnd/>
            <a:tailEnd/>
          </a:ln>
          <a:effectLst/>
        </p:spPr>
        <p:txBody>
          <a:bodyPr>
            <a:spAutoFit/>
          </a:bodyPr>
          <a:lstStyle/>
          <a:p>
            <a:pPr eaLnBrk="1" hangingPunct="1">
              <a:spcBef>
                <a:spcPct val="50000"/>
              </a:spcBef>
            </a:pPr>
            <a:r>
              <a:rPr lang="en-US" sz="2400">
                <a:latin typeface="Times New Roman" charset="0"/>
              </a:rPr>
              <a:t>TREACHER  COLLINS</a:t>
            </a:r>
          </a:p>
        </p:txBody>
      </p:sp>
      <p:sp>
        <p:nvSpPr>
          <p:cNvPr id="60424" name="Line 8"/>
          <p:cNvSpPr>
            <a:spLocks noChangeShapeType="1"/>
          </p:cNvSpPr>
          <p:nvPr/>
        </p:nvSpPr>
        <p:spPr bwMode="auto">
          <a:xfrm>
            <a:off x="6096000" y="5715000"/>
            <a:ext cx="1117600" cy="457200"/>
          </a:xfrm>
          <a:prstGeom prst="line">
            <a:avLst/>
          </a:prstGeom>
          <a:noFill/>
          <a:ln w="9525">
            <a:solidFill>
              <a:schemeClr val="tx1"/>
            </a:solidFill>
            <a:round/>
            <a:headEnd/>
            <a:tailEnd type="triangle" w="med" len="med"/>
          </a:ln>
          <a:effectLst/>
        </p:spPr>
        <p:txBody>
          <a:bodyPr wrap="none"/>
          <a:lstStyle/>
          <a:p>
            <a:endParaRPr lang="en-US"/>
          </a:p>
        </p:txBody>
      </p:sp>
      <p:sp>
        <p:nvSpPr>
          <p:cNvPr id="60425" name="Text Box 9"/>
          <p:cNvSpPr txBox="1">
            <a:spLocks noChangeArrowheads="1"/>
          </p:cNvSpPr>
          <p:nvPr/>
        </p:nvSpPr>
        <p:spPr bwMode="auto">
          <a:xfrm>
            <a:off x="7823200" y="6096000"/>
            <a:ext cx="3860800" cy="457200"/>
          </a:xfrm>
          <a:prstGeom prst="rect">
            <a:avLst/>
          </a:prstGeom>
          <a:noFill/>
          <a:ln w="9525">
            <a:noFill/>
            <a:miter lim="800000"/>
            <a:headEnd/>
            <a:tailEnd/>
          </a:ln>
          <a:effectLst/>
        </p:spPr>
        <p:txBody>
          <a:bodyPr>
            <a:spAutoFit/>
          </a:bodyPr>
          <a:lstStyle/>
          <a:p>
            <a:pPr eaLnBrk="1" hangingPunct="1">
              <a:spcBef>
                <a:spcPct val="50000"/>
              </a:spcBef>
            </a:pPr>
            <a:r>
              <a:rPr lang="en-US" sz="2400">
                <a:latin typeface="Times New Roman" charset="0"/>
              </a:rPr>
              <a:t>PIERRE ROBIN </a:t>
            </a:r>
          </a:p>
        </p:txBody>
      </p:sp>
    </p:spTree>
  </p:cSld>
  <p:clrMapOvr>
    <a:masterClrMapping/>
  </p:clrMapOvr>
  <p:transition>
    <p:split dir="in"/>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Anomalies of development</a:t>
            </a:r>
          </a:p>
        </p:txBody>
      </p:sp>
      <p:sp>
        <p:nvSpPr>
          <p:cNvPr id="61443" name="Rectangle 3"/>
          <p:cNvSpPr>
            <a:spLocks noGrp="1" noChangeArrowheads="1"/>
          </p:cNvSpPr>
          <p:nvPr>
            <p:ph type="body" idx="1"/>
          </p:nvPr>
        </p:nvSpPr>
        <p:spPr/>
        <p:txBody>
          <a:bodyPr/>
          <a:lstStyle/>
          <a:p>
            <a:r>
              <a:rPr lang="en-US"/>
              <a:t>BIFID /DOUBLE CONDYLE</a:t>
            </a:r>
          </a:p>
          <a:p>
            <a:endParaRPr lang="en-US"/>
          </a:p>
          <a:p>
            <a:r>
              <a:rPr lang="en-US"/>
              <a:t>MACROGNATHIA</a:t>
            </a:r>
          </a:p>
          <a:p>
            <a:endParaRPr lang="en-US"/>
          </a:p>
          <a:p>
            <a:r>
              <a:rPr lang="en-US"/>
              <a:t>MICROGENIA</a:t>
            </a:r>
          </a:p>
          <a:p>
            <a:endParaRPr lang="en-US"/>
          </a:p>
          <a:p>
            <a:r>
              <a:rPr lang="en-US"/>
              <a:t>TORUS MANDIBULARIS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chemeClr val="bg2">
                    <a:lumMod val="50000"/>
                  </a:schemeClr>
                </a:solidFill>
              </a:rPr>
              <a:t>UNUSUAL FACIAL ANOMALIES</a:t>
            </a:r>
          </a:p>
        </p:txBody>
      </p:sp>
      <p:pic>
        <p:nvPicPr>
          <p:cNvPr id="4" name="Content Placeholder 3" descr="21.png"/>
          <p:cNvPicPr>
            <a:picLocks noGrp="1" noChangeAspect="1"/>
          </p:cNvPicPr>
          <p:nvPr>
            <p:ph idx="1"/>
          </p:nvPr>
        </p:nvPicPr>
        <p:blipFill>
          <a:blip r:embed="rId2"/>
          <a:stretch>
            <a:fillRect/>
          </a:stretch>
        </p:blipFill>
        <p:spPr>
          <a:xfrm>
            <a:off x="1127468" y="1609725"/>
            <a:ext cx="8616265" cy="4846638"/>
          </a:xfrm>
        </p:spPr>
      </p:pic>
    </p:spTree>
  </p:cSld>
  <p:clrMapOvr>
    <a:masterClrMapping/>
  </p:clrMapOvr>
  <p:transition>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54867-E5BD-4DE3-B326-F4E71150FF33}" type="datetime1">
              <a:rPr lang="en-US" smtClean="0"/>
              <a:pPr/>
              <a:t>9/18/2023</a:t>
            </a:fld>
            <a:endParaRPr lang="en-US" dirty="0"/>
          </a:p>
        </p:txBody>
      </p:sp>
      <p:sp>
        <p:nvSpPr>
          <p:cNvPr id="3" name="Slide Number Placeholder 2"/>
          <p:cNvSpPr>
            <a:spLocks noGrp="1"/>
          </p:cNvSpPr>
          <p:nvPr>
            <p:ph type="sldNum" sz="quarter" idx="12"/>
          </p:nvPr>
        </p:nvSpPr>
        <p:spPr/>
        <p:txBody>
          <a:bodyPr/>
          <a:lstStyle/>
          <a:p>
            <a:fld id="{D57F1E4F-1CFF-5643-939E-02111984F565}" type="slidenum">
              <a:rPr lang="en-US" smtClean="0"/>
              <a:pPr/>
              <a:t>76</a:t>
            </a:fld>
            <a:endParaRPr lang="en-US" dirty="0"/>
          </a:p>
        </p:txBody>
      </p:sp>
      <p:sp>
        <p:nvSpPr>
          <p:cNvPr id="4" name="Rectangle 3"/>
          <p:cNvSpPr txBox="1">
            <a:spLocks noChangeArrowheads="1"/>
          </p:cNvSpPr>
          <p:nvPr/>
        </p:nvSpPr>
        <p:spPr bwMode="auto">
          <a:xfrm>
            <a:off x="464023" y="191069"/>
            <a:ext cx="11109277" cy="751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Stencil" panose="040409050D0802020404" pitchFamily="82" charset="0"/>
                <a:cs typeface="Arial"/>
              </a:rPr>
              <a:t>Conclusion</a:t>
            </a:r>
            <a:r>
              <a:rPr kumimoji="0" lang="en-US"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Verdana"/>
                <a:cs typeface="Arial"/>
              </a:rPr>
              <a:t>:-</a:t>
            </a:r>
          </a:p>
          <a:p>
            <a:pPr marL="342900" marR="0" lvl="0" indent="-34290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Char char="n"/>
              <a:tabLst/>
              <a:defRPr/>
            </a:pPr>
            <a:endPar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Verdana"/>
              <a:cs typeface="Arial"/>
            </a:endParaRPr>
          </a:p>
          <a:p>
            <a:pPr marL="0" marR="0" lvl="0" indent="0" algn="just" defTabSz="914400" rtl="0" eaLnBrk="1" fontAlgn="base" latinLnBrk="0" hangingPunct="1">
              <a:lnSpc>
                <a:spcPct val="100000"/>
              </a:lnSpc>
              <a:spcBef>
                <a:spcPct val="20000"/>
              </a:spcBef>
              <a:spcAft>
                <a:spcPct val="0"/>
              </a:spcAft>
              <a:buClr>
                <a:srgbClr val="FFFFCC"/>
              </a:buClr>
              <a:buSzPct val="60000"/>
              <a:buNone/>
              <a:tabLst/>
              <a:defRPr/>
            </a:pP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Verdana"/>
                <a:cs typeface="Arial"/>
              </a:rPr>
              <a:t>The study of post natal growth and development imparts us the knowledge of normal process of growth.  It is with this knowledge that we can get a better understanding of the deviations from the normal that occurs during growth.  </a:t>
            </a:r>
            <a:r>
              <a:rPr kumimoji="0" lang="en-US" sz="3200" b="1" i="1" u="none" strike="noStrike" kern="1200" cap="none" spc="0" normalizeH="0" baseline="0" noProof="0" dirty="0">
                <a:ln>
                  <a:noFill/>
                </a:ln>
                <a:solidFill>
                  <a:srgbClr val="00FFFF"/>
                </a:solidFill>
                <a:effectLst>
                  <a:outerShdw blurRad="38100" dist="38100" dir="2700000" algn="tl">
                    <a:srgbClr val="000000"/>
                  </a:outerShdw>
                </a:effectLst>
                <a:uLnTx/>
                <a:uFillTx/>
                <a:latin typeface="Verdana"/>
                <a:cs typeface="Arial"/>
              </a:rPr>
              <a:t>“It has been said that if you want to treat the abnormality you have to know what is normal”.</a:t>
            </a:r>
            <a:r>
              <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Verdana"/>
                <a:cs typeface="Arial"/>
              </a:rPr>
              <a:t>  Hence the knowledge of embryology essential for Dentist. </a:t>
            </a:r>
          </a:p>
        </p:txBody>
      </p:sp>
    </p:spTree>
    <p:extLst>
      <p:ext uri="{BB962C8B-B14F-4D97-AF65-F5344CB8AC3E}">
        <p14:creationId xmlns:p14="http://schemas.microsoft.com/office/powerpoint/2010/main" val="28713971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1" y="452718"/>
            <a:ext cx="9404723" cy="1400530"/>
          </a:xfrm>
        </p:spPr>
        <p:txBody>
          <a:bodyPr/>
          <a:lstStyle/>
          <a:p>
            <a:pPr algn="just"/>
            <a:r>
              <a:rPr lang="en-US" sz="2800" b="1" dirty="0" err="1"/>
              <a:t>Refrences</a:t>
            </a:r>
            <a:r>
              <a:rPr lang="en-US" sz="2800" b="1" dirty="0"/>
              <a:t>:</a:t>
            </a:r>
            <a:br>
              <a:rPr lang="en-US" sz="2800" b="1" dirty="0"/>
            </a:br>
            <a:br>
              <a:rPr lang="en-US" sz="2800" b="1" dirty="0"/>
            </a:br>
            <a:br>
              <a:rPr lang="en-US" sz="2800" b="1" dirty="0"/>
            </a:br>
            <a:r>
              <a:rPr lang="en-US" sz="2400" b="1" dirty="0">
                <a:latin typeface="+mn-lt"/>
              </a:rPr>
              <a:t>1.Essentials of facial growth- </a:t>
            </a:r>
            <a:r>
              <a:rPr lang="en-US" sz="2400" b="1" dirty="0" err="1">
                <a:solidFill>
                  <a:srgbClr val="FFFF00"/>
                </a:solidFill>
                <a:latin typeface="+mn-lt"/>
              </a:rPr>
              <a:t>Enlow</a:t>
            </a:r>
            <a:r>
              <a:rPr lang="en-US" sz="2400" b="1" dirty="0">
                <a:solidFill>
                  <a:srgbClr val="FFFF00"/>
                </a:solidFill>
                <a:latin typeface="+mn-lt"/>
              </a:rPr>
              <a:t> and Hans pg 57</a:t>
            </a:r>
            <a:br>
              <a:rPr lang="en-US" sz="2400" b="1" dirty="0">
                <a:latin typeface="+mn-lt"/>
              </a:rPr>
            </a:br>
            <a:br>
              <a:rPr lang="en-US" sz="2400" b="1" dirty="0">
                <a:latin typeface="+mn-lt"/>
              </a:rPr>
            </a:br>
            <a:r>
              <a:rPr lang="en-US" sz="2400" b="1" dirty="0">
                <a:latin typeface="+mn-lt"/>
              </a:rPr>
              <a:t>2.Craniofacial </a:t>
            </a:r>
            <a:r>
              <a:rPr lang="en-US" sz="2400" b="1" dirty="0">
                <a:solidFill>
                  <a:srgbClr val="FFFF00"/>
                </a:solidFill>
                <a:latin typeface="+mn-lt"/>
              </a:rPr>
              <a:t>development-</a:t>
            </a:r>
            <a:r>
              <a:rPr lang="en-US" sz="2400" b="1" dirty="0" err="1">
                <a:solidFill>
                  <a:srgbClr val="FFFF00"/>
                </a:solidFill>
                <a:latin typeface="+mn-lt"/>
              </a:rPr>
              <a:t>Sperber</a:t>
            </a:r>
            <a:r>
              <a:rPr lang="en-US" sz="2400" b="1" dirty="0">
                <a:solidFill>
                  <a:srgbClr val="FFFF00"/>
                </a:solidFill>
                <a:latin typeface="+mn-lt"/>
              </a:rPr>
              <a:t> pg127 </a:t>
            </a:r>
            <a:br>
              <a:rPr lang="en-US" sz="2400" b="1" dirty="0">
                <a:latin typeface="+mn-lt"/>
              </a:rPr>
            </a:br>
            <a:br>
              <a:rPr lang="en-US" sz="2400" b="1" dirty="0">
                <a:latin typeface="+mn-lt"/>
              </a:rPr>
            </a:br>
            <a:r>
              <a:rPr lang="en-US" sz="2400" b="1" dirty="0">
                <a:latin typeface="+mn-lt"/>
              </a:rPr>
              <a:t>3. Human Embryology-</a:t>
            </a:r>
            <a:r>
              <a:rPr lang="en-US" sz="2400" b="1" dirty="0" err="1">
                <a:solidFill>
                  <a:srgbClr val="FFFF00"/>
                </a:solidFill>
                <a:latin typeface="+mn-lt"/>
              </a:rPr>
              <a:t>Inderbir</a:t>
            </a:r>
            <a:r>
              <a:rPr lang="en-US" sz="2400" b="1" dirty="0">
                <a:solidFill>
                  <a:srgbClr val="FFFF00"/>
                </a:solidFill>
                <a:latin typeface="+mn-lt"/>
              </a:rPr>
              <a:t> </a:t>
            </a:r>
            <a:r>
              <a:rPr lang="en-US" sz="2400" b="1" dirty="0" err="1">
                <a:solidFill>
                  <a:srgbClr val="FFFF00"/>
                </a:solidFill>
                <a:latin typeface="+mn-lt"/>
              </a:rPr>
              <a:t>singh</a:t>
            </a:r>
            <a:r>
              <a:rPr lang="en-US" sz="2400" b="1" dirty="0">
                <a:solidFill>
                  <a:srgbClr val="FFFF00"/>
                </a:solidFill>
                <a:latin typeface="+mn-lt"/>
              </a:rPr>
              <a:t> 9</a:t>
            </a:r>
            <a:r>
              <a:rPr lang="en-US" sz="2400" b="1" baseline="30000" dirty="0">
                <a:solidFill>
                  <a:srgbClr val="FFFF00"/>
                </a:solidFill>
                <a:latin typeface="+mn-lt"/>
              </a:rPr>
              <a:t>th</a:t>
            </a:r>
            <a:r>
              <a:rPr lang="en-US" sz="2400" b="1" dirty="0">
                <a:solidFill>
                  <a:srgbClr val="FFFF00"/>
                </a:solidFill>
                <a:latin typeface="+mn-lt"/>
              </a:rPr>
              <a:t> edition pg91</a:t>
            </a:r>
            <a:br>
              <a:rPr lang="en-US" sz="2400" b="1" dirty="0">
                <a:latin typeface="+mn-lt"/>
              </a:rPr>
            </a:br>
            <a:br>
              <a:rPr lang="en-US" sz="2400" b="1" dirty="0">
                <a:latin typeface="+mn-lt"/>
              </a:rPr>
            </a:br>
            <a:r>
              <a:rPr lang="en-US" sz="2400" b="1" dirty="0">
                <a:latin typeface="+mn-lt"/>
              </a:rPr>
              <a:t>4.Orthodontics –The art &amp; science S. I. </a:t>
            </a:r>
            <a:r>
              <a:rPr lang="en-US" sz="2400" b="1" dirty="0" err="1">
                <a:solidFill>
                  <a:srgbClr val="FFFF00"/>
                </a:solidFill>
                <a:latin typeface="+mn-lt"/>
              </a:rPr>
              <a:t>Bhalajhi</a:t>
            </a:r>
            <a:r>
              <a:rPr lang="en-US" sz="2400" b="1" dirty="0">
                <a:solidFill>
                  <a:srgbClr val="FFFF00"/>
                </a:solidFill>
                <a:latin typeface="+mn-lt"/>
              </a:rPr>
              <a:t> 5</a:t>
            </a:r>
            <a:r>
              <a:rPr lang="en-US" sz="2400" b="1" baseline="30000" dirty="0">
                <a:solidFill>
                  <a:srgbClr val="FFFF00"/>
                </a:solidFill>
                <a:latin typeface="+mn-lt"/>
              </a:rPr>
              <a:t>th</a:t>
            </a:r>
            <a:r>
              <a:rPr lang="en-US" sz="2400" b="1" dirty="0">
                <a:solidFill>
                  <a:srgbClr val="FFFF00"/>
                </a:solidFill>
                <a:latin typeface="+mn-lt"/>
              </a:rPr>
              <a:t> edition pg 10</a:t>
            </a:r>
            <a:br>
              <a:rPr lang="en-US" sz="2400" b="1" dirty="0">
                <a:latin typeface="+mn-lt"/>
              </a:rPr>
            </a:br>
            <a:br>
              <a:rPr lang="en-US" sz="2400" b="1" dirty="0">
                <a:latin typeface="+mn-lt"/>
              </a:rPr>
            </a:br>
            <a:r>
              <a:rPr lang="en-US" sz="2400" b="1" dirty="0">
                <a:latin typeface="+mn-lt"/>
              </a:rPr>
              <a:t>5.contemporary </a:t>
            </a:r>
            <a:r>
              <a:rPr lang="en-US" sz="2400" b="1" dirty="0">
                <a:solidFill>
                  <a:schemeClr val="tx1">
                    <a:lumMod val="95000"/>
                  </a:schemeClr>
                </a:solidFill>
                <a:latin typeface="+mn-lt"/>
              </a:rPr>
              <a:t>orthodontics-</a:t>
            </a:r>
            <a:r>
              <a:rPr lang="en-US" sz="2400" b="1" dirty="0" err="1">
                <a:solidFill>
                  <a:srgbClr val="FFFF00"/>
                </a:solidFill>
                <a:latin typeface="+mn-lt"/>
              </a:rPr>
              <a:t>Willium</a:t>
            </a:r>
            <a:r>
              <a:rPr lang="en-US" sz="2400" b="1" dirty="0">
                <a:solidFill>
                  <a:srgbClr val="FFFF00"/>
                </a:solidFill>
                <a:latin typeface="+mn-lt"/>
              </a:rPr>
              <a:t> R. </a:t>
            </a:r>
            <a:r>
              <a:rPr lang="en-US" sz="2400" b="1" dirty="0" err="1">
                <a:solidFill>
                  <a:srgbClr val="FFFF00"/>
                </a:solidFill>
                <a:latin typeface="+mn-lt"/>
              </a:rPr>
              <a:t>Proffit</a:t>
            </a:r>
            <a:br>
              <a:rPr lang="en-US" sz="2400" b="1" dirty="0">
                <a:latin typeface="+mn-lt"/>
              </a:rPr>
            </a:br>
            <a:endParaRPr lang="en-US" sz="2400" b="1" dirty="0">
              <a:latin typeface="+mn-lt"/>
            </a:endParaRP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77</a:t>
            </a:fld>
            <a:endParaRPr lang="en-US" dirty="0"/>
          </a:p>
        </p:txBody>
      </p:sp>
    </p:spTree>
    <p:extLst>
      <p:ext uri="{BB962C8B-B14F-4D97-AF65-F5344CB8AC3E}">
        <p14:creationId xmlns:p14="http://schemas.microsoft.com/office/powerpoint/2010/main" val="2555264489"/>
      </p:ext>
    </p:extLst>
  </p:cSld>
  <p:clrMapOvr>
    <a:masterClrMapping/>
  </p:clrMapOvr>
  <p:transition>
    <p:pull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208540" y="5602737"/>
            <a:ext cx="8825658" cy="861420"/>
          </a:xfrm>
        </p:spPr>
        <p:txBody>
          <a:bodyPr>
            <a:normAutofit/>
          </a:bodyPr>
          <a:lstStyle/>
          <a:p>
            <a:r>
              <a:rPr lang="en-IN" sz="4400" dirty="0"/>
              <a:t>                THANK YOU</a:t>
            </a:r>
          </a:p>
        </p:txBody>
      </p:sp>
      <p:sp>
        <p:nvSpPr>
          <p:cNvPr id="2" name="Date Placeholder 1"/>
          <p:cNvSpPr>
            <a:spLocks noGrp="1"/>
          </p:cNvSpPr>
          <p:nvPr>
            <p:ph type="dt" sz="half" idx="10"/>
          </p:nvPr>
        </p:nvSpPr>
        <p:spPr/>
        <p:txBody>
          <a:bodyPr/>
          <a:lstStyle/>
          <a:p>
            <a:fld id="{D8854867-E5BD-4DE3-B326-F4E71150FF33}" type="datetime1">
              <a:rPr lang="en-US" smtClean="0"/>
              <a:pPr/>
              <a:t>9/18/2023</a:t>
            </a:fld>
            <a:endParaRPr lang="en-US" dirty="0"/>
          </a:p>
        </p:txBody>
      </p:sp>
      <p:sp>
        <p:nvSpPr>
          <p:cNvPr id="3" name="Slide Number Placeholder 2"/>
          <p:cNvSpPr>
            <a:spLocks noGrp="1"/>
          </p:cNvSpPr>
          <p:nvPr>
            <p:ph type="sldNum" sz="quarter" idx="12"/>
          </p:nvPr>
        </p:nvSpPr>
        <p:spPr/>
        <p:txBody>
          <a:bodyPr/>
          <a:lstStyle/>
          <a:p>
            <a:fld id="{D57F1E4F-1CFF-5643-939E-02111984F565}" type="slidenum">
              <a:rPr lang="en-US" smtClean="0"/>
              <a:pPr/>
              <a:t>78</a:t>
            </a:fld>
            <a:endParaRPr lang="en-US" dirty="0"/>
          </a:p>
        </p:txBody>
      </p:sp>
      <p:pic>
        <p:nvPicPr>
          <p:cNvPr id="4" name="Picture 6" descr="gr02_mirage_f1_french_af_33-fc_1024x768"/>
          <p:cNvPicPr>
            <a:picLocks noChangeAspect="1" noChangeArrowheads="1"/>
          </p:cNvPicPr>
          <p:nvPr/>
        </p:nvPicPr>
        <p:blipFill>
          <a:blip r:embed="rId2">
            <a:extLst>
              <a:ext uri="{28A0092B-C50C-407E-A947-70E740481C1C}">
                <a14:useLocalDpi xmlns:a14="http://schemas.microsoft.com/office/drawing/2010/main" val="0"/>
              </a:ext>
            </a:extLst>
          </a:blip>
          <a:srcRect b="20000"/>
          <a:stretch>
            <a:fillRect/>
          </a:stretch>
        </p:blipFill>
        <p:spPr bwMode="auto">
          <a:xfrm>
            <a:off x="1208540" y="900752"/>
            <a:ext cx="9144000" cy="458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5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9539" y="679572"/>
            <a:ext cx="8946541" cy="5716136"/>
          </a:xfrm>
        </p:spPr>
        <p:txBody>
          <a:bodyPr/>
          <a:lstStyle/>
          <a:p>
            <a:pPr marL="0" indent="0">
              <a:buNone/>
            </a:pPr>
            <a:r>
              <a:rPr lang="en-US" sz="3200" b="1" dirty="0">
                <a:solidFill>
                  <a:schemeClr val="accent1"/>
                </a:solidFill>
              </a:rPr>
              <a:t>GROWTH CENTERS</a:t>
            </a:r>
          </a:p>
          <a:p>
            <a:endParaRPr lang="en-US" dirty="0"/>
          </a:p>
          <a:p>
            <a:r>
              <a:rPr lang="en-US" sz="2400" dirty="0"/>
              <a:t>Growth centers are special growth sites, which control the overall growth of the bone, e.g. epiphyseal plates of long bones. These are supposed to have an intrinsic growth potential (unlike growth sites).</a:t>
            </a:r>
          </a:p>
          <a:p>
            <a:endParaRPr lang="en-US" sz="2800" dirty="0"/>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8</a:t>
            </a:fld>
            <a:endParaRPr lang="en-US" dirty="0"/>
          </a:p>
        </p:txBody>
      </p:sp>
    </p:spTree>
    <p:extLst>
      <p:ext uri="{BB962C8B-B14F-4D97-AF65-F5344CB8AC3E}">
        <p14:creationId xmlns:p14="http://schemas.microsoft.com/office/powerpoint/2010/main" val="276992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Growth</a:t>
            </a:r>
            <a:r>
              <a:rPr lang="en-US" dirty="0"/>
              <a:t> </a:t>
            </a:r>
            <a:r>
              <a:rPr lang="en-US" b="1" dirty="0">
                <a:solidFill>
                  <a:srgbClr val="FFFF00"/>
                </a:solidFill>
              </a:rPr>
              <a:t>spurt :-</a:t>
            </a:r>
          </a:p>
        </p:txBody>
      </p:sp>
      <p:sp>
        <p:nvSpPr>
          <p:cNvPr id="3" name="Content Placeholder 2"/>
          <p:cNvSpPr>
            <a:spLocks noGrp="1"/>
          </p:cNvSpPr>
          <p:nvPr>
            <p:ph idx="1"/>
          </p:nvPr>
        </p:nvSpPr>
        <p:spPr>
          <a:xfrm>
            <a:off x="1103312" y="1422400"/>
            <a:ext cx="8946541" cy="4825999"/>
          </a:xfrm>
        </p:spPr>
        <p:txBody>
          <a:bodyPr>
            <a:normAutofit/>
          </a:bodyPr>
          <a:lstStyle/>
          <a:p>
            <a:r>
              <a:rPr lang="en-US" dirty="0"/>
              <a:t>Period when a sudden  acceleration of growth occurs . This sudden increase in growth is called growth spurt.</a:t>
            </a:r>
          </a:p>
          <a:p>
            <a:r>
              <a:rPr lang="en-US" dirty="0"/>
              <a:t>Timings of growth spurt:-</a:t>
            </a:r>
          </a:p>
          <a:p>
            <a:r>
              <a:rPr lang="en-US" dirty="0"/>
              <a:t>1. Just before birth </a:t>
            </a:r>
          </a:p>
          <a:p>
            <a:r>
              <a:rPr lang="en-US" dirty="0"/>
              <a:t>2. One year after birth </a:t>
            </a:r>
          </a:p>
          <a:p>
            <a:r>
              <a:rPr lang="en-US" dirty="0"/>
              <a:t>3. Mixed dentition growth spurt </a:t>
            </a:r>
          </a:p>
          <a:p>
            <a:r>
              <a:rPr lang="en-US" dirty="0"/>
              <a:t>Boys- 8-11 yrs</a:t>
            </a:r>
          </a:p>
          <a:p>
            <a:r>
              <a:rPr lang="en-US" dirty="0"/>
              <a:t>Girl-7-9 yrs </a:t>
            </a:r>
          </a:p>
          <a:p>
            <a:r>
              <a:rPr lang="en-US" dirty="0"/>
              <a:t>4.Pre pubertal growth spurt </a:t>
            </a:r>
          </a:p>
          <a:p>
            <a:r>
              <a:rPr lang="en-US" dirty="0"/>
              <a:t>Boys- 14-16 yrs </a:t>
            </a:r>
          </a:p>
          <a:p>
            <a:r>
              <a:rPr lang="en-US" dirty="0"/>
              <a:t>Girls-11-13 yrs</a:t>
            </a:r>
          </a:p>
        </p:txBody>
      </p:sp>
      <p:sp>
        <p:nvSpPr>
          <p:cNvPr id="4" name="Date Placeholder 3"/>
          <p:cNvSpPr>
            <a:spLocks noGrp="1"/>
          </p:cNvSpPr>
          <p:nvPr>
            <p:ph type="dt" sz="half" idx="10"/>
          </p:nvPr>
        </p:nvSpPr>
        <p:spPr/>
        <p:txBody>
          <a:bodyPr/>
          <a:lstStyle/>
          <a:p>
            <a:fld id="{F0C6C95F-7057-4798-B10D-C6D01332D524}" type="datetime1">
              <a:rPr lang="en-US" smtClean="0"/>
              <a:pPr/>
              <a:t>9/18/2023</a:t>
            </a:fld>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pPr/>
              <a:t>9</a:t>
            </a:fld>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3585</TotalTime>
  <Words>3815</Words>
  <Application>Microsoft Office PowerPoint</Application>
  <PresentationFormat>Widescreen</PresentationFormat>
  <Paragraphs>563</Paragraphs>
  <Slides>78</Slides>
  <Notes>51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6" baseType="lpstr">
      <vt:lpstr>AR BLANCA</vt:lpstr>
      <vt:lpstr>Arial</vt:lpstr>
      <vt:lpstr>Arial Narrow</vt:lpstr>
      <vt:lpstr>Bradley Hand ITC</vt:lpstr>
      <vt:lpstr>Calibri</vt:lpstr>
      <vt:lpstr>Century Gothic</vt:lpstr>
      <vt:lpstr>Comic Sans MS</vt:lpstr>
      <vt:lpstr>Courier New</vt:lpstr>
      <vt:lpstr>Dauphin</vt:lpstr>
      <vt:lpstr>Formal436 BT</vt:lpstr>
      <vt:lpstr>Script12 BT</vt:lpstr>
      <vt:lpstr>Stencil</vt:lpstr>
      <vt:lpstr>Times New Roman</vt:lpstr>
      <vt:lpstr>Verdana</vt:lpstr>
      <vt:lpstr>Wingdings</vt:lpstr>
      <vt:lpstr>Wingdings 3</vt:lpstr>
      <vt:lpstr>Ion</vt:lpstr>
      <vt:lpstr>Photo Editor Photo</vt:lpstr>
      <vt:lpstr>Postnatal growth and development of Craniofacial complex </vt:lpstr>
      <vt:lpstr>Contents</vt:lpstr>
      <vt:lpstr>Introduction</vt:lpstr>
      <vt:lpstr>PowerPoint Presentation</vt:lpstr>
      <vt:lpstr>PowerPoint Presentation</vt:lpstr>
      <vt:lpstr>TERMINOLOGY</vt:lpstr>
      <vt:lpstr>PowerPoint Presentation</vt:lpstr>
      <vt:lpstr>PowerPoint Presentation</vt:lpstr>
      <vt:lpstr>Growth spurt :-</vt:lpstr>
      <vt:lpstr>Growth markers:</vt:lpstr>
      <vt:lpstr>PowerPoint Presentation</vt:lpstr>
      <vt:lpstr>Differential growth  scammon’s growth curve  </vt:lpstr>
      <vt:lpstr>PowerPoint Presentation</vt:lpstr>
      <vt:lpstr>Characteristics of growth</vt:lpstr>
      <vt:lpstr>Five steps to Endochondral bone formation</vt:lpstr>
      <vt:lpstr>Endochondral</vt:lpstr>
      <vt:lpstr>Five steps to Intramembranous bone formation</vt:lpstr>
      <vt:lpstr>Intramembranous </vt:lpstr>
      <vt:lpstr>PowerPoint Presentation</vt:lpstr>
      <vt:lpstr>PowerPoint Presentation</vt:lpstr>
      <vt:lpstr>PowerPoint Presentation</vt:lpstr>
      <vt:lpstr>PowerPoint Presentation</vt:lpstr>
      <vt:lpstr>Remodeling</vt:lpstr>
      <vt:lpstr>PowerPoint Presentation</vt:lpstr>
      <vt:lpstr>Displacement</vt:lpstr>
      <vt:lpstr>PowerPoint Presentation</vt:lpstr>
      <vt:lpstr>PowerPoint Presentation</vt:lpstr>
      <vt:lpstr>The V principle</vt:lpstr>
      <vt:lpstr>The v principle</vt:lpstr>
      <vt:lpstr>PowerPoint Presentation</vt:lpstr>
      <vt:lpstr>PowerPoint Presentation</vt:lpstr>
      <vt:lpstr>MANDBULAR REMODELING </vt:lpstr>
      <vt:lpstr>Ramus</vt:lpstr>
      <vt:lpstr>PowerPoint Presentation</vt:lpstr>
      <vt:lpstr>Lingual tuberosity</vt:lpstr>
      <vt:lpstr>PowerPoint Presentation</vt:lpstr>
      <vt:lpstr>PowerPoint Presentation</vt:lpstr>
      <vt:lpstr>PowerPoint Presentation</vt:lpstr>
      <vt:lpstr>PowerPoint Presentation</vt:lpstr>
      <vt:lpstr>PowerPoint Presentation</vt:lpstr>
      <vt:lpstr>Comparison of selected physiologic properties of bone and primary cartilage important during growth</vt:lpstr>
      <vt:lpstr>PowerPoint Presentation</vt:lpstr>
      <vt:lpstr>PowerPoint Presentation</vt:lpstr>
      <vt:lpstr>The Adaptive Role of the Condyle</vt:lpstr>
      <vt:lpstr>The Ramus and Middle Cranial Fossa Relationship </vt:lpstr>
      <vt:lpstr>Ramus Uprighting </vt:lpstr>
      <vt:lpstr>The Human Chin </vt:lpstr>
      <vt:lpstr>PowerPoint Presentation</vt:lpstr>
      <vt:lpstr>AGE CHANGES IN THE MANDIBLE</vt:lpstr>
      <vt:lpstr>PowerPoint Presentation</vt:lpstr>
      <vt:lpstr>PowerPoint Presentation</vt:lpstr>
      <vt:lpstr>PowerPoint Presentation</vt:lpstr>
      <vt:lpstr>Anomalies of mandible</vt:lpstr>
      <vt:lpstr>PowerPoint Presentation</vt:lpstr>
      <vt:lpstr>The Nasomaxillary Complex </vt:lpstr>
      <vt:lpstr>The Maxillary Tuberosity and the Key Ridge</vt:lpstr>
      <vt:lpstr>Remodeling change of Lacrimal bone   </vt:lpstr>
      <vt:lpstr>The Vertical Drift of Teeth: An Important Clinical Consideration </vt:lpstr>
      <vt:lpstr>The Vertical Drift of Teeth </vt:lpstr>
      <vt:lpstr>The Nasal Airway</vt:lpstr>
      <vt:lpstr>PowerPoint Presentation</vt:lpstr>
      <vt:lpstr>Palatal remodelling</vt:lpstr>
      <vt:lpstr>Maxillary Sutures</vt:lpstr>
      <vt:lpstr>The Cheekbone and Zygomatic Arch </vt:lpstr>
      <vt:lpstr>Orbital Growth </vt:lpstr>
      <vt:lpstr>Clinical implications </vt:lpstr>
      <vt:lpstr>The Neurocranium </vt:lpstr>
      <vt:lpstr>ELONGATION AT SYNCHONDROSES</vt:lpstr>
      <vt:lpstr>PowerPoint Presentation</vt:lpstr>
      <vt:lpstr>PowerPoint Presentation</vt:lpstr>
      <vt:lpstr>PowerPoint Presentation</vt:lpstr>
      <vt:lpstr>PowerPoint Presentation</vt:lpstr>
      <vt:lpstr>Anomalies of development</vt:lpstr>
      <vt:lpstr>Anomalies of development</vt:lpstr>
      <vt:lpstr>UNUSUAL FACIAL ANOMALIES</vt:lpstr>
      <vt:lpstr>PowerPoint Presentation</vt:lpstr>
      <vt:lpstr>Refrences:   1.Essentials of facial growth- Enlow and Hans pg 57  2.Craniofacial development-Sperber pg127   3. Human Embryology-Inderbir singh 9th edition pg91  4.Orthodontics –The art &amp; science S. I. Bhalajhi 5th edition pg 10  5.contemporary orthodontics-Willium R. Proffit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Craniofacial growth</dc:title>
  <dc:creator>Abhilasha Manker</dc:creator>
  <cp:lastModifiedBy>Sanmati Gandhi</cp:lastModifiedBy>
  <cp:revision>258</cp:revision>
  <dcterms:created xsi:type="dcterms:W3CDTF">2015-03-29T02:45:13Z</dcterms:created>
  <dcterms:modified xsi:type="dcterms:W3CDTF">2023-09-18T05:28:52Z</dcterms:modified>
</cp:coreProperties>
</file>