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3"/>
  </p:notesMasterIdLst>
  <p:handoutMasterIdLst>
    <p:handoutMasterId r:id="rId44"/>
  </p:handoutMasterIdLst>
  <p:sldIdLst>
    <p:sldId id="256" r:id="rId2"/>
    <p:sldId id="257" r:id="rId3"/>
    <p:sldId id="258" r:id="rId4"/>
    <p:sldId id="259" r:id="rId5"/>
    <p:sldId id="261" r:id="rId6"/>
    <p:sldId id="260" r:id="rId7"/>
    <p:sldId id="283" r:id="rId8"/>
    <p:sldId id="262" r:id="rId9"/>
    <p:sldId id="263" r:id="rId10"/>
    <p:sldId id="284" r:id="rId11"/>
    <p:sldId id="265" r:id="rId12"/>
    <p:sldId id="264" r:id="rId13"/>
    <p:sldId id="285" r:id="rId14"/>
    <p:sldId id="266" r:id="rId15"/>
    <p:sldId id="28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87" r:id="rId24"/>
    <p:sldId id="274" r:id="rId25"/>
    <p:sldId id="275" r:id="rId26"/>
    <p:sldId id="276" r:id="rId27"/>
    <p:sldId id="288" r:id="rId28"/>
    <p:sldId id="289" r:id="rId29"/>
    <p:sldId id="277" r:id="rId30"/>
    <p:sldId id="278" r:id="rId31"/>
    <p:sldId id="290" r:id="rId32"/>
    <p:sldId id="293" r:id="rId33"/>
    <p:sldId id="299" r:id="rId34"/>
    <p:sldId id="296" r:id="rId35"/>
    <p:sldId id="300" r:id="rId36"/>
    <p:sldId id="297" r:id="rId37"/>
    <p:sldId id="298" r:id="rId38"/>
    <p:sldId id="279" r:id="rId39"/>
    <p:sldId id="280" r:id="rId40"/>
    <p:sldId id="292" r:id="rId41"/>
    <p:sldId id="282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28367-FA58-4B43-A5F3-2D706F984FE6}" type="datetimeFigureOut">
              <a:rPr lang="en-IN" smtClean="0"/>
              <a:pPr/>
              <a:t>04-06-2018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B4D28-C19F-4726-80C3-DBE3D856527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62608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4B41E7-80AC-4458-8148-25F262800991}" type="datetimeFigureOut">
              <a:rPr lang="en-IN" smtClean="0"/>
              <a:pPr/>
              <a:t>04-06-2018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3F150-960B-4731-85B4-AF9AEB3417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22826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42406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34579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34579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96236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96236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72218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34689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5807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19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83741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8341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21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4177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35770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22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93457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93457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24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55152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25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9935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26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3268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27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3268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29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65463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30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18174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38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6598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6884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8535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1111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1111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4429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806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3F150-960B-4731-85B4-AF9AEB341790}" type="slidenum">
              <a:rPr lang="en-IN" smtClean="0"/>
              <a:pPr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0906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6858-D85C-45DF-A742-BDEEB6C559BF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47AF-522A-490C-B9CE-C1F5197B10CB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8033-B433-4225-8C2C-719BD3C5EC48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BB78-3670-4DFF-8EEF-82C238E01923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40E86-740B-4AC9-8BCF-AEEC7069BD4D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B7F8-2101-4FE0-A663-A4D02FAD644D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65A7-99F9-4257-9ADB-CAFD148D8EE3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BFA3C-199A-4C35-99D6-83882B1D98E6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5A8B4-54C9-4375-AF45-0327A1C6E7AE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8C85-CEC9-4442-A18E-3B1F714F5FAC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41E3-CA97-45B4-BD57-34C2766389AF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B7230-EFAE-47EF-9F62-DC3D1B38A7AE}" type="datetime1">
              <a:rPr lang="en-US" smtClean="0"/>
              <a:pPr/>
              <a:t>04/06/2018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pictures for sampling\toby-read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8200" y="3810000"/>
            <a:ext cx="5791200" cy="1470025"/>
          </a:xfrm>
        </p:spPr>
        <p:txBody>
          <a:bodyPr>
            <a:normAutofit/>
          </a:bodyPr>
          <a:lstStyle/>
          <a:p>
            <a:r>
              <a:rPr lang="en-IN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Sampling</a:t>
            </a:r>
            <a:endParaRPr lang="en-IN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334000"/>
            <a:ext cx="4343400" cy="1371600"/>
          </a:xfrm>
        </p:spPr>
        <p:txBody>
          <a:bodyPr/>
          <a:lstStyle/>
          <a:p>
            <a:endParaRPr lang="en-IN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763000" cy="6248400"/>
          </a:xfrm>
        </p:spPr>
        <p:txBody>
          <a:bodyPr/>
          <a:lstStyle/>
          <a:p>
            <a:pPr marL="742950" lvl="0" indent="-742950" algn="just">
              <a:lnSpc>
                <a:spcPct val="200000"/>
              </a:lnSpc>
              <a:buFont typeface="+mj-lt"/>
              <a:buAutoNum type="arabicPeriod" startAt="4"/>
            </a:pPr>
            <a:r>
              <a:rPr lang="en-I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Systematic bias can be controlled. </a:t>
            </a:r>
          </a:p>
          <a:p>
            <a:pPr marL="742950" lvl="0" indent="-742950" algn="just">
              <a:lnSpc>
                <a:spcPct val="200000"/>
              </a:lnSpc>
              <a:buFont typeface="+mj-lt"/>
              <a:buAutoNum type="arabicPeriod" startAt="4"/>
            </a:pPr>
            <a:endParaRPr lang="en-IN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42950" lvl="0" indent="-742950" algn="just">
              <a:lnSpc>
                <a:spcPct val="200000"/>
              </a:lnSpc>
              <a:buFont typeface="+mj-lt"/>
              <a:buAutoNum type="arabicPeriod" startAt="4"/>
            </a:pPr>
            <a:r>
              <a:rPr lang="en-I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results obtained should be applicable to the entire population within a given confidence interval.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629400"/>
          </a:xfrm>
        </p:spPr>
        <p:txBody>
          <a:bodyPr>
            <a:normAutofit/>
          </a:bodyPr>
          <a:lstStyle/>
          <a:p>
            <a:pPr marL="514350" indent="-514350" algn="ctr">
              <a:buNone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r>
              <a:rPr lang="en-IN" sz="4000" dirty="0" smtClean="0">
                <a:latin typeface="GungsuhChe" pitchFamily="49" charset="-127"/>
                <a:ea typeface="GungsuhChe" pitchFamily="49" charset="-127"/>
                <a:cs typeface="Times New Roman" pitchFamily="18" charset="0"/>
              </a:rPr>
              <a:t>Considerations for deciding the sampling design</a:t>
            </a:r>
            <a:endParaRPr lang="en-IN" sz="4000" dirty="0">
              <a:latin typeface="GungsuhChe" pitchFamily="49" charset="-127"/>
              <a:ea typeface="GungsuhChe" pitchFamily="49" charset="-127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629400"/>
          </a:xfrm>
        </p:spPr>
        <p:txBody>
          <a:bodyPr>
            <a:normAutofit/>
          </a:bodyPr>
          <a:lstStyle/>
          <a:p>
            <a:pPr marL="742950" lvl="0" indent="-742950">
              <a:buFont typeface="Wingdings" pitchFamily="2" charset="2"/>
              <a:buChar char="ü"/>
            </a:pPr>
            <a:r>
              <a:rPr lang="en-IN" sz="4000" i="1" dirty="0" smtClean="0">
                <a:latin typeface="Constantia" pitchFamily="18" charset="0"/>
                <a:cs typeface="Times New Roman" pitchFamily="18" charset="0"/>
              </a:rPr>
              <a:t>Type </a:t>
            </a:r>
            <a:r>
              <a:rPr lang="en-IN" sz="4000" i="1" dirty="0">
                <a:latin typeface="Constantia" pitchFamily="18" charset="0"/>
                <a:cs typeface="Times New Roman" pitchFamily="18" charset="0"/>
              </a:rPr>
              <a:t>of the universe</a:t>
            </a:r>
            <a:r>
              <a:rPr lang="en-IN" sz="4000" dirty="0">
                <a:latin typeface="Constantia" pitchFamily="18" charset="0"/>
                <a:cs typeface="Times New Roman" pitchFamily="18" charset="0"/>
              </a:rPr>
              <a:t>: </a:t>
            </a:r>
            <a:endParaRPr lang="en-IN" sz="4000" dirty="0" smtClean="0">
              <a:latin typeface="Constantia" pitchFamily="18" charset="0"/>
              <a:cs typeface="Times New Roman" pitchFamily="18" charset="0"/>
            </a:endParaRPr>
          </a:p>
          <a:p>
            <a:pPr marL="742950" lvl="0" indent="-742950">
              <a:buFont typeface="Wingdings" pitchFamily="2" charset="2"/>
              <a:buChar char="ü"/>
            </a:pPr>
            <a:endParaRPr lang="en-IN" sz="4000" dirty="0" smtClean="0">
              <a:latin typeface="Constantia" pitchFamily="18" charset="0"/>
              <a:cs typeface="Times New Roman" pitchFamily="18" charset="0"/>
            </a:endParaRPr>
          </a:p>
          <a:p>
            <a:pPr marL="742950" lvl="0" indent="-742950">
              <a:buNone/>
            </a:pPr>
            <a:r>
              <a:rPr lang="en-IN" sz="4000" dirty="0" smtClean="0">
                <a:latin typeface="Constantia" pitchFamily="18" charset="0"/>
                <a:cs typeface="Times New Roman" pitchFamily="18" charset="0"/>
              </a:rPr>
              <a:t>either </a:t>
            </a:r>
            <a:r>
              <a:rPr lang="en-IN" sz="4000" dirty="0">
                <a:latin typeface="Constantia" pitchFamily="18" charset="0"/>
                <a:cs typeface="Times New Roman" pitchFamily="18" charset="0"/>
              </a:rPr>
              <a:t>finite or infinite. </a:t>
            </a:r>
            <a:endParaRPr lang="en-IN" sz="4000" dirty="0" smtClean="0">
              <a:latin typeface="Constantia" pitchFamily="18" charset="0"/>
              <a:cs typeface="Times New Roman" pitchFamily="18" charset="0"/>
            </a:endParaRPr>
          </a:p>
          <a:p>
            <a:pPr marL="742950" lvl="0" indent="-742950">
              <a:buNone/>
            </a:pPr>
            <a:endParaRPr lang="en-IN" sz="4000" dirty="0" smtClean="0">
              <a:latin typeface="Constantia" pitchFamily="18" charset="0"/>
              <a:cs typeface="Times New Roman" pitchFamily="18" charset="0"/>
            </a:endParaRPr>
          </a:p>
          <a:p>
            <a:pPr marL="742950" lvl="0" indent="-742950">
              <a:buNone/>
            </a:pPr>
            <a:r>
              <a:rPr lang="en-IN" sz="4000" dirty="0" smtClean="0">
                <a:latin typeface="Constantia" pitchFamily="18" charset="0"/>
                <a:cs typeface="Times New Roman" pitchFamily="18" charset="0"/>
              </a:rPr>
              <a:t>Eg</a:t>
            </a:r>
            <a:r>
              <a:rPr lang="en-IN" sz="4000" dirty="0">
                <a:latin typeface="Constantia" pitchFamily="18" charset="0"/>
                <a:cs typeface="Times New Roman" pitchFamily="18" charset="0"/>
              </a:rPr>
              <a:t>.- number of school children in a particular </a:t>
            </a:r>
            <a:r>
              <a:rPr lang="en-IN" sz="4000" dirty="0" smtClean="0">
                <a:latin typeface="Constantia" pitchFamily="18" charset="0"/>
                <a:cs typeface="Times New Roman" pitchFamily="18" charset="0"/>
              </a:rPr>
              <a:t>school. </a:t>
            </a:r>
          </a:p>
          <a:p>
            <a:pPr marL="742950" lvl="0" indent="-742950">
              <a:buNone/>
            </a:pPr>
            <a:r>
              <a:rPr lang="en-IN" sz="4000" dirty="0" smtClean="0">
                <a:latin typeface="Constantia" pitchFamily="18" charset="0"/>
                <a:cs typeface="Times New Roman" pitchFamily="18" charset="0"/>
              </a:rPr>
              <a:t>Eg</a:t>
            </a:r>
            <a:r>
              <a:rPr lang="en-IN" sz="4000" dirty="0">
                <a:latin typeface="Constantia" pitchFamily="18" charset="0"/>
                <a:cs typeface="Times New Roman" pitchFamily="18" charset="0"/>
              </a:rPr>
              <a:t>.- number of stars in the sky and throwing of a </a:t>
            </a:r>
            <a:r>
              <a:rPr lang="en-IN" sz="4000" dirty="0" smtClean="0">
                <a:latin typeface="Constantia" pitchFamily="18" charset="0"/>
                <a:cs typeface="Times New Roman" pitchFamily="18" charset="0"/>
              </a:rPr>
              <a:t>dice.</a:t>
            </a:r>
            <a:endParaRPr lang="en-IN" sz="4000" dirty="0">
              <a:latin typeface="Constantia" pitchFamily="18" charset="0"/>
              <a:cs typeface="Times New Roman" pitchFamily="18" charset="0"/>
            </a:endParaRPr>
          </a:p>
          <a:p>
            <a:pPr marL="742950" lvl="0" indent="-742950">
              <a:buFont typeface="Wingdings" pitchFamily="2" charset="2"/>
              <a:buChar char="ü"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None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629400"/>
          </a:xfrm>
        </p:spPr>
        <p:txBody>
          <a:bodyPr>
            <a:normAutofit/>
          </a:bodyPr>
          <a:lstStyle/>
          <a:p>
            <a:pPr marL="742950" lvl="0" indent="-742950">
              <a:buFont typeface="Wingdings" pitchFamily="2" charset="2"/>
              <a:buChar char="ü"/>
            </a:pPr>
            <a:r>
              <a:rPr lang="en-IN" sz="4000" i="1" dirty="0" smtClean="0">
                <a:latin typeface="Calibri" pitchFamily="34" charset="0"/>
                <a:cs typeface="Calibri" pitchFamily="34" charset="0"/>
              </a:rPr>
              <a:t>Sampling unit</a:t>
            </a:r>
            <a:r>
              <a:rPr lang="en-IN" sz="40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marL="742950" lvl="0" indent="-742950">
              <a:buFont typeface="Wingdings" pitchFamily="2" charset="2"/>
              <a:buChar char="ü"/>
            </a:pPr>
            <a:endParaRPr lang="en-IN" sz="4000" dirty="0" smtClean="0">
              <a:latin typeface="Calibri" pitchFamily="34" charset="0"/>
              <a:cs typeface="Calibri" pitchFamily="34" charset="0"/>
            </a:endParaRPr>
          </a:p>
          <a:p>
            <a:pPr marL="742950" lvl="0" indent="-742950">
              <a:buFont typeface="Wingdings" pitchFamily="2" charset="2"/>
              <a:buChar char="ü"/>
            </a:pPr>
            <a:endParaRPr lang="en-IN" sz="4000" dirty="0" smtClean="0">
              <a:latin typeface="Calibri" pitchFamily="34" charset="0"/>
              <a:cs typeface="Calibri" pitchFamily="34" charset="0"/>
            </a:endParaRPr>
          </a:p>
          <a:p>
            <a:pPr marL="742950" lvl="0" indent="-742950">
              <a:buFont typeface="Wingdings" pitchFamily="2" charset="2"/>
              <a:buChar char="ü"/>
            </a:pPr>
            <a:r>
              <a:rPr lang="en-IN" sz="4000" i="1" dirty="0" smtClean="0">
                <a:latin typeface="Calibri" pitchFamily="34" charset="0"/>
                <a:cs typeface="Calibri" pitchFamily="34" charset="0"/>
              </a:rPr>
              <a:t>Source list</a:t>
            </a:r>
            <a:r>
              <a:rPr lang="en-IN" sz="4000" dirty="0" smtClean="0">
                <a:latin typeface="Calibri" pitchFamily="34" charset="0"/>
                <a:cs typeface="Calibri" pitchFamily="34" charset="0"/>
              </a:rPr>
              <a:t>: it is also known as the sampling frame. </a:t>
            </a:r>
          </a:p>
          <a:p>
            <a:pPr marL="742950" lvl="0" indent="-742950">
              <a:buNone/>
            </a:pPr>
            <a:r>
              <a:rPr lang="en-IN" sz="4000" dirty="0" smtClean="0">
                <a:latin typeface="Calibri" pitchFamily="34" charset="0"/>
                <a:cs typeface="Calibri" pitchFamily="34" charset="0"/>
              </a:rPr>
              <a:t>It should be representative of the sample as close as possible.</a:t>
            </a:r>
            <a:endParaRPr lang="en-IN" sz="4000" dirty="0">
              <a:latin typeface="Calibri" pitchFamily="34" charset="0"/>
              <a:cs typeface="Calibri" pitchFamily="34" charset="0"/>
            </a:endParaRPr>
          </a:p>
          <a:p>
            <a:pPr marL="742950" indent="-742950" algn="ctr">
              <a:buFont typeface="Wingdings" pitchFamily="2" charset="2"/>
              <a:buChar char="ü"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629400"/>
          </a:xfrm>
        </p:spPr>
        <p:txBody>
          <a:bodyPr>
            <a:normAutofit/>
          </a:bodyPr>
          <a:lstStyle/>
          <a:p>
            <a:pPr marL="742950" indent="-742950">
              <a:buFont typeface="Wingdings" pitchFamily="2" charset="2"/>
              <a:buChar char="ü"/>
            </a:pPr>
            <a:endParaRPr lang="en-IN" sz="4000" i="1" u="sng" dirty="0" smtClean="0">
              <a:latin typeface="Segoe Print" pitchFamily="2" charset="0"/>
              <a:cs typeface="Times New Roman" pitchFamily="18" charset="0"/>
            </a:endParaRPr>
          </a:p>
          <a:p>
            <a:pPr marL="742950" indent="-742950">
              <a:buFont typeface="Wingdings" pitchFamily="2" charset="2"/>
              <a:buChar char="ü"/>
            </a:pPr>
            <a:r>
              <a:rPr lang="en-IN" sz="4000" i="1" u="sng" dirty="0" smtClean="0">
                <a:latin typeface="Segoe Print" pitchFamily="2" charset="0"/>
                <a:cs typeface="Times New Roman" pitchFamily="18" charset="0"/>
              </a:rPr>
              <a:t>Size of the sample</a:t>
            </a:r>
            <a:r>
              <a:rPr lang="en-IN" sz="4000" dirty="0" smtClean="0">
                <a:latin typeface="Segoe Print" pitchFamily="2" charset="0"/>
                <a:cs typeface="Times New Roman" pitchFamily="18" charset="0"/>
              </a:rPr>
              <a:t>. </a:t>
            </a:r>
          </a:p>
          <a:p>
            <a:pPr marL="742950" indent="-742950">
              <a:buFont typeface="Wingdings" pitchFamily="2" charset="2"/>
              <a:buChar char="ü"/>
            </a:pPr>
            <a:endParaRPr lang="en-IN" sz="4000" dirty="0" smtClean="0">
              <a:latin typeface="Segoe Print" pitchFamily="2" charset="0"/>
              <a:cs typeface="Times New Roman" pitchFamily="18" charset="0"/>
            </a:endParaRPr>
          </a:p>
          <a:p>
            <a:pPr marL="742950" indent="-742950">
              <a:buFont typeface="Wingdings" pitchFamily="2" charset="2"/>
              <a:buChar char="ü"/>
            </a:pPr>
            <a:endParaRPr lang="en-IN" sz="4000" dirty="0" smtClean="0">
              <a:latin typeface="Segoe Print" pitchFamily="2" charset="0"/>
              <a:cs typeface="Times New Roman" pitchFamily="18" charset="0"/>
            </a:endParaRPr>
          </a:p>
          <a:p>
            <a:pPr marL="742950" indent="-742950">
              <a:buFont typeface="Wingdings" pitchFamily="2" charset="2"/>
              <a:buChar char="ü"/>
            </a:pPr>
            <a:r>
              <a:rPr lang="en-IN" sz="4000" i="1" u="sng" dirty="0" smtClean="0">
                <a:latin typeface="Segoe Print" pitchFamily="2" charset="0"/>
                <a:cs typeface="Times New Roman" pitchFamily="18" charset="0"/>
              </a:rPr>
              <a:t>Parameters of interest</a:t>
            </a: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 algn="ctr">
              <a:buFont typeface="Wingdings" pitchFamily="2" charset="2"/>
              <a:buChar char="ü"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629400"/>
          </a:xfrm>
        </p:spPr>
        <p:txBody>
          <a:bodyPr>
            <a:normAutofit/>
          </a:bodyPr>
          <a:lstStyle/>
          <a:p>
            <a:pPr marL="742950" indent="-742950">
              <a:buFont typeface="Wingdings" pitchFamily="2" charset="2"/>
              <a:buChar char="ü"/>
            </a:pPr>
            <a:r>
              <a:rPr lang="en-IN" sz="4000" i="1" u="sng" dirty="0" smtClean="0">
                <a:latin typeface="Calibri" pitchFamily="34" charset="0"/>
                <a:cs typeface="Calibri" pitchFamily="34" charset="0"/>
              </a:rPr>
              <a:t>Budgetary constrains</a:t>
            </a:r>
            <a:r>
              <a:rPr lang="en-IN" sz="40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marL="742950" indent="-742950">
              <a:buFont typeface="Wingdings" pitchFamily="2" charset="2"/>
              <a:buChar char="ü"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Wingdings" pitchFamily="2" charset="2"/>
              <a:buChar char="ü"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Wingdings" pitchFamily="2" charset="2"/>
              <a:buChar char="ü"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Wingdings" pitchFamily="2" charset="2"/>
              <a:buChar char="ü"/>
            </a:pPr>
            <a:r>
              <a:rPr lang="en-IN" sz="4000" i="1" u="sng" dirty="0" smtClean="0">
                <a:latin typeface="Times New Roman" pitchFamily="18" charset="0"/>
                <a:cs typeface="Times New Roman" pitchFamily="18" charset="0"/>
              </a:rPr>
              <a:t>Sampling procedure</a:t>
            </a: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>
              <a:buNone/>
            </a:pP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4000" dirty="0" smtClean="0">
                <a:latin typeface="Traditional Arabic" pitchFamily="18" charset="-78"/>
                <a:cs typeface="Traditional Arabic" pitchFamily="18" charset="-78"/>
              </a:rPr>
              <a:t>For a given sample size and cost, select the one with the least possible errors.</a:t>
            </a:r>
          </a:p>
          <a:p>
            <a:pPr marL="742950" indent="-742950" algn="ctr">
              <a:buFont typeface="Wingdings" pitchFamily="2" charset="2"/>
              <a:buChar char="ü"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629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IN" i="1" u="sng" dirty="0"/>
              <a:t>Different types of sampling designs</a:t>
            </a:r>
            <a:r>
              <a:rPr lang="en-IN" dirty="0" smtClean="0"/>
              <a:t>:</a:t>
            </a:r>
          </a:p>
          <a:p>
            <a:pPr algn="ctr">
              <a:buNone/>
            </a:pPr>
            <a:endParaRPr lang="en-IN" sz="2800" dirty="0"/>
          </a:p>
          <a:p>
            <a:pPr>
              <a:buNone/>
            </a:pPr>
            <a:r>
              <a:rPr lang="en-IN" dirty="0" smtClean="0"/>
              <a:t> 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Probability sampling</a:t>
            </a:r>
            <a:r>
              <a:rPr lang="en-IN" dirty="0"/>
              <a:t>	</a:t>
            </a:r>
            <a:r>
              <a:rPr lang="en-IN" dirty="0" smtClean="0"/>
              <a:t>         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Non- 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Probability 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sampling</a:t>
            </a:r>
          </a:p>
          <a:p>
            <a:pPr lvl="2">
              <a:buNone/>
            </a:pPr>
            <a:r>
              <a:rPr lang="en-IN" dirty="0" smtClean="0">
                <a:solidFill>
                  <a:srgbClr val="0070C0"/>
                </a:solidFill>
                <a:latin typeface="Comic Sans MS" pitchFamily="66" charset="0"/>
              </a:rPr>
              <a:t>Simple random sampling</a:t>
            </a:r>
            <a:r>
              <a:rPr lang="en-IN" dirty="0" smtClean="0"/>
              <a:t>	</a:t>
            </a:r>
            <a:r>
              <a:rPr lang="en-IN" dirty="0" smtClean="0">
                <a:solidFill>
                  <a:srgbClr val="C00000"/>
                </a:solidFill>
              </a:rPr>
              <a:t>              i . Convenience sampling</a:t>
            </a:r>
            <a:endParaRPr lang="en-IN" sz="2000" dirty="0" smtClean="0">
              <a:solidFill>
                <a:srgbClr val="C00000"/>
              </a:solidFill>
            </a:endParaRPr>
          </a:p>
          <a:p>
            <a:pPr lvl="2">
              <a:buNone/>
            </a:pPr>
            <a:r>
              <a:rPr lang="en-IN" dirty="0" smtClean="0">
                <a:solidFill>
                  <a:srgbClr val="0070C0"/>
                </a:solidFill>
                <a:latin typeface="Comic Sans MS" pitchFamily="66" charset="0"/>
              </a:rPr>
              <a:t>Cluster </a:t>
            </a:r>
            <a:r>
              <a:rPr lang="en-IN" dirty="0">
                <a:solidFill>
                  <a:srgbClr val="0070C0"/>
                </a:solidFill>
                <a:latin typeface="Comic Sans MS" pitchFamily="66" charset="0"/>
              </a:rPr>
              <a:t>sampling    </a:t>
            </a:r>
            <a:r>
              <a:rPr lang="en-IN" dirty="0"/>
              <a:t>	</a:t>
            </a:r>
            <a:r>
              <a:rPr lang="en-IN" dirty="0" smtClean="0"/>
              <a:t>                           </a:t>
            </a:r>
            <a:r>
              <a:rPr lang="en-IN" dirty="0" smtClean="0">
                <a:solidFill>
                  <a:srgbClr val="C00000"/>
                </a:solidFill>
              </a:rPr>
              <a:t>ii</a:t>
            </a:r>
            <a:r>
              <a:rPr lang="en-IN" dirty="0">
                <a:solidFill>
                  <a:srgbClr val="C00000"/>
                </a:solidFill>
              </a:rPr>
              <a:t>. Quota sampling</a:t>
            </a:r>
            <a:endParaRPr lang="en-IN" sz="2000" dirty="0">
              <a:solidFill>
                <a:srgbClr val="C00000"/>
              </a:solidFill>
            </a:endParaRPr>
          </a:p>
          <a:p>
            <a:pPr lvl="2">
              <a:buNone/>
            </a:pPr>
            <a:r>
              <a:rPr lang="en-IN" dirty="0">
                <a:solidFill>
                  <a:srgbClr val="0070C0"/>
                </a:solidFill>
                <a:latin typeface="Comic Sans MS" pitchFamily="66" charset="0"/>
              </a:rPr>
              <a:t>Systematic </a:t>
            </a:r>
            <a:r>
              <a:rPr lang="en-IN" dirty="0" smtClean="0">
                <a:solidFill>
                  <a:srgbClr val="0070C0"/>
                </a:solidFill>
                <a:latin typeface="Comic Sans MS" pitchFamily="66" charset="0"/>
              </a:rPr>
              <a:t>sampling                  </a:t>
            </a:r>
            <a:r>
              <a:rPr lang="en-IN" dirty="0" smtClean="0">
                <a:solidFill>
                  <a:srgbClr val="C00000"/>
                </a:solidFill>
              </a:rPr>
              <a:t>iii</a:t>
            </a:r>
            <a:r>
              <a:rPr lang="en-IN" dirty="0">
                <a:solidFill>
                  <a:srgbClr val="C00000"/>
                </a:solidFill>
              </a:rPr>
              <a:t>. Judgemental Sampling</a:t>
            </a:r>
            <a:endParaRPr lang="en-IN" sz="2000" dirty="0">
              <a:solidFill>
                <a:srgbClr val="C00000"/>
              </a:solidFill>
            </a:endParaRPr>
          </a:p>
          <a:p>
            <a:pPr lvl="2">
              <a:buNone/>
            </a:pPr>
            <a:r>
              <a:rPr lang="en-IN" dirty="0">
                <a:solidFill>
                  <a:srgbClr val="0070C0"/>
                </a:solidFill>
                <a:latin typeface="Comic Sans MS" pitchFamily="66" charset="0"/>
              </a:rPr>
              <a:t>Stratified sampling</a:t>
            </a:r>
            <a:r>
              <a:rPr lang="en-IN" dirty="0">
                <a:solidFill>
                  <a:srgbClr val="0070C0"/>
                </a:solidFill>
              </a:rPr>
              <a:t>        </a:t>
            </a:r>
            <a:r>
              <a:rPr lang="en-IN" dirty="0"/>
              <a:t>	</a:t>
            </a:r>
            <a:r>
              <a:rPr lang="en-IN" dirty="0" smtClean="0"/>
              <a:t>              </a:t>
            </a:r>
            <a:r>
              <a:rPr lang="en-IN" dirty="0">
                <a:solidFill>
                  <a:srgbClr val="C00000"/>
                </a:solidFill>
              </a:rPr>
              <a:t>iv. Snow-ball Sampling       </a:t>
            </a:r>
            <a:endParaRPr lang="en-IN" sz="2000" dirty="0">
              <a:solidFill>
                <a:srgbClr val="C00000"/>
              </a:solidFill>
            </a:endParaRPr>
          </a:p>
          <a:p>
            <a:pPr lvl="2">
              <a:buNone/>
            </a:pPr>
            <a:r>
              <a:rPr lang="en-IN" dirty="0">
                <a:solidFill>
                  <a:srgbClr val="0070C0"/>
                </a:solidFill>
                <a:latin typeface="Comic Sans MS" pitchFamily="66" charset="0"/>
              </a:rPr>
              <a:t>Area sampling</a:t>
            </a:r>
          </a:p>
          <a:p>
            <a:pPr lvl="2">
              <a:buNone/>
            </a:pPr>
            <a:r>
              <a:rPr lang="en-IN" dirty="0">
                <a:solidFill>
                  <a:srgbClr val="0070C0"/>
                </a:solidFill>
                <a:latin typeface="Comic Sans MS" pitchFamily="66" charset="0"/>
              </a:rPr>
              <a:t>Multi- stage sampling</a:t>
            </a:r>
          </a:p>
          <a:p>
            <a:pPr lvl="2">
              <a:buNone/>
            </a:pPr>
            <a:r>
              <a:rPr lang="en-IN" dirty="0" smtClean="0">
                <a:solidFill>
                  <a:srgbClr val="0070C0"/>
                </a:solidFill>
                <a:latin typeface="Comic Sans MS" pitchFamily="66" charset="0"/>
              </a:rPr>
              <a:t>Sequential </a:t>
            </a:r>
            <a:r>
              <a:rPr lang="en-IN" dirty="0">
                <a:solidFill>
                  <a:srgbClr val="0070C0"/>
                </a:solidFill>
                <a:latin typeface="Comic Sans MS" pitchFamily="66" charset="0"/>
              </a:rPr>
              <a:t>sampling</a:t>
            </a:r>
          </a:p>
          <a:p>
            <a:pPr marL="742950" indent="-742950">
              <a:buNone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2053" name="Picture 5" descr="G:\pictures for sampling\RandomSample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304800"/>
            <a:ext cx="6747916" cy="1914525"/>
          </a:xfrm>
          <a:prstGeom prst="rect">
            <a:avLst/>
          </a:prstGeom>
          <a:noFill/>
        </p:spPr>
      </p:pic>
      <p:pic>
        <p:nvPicPr>
          <p:cNvPr id="2055" name="Picture 7" descr="G:\pictures for sampling\ballot-box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971800"/>
            <a:ext cx="3531420" cy="3312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6294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IN" sz="4000" u="sng" dirty="0">
                <a:cs typeface="Times New Roman" pitchFamily="18" charset="0"/>
              </a:rPr>
              <a:t>Cluster </a:t>
            </a:r>
            <a:r>
              <a:rPr lang="en-IN" sz="4000" u="sng" dirty="0" smtClean="0">
                <a:cs typeface="Times New Roman" pitchFamily="18" charset="0"/>
              </a:rPr>
              <a:t>Sampling-</a:t>
            </a:r>
          </a:p>
          <a:p>
            <a:pPr lvl="0">
              <a:buNone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N" sz="4000" dirty="0">
                <a:latin typeface="Segoe Print" pitchFamily="2" charset="0"/>
                <a:cs typeface="Times New Roman" pitchFamily="18" charset="0"/>
              </a:rPr>
              <a:t>R</a:t>
            </a:r>
            <a:r>
              <a:rPr lang="en-IN" sz="4000" dirty="0" smtClean="0">
                <a:latin typeface="Segoe Print" pitchFamily="2" charset="0"/>
                <a:cs typeface="Times New Roman" pitchFamily="18" charset="0"/>
              </a:rPr>
              <a:t>educes </a:t>
            </a:r>
            <a:r>
              <a:rPr lang="en-IN" sz="4000" dirty="0">
                <a:latin typeface="Segoe Print" pitchFamily="2" charset="0"/>
                <a:cs typeface="Times New Roman" pitchFamily="18" charset="0"/>
              </a:rPr>
              <a:t>the cost </a:t>
            </a:r>
            <a:r>
              <a:rPr lang="en-IN" sz="4000" dirty="0" smtClean="0">
                <a:latin typeface="Segoe Print" pitchFamily="2" charset="0"/>
                <a:cs typeface="Times New Roman" pitchFamily="18" charset="0"/>
              </a:rPr>
              <a:t>involved.</a:t>
            </a:r>
          </a:p>
          <a:p>
            <a:pPr>
              <a:buFont typeface="Wingdings" pitchFamily="2" charset="2"/>
              <a:buChar char="ü"/>
            </a:pPr>
            <a:endParaRPr lang="en-IN" sz="4000" dirty="0" smtClean="0">
              <a:latin typeface="Segoe Print" pitchFamily="2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IN" sz="4000" dirty="0" smtClean="0">
                <a:latin typeface="Segoe Print" pitchFamily="2" charset="0"/>
                <a:cs typeface="Times New Roman" pitchFamily="18" charset="0"/>
              </a:rPr>
              <a:t>It </a:t>
            </a:r>
            <a:r>
              <a:rPr lang="en-IN" sz="4000" dirty="0">
                <a:latin typeface="Segoe Print" pitchFamily="2" charset="0"/>
                <a:cs typeface="Times New Roman" pitchFamily="18" charset="0"/>
              </a:rPr>
              <a:t>is less precise than random sampling.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Picture 2" descr="G:\pictures for sampling\cluster-samp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04800"/>
            <a:ext cx="3648075" cy="2971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629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4000" u="sng" dirty="0">
                <a:latin typeface="Times New Roman" pitchFamily="18" charset="0"/>
                <a:cs typeface="Times New Roman" pitchFamily="18" charset="0"/>
              </a:rPr>
              <a:t>Systematic </a:t>
            </a:r>
            <a:r>
              <a:rPr lang="en-IN" sz="4000" u="sng" dirty="0" smtClean="0">
                <a:latin typeface="Times New Roman" pitchFamily="18" charset="0"/>
                <a:cs typeface="Times New Roman" pitchFamily="18" charset="0"/>
              </a:rPr>
              <a:t>Sampling-</a:t>
            </a:r>
          </a:p>
          <a:p>
            <a:pPr>
              <a:buNone/>
            </a:pPr>
            <a:endParaRPr lang="en-IN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6" name="Picture 3" descr="G:\pictures for sampling\systematic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891082"/>
            <a:ext cx="7696200" cy="543351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Contents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Introduction.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Need for sampling.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Characteristics of a good sample.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Steps in sampling.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Different types of sampling design.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Probability sampling.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Non- probability sampling.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Conclusion.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References.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IN" sz="4000" u="sng" dirty="0" smtClean="0">
                <a:latin typeface="+mj-lt"/>
                <a:cs typeface="Times New Roman" pitchFamily="18" charset="0"/>
              </a:rPr>
              <a:t>Stratified </a:t>
            </a:r>
            <a:r>
              <a:rPr lang="en-IN" sz="4000" u="sng" dirty="0">
                <a:latin typeface="+mj-lt"/>
                <a:cs typeface="Times New Roman" pitchFamily="18" charset="0"/>
              </a:rPr>
              <a:t>Sampling-</a:t>
            </a:r>
            <a:r>
              <a:rPr lang="en-IN" sz="4000" dirty="0">
                <a:latin typeface="+mj-lt"/>
                <a:cs typeface="Times New Roman" pitchFamily="18" charset="0"/>
              </a:rPr>
              <a:t> </a:t>
            </a:r>
            <a:endParaRPr lang="en-IN" sz="4000" dirty="0" smtClean="0">
              <a:latin typeface="+mj-lt"/>
              <a:cs typeface="Times New Roman" pitchFamily="18" charset="0"/>
            </a:endParaRPr>
          </a:p>
          <a:p>
            <a:pPr lvl="0">
              <a:buNone/>
            </a:pPr>
            <a:endParaRPr lang="en-IN" sz="4000" dirty="0" smtClean="0">
              <a:latin typeface="+mj-lt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IN" sz="40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IN" sz="4000" dirty="0">
                <a:latin typeface="Calibri" pitchFamily="34" charset="0"/>
                <a:cs typeface="Calibri" pitchFamily="34" charset="0"/>
              </a:rPr>
              <a:t>population is divided into a number of homogenous sub- groups </a:t>
            </a:r>
            <a:endParaRPr lang="en-IN" sz="4000" dirty="0" smtClean="0">
              <a:latin typeface="Calibri" pitchFamily="34" charset="0"/>
              <a:cs typeface="Calibri" pitchFamily="34" charset="0"/>
            </a:endParaRPr>
          </a:p>
          <a:p>
            <a:pPr lvl="0">
              <a:buFont typeface="Wingdings" pitchFamily="2" charset="2"/>
              <a:buChar char="ü"/>
            </a:pPr>
            <a:endParaRPr lang="en-IN" sz="4000" dirty="0" smtClean="0">
              <a:latin typeface="Calibri" pitchFamily="34" charset="0"/>
              <a:cs typeface="Calibri" pitchFamily="34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IN" sz="4000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IN" sz="4000" dirty="0">
                <a:latin typeface="Calibri" pitchFamily="34" charset="0"/>
                <a:cs typeface="Calibri" pitchFamily="34" charset="0"/>
              </a:rPr>
              <a:t>then items from each of the sub-groups or stratas are selected to constitute a sample</a:t>
            </a: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IN" sz="4000" dirty="0" smtClean="0">
                <a:latin typeface="Calibri" pitchFamily="34" charset="0"/>
                <a:cs typeface="Calibri" pitchFamily="34" charset="0"/>
              </a:rPr>
              <a:t>In case of stratified sampling, 3 major questions arise-</a:t>
            </a:r>
          </a:p>
          <a:p>
            <a:pPr lvl="0">
              <a:buNone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4000" dirty="0" smtClean="0">
                <a:latin typeface="+mj-lt"/>
                <a:cs typeface="Times New Roman" pitchFamily="18" charset="0"/>
              </a:rPr>
              <a:t> </a:t>
            </a:r>
            <a:r>
              <a:rPr lang="en-IN" sz="4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a) How to form strata?</a:t>
            </a:r>
          </a:p>
          <a:p>
            <a:pPr>
              <a:buNone/>
            </a:pPr>
            <a:endParaRPr lang="en-IN" sz="4000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en-IN" sz="4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b) How should the items selected?</a:t>
            </a:r>
          </a:p>
          <a:p>
            <a:pPr>
              <a:buNone/>
            </a:pPr>
            <a:endParaRPr lang="en-IN" sz="4000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en-IN" sz="40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c) How many items should be selected from each of the strata?</a:t>
            </a:r>
          </a:p>
          <a:p>
            <a:pPr lvl="0">
              <a:buNone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endParaRPr lang="en-IN" sz="4000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IN" sz="4000" dirty="0" smtClean="0">
                <a:latin typeface="+mj-lt"/>
                <a:cs typeface="Times New Roman" pitchFamily="18" charset="0"/>
              </a:rPr>
              <a:t>Basis of the common characteristics. </a:t>
            </a:r>
          </a:p>
          <a:p>
            <a:pPr>
              <a:buFont typeface="Wingdings" pitchFamily="2" charset="2"/>
              <a:buChar char="ü"/>
            </a:pPr>
            <a:endParaRPr lang="en-IN" sz="4000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IN" sz="4000" dirty="0" smtClean="0">
                <a:latin typeface="+mj-lt"/>
                <a:cs typeface="Times New Roman" pitchFamily="18" charset="0"/>
              </a:rPr>
              <a:t>Purposively formed based upon the experience.</a:t>
            </a:r>
          </a:p>
          <a:p>
            <a:pPr>
              <a:buFont typeface="Wingdings" pitchFamily="2" charset="2"/>
              <a:buChar char="ü"/>
            </a:pPr>
            <a:endParaRPr lang="en-IN" sz="4000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IN" sz="4000" dirty="0" smtClean="0">
                <a:latin typeface="+mj-lt"/>
                <a:cs typeface="Times New Roman" pitchFamily="18" charset="0"/>
              </a:rPr>
              <a:t>Personal judgement of the researchers. </a:t>
            </a:r>
          </a:p>
          <a:p>
            <a:pPr>
              <a:buNone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endParaRPr lang="en-IN" sz="4000" dirty="0" smtClean="0"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IN" sz="4000" dirty="0" smtClean="0">
                <a:cs typeface="Times New Roman" pitchFamily="18" charset="0"/>
              </a:rPr>
              <a:t>A pilot study.</a:t>
            </a:r>
          </a:p>
          <a:p>
            <a:pPr>
              <a:buFont typeface="Wingdings" pitchFamily="2" charset="2"/>
              <a:buChar char="ü"/>
            </a:pPr>
            <a:endParaRPr lang="en-IN" sz="4000" dirty="0" smtClean="0"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IN" sz="4000" dirty="0" smtClean="0">
                <a:cs typeface="Times New Roman" pitchFamily="18" charset="0"/>
              </a:rPr>
              <a:t>The elements are most homogenous within each stratum.</a:t>
            </a:r>
          </a:p>
          <a:p>
            <a:pPr>
              <a:buFont typeface="Wingdings" pitchFamily="2" charset="2"/>
              <a:buChar char="ü"/>
            </a:pPr>
            <a:endParaRPr lang="en-IN" sz="4000" dirty="0" smtClean="0"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IN" sz="4000" dirty="0" smtClean="0">
                <a:cs typeface="Times New Roman" pitchFamily="18" charset="0"/>
              </a:rPr>
              <a:t>Most heterogeneous between the different strata. </a:t>
            </a:r>
          </a:p>
          <a:p>
            <a:pPr>
              <a:buNone/>
            </a:pPr>
            <a:endParaRPr lang="en-IN" sz="4000" dirty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4000" dirty="0" smtClean="0">
                <a:latin typeface="+mj-lt"/>
                <a:cs typeface="Times New Roman" pitchFamily="18" charset="0"/>
              </a:rPr>
              <a:t>Number of items- </a:t>
            </a:r>
          </a:p>
          <a:p>
            <a:pPr>
              <a:buNone/>
            </a:pPr>
            <a:endParaRPr lang="en-IN" sz="4000" dirty="0" smtClean="0"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en-IN" sz="4000" dirty="0" smtClean="0">
                <a:latin typeface="+mj-lt"/>
                <a:cs typeface="Times New Roman" pitchFamily="18" charset="0"/>
              </a:rPr>
              <a:t>Simple random sampling can be used.</a:t>
            </a:r>
          </a:p>
          <a:p>
            <a:pPr>
              <a:buNone/>
            </a:pPr>
            <a:r>
              <a:rPr lang="en-IN" sz="4000" dirty="0" smtClean="0">
                <a:latin typeface="+mj-lt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IN" sz="4000" dirty="0">
              <a:latin typeface="+mj-lt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IN" sz="4000" b="1" dirty="0">
                <a:solidFill>
                  <a:srgbClr val="002060"/>
                </a:solidFill>
                <a:latin typeface="Segoe Print" pitchFamily="2" charset="0"/>
                <a:cs typeface="Times New Roman" pitchFamily="18" charset="0"/>
              </a:rPr>
              <a:t>P</a:t>
            </a:r>
            <a:r>
              <a:rPr lang="en-IN" sz="4000" b="1" dirty="0" smtClean="0">
                <a:solidFill>
                  <a:srgbClr val="002060"/>
                </a:solidFill>
                <a:latin typeface="Segoe Print" pitchFamily="2" charset="0"/>
                <a:cs typeface="Times New Roman" pitchFamily="18" charset="0"/>
              </a:rPr>
              <a:t>roportional </a:t>
            </a:r>
            <a:r>
              <a:rPr lang="en-IN" sz="4000" b="1" dirty="0">
                <a:solidFill>
                  <a:srgbClr val="002060"/>
                </a:solidFill>
                <a:latin typeface="Segoe Print" pitchFamily="2" charset="0"/>
                <a:cs typeface="Times New Roman" pitchFamily="18" charset="0"/>
              </a:rPr>
              <a:t>allocation is usually followed. </a:t>
            </a:r>
            <a:endParaRPr lang="en-IN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population of 8000 is divided into 3 stratas of 4000, 2400 and 1600 and  30 samples have to be drawn, </a:t>
            </a:r>
            <a:endParaRPr lang="en-IN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then 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form the first strata of 4000, n1= 30(4000/8000) = 15 will be selected. From the second strata of 2400, n2= 30(2400/8000) = 9 will be selected. </a:t>
            </a:r>
            <a:endParaRPr lang="en-IN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the third sample of 1600, n3= 30(1600/8000) = 6 will be selected. </a:t>
            </a:r>
          </a:p>
          <a:p>
            <a:pPr>
              <a:buNone/>
            </a:pP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IN" sz="3600" dirty="0"/>
              <a:t> </a:t>
            </a:r>
            <a:endParaRPr lang="en-IN" sz="3600" dirty="0" smtClean="0"/>
          </a:p>
          <a:p>
            <a:pPr lvl="0">
              <a:buNone/>
            </a:pPr>
            <a:endParaRPr lang="en-IN" sz="3600" u="sng" dirty="0" smtClean="0">
              <a:latin typeface="+mj-lt"/>
              <a:cs typeface="Times New Roman" pitchFamily="18" charset="0"/>
            </a:endParaRPr>
          </a:p>
          <a:p>
            <a:pPr lvl="0" algn="ctr">
              <a:buNone/>
            </a:pPr>
            <a:r>
              <a:rPr lang="en-IN" sz="3600" u="sng" dirty="0" smtClean="0">
                <a:latin typeface="+mj-lt"/>
                <a:cs typeface="Times New Roman" pitchFamily="18" charset="0"/>
              </a:rPr>
              <a:t>Area </a:t>
            </a:r>
            <a:r>
              <a:rPr lang="en-IN" sz="3600" u="sng" dirty="0">
                <a:latin typeface="+mj-lt"/>
                <a:cs typeface="Times New Roman" pitchFamily="18" charset="0"/>
              </a:rPr>
              <a:t>Sampling-</a:t>
            </a:r>
            <a:r>
              <a:rPr lang="en-IN" sz="3600" dirty="0">
                <a:latin typeface="+mj-lt"/>
                <a:cs typeface="Times New Roman" pitchFamily="18" charset="0"/>
              </a:rPr>
              <a:t> </a:t>
            </a:r>
            <a:endParaRPr lang="en-IN" sz="3600" dirty="0" smtClean="0">
              <a:latin typeface="+mj-lt"/>
              <a:cs typeface="Times New Roman" pitchFamily="18" charset="0"/>
            </a:endParaRPr>
          </a:p>
          <a:p>
            <a:pPr lvl="0">
              <a:buNone/>
            </a:pPr>
            <a:endParaRPr lang="en-IN" sz="3600" dirty="0" smtClean="0">
              <a:latin typeface="+mj-lt"/>
              <a:cs typeface="Times New Roman" pitchFamily="18" charset="0"/>
            </a:endParaRPr>
          </a:p>
          <a:p>
            <a:pPr lvl="0">
              <a:buNone/>
            </a:pPr>
            <a:r>
              <a:rPr lang="en-IN" sz="3600" dirty="0" smtClean="0">
                <a:latin typeface="+mj-lt"/>
                <a:cs typeface="Times New Roman" pitchFamily="18" charset="0"/>
              </a:rPr>
              <a:t>If </a:t>
            </a:r>
            <a:r>
              <a:rPr lang="en-IN" sz="3600" dirty="0">
                <a:latin typeface="+mj-lt"/>
                <a:cs typeface="Times New Roman" pitchFamily="18" charset="0"/>
              </a:rPr>
              <a:t>the cluster, happens to be some geographic subdivisions, in that case cluster sampling is better known as area sampling</a:t>
            </a:r>
            <a:r>
              <a:rPr lang="en-IN" sz="3600" dirty="0" smtClean="0">
                <a:latin typeface="+mj-lt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en-IN" sz="3600" dirty="0" smtClean="0">
                <a:latin typeface="+mj-lt"/>
                <a:cs typeface="Times New Roman" pitchFamily="18" charset="0"/>
              </a:rPr>
              <a:t> </a:t>
            </a:r>
            <a:endParaRPr lang="en-IN" sz="3600" dirty="0">
              <a:latin typeface="+mj-lt"/>
              <a:cs typeface="Times New Roman" pitchFamily="18" charset="0"/>
            </a:endParaRPr>
          </a:p>
          <a:p>
            <a:pPr>
              <a:buNone/>
            </a:pP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IN" sz="5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IN" sz="3600" u="sng" dirty="0" smtClean="0">
                <a:latin typeface="Times New Roman" pitchFamily="18" charset="0"/>
                <a:cs typeface="Times New Roman" pitchFamily="18" charset="0"/>
              </a:rPr>
              <a:t>Multi- stage Sampling-</a:t>
            </a: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lnSpc>
                <a:spcPct val="200000"/>
              </a:lnSpc>
              <a:buFont typeface="Wingdings" pitchFamily="2" charset="2"/>
              <a:buChar char="q"/>
            </a:pPr>
            <a:r>
              <a:rPr lang="en-IN" sz="3600" dirty="0" smtClean="0">
                <a:latin typeface="Calibri" pitchFamily="34" charset="0"/>
                <a:cs typeface="Calibri" pitchFamily="34" charset="0"/>
              </a:rPr>
              <a:t>Select large primary sampling unit such as states in a country. </a:t>
            </a:r>
          </a:p>
          <a:p>
            <a:pPr marL="742950" indent="-742950">
              <a:lnSpc>
                <a:spcPct val="200000"/>
              </a:lnSpc>
              <a:buFont typeface="Wingdings" pitchFamily="2" charset="2"/>
              <a:buChar char="q"/>
            </a:pPr>
            <a:r>
              <a:rPr lang="en-IN" sz="3600" dirty="0" smtClean="0">
                <a:latin typeface="Calibri" pitchFamily="34" charset="0"/>
                <a:cs typeface="Calibri" pitchFamily="34" charset="0"/>
              </a:rPr>
              <a:t>Then certain districts .</a:t>
            </a:r>
          </a:p>
          <a:p>
            <a:pPr marL="742950" indent="-742950">
              <a:lnSpc>
                <a:spcPct val="200000"/>
              </a:lnSpc>
              <a:buFont typeface="Wingdings" pitchFamily="2" charset="2"/>
              <a:buChar char="q"/>
            </a:pPr>
            <a:r>
              <a:rPr lang="en-IN" sz="3600" dirty="0" smtClean="0">
                <a:latin typeface="Calibri" pitchFamily="34" charset="0"/>
                <a:cs typeface="Calibri" pitchFamily="34" charset="0"/>
              </a:rPr>
              <a:t>Certain villages are selected. </a:t>
            </a:r>
          </a:p>
          <a:p>
            <a:pPr marL="742950" indent="-742950">
              <a:lnSpc>
                <a:spcPct val="200000"/>
              </a:lnSpc>
              <a:buFont typeface="Wingdings" pitchFamily="2" charset="2"/>
              <a:buChar char="q"/>
            </a:pPr>
            <a:r>
              <a:rPr lang="en-IN" sz="3600" dirty="0" smtClean="0">
                <a:latin typeface="Calibri" pitchFamily="34" charset="0"/>
                <a:cs typeface="Calibri" pitchFamily="34" charset="0"/>
              </a:rPr>
              <a:t>Ordinarily, multi-stage sampling is applied in big enquires. </a:t>
            </a:r>
          </a:p>
          <a:p>
            <a:pPr>
              <a:buNone/>
            </a:pP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Sequential sampling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5122" name="Picture 2" descr="G:\pictures for sampling\SequentialSample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713" y="2057400"/>
            <a:ext cx="8789287" cy="2790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36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IN" sz="3600" u="sng" dirty="0" smtClean="0">
                <a:latin typeface="Times New Roman" pitchFamily="18" charset="0"/>
                <a:cs typeface="Times New Roman" pitchFamily="18" charset="0"/>
              </a:rPr>
              <a:t>Convenience </a:t>
            </a:r>
            <a:r>
              <a:rPr lang="en-IN" sz="3600" u="sng" dirty="0">
                <a:latin typeface="Times New Roman" pitchFamily="18" charset="0"/>
                <a:cs typeface="Times New Roman" pitchFamily="18" charset="0"/>
              </a:rPr>
              <a:t>Sampling-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ased 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on the ease of access, it can be called convenience sampling</a:t>
            </a: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endParaRPr lang="en-IN" sz="36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IN" sz="3600" u="sng" dirty="0">
                <a:latin typeface="Times New Roman" pitchFamily="18" charset="0"/>
                <a:cs typeface="Times New Roman" pitchFamily="18" charset="0"/>
              </a:rPr>
              <a:t>Quota Sampling-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other words, the actual sample selection procedure is left to the discretion of the interviewer. </a:t>
            </a:r>
          </a:p>
          <a:p>
            <a:pPr>
              <a:buNone/>
            </a:pP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1828800"/>
            <a:ext cx="6324600" cy="381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4572000" y="2971800"/>
            <a:ext cx="2667000" cy="2057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5029200" y="3657600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 smtClean="0">
                <a:latin typeface="GungsuhChe" pitchFamily="49" charset="-127"/>
                <a:ea typeface="GungsuhChe" pitchFamily="49" charset="-127"/>
              </a:rPr>
              <a:t>Sample </a:t>
            </a:r>
            <a:endParaRPr lang="en-IN" sz="4400" dirty="0">
              <a:latin typeface="GungsuhChe" pitchFamily="49" charset="-127"/>
              <a:ea typeface="GungsuhChe" pitchFamily="49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0" y="24384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>
                <a:latin typeface="Miriam" pitchFamily="34" charset="-79"/>
                <a:cs typeface="Miriam" pitchFamily="34" charset="-79"/>
              </a:rPr>
              <a:t>Population</a:t>
            </a:r>
            <a:endParaRPr lang="en-IN" sz="4000" dirty="0">
              <a:latin typeface="Miriam" pitchFamily="34" charset="-79"/>
              <a:cs typeface="Miriam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0">
              <a:lnSpc>
                <a:spcPct val="200000"/>
              </a:lnSpc>
              <a:buNone/>
            </a:pPr>
            <a:r>
              <a:rPr lang="en-IN" sz="3600" u="sng" dirty="0">
                <a:latin typeface="Times New Roman" pitchFamily="18" charset="0"/>
                <a:cs typeface="Times New Roman" pitchFamily="18" charset="0"/>
              </a:rPr>
              <a:t>Judgement sampling-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is used quite often in qualitative research where the desire happens to be to develop hypotheses rather than to generalise it to the entire population. </a:t>
            </a:r>
            <a:endParaRPr lang="en-IN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Snow ball sampling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6146" name="Picture 2" descr="G:\pictures for sampling\466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600200"/>
            <a:ext cx="3048000" cy="3143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Power of the study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4000" dirty="0" smtClean="0"/>
              <a:t>The ability of the study to detect the difference if exists any.</a:t>
            </a:r>
          </a:p>
          <a:p>
            <a:pPr>
              <a:buNone/>
            </a:pPr>
            <a:endParaRPr lang="en-IN" sz="4000" dirty="0" smtClean="0"/>
          </a:p>
          <a:p>
            <a:pPr>
              <a:buNone/>
            </a:pPr>
            <a:r>
              <a:rPr lang="en-IN" sz="4000" dirty="0" smtClean="0"/>
              <a:t>Power of the study = 1- Beta.</a:t>
            </a:r>
          </a:p>
          <a:p>
            <a:pPr>
              <a:buNone/>
            </a:pPr>
            <a:endParaRPr lang="en-IN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763000" cy="6553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When calculating a sample size, if the investigators accept a 20% possibility of missing a true finding (beta error =0.2).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So the study should have a statistical power of 0.8, or 80% that means…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The best way to incorporate beta error into a study.. </a:t>
            </a:r>
          </a:p>
          <a:p>
            <a:pPr>
              <a:buNone/>
            </a:pPr>
            <a:r>
              <a:rPr lang="en-IN" dirty="0" smtClean="0"/>
              <a:t>Incorporation of beta error in the sample size calculation is easy, but it is likely to increase the sample size considerably.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915400" cy="6477000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Sample size determination for a descriptive study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 algn="ctr">
              <a:buNone/>
            </a:pPr>
            <a:r>
              <a:rPr lang="en-IN" dirty="0" smtClean="0"/>
              <a:t>n= z </a:t>
            </a:r>
            <a:r>
              <a:rPr lang="en-IN" baseline="30000" dirty="0" smtClean="0"/>
              <a:t>2</a:t>
            </a:r>
            <a:r>
              <a:rPr lang="en-IN" dirty="0" smtClean="0"/>
              <a:t>p*(1-p)/ d </a:t>
            </a:r>
            <a:r>
              <a:rPr lang="en-IN" baseline="30000" dirty="0" smtClean="0"/>
              <a:t>2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915400" cy="6477000"/>
          </a:xfrm>
        </p:spPr>
        <p:txBody>
          <a:bodyPr/>
          <a:lstStyle/>
          <a:p>
            <a:pPr>
              <a:buNone/>
            </a:pPr>
            <a:r>
              <a:rPr lang="en-IN" sz="4400" dirty="0" smtClean="0"/>
              <a:t>n= z</a:t>
            </a:r>
            <a:r>
              <a:rPr lang="en-IN" sz="4400" baseline="30000" dirty="0" smtClean="0"/>
              <a:t>2</a:t>
            </a:r>
            <a:r>
              <a:rPr lang="en-IN" sz="4400" dirty="0" smtClean="0"/>
              <a:t>. N σ </a:t>
            </a:r>
            <a:r>
              <a:rPr lang="en-IN" sz="4400" baseline="30000" dirty="0" smtClean="0"/>
              <a:t>2</a:t>
            </a:r>
            <a:r>
              <a:rPr lang="en-IN" sz="4400" dirty="0" smtClean="0"/>
              <a:t> / (N-1) e </a:t>
            </a:r>
            <a:r>
              <a:rPr lang="en-IN" sz="4400" baseline="30000" dirty="0" smtClean="0"/>
              <a:t>2</a:t>
            </a:r>
            <a:r>
              <a:rPr lang="en-IN" sz="4400" dirty="0" smtClean="0"/>
              <a:t> + z </a:t>
            </a:r>
            <a:r>
              <a:rPr lang="en-IN" sz="4400" baseline="30000" dirty="0" smtClean="0"/>
              <a:t>2</a:t>
            </a:r>
            <a:r>
              <a:rPr lang="en-IN" sz="4400" dirty="0" smtClean="0"/>
              <a:t> σ</a:t>
            </a:r>
            <a:r>
              <a:rPr lang="en-IN" sz="4400" baseline="30000" dirty="0" smtClean="0"/>
              <a:t>2</a:t>
            </a:r>
            <a:r>
              <a:rPr lang="en-IN" sz="4400" dirty="0" smtClean="0"/>
              <a:t> -</a:t>
            </a:r>
          </a:p>
          <a:p>
            <a:pPr>
              <a:buNone/>
            </a:pPr>
            <a:r>
              <a:rPr lang="en-IN" sz="4400" dirty="0" smtClean="0"/>
              <a:t>Finite population.</a:t>
            </a:r>
          </a:p>
          <a:p>
            <a:pPr>
              <a:buNone/>
            </a:pPr>
            <a:endParaRPr lang="en-IN" sz="4400" dirty="0" smtClean="0"/>
          </a:p>
          <a:p>
            <a:pPr>
              <a:buNone/>
            </a:pPr>
            <a:r>
              <a:rPr lang="en-IN" sz="4400" dirty="0" smtClean="0"/>
              <a:t>Where 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σ= standard deviation( estimated from past experience or on basis of a trail sample)</a:t>
            </a:r>
          </a:p>
          <a:p>
            <a:pPr>
              <a:buNone/>
            </a:pPr>
            <a:r>
              <a:rPr lang="en-IN" dirty="0" smtClean="0"/>
              <a:t>N= sample size known to us.</a:t>
            </a:r>
          </a:p>
          <a:p>
            <a:pPr>
              <a:buNone/>
            </a:pPr>
            <a:r>
              <a:rPr lang="en-IN" dirty="0" smtClean="0"/>
              <a:t>e= minimum acceptable error.</a:t>
            </a:r>
          </a:p>
          <a:p>
            <a:pPr>
              <a:buNone/>
            </a:pPr>
            <a:r>
              <a:rPr lang="en-IN" dirty="0" smtClean="0"/>
              <a:t>z= constant for a given </a:t>
            </a:r>
            <a:r>
              <a:rPr lang="en-IN" smtClean="0"/>
              <a:t>confidence interval.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4000" dirty="0" smtClean="0"/>
              <a:t>In a RCT-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IN" sz="4000" dirty="0" smtClean="0"/>
              <a:t>Go for precise measurements.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IN" sz="4000" dirty="0" smtClean="0"/>
              <a:t>Use paired measurements.</a:t>
            </a:r>
            <a:endParaRPr lang="en-IN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Consequences of incorrect sampling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4678363"/>
          </a:xfrm>
        </p:spPr>
        <p:txBody>
          <a:bodyPr>
            <a:no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IN" sz="3600" dirty="0" smtClean="0"/>
              <a:t>Poor quality of the research.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IN" sz="3600" dirty="0" smtClean="0"/>
              <a:t>Unreliable conclusion.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IN" sz="3600" dirty="0" smtClean="0"/>
              <a:t>Ethically inappropriate.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IN" sz="3600" dirty="0" smtClean="0"/>
              <a:t>Under powered study or over powered study.</a:t>
            </a:r>
            <a:endParaRPr lang="en-IN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IN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4000" b="1" dirty="0" smtClean="0">
                <a:latin typeface="Times New Roman" pitchFamily="18" charset="0"/>
                <a:cs typeface="Times New Roman" pitchFamily="18" charset="0"/>
              </a:rPr>
              <a:t>Conclusion-</a:t>
            </a:r>
            <a:endParaRPr lang="en-IN" sz="4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Normally </a:t>
            </a:r>
            <a:r>
              <a:rPr lang="en-IN" sz="4000" dirty="0">
                <a:latin typeface="Times New Roman" pitchFamily="18" charset="0"/>
                <a:cs typeface="Times New Roman" pitchFamily="18" charset="0"/>
              </a:rPr>
              <a:t>one needs to resort to simple random sampling technique because under it bias is eliminated and sampling error can be estimated</a:t>
            </a: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4000" dirty="0">
                <a:latin typeface="Times New Roman" pitchFamily="18" charset="0"/>
                <a:cs typeface="Times New Roman" pitchFamily="18" charset="0"/>
              </a:rPr>
              <a:t>But purposive sampling is considered more appropriate when the universe happens to be small and a known characteristic of it is studied intensively. </a:t>
            </a:r>
          </a:p>
          <a:p>
            <a:pPr>
              <a:buNone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629"/>
            <a:ext cx="8229600" cy="1143000"/>
          </a:xfrm>
        </p:spPr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References-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Kothari CR. Research Methodology, Methods and Techniques. 2</a:t>
            </a:r>
            <a:r>
              <a:rPr lang="en-IN" baseline="30000" dirty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edition. New Age International Publishers, Mumbai, India. 14-6, 55-67.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Park K. Textbook of Preventive and Social Medicine. 22</a:t>
            </a:r>
            <a:r>
              <a:rPr lang="en-IN" baseline="30000" dirty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edition. Bhanot Publication, New Delhi, India.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Mason J. Concepts in Dental Public Health. 2</a:t>
            </a:r>
            <a:r>
              <a:rPr lang="en-IN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edition. Lippincott Williams and Wilkins. 215-8.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858000"/>
          </a:xfrm>
        </p:spPr>
        <p:txBody>
          <a:bodyPr>
            <a:normAutofit/>
          </a:bodyPr>
          <a:lstStyle/>
          <a:p>
            <a:pPr>
              <a:lnSpc>
                <a:spcPct val="220000"/>
              </a:lnSpc>
              <a:buNone/>
            </a:pPr>
            <a:r>
              <a:rPr lang="en-IN" sz="3800" i="1" u="sng" dirty="0" smtClean="0">
                <a:latin typeface="Monotype Corsiva" pitchFamily="66" charset="0"/>
                <a:cs typeface="Vijaya" pitchFamily="34" charset="0"/>
              </a:rPr>
              <a:t>Sample design</a:t>
            </a:r>
            <a:r>
              <a:rPr lang="en-IN" sz="3800" dirty="0" smtClean="0">
                <a:latin typeface="Monotype Corsiva" pitchFamily="66" charset="0"/>
                <a:cs typeface="Vijaya" pitchFamily="34" charset="0"/>
              </a:rPr>
              <a:t>: a sample design is a definite plan for obtaining a sample from the given population. </a:t>
            </a:r>
          </a:p>
          <a:p>
            <a:pPr>
              <a:lnSpc>
                <a:spcPct val="200000"/>
              </a:lnSpc>
              <a:buNone/>
            </a:pPr>
            <a:endParaRPr lang="en-IN" sz="3800" i="1" u="sng" dirty="0" smtClean="0">
              <a:latin typeface="Monotype Corsiva" pitchFamily="66" charset="0"/>
              <a:cs typeface="Vijaya" pitchFamily="34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IN" sz="3800" i="1" u="sng" dirty="0" smtClean="0">
                <a:latin typeface="Monotype Corsiva" pitchFamily="66" charset="0"/>
                <a:cs typeface="Vijaya" pitchFamily="34" charset="0"/>
              </a:rPr>
              <a:t>Sampling frame</a:t>
            </a:r>
            <a:r>
              <a:rPr lang="en-IN" sz="3800" dirty="0" smtClean="0">
                <a:latin typeface="Monotype Corsiva" pitchFamily="66" charset="0"/>
                <a:cs typeface="Vijaya" pitchFamily="34" charset="0"/>
              </a:rPr>
              <a:t>: A list of all sampling units is called as sampling frame. </a:t>
            </a:r>
          </a:p>
          <a:p>
            <a:pPr marL="514350" indent="-514350">
              <a:buNone/>
            </a:pPr>
            <a:endParaRPr lang="en-IN" sz="3800" dirty="0">
              <a:latin typeface="Monotype Corsiva" pitchFamily="66" charset="0"/>
              <a:cs typeface="Vijay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6629400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IN" dirty="0" smtClean="0"/>
              <a:t>Grimes DA, Schulz KF. Bias and casual associations in observational Studies. The Lancet, 2002 (359); 248-52.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IN" dirty="0" smtClean="0"/>
              <a:t>Schulz KF, Grimes DA. Sample size calculations in randomised trials: mandatory and mystical. Lancet 2005; 365: 1348-53.</a:t>
            </a:r>
          </a:p>
          <a:p>
            <a:pPr marL="514350" indent="-514350">
              <a:buFont typeface="+mj-lt"/>
              <a:buAutoNum type="arabicPeriod" startAt="4"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5691131-men-with-chess-3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533400"/>
            <a:ext cx="8229600" cy="48768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5334000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0" b="1" dirty="0" smtClean="0">
                <a:latin typeface="Bookman Old Style" pitchFamily="18" charset="0"/>
                <a:cs typeface="Times New Roman" pitchFamily="18" charset="0"/>
              </a:rPr>
              <a:t>Thank you.......</a:t>
            </a:r>
            <a:endParaRPr lang="en-IN" sz="8000" b="1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991600" cy="66294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IN" sz="4400" dirty="0" smtClean="0">
              <a:latin typeface="Segoe Print" pitchFamily="2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IN" sz="4400" dirty="0" smtClean="0">
              <a:latin typeface="Segoe Print" pitchFamily="2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IN" sz="4400" dirty="0">
              <a:latin typeface="Segoe Print" pitchFamily="2" charset="0"/>
              <a:cs typeface="Times New Roman" pitchFamily="18" charset="0"/>
            </a:endParaRPr>
          </a:p>
          <a:p>
            <a:pPr marL="514350" indent="-514350" algn="ctr">
              <a:buNone/>
            </a:pPr>
            <a:r>
              <a:rPr lang="en-IN" sz="6000" dirty="0" smtClean="0">
                <a:latin typeface="Segoe Print" pitchFamily="2" charset="0"/>
                <a:cs typeface="Times New Roman" pitchFamily="18" charset="0"/>
              </a:rPr>
              <a:t>Need for sampling.........</a:t>
            </a:r>
            <a:endParaRPr lang="en-IN" sz="6000" dirty="0">
              <a:latin typeface="Segoe Print" pitchFamily="2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763000" cy="6858000"/>
          </a:xfrm>
        </p:spPr>
        <p:txBody>
          <a:bodyPr>
            <a:normAutofit/>
          </a:bodyPr>
          <a:lstStyle/>
          <a:p>
            <a:pPr marL="514350" lvl="0" indent="-514350" algn="just">
              <a:lnSpc>
                <a:spcPct val="200000"/>
              </a:lnSpc>
              <a:buFont typeface="+mj-lt"/>
              <a:buAutoNum type="arabicPeriod"/>
            </a:pPr>
            <a:endParaRPr lang="en-IN" sz="1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Saves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 lot of time and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money.</a:t>
            </a:r>
          </a:p>
          <a:p>
            <a:pPr marL="514350" lvl="0" indent="-514350" algn="just">
              <a:lnSpc>
                <a:spcPct val="200000"/>
              </a:lnSpc>
              <a:buFont typeface="+mj-lt"/>
              <a:buAutoNum type="arabicPeriod"/>
            </a:pPr>
            <a:endParaRPr lang="en-IN" sz="100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>
                <a:latin typeface="Segoe Print" pitchFamily="2" charset="0"/>
                <a:cs typeface="Times New Roman" pitchFamily="18" charset="0"/>
              </a:rPr>
              <a:t>Enable </a:t>
            </a:r>
            <a:r>
              <a:rPr lang="en-IN" dirty="0">
                <a:latin typeface="Segoe Print" pitchFamily="2" charset="0"/>
                <a:cs typeface="Times New Roman" pitchFamily="18" charset="0"/>
              </a:rPr>
              <a:t>more accurate measurements for a </a:t>
            </a:r>
            <a:r>
              <a:rPr lang="en-IN" dirty="0" smtClean="0">
                <a:latin typeface="Segoe Print" pitchFamily="2" charset="0"/>
                <a:cs typeface="Times New Roman" pitchFamily="18" charset="0"/>
              </a:rPr>
              <a:t>sample study- trained </a:t>
            </a:r>
            <a:r>
              <a:rPr lang="en-IN" dirty="0">
                <a:latin typeface="Segoe Print" pitchFamily="2" charset="0"/>
                <a:cs typeface="Times New Roman" pitchFamily="18" charset="0"/>
              </a:rPr>
              <a:t>and experienced investigators</a:t>
            </a:r>
            <a:r>
              <a:rPr lang="en-IN" dirty="0" smtClean="0">
                <a:latin typeface="Segoe Print" pitchFamily="2" charset="0"/>
                <a:cs typeface="Times New Roman" pitchFamily="18" charset="0"/>
              </a:rPr>
              <a:t>.</a:t>
            </a:r>
          </a:p>
          <a:p>
            <a:pPr marL="514350" lvl="0" indent="-514350" algn="just">
              <a:lnSpc>
                <a:spcPct val="150000"/>
              </a:lnSpc>
              <a:buFont typeface="+mj-lt"/>
              <a:buAutoNum type="arabicPeriod"/>
            </a:pPr>
            <a:endParaRPr lang="en-IN" sz="1200" dirty="0" smtClean="0">
              <a:latin typeface="Segoe Print" pitchFamily="2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200000"/>
              </a:lnSpc>
              <a:buFont typeface="+mj-lt"/>
              <a:buAutoNum type="arabicPeriod"/>
            </a:pPr>
            <a:endParaRPr lang="en-IN" sz="100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I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he </a:t>
            </a:r>
            <a:r>
              <a:rPr lang="en-IN" dirty="0">
                <a:latin typeface="Verdana" pitchFamily="34" charset="0"/>
                <a:ea typeface="Verdana" pitchFamily="34" charset="0"/>
                <a:cs typeface="Verdana" pitchFamily="34" charset="0"/>
              </a:rPr>
              <a:t>only way when the population contains many members.</a:t>
            </a:r>
          </a:p>
          <a:p>
            <a:pPr marL="514350" indent="-514350" algn="just">
              <a:lnSpc>
                <a:spcPct val="200000"/>
              </a:lnSpc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991600" cy="6629400"/>
          </a:xfrm>
        </p:spPr>
        <p:txBody>
          <a:bodyPr>
            <a:noAutofit/>
          </a:bodyPr>
          <a:lstStyle/>
          <a:p>
            <a:pPr marL="514350" lvl="0" indent="-514350" algn="just">
              <a:lnSpc>
                <a:spcPct val="200000"/>
              </a:lnSpc>
              <a:buNone/>
            </a:pPr>
            <a:endParaRPr lang="en-IN" sz="1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200000"/>
              </a:lnSpc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IN" sz="3600" dirty="0" smtClean="0">
                <a:latin typeface="Calibri" pitchFamily="34" charset="0"/>
                <a:cs typeface="Calibri" pitchFamily="34" charset="0"/>
              </a:rPr>
              <a:t>Sampling is the only choice when a test involves the destruction of the item under study.</a:t>
            </a:r>
          </a:p>
          <a:p>
            <a:pPr marL="514350" lvl="0" indent="-514350" algn="just">
              <a:lnSpc>
                <a:spcPct val="200000"/>
              </a:lnSpc>
              <a:buNone/>
            </a:pPr>
            <a:endParaRPr lang="en-IN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200000"/>
              </a:lnSpc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IN" sz="3600" dirty="0" smtClean="0">
                <a:latin typeface="Miriam" pitchFamily="34" charset="-79"/>
                <a:cs typeface="Miriam" pitchFamily="34" charset="-79"/>
              </a:rPr>
              <a:t>. Sampling helps to measure the sampling errors.</a:t>
            </a:r>
          </a:p>
          <a:p>
            <a:pPr marL="514350" indent="-514350" algn="just">
              <a:buNone/>
            </a:pP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629400"/>
          </a:xfrm>
        </p:spPr>
        <p:txBody>
          <a:bodyPr>
            <a:normAutofit/>
          </a:bodyPr>
          <a:lstStyle/>
          <a:p>
            <a:pPr marL="514350" indent="-514350" algn="ctr">
              <a:buNone/>
            </a:pPr>
            <a:endParaRPr lang="en-IN" sz="4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endParaRPr lang="en-IN" sz="4000" i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endParaRPr lang="en-IN" sz="4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r>
              <a:rPr lang="en-IN" sz="4000" i="1" dirty="0" smtClean="0">
                <a:latin typeface="Times New Roman" pitchFamily="18" charset="0"/>
                <a:cs typeface="Times New Roman" pitchFamily="18" charset="0"/>
              </a:rPr>
              <a:t>Characteristics </a:t>
            </a:r>
            <a:r>
              <a:rPr lang="en-IN" sz="4000" i="1" dirty="0">
                <a:latin typeface="Times New Roman" pitchFamily="18" charset="0"/>
                <a:cs typeface="Times New Roman" pitchFamily="18" charset="0"/>
              </a:rPr>
              <a:t>of a good sample design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629400"/>
          </a:xfrm>
        </p:spPr>
        <p:txBody>
          <a:bodyPr>
            <a:normAutofit/>
          </a:bodyPr>
          <a:lstStyle/>
          <a:p>
            <a:pPr marL="742950" lvl="0" indent="-742950" algn="just">
              <a:lnSpc>
                <a:spcPct val="200000"/>
              </a:lnSpc>
              <a:buFont typeface="+mj-lt"/>
              <a:buAutoNum type="arabicPeriod"/>
            </a:pPr>
            <a:r>
              <a:rPr lang="en-IN" sz="4000" dirty="0">
                <a:latin typeface="Segoe Print" pitchFamily="2" charset="0"/>
                <a:cs typeface="Times New Roman" pitchFamily="18" charset="0"/>
              </a:rPr>
              <a:t>T</a:t>
            </a:r>
            <a:r>
              <a:rPr lang="en-IN" sz="4000" dirty="0" smtClean="0">
                <a:latin typeface="Segoe Print" pitchFamily="2" charset="0"/>
                <a:cs typeface="Times New Roman" pitchFamily="18" charset="0"/>
              </a:rPr>
              <a:t>ruly </a:t>
            </a:r>
            <a:r>
              <a:rPr lang="en-IN" sz="4000" dirty="0">
                <a:latin typeface="Segoe Print" pitchFamily="2" charset="0"/>
                <a:cs typeface="Times New Roman" pitchFamily="18" charset="0"/>
              </a:rPr>
              <a:t>representative sample.</a:t>
            </a:r>
          </a:p>
          <a:p>
            <a:pPr marL="742950" lvl="0" indent="-742950" algn="just">
              <a:lnSpc>
                <a:spcPct val="200000"/>
              </a:lnSpc>
              <a:buFont typeface="+mj-lt"/>
              <a:buAutoNum type="arabicPeriod"/>
            </a:pPr>
            <a:r>
              <a:rPr lang="en-IN" sz="4000" dirty="0">
                <a:latin typeface="Segoe Print" pitchFamily="2" charset="0"/>
                <a:cs typeface="Times New Roman" pitchFamily="18" charset="0"/>
              </a:rPr>
              <a:t>S</a:t>
            </a:r>
            <a:r>
              <a:rPr lang="en-IN" sz="4000" dirty="0" smtClean="0">
                <a:latin typeface="Segoe Print" pitchFamily="2" charset="0"/>
                <a:cs typeface="Times New Roman" pitchFamily="18" charset="0"/>
              </a:rPr>
              <a:t>mall </a:t>
            </a:r>
            <a:r>
              <a:rPr lang="en-IN" sz="4000" dirty="0">
                <a:latin typeface="Segoe Print" pitchFamily="2" charset="0"/>
                <a:cs typeface="Times New Roman" pitchFamily="18" charset="0"/>
              </a:rPr>
              <a:t>sampling error.</a:t>
            </a:r>
          </a:p>
          <a:p>
            <a:pPr marL="742950" lvl="0" indent="-742950" algn="just">
              <a:lnSpc>
                <a:spcPct val="200000"/>
              </a:lnSpc>
              <a:buFont typeface="+mj-lt"/>
              <a:buAutoNum type="arabicPeriod"/>
            </a:pPr>
            <a:r>
              <a:rPr lang="en-IN" sz="4000" dirty="0">
                <a:latin typeface="Segoe Print" pitchFamily="2" charset="0"/>
                <a:cs typeface="Times New Roman" pitchFamily="18" charset="0"/>
              </a:rPr>
              <a:t>M</a:t>
            </a:r>
            <a:r>
              <a:rPr lang="en-IN" sz="4000" dirty="0" smtClean="0">
                <a:latin typeface="Segoe Print" pitchFamily="2" charset="0"/>
                <a:cs typeface="Times New Roman" pitchFamily="18" charset="0"/>
              </a:rPr>
              <a:t>ust </a:t>
            </a:r>
            <a:r>
              <a:rPr lang="en-IN" sz="4000" dirty="0">
                <a:latin typeface="Segoe Print" pitchFamily="2" charset="0"/>
                <a:cs typeface="Times New Roman" pitchFamily="18" charset="0"/>
              </a:rPr>
              <a:t>be viable in terms of the funds </a:t>
            </a:r>
            <a:r>
              <a:rPr lang="en-IN" sz="4000" dirty="0" smtClean="0">
                <a:latin typeface="Segoe Print" pitchFamily="2" charset="0"/>
                <a:cs typeface="Times New Roman" pitchFamily="18" charset="0"/>
              </a:rPr>
              <a:t>available.</a:t>
            </a:r>
            <a:endParaRPr lang="en-IN" sz="4000" dirty="0">
              <a:latin typeface="Segoe Print" pitchFamily="2" charset="0"/>
              <a:cs typeface="Times New Roman" pitchFamily="18" charset="0"/>
            </a:endParaRPr>
          </a:p>
          <a:p>
            <a:pPr marL="514350" indent="-514350" algn="ctr">
              <a:buNone/>
            </a:pP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1073</Words>
  <Application>Microsoft Office PowerPoint</Application>
  <PresentationFormat>On-screen Show (4:3)</PresentationFormat>
  <Paragraphs>266</Paragraphs>
  <Slides>41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6" baseType="lpstr">
      <vt:lpstr>GungsuhChe</vt:lpstr>
      <vt:lpstr>Arial</vt:lpstr>
      <vt:lpstr>Bookman Old Style</vt:lpstr>
      <vt:lpstr>Calibri</vt:lpstr>
      <vt:lpstr>Comic Sans MS</vt:lpstr>
      <vt:lpstr>Constantia</vt:lpstr>
      <vt:lpstr>Miriam</vt:lpstr>
      <vt:lpstr>Monotype Corsiva</vt:lpstr>
      <vt:lpstr>Segoe Print</vt:lpstr>
      <vt:lpstr>Times New Roman</vt:lpstr>
      <vt:lpstr>Traditional Arabic</vt:lpstr>
      <vt:lpstr>Verdana</vt:lpstr>
      <vt:lpstr>Vijaya</vt:lpstr>
      <vt:lpstr>Wingdings</vt:lpstr>
      <vt:lpstr>Office Theme</vt:lpstr>
      <vt:lpstr>Sampling</vt:lpstr>
      <vt:lpstr>Contents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Sequential sampling</vt:lpstr>
      <vt:lpstr>PowerPoint Presentation</vt:lpstr>
      <vt:lpstr>PowerPoint Presentation</vt:lpstr>
      <vt:lpstr>Snow ball sampling</vt:lpstr>
      <vt:lpstr>Power of the study</vt:lpstr>
      <vt:lpstr>PowerPoint Presentation</vt:lpstr>
      <vt:lpstr>PowerPoint Presentation</vt:lpstr>
      <vt:lpstr>PowerPoint Presentation</vt:lpstr>
      <vt:lpstr>PowerPoint Presentation</vt:lpstr>
      <vt:lpstr>Consequences of incorrect sampling</vt:lpstr>
      <vt:lpstr>PowerPoint Presentation</vt:lpstr>
      <vt:lpstr>References-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Sampling</dc:title>
  <dc:creator>Ravi</dc:creator>
  <cp:lastModifiedBy>Bhagwat -Pc</cp:lastModifiedBy>
  <cp:revision>170</cp:revision>
  <dcterms:created xsi:type="dcterms:W3CDTF">2006-08-16T00:00:00Z</dcterms:created>
  <dcterms:modified xsi:type="dcterms:W3CDTF">2018-06-04T10:58:51Z</dcterms:modified>
</cp:coreProperties>
</file>