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6CA0-9A6C-425A-B50A-F39CCBC0D97F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5FF0-BF7A-492C-918A-873B20BD9C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6CA0-9A6C-425A-B50A-F39CCBC0D97F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5FF0-BF7A-492C-918A-873B20BD9C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6CA0-9A6C-425A-B50A-F39CCBC0D97F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5FF0-BF7A-492C-918A-873B20BD9C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1A17F6A-D030-4615-89DE-F2198947E2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6CA0-9A6C-425A-B50A-F39CCBC0D97F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5FF0-BF7A-492C-918A-873B20BD9C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6CA0-9A6C-425A-B50A-F39CCBC0D97F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5FF0-BF7A-492C-918A-873B20BD9C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6CA0-9A6C-425A-B50A-F39CCBC0D97F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5FF0-BF7A-492C-918A-873B20BD9C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6CA0-9A6C-425A-B50A-F39CCBC0D97F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5FF0-BF7A-492C-918A-873B20BD9C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6CA0-9A6C-425A-B50A-F39CCBC0D97F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5FF0-BF7A-492C-918A-873B20BD9C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6CA0-9A6C-425A-B50A-F39CCBC0D97F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5FF0-BF7A-492C-918A-873B20BD9C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6CA0-9A6C-425A-B50A-F39CCBC0D97F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5FF0-BF7A-492C-918A-873B20BD9C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6CA0-9A6C-425A-B50A-F39CCBC0D97F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5FF0-BF7A-492C-918A-873B20BD9C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A6CA0-9A6C-425A-B50A-F39CCBC0D97F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05FF0-BF7A-492C-918A-873B20BD9C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400" b="1" i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Monomorphic</a:t>
            </a:r>
            <a:r>
              <a:rPr lang="en-US" sz="24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Adenoma</a:t>
            </a:r>
          </a:p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Benign salivary gland tumor showing a more uniform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histopathologic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pattern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4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Basal cell Adenoma</a:t>
            </a:r>
          </a:p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Basal cell Adenoma is a benign salivary tumor that is composed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basaloid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appearance of the tumor cells.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Uncommon neoplasm 1-2% of all salivary tumors</a:t>
            </a:r>
          </a:p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First reported by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Kleinasser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Klein in 1967</a:t>
            </a:r>
          </a:p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Batsakis reported intercalated duct/ reserve cell is the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histogenetic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source.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Text book of oral pathology Shafer's, 5 &amp; 6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Surgical Pathology of Salivary Glands  Ellis 1</a:t>
            </a:r>
            <a:r>
              <a:rPr lang="en-US" baseline="30000" dirty="0" smtClean="0"/>
              <a:t>st</a:t>
            </a:r>
            <a:r>
              <a:rPr lang="en-US" dirty="0" smtClean="0"/>
              <a:t>  Edition </a:t>
            </a:r>
          </a:p>
          <a:p>
            <a:r>
              <a:rPr lang="en-US" dirty="0" smtClean="0"/>
              <a:t>Color Atlas of Oral Diseases Cawson, R.  2</a:t>
            </a:r>
            <a:r>
              <a:rPr lang="en-US" baseline="30000" dirty="0" smtClean="0"/>
              <a:t>nd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Oral  and Maxillofacial Pathology Neville, Brad W. 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</a:p>
          <a:p>
            <a:r>
              <a:rPr lang="en-US" dirty="0" smtClean="0"/>
              <a:t>Lucas’s Pathology Of Tumor’s of the Oral Tissues</a:t>
            </a:r>
          </a:p>
          <a:p>
            <a:r>
              <a:rPr lang="en-US" dirty="0" smtClean="0"/>
              <a:t>Cawson, R. A., Bennie, W. H 5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THANK YOU!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4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Clinical Features</a:t>
            </a:r>
          </a:p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Primarily in major salivary gland particularly the parotid gland.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Painless, slow growth, freely movable</a:t>
            </a:r>
          </a:p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5:1 male predilection</a:t>
            </a:r>
          </a:p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&lt;3cm in diameter</a:t>
            </a:r>
          </a:p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Usually located within the superficial lobe of parotid          gland.</a:t>
            </a:r>
          </a:p>
          <a:p>
            <a:pPr>
              <a:spcBef>
                <a:spcPct val="5000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5165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Histopathology</a:t>
            </a:r>
          </a:p>
          <a:p>
            <a:pPr>
              <a:spcBef>
                <a:spcPct val="5000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Well defined C.T. capsule</a:t>
            </a:r>
          </a:p>
          <a:p>
            <a:pPr>
              <a:spcBef>
                <a:spcPct val="5000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Multiple island and cords of epithelial cells</a:t>
            </a:r>
          </a:p>
          <a:p>
            <a:pPr>
              <a:spcBef>
                <a:spcPct val="5000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Cells are isomorphic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basaloid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appearance</a:t>
            </a:r>
          </a:p>
          <a:p>
            <a:pPr>
              <a:spcBef>
                <a:spcPct val="5000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Nuclei are basophilic round to oval</a:t>
            </a:r>
          </a:p>
          <a:p>
            <a:pPr>
              <a:spcBef>
                <a:spcPct val="5000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Cytoplasm is scanty and ill-defined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Histopathology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600200"/>
            <a:ext cx="45720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sz="2800"/>
              <a:t>Well defined C.T. capsule</a:t>
            </a: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sz="2800"/>
              <a:t>Multiple island and cords of epithelial cells</a:t>
            </a: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sz="2800"/>
              <a:t>Cells are isomorphic and basaloid in appearance</a:t>
            </a: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sz="2800"/>
              <a:t>Nuclei are basophilic round to oval</a:t>
            </a: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sz="2800"/>
              <a:t>Cytoplasm is scanty and ill-defined</a:t>
            </a:r>
          </a:p>
        </p:txBody>
      </p:sp>
      <p:graphicFrame>
        <p:nvGraphicFramePr>
          <p:cNvPr id="93189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609600" y="1570038"/>
          <a:ext cx="3246438" cy="4906962"/>
        </p:xfrm>
        <a:graphic>
          <a:graphicData uri="http://schemas.openxmlformats.org/presentationml/2006/ole">
            <p:oleObj spid="_x0000_s1026" name="Bitmap Image" r:id="rId4" imgW="3809524" imgH="6249272" progId="PBrush">
              <p:embed/>
            </p:oleObj>
          </a:graphicData>
        </a:graphic>
      </p:graphicFrame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6096000" y="5334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3300"/>
                </a:solidFill>
              </a:rPr>
              <a:t>Benign Salivary Gland Tumors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2800"/>
              <a:t>Peripheral cells are hyperchromatic and palisaded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2800"/>
              <a:t>Scanty stroma present between the nests of tumor cells.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2800"/>
              <a:t>Electron microscopy show that the cells bear similarity with secretory cells of the intercalated duct.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34823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2514600"/>
            <a:ext cx="4191000" cy="2757488"/>
          </a:xfrm>
          <a:ln/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6096000" y="5334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3300"/>
                </a:solidFill>
              </a:rPr>
              <a:t>Benign Salivary Gland Tumors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According to morphologic appearances four subtypes </a:t>
            </a:r>
          </a:p>
          <a:p>
            <a:pPr>
              <a:buFontTx/>
              <a:buBlip>
                <a:blip r:embed="rId2"/>
              </a:buBlip>
            </a:pPr>
            <a:r>
              <a:rPr lang="en-US"/>
              <a:t>Solid</a:t>
            </a:r>
          </a:p>
          <a:p>
            <a:pPr>
              <a:buFontTx/>
              <a:buBlip>
                <a:blip r:embed="rId2"/>
              </a:buBlip>
            </a:pPr>
            <a:r>
              <a:rPr lang="en-US"/>
              <a:t>Tubular </a:t>
            </a:r>
          </a:p>
          <a:p>
            <a:pPr>
              <a:buFontTx/>
              <a:buBlip>
                <a:blip r:embed="rId2"/>
              </a:buBlip>
            </a:pPr>
            <a:r>
              <a:rPr lang="en-US"/>
              <a:t>Trabecular</a:t>
            </a:r>
          </a:p>
          <a:p>
            <a:pPr>
              <a:buFontTx/>
              <a:buBlip>
                <a:blip r:embed="rId2"/>
              </a:buBlip>
            </a:pPr>
            <a:r>
              <a:rPr lang="en-US"/>
              <a:t>Membranous 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6096000" y="5334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3300"/>
                </a:solidFill>
              </a:rPr>
              <a:t>Benign Salivary Gland Tumors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40" name="Rectangle 1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  </a:t>
            </a:r>
            <a:r>
              <a:rPr lang="en-US">
                <a:solidFill>
                  <a:srgbClr val="990099"/>
                </a:solidFill>
              </a:rPr>
              <a:t>Membranous </a:t>
            </a:r>
          </a:p>
        </p:txBody>
      </p:sp>
      <p:sp>
        <p:nvSpPr>
          <p:cNvPr id="103436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        </a:t>
            </a:r>
            <a:r>
              <a:rPr lang="en-US" sz="2800">
                <a:solidFill>
                  <a:srgbClr val="990099"/>
                </a:solidFill>
              </a:rPr>
              <a:t>Trabecular</a:t>
            </a:r>
            <a:br>
              <a:rPr lang="en-US" sz="2800">
                <a:solidFill>
                  <a:srgbClr val="990099"/>
                </a:solidFill>
              </a:rPr>
            </a:br>
            <a:endParaRPr lang="en-US" sz="2800">
              <a:solidFill>
                <a:srgbClr val="990099"/>
              </a:solidFill>
            </a:endParaRPr>
          </a:p>
        </p:txBody>
      </p:sp>
      <p:pic>
        <p:nvPicPr>
          <p:cNvPr id="103438" name="Picture 14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430463"/>
            <a:ext cx="4038600" cy="2827337"/>
          </a:xfrm>
          <a:noFill/>
          <a:ln/>
        </p:spPr>
      </p:pic>
      <p:graphicFrame>
        <p:nvGraphicFramePr>
          <p:cNvPr id="103442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457200" y="2438400"/>
          <a:ext cx="4114800" cy="3162300"/>
        </p:xfrm>
        <a:graphic>
          <a:graphicData uri="http://schemas.openxmlformats.org/presentationml/2006/ole">
            <p:oleObj spid="_x0000_s2050" name="Bitmap Image" r:id="rId4" imgW="5714286" imgH="4390476" progId="PBrush">
              <p:embed/>
            </p:oleObj>
          </a:graphicData>
        </a:graphic>
      </p:graphicFrame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6096000" y="5334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3300"/>
                </a:solidFill>
              </a:rPr>
              <a:t>Benign Salivary Gland Tumors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82136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sz="2400" dirty="0" smtClean="0"/>
              <a:t>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Peripheral cells are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hyperchromatic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palisaded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Scanty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stroma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present between the nests of tumor cells.</a:t>
            </a:r>
          </a:p>
          <a:p>
            <a:pPr>
              <a:spcBef>
                <a:spcPct val="5000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Electron microscopy show that the cells bear similarity with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secretory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cells of the intercalated duct.</a:t>
            </a:r>
          </a:p>
          <a:p>
            <a:pPr>
              <a:spcBef>
                <a:spcPct val="500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Treatment and Prognosis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Excision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Recurrence is rare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Etiology, clinical features, histopathological features of:</a:t>
            </a:r>
            <a:endParaRPr lang="en-US" b="1" dirty="0" smtClean="0"/>
          </a:p>
          <a:p>
            <a:r>
              <a:rPr lang="en-US" b="1" dirty="0" smtClean="0"/>
              <a:t>Basal cell adenoma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215</Words>
  <Application>Microsoft Office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Bitmap Image</vt:lpstr>
      <vt:lpstr>Slide 1</vt:lpstr>
      <vt:lpstr>Slide 2</vt:lpstr>
      <vt:lpstr>Slide 3</vt:lpstr>
      <vt:lpstr>Histopathology </vt:lpstr>
      <vt:lpstr>Slide 5</vt:lpstr>
      <vt:lpstr>Slide 6</vt:lpstr>
      <vt:lpstr>Slide 7</vt:lpstr>
      <vt:lpstr>Slide 8</vt:lpstr>
      <vt:lpstr>SUMMARY</vt:lpstr>
      <vt:lpstr>BIBLIOGRAPHY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ORAL PATHLOGY</dc:creator>
  <cp:lastModifiedBy>AMANIYAR</cp:lastModifiedBy>
  <cp:revision>9</cp:revision>
  <dcterms:created xsi:type="dcterms:W3CDTF">2012-02-22T05:25:52Z</dcterms:created>
  <dcterms:modified xsi:type="dcterms:W3CDTF">2017-02-09T03:51:28Z</dcterms:modified>
</cp:coreProperties>
</file>