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s/slide147.xml" ContentType="application/vnd.openxmlformats-officedocument.presentationml.slide+xml"/>
  <Override PartName="/ppt/slides/slide158.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diagrams/quickStyle3.xml" ContentType="application/vnd.openxmlformats-officedocument.drawingml.diagramStyle+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wmf" ContentType="image/x-wmf"/>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diagrams/layout3.xml" ContentType="application/vnd.openxmlformats-officedocument.drawingml.diagramLayout+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slides/slide157.xml" ContentType="application/vnd.openxmlformats-officedocument.presentationml.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notesSlides/notesSlide42.xml" ContentType="application/vnd.openxmlformats-officedocument.presentationml.notesSlide+xml"/>
  <Override PartName="/ppt/slides/slide148.xml" ContentType="application/vnd.openxmlformats-officedocument.presentationml.slide+xml"/>
  <Default Extension="gif" ContentType="image/gif"/>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diagrams/data3.xml" ContentType="application/vnd.openxmlformats-officedocument.drawingml.diagramData+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5"/>
  </p:notesMasterIdLst>
  <p:sldIdLst>
    <p:sldId id="376" r:id="rId2"/>
    <p:sldId id="256" r:id="rId3"/>
    <p:sldId id="257" r:id="rId4"/>
    <p:sldId id="258" r:id="rId5"/>
    <p:sldId id="389" r:id="rId6"/>
    <p:sldId id="270" r:id="rId7"/>
    <p:sldId id="470" r:id="rId8"/>
    <p:sldId id="293" r:id="rId9"/>
    <p:sldId id="294" r:id="rId10"/>
    <p:sldId id="272" r:id="rId11"/>
    <p:sldId id="295" r:id="rId12"/>
    <p:sldId id="468" r:id="rId13"/>
    <p:sldId id="271" r:id="rId14"/>
    <p:sldId id="283" r:id="rId15"/>
    <p:sldId id="284" r:id="rId16"/>
    <p:sldId id="285" r:id="rId17"/>
    <p:sldId id="286" r:id="rId18"/>
    <p:sldId id="296" r:id="rId19"/>
    <p:sldId id="287" r:id="rId20"/>
    <p:sldId id="279" r:id="rId21"/>
    <p:sldId id="341" r:id="rId22"/>
    <p:sldId id="263" r:id="rId23"/>
    <p:sldId id="278" r:id="rId24"/>
    <p:sldId id="264" r:id="rId25"/>
    <p:sldId id="265" r:id="rId26"/>
    <p:sldId id="515" r:id="rId27"/>
    <p:sldId id="297" r:id="rId28"/>
    <p:sldId id="320" r:id="rId29"/>
    <p:sldId id="514" r:id="rId30"/>
    <p:sldId id="300" r:id="rId31"/>
    <p:sldId id="298" r:id="rId32"/>
    <p:sldId id="302" r:id="rId33"/>
    <p:sldId id="303" r:id="rId34"/>
    <p:sldId id="304" r:id="rId35"/>
    <p:sldId id="366" r:id="rId36"/>
    <p:sldId id="367" r:id="rId37"/>
    <p:sldId id="305" r:id="rId38"/>
    <p:sldId id="306" r:id="rId39"/>
    <p:sldId id="307" r:id="rId40"/>
    <p:sldId id="308" r:id="rId41"/>
    <p:sldId id="309" r:id="rId42"/>
    <p:sldId id="311" r:id="rId43"/>
    <p:sldId id="312" r:id="rId44"/>
    <p:sldId id="370" r:id="rId45"/>
    <p:sldId id="315" r:id="rId46"/>
    <p:sldId id="319" r:id="rId47"/>
    <p:sldId id="316" r:id="rId48"/>
    <p:sldId id="322" r:id="rId49"/>
    <p:sldId id="323" r:id="rId50"/>
    <p:sldId id="325" r:id="rId51"/>
    <p:sldId id="326" r:id="rId52"/>
    <p:sldId id="328" r:id="rId53"/>
    <p:sldId id="330" r:id="rId54"/>
    <p:sldId id="331" r:id="rId55"/>
    <p:sldId id="333" r:id="rId56"/>
    <p:sldId id="334" r:id="rId57"/>
    <p:sldId id="335" r:id="rId58"/>
    <p:sldId id="336" r:id="rId59"/>
    <p:sldId id="318" r:id="rId60"/>
    <p:sldId id="337" r:id="rId61"/>
    <p:sldId id="338" r:id="rId62"/>
    <p:sldId id="339" r:id="rId63"/>
    <p:sldId id="381" r:id="rId64"/>
    <p:sldId id="382" r:id="rId65"/>
    <p:sldId id="383" r:id="rId66"/>
    <p:sldId id="384" r:id="rId67"/>
    <p:sldId id="385" r:id="rId68"/>
    <p:sldId id="340" r:id="rId69"/>
    <p:sldId id="350" r:id="rId70"/>
    <p:sldId id="342" r:id="rId71"/>
    <p:sldId id="343" r:id="rId72"/>
    <p:sldId id="344" r:id="rId73"/>
    <p:sldId id="345" r:id="rId74"/>
    <p:sldId id="346" r:id="rId75"/>
    <p:sldId id="347" r:id="rId76"/>
    <p:sldId id="348" r:id="rId77"/>
    <p:sldId id="349" r:id="rId78"/>
    <p:sldId id="386" r:id="rId79"/>
    <p:sldId id="352" r:id="rId80"/>
    <p:sldId id="353" r:id="rId81"/>
    <p:sldId id="372" r:id="rId82"/>
    <p:sldId id="354" r:id="rId83"/>
    <p:sldId id="373" r:id="rId84"/>
    <p:sldId id="479" r:id="rId85"/>
    <p:sldId id="480" r:id="rId86"/>
    <p:sldId id="355" r:id="rId87"/>
    <p:sldId id="356" r:id="rId88"/>
    <p:sldId id="357" r:id="rId89"/>
    <p:sldId id="393" r:id="rId90"/>
    <p:sldId id="465" r:id="rId91"/>
    <p:sldId id="466" r:id="rId92"/>
    <p:sldId id="391" r:id="rId93"/>
    <p:sldId id="395" r:id="rId94"/>
    <p:sldId id="397" r:id="rId95"/>
    <p:sldId id="407" r:id="rId96"/>
    <p:sldId id="398" r:id="rId97"/>
    <p:sldId id="399" r:id="rId98"/>
    <p:sldId id="400" r:id="rId99"/>
    <p:sldId id="401" r:id="rId100"/>
    <p:sldId id="402" r:id="rId101"/>
    <p:sldId id="483" r:id="rId102"/>
    <p:sldId id="403" r:id="rId103"/>
    <p:sldId id="404" r:id="rId104"/>
    <p:sldId id="405" r:id="rId105"/>
    <p:sldId id="408" r:id="rId106"/>
    <p:sldId id="406" r:id="rId107"/>
    <p:sldId id="409" r:id="rId108"/>
    <p:sldId id="472" r:id="rId109"/>
    <p:sldId id="473" r:id="rId110"/>
    <p:sldId id="474" r:id="rId111"/>
    <p:sldId id="475" r:id="rId112"/>
    <p:sldId id="476" r:id="rId113"/>
    <p:sldId id="420" r:id="rId114"/>
    <p:sldId id="422" r:id="rId115"/>
    <p:sldId id="494" r:id="rId116"/>
    <p:sldId id="429" r:id="rId117"/>
    <p:sldId id="430" r:id="rId118"/>
    <p:sldId id="431" r:id="rId119"/>
    <p:sldId id="432" r:id="rId120"/>
    <p:sldId id="433" r:id="rId121"/>
    <p:sldId id="434" r:id="rId122"/>
    <p:sldId id="435" r:id="rId123"/>
    <p:sldId id="436" r:id="rId124"/>
    <p:sldId id="507" r:id="rId125"/>
    <p:sldId id="509" r:id="rId126"/>
    <p:sldId id="510" r:id="rId127"/>
    <p:sldId id="511" r:id="rId128"/>
    <p:sldId id="512" r:id="rId129"/>
    <p:sldId id="513" r:id="rId130"/>
    <p:sldId id="477" r:id="rId131"/>
    <p:sldId id="437" r:id="rId132"/>
    <p:sldId id="438" r:id="rId133"/>
    <p:sldId id="439" r:id="rId134"/>
    <p:sldId id="440" r:id="rId135"/>
    <p:sldId id="441" r:id="rId136"/>
    <p:sldId id="442" r:id="rId137"/>
    <p:sldId id="484" r:id="rId138"/>
    <p:sldId id="485" r:id="rId139"/>
    <p:sldId id="486" r:id="rId140"/>
    <p:sldId id="487" r:id="rId141"/>
    <p:sldId id="489" r:id="rId142"/>
    <p:sldId id="443" r:id="rId143"/>
    <p:sldId id="379" r:id="rId144"/>
    <p:sldId id="493" r:id="rId145"/>
    <p:sldId id="501" r:id="rId146"/>
    <p:sldId id="445" r:id="rId147"/>
    <p:sldId id="497" r:id="rId148"/>
    <p:sldId id="448" r:id="rId149"/>
    <p:sldId id="495" r:id="rId150"/>
    <p:sldId id="499" r:id="rId151"/>
    <p:sldId id="504" r:id="rId152"/>
    <p:sldId id="481" r:id="rId153"/>
    <p:sldId id="452" r:id="rId154"/>
    <p:sldId id="498" r:id="rId155"/>
    <p:sldId id="500" r:id="rId156"/>
    <p:sldId id="505" r:id="rId157"/>
    <p:sldId id="506" r:id="rId158"/>
    <p:sldId id="463" r:id="rId159"/>
    <p:sldId id="362" r:id="rId160"/>
    <p:sldId id="387" r:id="rId161"/>
    <p:sldId id="388" r:id="rId162"/>
    <p:sldId id="460" r:id="rId163"/>
    <p:sldId id="454" r:id="rId1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072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3971" autoAdjust="0"/>
    <p:restoredTop sz="82079" autoAdjust="0"/>
  </p:normalViewPr>
  <p:slideViewPr>
    <p:cSldViewPr>
      <p:cViewPr>
        <p:scale>
          <a:sx n="60" d="100"/>
          <a:sy n="60" d="100"/>
        </p:scale>
        <p:origin x="-172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0058"/>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494BC9-298B-4B8E-8C29-9D6A28B56662}" type="doc">
      <dgm:prSet loTypeId="urn:microsoft.com/office/officeart/2005/8/layout/gear1" loCatId="cycle" qsTypeId="urn:microsoft.com/office/officeart/2005/8/quickstyle/3d1" qsCatId="3D" csTypeId="urn:microsoft.com/office/officeart/2005/8/colors/colorful2" csCatId="colorful" phldr="1"/>
      <dgm:spPr/>
    </dgm:pt>
    <dgm:pt modelId="{380B1BE5-3D47-431C-A264-23753A9C5C3C}">
      <dgm:prSet phldrT="[Text]" custT="1"/>
      <dgm:spPr/>
      <dgm:t>
        <a:bodyPr/>
        <a:lstStyle/>
        <a:p>
          <a:r>
            <a:rPr lang="en-US" sz="2000" smtClean="0"/>
            <a:t>Dental Manpower</a:t>
          </a:r>
          <a:endParaRPr lang="en-US" sz="2000"/>
        </a:p>
      </dgm:t>
    </dgm:pt>
    <dgm:pt modelId="{9A079DAD-38D5-4392-B811-0D7981EF6BCA}" type="parTrans" cxnId="{4E6BF594-7E99-4C73-B6A8-76B80E82D6AC}">
      <dgm:prSet/>
      <dgm:spPr/>
      <dgm:t>
        <a:bodyPr/>
        <a:lstStyle/>
        <a:p>
          <a:endParaRPr lang="en-US"/>
        </a:p>
      </dgm:t>
    </dgm:pt>
    <dgm:pt modelId="{405CDABB-3B70-4A9F-B551-99562C3DD761}" type="sibTrans" cxnId="{4E6BF594-7E99-4C73-B6A8-76B80E82D6AC}">
      <dgm:prSet/>
      <dgm:spPr/>
      <dgm:t>
        <a:bodyPr/>
        <a:lstStyle/>
        <a:p>
          <a:endParaRPr lang="en-US"/>
        </a:p>
      </dgm:t>
    </dgm:pt>
    <dgm:pt modelId="{AE2D9816-6D25-4084-8E38-49D5A0BA4159}">
      <dgm:prSet phldrT="[Text]" custT="1"/>
      <dgm:spPr/>
      <dgm:t>
        <a:bodyPr/>
        <a:lstStyle/>
        <a:p>
          <a:r>
            <a:rPr lang="en-US" sz="2400" smtClean="0"/>
            <a:t>Dental</a:t>
          </a:r>
          <a:r>
            <a:rPr lang="en-US" sz="1400" smtClean="0"/>
            <a:t> </a:t>
          </a:r>
          <a:r>
            <a:rPr lang="en-US" sz="2400" smtClean="0"/>
            <a:t>Auxiliaries</a:t>
          </a:r>
          <a:endParaRPr lang="en-US" sz="1400"/>
        </a:p>
      </dgm:t>
    </dgm:pt>
    <dgm:pt modelId="{04464C6F-F862-48A8-866F-199E2FF23FDB}" type="parTrans" cxnId="{647738D9-79E9-431D-9EE9-C036321D9DFB}">
      <dgm:prSet/>
      <dgm:spPr/>
      <dgm:t>
        <a:bodyPr/>
        <a:lstStyle/>
        <a:p>
          <a:endParaRPr lang="en-US"/>
        </a:p>
      </dgm:t>
    </dgm:pt>
    <dgm:pt modelId="{3E2932C3-D6AA-4B92-9F0F-B3D084D2EE79}" type="sibTrans" cxnId="{647738D9-79E9-431D-9EE9-C036321D9DFB}">
      <dgm:prSet/>
      <dgm:spPr/>
      <dgm:t>
        <a:bodyPr/>
        <a:lstStyle/>
        <a:p>
          <a:endParaRPr lang="en-US"/>
        </a:p>
      </dgm:t>
    </dgm:pt>
    <dgm:pt modelId="{41A5B3E1-019D-4853-8041-EDE712B1F3CB}">
      <dgm:prSet phldrT="[Text]" custT="1"/>
      <dgm:spPr/>
      <dgm:t>
        <a:bodyPr/>
        <a:lstStyle/>
        <a:p>
          <a:r>
            <a:rPr lang="en-US" sz="2400" smtClean="0"/>
            <a:t>Dentist</a:t>
          </a:r>
          <a:endParaRPr lang="en-US" sz="2000"/>
        </a:p>
      </dgm:t>
    </dgm:pt>
    <dgm:pt modelId="{FF14E1CE-C3C1-49B0-8C90-3027D3B09F98}" type="parTrans" cxnId="{0E7CDA7C-5974-420A-B2E5-6A2535ACE6E3}">
      <dgm:prSet/>
      <dgm:spPr/>
      <dgm:t>
        <a:bodyPr/>
        <a:lstStyle/>
        <a:p>
          <a:endParaRPr lang="en-US"/>
        </a:p>
      </dgm:t>
    </dgm:pt>
    <dgm:pt modelId="{2ACC9346-40F5-4C53-9F27-E743D6F21F7D}" type="sibTrans" cxnId="{0E7CDA7C-5974-420A-B2E5-6A2535ACE6E3}">
      <dgm:prSet/>
      <dgm:spPr/>
      <dgm:t>
        <a:bodyPr/>
        <a:lstStyle/>
        <a:p>
          <a:endParaRPr lang="en-US"/>
        </a:p>
      </dgm:t>
    </dgm:pt>
    <dgm:pt modelId="{38353CAD-58F9-4FB9-A567-51512E1F20E0}" type="pres">
      <dgm:prSet presAssocID="{1D494BC9-298B-4B8E-8C29-9D6A28B56662}" presName="composite" presStyleCnt="0">
        <dgm:presLayoutVars>
          <dgm:chMax val="3"/>
          <dgm:animLvl val="lvl"/>
          <dgm:resizeHandles val="exact"/>
        </dgm:presLayoutVars>
      </dgm:prSet>
      <dgm:spPr/>
    </dgm:pt>
    <dgm:pt modelId="{6B29AADB-823E-409C-AFFA-9098ABE1FD12}" type="pres">
      <dgm:prSet presAssocID="{380B1BE5-3D47-431C-A264-23753A9C5C3C}" presName="gear1" presStyleLbl="node1" presStyleIdx="0" presStyleCnt="3" custScaleX="109091" custScaleY="100636" custLinFactNeighborX="26136" custLinFactNeighborY="-54387">
        <dgm:presLayoutVars>
          <dgm:chMax val="1"/>
          <dgm:bulletEnabled val="1"/>
        </dgm:presLayoutVars>
      </dgm:prSet>
      <dgm:spPr/>
      <dgm:t>
        <a:bodyPr/>
        <a:lstStyle/>
        <a:p>
          <a:endParaRPr lang="en-US"/>
        </a:p>
      </dgm:t>
    </dgm:pt>
    <dgm:pt modelId="{C24F4E65-8CB2-4FF6-86B6-7719031B4985}" type="pres">
      <dgm:prSet presAssocID="{380B1BE5-3D47-431C-A264-23753A9C5C3C}" presName="gear1srcNode" presStyleLbl="node1" presStyleIdx="0" presStyleCnt="3"/>
      <dgm:spPr/>
      <dgm:t>
        <a:bodyPr/>
        <a:lstStyle/>
        <a:p>
          <a:endParaRPr lang="en-US"/>
        </a:p>
      </dgm:t>
    </dgm:pt>
    <dgm:pt modelId="{82317EF9-EC37-4BA3-9D6C-D88084B1CC56}" type="pres">
      <dgm:prSet presAssocID="{380B1BE5-3D47-431C-A264-23753A9C5C3C}" presName="gear1dstNode" presStyleLbl="node1" presStyleIdx="0" presStyleCnt="3"/>
      <dgm:spPr/>
      <dgm:t>
        <a:bodyPr/>
        <a:lstStyle/>
        <a:p>
          <a:endParaRPr lang="en-US"/>
        </a:p>
      </dgm:t>
    </dgm:pt>
    <dgm:pt modelId="{48BDE826-8BDE-42D6-A223-5AF9D17BF3C1}" type="pres">
      <dgm:prSet presAssocID="{AE2D9816-6D25-4084-8E38-49D5A0BA4159}" presName="gear2" presStyleLbl="node1" presStyleIdx="1" presStyleCnt="3" custScaleX="116670" custScaleY="121441" custLinFactNeighborX="38335" custLinFactNeighborY="-76877">
        <dgm:presLayoutVars>
          <dgm:chMax val="1"/>
          <dgm:bulletEnabled val="1"/>
        </dgm:presLayoutVars>
      </dgm:prSet>
      <dgm:spPr/>
      <dgm:t>
        <a:bodyPr/>
        <a:lstStyle/>
        <a:p>
          <a:endParaRPr lang="en-US"/>
        </a:p>
      </dgm:t>
    </dgm:pt>
    <dgm:pt modelId="{DB88F765-CBE1-42E6-9F12-8108BF59A518}" type="pres">
      <dgm:prSet presAssocID="{AE2D9816-6D25-4084-8E38-49D5A0BA4159}" presName="gear2srcNode" presStyleLbl="node1" presStyleIdx="1" presStyleCnt="3"/>
      <dgm:spPr/>
      <dgm:t>
        <a:bodyPr/>
        <a:lstStyle/>
        <a:p>
          <a:endParaRPr lang="en-US"/>
        </a:p>
      </dgm:t>
    </dgm:pt>
    <dgm:pt modelId="{82BDD7F1-226A-4B8C-AC78-CCEE4F178BEC}" type="pres">
      <dgm:prSet presAssocID="{AE2D9816-6D25-4084-8E38-49D5A0BA4159}" presName="gear2dstNode" presStyleLbl="node1" presStyleIdx="1" presStyleCnt="3"/>
      <dgm:spPr/>
      <dgm:t>
        <a:bodyPr/>
        <a:lstStyle/>
        <a:p>
          <a:endParaRPr lang="en-US"/>
        </a:p>
      </dgm:t>
    </dgm:pt>
    <dgm:pt modelId="{26721EEA-452E-453F-A17A-6A98725D808E}" type="pres">
      <dgm:prSet presAssocID="{41A5B3E1-019D-4853-8041-EDE712B1F3CB}" presName="gear3" presStyleLbl="node1" presStyleIdx="2" presStyleCnt="3" custAng="19646423" custScaleX="121863" custScaleY="121926" custLinFactY="24713" custLinFactNeighborX="62032" custLinFactNeighborY="100000"/>
      <dgm:spPr/>
      <dgm:t>
        <a:bodyPr/>
        <a:lstStyle/>
        <a:p>
          <a:endParaRPr lang="en-US"/>
        </a:p>
      </dgm:t>
    </dgm:pt>
    <dgm:pt modelId="{56398351-982C-44B4-9F88-C10B0944159F}" type="pres">
      <dgm:prSet presAssocID="{41A5B3E1-019D-4853-8041-EDE712B1F3CB}" presName="gear3tx" presStyleLbl="node1" presStyleIdx="2" presStyleCnt="3">
        <dgm:presLayoutVars>
          <dgm:chMax val="1"/>
          <dgm:bulletEnabled val="1"/>
        </dgm:presLayoutVars>
      </dgm:prSet>
      <dgm:spPr/>
      <dgm:t>
        <a:bodyPr/>
        <a:lstStyle/>
        <a:p>
          <a:endParaRPr lang="en-US"/>
        </a:p>
      </dgm:t>
    </dgm:pt>
    <dgm:pt modelId="{076BCA05-E0BC-45CF-A110-93E47FA9CCC9}" type="pres">
      <dgm:prSet presAssocID="{41A5B3E1-019D-4853-8041-EDE712B1F3CB}" presName="gear3srcNode" presStyleLbl="node1" presStyleIdx="2" presStyleCnt="3"/>
      <dgm:spPr/>
      <dgm:t>
        <a:bodyPr/>
        <a:lstStyle/>
        <a:p>
          <a:endParaRPr lang="en-US"/>
        </a:p>
      </dgm:t>
    </dgm:pt>
    <dgm:pt modelId="{A27C2766-B893-419D-BC2F-49DA4BF7F26F}" type="pres">
      <dgm:prSet presAssocID="{41A5B3E1-019D-4853-8041-EDE712B1F3CB}" presName="gear3dstNode" presStyleLbl="node1" presStyleIdx="2" presStyleCnt="3"/>
      <dgm:spPr/>
      <dgm:t>
        <a:bodyPr/>
        <a:lstStyle/>
        <a:p>
          <a:endParaRPr lang="en-US"/>
        </a:p>
      </dgm:t>
    </dgm:pt>
    <dgm:pt modelId="{DC1AF791-45C1-4AF6-8158-38F55ECB895B}" type="pres">
      <dgm:prSet presAssocID="{405CDABB-3B70-4A9F-B551-99562C3DD761}" presName="connector1" presStyleLbl="sibTrans2D1" presStyleIdx="0" presStyleCnt="3" custLinFactNeighborX="20262" custLinFactNeighborY="-44294"/>
      <dgm:spPr/>
      <dgm:t>
        <a:bodyPr/>
        <a:lstStyle/>
        <a:p>
          <a:endParaRPr lang="en-US"/>
        </a:p>
      </dgm:t>
    </dgm:pt>
    <dgm:pt modelId="{7FEB0915-2F7A-47FB-BF9A-91D15EE03BDA}" type="pres">
      <dgm:prSet presAssocID="{3E2932C3-D6AA-4B92-9F0F-B3D084D2EE79}" presName="connector2" presStyleLbl="sibTrans2D1" presStyleIdx="1" presStyleCnt="3" custLinFactNeighborX="29978" custLinFactNeighborY="-60119"/>
      <dgm:spPr/>
      <dgm:t>
        <a:bodyPr/>
        <a:lstStyle/>
        <a:p>
          <a:endParaRPr lang="en-US"/>
        </a:p>
      </dgm:t>
    </dgm:pt>
    <dgm:pt modelId="{B1C8D502-DC34-4E41-B1CC-6B31408CE418}" type="pres">
      <dgm:prSet presAssocID="{2ACC9346-40F5-4C53-9F27-E743D6F21F7D}" presName="connector3" presStyleLbl="sibTrans2D1" presStyleIdx="2" presStyleCnt="3" custScaleX="97190" custScaleY="106256" custLinFactY="9391" custLinFactNeighborX="48570" custLinFactNeighborY="100000"/>
      <dgm:spPr/>
      <dgm:t>
        <a:bodyPr/>
        <a:lstStyle/>
        <a:p>
          <a:endParaRPr lang="en-US"/>
        </a:p>
      </dgm:t>
    </dgm:pt>
  </dgm:ptLst>
  <dgm:cxnLst>
    <dgm:cxn modelId="{91C5221A-1DFC-44D3-AA1F-C0E2AB333093}" type="presOf" srcId="{1D494BC9-298B-4B8E-8C29-9D6A28B56662}" destId="{38353CAD-58F9-4FB9-A567-51512E1F20E0}" srcOrd="0" destOrd="0" presId="urn:microsoft.com/office/officeart/2005/8/layout/gear1"/>
    <dgm:cxn modelId="{0E7CDA7C-5974-420A-B2E5-6A2535ACE6E3}" srcId="{1D494BC9-298B-4B8E-8C29-9D6A28B56662}" destId="{41A5B3E1-019D-4853-8041-EDE712B1F3CB}" srcOrd="2" destOrd="0" parTransId="{FF14E1CE-C3C1-49B0-8C90-3027D3B09F98}" sibTransId="{2ACC9346-40F5-4C53-9F27-E743D6F21F7D}"/>
    <dgm:cxn modelId="{04480667-51F1-483D-9FCE-1218B7817742}" type="presOf" srcId="{41A5B3E1-019D-4853-8041-EDE712B1F3CB}" destId="{A27C2766-B893-419D-BC2F-49DA4BF7F26F}" srcOrd="3" destOrd="0" presId="urn:microsoft.com/office/officeart/2005/8/layout/gear1"/>
    <dgm:cxn modelId="{647738D9-79E9-431D-9EE9-C036321D9DFB}" srcId="{1D494BC9-298B-4B8E-8C29-9D6A28B56662}" destId="{AE2D9816-6D25-4084-8E38-49D5A0BA4159}" srcOrd="1" destOrd="0" parTransId="{04464C6F-F862-48A8-866F-199E2FF23FDB}" sibTransId="{3E2932C3-D6AA-4B92-9F0F-B3D084D2EE79}"/>
    <dgm:cxn modelId="{F12354DB-1821-40BD-A745-A3B29AAF0913}" type="presOf" srcId="{380B1BE5-3D47-431C-A264-23753A9C5C3C}" destId="{C24F4E65-8CB2-4FF6-86B6-7719031B4985}" srcOrd="1" destOrd="0" presId="urn:microsoft.com/office/officeart/2005/8/layout/gear1"/>
    <dgm:cxn modelId="{28C4BCED-9C58-4404-B172-8B6F01D3A984}" type="presOf" srcId="{41A5B3E1-019D-4853-8041-EDE712B1F3CB}" destId="{076BCA05-E0BC-45CF-A110-93E47FA9CCC9}" srcOrd="2" destOrd="0" presId="urn:microsoft.com/office/officeart/2005/8/layout/gear1"/>
    <dgm:cxn modelId="{A93A49D1-6343-4512-8B26-127D37989542}" type="presOf" srcId="{41A5B3E1-019D-4853-8041-EDE712B1F3CB}" destId="{26721EEA-452E-453F-A17A-6A98725D808E}" srcOrd="0" destOrd="0" presId="urn:microsoft.com/office/officeart/2005/8/layout/gear1"/>
    <dgm:cxn modelId="{E124867D-2143-4A27-A5E7-1CAF8F054057}" type="presOf" srcId="{380B1BE5-3D47-431C-A264-23753A9C5C3C}" destId="{6B29AADB-823E-409C-AFFA-9098ABE1FD12}" srcOrd="0" destOrd="0" presId="urn:microsoft.com/office/officeart/2005/8/layout/gear1"/>
    <dgm:cxn modelId="{E691C9A3-7660-45F1-A9C1-A3B3B50BB786}" type="presOf" srcId="{41A5B3E1-019D-4853-8041-EDE712B1F3CB}" destId="{56398351-982C-44B4-9F88-C10B0944159F}" srcOrd="1" destOrd="0" presId="urn:microsoft.com/office/officeart/2005/8/layout/gear1"/>
    <dgm:cxn modelId="{ECB63967-9F2C-4F7A-B82B-0CE43771F358}" type="presOf" srcId="{AE2D9816-6D25-4084-8E38-49D5A0BA4159}" destId="{DB88F765-CBE1-42E6-9F12-8108BF59A518}" srcOrd="1" destOrd="0" presId="urn:microsoft.com/office/officeart/2005/8/layout/gear1"/>
    <dgm:cxn modelId="{C690E395-D08B-4405-8F93-D4E3E3718C80}" type="presOf" srcId="{AE2D9816-6D25-4084-8E38-49D5A0BA4159}" destId="{48BDE826-8BDE-42D6-A223-5AF9D17BF3C1}" srcOrd="0" destOrd="0" presId="urn:microsoft.com/office/officeart/2005/8/layout/gear1"/>
    <dgm:cxn modelId="{0B114C39-3C33-49DE-96BC-20D91D9C0FE0}" type="presOf" srcId="{2ACC9346-40F5-4C53-9F27-E743D6F21F7D}" destId="{B1C8D502-DC34-4E41-B1CC-6B31408CE418}" srcOrd="0" destOrd="0" presId="urn:microsoft.com/office/officeart/2005/8/layout/gear1"/>
    <dgm:cxn modelId="{4E6BF594-7E99-4C73-B6A8-76B80E82D6AC}" srcId="{1D494BC9-298B-4B8E-8C29-9D6A28B56662}" destId="{380B1BE5-3D47-431C-A264-23753A9C5C3C}" srcOrd="0" destOrd="0" parTransId="{9A079DAD-38D5-4392-B811-0D7981EF6BCA}" sibTransId="{405CDABB-3B70-4A9F-B551-99562C3DD761}"/>
    <dgm:cxn modelId="{CF38FD4A-CDCE-4718-B694-8816E11D80A9}" type="presOf" srcId="{AE2D9816-6D25-4084-8E38-49D5A0BA4159}" destId="{82BDD7F1-226A-4B8C-AC78-CCEE4F178BEC}" srcOrd="2" destOrd="0" presId="urn:microsoft.com/office/officeart/2005/8/layout/gear1"/>
    <dgm:cxn modelId="{538E5750-F6A8-443F-8595-60C21E08B5FB}" type="presOf" srcId="{405CDABB-3B70-4A9F-B551-99562C3DD761}" destId="{DC1AF791-45C1-4AF6-8158-38F55ECB895B}" srcOrd="0" destOrd="0" presId="urn:microsoft.com/office/officeart/2005/8/layout/gear1"/>
    <dgm:cxn modelId="{793586C3-36DB-4A7B-860B-B48AAA98B063}" type="presOf" srcId="{380B1BE5-3D47-431C-A264-23753A9C5C3C}" destId="{82317EF9-EC37-4BA3-9D6C-D88084B1CC56}" srcOrd="2" destOrd="0" presId="urn:microsoft.com/office/officeart/2005/8/layout/gear1"/>
    <dgm:cxn modelId="{8827184E-7864-4522-B9F8-C2FC6832DD66}" type="presOf" srcId="{3E2932C3-D6AA-4B92-9F0F-B3D084D2EE79}" destId="{7FEB0915-2F7A-47FB-BF9A-91D15EE03BDA}" srcOrd="0" destOrd="0" presId="urn:microsoft.com/office/officeart/2005/8/layout/gear1"/>
    <dgm:cxn modelId="{12CB57FF-D158-4C8E-9A7E-2F8C5DBEEA50}" type="presParOf" srcId="{38353CAD-58F9-4FB9-A567-51512E1F20E0}" destId="{6B29AADB-823E-409C-AFFA-9098ABE1FD12}" srcOrd="0" destOrd="0" presId="urn:microsoft.com/office/officeart/2005/8/layout/gear1"/>
    <dgm:cxn modelId="{1664B155-8F38-4E1A-BCA7-F53C2A6E6F10}" type="presParOf" srcId="{38353CAD-58F9-4FB9-A567-51512E1F20E0}" destId="{C24F4E65-8CB2-4FF6-86B6-7719031B4985}" srcOrd="1" destOrd="0" presId="urn:microsoft.com/office/officeart/2005/8/layout/gear1"/>
    <dgm:cxn modelId="{B53B89F9-943E-4CB0-B2AC-E5A8F1D96DD3}" type="presParOf" srcId="{38353CAD-58F9-4FB9-A567-51512E1F20E0}" destId="{82317EF9-EC37-4BA3-9D6C-D88084B1CC56}" srcOrd="2" destOrd="0" presId="urn:microsoft.com/office/officeart/2005/8/layout/gear1"/>
    <dgm:cxn modelId="{0C62C336-1590-42CF-8CC1-3F9CB77B2738}" type="presParOf" srcId="{38353CAD-58F9-4FB9-A567-51512E1F20E0}" destId="{48BDE826-8BDE-42D6-A223-5AF9D17BF3C1}" srcOrd="3" destOrd="0" presId="urn:microsoft.com/office/officeart/2005/8/layout/gear1"/>
    <dgm:cxn modelId="{938BDC7F-6ECF-4BD5-A018-BD4DC84A8D30}" type="presParOf" srcId="{38353CAD-58F9-4FB9-A567-51512E1F20E0}" destId="{DB88F765-CBE1-42E6-9F12-8108BF59A518}" srcOrd="4" destOrd="0" presId="urn:microsoft.com/office/officeart/2005/8/layout/gear1"/>
    <dgm:cxn modelId="{08FD8614-71F4-4EBE-BF34-E2A9F70C7871}" type="presParOf" srcId="{38353CAD-58F9-4FB9-A567-51512E1F20E0}" destId="{82BDD7F1-226A-4B8C-AC78-CCEE4F178BEC}" srcOrd="5" destOrd="0" presId="urn:microsoft.com/office/officeart/2005/8/layout/gear1"/>
    <dgm:cxn modelId="{5AD58112-6BEB-40F6-94F3-43A13356EF75}" type="presParOf" srcId="{38353CAD-58F9-4FB9-A567-51512E1F20E0}" destId="{26721EEA-452E-453F-A17A-6A98725D808E}" srcOrd="6" destOrd="0" presId="urn:microsoft.com/office/officeart/2005/8/layout/gear1"/>
    <dgm:cxn modelId="{346D6A0F-2741-4DA2-98A8-3EA070935D15}" type="presParOf" srcId="{38353CAD-58F9-4FB9-A567-51512E1F20E0}" destId="{56398351-982C-44B4-9F88-C10B0944159F}" srcOrd="7" destOrd="0" presId="urn:microsoft.com/office/officeart/2005/8/layout/gear1"/>
    <dgm:cxn modelId="{EB9A69A8-2901-4A90-9700-A555E73FD02C}" type="presParOf" srcId="{38353CAD-58F9-4FB9-A567-51512E1F20E0}" destId="{076BCA05-E0BC-45CF-A110-93E47FA9CCC9}" srcOrd="8" destOrd="0" presId="urn:microsoft.com/office/officeart/2005/8/layout/gear1"/>
    <dgm:cxn modelId="{BC5BF4A5-D7F2-4E9D-B501-994ABB43E068}" type="presParOf" srcId="{38353CAD-58F9-4FB9-A567-51512E1F20E0}" destId="{A27C2766-B893-419D-BC2F-49DA4BF7F26F}" srcOrd="9" destOrd="0" presId="urn:microsoft.com/office/officeart/2005/8/layout/gear1"/>
    <dgm:cxn modelId="{7855E23D-8B8B-4804-B6C1-4E43D06B9320}" type="presParOf" srcId="{38353CAD-58F9-4FB9-A567-51512E1F20E0}" destId="{DC1AF791-45C1-4AF6-8158-38F55ECB895B}" srcOrd="10" destOrd="0" presId="urn:microsoft.com/office/officeart/2005/8/layout/gear1"/>
    <dgm:cxn modelId="{F9B1C72C-51BE-4F6A-B428-0F2A96AF6680}" type="presParOf" srcId="{38353CAD-58F9-4FB9-A567-51512E1F20E0}" destId="{7FEB0915-2F7A-47FB-BF9A-91D15EE03BDA}" srcOrd="11" destOrd="0" presId="urn:microsoft.com/office/officeart/2005/8/layout/gear1"/>
    <dgm:cxn modelId="{590DECF0-43A2-422C-9CA1-702F73057E3A}" type="presParOf" srcId="{38353CAD-58F9-4FB9-A567-51512E1F20E0}" destId="{B1C8D502-DC34-4E41-B1CC-6B31408CE418}" srcOrd="12" destOrd="0" presId="urn:microsoft.com/office/officeart/2005/8/layout/gear1"/>
  </dgm:cxnLst>
  <dgm:bg/>
  <dgm:whole/>
</dgm:dataModel>
</file>

<file path=ppt/diagrams/data2.xml><?xml version="1.0" encoding="utf-8"?>
<dgm:dataModel xmlns:dgm="http://schemas.openxmlformats.org/drawingml/2006/diagram" xmlns:a="http://schemas.openxmlformats.org/drawingml/2006/main">
  <dgm:ptLst>
    <dgm:pt modelId="{964AABC1-1327-4884-9057-82E7A0D02C0E}" type="doc">
      <dgm:prSet loTypeId="urn:microsoft.com/office/officeart/2005/8/layout/vList6" loCatId="list" qsTypeId="urn:microsoft.com/office/officeart/2005/8/quickstyle/3d3" qsCatId="3D" csTypeId="urn:microsoft.com/office/officeart/2005/8/colors/accent1_2" csCatId="accent1" phldr="1"/>
      <dgm:spPr/>
      <dgm:t>
        <a:bodyPr/>
        <a:lstStyle/>
        <a:p>
          <a:endParaRPr lang="en-US"/>
        </a:p>
      </dgm:t>
    </dgm:pt>
    <dgm:pt modelId="{FD95C099-0DF6-49F3-A7E5-B84655F3D6E8}">
      <dgm:prSet phldrT="[Text]" custT="1"/>
      <dgm:spPr/>
      <dgm:t>
        <a:bodyPr/>
        <a:lstStyle/>
        <a:p>
          <a:r>
            <a:rPr lang="en-US" sz="3600" b="1" smtClean="0">
              <a:latin typeface="Times New Roman" pitchFamily="18" charset="0"/>
              <a:cs typeface="Times New Roman" pitchFamily="18" charset="0"/>
            </a:rPr>
            <a:t>Non-Operating</a:t>
          </a:r>
          <a:endParaRPr lang="en-US" sz="3600" b="1">
            <a:latin typeface="Times New Roman" pitchFamily="18" charset="0"/>
            <a:cs typeface="Times New Roman" pitchFamily="18" charset="0"/>
          </a:endParaRPr>
        </a:p>
      </dgm:t>
    </dgm:pt>
    <dgm:pt modelId="{37C09E35-C27F-4872-B781-8D48FD7813BB}" type="parTrans" cxnId="{1EA20CC2-1303-461C-9AC2-80A1780847D6}">
      <dgm:prSet/>
      <dgm:spPr/>
      <dgm:t>
        <a:bodyPr/>
        <a:lstStyle/>
        <a:p>
          <a:endParaRPr lang="en-US"/>
        </a:p>
      </dgm:t>
    </dgm:pt>
    <dgm:pt modelId="{454F740B-0AB0-4289-B9B6-5EA845C751BA}" type="sibTrans" cxnId="{1EA20CC2-1303-461C-9AC2-80A1780847D6}">
      <dgm:prSet/>
      <dgm:spPr/>
      <dgm:t>
        <a:bodyPr/>
        <a:lstStyle/>
        <a:p>
          <a:endParaRPr lang="en-US"/>
        </a:p>
      </dgm:t>
    </dgm:pt>
    <dgm:pt modelId="{9B28C573-935C-4099-A30A-2EE28D106507}">
      <dgm:prSet phldrT="[Text]" custT="1"/>
      <dgm:spPr/>
      <dgm:t>
        <a:bodyPr/>
        <a:lstStyle/>
        <a:p>
          <a:pPr algn="just">
            <a:lnSpc>
              <a:spcPct val="100000"/>
            </a:lnSpc>
          </a:pPr>
          <a:r>
            <a:rPr lang="en-US" sz="2000" b="1" smtClean="0">
              <a:latin typeface="Times New Roman" pitchFamily="18" charset="0"/>
              <a:cs typeface="Times New Roman" pitchFamily="18" charset="0"/>
            </a:rPr>
            <a:t>Dental Surgery Assistant</a:t>
          </a:r>
          <a:endParaRPr lang="en-US" sz="2000">
            <a:latin typeface="Times New Roman" pitchFamily="18" charset="0"/>
            <a:cs typeface="Times New Roman" pitchFamily="18" charset="0"/>
          </a:endParaRPr>
        </a:p>
      </dgm:t>
    </dgm:pt>
    <dgm:pt modelId="{5694EA1B-9D22-452E-87FE-8A828FDF1D5B}" type="parTrans" cxnId="{09107EF3-65F2-4DC7-8B33-BAFF2643A6D1}">
      <dgm:prSet/>
      <dgm:spPr/>
      <dgm:t>
        <a:bodyPr/>
        <a:lstStyle/>
        <a:p>
          <a:endParaRPr lang="en-US"/>
        </a:p>
      </dgm:t>
    </dgm:pt>
    <dgm:pt modelId="{811E0FE7-757F-46D2-BD90-601AE8411963}" type="sibTrans" cxnId="{09107EF3-65F2-4DC7-8B33-BAFF2643A6D1}">
      <dgm:prSet/>
      <dgm:spPr/>
      <dgm:t>
        <a:bodyPr/>
        <a:lstStyle/>
        <a:p>
          <a:endParaRPr lang="en-US"/>
        </a:p>
      </dgm:t>
    </dgm:pt>
    <dgm:pt modelId="{2F626A43-D3FA-4AA9-9B9B-FFA8937167EC}">
      <dgm:prSet phldrT="[Text]" custT="1"/>
      <dgm:spPr/>
      <dgm:t>
        <a:bodyPr/>
        <a:lstStyle/>
        <a:p>
          <a:r>
            <a:rPr lang="en-US" sz="3600" b="1" smtClean="0">
              <a:latin typeface="Times New Roman" pitchFamily="18" charset="0"/>
              <a:cs typeface="Times New Roman" pitchFamily="18" charset="0"/>
            </a:rPr>
            <a:t>Operating</a:t>
          </a:r>
          <a:endParaRPr lang="en-US" sz="3600" b="1">
            <a:latin typeface="Times New Roman" pitchFamily="18" charset="0"/>
            <a:cs typeface="Times New Roman" pitchFamily="18" charset="0"/>
          </a:endParaRPr>
        </a:p>
      </dgm:t>
    </dgm:pt>
    <dgm:pt modelId="{B420E6AD-4A30-441A-ADF7-CAA553799D51}" type="parTrans" cxnId="{7F18F8AC-C770-4D34-8DB8-F6B1DFD9F818}">
      <dgm:prSet/>
      <dgm:spPr/>
      <dgm:t>
        <a:bodyPr/>
        <a:lstStyle/>
        <a:p>
          <a:endParaRPr lang="en-US"/>
        </a:p>
      </dgm:t>
    </dgm:pt>
    <dgm:pt modelId="{40D53CDC-C166-4296-8B03-9DEFAC2B7E1F}" type="sibTrans" cxnId="{7F18F8AC-C770-4D34-8DB8-F6B1DFD9F818}">
      <dgm:prSet/>
      <dgm:spPr/>
      <dgm:t>
        <a:bodyPr/>
        <a:lstStyle/>
        <a:p>
          <a:endParaRPr lang="en-US"/>
        </a:p>
      </dgm:t>
    </dgm:pt>
    <dgm:pt modelId="{3A5A1110-72FE-423D-9459-D08C5AD77217}">
      <dgm:prSet phldrT="[Text]" custT="1"/>
      <dgm:spPr/>
      <dgm:t>
        <a:bodyPr/>
        <a:lstStyle/>
        <a:p>
          <a:pPr algn="just">
            <a:lnSpc>
              <a:spcPct val="100000"/>
            </a:lnSpc>
          </a:pPr>
          <a:r>
            <a:rPr lang="en-US" sz="2000" b="1" smtClean="0">
              <a:latin typeface="Times New Roman" pitchFamily="18" charset="0"/>
              <a:cs typeface="Times New Roman" pitchFamily="18" charset="0"/>
            </a:rPr>
            <a:t>School Dental Nurse</a:t>
          </a:r>
          <a:endParaRPr lang="en-US" sz="2000">
            <a:latin typeface="Times New Roman" pitchFamily="18" charset="0"/>
            <a:cs typeface="Times New Roman" pitchFamily="18" charset="0"/>
          </a:endParaRPr>
        </a:p>
      </dgm:t>
    </dgm:pt>
    <dgm:pt modelId="{01E1BA24-F4D4-44C2-975B-5365EB69E676}" type="parTrans" cxnId="{07F2A78F-275F-4C95-B5C1-0611F7B70D02}">
      <dgm:prSet/>
      <dgm:spPr/>
      <dgm:t>
        <a:bodyPr/>
        <a:lstStyle/>
        <a:p>
          <a:endParaRPr lang="en-US"/>
        </a:p>
      </dgm:t>
    </dgm:pt>
    <dgm:pt modelId="{5B249388-1A1C-4D42-A217-BA3D6B2CEED8}" type="sibTrans" cxnId="{07F2A78F-275F-4C95-B5C1-0611F7B70D02}">
      <dgm:prSet/>
      <dgm:spPr/>
      <dgm:t>
        <a:bodyPr/>
        <a:lstStyle/>
        <a:p>
          <a:endParaRPr lang="en-US"/>
        </a:p>
      </dgm:t>
    </dgm:pt>
    <dgm:pt modelId="{EEDF30BA-80B9-45B0-9D09-3A6AC628BF6A}">
      <dgm:prSet phldrT="[Text]" custT="1"/>
      <dgm:spPr/>
      <dgm:t>
        <a:bodyPr/>
        <a:lstStyle/>
        <a:p>
          <a:pPr algn="just">
            <a:lnSpc>
              <a:spcPct val="100000"/>
            </a:lnSpc>
          </a:pPr>
          <a:r>
            <a:rPr lang="en-US" sz="2000" b="1" smtClean="0">
              <a:latin typeface="Times New Roman" pitchFamily="18" charset="0"/>
              <a:cs typeface="Times New Roman" pitchFamily="18" charset="0"/>
            </a:rPr>
            <a:t>Dental Secretary/Receptionist</a:t>
          </a:r>
          <a:endParaRPr lang="en-US" sz="2000" b="1">
            <a:latin typeface="Times New Roman" pitchFamily="18" charset="0"/>
            <a:cs typeface="Times New Roman" pitchFamily="18" charset="0"/>
          </a:endParaRPr>
        </a:p>
      </dgm:t>
    </dgm:pt>
    <dgm:pt modelId="{16A3FDF5-FD63-479F-A87C-50A84F88A0FC}" type="parTrans" cxnId="{FD539C6D-A974-4842-A0AF-11779A26C7F5}">
      <dgm:prSet/>
      <dgm:spPr/>
      <dgm:t>
        <a:bodyPr/>
        <a:lstStyle/>
        <a:p>
          <a:endParaRPr lang="en-US"/>
        </a:p>
      </dgm:t>
    </dgm:pt>
    <dgm:pt modelId="{A9B1C096-8F02-4818-9AB2-6DFA4C9EE431}" type="sibTrans" cxnId="{FD539C6D-A974-4842-A0AF-11779A26C7F5}">
      <dgm:prSet/>
      <dgm:spPr/>
      <dgm:t>
        <a:bodyPr/>
        <a:lstStyle/>
        <a:p>
          <a:endParaRPr lang="en-US"/>
        </a:p>
      </dgm:t>
    </dgm:pt>
    <dgm:pt modelId="{52622343-4607-482C-A7B2-BE4397B39DD7}">
      <dgm:prSet phldrT="[Text]" custT="1"/>
      <dgm:spPr/>
      <dgm:t>
        <a:bodyPr/>
        <a:lstStyle/>
        <a:p>
          <a:pPr algn="just">
            <a:lnSpc>
              <a:spcPct val="100000"/>
            </a:lnSpc>
          </a:pPr>
          <a:r>
            <a:rPr lang="en-US" sz="2000" b="1" smtClean="0">
              <a:latin typeface="Times New Roman" pitchFamily="18" charset="0"/>
              <a:cs typeface="Times New Roman" pitchFamily="18" charset="0"/>
            </a:rPr>
            <a:t>Dental Laboratory Technician</a:t>
          </a:r>
          <a:endParaRPr lang="en-US" sz="2000" b="1">
            <a:latin typeface="Times New Roman" pitchFamily="18" charset="0"/>
            <a:cs typeface="Times New Roman" pitchFamily="18" charset="0"/>
          </a:endParaRPr>
        </a:p>
      </dgm:t>
    </dgm:pt>
    <dgm:pt modelId="{C4CEC5D9-7C88-49E6-9911-26E1A141CA71}" type="parTrans" cxnId="{A800422A-E0F4-4D83-B704-801B97362E7F}">
      <dgm:prSet/>
      <dgm:spPr/>
      <dgm:t>
        <a:bodyPr/>
        <a:lstStyle/>
        <a:p>
          <a:endParaRPr lang="en-US"/>
        </a:p>
      </dgm:t>
    </dgm:pt>
    <dgm:pt modelId="{94CEC946-7006-405C-8AD6-D9D55A3F52D8}" type="sibTrans" cxnId="{A800422A-E0F4-4D83-B704-801B97362E7F}">
      <dgm:prSet/>
      <dgm:spPr/>
      <dgm:t>
        <a:bodyPr/>
        <a:lstStyle/>
        <a:p>
          <a:endParaRPr lang="en-US"/>
        </a:p>
      </dgm:t>
    </dgm:pt>
    <dgm:pt modelId="{95794F6A-7150-436B-94A0-10013BA80ECF}">
      <dgm:prSet phldrT="[Text]" custT="1"/>
      <dgm:spPr/>
      <dgm:t>
        <a:bodyPr/>
        <a:lstStyle/>
        <a:p>
          <a:pPr algn="just">
            <a:lnSpc>
              <a:spcPct val="100000"/>
            </a:lnSpc>
          </a:pPr>
          <a:r>
            <a:rPr lang="en-US" sz="2000" b="1" smtClean="0">
              <a:latin typeface="Times New Roman" pitchFamily="18" charset="0"/>
              <a:cs typeface="Times New Roman" pitchFamily="18" charset="0"/>
            </a:rPr>
            <a:t>Dental Health Educator</a:t>
          </a:r>
          <a:endParaRPr lang="en-US" sz="2000" b="1">
            <a:latin typeface="Times New Roman" pitchFamily="18" charset="0"/>
            <a:cs typeface="Times New Roman" pitchFamily="18" charset="0"/>
          </a:endParaRPr>
        </a:p>
      </dgm:t>
    </dgm:pt>
    <dgm:pt modelId="{D2222EE2-D491-46D0-89E1-A72B92A5A206}" type="parTrans" cxnId="{D9FD3C31-F513-41F8-AD50-EDE144F75FFE}">
      <dgm:prSet/>
      <dgm:spPr/>
      <dgm:t>
        <a:bodyPr/>
        <a:lstStyle/>
        <a:p>
          <a:endParaRPr lang="en-US"/>
        </a:p>
      </dgm:t>
    </dgm:pt>
    <dgm:pt modelId="{9CF444AF-DDDD-494B-91F8-25FD361FADB8}" type="sibTrans" cxnId="{D9FD3C31-F513-41F8-AD50-EDE144F75FFE}">
      <dgm:prSet/>
      <dgm:spPr/>
      <dgm:t>
        <a:bodyPr/>
        <a:lstStyle/>
        <a:p>
          <a:endParaRPr lang="en-US"/>
        </a:p>
      </dgm:t>
    </dgm:pt>
    <dgm:pt modelId="{412648B9-A424-4BEF-9E9C-DFBB38A293BB}">
      <dgm:prSet custT="1"/>
      <dgm:spPr/>
      <dgm:t>
        <a:bodyPr/>
        <a:lstStyle/>
        <a:p>
          <a:pPr algn="just">
            <a:lnSpc>
              <a:spcPct val="100000"/>
            </a:lnSpc>
          </a:pPr>
          <a:r>
            <a:rPr lang="en-US" sz="2000" b="1" smtClean="0">
              <a:latin typeface="Times New Roman" pitchFamily="18" charset="0"/>
              <a:cs typeface="Times New Roman" pitchFamily="18" charset="0"/>
            </a:rPr>
            <a:t>Dental Therapist</a:t>
          </a:r>
          <a:endParaRPr lang="en-US" sz="2000" b="1">
            <a:latin typeface="Times New Roman" pitchFamily="18" charset="0"/>
            <a:cs typeface="Times New Roman" pitchFamily="18" charset="0"/>
          </a:endParaRPr>
        </a:p>
      </dgm:t>
    </dgm:pt>
    <dgm:pt modelId="{57B31C7C-6C6C-45DD-96F2-65C482A78AF7}" type="parTrans" cxnId="{BCA72951-9EED-4E87-93ED-0419FAF800C0}">
      <dgm:prSet/>
      <dgm:spPr/>
      <dgm:t>
        <a:bodyPr/>
        <a:lstStyle/>
        <a:p>
          <a:endParaRPr lang="en-US"/>
        </a:p>
      </dgm:t>
    </dgm:pt>
    <dgm:pt modelId="{95CD47AC-7D6D-4D3B-B852-0CF770AD755A}" type="sibTrans" cxnId="{BCA72951-9EED-4E87-93ED-0419FAF800C0}">
      <dgm:prSet/>
      <dgm:spPr/>
      <dgm:t>
        <a:bodyPr/>
        <a:lstStyle/>
        <a:p>
          <a:endParaRPr lang="en-US"/>
        </a:p>
      </dgm:t>
    </dgm:pt>
    <dgm:pt modelId="{4098B0FB-4919-4A37-A600-798ECD09F535}">
      <dgm:prSet custT="1"/>
      <dgm:spPr/>
      <dgm:t>
        <a:bodyPr/>
        <a:lstStyle/>
        <a:p>
          <a:pPr algn="just">
            <a:lnSpc>
              <a:spcPct val="100000"/>
            </a:lnSpc>
          </a:pPr>
          <a:r>
            <a:rPr lang="en-US" sz="2000" b="1" smtClean="0">
              <a:latin typeface="Times New Roman" pitchFamily="18" charset="0"/>
              <a:cs typeface="Times New Roman" pitchFamily="18" charset="0"/>
            </a:rPr>
            <a:t>Dental Hygienist</a:t>
          </a:r>
          <a:endParaRPr lang="en-US" sz="2000" b="1">
            <a:latin typeface="Times New Roman" pitchFamily="18" charset="0"/>
            <a:cs typeface="Times New Roman" pitchFamily="18" charset="0"/>
          </a:endParaRPr>
        </a:p>
      </dgm:t>
    </dgm:pt>
    <dgm:pt modelId="{445D4E0B-2AD3-4E29-8054-13F0F935BE85}" type="parTrans" cxnId="{BB026CA3-22FF-4E3B-A553-FD359820E4C3}">
      <dgm:prSet/>
      <dgm:spPr/>
      <dgm:t>
        <a:bodyPr/>
        <a:lstStyle/>
        <a:p>
          <a:endParaRPr lang="en-US"/>
        </a:p>
      </dgm:t>
    </dgm:pt>
    <dgm:pt modelId="{D290D4BF-F9F8-473F-9822-3E948733ACE4}" type="sibTrans" cxnId="{BB026CA3-22FF-4E3B-A553-FD359820E4C3}">
      <dgm:prSet/>
      <dgm:spPr/>
      <dgm:t>
        <a:bodyPr/>
        <a:lstStyle/>
        <a:p>
          <a:endParaRPr lang="en-US"/>
        </a:p>
      </dgm:t>
    </dgm:pt>
    <dgm:pt modelId="{EA0236FB-8A21-49CF-B436-CD4231C82714}">
      <dgm:prSet custT="1"/>
      <dgm:spPr/>
      <dgm:t>
        <a:bodyPr/>
        <a:lstStyle/>
        <a:p>
          <a:pPr algn="just">
            <a:lnSpc>
              <a:spcPct val="100000"/>
            </a:lnSpc>
          </a:pPr>
          <a:r>
            <a:rPr lang="en-US" sz="2000" b="1" smtClean="0">
              <a:latin typeface="Times New Roman" pitchFamily="18" charset="0"/>
              <a:cs typeface="Times New Roman" pitchFamily="18" charset="0"/>
            </a:rPr>
            <a:t>Expanded Function Dental Ancillaries</a:t>
          </a:r>
          <a:endParaRPr lang="en-US" sz="2000" b="1">
            <a:latin typeface="Times New Roman" pitchFamily="18" charset="0"/>
            <a:cs typeface="Times New Roman" pitchFamily="18" charset="0"/>
          </a:endParaRPr>
        </a:p>
      </dgm:t>
    </dgm:pt>
    <dgm:pt modelId="{87D17C98-9DCE-453A-9FA0-7510D0210F66}" type="parTrans" cxnId="{6F1CCAB2-0617-4D55-A940-03266EAD510D}">
      <dgm:prSet/>
      <dgm:spPr/>
      <dgm:t>
        <a:bodyPr/>
        <a:lstStyle/>
        <a:p>
          <a:endParaRPr lang="en-US"/>
        </a:p>
      </dgm:t>
    </dgm:pt>
    <dgm:pt modelId="{3822B27A-6AB4-446F-90F6-858A6766EC5B}" type="sibTrans" cxnId="{6F1CCAB2-0617-4D55-A940-03266EAD510D}">
      <dgm:prSet/>
      <dgm:spPr/>
      <dgm:t>
        <a:bodyPr/>
        <a:lstStyle/>
        <a:p>
          <a:endParaRPr lang="en-US"/>
        </a:p>
      </dgm:t>
    </dgm:pt>
    <dgm:pt modelId="{B78239D8-F6FB-4188-8FDC-E9DD20899926}" type="pres">
      <dgm:prSet presAssocID="{964AABC1-1327-4884-9057-82E7A0D02C0E}" presName="Name0" presStyleCnt="0">
        <dgm:presLayoutVars>
          <dgm:dir/>
          <dgm:animLvl val="lvl"/>
          <dgm:resizeHandles/>
        </dgm:presLayoutVars>
      </dgm:prSet>
      <dgm:spPr/>
      <dgm:t>
        <a:bodyPr/>
        <a:lstStyle/>
        <a:p>
          <a:endParaRPr lang="en-US"/>
        </a:p>
      </dgm:t>
    </dgm:pt>
    <dgm:pt modelId="{B1C68B00-37D8-42FA-9F0D-634C121E4B19}" type="pres">
      <dgm:prSet presAssocID="{FD95C099-0DF6-49F3-A7E5-B84655F3D6E8}" presName="linNode" presStyleCnt="0"/>
      <dgm:spPr/>
      <dgm:t>
        <a:bodyPr/>
        <a:lstStyle/>
        <a:p>
          <a:endParaRPr lang="en-US"/>
        </a:p>
      </dgm:t>
    </dgm:pt>
    <dgm:pt modelId="{583BB3B4-8E41-450A-BAF8-38BE28347850}" type="pres">
      <dgm:prSet presAssocID="{FD95C099-0DF6-49F3-A7E5-B84655F3D6E8}" presName="parentShp" presStyleLbl="node1" presStyleIdx="0" presStyleCnt="2" custScaleX="82609" custLinFactNeighborX="-8696" custLinFactNeighborY="-3546">
        <dgm:presLayoutVars>
          <dgm:bulletEnabled val="1"/>
        </dgm:presLayoutVars>
      </dgm:prSet>
      <dgm:spPr/>
      <dgm:t>
        <a:bodyPr/>
        <a:lstStyle/>
        <a:p>
          <a:endParaRPr lang="en-US"/>
        </a:p>
      </dgm:t>
    </dgm:pt>
    <dgm:pt modelId="{86FA5DBF-002D-4960-975A-4A202B537A07}" type="pres">
      <dgm:prSet presAssocID="{FD95C099-0DF6-49F3-A7E5-B84655F3D6E8}" presName="childShp" presStyleLbl="bgAccFollowNode1" presStyleIdx="0" presStyleCnt="2" custScaleX="114493">
        <dgm:presLayoutVars>
          <dgm:bulletEnabled val="1"/>
        </dgm:presLayoutVars>
      </dgm:prSet>
      <dgm:spPr/>
      <dgm:t>
        <a:bodyPr/>
        <a:lstStyle/>
        <a:p>
          <a:endParaRPr lang="en-US"/>
        </a:p>
      </dgm:t>
    </dgm:pt>
    <dgm:pt modelId="{C054A3D8-ECFB-4240-9FBD-7FC626896DCB}" type="pres">
      <dgm:prSet presAssocID="{454F740B-0AB0-4289-B9B6-5EA845C751BA}" presName="spacing" presStyleCnt="0"/>
      <dgm:spPr/>
      <dgm:t>
        <a:bodyPr/>
        <a:lstStyle/>
        <a:p>
          <a:endParaRPr lang="en-US"/>
        </a:p>
      </dgm:t>
    </dgm:pt>
    <dgm:pt modelId="{0E1B4FB7-3D55-4188-81F6-EB184AAAA587}" type="pres">
      <dgm:prSet presAssocID="{2F626A43-D3FA-4AA9-9B9B-FFA8937167EC}" presName="linNode" presStyleCnt="0"/>
      <dgm:spPr/>
      <dgm:t>
        <a:bodyPr/>
        <a:lstStyle/>
        <a:p>
          <a:endParaRPr lang="en-US"/>
        </a:p>
      </dgm:t>
    </dgm:pt>
    <dgm:pt modelId="{BF6C9289-CF5C-49F5-B295-AC175D7DA193}" type="pres">
      <dgm:prSet presAssocID="{2F626A43-D3FA-4AA9-9B9B-FFA8937167EC}" presName="parentShp" presStyleLbl="node1" presStyleIdx="1" presStyleCnt="2" custScaleX="82609">
        <dgm:presLayoutVars>
          <dgm:bulletEnabled val="1"/>
        </dgm:presLayoutVars>
      </dgm:prSet>
      <dgm:spPr/>
      <dgm:t>
        <a:bodyPr/>
        <a:lstStyle/>
        <a:p>
          <a:endParaRPr lang="en-US"/>
        </a:p>
      </dgm:t>
    </dgm:pt>
    <dgm:pt modelId="{E15C0AB2-C468-45E7-950C-F77E372555AA}" type="pres">
      <dgm:prSet presAssocID="{2F626A43-D3FA-4AA9-9B9B-FFA8937167EC}" presName="childShp" presStyleLbl="bgAccFollowNode1" presStyleIdx="1" presStyleCnt="2" custScaleX="111594" custScaleY="113334">
        <dgm:presLayoutVars>
          <dgm:bulletEnabled val="1"/>
        </dgm:presLayoutVars>
      </dgm:prSet>
      <dgm:spPr/>
      <dgm:t>
        <a:bodyPr/>
        <a:lstStyle/>
        <a:p>
          <a:endParaRPr lang="en-US"/>
        </a:p>
      </dgm:t>
    </dgm:pt>
  </dgm:ptLst>
  <dgm:cxnLst>
    <dgm:cxn modelId="{CBECBFC2-68E9-492D-BCBD-0AB5EE390E3F}" type="presOf" srcId="{4098B0FB-4919-4A37-A600-798ECD09F535}" destId="{E15C0AB2-C468-45E7-950C-F77E372555AA}" srcOrd="0" destOrd="2" presId="urn:microsoft.com/office/officeart/2005/8/layout/vList6"/>
    <dgm:cxn modelId="{BB026CA3-22FF-4E3B-A553-FD359820E4C3}" srcId="{2F626A43-D3FA-4AA9-9B9B-FFA8937167EC}" destId="{4098B0FB-4919-4A37-A600-798ECD09F535}" srcOrd="2" destOrd="0" parTransId="{445D4E0B-2AD3-4E29-8054-13F0F935BE85}" sibTransId="{D290D4BF-F9F8-473F-9822-3E948733ACE4}"/>
    <dgm:cxn modelId="{09107EF3-65F2-4DC7-8B33-BAFF2643A6D1}" srcId="{FD95C099-0DF6-49F3-A7E5-B84655F3D6E8}" destId="{9B28C573-935C-4099-A30A-2EE28D106507}" srcOrd="0" destOrd="0" parTransId="{5694EA1B-9D22-452E-87FE-8A828FDF1D5B}" sibTransId="{811E0FE7-757F-46D2-BD90-601AE8411963}"/>
    <dgm:cxn modelId="{07F2A78F-275F-4C95-B5C1-0611F7B70D02}" srcId="{2F626A43-D3FA-4AA9-9B9B-FFA8937167EC}" destId="{3A5A1110-72FE-423D-9459-D08C5AD77217}" srcOrd="0" destOrd="0" parTransId="{01E1BA24-F4D4-44C2-975B-5365EB69E676}" sibTransId="{5B249388-1A1C-4D42-A217-BA3D6B2CEED8}"/>
    <dgm:cxn modelId="{CF28FD07-9357-4844-93D4-33D7094C11CE}" type="presOf" srcId="{3A5A1110-72FE-423D-9459-D08C5AD77217}" destId="{E15C0AB2-C468-45E7-950C-F77E372555AA}" srcOrd="0" destOrd="0" presId="urn:microsoft.com/office/officeart/2005/8/layout/vList6"/>
    <dgm:cxn modelId="{6F1CCAB2-0617-4D55-A940-03266EAD510D}" srcId="{2F626A43-D3FA-4AA9-9B9B-FFA8937167EC}" destId="{EA0236FB-8A21-49CF-B436-CD4231C82714}" srcOrd="3" destOrd="0" parTransId="{87D17C98-9DCE-453A-9FA0-7510D0210F66}" sibTransId="{3822B27A-6AB4-446F-90F6-858A6766EC5B}"/>
    <dgm:cxn modelId="{048A3465-199E-46BC-B84A-CCF8ED27CECE}" type="presOf" srcId="{EEDF30BA-80B9-45B0-9D09-3A6AC628BF6A}" destId="{86FA5DBF-002D-4960-975A-4A202B537A07}" srcOrd="0" destOrd="1" presId="urn:microsoft.com/office/officeart/2005/8/layout/vList6"/>
    <dgm:cxn modelId="{E7FD3931-F996-435E-8933-A348C8BBFD31}" type="presOf" srcId="{2F626A43-D3FA-4AA9-9B9B-FFA8937167EC}" destId="{BF6C9289-CF5C-49F5-B295-AC175D7DA193}" srcOrd="0" destOrd="0" presId="urn:microsoft.com/office/officeart/2005/8/layout/vList6"/>
    <dgm:cxn modelId="{0F29E381-0089-4D23-BEDD-B9FC2F0E89A3}" type="presOf" srcId="{964AABC1-1327-4884-9057-82E7A0D02C0E}" destId="{B78239D8-F6FB-4188-8FDC-E9DD20899926}" srcOrd="0" destOrd="0" presId="urn:microsoft.com/office/officeart/2005/8/layout/vList6"/>
    <dgm:cxn modelId="{54A4DCCB-6815-4C2C-BDF5-274C9946E6B7}" type="presOf" srcId="{95794F6A-7150-436B-94A0-10013BA80ECF}" destId="{86FA5DBF-002D-4960-975A-4A202B537A07}" srcOrd="0" destOrd="3" presId="urn:microsoft.com/office/officeart/2005/8/layout/vList6"/>
    <dgm:cxn modelId="{10C5783B-98B0-429E-896D-E6C40C074468}" type="presOf" srcId="{FD95C099-0DF6-49F3-A7E5-B84655F3D6E8}" destId="{583BB3B4-8E41-450A-BAF8-38BE28347850}" srcOrd="0" destOrd="0" presId="urn:microsoft.com/office/officeart/2005/8/layout/vList6"/>
    <dgm:cxn modelId="{36BDDC48-951E-412C-BB41-6741EA37CA04}" type="presOf" srcId="{9B28C573-935C-4099-A30A-2EE28D106507}" destId="{86FA5DBF-002D-4960-975A-4A202B537A07}" srcOrd="0" destOrd="0" presId="urn:microsoft.com/office/officeart/2005/8/layout/vList6"/>
    <dgm:cxn modelId="{1EA20CC2-1303-461C-9AC2-80A1780847D6}" srcId="{964AABC1-1327-4884-9057-82E7A0D02C0E}" destId="{FD95C099-0DF6-49F3-A7E5-B84655F3D6E8}" srcOrd="0" destOrd="0" parTransId="{37C09E35-C27F-4872-B781-8D48FD7813BB}" sibTransId="{454F740B-0AB0-4289-B9B6-5EA845C751BA}"/>
    <dgm:cxn modelId="{D9FD3C31-F513-41F8-AD50-EDE144F75FFE}" srcId="{FD95C099-0DF6-49F3-A7E5-B84655F3D6E8}" destId="{95794F6A-7150-436B-94A0-10013BA80ECF}" srcOrd="3" destOrd="0" parTransId="{D2222EE2-D491-46D0-89E1-A72B92A5A206}" sibTransId="{9CF444AF-DDDD-494B-91F8-25FD361FADB8}"/>
    <dgm:cxn modelId="{EEBEAE76-9CE9-4498-8B29-1771379352DE}" type="presOf" srcId="{52622343-4607-482C-A7B2-BE4397B39DD7}" destId="{86FA5DBF-002D-4960-975A-4A202B537A07}" srcOrd="0" destOrd="2" presId="urn:microsoft.com/office/officeart/2005/8/layout/vList6"/>
    <dgm:cxn modelId="{BCA72951-9EED-4E87-93ED-0419FAF800C0}" srcId="{2F626A43-D3FA-4AA9-9B9B-FFA8937167EC}" destId="{412648B9-A424-4BEF-9E9C-DFBB38A293BB}" srcOrd="1" destOrd="0" parTransId="{57B31C7C-6C6C-45DD-96F2-65C482A78AF7}" sibTransId="{95CD47AC-7D6D-4D3B-B852-0CF770AD755A}"/>
    <dgm:cxn modelId="{A800422A-E0F4-4D83-B704-801B97362E7F}" srcId="{FD95C099-0DF6-49F3-A7E5-B84655F3D6E8}" destId="{52622343-4607-482C-A7B2-BE4397B39DD7}" srcOrd="2" destOrd="0" parTransId="{C4CEC5D9-7C88-49E6-9911-26E1A141CA71}" sibTransId="{94CEC946-7006-405C-8AD6-D9D55A3F52D8}"/>
    <dgm:cxn modelId="{F1490AFF-8EBC-4995-B921-5655F0F00CBA}" type="presOf" srcId="{EA0236FB-8A21-49CF-B436-CD4231C82714}" destId="{E15C0AB2-C468-45E7-950C-F77E372555AA}" srcOrd="0" destOrd="3" presId="urn:microsoft.com/office/officeart/2005/8/layout/vList6"/>
    <dgm:cxn modelId="{7F18F8AC-C770-4D34-8DB8-F6B1DFD9F818}" srcId="{964AABC1-1327-4884-9057-82E7A0D02C0E}" destId="{2F626A43-D3FA-4AA9-9B9B-FFA8937167EC}" srcOrd="1" destOrd="0" parTransId="{B420E6AD-4A30-441A-ADF7-CAA553799D51}" sibTransId="{40D53CDC-C166-4296-8B03-9DEFAC2B7E1F}"/>
    <dgm:cxn modelId="{24897B6B-8906-4A61-839C-65BC97B2B62E}" type="presOf" srcId="{412648B9-A424-4BEF-9E9C-DFBB38A293BB}" destId="{E15C0AB2-C468-45E7-950C-F77E372555AA}" srcOrd="0" destOrd="1" presId="urn:microsoft.com/office/officeart/2005/8/layout/vList6"/>
    <dgm:cxn modelId="{FD539C6D-A974-4842-A0AF-11779A26C7F5}" srcId="{FD95C099-0DF6-49F3-A7E5-B84655F3D6E8}" destId="{EEDF30BA-80B9-45B0-9D09-3A6AC628BF6A}" srcOrd="1" destOrd="0" parTransId="{16A3FDF5-FD63-479F-A87C-50A84F88A0FC}" sibTransId="{A9B1C096-8F02-4818-9AB2-6DFA4C9EE431}"/>
    <dgm:cxn modelId="{DFF19034-415E-46F2-A6A6-A8CC6D1D5F2A}" type="presParOf" srcId="{B78239D8-F6FB-4188-8FDC-E9DD20899926}" destId="{B1C68B00-37D8-42FA-9F0D-634C121E4B19}" srcOrd="0" destOrd="0" presId="urn:microsoft.com/office/officeart/2005/8/layout/vList6"/>
    <dgm:cxn modelId="{1CB9B304-F26A-4AEF-BBBA-764D69712B82}" type="presParOf" srcId="{B1C68B00-37D8-42FA-9F0D-634C121E4B19}" destId="{583BB3B4-8E41-450A-BAF8-38BE28347850}" srcOrd="0" destOrd="0" presId="urn:microsoft.com/office/officeart/2005/8/layout/vList6"/>
    <dgm:cxn modelId="{80415AE4-06ED-4196-961F-853CF7B4BE71}" type="presParOf" srcId="{B1C68B00-37D8-42FA-9F0D-634C121E4B19}" destId="{86FA5DBF-002D-4960-975A-4A202B537A07}" srcOrd="1" destOrd="0" presId="urn:microsoft.com/office/officeart/2005/8/layout/vList6"/>
    <dgm:cxn modelId="{CB78128F-FE17-4905-A818-BAD8EBBECBAC}" type="presParOf" srcId="{B78239D8-F6FB-4188-8FDC-E9DD20899926}" destId="{C054A3D8-ECFB-4240-9FBD-7FC626896DCB}" srcOrd="1" destOrd="0" presId="urn:microsoft.com/office/officeart/2005/8/layout/vList6"/>
    <dgm:cxn modelId="{9391C937-3191-4C60-8928-C06D0D02B1D0}" type="presParOf" srcId="{B78239D8-F6FB-4188-8FDC-E9DD20899926}" destId="{0E1B4FB7-3D55-4188-81F6-EB184AAAA587}" srcOrd="2" destOrd="0" presId="urn:microsoft.com/office/officeart/2005/8/layout/vList6"/>
    <dgm:cxn modelId="{A8A88EEB-13DB-447C-853C-0C124DA9DAFE}" type="presParOf" srcId="{0E1B4FB7-3D55-4188-81F6-EB184AAAA587}" destId="{BF6C9289-CF5C-49F5-B295-AC175D7DA193}" srcOrd="0" destOrd="0" presId="urn:microsoft.com/office/officeart/2005/8/layout/vList6"/>
    <dgm:cxn modelId="{04EAFDCE-621A-43E9-9B08-6E797461BAA9}" type="presParOf" srcId="{0E1B4FB7-3D55-4188-81F6-EB184AAAA587}" destId="{E15C0AB2-C468-45E7-950C-F77E372555AA}" srcOrd="1" destOrd="0" presId="urn:microsoft.com/office/officeart/2005/8/layout/vList6"/>
  </dgm:cxnLst>
  <dgm:bg/>
  <dgm:whole/>
</dgm:dataModel>
</file>

<file path=ppt/diagrams/data3.xml><?xml version="1.0" encoding="utf-8"?>
<dgm:dataModel xmlns:dgm="http://schemas.openxmlformats.org/drawingml/2006/diagram" xmlns:a="http://schemas.openxmlformats.org/drawingml/2006/main">
  <dgm:ptLst>
    <dgm:pt modelId="{4CE86DAB-A495-4402-A5D2-DA01FE1359C0}" type="doc">
      <dgm:prSet loTypeId="urn:microsoft.com/office/officeart/2005/8/layout/arrow3" loCatId="relationship" qsTypeId="urn:microsoft.com/office/officeart/2005/8/quickstyle/3d1" qsCatId="3D" csTypeId="urn:microsoft.com/office/officeart/2005/8/colors/colorful2" csCatId="colorful" phldr="1"/>
      <dgm:spPr/>
      <dgm:t>
        <a:bodyPr/>
        <a:lstStyle/>
        <a:p>
          <a:endParaRPr lang="en-US"/>
        </a:p>
      </dgm:t>
    </dgm:pt>
    <dgm:pt modelId="{833BBD99-0581-4B7A-A1C7-D15BED4B6F86}">
      <dgm:prSet phldrT="[Text]" custT="1"/>
      <dgm:spPr/>
      <dgm:t>
        <a:bodyPr/>
        <a:lstStyle/>
        <a:p>
          <a:r>
            <a:rPr lang="en-US" sz="2400" b="1" dirty="0" smtClean="0">
              <a:effectLst>
                <a:outerShdw blurRad="38100" dist="38100" dir="2700000" algn="tl">
                  <a:srgbClr val="000000">
                    <a:alpha val="43137"/>
                  </a:srgbClr>
                </a:outerShdw>
              </a:effectLst>
            </a:rPr>
            <a:t>Utilization</a:t>
          </a:r>
          <a:endParaRPr lang="en-US" sz="2200" b="1" dirty="0">
            <a:effectLst>
              <a:outerShdw blurRad="38100" dist="38100" dir="2700000" algn="tl">
                <a:srgbClr val="000000">
                  <a:alpha val="43137"/>
                </a:srgbClr>
              </a:outerShdw>
            </a:effectLst>
          </a:endParaRPr>
        </a:p>
      </dgm:t>
    </dgm:pt>
    <dgm:pt modelId="{BDF57CE3-0A81-4933-B114-C0D01D6CDAC5}" type="parTrans" cxnId="{8565C481-34F2-46C3-A438-D3C9CA02CA78}">
      <dgm:prSet/>
      <dgm:spPr/>
      <dgm:t>
        <a:bodyPr/>
        <a:lstStyle/>
        <a:p>
          <a:endParaRPr lang="en-US"/>
        </a:p>
      </dgm:t>
    </dgm:pt>
    <dgm:pt modelId="{A10B6EAC-B243-4D9C-A0E5-258735B61500}" type="sibTrans" cxnId="{8565C481-34F2-46C3-A438-D3C9CA02CA78}">
      <dgm:prSet/>
      <dgm:spPr/>
      <dgm:t>
        <a:bodyPr/>
        <a:lstStyle/>
        <a:p>
          <a:endParaRPr lang="en-US"/>
        </a:p>
      </dgm:t>
    </dgm:pt>
    <dgm:pt modelId="{9E870F1B-5170-425D-880D-C4D420FEB42D}">
      <dgm:prSet phldrT="[Text]" custT="1"/>
      <dgm:spPr/>
      <dgm:t>
        <a:bodyPr/>
        <a:lstStyle/>
        <a:p>
          <a:r>
            <a:rPr lang="en-US" sz="2400" b="1" dirty="0" smtClean="0">
              <a:effectLst>
                <a:outerShdw blurRad="38100" dist="38100" dir="2700000" algn="tl">
                  <a:srgbClr val="000000">
                    <a:alpha val="43137"/>
                  </a:srgbClr>
                </a:outerShdw>
              </a:effectLst>
            </a:rPr>
            <a:t>Supply</a:t>
          </a:r>
          <a:endParaRPr lang="en-US" sz="2400" b="1" dirty="0">
            <a:effectLst>
              <a:outerShdw blurRad="38100" dist="38100" dir="2700000" algn="tl">
                <a:srgbClr val="000000">
                  <a:alpha val="43137"/>
                </a:srgbClr>
              </a:outerShdw>
            </a:effectLst>
          </a:endParaRPr>
        </a:p>
      </dgm:t>
    </dgm:pt>
    <dgm:pt modelId="{A1A9E673-FA9A-413C-8B88-5A127592FD92}" type="parTrans" cxnId="{C117ED12-5A37-4C8B-9760-6627C9FE590D}">
      <dgm:prSet/>
      <dgm:spPr/>
      <dgm:t>
        <a:bodyPr/>
        <a:lstStyle/>
        <a:p>
          <a:endParaRPr lang="en-US"/>
        </a:p>
      </dgm:t>
    </dgm:pt>
    <dgm:pt modelId="{BA81D5B0-7641-49D5-8832-09EF1509E547}" type="sibTrans" cxnId="{C117ED12-5A37-4C8B-9760-6627C9FE590D}">
      <dgm:prSet/>
      <dgm:spPr/>
      <dgm:t>
        <a:bodyPr/>
        <a:lstStyle/>
        <a:p>
          <a:endParaRPr lang="en-US"/>
        </a:p>
      </dgm:t>
    </dgm:pt>
    <dgm:pt modelId="{9CD582C0-3BB1-41E6-8815-CE7EF24BB052}" type="pres">
      <dgm:prSet presAssocID="{4CE86DAB-A495-4402-A5D2-DA01FE1359C0}" presName="compositeShape" presStyleCnt="0">
        <dgm:presLayoutVars>
          <dgm:chMax val="2"/>
          <dgm:dir/>
          <dgm:resizeHandles val="exact"/>
        </dgm:presLayoutVars>
      </dgm:prSet>
      <dgm:spPr/>
      <dgm:t>
        <a:bodyPr/>
        <a:lstStyle/>
        <a:p>
          <a:endParaRPr lang="en-US"/>
        </a:p>
      </dgm:t>
    </dgm:pt>
    <dgm:pt modelId="{3AE9A5FE-01FF-4EE0-9F92-7EC185D761EF}" type="pres">
      <dgm:prSet presAssocID="{4CE86DAB-A495-4402-A5D2-DA01FE1359C0}" presName="divider" presStyleLbl="fgShp" presStyleIdx="0" presStyleCnt="1"/>
      <dgm:spPr/>
      <dgm:t>
        <a:bodyPr/>
        <a:lstStyle/>
        <a:p>
          <a:endParaRPr lang="en-US"/>
        </a:p>
      </dgm:t>
    </dgm:pt>
    <dgm:pt modelId="{5B62BB45-C9EF-4859-91CB-542B119F2391}" type="pres">
      <dgm:prSet presAssocID="{833BBD99-0581-4B7A-A1C7-D15BED4B6F86}" presName="downArrow" presStyleLbl="node1" presStyleIdx="0" presStyleCnt="2"/>
      <dgm:spPr/>
      <dgm:t>
        <a:bodyPr/>
        <a:lstStyle/>
        <a:p>
          <a:endParaRPr lang="en-US"/>
        </a:p>
      </dgm:t>
    </dgm:pt>
    <dgm:pt modelId="{2A026A3E-7D35-4832-9D80-BE40EED58601}" type="pres">
      <dgm:prSet presAssocID="{833BBD99-0581-4B7A-A1C7-D15BED4B6F86}" presName="downArrowText" presStyleLbl="revTx" presStyleIdx="0" presStyleCnt="2">
        <dgm:presLayoutVars>
          <dgm:bulletEnabled val="1"/>
        </dgm:presLayoutVars>
      </dgm:prSet>
      <dgm:spPr/>
      <dgm:t>
        <a:bodyPr/>
        <a:lstStyle/>
        <a:p>
          <a:endParaRPr lang="en-US"/>
        </a:p>
      </dgm:t>
    </dgm:pt>
    <dgm:pt modelId="{1AD78734-F8DD-4A0F-9EB6-C73BC6F986AD}" type="pres">
      <dgm:prSet presAssocID="{9E870F1B-5170-425D-880D-C4D420FEB42D}" presName="upArrow" presStyleLbl="node1" presStyleIdx="1" presStyleCnt="2"/>
      <dgm:spPr/>
      <dgm:t>
        <a:bodyPr/>
        <a:lstStyle/>
        <a:p>
          <a:endParaRPr lang="en-US"/>
        </a:p>
      </dgm:t>
    </dgm:pt>
    <dgm:pt modelId="{0997A4F2-046C-4C7D-BF3B-8EB663434580}" type="pres">
      <dgm:prSet presAssocID="{9E870F1B-5170-425D-880D-C4D420FEB42D}" presName="upArrowText" presStyleLbl="revTx" presStyleIdx="1" presStyleCnt="2">
        <dgm:presLayoutVars>
          <dgm:bulletEnabled val="1"/>
        </dgm:presLayoutVars>
      </dgm:prSet>
      <dgm:spPr/>
      <dgm:t>
        <a:bodyPr/>
        <a:lstStyle/>
        <a:p>
          <a:endParaRPr lang="en-US"/>
        </a:p>
      </dgm:t>
    </dgm:pt>
  </dgm:ptLst>
  <dgm:cxnLst>
    <dgm:cxn modelId="{C117ED12-5A37-4C8B-9760-6627C9FE590D}" srcId="{4CE86DAB-A495-4402-A5D2-DA01FE1359C0}" destId="{9E870F1B-5170-425D-880D-C4D420FEB42D}" srcOrd="1" destOrd="0" parTransId="{A1A9E673-FA9A-413C-8B88-5A127592FD92}" sibTransId="{BA81D5B0-7641-49D5-8832-09EF1509E547}"/>
    <dgm:cxn modelId="{33B0F3B7-5083-45B3-BFF7-A23BFCB46FDE}" type="presOf" srcId="{4CE86DAB-A495-4402-A5D2-DA01FE1359C0}" destId="{9CD582C0-3BB1-41E6-8815-CE7EF24BB052}" srcOrd="0" destOrd="0" presId="urn:microsoft.com/office/officeart/2005/8/layout/arrow3"/>
    <dgm:cxn modelId="{0320E56B-7491-4E84-BFEB-783BEE961E54}" type="presOf" srcId="{833BBD99-0581-4B7A-A1C7-D15BED4B6F86}" destId="{2A026A3E-7D35-4832-9D80-BE40EED58601}" srcOrd="0" destOrd="0" presId="urn:microsoft.com/office/officeart/2005/8/layout/arrow3"/>
    <dgm:cxn modelId="{ECD019CE-0323-4D94-9FE9-3093BA922492}" type="presOf" srcId="{9E870F1B-5170-425D-880D-C4D420FEB42D}" destId="{0997A4F2-046C-4C7D-BF3B-8EB663434580}" srcOrd="0" destOrd="0" presId="urn:microsoft.com/office/officeart/2005/8/layout/arrow3"/>
    <dgm:cxn modelId="{8565C481-34F2-46C3-A438-D3C9CA02CA78}" srcId="{4CE86DAB-A495-4402-A5D2-DA01FE1359C0}" destId="{833BBD99-0581-4B7A-A1C7-D15BED4B6F86}" srcOrd="0" destOrd="0" parTransId="{BDF57CE3-0A81-4933-B114-C0D01D6CDAC5}" sibTransId="{A10B6EAC-B243-4D9C-A0E5-258735B61500}"/>
    <dgm:cxn modelId="{8EB14E07-0CEE-4DDD-87FB-4604764DA592}" type="presParOf" srcId="{9CD582C0-3BB1-41E6-8815-CE7EF24BB052}" destId="{3AE9A5FE-01FF-4EE0-9F92-7EC185D761EF}" srcOrd="0" destOrd="0" presId="urn:microsoft.com/office/officeart/2005/8/layout/arrow3"/>
    <dgm:cxn modelId="{BA0A311D-8F6B-428D-BF12-168F22AC31F8}" type="presParOf" srcId="{9CD582C0-3BB1-41E6-8815-CE7EF24BB052}" destId="{5B62BB45-C9EF-4859-91CB-542B119F2391}" srcOrd="1" destOrd="0" presId="urn:microsoft.com/office/officeart/2005/8/layout/arrow3"/>
    <dgm:cxn modelId="{077D0640-1F14-490E-B8D6-5538E65EA66A}" type="presParOf" srcId="{9CD582C0-3BB1-41E6-8815-CE7EF24BB052}" destId="{2A026A3E-7D35-4832-9D80-BE40EED58601}" srcOrd="2" destOrd="0" presId="urn:microsoft.com/office/officeart/2005/8/layout/arrow3"/>
    <dgm:cxn modelId="{5F1D9D64-5609-48D6-8BDB-DE962ACEB4BE}" type="presParOf" srcId="{9CD582C0-3BB1-41E6-8815-CE7EF24BB052}" destId="{1AD78734-F8DD-4A0F-9EB6-C73BC6F986AD}" srcOrd="3" destOrd="0" presId="urn:microsoft.com/office/officeart/2005/8/layout/arrow3"/>
    <dgm:cxn modelId="{A1DEDB53-9DE7-4293-8E93-52F4AAC782C6}" type="presParOf" srcId="{9CD582C0-3BB1-41E6-8815-CE7EF24BB052}" destId="{0997A4F2-046C-4C7D-BF3B-8EB663434580}" srcOrd="4" destOrd="0" presId="urn:microsoft.com/office/officeart/2005/8/layout/arrow3"/>
  </dgm:cxnLst>
  <dgm:bg>
    <a:solidFill>
      <a:schemeClr val="tx2">
        <a:lumMod val="20000"/>
        <a:lumOff val="80000"/>
      </a:schemeClr>
    </a:solidFill>
  </dgm:bg>
  <dgm:whole/>
</dgm:dataModel>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5FBAF1-3130-4D90-A038-9319A1EACEFF}" type="datetimeFigureOut">
              <a:rPr lang="en-US" smtClean="0"/>
              <a:pPr/>
              <a:t>2/21/2017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267EF4-0AF3-4448-8B18-86F891CC210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267EF4-0AF3-4448-8B18-86F891CC210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C00000"/>
                </a:solidFill>
              </a:rPr>
              <a:t>Dental auxiliary </a:t>
            </a:r>
            <a:r>
              <a:rPr lang="en-US" dirty="0" smtClean="0"/>
              <a:t>is a generic term for all persons who assist the dentist in treating patients. </a:t>
            </a:r>
          </a:p>
          <a:p>
            <a:r>
              <a:rPr lang="en-US" dirty="0" smtClean="0"/>
              <a:t>The words dental auxiliary has found common usage. </a:t>
            </a:r>
          </a:p>
        </p:txBody>
      </p:sp>
      <p:sp>
        <p:nvSpPr>
          <p:cNvPr id="4" name="Slide Number Placeholder 3"/>
          <p:cNvSpPr>
            <a:spLocks noGrp="1"/>
          </p:cNvSpPr>
          <p:nvPr>
            <p:ph type="sldNum" sz="quarter" idx="10"/>
          </p:nvPr>
        </p:nvSpPr>
        <p:spPr/>
        <p:txBody>
          <a:bodyPr/>
          <a:lstStyle/>
          <a:p>
            <a:fld id="{80267EF4-0AF3-4448-8B18-86F891CC210F}" type="slidenum">
              <a:rPr lang="en-US" smtClean="0"/>
              <a:pPr/>
              <a:t>23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a:t>
            </a:r>
            <a:r>
              <a:rPr lang="en-US" dirty="0" smtClean="0"/>
              <a:t>was suggested at a conference conducted by the WHO in New Delhi in 1967.</a:t>
            </a:r>
          </a:p>
          <a:p>
            <a:endParaRPr lang="en-US" dirty="0"/>
          </a:p>
        </p:txBody>
      </p:sp>
      <p:sp>
        <p:nvSpPr>
          <p:cNvPr id="4" name="Slide Number Placeholder 3"/>
          <p:cNvSpPr>
            <a:spLocks noGrp="1"/>
          </p:cNvSpPr>
          <p:nvPr>
            <p:ph type="sldNum" sz="quarter" idx="10"/>
          </p:nvPr>
        </p:nvSpPr>
        <p:spPr/>
        <p:txBody>
          <a:bodyPr/>
          <a:lstStyle/>
          <a:p>
            <a:fld id="{80267EF4-0AF3-4448-8B18-86F891CC210F}" type="slidenum">
              <a:rPr lang="en-US" smtClean="0"/>
              <a:pPr/>
              <a:t>25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267EF4-0AF3-4448-8B18-86F891CC210F}" type="slidenum">
              <a:rPr lang="en-US" smtClean="0"/>
              <a:pPr/>
              <a:t>27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267EF4-0AF3-4448-8B18-86F891CC210F}" type="slidenum">
              <a:rPr lang="en-US" smtClean="0"/>
              <a:pPr/>
              <a:t>28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267EF4-0AF3-4448-8B18-86F891CC210F}" type="slidenum">
              <a:rPr lang="en-US" smtClean="0"/>
              <a:pPr/>
              <a:t>30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A dental assistant may only work under the supervision of a licensed dentist, carrying out duties prescribed by the dentist or by a dental hygienist employed by the dentist.</a:t>
            </a:r>
          </a:p>
          <a:p>
            <a:endParaRPr lang="en-US"/>
          </a:p>
        </p:txBody>
      </p:sp>
      <p:sp>
        <p:nvSpPr>
          <p:cNvPr id="4" name="Slide Number Placeholder 3"/>
          <p:cNvSpPr>
            <a:spLocks noGrp="1"/>
          </p:cNvSpPr>
          <p:nvPr>
            <p:ph type="sldNum" sz="quarter" idx="10"/>
          </p:nvPr>
        </p:nvSpPr>
        <p:spPr/>
        <p:txBody>
          <a:bodyPr/>
          <a:lstStyle/>
          <a:p>
            <a:fld id="{80267EF4-0AF3-4448-8B18-86F891CC210F}" type="slidenum">
              <a:rPr lang="en-US" smtClean="0"/>
              <a:pPr/>
              <a:t>31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200000"/>
              </a:lnSpc>
              <a:buFont typeface="Wingdings" pitchFamily="2" charset="2"/>
              <a:buChar char="Ø"/>
            </a:pPr>
            <a:r>
              <a:rPr lang="en-US" sz="1200" kern="1200" baseline="0" smtClean="0">
                <a:solidFill>
                  <a:schemeClr val="tx1"/>
                </a:solidFill>
                <a:latin typeface="+mn-lt"/>
                <a:ea typeface="+mn-ea"/>
                <a:cs typeface="+mn-cs"/>
              </a:rPr>
              <a:t>Dentists who do not expect too much from their assistants prefer to train them on the job.</a:t>
            </a:r>
          </a:p>
          <a:p>
            <a:pPr>
              <a:lnSpc>
                <a:spcPct val="200000"/>
              </a:lnSpc>
              <a:buFont typeface="Wingdings" pitchFamily="2" charset="2"/>
              <a:buChar char="Ø"/>
            </a:pPr>
            <a:r>
              <a:rPr lang="en-US" sz="1200" kern="1200" baseline="0" smtClean="0">
                <a:solidFill>
                  <a:schemeClr val="tx1"/>
                </a:solidFill>
                <a:latin typeface="+mn-lt"/>
                <a:ea typeface="+mn-ea"/>
                <a:cs typeface="+mn-cs"/>
              </a:rPr>
              <a:t>Training courses do exist, extending over a period of one year to two years.</a:t>
            </a:r>
            <a:endParaRPr lang="en-US"/>
          </a:p>
        </p:txBody>
      </p:sp>
      <p:sp>
        <p:nvSpPr>
          <p:cNvPr id="4" name="Slide Number Placeholder 3"/>
          <p:cNvSpPr>
            <a:spLocks noGrp="1"/>
          </p:cNvSpPr>
          <p:nvPr>
            <p:ph type="sldNum" sz="quarter" idx="10"/>
          </p:nvPr>
        </p:nvSpPr>
        <p:spPr/>
        <p:txBody>
          <a:bodyPr/>
          <a:lstStyle/>
          <a:p>
            <a:fld id="{80267EF4-0AF3-4448-8B18-86F891CC210F}" type="slidenum">
              <a:rPr lang="en-US" smtClean="0"/>
              <a:pPr/>
              <a:t>32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267EF4-0AF3-4448-8B18-86F891CC210F}" type="slidenum">
              <a:rPr lang="en-US" smtClean="0"/>
              <a:pPr/>
              <a:t>36</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267EF4-0AF3-4448-8B18-86F891CC210F}" type="slidenum">
              <a:rPr lang="en-US" smtClean="0"/>
              <a:pPr/>
              <a:t>38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their training through apprenticeship which is associated with </a:t>
            </a:r>
            <a:endParaRPr lang="en-US"/>
          </a:p>
        </p:txBody>
      </p:sp>
      <p:sp>
        <p:nvSpPr>
          <p:cNvPr id="4" name="Slide Number Placeholder 3"/>
          <p:cNvSpPr>
            <a:spLocks noGrp="1"/>
          </p:cNvSpPr>
          <p:nvPr>
            <p:ph type="sldNum" sz="quarter" idx="10"/>
          </p:nvPr>
        </p:nvSpPr>
        <p:spPr/>
        <p:txBody>
          <a:bodyPr/>
          <a:lstStyle/>
          <a:p>
            <a:fld id="{80267EF4-0AF3-4448-8B18-86F891CC210F}" type="slidenum">
              <a:rPr lang="en-US" smtClean="0"/>
              <a:pPr/>
              <a:t>39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smtClean="0">
                <a:solidFill>
                  <a:srgbClr val="C00000"/>
                </a:solidFill>
              </a:rPr>
              <a:t>Global Scenario of </a:t>
            </a:r>
            <a:endParaRPr lang="en-US"/>
          </a:p>
        </p:txBody>
      </p:sp>
      <p:sp>
        <p:nvSpPr>
          <p:cNvPr id="4" name="Slide Number Placeholder 3"/>
          <p:cNvSpPr>
            <a:spLocks noGrp="1"/>
          </p:cNvSpPr>
          <p:nvPr>
            <p:ph type="sldNum" sz="quarter" idx="10"/>
          </p:nvPr>
        </p:nvSpPr>
        <p:spPr/>
        <p:txBody>
          <a:bodyPr/>
          <a:lstStyle/>
          <a:p>
            <a:fld id="{80267EF4-0AF3-4448-8B18-86F891CC210F}"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267EF4-0AF3-4448-8B18-86F891CC210F}" type="slidenum">
              <a:rPr lang="en-US" smtClean="0"/>
              <a:pPr/>
              <a:t>41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267EF4-0AF3-4448-8B18-86F891CC210F}" type="slidenum">
              <a:rPr lang="en-US" smtClean="0"/>
              <a:pPr/>
              <a:t>42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In a few countries, the duties of some dental surgery assistants have been extended to allow them to carry out certain preventive procedures. </a:t>
            </a:r>
          </a:p>
          <a:p>
            <a:endParaRPr lang="en-US"/>
          </a:p>
        </p:txBody>
      </p:sp>
      <p:sp>
        <p:nvSpPr>
          <p:cNvPr id="4" name="Slide Number Placeholder 3"/>
          <p:cNvSpPr>
            <a:spLocks noGrp="1"/>
          </p:cNvSpPr>
          <p:nvPr>
            <p:ph type="sldNum" sz="quarter" idx="10"/>
          </p:nvPr>
        </p:nvSpPr>
        <p:spPr/>
        <p:txBody>
          <a:bodyPr/>
          <a:lstStyle/>
          <a:p>
            <a:fld id="{80267EF4-0AF3-4448-8B18-86F891CC210F}" type="slidenum">
              <a:rPr lang="en-US" smtClean="0"/>
              <a:pPr/>
              <a:t>45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267EF4-0AF3-4448-8B18-86F891CC210F}" type="slidenum">
              <a:rPr lang="en-US" smtClean="0"/>
              <a:pPr/>
              <a:t>48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Curriculum </a:t>
            </a:r>
            <a:endParaRPr lang="en-US"/>
          </a:p>
        </p:txBody>
      </p:sp>
      <p:sp>
        <p:nvSpPr>
          <p:cNvPr id="4" name="Slide Number Placeholder 3"/>
          <p:cNvSpPr>
            <a:spLocks noGrp="1"/>
          </p:cNvSpPr>
          <p:nvPr>
            <p:ph type="sldNum" sz="quarter" idx="10"/>
          </p:nvPr>
        </p:nvSpPr>
        <p:spPr/>
        <p:txBody>
          <a:bodyPr/>
          <a:lstStyle/>
          <a:p>
            <a:fld id="{80267EF4-0AF3-4448-8B18-86F891CC210F}" type="slidenum">
              <a:rPr lang="en-US" smtClean="0"/>
              <a:pPr/>
              <a:t>49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0267EF4-0AF3-4448-8B18-86F891CC210F}" type="slidenum">
              <a:rPr lang="en-US" smtClean="0"/>
              <a:pPr/>
              <a:t>51</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267EF4-0AF3-4448-8B18-86F891CC210F}" type="slidenum">
              <a:rPr lang="en-US" smtClean="0"/>
              <a:pPr/>
              <a:t>62</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1EF276-2C9D-46A0-B6F1-C31DAACC1A04}" type="slidenum">
              <a:rPr lang="en-US" smtClean="0"/>
              <a:pPr/>
              <a:t>63</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1EF276-2C9D-46A0-B6F1-C31DAACC1A04}" type="slidenum">
              <a:rPr lang="en-US" smtClean="0"/>
              <a:pPr/>
              <a:t>64</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1EF276-2C9D-46A0-B6F1-C31DAACC1A04}" type="slidenum">
              <a:rPr lang="en-US" smtClean="0"/>
              <a:pPr/>
              <a:t>65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smtClean="0">
                <a:latin typeface="Times New Roman" pitchFamily="18" charset="0"/>
                <a:cs typeface="Times New Roman" pitchFamily="18" charset="0"/>
              </a:rPr>
              <a:t>Description of each  type of dental auxiliary</a:t>
            </a:r>
          </a:p>
          <a:p>
            <a:endParaRPr lang="en-US"/>
          </a:p>
        </p:txBody>
      </p:sp>
      <p:sp>
        <p:nvSpPr>
          <p:cNvPr id="4" name="Slide Number Placeholder 3"/>
          <p:cNvSpPr>
            <a:spLocks noGrp="1"/>
          </p:cNvSpPr>
          <p:nvPr>
            <p:ph type="sldNum" sz="quarter" idx="10"/>
          </p:nvPr>
        </p:nvSpPr>
        <p:spPr/>
        <p:txBody>
          <a:bodyPr/>
          <a:lstStyle/>
          <a:p>
            <a:fld id="{80267EF4-0AF3-4448-8B18-86F891CC210F}"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1EF276-2C9D-46A0-B6F1-C31DAACC1A04}" type="slidenum">
              <a:rPr lang="en-US" smtClean="0"/>
              <a:pPr/>
              <a:t>66</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1EF276-2C9D-46A0-B6F1-C31DAACC1A04}" type="slidenum">
              <a:rPr lang="en-US" smtClean="0"/>
              <a:pPr/>
              <a:t>67</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a:p>
        </p:txBody>
      </p:sp>
      <p:sp>
        <p:nvSpPr>
          <p:cNvPr id="4" name="Slide Number Placeholder 3"/>
          <p:cNvSpPr>
            <a:spLocks noGrp="1"/>
          </p:cNvSpPr>
          <p:nvPr>
            <p:ph type="sldNum" sz="quarter" idx="10"/>
          </p:nvPr>
        </p:nvSpPr>
        <p:spPr/>
        <p:txBody>
          <a:bodyPr/>
          <a:lstStyle/>
          <a:p>
            <a:fld id="{80267EF4-0AF3-4448-8B18-86F891CC210F}" type="slidenum">
              <a:rPr lang="en-US" smtClean="0"/>
              <a:pPr/>
              <a:t>68</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267EF4-0AF3-4448-8B18-86F891CC210F}" type="slidenum">
              <a:rPr lang="en-US" smtClean="0"/>
              <a:pPr/>
              <a:t>70</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267EF4-0AF3-4448-8B18-86F891CC210F}" type="slidenum">
              <a:rPr lang="en-US" smtClean="0"/>
              <a:pPr/>
              <a:t>71</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267EF4-0AF3-4448-8B18-86F891CC210F}" type="slidenum">
              <a:rPr lang="en-US" smtClean="0"/>
              <a:pPr/>
              <a:t>77</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267EF4-0AF3-4448-8B18-86F891CC210F}" type="slidenum">
              <a:rPr lang="en-US" smtClean="0"/>
              <a:pPr/>
              <a:t>80</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267EF4-0AF3-4448-8B18-86F891CC210F}" type="slidenum">
              <a:rPr lang="en-US" smtClean="0"/>
              <a:pPr/>
              <a:t>82</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267EF4-0AF3-4448-8B18-86F891CC210F}" type="slidenum">
              <a:rPr lang="en-US" smtClean="0"/>
              <a:pPr/>
              <a:t>84</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smtClean="0">
                <a:solidFill>
                  <a:schemeClr val="tx1"/>
                </a:solidFill>
                <a:latin typeface="+mn-lt"/>
                <a:ea typeface="+mn-ea"/>
                <a:cs typeface="+mn-cs"/>
              </a:rPr>
              <a:t>Manpower planning is integral part of a general plan for providing health services.</a:t>
            </a:r>
            <a:endParaRPr lang="en-US"/>
          </a:p>
        </p:txBody>
      </p:sp>
      <p:sp>
        <p:nvSpPr>
          <p:cNvPr id="4" name="Slide Number Placeholder 3"/>
          <p:cNvSpPr>
            <a:spLocks noGrp="1"/>
          </p:cNvSpPr>
          <p:nvPr>
            <p:ph type="sldNum" sz="quarter" idx="10"/>
          </p:nvPr>
        </p:nvSpPr>
        <p:spPr/>
        <p:txBody>
          <a:bodyPr/>
          <a:lstStyle/>
          <a:p>
            <a:fld id="{80267EF4-0AF3-4448-8B18-86F891CC210F}" type="slidenum">
              <a:rPr lang="en-US" smtClean="0"/>
              <a:pPr/>
              <a:t>89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0267EF4-0AF3-4448-8B18-86F891CC210F}" type="slidenum">
              <a:rPr lang="en-US" smtClean="0"/>
              <a:pPr/>
              <a:t>6</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Definition This planning must be a continuing and not sporadic process, and it requires continuous monitoring and evaluation'</a:t>
            </a:r>
          </a:p>
          <a:p>
            <a:r>
              <a:rPr lang="en-US" smtClean="0"/>
              <a:t>Which Mainly</a:t>
            </a:r>
            <a:r>
              <a:rPr lang="en-US" baseline="0" smtClean="0"/>
              <a:t> consist of 6 steps</a:t>
            </a:r>
            <a:endParaRPr lang="en-US"/>
          </a:p>
        </p:txBody>
      </p:sp>
      <p:sp>
        <p:nvSpPr>
          <p:cNvPr id="4" name="Slide Number Placeholder 3"/>
          <p:cNvSpPr>
            <a:spLocks noGrp="1"/>
          </p:cNvSpPr>
          <p:nvPr>
            <p:ph type="sldNum" sz="quarter" idx="10"/>
          </p:nvPr>
        </p:nvSpPr>
        <p:spPr/>
        <p:txBody>
          <a:bodyPr/>
          <a:lstStyle/>
          <a:p>
            <a:fld id="{80267EF4-0AF3-4448-8B18-86F891CC210F}" type="slidenum">
              <a:rPr lang="en-US" smtClean="0"/>
              <a:pPr/>
              <a:t>90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smtClean="0"/>
              <a:t>Based on this background </a:t>
            </a:r>
            <a:r>
              <a:rPr lang="en-US" sz="1200" b="0" smtClean="0">
                <a:latin typeface="Times New Roman" pitchFamily="18" charset="0"/>
                <a:cs typeface="Times New Roman" pitchFamily="18" charset="0"/>
              </a:rPr>
              <a:t>WHO suggested  framework for formulation of plan (1969) for development of manpower</a:t>
            </a:r>
            <a:r>
              <a:rPr lang="en-US" sz="1200" smtClean="0"/>
              <a:t/>
            </a:r>
            <a:br>
              <a:rPr lang="en-US" sz="1200" smtClean="0"/>
            </a:br>
            <a:endParaRPr lang="en-US"/>
          </a:p>
        </p:txBody>
      </p:sp>
      <p:sp>
        <p:nvSpPr>
          <p:cNvPr id="4" name="Slide Number Placeholder 3"/>
          <p:cNvSpPr>
            <a:spLocks noGrp="1"/>
          </p:cNvSpPr>
          <p:nvPr>
            <p:ph type="sldNum" sz="quarter" idx="10"/>
          </p:nvPr>
        </p:nvSpPr>
        <p:spPr/>
        <p:txBody>
          <a:bodyPr/>
          <a:lstStyle/>
          <a:p>
            <a:fld id="{80267EF4-0AF3-4448-8B18-86F891CC210F}" type="slidenum">
              <a:rPr lang="en-US" smtClean="0"/>
              <a:pPr/>
              <a:t>92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Utilization of dental</a:t>
            </a:r>
            <a:r>
              <a:rPr lang="en-US" baseline="0" dirty="0" smtClean="0"/>
              <a:t> health  services by the public will vary according to the availability, acceptability and accessibility.</a:t>
            </a:r>
          </a:p>
          <a:p>
            <a:r>
              <a:rPr lang="en-US" dirty="0" smtClean="0"/>
              <a:t>Physical and mental conditions of the population and the capabilities of the prevailing medical and</a:t>
            </a:r>
            <a:r>
              <a:rPr lang="en-US" baseline="0" dirty="0" smtClean="0"/>
              <a:t> dental methods to deal with them.</a:t>
            </a:r>
            <a:endParaRPr lang="en-US" dirty="0"/>
          </a:p>
        </p:txBody>
      </p:sp>
      <p:sp>
        <p:nvSpPr>
          <p:cNvPr id="4" name="Slide Number Placeholder 3"/>
          <p:cNvSpPr>
            <a:spLocks noGrp="1"/>
          </p:cNvSpPr>
          <p:nvPr>
            <p:ph type="sldNum" sz="quarter" idx="10"/>
          </p:nvPr>
        </p:nvSpPr>
        <p:spPr/>
        <p:txBody>
          <a:bodyPr/>
          <a:lstStyle/>
          <a:p>
            <a:fld id="{C11EF276-2C9D-46A0-B6F1-C31DAACC1A04}" type="slidenum">
              <a:rPr lang="en-US" smtClean="0"/>
              <a:pPr/>
              <a:t>93</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Properties of the</a:t>
            </a:r>
            <a:r>
              <a:rPr lang="en-US" baseline="0" smtClean="0"/>
              <a:t> dental survey</a:t>
            </a:r>
            <a:endParaRPr lang="en-US"/>
          </a:p>
        </p:txBody>
      </p:sp>
      <p:sp>
        <p:nvSpPr>
          <p:cNvPr id="4" name="Slide Number Placeholder 3"/>
          <p:cNvSpPr>
            <a:spLocks noGrp="1"/>
          </p:cNvSpPr>
          <p:nvPr>
            <p:ph type="sldNum" sz="quarter" idx="10"/>
          </p:nvPr>
        </p:nvSpPr>
        <p:spPr/>
        <p:txBody>
          <a:bodyPr/>
          <a:lstStyle/>
          <a:p>
            <a:fld id="{C11EF276-2C9D-46A0-B6F1-C31DAACC1A04}" type="slidenum">
              <a:rPr lang="en-US" smtClean="0"/>
              <a:pPr/>
              <a:t>94</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C11EF276-2C9D-46A0-B6F1-C31DAACC1A04}" type="slidenum">
              <a:rPr lang="en-US" smtClean="0"/>
              <a:pPr/>
              <a:t>96</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1EF276-2C9D-46A0-B6F1-C31DAACC1A04}" type="slidenum">
              <a:rPr lang="en-US" smtClean="0"/>
              <a:pPr/>
              <a:t>97</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1EF276-2C9D-46A0-B6F1-C31DAACC1A04}" type="slidenum">
              <a:rPr lang="en-US" smtClean="0"/>
              <a:pPr/>
              <a:t>98</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1EF276-2C9D-46A0-B6F1-C31DAACC1A04}" type="slidenum">
              <a:rPr lang="en-US" smtClean="0"/>
              <a:pPr/>
              <a:t>99</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1EF276-2C9D-46A0-B6F1-C31DAACC1A04}" type="slidenum">
              <a:rPr lang="en-US" smtClean="0"/>
              <a:pPr/>
              <a:t>100</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1EF276-2C9D-46A0-B6F1-C31DAACC1A04}" type="slidenum">
              <a:rPr lang="en-US" smtClean="0"/>
              <a:pPr/>
              <a:t>102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 was Dr. </a:t>
            </a:r>
            <a:r>
              <a:rPr lang="en-US" dirty="0" err="1" smtClean="0"/>
              <a:t>Fones</a:t>
            </a:r>
            <a:r>
              <a:rPr lang="en-US" dirty="0" smtClean="0"/>
              <a:t> in the year 1900 who coined the term </a:t>
            </a:r>
            <a:r>
              <a:rPr lang="en-US" dirty="0" smtClean="0">
                <a:solidFill>
                  <a:srgbClr val="7030A0"/>
                </a:solidFill>
              </a:rPr>
              <a:t>dental auxiliaries.</a:t>
            </a:r>
          </a:p>
          <a:p>
            <a:endParaRPr lang="en-US" dirty="0"/>
          </a:p>
        </p:txBody>
      </p:sp>
      <p:sp>
        <p:nvSpPr>
          <p:cNvPr id="4" name="Slide Number Placeholder 3"/>
          <p:cNvSpPr>
            <a:spLocks noGrp="1"/>
          </p:cNvSpPr>
          <p:nvPr>
            <p:ph type="sldNum" sz="quarter" idx="10"/>
          </p:nvPr>
        </p:nvSpPr>
        <p:spPr/>
        <p:txBody>
          <a:bodyPr/>
          <a:lstStyle/>
          <a:p>
            <a:fld id="{80267EF4-0AF3-4448-8B18-86F891CC210F}" type="slidenum">
              <a:rPr lang="en-US" smtClean="0"/>
              <a:pPr/>
              <a:t>10</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This change is justified because there is no scientific basis for interval of 6 months.</a:t>
            </a:r>
          </a:p>
          <a:p>
            <a:endParaRPr lang="en-US"/>
          </a:p>
        </p:txBody>
      </p:sp>
      <p:sp>
        <p:nvSpPr>
          <p:cNvPr id="4" name="Slide Number Placeholder 3"/>
          <p:cNvSpPr>
            <a:spLocks noGrp="1"/>
          </p:cNvSpPr>
          <p:nvPr>
            <p:ph type="sldNum" sz="quarter" idx="10"/>
          </p:nvPr>
        </p:nvSpPr>
        <p:spPr/>
        <p:txBody>
          <a:bodyPr/>
          <a:lstStyle/>
          <a:p>
            <a:fld id="{C11EF276-2C9D-46A0-B6F1-C31DAACC1A04}" type="slidenum">
              <a:rPr lang="en-US" smtClean="0"/>
              <a:pPr/>
              <a:t>103</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Better the ratio  -  more likely the demands are met.</a:t>
            </a:r>
          </a:p>
          <a:p>
            <a:r>
              <a:rPr lang="en-US" smtClean="0"/>
              <a:t>Comparison of the ratios btw countries with similar social structure – indication of relative</a:t>
            </a:r>
            <a:r>
              <a:rPr lang="en-US" baseline="0" smtClean="0"/>
              <a:t> position with respect to adequacy of supply.</a:t>
            </a:r>
            <a:endParaRPr lang="en-US"/>
          </a:p>
        </p:txBody>
      </p:sp>
      <p:sp>
        <p:nvSpPr>
          <p:cNvPr id="4" name="Slide Number Placeholder 3"/>
          <p:cNvSpPr>
            <a:spLocks noGrp="1"/>
          </p:cNvSpPr>
          <p:nvPr>
            <p:ph type="sldNum" sz="quarter" idx="10"/>
          </p:nvPr>
        </p:nvSpPr>
        <p:spPr/>
        <p:txBody>
          <a:bodyPr/>
          <a:lstStyle/>
          <a:p>
            <a:fld id="{C11EF276-2C9D-46A0-B6F1-C31DAACC1A04}" type="slidenum">
              <a:rPr lang="en-US" smtClean="0"/>
              <a:pPr/>
              <a:t>104</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314450" lvl="2" indent="-457200">
              <a:lnSpc>
                <a:spcPct val="100000"/>
              </a:lnSpc>
              <a:buSzPct val="65000"/>
              <a:buFontTx/>
              <a:buNone/>
              <a:defRPr/>
            </a:pPr>
            <a:r>
              <a:rPr lang="en-US" dirty="0" smtClean="0">
                <a:solidFill>
                  <a:schemeClr val="tx1">
                    <a:lumMod val="95000"/>
                    <a:lumOff val="5000"/>
                  </a:schemeClr>
                </a:solidFill>
              </a:rPr>
              <a:t>Both the accumulated and estimates of future needs must be</a:t>
            </a:r>
          </a:p>
          <a:p>
            <a:pPr marL="1314450" lvl="2" indent="-457200">
              <a:lnSpc>
                <a:spcPct val="100000"/>
              </a:lnSpc>
              <a:buSzPct val="65000"/>
              <a:buNone/>
              <a:defRPr/>
            </a:pPr>
            <a:r>
              <a:rPr lang="en-US" dirty="0" smtClean="0">
                <a:solidFill>
                  <a:schemeClr val="tx1">
                    <a:lumMod val="95000"/>
                    <a:lumOff val="5000"/>
                  </a:schemeClr>
                </a:solidFill>
              </a:rPr>
              <a:t>     included</a:t>
            </a:r>
          </a:p>
          <a:p>
            <a:endParaRPr lang="en-US" dirty="0"/>
          </a:p>
        </p:txBody>
      </p:sp>
      <p:sp>
        <p:nvSpPr>
          <p:cNvPr id="4" name="Slide Number Placeholder 3"/>
          <p:cNvSpPr>
            <a:spLocks noGrp="1"/>
          </p:cNvSpPr>
          <p:nvPr>
            <p:ph type="sldNum" sz="quarter" idx="10"/>
          </p:nvPr>
        </p:nvSpPr>
        <p:spPr/>
        <p:txBody>
          <a:bodyPr/>
          <a:lstStyle/>
          <a:p>
            <a:fld id="{C11EF276-2C9D-46A0-B6F1-C31DAACC1A04}" type="slidenum">
              <a:rPr lang="en-US" smtClean="0"/>
              <a:pPr/>
              <a:t>106</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1EF276-2C9D-46A0-B6F1-C31DAACC1A04}" type="slidenum">
              <a:rPr lang="en-US" smtClean="0"/>
              <a:pPr/>
              <a:t>107</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Areas with the greatest shortage of the manpower has got the poorest</a:t>
            </a:r>
            <a:r>
              <a:rPr lang="en-US" baseline="0" dirty="0" smtClean="0"/>
              <a:t> utilization.</a:t>
            </a:r>
          </a:p>
          <a:p>
            <a:r>
              <a:rPr lang="en-US" u="sng" baseline="0" dirty="0" smtClean="0"/>
              <a:t>Dental </a:t>
            </a:r>
            <a:r>
              <a:rPr lang="en-US" u="sng" baseline="0" dirty="0" err="1" smtClean="0"/>
              <a:t>produvtivity</a:t>
            </a:r>
            <a:r>
              <a:rPr lang="en-US" u="sng" baseline="0" dirty="0" smtClean="0"/>
              <a:t> </a:t>
            </a:r>
            <a:r>
              <a:rPr lang="en-US" baseline="0" dirty="0" smtClean="0"/>
              <a:t>: Quantity of work carried out by dental team.</a:t>
            </a:r>
            <a:endParaRPr lang="en-US" dirty="0" smtClean="0"/>
          </a:p>
          <a:p>
            <a:endParaRPr lang="en-US" dirty="0"/>
          </a:p>
        </p:txBody>
      </p:sp>
      <p:sp>
        <p:nvSpPr>
          <p:cNvPr id="4" name="Slide Number Placeholder 3"/>
          <p:cNvSpPr>
            <a:spLocks noGrp="1"/>
          </p:cNvSpPr>
          <p:nvPr>
            <p:ph type="sldNum" sz="quarter" idx="10"/>
          </p:nvPr>
        </p:nvSpPr>
        <p:spPr/>
        <p:txBody>
          <a:bodyPr/>
          <a:lstStyle/>
          <a:p>
            <a:fld id="{80267EF4-0AF3-4448-8B18-86F891CC210F}" type="slidenum">
              <a:rPr lang="en-US" smtClean="0"/>
              <a:pPr/>
              <a:t>108</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267EF4-0AF3-4448-8B18-86F891CC210F}" type="slidenum">
              <a:rPr lang="en-US" smtClean="0"/>
              <a:pPr/>
              <a:t>113</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A68EB8E-5706-42F7-A517-F9E6225EA736}" type="slidenum">
              <a:rPr lang="en-US" smtClean="0"/>
              <a:pPr>
                <a:defRPr/>
              </a:pPr>
              <a:t>114</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1EF276-2C9D-46A0-B6F1-C31DAACC1A04}" type="slidenum">
              <a:rPr lang="en-US" smtClean="0"/>
              <a:pPr/>
              <a:t>116</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1EF276-2C9D-46A0-B6F1-C31DAACC1A04}" type="slidenum">
              <a:rPr lang="en-US" smtClean="0"/>
              <a:pPr/>
              <a:t>117</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1EF276-2C9D-46A0-B6F1-C31DAACC1A04}" type="slidenum">
              <a:rPr lang="en-US" smtClean="0"/>
              <a:pPr/>
              <a:t>118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p:spPr>
      </p:sp>
      <p:sp>
        <p:nvSpPr>
          <p:cNvPr id="198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1986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B664C21-5DE1-4A53-A611-D9B84129F517}" type="slidenum">
              <a:rPr lang="en-US" smtClean="0"/>
              <a:pPr/>
              <a:t>11</a:t>
            </a:fld>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chemeClr val="tx1"/>
                </a:solidFill>
              </a:rPr>
              <a:t>is substantially high when compared to other developing nations. </a:t>
            </a:r>
          </a:p>
          <a:p>
            <a:r>
              <a:rPr lang="en-US" dirty="0" smtClean="0">
                <a:solidFill>
                  <a:schemeClr val="tx1"/>
                </a:solidFill>
              </a:rPr>
              <a:t>As a percentage of GDP, India’s public</a:t>
            </a:r>
          </a:p>
          <a:p>
            <a:pPr lvl="0" algn="just">
              <a:buNone/>
            </a:pPr>
            <a:r>
              <a:rPr lang="en-US" dirty="0" smtClean="0">
                <a:solidFill>
                  <a:schemeClr val="tx1"/>
                </a:solidFill>
              </a:rPr>
              <a:t> expenditure (</a:t>
            </a:r>
            <a:r>
              <a:rPr lang="en-US" u="sng" dirty="0" smtClean="0">
                <a:solidFill>
                  <a:schemeClr val="tx1"/>
                </a:solidFill>
              </a:rPr>
              <a:t>Central Budgetary Allocation</a:t>
            </a:r>
            <a:r>
              <a:rPr lang="en-US" dirty="0" smtClean="0">
                <a:solidFill>
                  <a:schemeClr val="tx1"/>
                </a:solidFill>
              </a:rPr>
              <a:t>)</a:t>
            </a:r>
          </a:p>
          <a:p>
            <a:pPr lvl="0" algn="just">
              <a:buNone/>
            </a:pPr>
            <a:r>
              <a:rPr lang="en-US" dirty="0" smtClean="0">
                <a:solidFill>
                  <a:schemeClr val="tx1"/>
                </a:solidFill>
              </a:rPr>
              <a:t> on health is about 1.0% of GDP as</a:t>
            </a:r>
          </a:p>
          <a:p>
            <a:pPr lvl="0" algn="just">
              <a:buNone/>
            </a:pPr>
            <a:r>
              <a:rPr lang="en-US" dirty="0" smtClean="0">
                <a:solidFill>
                  <a:schemeClr val="tx1"/>
                </a:solidFill>
              </a:rPr>
              <a:t> compared to an average of 2.2% of GDP</a:t>
            </a:r>
          </a:p>
          <a:p>
            <a:pPr lvl="0" algn="just">
              <a:buNone/>
            </a:pPr>
            <a:r>
              <a:rPr lang="en-US" dirty="0" smtClean="0">
                <a:solidFill>
                  <a:schemeClr val="tx1"/>
                </a:solidFill>
              </a:rPr>
              <a:t> in other developing nations.</a:t>
            </a:r>
          </a:p>
          <a:p>
            <a:endParaRPr lang="en-US" dirty="0"/>
          </a:p>
        </p:txBody>
      </p:sp>
      <p:sp>
        <p:nvSpPr>
          <p:cNvPr id="4" name="Slide Number Placeholder 3"/>
          <p:cNvSpPr>
            <a:spLocks noGrp="1"/>
          </p:cNvSpPr>
          <p:nvPr>
            <p:ph type="sldNum" sz="quarter" idx="10"/>
          </p:nvPr>
        </p:nvSpPr>
        <p:spPr/>
        <p:txBody>
          <a:bodyPr/>
          <a:lstStyle/>
          <a:p>
            <a:fld id="{C11EF276-2C9D-46A0-B6F1-C31DAACC1A04}" type="slidenum">
              <a:rPr lang="en-US" smtClean="0"/>
              <a:pPr/>
              <a:t>119</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1EF276-2C9D-46A0-B6F1-C31DAACC1A04}" type="slidenum">
              <a:rPr lang="en-US" smtClean="0"/>
              <a:pPr/>
              <a:t>120</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1EF276-2C9D-46A0-B6F1-C31DAACC1A04}" type="slidenum">
              <a:rPr lang="en-US" smtClean="0"/>
              <a:pPr/>
              <a:t>121</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1EF276-2C9D-46A0-B6F1-C31DAACC1A04}" type="slidenum">
              <a:rPr lang="en-US" smtClean="0"/>
              <a:pPr/>
              <a:t>122</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smtClean="0">
                <a:solidFill>
                  <a:schemeClr val="tx1"/>
                </a:solidFill>
                <a:latin typeface="+mn-lt"/>
                <a:ea typeface="+mn-ea"/>
                <a:cs typeface="+mn-cs"/>
              </a:rPr>
              <a:t>National oral health </a:t>
            </a:r>
            <a:r>
              <a:rPr lang="en-US" sz="1200" kern="1200" baseline="0" err="1" smtClean="0">
                <a:solidFill>
                  <a:schemeClr val="tx1"/>
                </a:solidFill>
                <a:latin typeface="+mn-lt"/>
                <a:ea typeface="+mn-ea"/>
                <a:cs typeface="+mn-cs"/>
              </a:rPr>
              <a:t>programme</a:t>
            </a:r>
            <a:r>
              <a:rPr lang="en-US" sz="1200" kern="1200" baseline="0" smtClean="0">
                <a:solidFill>
                  <a:schemeClr val="tx1"/>
                </a:solidFill>
                <a:latin typeface="+mn-lt"/>
                <a:ea typeface="+mn-ea"/>
                <a:cs typeface="+mn-cs"/>
              </a:rPr>
              <a:t>: The proposed Oral Health Care </a:t>
            </a:r>
            <a:r>
              <a:rPr lang="en-US" sz="1200" kern="1200" baseline="0" err="1" smtClean="0">
                <a:solidFill>
                  <a:schemeClr val="tx1"/>
                </a:solidFill>
                <a:latin typeface="+mn-lt"/>
                <a:ea typeface="+mn-ea"/>
                <a:cs typeface="+mn-cs"/>
              </a:rPr>
              <a:t>Programme</a:t>
            </a:r>
            <a:r>
              <a:rPr lang="en-US" sz="1200" kern="1200" baseline="0" smtClean="0">
                <a:solidFill>
                  <a:schemeClr val="tx1"/>
                </a:solidFill>
                <a:latin typeface="+mn-lt"/>
                <a:ea typeface="+mn-ea"/>
                <a:cs typeface="+mn-cs"/>
              </a:rPr>
              <a:t> envisages three pronged implementation strategies of; </a:t>
            </a:r>
            <a:r>
              <a:rPr lang="en-US" sz="1200" b="1" kern="1200" baseline="0" smtClean="0">
                <a:solidFill>
                  <a:schemeClr val="tx1"/>
                </a:solidFill>
                <a:latin typeface="+mn-lt"/>
                <a:ea typeface="+mn-ea"/>
                <a:cs typeface="+mn-cs"/>
              </a:rPr>
              <a:t>Oral Health Education, Preventive </a:t>
            </a:r>
            <a:r>
              <a:rPr lang="en-US" sz="1200" b="1" kern="1200" baseline="0" err="1" smtClean="0">
                <a:solidFill>
                  <a:schemeClr val="tx1"/>
                </a:solidFill>
                <a:latin typeface="+mn-lt"/>
                <a:ea typeface="+mn-ea"/>
                <a:cs typeface="+mn-cs"/>
              </a:rPr>
              <a:t>Programme</a:t>
            </a:r>
            <a:r>
              <a:rPr lang="en-US" sz="1200" b="1" kern="1200" baseline="0" smtClean="0">
                <a:solidFill>
                  <a:schemeClr val="tx1"/>
                </a:solidFill>
                <a:latin typeface="+mn-lt"/>
                <a:ea typeface="+mn-ea"/>
                <a:cs typeface="+mn-cs"/>
              </a:rPr>
              <a:t> and Curative Service </a:t>
            </a:r>
            <a:r>
              <a:rPr lang="en-US" sz="1200" b="1" kern="1200" baseline="0" err="1" smtClean="0">
                <a:solidFill>
                  <a:schemeClr val="tx1"/>
                </a:solidFill>
                <a:latin typeface="+mn-lt"/>
                <a:ea typeface="+mn-ea"/>
                <a:cs typeface="+mn-cs"/>
              </a:rPr>
              <a:t>Programme</a:t>
            </a:r>
            <a:r>
              <a:rPr lang="en-US" sz="1200" b="1" kern="1200" baseline="0" smtClean="0">
                <a:solidFill>
                  <a:schemeClr val="tx1"/>
                </a:solidFill>
                <a:latin typeface="+mn-lt"/>
                <a:ea typeface="+mn-ea"/>
                <a:cs typeface="+mn-cs"/>
              </a:rPr>
              <a:t> </a:t>
            </a:r>
            <a:r>
              <a:rPr lang="en-US" sz="1200" kern="1200" baseline="0" smtClean="0">
                <a:solidFill>
                  <a:schemeClr val="tx1"/>
                </a:solidFill>
                <a:latin typeface="+mn-lt"/>
                <a:ea typeface="+mn-ea"/>
                <a:cs typeface="+mn-cs"/>
              </a:rPr>
              <a:t>at various levels of </a:t>
            </a:r>
            <a:r>
              <a:rPr lang="en-US" sz="1200" b="1" kern="1200" baseline="0" smtClean="0">
                <a:solidFill>
                  <a:schemeClr val="tx1"/>
                </a:solidFill>
                <a:latin typeface="+mn-lt"/>
                <a:ea typeface="+mn-ea"/>
                <a:cs typeface="+mn-cs"/>
              </a:rPr>
              <a:t>primary, secondary and tertiary </a:t>
            </a:r>
            <a:r>
              <a:rPr lang="en-US" sz="1200" kern="1200" baseline="0" smtClean="0">
                <a:solidFill>
                  <a:schemeClr val="tx1"/>
                </a:solidFill>
                <a:latin typeface="+mn-lt"/>
                <a:ea typeface="+mn-ea"/>
                <a:cs typeface="+mn-cs"/>
              </a:rPr>
              <a:t>health care delivery services.</a:t>
            </a:r>
            <a:endParaRPr lang="en-US"/>
          </a:p>
        </p:txBody>
      </p:sp>
      <p:sp>
        <p:nvSpPr>
          <p:cNvPr id="4" name="Slide Number Placeholder 3"/>
          <p:cNvSpPr>
            <a:spLocks noGrp="1"/>
          </p:cNvSpPr>
          <p:nvPr>
            <p:ph type="sldNum" sz="quarter" idx="10"/>
          </p:nvPr>
        </p:nvSpPr>
        <p:spPr/>
        <p:txBody>
          <a:bodyPr/>
          <a:lstStyle/>
          <a:p>
            <a:fld id="{C11EF276-2C9D-46A0-B6F1-C31DAACC1A04}" type="slidenum">
              <a:rPr lang="en-US" smtClean="0"/>
              <a:pPr/>
              <a:t>123</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develop strategies for the oral health</a:t>
            </a:r>
            <a:r>
              <a:rPr lang="en-US" baseline="0" dirty="0" smtClean="0"/>
              <a:t> </a:t>
            </a:r>
            <a:r>
              <a:rPr lang="en-US" dirty="0" smtClean="0"/>
              <a:t>primary prevention activities to be conducted in the adopted areas</a:t>
            </a:r>
            <a:r>
              <a:rPr lang="en-US" baseline="0" dirty="0" smtClean="0"/>
              <a:t> </a:t>
            </a:r>
            <a:r>
              <a:rPr lang="en-US" dirty="0" smtClean="0"/>
              <a:t>training health workers</a:t>
            </a:r>
          </a:p>
          <a:p>
            <a:endParaRPr lang="en-US" dirty="0"/>
          </a:p>
        </p:txBody>
      </p:sp>
      <p:sp>
        <p:nvSpPr>
          <p:cNvPr id="4" name="Slide Number Placeholder 3"/>
          <p:cNvSpPr>
            <a:spLocks noGrp="1"/>
          </p:cNvSpPr>
          <p:nvPr>
            <p:ph type="sldNum" sz="quarter" idx="10"/>
          </p:nvPr>
        </p:nvSpPr>
        <p:spPr/>
        <p:txBody>
          <a:bodyPr/>
          <a:lstStyle/>
          <a:p>
            <a:fld id="{DAA6207D-ECF5-4246-BBD1-9E70788A538F}" type="slidenum">
              <a:rPr lang="en-US" smtClean="0"/>
              <a:pPr/>
              <a:t>125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Utilization of manpower </a:t>
            </a:r>
            <a:endParaRPr lang="en-US"/>
          </a:p>
        </p:txBody>
      </p:sp>
      <p:sp>
        <p:nvSpPr>
          <p:cNvPr id="4" name="Slide Number Placeholder 3"/>
          <p:cNvSpPr>
            <a:spLocks noGrp="1"/>
          </p:cNvSpPr>
          <p:nvPr>
            <p:ph type="sldNum" sz="quarter" idx="10"/>
          </p:nvPr>
        </p:nvSpPr>
        <p:spPr/>
        <p:txBody>
          <a:bodyPr/>
          <a:lstStyle/>
          <a:p>
            <a:fld id="{80267EF4-0AF3-4448-8B18-86F891CC210F}" type="slidenum">
              <a:rPr lang="en-US" smtClean="0"/>
              <a:pPr/>
              <a:t>130</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1EF276-2C9D-46A0-B6F1-C31DAACC1A04}" type="slidenum">
              <a:rPr lang="en-US" smtClean="0"/>
              <a:pPr/>
              <a:t>131</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1EF276-2C9D-46A0-B6F1-C31DAACC1A04}" type="slidenum">
              <a:rPr lang="en-US" smtClean="0"/>
              <a:pPr/>
              <a:t>132</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1EF276-2C9D-46A0-B6F1-C31DAACC1A04}" type="slidenum">
              <a:rPr lang="en-US" smtClean="0"/>
              <a:pPr/>
              <a:t>133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2600 BC </a:t>
            </a:r>
            <a:r>
              <a:rPr lang="en-US" b="1" dirty="0" err="1" smtClean="0"/>
              <a:t>Hesy</a:t>
            </a:r>
            <a:r>
              <a:rPr lang="en-US" b="1" dirty="0" smtClean="0"/>
              <a:t>-Re, </a:t>
            </a:r>
            <a:r>
              <a:rPr lang="en-US" dirty="0" smtClean="0"/>
              <a:t>an Egyptian scribe, often called the first “dentist.”</a:t>
            </a:r>
          </a:p>
          <a:p>
            <a:endParaRPr lang="en-US" dirty="0"/>
          </a:p>
        </p:txBody>
      </p:sp>
      <p:sp>
        <p:nvSpPr>
          <p:cNvPr id="4" name="Slide Number Placeholder 3"/>
          <p:cNvSpPr>
            <a:spLocks noGrp="1"/>
          </p:cNvSpPr>
          <p:nvPr>
            <p:ph type="sldNum" sz="quarter" idx="10"/>
          </p:nvPr>
        </p:nvSpPr>
        <p:spPr/>
        <p:txBody>
          <a:bodyPr/>
          <a:lstStyle/>
          <a:p>
            <a:fld id="{80267EF4-0AF3-4448-8B18-86F891CC210F}" type="slidenum">
              <a:rPr lang="en-US" smtClean="0"/>
              <a:pPr/>
              <a:t>12</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1EF276-2C9D-46A0-B6F1-C31DAACC1A04}" type="slidenum">
              <a:rPr lang="en-US" smtClean="0"/>
              <a:pPr/>
              <a:t>134</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1EF276-2C9D-46A0-B6F1-C31DAACC1A04}" type="slidenum">
              <a:rPr lang="en-US" smtClean="0"/>
              <a:pPr/>
              <a:t>135</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1EF276-2C9D-46A0-B6F1-C31DAACC1A04}" type="slidenum">
              <a:rPr lang="en-US" smtClean="0"/>
              <a:pPr/>
              <a:t>136</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Depending upon the social philosophy towards dental</a:t>
            </a:r>
            <a:r>
              <a:rPr lang="en-US" baseline="0" smtClean="0"/>
              <a:t> health care :</a:t>
            </a:r>
            <a:endParaRPr lang="en-US" smtClean="0"/>
          </a:p>
          <a:p>
            <a:r>
              <a:rPr lang="en-US" smtClean="0"/>
              <a:t> Based upon reduction in the financial barriers and increase in </a:t>
            </a:r>
            <a:r>
              <a:rPr lang="en-US" err="1" smtClean="0"/>
              <a:t>percapita</a:t>
            </a:r>
            <a:r>
              <a:rPr lang="en-US" smtClean="0"/>
              <a:t> income and education.</a:t>
            </a:r>
            <a:r>
              <a:rPr lang="en-US" baseline="0" smtClean="0"/>
              <a:t> </a:t>
            </a:r>
            <a:endParaRPr lang="en-US"/>
          </a:p>
        </p:txBody>
      </p:sp>
      <p:sp>
        <p:nvSpPr>
          <p:cNvPr id="4" name="Slide Number Placeholder 3"/>
          <p:cNvSpPr>
            <a:spLocks noGrp="1"/>
          </p:cNvSpPr>
          <p:nvPr>
            <p:ph type="sldNum" sz="quarter" idx="10"/>
          </p:nvPr>
        </p:nvSpPr>
        <p:spPr/>
        <p:txBody>
          <a:bodyPr/>
          <a:lstStyle/>
          <a:p>
            <a:fld id="{C11EF276-2C9D-46A0-B6F1-C31DAACC1A04}" type="slidenum">
              <a:rPr lang="en-US" smtClean="0"/>
              <a:pPr/>
              <a:t>137</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1EF276-2C9D-46A0-B6F1-C31DAACC1A04}" type="slidenum">
              <a:rPr lang="en-US" smtClean="0"/>
              <a:pPr/>
              <a:t>138</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1EF276-2C9D-46A0-B6F1-C31DAACC1A04}" type="slidenum">
              <a:rPr lang="en-US" smtClean="0"/>
              <a:pPr/>
              <a:t>139</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1EF276-2C9D-46A0-B6F1-C31DAACC1A04}" type="slidenum">
              <a:rPr lang="en-US" smtClean="0"/>
              <a:pPr/>
              <a:t>140</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1" smtClean="0"/>
              <a:t> </a:t>
            </a:r>
            <a:r>
              <a:rPr lang="en-US" b="1" err="1" smtClean="0"/>
              <a:t>DCI</a:t>
            </a:r>
            <a:r>
              <a:rPr lang="en-US" b="1" smtClean="0"/>
              <a:t> </a:t>
            </a:r>
            <a:r>
              <a:rPr lang="en-US" b="0" smtClean="0"/>
              <a:t>constituted by act </a:t>
            </a:r>
            <a:r>
              <a:rPr lang="en-US" b="0" smtClean="0">
                <a:solidFill>
                  <a:srgbClr val="002060"/>
                </a:solidFill>
              </a:rPr>
              <a:t>The Dentist’s Act 1948,</a:t>
            </a:r>
            <a:r>
              <a:rPr lang="en-US" b="0" baseline="0" smtClean="0">
                <a:solidFill>
                  <a:srgbClr val="002060"/>
                </a:solidFill>
              </a:rPr>
              <a:t> came into existence  in </a:t>
            </a:r>
            <a:r>
              <a:rPr lang="en-US" b="0" i="0" smtClean="0">
                <a:solidFill>
                  <a:schemeClr val="tx1"/>
                </a:solidFill>
                <a:effectLst>
                  <a:outerShdw blurRad="38100" dist="38100" dir="2700000" algn="tl">
                    <a:srgbClr val="000000">
                      <a:alpha val="43137"/>
                    </a:srgbClr>
                  </a:outerShdw>
                </a:effectLst>
              </a:rPr>
              <a:t>March, 1949.</a:t>
            </a:r>
          </a:p>
          <a:p>
            <a:pPr>
              <a:buNone/>
            </a:pPr>
            <a:r>
              <a:rPr lang="en-US" b="1" i="0" smtClean="0">
                <a:solidFill>
                  <a:schemeClr val="tx1"/>
                </a:solidFill>
                <a:effectLst>
                  <a:outerShdw blurRad="38100" dist="38100" dir="2700000" algn="tl">
                    <a:srgbClr val="000000">
                      <a:alpha val="43137"/>
                    </a:srgbClr>
                  </a:outerShdw>
                </a:effectLst>
              </a:rPr>
              <a:t> IDA </a:t>
            </a:r>
            <a:r>
              <a:rPr lang="en-US" smtClean="0">
                <a:solidFill>
                  <a:schemeClr val="tx1"/>
                </a:solidFill>
                <a:effectLst>
                  <a:outerShdw blurRad="38100" dist="38100" dir="2700000" algn="tl">
                    <a:srgbClr val="000000">
                      <a:alpha val="43137"/>
                    </a:srgbClr>
                  </a:outerShdw>
                </a:effectLst>
              </a:rPr>
              <a:t>The All India Dental Association became IDA in 1946. </a:t>
            </a:r>
            <a:r>
              <a:rPr lang="en-US" baseline="0" smtClean="0">
                <a:solidFill>
                  <a:schemeClr val="tx1"/>
                </a:solidFill>
                <a:effectLst>
                  <a:outerShdw blurRad="38100" dist="38100" dir="2700000" algn="tl">
                    <a:srgbClr val="000000">
                      <a:alpha val="43137"/>
                    </a:srgbClr>
                  </a:outerShdw>
                </a:effectLst>
              </a:rPr>
              <a:t> </a:t>
            </a:r>
            <a:r>
              <a:rPr lang="en-US" i="1" smtClean="0">
                <a:solidFill>
                  <a:schemeClr val="tx1"/>
                </a:solidFill>
                <a:effectLst>
                  <a:outerShdw blurRad="38100" dist="38100" dir="2700000" algn="tl">
                    <a:srgbClr val="000000">
                      <a:alpha val="43137"/>
                    </a:srgbClr>
                  </a:outerShdw>
                </a:effectLst>
              </a:rPr>
              <a:t>State branches </a:t>
            </a:r>
            <a:r>
              <a:rPr lang="en-US" smtClean="0">
                <a:solidFill>
                  <a:schemeClr val="tx1"/>
                </a:solidFill>
              </a:rPr>
              <a:t>-  29 </a:t>
            </a:r>
            <a:r>
              <a:rPr lang="en-US" baseline="0" smtClean="0">
                <a:solidFill>
                  <a:schemeClr val="tx1"/>
                </a:solidFill>
              </a:rPr>
              <a:t> and </a:t>
            </a:r>
            <a:r>
              <a:rPr lang="en-US" i="1" smtClean="0">
                <a:solidFill>
                  <a:schemeClr val="tx1"/>
                </a:solidFill>
                <a:effectLst>
                  <a:outerShdw blurRad="38100" dist="38100" dir="2700000" algn="tl">
                    <a:srgbClr val="000000">
                      <a:alpha val="43137"/>
                    </a:srgbClr>
                  </a:outerShdw>
                </a:effectLst>
              </a:rPr>
              <a:t>Local branches </a:t>
            </a:r>
            <a:r>
              <a:rPr lang="en-US" smtClean="0">
                <a:solidFill>
                  <a:schemeClr val="tx1"/>
                </a:solidFill>
              </a:rPr>
              <a:t>– 250</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mtClean="0">
              <a:solidFill>
                <a:schemeClr val="tx1"/>
              </a:solidFill>
              <a:effectLst>
                <a:outerShdw blurRad="38100" dist="38100" dir="2700000" algn="tl">
                  <a:srgbClr val="000000">
                    <a:alpha val="43137"/>
                  </a:srgbClr>
                </a:outerShdw>
              </a:effectLst>
            </a:endParaRPr>
          </a:p>
          <a:p>
            <a:pPr>
              <a:buFont typeface="Arial" pitchFamily="34" charset="0"/>
              <a:buChar char="•"/>
            </a:pPr>
            <a:endParaRPr lang="en-US" b="0" i="0"/>
          </a:p>
        </p:txBody>
      </p:sp>
      <p:sp>
        <p:nvSpPr>
          <p:cNvPr id="4" name="Slide Number Placeholder 3"/>
          <p:cNvSpPr>
            <a:spLocks noGrp="1"/>
          </p:cNvSpPr>
          <p:nvPr>
            <p:ph type="sldNum" sz="quarter" idx="10"/>
          </p:nvPr>
        </p:nvSpPr>
        <p:spPr/>
        <p:txBody>
          <a:bodyPr/>
          <a:lstStyle/>
          <a:p>
            <a:fld id="{C11EF276-2C9D-46A0-B6F1-C31DAACC1A04}" type="slidenum">
              <a:rPr lang="en-US" smtClean="0"/>
              <a:pPr/>
              <a:t>142</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smtClean="0">
                <a:latin typeface="Times New Roman" pitchFamily="18" charset="0"/>
                <a:cs typeface="Times New Roman" pitchFamily="18" charset="0"/>
              </a:rPr>
              <a:t>Impact of auxiliaries in Indian scenario</a:t>
            </a:r>
            <a:br>
              <a:rPr lang="en-US" sz="1200" b="1" smtClean="0">
                <a:latin typeface="Times New Roman" pitchFamily="18" charset="0"/>
                <a:cs typeface="Times New Roman" pitchFamily="18" charset="0"/>
              </a:rPr>
            </a:br>
            <a:endParaRPr lang="en-US"/>
          </a:p>
        </p:txBody>
      </p:sp>
      <p:sp>
        <p:nvSpPr>
          <p:cNvPr id="4" name="Slide Number Placeholder 3"/>
          <p:cNvSpPr>
            <a:spLocks noGrp="1"/>
          </p:cNvSpPr>
          <p:nvPr>
            <p:ph type="sldNum" sz="quarter" idx="10"/>
          </p:nvPr>
        </p:nvSpPr>
        <p:spPr/>
        <p:txBody>
          <a:bodyPr/>
          <a:lstStyle/>
          <a:p>
            <a:fld id="{80267EF4-0AF3-4448-8B18-86F891CC210F}" type="slidenum">
              <a:rPr lang="en-US" smtClean="0"/>
              <a:pPr/>
              <a:t>143</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1EF276-2C9D-46A0-B6F1-C31DAACC1A04}" type="slidenum">
              <a:rPr lang="en-US" smtClean="0"/>
              <a:pPr/>
              <a:t>146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American dental assistants association </a:t>
            </a:r>
            <a:endParaRPr lang="en-US"/>
          </a:p>
        </p:txBody>
      </p:sp>
      <p:sp>
        <p:nvSpPr>
          <p:cNvPr id="4" name="Slide Number Placeholder 3"/>
          <p:cNvSpPr>
            <a:spLocks noGrp="1"/>
          </p:cNvSpPr>
          <p:nvPr>
            <p:ph type="sldNum" sz="quarter" idx="10"/>
          </p:nvPr>
        </p:nvSpPr>
        <p:spPr/>
        <p:txBody>
          <a:bodyPr/>
          <a:lstStyle/>
          <a:p>
            <a:fld id="{80267EF4-0AF3-4448-8B18-86F891CC210F}" type="slidenum">
              <a:rPr lang="en-US" smtClean="0"/>
              <a:pPr/>
              <a:t>15</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1EF276-2C9D-46A0-B6F1-C31DAACC1A04}" type="slidenum">
              <a:rPr lang="en-US" smtClean="0"/>
              <a:pPr/>
              <a:t>148</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1EF276-2C9D-46A0-B6F1-C31DAACC1A04}" type="slidenum">
              <a:rPr lang="en-US" smtClean="0"/>
              <a:pPr/>
              <a:t>153</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267EF4-0AF3-4448-8B18-86F891CC210F}" type="slidenum">
              <a:rPr lang="en-US" smtClean="0"/>
              <a:pPr/>
              <a:t>156</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267EF4-0AF3-4448-8B18-86F891CC210F}" type="slidenum">
              <a:rPr lang="en-US" smtClean="0"/>
              <a:pPr/>
              <a:t>158</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Effective utilization of manpower in primary prevention of  oral diseases – </a:t>
            </a:r>
            <a:r>
              <a:rPr lang="en-US" dirty="0" err="1" smtClean="0"/>
              <a:t>Sumandeep</a:t>
            </a:r>
            <a:r>
              <a:rPr lang="en-US" dirty="0" smtClean="0"/>
              <a:t> University </a:t>
            </a:r>
            <a:r>
              <a:rPr lang="en-US" i="1" dirty="0" smtClean="0">
                <a:solidFill>
                  <a:srgbClr val="FF0000"/>
                </a:solidFill>
              </a:rPr>
              <a:t>( December 2009, </a:t>
            </a:r>
            <a:r>
              <a:rPr lang="en-US" i="1" dirty="0" err="1" smtClean="0">
                <a:solidFill>
                  <a:srgbClr val="FF0000"/>
                </a:solidFill>
              </a:rPr>
              <a:t>20M</a:t>
            </a:r>
            <a:r>
              <a:rPr lang="en-US" dirty="0" smtClean="0"/>
              <a:t>)</a:t>
            </a:r>
          </a:p>
          <a:p>
            <a:endParaRPr lang="en-US" b="1" dirty="0"/>
          </a:p>
        </p:txBody>
      </p:sp>
      <p:sp>
        <p:nvSpPr>
          <p:cNvPr id="4" name="Slide Number Placeholder 3"/>
          <p:cNvSpPr>
            <a:spLocks noGrp="1"/>
          </p:cNvSpPr>
          <p:nvPr>
            <p:ph type="sldNum" sz="quarter" idx="10"/>
          </p:nvPr>
        </p:nvSpPr>
        <p:spPr/>
        <p:txBody>
          <a:bodyPr/>
          <a:lstStyle/>
          <a:p>
            <a:fld id="{80267EF4-0AF3-4448-8B18-86F891CC210F}" type="slidenum">
              <a:rPr lang="en-US" smtClean="0"/>
              <a:pPr/>
              <a:t>159</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Health manpower planning by Hall </a:t>
            </a:r>
            <a:r>
              <a:rPr lang="en-US" err="1" smtClean="0"/>
              <a:t>T.L</a:t>
            </a:r>
            <a:r>
              <a:rPr lang="en-US" smtClean="0"/>
              <a:t> and </a:t>
            </a:r>
            <a:r>
              <a:rPr lang="en-US" err="1" smtClean="0"/>
              <a:t>Meija</a:t>
            </a:r>
            <a:r>
              <a:rPr lang="en-US" smtClean="0"/>
              <a:t> A, WHO, 1978</a:t>
            </a:r>
          </a:p>
          <a:p>
            <a:endParaRPr lang="en-US"/>
          </a:p>
        </p:txBody>
      </p:sp>
      <p:sp>
        <p:nvSpPr>
          <p:cNvPr id="4" name="Slide Number Placeholder 3"/>
          <p:cNvSpPr>
            <a:spLocks noGrp="1"/>
          </p:cNvSpPr>
          <p:nvPr>
            <p:ph type="sldNum" sz="quarter" idx="10"/>
          </p:nvPr>
        </p:nvSpPr>
        <p:spPr/>
        <p:txBody>
          <a:bodyPr/>
          <a:lstStyle/>
          <a:p>
            <a:fld id="{80267EF4-0AF3-4448-8B18-86F891CC210F}" type="slidenum">
              <a:rPr lang="en-US" smtClean="0"/>
              <a:pPr/>
              <a:t>161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267EF4-0AF3-4448-8B18-86F891CC210F}"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Bernard MT Condensed"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pull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pull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0000"/>
                </a:solidFill>
                <a:latin typeface="Bernard MT Condensed"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lgn="just">
              <a:lnSpc>
                <a:spcPct val="150000"/>
              </a:lnSpc>
              <a:defRPr sz="2400">
                <a:latin typeface="Times New Roman" pitchFamily="18" charset="0"/>
                <a:cs typeface="Times New Roman" pitchFamily="18" charset="0"/>
              </a:defRPr>
            </a:lvl1pPr>
            <a:lvl2pPr algn="just">
              <a:lnSpc>
                <a:spcPct val="150000"/>
              </a:lnSpc>
              <a:defRPr sz="2400">
                <a:latin typeface="Times New Roman" pitchFamily="18" charset="0"/>
                <a:cs typeface="Times New Roman" pitchFamily="18" charset="0"/>
              </a:defRPr>
            </a:lvl2pPr>
            <a:lvl3pPr algn="just">
              <a:lnSpc>
                <a:spcPct val="150000"/>
              </a:lnSpc>
              <a:defRPr sz="2400">
                <a:latin typeface="Times New Roman" pitchFamily="18" charset="0"/>
                <a:cs typeface="Times New Roman" pitchFamily="18" charset="0"/>
              </a:defRPr>
            </a:lvl3pPr>
            <a:lvl4pPr algn="just">
              <a:lnSpc>
                <a:spcPct val="150000"/>
              </a:lnSpc>
              <a:defRPr sz="2400">
                <a:latin typeface="Times New Roman" pitchFamily="18" charset="0"/>
                <a:cs typeface="Times New Roman" pitchFamily="18" charset="0"/>
              </a:defRPr>
            </a:lvl4pPr>
            <a:lvl5pPr algn="just">
              <a:lnSpc>
                <a:spcPct val="150000"/>
              </a:lnSpc>
              <a:defRPr sz="2400">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pull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pull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pull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pull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pull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pull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pull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pull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pull dir="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0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57.gif"/></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57.gif"/></Relationships>
</file>

<file path=ppt/slides/_rels/slide12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12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123.xml.rels><?xml version="1.0" encoding="UTF-8" standalone="yes"?>
<Relationships xmlns="http://schemas.openxmlformats.org/package/2006/relationships"><Relationship Id="rId3" Type="http://schemas.openxmlformats.org/officeDocument/2006/relationships/image" Target="../media/image63.gif"/><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66.jpeg"/><Relationship Id="rId5" Type="http://schemas.openxmlformats.org/officeDocument/2006/relationships/image" Target="../media/image65.gif"/><Relationship Id="rId4" Type="http://schemas.openxmlformats.org/officeDocument/2006/relationships/image" Target="../media/image64.gif"/></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7.xml"/><Relationship Id="rId1" Type="http://schemas.openxmlformats.org/officeDocument/2006/relationships/slideLayout" Target="../slideLayouts/slideLayout2.xml"/><Relationship Id="rId5" Type="http://schemas.openxmlformats.org/officeDocument/2006/relationships/image" Target="../media/image74.jpeg"/><Relationship Id="rId4" Type="http://schemas.openxmlformats.org/officeDocument/2006/relationships/image" Target="../media/image73.gif"/></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2.gif"/></Relationships>
</file>

<file path=ppt/slides/_rels/slide15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78.wmf"/><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82.gif"/><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83.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0.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www.ncbi.nlm.nih.gov/pubmed/6595403" TargetMode="External"/><Relationship Id="rId2" Type="http://schemas.openxmlformats.org/officeDocument/2006/relationships/hyperlink" Target="http://www.ncbi.nlm.nih.gov/pubmed?term=Dunning%20JM%5bAuthor%5d&amp;cauthor=true&amp;cauthor_uid=6595403"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279554" name="Picture 2" descr="http://www.hdwallpapersos.com/wp-content/uploads/2014/08/1370233777_cup-of-coffee-happy-good-morning-wallpape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ransition>
    <p:pull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mtClean="0"/>
              <a:t>Oral health Care Team</a:t>
            </a:r>
            <a:endParaRPr lang="en-US"/>
          </a:p>
        </p:txBody>
      </p:sp>
      <p:sp>
        <p:nvSpPr>
          <p:cNvPr id="3" name="Content Placeholder 2"/>
          <p:cNvSpPr>
            <a:spLocks noGrp="1"/>
          </p:cNvSpPr>
          <p:nvPr>
            <p:ph idx="1"/>
          </p:nvPr>
        </p:nvSpPr>
        <p:spPr/>
        <p:txBody>
          <a:bodyPr>
            <a:normAutofit/>
          </a:bodyPr>
          <a:lstStyle/>
          <a:p>
            <a:pPr>
              <a:buFont typeface="Wingdings" pitchFamily="2" charset="2"/>
              <a:buChar char="|"/>
            </a:pPr>
            <a:endParaRPr lang="en-US" smtClean="0"/>
          </a:p>
          <a:p>
            <a:pPr>
              <a:buFont typeface="Wingdings" pitchFamily="2" charset="2"/>
              <a:buChar char="|"/>
            </a:pPr>
            <a:endParaRPr lang="en-US" smtClean="0"/>
          </a:p>
          <a:p>
            <a:pPr>
              <a:buNone/>
            </a:pPr>
            <a:endParaRPr lang="en-US" smtClean="0"/>
          </a:p>
          <a:p>
            <a:pPr>
              <a:buFont typeface="Wingdings" pitchFamily="2" charset="2"/>
              <a:buChar char="|"/>
            </a:pPr>
            <a:endParaRPr lang="en-US" smtClean="0"/>
          </a:p>
          <a:p>
            <a:pPr>
              <a:buFont typeface="Wingdings" pitchFamily="2" charset="2"/>
              <a:buChar char="|"/>
            </a:pPr>
            <a:endParaRPr lang="en-US" smtClean="0"/>
          </a:p>
          <a:p>
            <a:pPr>
              <a:buFont typeface="Wingdings" pitchFamily="2" charset="2"/>
              <a:buChar char="|"/>
            </a:pPr>
            <a:r>
              <a:rPr lang="en-US" smtClean="0"/>
              <a:t>The dentist along with his auxiliaries comprise the </a:t>
            </a:r>
            <a:r>
              <a:rPr lang="en-US" b="1" smtClean="0">
                <a:solidFill>
                  <a:srgbClr val="7030A0"/>
                </a:solidFill>
              </a:rPr>
              <a:t>oral health care team. </a:t>
            </a:r>
          </a:p>
          <a:p>
            <a:endParaRPr lang="en-US" sz="3200" smtClean="0"/>
          </a:p>
          <a:p>
            <a:endParaRPr lang="en-US" sz="3200" smtClean="0"/>
          </a:p>
          <a:p>
            <a:endParaRPr lang="en-US"/>
          </a:p>
        </p:txBody>
      </p:sp>
      <p:pic>
        <p:nvPicPr>
          <p:cNvPr id="4" name="Picture 4" descr="http://www.datsohio.net/images/template/theme.png?nxg_versionuid=published"/>
          <p:cNvPicPr>
            <a:picLocks noChangeAspect="1" noChangeArrowheads="1"/>
          </p:cNvPicPr>
          <p:nvPr/>
        </p:nvPicPr>
        <p:blipFill>
          <a:blip r:embed="rId3"/>
          <a:srcRect/>
          <a:stretch>
            <a:fillRect/>
          </a:stretch>
        </p:blipFill>
        <p:spPr bwMode="auto">
          <a:xfrm>
            <a:off x="0" y="533400"/>
            <a:ext cx="9144000" cy="3962400"/>
          </a:xfrm>
          <a:prstGeom prst="rect">
            <a:avLst/>
          </a:prstGeom>
          <a:noFill/>
        </p:spPr>
      </p:pic>
    </p:spTree>
  </p:cSld>
  <p:clrMapOvr>
    <a:masterClrMapping/>
  </p:clrMapOvr>
  <p:transition>
    <p:pull dir="d"/>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b="1" dirty="0" smtClean="0">
                <a:latin typeface="Times New Roman" pitchFamily="18" charset="0"/>
                <a:cs typeface="Times New Roman" pitchFamily="18" charset="0"/>
              </a:rPr>
              <a:t>Manpower Requirement</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066800"/>
            <a:ext cx="8229600" cy="4525963"/>
          </a:xfrm>
        </p:spPr>
        <p:txBody>
          <a:bodyPr>
            <a:noAutofit/>
          </a:bodyPr>
          <a:lstStyle/>
          <a:p>
            <a:pPr marL="457200" indent="-457200">
              <a:buFontTx/>
              <a:buNone/>
            </a:pPr>
            <a:r>
              <a:rPr lang="en-US" smtClean="0">
                <a:solidFill>
                  <a:srgbClr val="FF0000"/>
                </a:solidFill>
              </a:rPr>
              <a:t> </a:t>
            </a:r>
            <a:r>
              <a:rPr lang="en-US" smtClean="0">
                <a:solidFill>
                  <a:schemeClr val="tx1"/>
                </a:solidFill>
              </a:rPr>
              <a:t>Depends upon </a:t>
            </a:r>
          </a:p>
          <a:p>
            <a:pPr marL="914400" lvl="1" indent="-457200">
              <a:buSzPct val="65000"/>
              <a:buNone/>
            </a:pPr>
            <a:r>
              <a:rPr lang="en-US" smtClean="0">
                <a:solidFill>
                  <a:srgbClr val="FF0000"/>
                </a:solidFill>
              </a:rPr>
              <a:t>Whether dentist works with or without auxiliary?</a:t>
            </a:r>
          </a:p>
          <a:p>
            <a:pPr marL="914400" lvl="1" indent="-457200">
              <a:buFontTx/>
              <a:buNone/>
            </a:pPr>
            <a:r>
              <a:rPr lang="en-US" smtClean="0">
                <a:solidFill>
                  <a:schemeClr val="tx1"/>
                </a:solidFill>
              </a:rPr>
              <a:t>     Experimental dental care project </a:t>
            </a:r>
            <a:r>
              <a:rPr lang="en-US" i="1" smtClean="0">
                <a:solidFill>
                  <a:schemeClr val="tx1"/>
                </a:solidFill>
              </a:rPr>
              <a:t>(Allred, 1977)</a:t>
            </a:r>
            <a:r>
              <a:rPr lang="en-US" smtClean="0">
                <a:solidFill>
                  <a:schemeClr val="tx1"/>
                </a:solidFill>
              </a:rPr>
              <a:t> showed that :</a:t>
            </a:r>
          </a:p>
          <a:p>
            <a:pPr marL="1295400" lvl="2" indent="-381000">
              <a:buClr>
                <a:schemeClr val="hlink"/>
              </a:buClr>
              <a:buFont typeface="Tahoma" pitchFamily="34" charset="0"/>
              <a:buChar char="―"/>
            </a:pPr>
            <a:r>
              <a:rPr lang="en-US" smtClean="0">
                <a:solidFill>
                  <a:schemeClr val="tx1"/>
                </a:solidFill>
              </a:rPr>
              <a:t>A team of dentist &amp; dental therapist were quickest to carry out dental care</a:t>
            </a:r>
          </a:p>
          <a:p>
            <a:pPr marL="1295400" lvl="2" indent="-381000">
              <a:buClr>
                <a:schemeClr val="hlink"/>
              </a:buClr>
              <a:buFont typeface="Tahoma" pitchFamily="34" charset="0"/>
              <a:buChar char="―"/>
            </a:pPr>
            <a:r>
              <a:rPr lang="en-US" smtClean="0">
                <a:solidFill>
                  <a:schemeClr val="tx1"/>
                </a:solidFill>
              </a:rPr>
              <a:t>Dentist &amp; EFDA took 25% more time </a:t>
            </a:r>
          </a:p>
          <a:p>
            <a:pPr marL="1295400" lvl="2" indent="-381000">
              <a:buClr>
                <a:schemeClr val="hlink"/>
              </a:buClr>
              <a:buFont typeface="Tahoma" pitchFamily="34" charset="0"/>
              <a:buChar char="―"/>
            </a:pPr>
            <a:r>
              <a:rPr lang="en-US" smtClean="0">
                <a:solidFill>
                  <a:schemeClr val="tx1"/>
                </a:solidFill>
              </a:rPr>
              <a:t>Dentist without auxiliary took 50% more time</a:t>
            </a:r>
          </a:p>
          <a:p>
            <a:pPr>
              <a:buNone/>
            </a:pPr>
            <a:endParaRPr lang="en-US"/>
          </a:p>
        </p:txBody>
      </p:sp>
      <p:pic>
        <p:nvPicPr>
          <p:cNvPr id="184321" name="Picture 1" descr="C:\Users\Manish\Desktop\DESKTOP\ACADEMICS\Seminars Bin\11. Dental Manpower\Pics\649-03487183w.jpg"/>
          <p:cNvPicPr>
            <a:picLocks noChangeAspect="1" noChangeArrowheads="1"/>
          </p:cNvPicPr>
          <p:nvPr/>
        </p:nvPicPr>
        <p:blipFill>
          <a:blip r:embed="rId3" cstate="print"/>
          <a:srcRect/>
          <a:stretch>
            <a:fillRect/>
          </a:stretch>
        </p:blipFill>
        <p:spPr bwMode="auto">
          <a:xfrm>
            <a:off x="7239000" y="4191000"/>
            <a:ext cx="1674317" cy="1114182"/>
          </a:xfrm>
          <a:prstGeom prst="rect">
            <a:avLst/>
          </a:prstGeom>
          <a:noFill/>
        </p:spPr>
      </p:pic>
    </p:spTree>
  </p:cSld>
  <p:clrMapOvr>
    <a:masterClrMapping/>
  </p:clrMapOvr>
  <p:transition>
    <p:pull dir="d"/>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endParaRPr lang="en-US" dirty="0"/>
          </a:p>
        </p:txBody>
      </p:sp>
      <p:sp>
        <p:nvSpPr>
          <p:cNvPr id="3" name="Content Placeholder 2"/>
          <p:cNvSpPr>
            <a:spLocks noGrp="1"/>
          </p:cNvSpPr>
          <p:nvPr>
            <p:ph idx="1"/>
          </p:nvPr>
        </p:nvSpPr>
        <p:spPr>
          <a:xfrm>
            <a:off x="304800" y="685800"/>
            <a:ext cx="8229600" cy="4525963"/>
          </a:xfrm>
        </p:spPr>
        <p:txBody>
          <a:bodyPr>
            <a:normAutofit lnSpcReduction="10000"/>
          </a:bodyPr>
          <a:lstStyle/>
          <a:p>
            <a:r>
              <a:rPr lang="en-US" b="1" dirty="0" smtClean="0">
                <a:solidFill>
                  <a:srgbClr val="7030A0"/>
                </a:solidFill>
              </a:rPr>
              <a:t>Annual working time of dentists </a:t>
            </a:r>
          </a:p>
          <a:p>
            <a:r>
              <a:rPr lang="en-US" dirty="0" smtClean="0"/>
              <a:t>Data derived from the cross-sectional study revealed that the average dentist in India works 7 hours a day, 290 days a year (2030 hours/year).</a:t>
            </a:r>
          </a:p>
          <a:p>
            <a:r>
              <a:rPr lang="en-US" dirty="0" smtClean="0"/>
              <a:t> Except for a very few dental hygienists, no other operative dental auxiliaries are currently working in India and an assumption applied for this study is that all dental treatments are provided only by qualified dentists.</a:t>
            </a:r>
            <a:endParaRPr lang="en-US" dirty="0"/>
          </a:p>
        </p:txBody>
      </p:sp>
    </p:spTree>
  </p:cSld>
  <p:clrMapOvr>
    <a:masterClrMapping/>
  </p:clrMapOvr>
  <p:transition>
    <p:pull dir="d"/>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lvl="1" indent="-514350">
              <a:buClr>
                <a:schemeClr val="hlink"/>
              </a:buClr>
              <a:buSzPct val="65000"/>
              <a:buFont typeface="Arial" pitchFamily="34" charset="0"/>
              <a:buChar char="•"/>
              <a:defRPr/>
            </a:pPr>
            <a:r>
              <a:rPr lang="en-US" sz="2400" b="1" dirty="0" smtClean="0">
                <a:solidFill>
                  <a:srgbClr val="FF0000"/>
                </a:solidFill>
              </a:rPr>
              <a:t>How dentists are </a:t>
            </a:r>
            <a:r>
              <a:rPr lang="en-US" b="1" dirty="0" smtClean="0">
                <a:solidFill>
                  <a:srgbClr val="FF0000"/>
                </a:solidFill>
              </a:rPr>
              <a:t>paid</a:t>
            </a:r>
            <a:r>
              <a:rPr lang="en-US" sz="2400" b="1" dirty="0" smtClean="0">
                <a:solidFill>
                  <a:srgbClr val="FF0000"/>
                </a:solidFill>
              </a:rPr>
              <a:t> ?</a:t>
            </a:r>
          </a:p>
          <a:p>
            <a:pPr marL="514350" indent="-514350">
              <a:buClr>
                <a:schemeClr val="hlink"/>
              </a:buClr>
              <a:buSzPct val="65000"/>
              <a:buFont typeface="Arial" pitchFamily="34" charset="0"/>
              <a:buChar char="•"/>
              <a:defRPr/>
            </a:pPr>
            <a:endParaRPr lang="en-US" dirty="0" smtClean="0"/>
          </a:p>
          <a:p>
            <a:pPr>
              <a:buNone/>
            </a:pPr>
            <a:endParaRPr lang="en-US" dirty="0"/>
          </a:p>
        </p:txBody>
      </p:sp>
      <p:sp>
        <p:nvSpPr>
          <p:cNvPr id="5" name="Rounded Rectangle 4"/>
          <p:cNvSpPr/>
          <p:nvPr/>
        </p:nvSpPr>
        <p:spPr bwMode="auto">
          <a:xfrm>
            <a:off x="1295400" y="3733800"/>
            <a:ext cx="7315200" cy="2438400"/>
          </a:xfrm>
          <a:prstGeom prst="roundRect">
            <a:avLst/>
          </a:prstGeom>
          <a:ln>
            <a:headEnd type="none" w="sm" len="sm"/>
            <a:tailEnd type="none" w="sm" len="sm"/>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just" defTabSz="914400" rtl="0" eaLnBrk="0" fontAlgn="base" latinLnBrk="0" hangingPunct="0">
              <a:lnSpc>
                <a:spcPct val="100000"/>
              </a:lnSpc>
              <a:spcBef>
                <a:spcPct val="0"/>
              </a:spcBef>
              <a:spcAft>
                <a:spcPct val="0"/>
              </a:spcAft>
              <a:buClrTx/>
              <a:buSzTx/>
              <a:buFontTx/>
              <a:buNone/>
              <a:tabLst/>
            </a:pPr>
            <a:r>
              <a:rPr lang="en-US" sz="2400" dirty="0" err="1" smtClean="0">
                <a:solidFill>
                  <a:srgbClr val="FFFF00"/>
                </a:solidFill>
                <a:latin typeface="Times New Roman" pitchFamily="18" charset="0"/>
                <a:cs typeface="Times New Roman" pitchFamily="18" charset="0"/>
              </a:rPr>
              <a:t>Hobdell</a:t>
            </a:r>
            <a:r>
              <a:rPr lang="en-US" sz="2400" dirty="0" smtClean="0">
                <a:solidFill>
                  <a:srgbClr val="FFFF00"/>
                </a:solidFill>
                <a:latin typeface="Times New Roman" pitchFamily="18" charset="0"/>
                <a:cs typeface="Times New Roman" pitchFamily="18" charset="0"/>
              </a:rPr>
              <a:t> and </a:t>
            </a:r>
            <a:r>
              <a:rPr lang="en-US" sz="2400" dirty="0" err="1" smtClean="0">
                <a:solidFill>
                  <a:srgbClr val="FFFF00"/>
                </a:solidFill>
                <a:latin typeface="Times New Roman" pitchFamily="18" charset="0"/>
                <a:cs typeface="Times New Roman" pitchFamily="18" charset="0"/>
              </a:rPr>
              <a:t>Elderton</a:t>
            </a:r>
            <a:r>
              <a:rPr lang="en-US" sz="2400" dirty="0" smtClean="0">
                <a:solidFill>
                  <a:srgbClr val="FFFF00"/>
                </a:solidFill>
                <a:latin typeface="Times New Roman" pitchFamily="18" charset="0"/>
                <a:cs typeface="Times New Roman" pitchFamily="18" charset="0"/>
              </a:rPr>
              <a:t> reported that the method of paying the dentist affected the speed of providing care. When the fees was fixed by the dentist, dental care was provided at a slower pace than where the dentists were salaried or when dentists were remunerated by item of service at a fixed rate.</a:t>
            </a:r>
            <a:endParaRPr kumimoji="0" lang="en-US" sz="2400" b="0" i="0" u="none" strike="noStrike" cap="none" normalizeH="0" baseline="0" dirty="0" smtClean="0">
              <a:ln>
                <a:noFill/>
              </a:ln>
              <a:solidFill>
                <a:srgbClr val="FFFF00"/>
              </a:solidFill>
              <a:effectLst/>
              <a:latin typeface="Times New Roman" pitchFamily="18" charset="0"/>
              <a:cs typeface="Times New Roman" pitchFamily="18" charset="0"/>
            </a:endParaRPr>
          </a:p>
        </p:txBody>
      </p:sp>
      <p:sp>
        <p:nvSpPr>
          <p:cNvPr id="6" name="Title 1"/>
          <p:cNvSpPr>
            <a:spLocks noGrp="1"/>
          </p:cNvSpPr>
          <p:nvPr>
            <p:ph type="title"/>
          </p:nvPr>
        </p:nvSpPr>
        <p:spPr/>
        <p:txBody>
          <a:bodyPr/>
          <a:lstStyle/>
          <a:p>
            <a:endParaRPr lang="en-US" sz="2800" b="1"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82274" name="Picture 2" descr="http://1.bp.blogspot.com/-uncyqWUXtFY/TdnupcesekI/AAAAAAAAAJU/2YfCoEn_Vfg/s1600/employee.jpg"/>
          <p:cNvPicPr>
            <a:picLocks noChangeAspect="1" noChangeArrowheads="1"/>
          </p:cNvPicPr>
          <p:nvPr/>
        </p:nvPicPr>
        <p:blipFill>
          <a:blip r:embed="rId3" cstate="print"/>
          <a:srcRect/>
          <a:stretch>
            <a:fillRect/>
          </a:stretch>
        </p:blipFill>
        <p:spPr bwMode="auto">
          <a:xfrm>
            <a:off x="3429000" y="2362200"/>
            <a:ext cx="3429000" cy="1238250"/>
          </a:xfrm>
          <a:prstGeom prst="rect">
            <a:avLst/>
          </a:prstGeom>
          <a:noFill/>
        </p:spPr>
      </p:pic>
      <p:sp>
        <p:nvSpPr>
          <p:cNvPr id="7" name="Rectangle 6"/>
          <p:cNvSpPr/>
          <p:nvPr/>
        </p:nvSpPr>
        <p:spPr>
          <a:xfrm>
            <a:off x="4417385" y="0"/>
            <a:ext cx="4726615" cy="369332"/>
          </a:xfrm>
          <a:prstGeom prst="rect">
            <a:avLst/>
          </a:prstGeom>
          <a:solidFill>
            <a:srgbClr val="FFC000"/>
          </a:solidFill>
        </p:spPr>
        <p:txBody>
          <a:bodyPr wrap="none">
            <a:spAutoFit/>
          </a:bodyPr>
          <a:lstStyle/>
          <a:p>
            <a:r>
              <a:rPr lang="en-US" b="1" dirty="0" smtClean="0">
                <a:latin typeface="Times New Roman" pitchFamily="18" charset="0"/>
                <a:cs typeface="Times New Roman" pitchFamily="18" charset="0"/>
              </a:rPr>
              <a:t>Dental health needs and demands for  services</a:t>
            </a:r>
            <a:endParaRPr lang="en-US" b="1" dirty="0">
              <a:latin typeface="Times New Roman" pitchFamily="18" charset="0"/>
              <a:cs typeface="Times New Roman" pitchFamily="18" charset="0"/>
            </a:endParaRPr>
          </a:p>
        </p:txBody>
      </p:sp>
    </p:spTree>
  </p:cSld>
  <p:clrMapOvr>
    <a:masterClrMapping/>
  </p:clrMapOvr>
  <p:transition>
    <p:pull dir="d"/>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buClr>
                <a:schemeClr val="hlink"/>
              </a:buClr>
              <a:buSzPct val="65000"/>
              <a:buFont typeface="Arial" pitchFamily="34" charset="0"/>
              <a:buChar char="•"/>
              <a:defRPr/>
            </a:pPr>
            <a:r>
              <a:rPr lang="en-US" b="1" dirty="0" smtClean="0">
                <a:solidFill>
                  <a:srgbClr val="FF0000"/>
                </a:solidFill>
              </a:rPr>
              <a:t>Interval between recall of patients for maintenance care</a:t>
            </a:r>
            <a:endParaRPr lang="en-US" b="1" dirty="0" smtClean="0"/>
          </a:p>
          <a:p>
            <a:pPr marL="914400" lvl="1" indent="-457200">
              <a:buFont typeface="Arial" pitchFamily="34" charset="0"/>
              <a:buChar char="•"/>
              <a:defRPr/>
            </a:pPr>
            <a:r>
              <a:rPr lang="en-US" sz="2400" dirty="0" smtClean="0"/>
              <a:t>Increasing recall interval reduces manpower </a:t>
            </a:r>
          </a:p>
          <a:p>
            <a:pPr marL="914400" lvl="1" indent="-457200">
              <a:buFont typeface="Arial" pitchFamily="34" charset="0"/>
              <a:buChar char="•"/>
              <a:defRPr/>
            </a:pPr>
            <a:r>
              <a:rPr lang="en-US" sz="2400" dirty="0" smtClean="0"/>
              <a:t>Changing the interval between recall visits from the conventional interval of 6 months to 12-24 months will make a significant difference in the number of dental personnel required.</a:t>
            </a:r>
          </a:p>
          <a:p>
            <a:pPr>
              <a:buNone/>
            </a:pPr>
            <a:endParaRPr lang="en-US" dirty="0"/>
          </a:p>
        </p:txBody>
      </p:sp>
      <p:sp>
        <p:nvSpPr>
          <p:cNvPr id="5" name="Title 1"/>
          <p:cNvSpPr>
            <a:spLocks noGrp="1"/>
          </p:cNvSpPr>
          <p:nvPr>
            <p:ph type="title"/>
          </p:nvPr>
        </p:nvSpPr>
        <p:spPr>
          <a:xfrm>
            <a:off x="0" y="304800"/>
            <a:ext cx="8229600" cy="1143000"/>
          </a:xfrm>
        </p:spPr>
        <p:txBody>
          <a:bodyPr/>
          <a:lstStyle/>
          <a:p>
            <a:endParaRPr lang="en-US" sz="2800" b="1"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ectangle 3"/>
          <p:cNvSpPr/>
          <p:nvPr/>
        </p:nvSpPr>
        <p:spPr>
          <a:xfrm>
            <a:off x="4417385" y="0"/>
            <a:ext cx="4726615" cy="369332"/>
          </a:xfrm>
          <a:prstGeom prst="rect">
            <a:avLst/>
          </a:prstGeom>
          <a:solidFill>
            <a:srgbClr val="FFC000"/>
          </a:solidFill>
        </p:spPr>
        <p:txBody>
          <a:bodyPr wrap="none">
            <a:spAutoFit/>
          </a:bodyPr>
          <a:lstStyle/>
          <a:p>
            <a:r>
              <a:rPr lang="en-US" b="1" dirty="0" smtClean="0">
                <a:latin typeface="Times New Roman" pitchFamily="18" charset="0"/>
                <a:cs typeface="Times New Roman" pitchFamily="18" charset="0"/>
              </a:rPr>
              <a:t>Dental health needs and demands for  services</a:t>
            </a:r>
            <a:endParaRPr lang="en-US" b="1" dirty="0">
              <a:latin typeface="Times New Roman" pitchFamily="18" charset="0"/>
              <a:cs typeface="Times New Roman" pitchFamily="18" charset="0"/>
            </a:endParaRPr>
          </a:p>
        </p:txBody>
      </p:sp>
    </p:spTree>
  </p:cSld>
  <p:clrMapOvr>
    <a:masterClrMapping/>
  </p:clrMapOvr>
  <p:transition>
    <p:pull dir="d"/>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8" name="Picture 2" descr="http://4.bp.blogspot.com/_wNJv9jBV_fo/SxM_yXwVuFI/AAAAAAAAAAc/JYByuqX2dNc/s1600/dentist-clipart-cartoon-image-with-drill.jpg"/>
          <p:cNvPicPr>
            <a:picLocks noChangeAspect="1" noChangeArrowheads="1"/>
          </p:cNvPicPr>
          <p:nvPr/>
        </p:nvPicPr>
        <p:blipFill>
          <a:blip r:embed="rId3" cstate="print"/>
          <a:srcRect/>
          <a:stretch>
            <a:fillRect/>
          </a:stretch>
        </p:blipFill>
        <p:spPr bwMode="auto">
          <a:xfrm>
            <a:off x="5486400" y="3657600"/>
            <a:ext cx="2709864" cy="2667000"/>
          </a:xfrm>
          <a:prstGeom prst="rect">
            <a:avLst/>
          </a:prstGeom>
          <a:noFill/>
        </p:spPr>
      </p:pic>
      <p:sp>
        <p:nvSpPr>
          <p:cNvPr id="3" name="Content Placeholder 2"/>
          <p:cNvSpPr>
            <a:spLocks noGrp="1"/>
          </p:cNvSpPr>
          <p:nvPr>
            <p:ph idx="1"/>
          </p:nvPr>
        </p:nvSpPr>
        <p:spPr>
          <a:xfrm>
            <a:off x="381000" y="1219200"/>
            <a:ext cx="8229600" cy="4525963"/>
          </a:xfrm>
        </p:spPr>
        <p:txBody>
          <a:bodyPr>
            <a:noAutofit/>
          </a:bodyPr>
          <a:lstStyle/>
          <a:p>
            <a:pPr marL="457200" indent="-457200">
              <a:buNone/>
            </a:pPr>
            <a:r>
              <a:rPr lang="en-US" b="1" dirty="0" smtClean="0">
                <a:solidFill>
                  <a:srgbClr val="7030A0"/>
                </a:solidFill>
              </a:rPr>
              <a:t>    Dentist- population ratio</a:t>
            </a:r>
          </a:p>
          <a:p>
            <a:r>
              <a:rPr lang="en-US" dirty="0" smtClean="0"/>
              <a:t>WHO recommends, dentist to population ratio of 1:7500.</a:t>
            </a:r>
            <a:endParaRPr lang="en-US" b="1" dirty="0" smtClean="0">
              <a:solidFill>
                <a:srgbClr val="7030A0"/>
              </a:solidFill>
            </a:endParaRPr>
          </a:p>
          <a:p>
            <a:r>
              <a:rPr lang="en-US" dirty="0" smtClean="0"/>
              <a:t>Simple, easy to compute with fair degree of accuracy &amp; useful for comparative studies</a:t>
            </a:r>
          </a:p>
        </p:txBody>
      </p:sp>
      <p:sp>
        <p:nvSpPr>
          <p:cNvPr id="5" name="Title 1"/>
          <p:cNvSpPr>
            <a:spLocks noGrp="1"/>
          </p:cNvSpPr>
          <p:nvPr>
            <p:ph type="title"/>
          </p:nvPr>
        </p:nvSpPr>
        <p:spPr>
          <a:xfrm>
            <a:off x="457200" y="0"/>
            <a:ext cx="8229600" cy="1143000"/>
          </a:xfrm>
        </p:spPr>
        <p:txBody>
          <a:bodyPr>
            <a:normAutofit fontScale="90000"/>
          </a:bodyPr>
          <a:lstStyle/>
          <a:p>
            <a:r>
              <a:rPr lang="en-US" sz="2800" u="sng" dirty="0" smtClean="0"/>
              <a:t/>
            </a:r>
            <a:br>
              <a:rPr lang="en-US" sz="2800" u="sng" dirty="0" smtClean="0"/>
            </a:br>
            <a:r>
              <a:rPr lang="en-US" sz="2800" u="sng" dirty="0" smtClean="0"/>
              <a:t/>
            </a:r>
            <a:br>
              <a:rPr lang="en-US" sz="2800" u="sng" dirty="0" smtClean="0"/>
            </a:br>
            <a:r>
              <a:rPr lang="en-US" sz="2800" dirty="0" smtClean="0"/>
              <a:t>Methods  for estimating dental manpower required</a:t>
            </a:r>
            <a:r>
              <a:rPr lang="en-US" sz="2800" b="1" u="sng" dirty="0" smtClean="0"/>
              <a:t/>
            </a:r>
            <a:br>
              <a:rPr lang="en-US" sz="2800" b="1" u="sng" dirty="0" smtClean="0"/>
            </a:br>
            <a:endParaRPr lang="en-US" sz="2800" b="1" dirty="0">
              <a:latin typeface="+mn-lt"/>
            </a:endParaRPr>
          </a:p>
        </p:txBody>
      </p:sp>
    </p:spTree>
  </p:cSld>
  <p:clrMapOvr>
    <a:masterClrMapping/>
  </p:clrMapOvr>
  <p:transition>
    <p:pull dir="d"/>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62000" y="1676400"/>
            <a:ext cx="9677400" cy="4525963"/>
          </a:xfrm>
        </p:spPr>
        <p:txBody>
          <a:bodyPr>
            <a:normAutofit/>
          </a:bodyPr>
          <a:lstStyle/>
          <a:p>
            <a:pPr marL="1828800" lvl="3" indent="-457200">
              <a:buSzPct val="65000"/>
              <a:buFont typeface="Arial" pitchFamily="34" charset="0"/>
              <a:buChar char="•"/>
            </a:pPr>
            <a:r>
              <a:rPr lang="en-US" b="1" i="1" u="sng" smtClean="0"/>
              <a:t>Disadvantages:</a:t>
            </a:r>
            <a:r>
              <a:rPr lang="en-US" b="1" u="sng" smtClean="0"/>
              <a:t> </a:t>
            </a:r>
          </a:p>
          <a:p>
            <a:pPr marL="1828800" lvl="3" indent="-457200">
              <a:buSzPct val="65000"/>
              <a:buFont typeface="Arial" pitchFamily="34" charset="0"/>
              <a:buChar char="•"/>
            </a:pPr>
            <a:r>
              <a:rPr lang="en-US" smtClean="0"/>
              <a:t>Dental needs are not evenly distributed in a population</a:t>
            </a:r>
          </a:p>
          <a:p>
            <a:pPr marL="1828800" lvl="3" indent="-457200">
              <a:buSzPct val="65000"/>
              <a:buFont typeface="Arial" pitchFamily="34" charset="0"/>
              <a:buChar char="•"/>
            </a:pPr>
            <a:r>
              <a:rPr lang="en-US" smtClean="0"/>
              <a:t>Demand for care is affected by education, income, dental status, geographical location</a:t>
            </a:r>
          </a:p>
          <a:p>
            <a:pPr marL="1828800" lvl="3" indent="-457200">
              <a:buSzPct val="65000"/>
              <a:buFont typeface="Arial" pitchFamily="34" charset="0"/>
              <a:buChar char="•"/>
            </a:pPr>
            <a:r>
              <a:rPr lang="en-US" smtClean="0"/>
              <a:t>Assumes constant productivity of dentists and quality of care</a:t>
            </a:r>
          </a:p>
          <a:p>
            <a:endParaRPr lang="en-US"/>
          </a:p>
        </p:txBody>
      </p:sp>
      <p:sp>
        <p:nvSpPr>
          <p:cNvPr id="4" name="Rectangle 3"/>
          <p:cNvSpPr/>
          <p:nvPr/>
        </p:nvSpPr>
        <p:spPr>
          <a:xfrm>
            <a:off x="3962400" y="0"/>
            <a:ext cx="5181600" cy="369332"/>
          </a:xfrm>
          <a:prstGeom prst="rect">
            <a:avLst/>
          </a:prstGeom>
          <a:solidFill>
            <a:srgbClr val="FFC000"/>
          </a:solidFill>
        </p:spPr>
        <p:txBody>
          <a:bodyPr wrap="square">
            <a:spAutoFit/>
          </a:bodyPr>
          <a:lstStyle/>
          <a:p>
            <a:r>
              <a:rPr lang="en-US" b="1" dirty="0" smtClean="0">
                <a:latin typeface="Times New Roman" pitchFamily="18" charset="0"/>
                <a:cs typeface="Times New Roman" pitchFamily="18" charset="0"/>
              </a:rPr>
              <a:t>Methods  for estimating dental manpower required</a:t>
            </a:r>
            <a:endParaRPr lang="en-US" b="1" dirty="0">
              <a:latin typeface="Times New Roman" pitchFamily="18" charset="0"/>
              <a:cs typeface="Times New Roman" pitchFamily="18" charset="0"/>
            </a:endParaRPr>
          </a:p>
        </p:txBody>
      </p:sp>
    </p:spTree>
  </p:cSld>
  <p:clrMapOvr>
    <a:masterClrMapping/>
  </p:clrMapOvr>
  <p:transition>
    <p:pull dir="d"/>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10210800" cy="5181600"/>
          </a:xfrm>
        </p:spPr>
        <p:txBody>
          <a:bodyPr>
            <a:noAutofit/>
          </a:bodyPr>
          <a:lstStyle/>
          <a:p>
            <a:pPr marL="914400" lvl="1" indent="-457200">
              <a:lnSpc>
                <a:spcPct val="100000"/>
              </a:lnSpc>
              <a:buClr>
                <a:schemeClr val="tx1"/>
              </a:buClr>
              <a:buFontTx/>
              <a:buNone/>
              <a:defRPr/>
            </a:pPr>
            <a:r>
              <a:rPr lang="en-US" b="1" dirty="0" smtClean="0">
                <a:solidFill>
                  <a:srgbClr val="7030A0"/>
                </a:solidFill>
              </a:rPr>
              <a:t>2. Need based approach</a:t>
            </a:r>
          </a:p>
          <a:p>
            <a:pPr marL="1371600" lvl="2" indent="-457200">
              <a:buClr>
                <a:schemeClr val="tx1"/>
              </a:buClr>
              <a:buSzPct val="60000"/>
              <a:buFontTx/>
              <a:buBlip>
                <a:blip r:embed="rId3"/>
              </a:buBlip>
              <a:defRPr/>
            </a:pPr>
            <a:r>
              <a:rPr lang="en-US" dirty="0" smtClean="0">
                <a:solidFill>
                  <a:schemeClr val="tx1">
                    <a:lumMod val="95000"/>
                    <a:lumOff val="5000"/>
                  </a:schemeClr>
                </a:solidFill>
              </a:rPr>
              <a:t>Measurements of oral needs in a population</a:t>
            </a:r>
          </a:p>
          <a:p>
            <a:pPr marL="1371600" lvl="2" indent="-457200">
              <a:buClr>
                <a:schemeClr val="tx1"/>
              </a:buClr>
              <a:buSzPct val="60000"/>
              <a:buFontTx/>
              <a:buBlip>
                <a:blip r:embed="rId3"/>
              </a:buBlip>
              <a:defRPr/>
            </a:pPr>
            <a:r>
              <a:rPr lang="en-US" dirty="0" smtClean="0">
                <a:solidFill>
                  <a:schemeClr val="tx1">
                    <a:lumMod val="95000"/>
                    <a:lumOff val="5000"/>
                  </a:schemeClr>
                </a:solidFill>
              </a:rPr>
              <a:t>Estimate how much treatment and time required to meet these </a:t>
            </a:r>
          </a:p>
          <a:p>
            <a:pPr marL="1371600" lvl="2" indent="-457200">
              <a:buClr>
                <a:schemeClr val="tx1"/>
              </a:buClr>
              <a:buSzPct val="60000"/>
              <a:buNone/>
              <a:defRPr/>
            </a:pPr>
            <a:r>
              <a:rPr lang="en-US" dirty="0" smtClean="0">
                <a:solidFill>
                  <a:schemeClr val="tx1">
                    <a:lumMod val="95000"/>
                    <a:lumOff val="5000"/>
                  </a:schemeClr>
                </a:solidFill>
              </a:rPr>
              <a:t>   needs</a:t>
            </a:r>
          </a:p>
          <a:p>
            <a:pPr marL="457200" lvl="1" indent="-457200">
              <a:buFontTx/>
              <a:buNone/>
              <a:defRPr/>
            </a:pPr>
            <a:r>
              <a:rPr lang="en-US" dirty="0" smtClean="0">
                <a:solidFill>
                  <a:schemeClr val="tx1">
                    <a:lumMod val="95000"/>
                    <a:lumOff val="5000"/>
                  </a:schemeClr>
                </a:solidFill>
              </a:rPr>
              <a:t>       </a:t>
            </a:r>
            <a:r>
              <a:rPr lang="en-US" i="1" u="sng" dirty="0" smtClean="0">
                <a:solidFill>
                  <a:schemeClr val="tx1">
                    <a:lumMod val="95000"/>
                    <a:lumOff val="5000"/>
                  </a:schemeClr>
                </a:solidFill>
              </a:rPr>
              <a:t>Disadvantages:</a:t>
            </a:r>
            <a:r>
              <a:rPr lang="en-US" u="sng" dirty="0" smtClean="0">
                <a:solidFill>
                  <a:schemeClr val="tx1">
                    <a:lumMod val="95000"/>
                    <a:lumOff val="5000"/>
                  </a:schemeClr>
                </a:solidFill>
              </a:rPr>
              <a:t> </a:t>
            </a:r>
          </a:p>
          <a:p>
            <a:pPr marL="1314450" lvl="2" indent="-457200">
              <a:buSzPct val="65000"/>
              <a:buFontTx/>
              <a:buBlip>
                <a:blip r:embed="rId3"/>
              </a:buBlip>
              <a:defRPr/>
            </a:pPr>
            <a:r>
              <a:rPr lang="en-US" dirty="0" smtClean="0">
                <a:solidFill>
                  <a:schemeClr val="tx1">
                    <a:lumMod val="95000"/>
                    <a:lumOff val="5000"/>
                  </a:schemeClr>
                </a:solidFill>
              </a:rPr>
              <a:t>Dentists can treat same condition in different ways</a:t>
            </a:r>
          </a:p>
          <a:p>
            <a:pPr marL="1314450" lvl="2" indent="-457200">
              <a:buSzPct val="65000"/>
              <a:buFontTx/>
              <a:buBlip>
                <a:blip r:embed="rId3"/>
              </a:buBlip>
              <a:defRPr/>
            </a:pPr>
            <a:r>
              <a:rPr lang="en-US" dirty="0" smtClean="0">
                <a:solidFill>
                  <a:schemeClr val="tx1">
                    <a:lumMod val="95000"/>
                    <a:lumOff val="5000"/>
                  </a:schemeClr>
                </a:solidFill>
              </a:rPr>
              <a:t>Demand for some types of care is difficult to predict </a:t>
            </a:r>
          </a:p>
          <a:p>
            <a:pPr marL="1314450" lvl="2" indent="-457200">
              <a:buSzPct val="65000"/>
              <a:buNone/>
              <a:defRPr/>
            </a:pPr>
            <a:r>
              <a:rPr lang="en-US" dirty="0" smtClean="0">
                <a:solidFill>
                  <a:schemeClr val="tx1">
                    <a:lumMod val="95000"/>
                    <a:lumOff val="5000"/>
                  </a:schemeClr>
                </a:solidFill>
              </a:rPr>
              <a:t>   e.g. esthetic restorations</a:t>
            </a:r>
          </a:p>
          <a:p>
            <a:pPr>
              <a:lnSpc>
                <a:spcPct val="100000"/>
              </a:lnSpc>
            </a:pPr>
            <a:endParaRPr lang="en-US" dirty="0">
              <a:solidFill>
                <a:schemeClr val="tx1">
                  <a:lumMod val="95000"/>
                  <a:lumOff val="5000"/>
                </a:schemeClr>
              </a:solidFill>
            </a:endParaRPr>
          </a:p>
        </p:txBody>
      </p:sp>
      <p:sp>
        <p:nvSpPr>
          <p:cNvPr id="5" name="Title 1"/>
          <p:cNvSpPr>
            <a:spLocks noGrp="1"/>
          </p:cNvSpPr>
          <p:nvPr>
            <p:ph type="title"/>
          </p:nvPr>
        </p:nvSpPr>
        <p:spPr>
          <a:xfrm>
            <a:off x="685800" y="0"/>
            <a:ext cx="7772400" cy="685800"/>
          </a:xfrm>
        </p:spPr>
        <p:txBody>
          <a:bodyPr/>
          <a:lstStyle/>
          <a:p>
            <a:endParaRPr lang="en-US" sz="2800" b="1" dirty="0">
              <a:latin typeface="Times New Roman" pitchFamily="18" charset="0"/>
              <a:cs typeface="Times New Roman" pitchFamily="18" charset="0"/>
            </a:endParaRPr>
          </a:p>
        </p:txBody>
      </p:sp>
      <p:sp>
        <p:nvSpPr>
          <p:cNvPr id="4" name="Rectangle 3"/>
          <p:cNvSpPr/>
          <p:nvPr/>
        </p:nvSpPr>
        <p:spPr>
          <a:xfrm>
            <a:off x="3962400" y="0"/>
            <a:ext cx="5181600" cy="369332"/>
          </a:xfrm>
          <a:prstGeom prst="rect">
            <a:avLst/>
          </a:prstGeom>
          <a:solidFill>
            <a:srgbClr val="FFC000"/>
          </a:solidFill>
        </p:spPr>
        <p:txBody>
          <a:bodyPr wrap="square">
            <a:spAutoFit/>
          </a:bodyPr>
          <a:lstStyle/>
          <a:p>
            <a:r>
              <a:rPr lang="en-US" b="1" dirty="0" smtClean="0">
                <a:latin typeface="Times New Roman" pitchFamily="18" charset="0"/>
                <a:cs typeface="Times New Roman" pitchFamily="18" charset="0"/>
              </a:rPr>
              <a:t>Methods  for estimating dental manpower required</a:t>
            </a:r>
            <a:endParaRPr lang="en-US" b="1" dirty="0">
              <a:latin typeface="Times New Roman" pitchFamily="18" charset="0"/>
              <a:cs typeface="Times New Roman" pitchFamily="18" charset="0"/>
            </a:endParaRPr>
          </a:p>
        </p:txBody>
      </p:sp>
    </p:spTree>
  </p:cSld>
  <p:clrMapOvr>
    <a:masterClrMapping/>
  </p:clrMapOvr>
  <p:transition>
    <p:pull dir="d"/>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a:bodyPr>
          <a:lstStyle/>
          <a:p>
            <a:r>
              <a:rPr lang="en-US" sz="3600" b="1" smtClean="0">
                <a:solidFill>
                  <a:srgbClr val="7030A0"/>
                </a:solidFill>
                <a:latin typeface="Times New Roman" pitchFamily="18" charset="0"/>
                <a:cs typeface="Times New Roman" pitchFamily="18" charset="0"/>
              </a:rPr>
              <a:t>Components of health manpower supply </a:t>
            </a:r>
            <a:endParaRPr lang="en-US" sz="3600" b="1">
              <a:solidFill>
                <a:srgbClr val="7030A0"/>
              </a:solidFill>
              <a:latin typeface="Times New Roman" pitchFamily="18" charset="0"/>
              <a:cs typeface="Times New Roman" pitchFamily="18" charset="0"/>
            </a:endParaRPr>
          </a:p>
        </p:txBody>
      </p:sp>
      <p:sp>
        <p:nvSpPr>
          <p:cNvPr id="26" name="Text Box 12"/>
          <p:cNvSpPr txBox="1">
            <a:spLocks noChangeArrowheads="1"/>
          </p:cNvSpPr>
          <p:nvPr/>
        </p:nvSpPr>
        <p:spPr bwMode="auto">
          <a:xfrm>
            <a:off x="493712" y="1895474"/>
            <a:ext cx="2208213" cy="4572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a:spAutoFit/>
          </a:bodyPr>
          <a:lstStyle/>
          <a:p>
            <a:r>
              <a:rPr lang="en-US" sz="2400">
                <a:solidFill>
                  <a:srgbClr val="FFFF00"/>
                </a:solidFill>
                <a:latin typeface="Times New Roman" pitchFamily="18" charset="0"/>
              </a:rPr>
              <a:t>INCREMENTS </a:t>
            </a:r>
          </a:p>
        </p:txBody>
      </p:sp>
      <p:sp>
        <p:nvSpPr>
          <p:cNvPr id="27" name="Text Box 13"/>
          <p:cNvSpPr txBox="1">
            <a:spLocks noChangeArrowheads="1"/>
          </p:cNvSpPr>
          <p:nvPr/>
        </p:nvSpPr>
        <p:spPr bwMode="auto">
          <a:xfrm>
            <a:off x="6827837" y="1666874"/>
            <a:ext cx="1362075" cy="4572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a:spAutoFit/>
          </a:bodyPr>
          <a:lstStyle/>
          <a:p>
            <a:r>
              <a:rPr lang="en-US" sz="2400">
                <a:solidFill>
                  <a:srgbClr val="FFFF00"/>
                </a:solidFill>
                <a:latin typeface="Times New Roman" pitchFamily="18" charset="0"/>
              </a:rPr>
              <a:t>LOSSES </a:t>
            </a:r>
          </a:p>
        </p:txBody>
      </p:sp>
      <p:sp>
        <p:nvSpPr>
          <p:cNvPr id="28" name="Text Box 15"/>
          <p:cNvSpPr txBox="1">
            <a:spLocks noChangeArrowheads="1"/>
          </p:cNvSpPr>
          <p:nvPr/>
        </p:nvSpPr>
        <p:spPr bwMode="auto">
          <a:xfrm>
            <a:off x="569912" y="2595562"/>
            <a:ext cx="1709738" cy="4064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a:spAutoFit/>
          </a:bodyPr>
          <a:lstStyle/>
          <a:p>
            <a:r>
              <a:rPr lang="en-US" sz="2000">
                <a:latin typeface="Times New Roman" pitchFamily="18" charset="0"/>
              </a:rPr>
              <a:t>New graduates</a:t>
            </a:r>
          </a:p>
        </p:txBody>
      </p:sp>
      <p:sp>
        <p:nvSpPr>
          <p:cNvPr id="29" name="Text Box 16"/>
          <p:cNvSpPr txBox="1">
            <a:spLocks noChangeArrowheads="1"/>
          </p:cNvSpPr>
          <p:nvPr/>
        </p:nvSpPr>
        <p:spPr bwMode="auto">
          <a:xfrm>
            <a:off x="493712" y="3586162"/>
            <a:ext cx="1890713" cy="7112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a:spAutoFit/>
          </a:bodyPr>
          <a:lstStyle/>
          <a:p>
            <a:r>
              <a:rPr lang="en-US" sz="2000">
                <a:latin typeface="Times New Roman" pitchFamily="18" charset="0"/>
              </a:rPr>
              <a:t>Transfer from </a:t>
            </a:r>
          </a:p>
          <a:p>
            <a:r>
              <a:rPr lang="en-US" sz="2000">
                <a:latin typeface="Times New Roman" pitchFamily="18" charset="0"/>
              </a:rPr>
              <a:t>other occupation</a:t>
            </a:r>
          </a:p>
        </p:txBody>
      </p:sp>
      <p:sp>
        <p:nvSpPr>
          <p:cNvPr id="30" name="Text Box 17"/>
          <p:cNvSpPr txBox="1">
            <a:spLocks noChangeArrowheads="1"/>
          </p:cNvSpPr>
          <p:nvPr/>
        </p:nvSpPr>
        <p:spPr bwMode="auto">
          <a:xfrm>
            <a:off x="341312" y="4881562"/>
            <a:ext cx="2503488" cy="7112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a:spAutoFit/>
          </a:bodyPr>
          <a:lstStyle/>
          <a:p>
            <a:r>
              <a:rPr lang="en-US" sz="2000">
                <a:latin typeface="Times New Roman" pitchFamily="18" charset="0"/>
              </a:rPr>
              <a:t>Immigration of health </a:t>
            </a:r>
          </a:p>
          <a:p>
            <a:r>
              <a:rPr lang="en-US" sz="2000">
                <a:latin typeface="Times New Roman" pitchFamily="18" charset="0"/>
              </a:rPr>
              <a:t>Personnel from abroad</a:t>
            </a:r>
          </a:p>
        </p:txBody>
      </p:sp>
      <p:sp>
        <p:nvSpPr>
          <p:cNvPr id="31" name="Text Box 19"/>
          <p:cNvSpPr txBox="1">
            <a:spLocks noChangeArrowheads="1"/>
          </p:cNvSpPr>
          <p:nvPr/>
        </p:nvSpPr>
        <p:spPr bwMode="auto">
          <a:xfrm>
            <a:off x="3770312" y="2124074"/>
            <a:ext cx="1320800" cy="4572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a:spAutoFit/>
          </a:bodyPr>
          <a:lstStyle/>
          <a:p>
            <a:r>
              <a:rPr lang="en-US" sz="2400">
                <a:solidFill>
                  <a:srgbClr val="FFFF00"/>
                </a:solidFill>
                <a:latin typeface="Times New Roman" pitchFamily="18" charset="0"/>
              </a:rPr>
              <a:t>SUPPLY</a:t>
            </a:r>
          </a:p>
        </p:txBody>
      </p:sp>
      <p:sp>
        <p:nvSpPr>
          <p:cNvPr id="32" name="Text Box 20"/>
          <p:cNvSpPr txBox="1">
            <a:spLocks noChangeArrowheads="1"/>
          </p:cNvSpPr>
          <p:nvPr/>
        </p:nvSpPr>
        <p:spPr bwMode="auto">
          <a:xfrm>
            <a:off x="3084512" y="2976562"/>
            <a:ext cx="2744788" cy="4064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a:spAutoFit/>
          </a:bodyPr>
          <a:lstStyle/>
          <a:p>
            <a:r>
              <a:rPr lang="en-US" sz="2000">
                <a:latin typeface="Times New Roman" pitchFamily="18" charset="0"/>
              </a:rPr>
              <a:t>Active manpower supply</a:t>
            </a:r>
          </a:p>
        </p:txBody>
      </p:sp>
      <p:sp>
        <p:nvSpPr>
          <p:cNvPr id="33" name="Line 21"/>
          <p:cNvSpPr>
            <a:spLocks noChangeShapeType="1"/>
          </p:cNvSpPr>
          <p:nvPr/>
        </p:nvSpPr>
        <p:spPr bwMode="auto">
          <a:xfrm>
            <a:off x="2322512" y="2809874"/>
            <a:ext cx="762000" cy="457200"/>
          </a:xfrm>
          <a:prstGeom prst="line">
            <a:avLst/>
          </a:prstGeom>
          <a:ln>
            <a:headEnd/>
            <a:tailEnd/>
          </a:ln>
        </p:spPr>
        <p:style>
          <a:lnRef idx="1">
            <a:schemeClr val="accent2"/>
          </a:lnRef>
          <a:fillRef idx="3">
            <a:schemeClr val="accent2"/>
          </a:fillRef>
          <a:effectRef idx="2">
            <a:schemeClr val="accent2"/>
          </a:effectRef>
          <a:fontRef idx="minor">
            <a:schemeClr val="lt1"/>
          </a:fontRef>
        </p:style>
        <p:txBody>
          <a:bodyPr/>
          <a:lstStyle/>
          <a:p>
            <a:endParaRPr lang="en-US"/>
          </a:p>
        </p:txBody>
      </p:sp>
      <p:sp>
        <p:nvSpPr>
          <p:cNvPr id="34" name="Line 22"/>
          <p:cNvSpPr>
            <a:spLocks noChangeShapeType="1"/>
          </p:cNvSpPr>
          <p:nvPr/>
        </p:nvSpPr>
        <p:spPr bwMode="auto">
          <a:xfrm flipV="1">
            <a:off x="2398712" y="3343274"/>
            <a:ext cx="685800" cy="609600"/>
          </a:xfrm>
          <a:prstGeom prst="line">
            <a:avLst/>
          </a:prstGeom>
          <a:ln>
            <a:headEnd/>
            <a:tailEnd/>
          </a:ln>
        </p:spPr>
        <p:style>
          <a:lnRef idx="1">
            <a:schemeClr val="accent2"/>
          </a:lnRef>
          <a:fillRef idx="3">
            <a:schemeClr val="accent2"/>
          </a:fillRef>
          <a:effectRef idx="2">
            <a:schemeClr val="accent2"/>
          </a:effectRef>
          <a:fontRef idx="minor">
            <a:schemeClr val="lt1"/>
          </a:fontRef>
        </p:style>
        <p:txBody>
          <a:bodyPr/>
          <a:lstStyle/>
          <a:p>
            <a:endParaRPr lang="en-US"/>
          </a:p>
        </p:txBody>
      </p:sp>
      <p:sp>
        <p:nvSpPr>
          <p:cNvPr id="35" name="Line 23"/>
          <p:cNvSpPr>
            <a:spLocks noChangeShapeType="1"/>
          </p:cNvSpPr>
          <p:nvPr/>
        </p:nvSpPr>
        <p:spPr bwMode="auto">
          <a:xfrm flipV="1">
            <a:off x="2703512" y="3343274"/>
            <a:ext cx="381000" cy="1524000"/>
          </a:xfrm>
          <a:prstGeom prst="line">
            <a:avLst/>
          </a:prstGeom>
          <a:ln>
            <a:headEnd/>
            <a:tailEnd/>
          </a:ln>
        </p:spPr>
        <p:style>
          <a:lnRef idx="1">
            <a:schemeClr val="accent2"/>
          </a:lnRef>
          <a:fillRef idx="3">
            <a:schemeClr val="accent2"/>
          </a:fillRef>
          <a:effectRef idx="2">
            <a:schemeClr val="accent2"/>
          </a:effectRef>
          <a:fontRef idx="minor">
            <a:schemeClr val="lt1"/>
          </a:fontRef>
        </p:style>
        <p:txBody>
          <a:bodyPr/>
          <a:lstStyle/>
          <a:p>
            <a:endParaRPr lang="en-US"/>
          </a:p>
        </p:txBody>
      </p:sp>
      <p:sp>
        <p:nvSpPr>
          <p:cNvPr id="36" name="Line 24"/>
          <p:cNvSpPr>
            <a:spLocks noChangeShapeType="1"/>
          </p:cNvSpPr>
          <p:nvPr/>
        </p:nvSpPr>
        <p:spPr bwMode="auto">
          <a:xfrm>
            <a:off x="3922712" y="3495674"/>
            <a:ext cx="0" cy="838200"/>
          </a:xfrm>
          <a:prstGeom prst="line">
            <a:avLst/>
          </a:prstGeom>
          <a:ln>
            <a:headEnd/>
            <a:tailEnd type="triangle" w="med" len="med"/>
          </a:ln>
        </p:spPr>
        <p:style>
          <a:lnRef idx="1">
            <a:schemeClr val="accent2"/>
          </a:lnRef>
          <a:fillRef idx="3">
            <a:schemeClr val="accent2"/>
          </a:fillRef>
          <a:effectRef idx="2">
            <a:schemeClr val="accent2"/>
          </a:effectRef>
          <a:fontRef idx="minor">
            <a:schemeClr val="lt1"/>
          </a:fontRef>
        </p:style>
        <p:txBody>
          <a:bodyPr/>
          <a:lstStyle/>
          <a:p>
            <a:endParaRPr lang="en-US"/>
          </a:p>
        </p:txBody>
      </p:sp>
      <p:sp>
        <p:nvSpPr>
          <p:cNvPr id="37" name="Line 25"/>
          <p:cNvSpPr>
            <a:spLocks noChangeShapeType="1"/>
          </p:cNvSpPr>
          <p:nvPr/>
        </p:nvSpPr>
        <p:spPr bwMode="auto">
          <a:xfrm flipV="1">
            <a:off x="4684712" y="3495674"/>
            <a:ext cx="0" cy="838200"/>
          </a:xfrm>
          <a:prstGeom prst="line">
            <a:avLst/>
          </a:prstGeom>
          <a:ln>
            <a:headEnd/>
            <a:tailEnd type="triangle" w="med" len="med"/>
          </a:ln>
        </p:spPr>
        <p:style>
          <a:lnRef idx="1">
            <a:schemeClr val="accent2"/>
          </a:lnRef>
          <a:fillRef idx="3">
            <a:schemeClr val="accent2"/>
          </a:fillRef>
          <a:effectRef idx="2">
            <a:schemeClr val="accent2"/>
          </a:effectRef>
          <a:fontRef idx="minor">
            <a:schemeClr val="lt1"/>
          </a:fontRef>
        </p:style>
        <p:txBody>
          <a:bodyPr/>
          <a:lstStyle/>
          <a:p>
            <a:endParaRPr lang="en-US"/>
          </a:p>
        </p:txBody>
      </p:sp>
      <p:sp>
        <p:nvSpPr>
          <p:cNvPr id="38" name="Text Box 26"/>
          <p:cNvSpPr txBox="1">
            <a:spLocks noChangeArrowheads="1"/>
          </p:cNvSpPr>
          <p:nvPr/>
        </p:nvSpPr>
        <p:spPr bwMode="auto">
          <a:xfrm>
            <a:off x="3084512" y="4500562"/>
            <a:ext cx="2884488" cy="4064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a:spAutoFit/>
          </a:bodyPr>
          <a:lstStyle/>
          <a:p>
            <a:r>
              <a:rPr lang="en-US" sz="2000">
                <a:latin typeface="Times New Roman" pitchFamily="18" charset="0"/>
              </a:rPr>
              <a:t>Inactive manpower supply</a:t>
            </a:r>
          </a:p>
        </p:txBody>
      </p:sp>
      <p:sp>
        <p:nvSpPr>
          <p:cNvPr id="39" name="Text Box 27"/>
          <p:cNvSpPr txBox="1">
            <a:spLocks noChangeArrowheads="1"/>
          </p:cNvSpPr>
          <p:nvPr/>
        </p:nvSpPr>
        <p:spPr bwMode="auto">
          <a:xfrm>
            <a:off x="6802437" y="2290762"/>
            <a:ext cx="1382713" cy="4064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a:spAutoFit/>
          </a:bodyPr>
          <a:lstStyle/>
          <a:p>
            <a:r>
              <a:rPr lang="en-US" sz="2000">
                <a:latin typeface="Times New Roman" pitchFamily="18" charset="0"/>
              </a:rPr>
              <a:t>Retirement </a:t>
            </a:r>
          </a:p>
        </p:txBody>
      </p:sp>
      <p:sp>
        <p:nvSpPr>
          <p:cNvPr id="40" name="Text Box 28"/>
          <p:cNvSpPr txBox="1">
            <a:spLocks noChangeArrowheads="1"/>
          </p:cNvSpPr>
          <p:nvPr/>
        </p:nvSpPr>
        <p:spPr bwMode="auto">
          <a:xfrm>
            <a:off x="6999287" y="2976562"/>
            <a:ext cx="962025" cy="4064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a:spAutoFit/>
          </a:bodyPr>
          <a:lstStyle/>
          <a:p>
            <a:r>
              <a:rPr lang="en-US" sz="2000">
                <a:latin typeface="Times New Roman" pitchFamily="18" charset="0"/>
              </a:rPr>
              <a:t>Deaths </a:t>
            </a:r>
          </a:p>
        </p:txBody>
      </p:sp>
      <p:sp>
        <p:nvSpPr>
          <p:cNvPr id="41" name="Text Box 29"/>
          <p:cNvSpPr txBox="1">
            <a:spLocks noChangeArrowheads="1"/>
          </p:cNvSpPr>
          <p:nvPr/>
        </p:nvSpPr>
        <p:spPr bwMode="auto">
          <a:xfrm>
            <a:off x="6878637" y="3689349"/>
            <a:ext cx="1409700" cy="46672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a:spAutoFit/>
          </a:bodyPr>
          <a:lstStyle/>
          <a:p>
            <a:r>
              <a:rPr lang="en-US" sz="2000">
                <a:latin typeface="Times New Roman" pitchFamily="18" charset="0"/>
              </a:rPr>
              <a:t>Emigration</a:t>
            </a:r>
            <a:r>
              <a:rPr lang="en-US" sz="2400">
                <a:latin typeface="Times New Roman" pitchFamily="18" charset="0"/>
              </a:rPr>
              <a:t> </a:t>
            </a:r>
          </a:p>
        </p:txBody>
      </p:sp>
      <p:sp>
        <p:nvSpPr>
          <p:cNvPr id="42" name="Text Box 30"/>
          <p:cNvSpPr txBox="1">
            <a:spLocks noChangeArrowheads="1"/>
          </p:cNvSpPr>
          <p:nvPr/>
        </p:nvSpPr>
        <p:spPr bwMode="auto">
          <a:xfrm>
            <a:off x="6802437" y="4576762"/>
            <a:ext cx="1960563" cy="7112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a:spAutoFit/>
          </a:bodyPr>
          <a:lstStyle/>
          <a:p>
            <a:r>
              <a:rPr lang="en-US" sz="2000">
                <a:latin typeface="Times New Roman" pitchFamily="18" charset="0"/>
              </a:rPr>
              <a:t>Transfer to other </a:t>
            </a:r>
          </a:p>
          <a:p>
            <a:r>
              <a:rPr lang="en-US" sz="2000">
                <a:latin typeface="Times New Roman" pitchFamily="18" charset="0"/>
              </a:rPr>
              <a:t>occupation</a:t>
            </a:r>
          </a:p>
        </p:txBody>
      </p:sp>
      <p:sp>
        <p:nvSpPr>
          <p:cNvPr id="43" name="Line 31"/>
          <p:cNvSpPr>
            <a:spLocks noChangeShapeType="1"/>
          </p:cNvSpPr>
          <p:nvPr/>
        </p:nvSpPr>
        <p:spPr bwMode="auto">
          <a:xfrm flipV="1">
            <a:off x="5827712" y="2581274"/>
            <a:ext cx="914400" cy="381000"/>
          </a:xfrm>
          <a:prstGeom prst="line">
            <a:avLst/>
          </a:prstGeom>
          <a:ln>
            <a:headEnd/>
            <a:tailEnd/>
          </a:ln>
        </p:spPr>
        <p:style>
          <a:lnRef idx="1">
            <a:schemeClr val="accent2"/>
          </a:lnRef>
          <a:fillRef idx="3">
            <a:schemeClr val="accent2"/>
          </a:fillRef>
          <a:effectRef idx="2">
            <a:schemeClr val="accent2"/>
          </a:effectRef>
          <a:fontRef idx="minor">
            <a:schemeClr val="lt1"/>
          </a:fontRef>
        </p:style>
        <p:txBody>
          <a:bodyPr/>
          <a:lstStyle/>
          <a:p>
            <a:endParaRPr lang="en-US"/>
          </a:p>
        </p:txBody>
      </p:sp>
      <p:sp>
        <p:nvSpPr>
          <p:cNvPr id="44" name="Line 32"/>
          <p:cNvSpPr>
            <a:spLocks noChangeShapeType="1"/>
          </p:cNvSpPr>
          <p:nvPr/>
        </p:nvSpPr>
        <p:spPr bwMode="auto">
          <a:xfrm>
            <a:off x="5827712" y="3114674"/>
            <a:ext cx="1143000" cy="0"/>
          </a:xfrm>
          <a:prstGeom prst="line">
            <a:avLst/>
          </a:prstGeom>
          <a:ln>
            <a:headEnd/>
            <a:tailEnd/>
          </a:ln>
        </p:spPr>
        <p:style>
          <a:lnRef idx="1">
            <a:schemeClr val="accent2"/>
          </a:lnRef>
          <a:fillRef idx="3">
            <a:schemeClr val="accent2"/>
          </a:fillRef>
          <a:effectRef idx="2">
            <a:schemeClr val="accent2"/>
          </a:effectRef>
          <a:fontRef idx="minor">
            <a:schemeClr val="lt1"/>
          </a:fontRef>
        </p:style>
        <p:txBody>
          <a:bodyPr/>
          <a:lstStyle/>
          <a:p>
            <a:endParaRPr lang="en-US"/>
          </a:p>
        </p:txBody>
      </p:sp>
      <p:sp>
        <p:nvSpPr>
          <p:cNvPr id="45" name="Line 33"/>
          <p:cNvSpPr>
            <a:spLocks noChangeShapeType="1"/>
          </p:cNvSpPr>
          <p:nvPr/>
        </p:nvSpPr>
        <p:spPr bwMode="auto">
          <a:xfrm>
            <a:off x="5827712" y="3267074"/>
            <a:ext cx="1066800" cy="609600"/>
          </a:xfrm>
          <a:prstGeom prst="line">
            <a:avLst/>
          </a:prstGeom>
          <a:ln>
            <a:headEnd/>
            <a:tailEnd/>
          </a:ln>
        </p:spPr>
        <p:style>
          <a:lnRef idx="1">
            <a:schemeClr val="accent2"/>
          </a:lnRef>
          <a:fillRef idx="3">
            <a:schemeClr val="accent2"/>
          </a:fillRef>
          <a:effectRef idx="2">
            <a:schemeClr val="accent2"/>
          </a:effectRef>
          <a:fontRef idx="minor">
            <a:schemeClr val="lt1"/>
          </a:fontRef>
        </p:style>
        <p:txBody>
          <a:bodyPr/>
          <a:lstStyle/>
          <a:p>
            <a:endParaRPr lang="en-US"/>
          </a:p>
        </p:txBody>
      </p:sp>
      <p:sp>
        <p:nvSpPr>
          <p:cNvPr id="46" name="Line 34"/>
          <p:cNvSpPr>
            <a:spLocks noChangeShapeType="1"/>
          </p:cNvSpPr>
          <p:nvPr/>
        </p:nvSpPr>
        <p:spPr bwMode="auto">
          <a:xfrm>
            <a:off x="5827712" y="3419474"/>
            <a:ext cx="990600" cy="1219200"/>
          </a:xfrm>
          <a:prstGeom prst="line">
            <a:avLst/>
          </a:prstGeom>
          <a:ln>
            <a:headEnd/>
            <a:tailEnd/>
          </a:ln>
        </p:spPr>
        <p:style>
          <a:lnRef idx="1">
            <a:schemeClr val="accent2"/>
          </a:lnRef>
          <a:fillRef idx="3">
            <a:schemeClr val="accent2"/>
          </a:fillRef>
          <a:effectRef idx="2">
            <a:schemeClr val="accent2"/>
          </a:effectRef>
          <a:fontRef idx="minor">
            <a:schemeClr val="lt1"/>
          </a:fontRef>
        </p:style>
        <p:txBody>
          <a:bodyPr/>
          <a:lstStyle/>
          <a:p>
            <a:endParaRPr lang="en-US"/>
          </a:p>
        </p:txBody>
      </p:sp>
      <p:sp>
        <p:nvSpPr>
          <p:cNvPr id="25" name="TextBox 24"/>
          <p:cNvSpPr txBox="1"/>
          <p:nvPr/>
        </p:nvSpPr>
        <p:spPr>
          <a:xfrm>
            <a:off x="2133600" y="5897562"/>
            <a:ext cx="6406690" cy="369332"/>
          </a:xfrm>
          <a:prstGeom prst="rect">
            <a:avLst/>
          </a:prstGeom>
          <a:noFill/>
        </p:spPr>
        <p:txBody>
          <a:bodyPr wrap="none" rtlCol="0">
            <a:spAutoFit/>
          </a:bodyPr>
          <a:lstStyle/>
          <a:p>
            <a:r>
              <a:rPr lang="en-US" b="1" i="1" smtClean="0">
                <a:solidFill>
                  <a:srgbClr val="7030A0"/>
                </a:solidFill>
                <a:latin typeface="Times New Roman" pitchFamily="18" charset="0"/>
                <a:cs typeface="Times New Roman" pitchFamily="18" charset="0"/>
              </a:rPr>
              <a:t>Health manpower planning by Hall T.L and </a:t>
            </a:r>
            <a:r>
              <a:rPr lang="en-US" b="1" i="1" err="1" smtClean="0">
                <a:solidFill>
                  <a:srgbClr val="7030A0"/>
                </a:solidFill>
                <a:latin typeface="Times New Roman" pitchFamily="18" charset="0"/>
                <a:cs typeface="Times New Roman" pitchFamily="18" charset="0"/>
              </a:rPr>
              <a:t>Meija</a:t>
            </a:r>
            <a:r>
              <a:rPr lang="en-US" b="1" i="1" smtClean="0">
                <a:solidFill>
                  <a:srgbClr val="7030A0"/>
                </a:solidFill>
                <a:latin typeface="Times New Roman" pitchFamily="18" charset="0"/>
                <a:cs typeface="Times New Roman" pitchFamily="18" charset="0"/>
              </a:rPr>
              <a:t> A, WHO, 1978</a:t>
            </a:r>
            <a:endParaRPr lang="en-US" b="1" i="1">
              <a:solidFill>
                <a:srgbClr val="7030A0"/>
              </a:solidFill>
              <a:latin typeface="Times New Roman" pitchFamily="18" charset="0"/>
              <a:cs typeface="Times New Roman" pitchFamily="18" charset="0"/>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Horizontal)">
                                      <p:cBhvr>
                                        <p:cTn id="7" dur="500"/>
                                        <p:tgtEl>
                                          <p:spTgt spid="26"/>
                                        </p:tgtEl>
                                      </p:cBhvr>
                                    </p:animEffect>
                                  </p:childTnLst>
                                </p:cTn>
                              </p:par>
                            </p:childTnLst>
                          </p:cTn>
                        </p:par>
                        <p:par>
                          <p:cTn id="8" fill="hold">
                            <p:stCondLst>
                              <p:cond delay="500"/>
                            </p:stCondLst>
                            <p:childTnLst>
                              <p:par>
                                <p:cTn id="9" presetID="16" presetClass="entr" presetSubtype="2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barn(inHorizontal)">
                                      <p:cBhvr>
                                        <p:cTn id="11" dur="500"/>
                                        <p:tgtEl>
                                          <p:spTgt spid="27"/>
                                        </p:tgtEl>
                                      </p:cBhvr>
                                    </p:animEffect>
                                  </p:childTnLst>
                                </p:cTn>
                              </p:par>
                            </p:childTnLst>
                          </p:cTn>
                        </p:par>
                        <p:par>
                          <p:cTn id="12" fill="hold">
                            <p:stCondLst>
                              <p:cond delay="1000"/>
                            </p:stCondLst>
                            <p:childTnLst>
                              <p:par>
                                <p:cTn id="13" presetID="16" presetClass="entr" presetSubtype="26"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barn(inHorizontal)">
                                      <p:cBhvr>
                                        <p:cTn id="15" dur="500"/>
                                        <p:tgtEl>
                                          <p:spTgt spid="28"/>
                                        </p:tgtEl>
                                      </p:cBhvr>
                                    </p:animEffect>
                                  </p:childTnLst>
                                </p:cTn>
                              </p:par>
                            </p:childTnLst>
                          </p:cTn>
                        </p:par>
                        <p:par>
                          <p:cTn id="16" fill="hold">
                            <p:stCondLst>
                              <p:cond delay="1500"/>
                            </p:stCondLst>
                            <p:childTnLst>
                              <p:par>
                                <p:cTn id="17" presetID="16" presetClass="entr" presetSubtype="26"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barn(inHorizontal)">
                                      <p:cBhvr>
                                        <p:cTn id="19" dur="500"/>
                                        <p:tgtEl>
                                          <p:spTgt spid="29"/>
                                        </p:tgtEl>
                                      </p:cBhvr>
                                    </p:animEffect>
                                  </p:childTnLst>
                                </p:cTn>
                              </p:par>
                            </p:childTnLst>
                          </p:cTn>
                        </p:par>
                        <p:par>
                          <p:cTn id="20" fill="hold">
                            <p:stCondLst>
                              <p:cond delay="2000"/>
                            </p:stCondLst>
                            <p:childTnLst>
                              <p:par>
                                <p:cTn id="21" presetID="16" presetClass="entr" presetSubtype="26"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barn(inHorizontal)">
                                      <p:cBhvr>
                                        <p:cTn id="23" dur="500"/>
                                        <p:tgtEl>
                                          <p:spTgt spid="30"/>
                                        </p:tgtEl>
                                      </p:cBhvr>
                                    </p:animEffect>
                                  </p:childTnLst>
                                </p:cTn>
                              </p:par>
                            </p:childTnLst>
                          </p:cTn>
                        </p:par>
                        <p:par>
                          <p:cTn id="24" fill="hold">
                            <p:stCondLst>
                              <p:cond delay="2500"/>
                            </p:stCondLst>
                            <p:childTnLst>
                              <p:par>
                                <p:cTn id="25" presetID="16" presetClass="entr" presetSubtype="26"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barn(inHorizontal)">
                                      <p:cBhvr>
                                        <p:cTn id="27" dur="500"/>
                                        <p:tgtEl>
                                          <p:spTgt spid="31"/>
                                        </p:tgtEl>
                                      </p:cBhvr>
                                    </p:animEffect>
                                  </p:childTnLst>
                                </p:cTn>
                              </p:par>
                            </p:childTnLst>
                          </p:cTn>
                        </p:par>
                        <p:par>
                          <p:cTn id="28" fill="hold">
                            <p:stCondLst>
                              <p:cond delay="3000"/>
                            </p:stCondLst>
                            <p:childTnLst>
                              <p:par>
                                <p:cTn id="29" presetID="16" presetClass="entr" presetSubtype="26"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barn(inHorizontal)">
                                      <p:cBhvr>
                                        <p:cTn id="31" dur="500"/>
                                        <p:tgtEl>
                                          <p:spTgt spid="32"/>
                                        </p:tgtEl>
                                      </p:cBhvr>
                                    </p:animEffect>
                                  </p:childTnLst>
                                </p:cTn>
                              </p:par>
                            </p:childTnLst>
                          </p:cTn>
                        </p:par>
                        <p:par>
                          <p:cTn id="32" fill="hold">
                            <p:stCondLst>
                              <p:cond delay="3500"/>
                            </p:stCondLst>
                            <p:childTnLst>
                              <p:par>
                                <p:cTn id="33" presetID="16" presetClass="entr" presetSubtype="2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barn(inHorizontal)">
                                      <p:cBhvr>
                                        <p:cTn id="35" dur="500"/>
                                        <p:tgtEl>
                                          <p:spTgt spid="33"/>
                                        </p:tgtEl>
                                      </p:cBhvr>
                                    </p:animEffect>
                                  </p:childTnLst>
                                </p:cTn>
                              </p:par>
                            </p:childTnLst>
                          </p:cTn>
                        </p:par>
                        <p:par>
                          <p:cTn id="36" fill="hold">
                            <p:stCondLst>
                              <p:cond delay="4000"/>
                            </p:stCondLst>
                            <p:childTnLst>
                              <p:par>
                                <p:cTn id="37" presetID="16" presetClass="entr" presetSubtype="26"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barn(inHorizontal)">
                                      <p:cBhvr>
                                        <p:cTn id="39" dur="500"/>
                                        <p:tgtEl>
                                          <p:spTgt spid="34"/>
                                        </p:tgtEl>
                                      </p:cBhvr>
                                    </p:animEffect>
                                  </p:childTnLst>
                                </p:cTn>
                              </p:par>
                            </p:childTnLst>
                          </p:cTn>
                        </p:par>
                        <p:par>
                          <p:cTn id="40" fill="hold">
                            <p:stCondLst>
                              <p:cond delay="4500"/>
                            </p:stCondLst>
                            <p:childTnLst>
                              <p:par>
                                <p:cTn id="41" presetID="16" presetClass="entr" presetSubtype="26"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barn(inHorizontal)">
                                      <p:cBhvr>
                                        <p:cTn id="43" dur="500"/>
                                        <p:tgtEl>
                                          <p:spTgt spid="35"/>
                                        </p:tgtEl>
                                      </p:cBhvr>
                                    </p:animEffect>
                                  </p:childTnLst>
                                </p:cTn>
                              </p:par>
                            </p:childTnLst>
                          </p:cTn>
                        </p:par>
                        <p:par>
                          <p:cTn id="44" fill="hold">
                            <p:stCondLst>
                              <p:cond delay="5000"/>
                            </p:stCondLst>
                            <p:childTnLst>
                              <p:par>
                                <p:cTn id="45" presetID="16" presetClass="entr" presetSubtype="26"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barn(inHorizontal)">
                                      <p:cBhvr>
                                        <p:cTn id="47" dur="500"/>
                                        <p:tgtEl>
                                          <p:spTgt spid="36"/>
                                        </p:tgtEl>
                                      </p:cBhvr>
                                    </p:animEffect>
                                  </p:childTnLst>
                                </p:cTn>
                              </p:par>
                            </p:childTnLst>
                          </p:cTn>
                        </p:par>
                        <p:par>
                          <p:cTn id="48" fill="hold">
                            <p:stCondLst>
                              <p:cond delay="5500"/>
                            </p:stCondLst>
                            <p:childTnLst>
                              <p:par>
                                <p:cTn id="49" presetID="16" presetClass="entr" presetSubtype="26" fill="hold" grpId="0" nodeType="after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barn(inHorizontal)">
                                      <p:cBhvr>
                                        <p:cTn id="51" dur="500"/>
                                        <p:tgtEl>
                                          <p:spTgt spid="37"/>
                                        </p:tgtEl>
                                      </p:cBhvr>
                                    </p:animEffect>
                                  </p:childTnLst>
                                </p:cTn>
                              </p:par>
                            </p:childTnLst>
                          </p:cTn>
                        </p:par>
                        <p:par>
                          <p:cTn id="52" fill="hold">
                            <p:stCondLst>
                              <p:cond delay="6000"/>
                            </p:stCondLst>
                            <p:childTnLst>
                              <p:par>
                                <p:cTn id="53" presetID="16" presetClass="entr" presetSubtype="26"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barn(inHorizontal)">
                                      <p:cBhvr>
                                        <p:cTn id="55" dur="500"/>
                                        <p:tgtEl>
                                          <p:spTgt spid="38"/>
                                        </p:tgtEl>
                                      </p:cBhvr>
                                    </p:animEffect>
                                  </p:childTnLst>
                                </p:cTn>
                              </p:par>
                            </p:childTnLst>
                          </p:cTn>
                        </p:par>
                        <p:par>
                          <p:cTn id="56" fill="hold">
                            <p:stCondLst>
                              <p:cond delay="6500"/>
                            </p:stCondLst>
                            <p:childTnLst>
                              <p:par>
                                <p:cTn id="57" presetID="16" presetClass="entr" presetSubtype="26" fill="hold" grpId="0" nodeType="after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barn(inHorizontal)">
                                      <p:cBhvr>
                                        <p:cTn id="59" dur="500"/>
                                        <p:tgtEl>
                                          <p:spTgt spid="39"/>
                                        </p:tgtEl>
                                      </p:cBhvr>
                                    </p:animEffect>
                                  </p:childTnLst>
                                </p:cTn>
                              </p:par>
                            </p:childTnLst>
                          </p:cTn>
                        </p:par>
                        <p:par>
                          <p:cTn id="60" fill="hold">
                            <p:stCondLst>
                              <p:cond delay="7000"/>
                            </p:stCondLst>
                            <p:childTnLst>
                              <p:par>
                                <p:cTn id="61" presetID="16" presetClass="entr" presetSubtype="26"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barn(inHorizontal)">
                                      <p:cBhvr>
                                        <p:cTn id="63" dur="500"/>
                                        <p:tgtEl>
                                          <p:spTgt spid="40"/>
                                        </p:tgtEl>
                                      </p:cBhvr>
                                    </p:animEffect>
                                  </p:childTnLst>
                                </p:cTn>
                              </p:par>
                            </p:childTnLst>
                          </p:cTn>
                        </p:par>
                        <p:par>
                          <p:cTn id="64" fill="hold">
                            <p:stCondLst>
                              <p:cond delay="7500"/>
                            </p:stCondLst>
                            <p:childTnLst>
                              <p:par>
                                <p:cTn id="65" presetID="16" presetClass="entr" presetSubtype="26"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barn(inHorizontal)">
                                      <p:cBhvr>
                                        <p:cTn id="67" dur="500"/>
                                        <p:tgtEl>
                                          <p:spTgt spid="41"/>
                                        </p:tgtEl>
                                      </p:cBhvr>
                                    </p:animEffect>
                                  </p:childTnLst>
                                </p:cTn>
                              </p:par>
                            </p:childTnLst>
                          </p:cTn>
                        </p:par>
                        <p:par>
                          <p:cTn id="68" fill="hold">
                            <p:stCondLst>
                              <p:cond delay="8000"/>
                            </p:stCondLst>
                            <p:childTnLst>
                              <p:par>
                                <p:cTn id="69" presetID="16" presetClass="entr" presetSubtype="26"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barn(inHorizontal)">
                                      <p:cBhvr>
                                        <p:cTn id="71" dur="500"/>
                                        <p:tgtEl>
                                          <p:spTgt spid="42"/>
                                        </p:tgtEl>
                                      </p:cBhvr>
                                    </p:animEffect>
                                  </p:childTnLst>
                                </p:cTn>
                              </p:par>
                            </p:childTnLst>
                          </p:cTn>
                        </p:par>
                        <p:par>
                          <p:cTn id="72" fill="hold">
                            <p:stCondLst>
                              <p:cond delay="8500"/>
                            </p:stCondLst>
                            <p:childTnLst>
                              <p:par>
                                <p:cTn id="73" presetID="16" presetClass="entr" presetSubtype="26"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barn(inHorizontal)">
                                      <p:cBhvr>
                                        <p:cTn id="75" dur="500"/>
                                        <p:tgtEl>
                                          <p:spTgt spid="43"/>
                                        </p:tgtEl>
                                      </p:cBhvr>
                                    </p:animEffect>
                                  </p:childTnLst>
                                </p:cTn>
                              </p:par>
                            </p:childTnLst>
                          </p:cTn>
                        </p:par>
                        <p:par>
                          <p:cTn id="76" fill="hold">
                            <p:stCondLst>
                              <p:cond delay="9000"/>
                            </p:stCondLst>
                            <p:childTnLst>
                              <p:par>
                                <p:cTn id="77" presetID="16" presetClass="entr" presetSubtype="26"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barn(inHorizontal)">
                                      <p:cBhvr>
                                        <p:cTn id="79" dur="500"/>
                                        <p:tgtEl>
                                          <p:spTgt spid="44"/>
                                        </p:tgtEl>
                                      </p:cBhvr>
                                    </p:animEffect>
                                  </p:childTnLst>
                                </p:cTn>
                              </p:par>
                            </p:childTnLst>
                          </p:cTn>
                        </p:par>
                        <p:par>
                          <p:cTn id="80" fill="hold">
                            <p:stCondLst>
                              <p:cond delay="9500"/>
                            </p:stCondLst>
                            <p:childTnLst>
                              <p:par>
                                <p:cTn id="81" presetID="16" presetClass="entr" presetSubtype="26"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barn(inHorizontal)">
                                      <p:cBhvr>
                                        <p:cTn id="83" dur="500"/>
                                        <p:tgtEl>
                                          <p:spTgt spid="45"/>
                                        </p:tgtEl>
                                      </p:cBhvr>
                                    </p:animEffect>
                                  </p:childTnLst>
                                </p:cTn>
                              </p:par>
                            </p:childTnLst>
                          </p:cTn>
                        </p:par>
                        <p:par>
                          <p:cTn id="84" fill="hold">
                            <p:stCondLst>
                              <p:cond delay="10000"/>
                            </p:stCondLst>
                            <p:childTnLst>
                              <p:par>
                                <p:cTn id="85" presetID="16" presetClass="entr" presetSubtype="2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Effect transition="in" filter="barn(inHorizontal)">
                                      <p:cBhvr>
                                        <p:cTn id="8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smtClean="0">
                <a:effectLst>
                  <a:outerShdw blurRad="38100" dist="38100" dir="2700000" algn="tl">
                    <a:srgbClr val="000000">
                      <a:alpha val="43137"/>
                    </a:srgbClr>
                  </a:outerShdw>
                </a:effectLst>
                <a:latin typeface="Times New Roman" pitchFamily="18" charset="0"/>
                <a:cs typeface="Times New Roman" pitchFamily="18" charset="0"/>
              </a:rPr>
              <a:t>Utilization of Dental Manpower </a:t>
            </a:r>
            <a:br>
              <a:rPr lang="en-US" b="1" dirty="0" smtClean="0">
                <a:effectLst>
                  <a:outerShdw blurRad="38100" dist="38100" dir="2700000" algn="tl">
                    <a:srgbClr val="000000">
                      <a:alpha val="43137"/>
                    </a:srgbClr>
                  </a:outerShdw>
                </a:effectLst>
                <a:latin typeface="Times New Roman" pitchFamily="18" charset="0"/>
                <a:cs typeface="Times New Roman" pitchFamily="18" charset="0"/>
              </a:rPr>
            </a:br>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lvl="0">
              <a:buNone/>
              <a:defRPr/>
            </a:pPr>
            <a:endParaRPr lang="en-US" dirty="0" smtClean="0"/>
          </a:p>
          <a:p>
            <a:pPr lvl="0">
              <a:defRPr/>
            </a:pPr>
            <a:endParaRPr lang="en-US" dirty="0" smtClean="0"/>
          </a:p>
          <a:p>
            <a:pPr lvl="0">
              <a:defRPr/>
            </a:pPr>
            <a:r>
              <a:rPr lang="en-US" dirty="0" smtClean="0"/>
              <a:t>Socio-demographic factors</a:t>
            </a:r>
          </a:p>
          <a:p>
            <a:pPr lvl="0">
              <a:defRPr/>
            </a:pPr>
            <a:r>
              <a:rPr lang="en-US" dirty="0" smtClean="0">
                <a:solidFill>
                  <a:srgbClr val="7030A0"/>
                </a:solidFill>
              </a:rPr>
              <a:t>Age</a:t>
            </a:r>
          </a:p>
          <a:p>
            <a:pPr lvl="0">
              <a:defRPr/>
            </a:pPr>
            <a:r>
              <a:rPr lang="en-US" dirty="0" smtClean="0">
                <a:solidFill>
                  <a:srgbClr val="7030A0"/>
                </a:solidFill>
              </a:rPr>
              <a:t>Gender</a:t>
            </a:r>
          </a:p>
          <a:p>
            <a:pPr lvl="0">
              <a:defRPr/>
            </a:pPr>
            <a:r>
              <a:rPr lang="en-US" dirty="0" smtClean="0">
                <a:solidFill>
                  <a:srgbClr val="7030A0"/>
                </a:solidFill>
              </a:rPr>
              <a:t>Education</a:t>
            </a:r>
          </a:p>
          <a:p>
            <a:endParaRPr lang="en-US" dirty="0"/>
          </a:p>
        </p:txBody>
      </p:sp>
      <p:graphicFrame>
        <p:nvGraphicFramePr>
          <p:cNvPr id="6" name="Diagram 5"/>
          <p:cNvGraphicFramePr/>
          <p:nvPr/>
        </p:nvGraphicFramePr>
        <p:xfrm>
          <a:off x="1447800" y="1295400"/>
          <a:ext cx="6629400" cy="149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4544720" y="2954046"/>
            <a:ext cx="4599280" cy="3903954"/>
          </a:xfrm>
          <a:prstGeom prst="rect">
            <a:avLst/>
          </a:prstGeom>
          <a:noFill/>
        </p:spPr>
        <p:txBody>
          <a:bodyPr wrap="square" rtlCol="0">
            <a:spAutoFit/>
          </a:bodyPr>
          <a:lstStyle/>
          <a:p>
            <a:pPr lvl="0">
              <a:lnSpc>
                <a:spcPct val="150000"/>
              </a:lnSpc>
              <a:buFont typeface="Arial" pitchFamily="34" charset="0"/>
              <a:buChar char="•"/>
            </a:pPr>
            <a:r>
              <a:rPr lang="en-US" sz="2400" dirty="0" smtClean="0">
                <a:latin typeface="Times New Roman" pitchFamily="18" charset="0"/>
                <a:cs typeface="Times New Roman" pitchFamily="18" charset="0"/>
              </a:rPr>
              <a:t>Socio-economic status</a:t>
            </a:r>
          </a:p>
          <a:p>
            <a:pPr>
              <a:lnSpc>
                <a:spcPct val="150000"/>
              </a:lnSpc>
              <a:buFont typeface="Arial" pitchFamily="34" charset="0"/>
              <a:buChar char="•"/>
            </a:pPr>
            <a:r>
              <a:rPr lang="en-US" sz="2400" dirty="0" smtClean="0">
                <a:solidFill>
                  <a:srgbClr val="7030A0"/>
                </a:solidFill>
                <a:latin typeface="Times New Roman" pitchFamily="18" charset="0"/>
                <a:cs typeface="Times New Roman" pitchFamily="18" charset="0"/>
              </a:rPr>
              <a:t>Income</a:t>
            </a:r>
          </a:p>
          <a:p>
            <a:pPr>
              <a:lnSpc>
                <a:spcPct val="150000"/>
              </a:lnSpc>
              <a:buFont typeface="Arial" pitchFamily="34" charset="0"/>
              <a:buChar char="•"/>
            </a:pPr>
            <a:r>
              <a:rPr lang="en-US" sz="2400" dirty="0" smtClean="0">
                <a:solidFill>
                  <a:srgbClr val="7030A0"/>
                </a:solidFill>
                <a:latin typeface="Times New Roman" pitchFamily="18" charset="0"/>
                <a:cs typeface="Times New Roman" pitchFamily="18" charset="0"/>
              </a:rPr>
              <a:t>Occupation</a:t>
            </a:r>
          </a:p>
          <a:p>
            <a:pPr>
              <a:lnSpc>
                <a:spcPct val="150000"/>
              </a:lnSpc>
              <a:buFont typeface="Arial" pitchFamily="34" charset="0"/>
              <a:buChar char="•"/>
            </a:pPr>
            <a:r>
              <a:rPr lang="en-US" sz="2400" dirty="0" smtClean="0">
                <a:solidFill>
                  <a:srgbClr val="7030A0"/>
                </a:solidFill>
                <a:latin typeface="Times New Roman" pitchFamily="18" charset="0"/>
                <a:cs typeface="Times New Roman" pitchFamily="18" charset="0"/>
              </a:rPr>
              <a:t>Residence</a:t>
            </a:r>
          </a:p>
          <a:p>
            <a:pPr>
              <a:lnSpc>
                <a:spcPct val="150000"/>
              </a:lnSpc>
              <a:buFont typeface="Arial" pitchFamily="34" charset="0"/>
              <a:buChar char="•"/>
            </a:pPr>
            <a:r>
              <a:rPr lang="en-US" sz="2400" dirty="0" smtClean="0">
                <a:solidFill>
                  <a:srgbClr val="7030A0"/>
                </a:solidFill>
                <a:latin typeface="Times New Roman" pitchFamily="18" charset="0"/>
                <a:cs typeface="Times New Roman" pitchFamily="18" charset="0"/>
              </a:rPr>
              <a:t>Socio-cultural factors</a:t>
            </a:r>
          </a:p>
          <a:p>
            <a:pPr>
              <a:lnSpc>
                <a:spcPct val="150000"/>
              </a:lnSpc>
              <a:buFont typeface="Arial" pitchFamily="34" charset="0"/>
              <a:buChar char="•"/>
            </a:pPr>
            <a:r>
              <a:rPr lang="en-US" sz="2400" dirty="0" smtClean="0">
                <a:solidFill>
                  <a:srgbClr val="7030A0"/>
                </a:solidFill>
                <a:latin typeface="Times New Roman" pitchFamily="18" charset="0"/>
                <a:cs typeface="Times New Roman" pitchFamily="18" charset="0"/>
              </a:rPr>
              <a:t>Socio-psychological factors</a:t>
            </a:r>
          </a:p>
          <a:p>
            <a:pPr>
              <a:lnSpc>
                <a:spcPct val="150000"/>
              </a:lnSpc>
              <a:buFont typeface="Arial" pitchFamily="34" charset="0"/>
              <a:buChar char="•"/>
            </a:pPr>
            <a:endParaRPr lang="en-US" sz="2400" dirty="0">
              <a:solidFill>
                <a:schemeClr val="accent1"/>
              </a:solidFill>
              <a:latin typeface="Times New Roman" pitchFamily="18" charset="0"/>
              <a:cs typeface="Times New Roman" pitchFamily="18" charset="0"/>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924800" cy="762000"/>
          </a:xfrm>
        </p:spPr>
        <p:txBody>
          <a:bodyPr>
            <a:normAutofit fontScale="90000"/>
          </a:bodyPr>
          <a:lstStyle/>
          <a:p>
            <a:r>
              <a:rPr lang="en-US" b="1" dirty="0" smtClean="0"/>
              <a:t>Essential profiles for estimation of Manpower</a:t>
            </a:r>
            <a:br>
              <a:rPr lang="en-US" b="1" dirty="0" smtClean="0"/>
            </a:br>
            <a:endParaRPr lang="en-US" dirty="0"/>
          </a:p>
        </p:txBody>
      </p:sp>
      <p:sp>
        <p:nvSpPr>
          <p:cNvPr id="3" name="Content Placeholder 2"/>
          <p:cNvSpPr>
            <a:spLocks noGrp="1"/>
          </p:cNvSpPr>
          <p:nvPr>
            <p:ph idx="1"/>
          </p:nvPr>
        </p:nvSpPr>
        <p:spPr>
          <a:xfrm>
            <a:off x="381000" y="1219200"/>
            <a:ext cx="8229600" cy="5059363"/>
          </a:xfrm>
        </p:spPr>
        <p:txBody>
          <a:bodyPr>
            <a:noAutofit/>
          </a:bodyPr>
          <a:lstStyle/>
          <a:p>
            <a:pPr>
              <a:buSzPct val="65000"/>
              <a:buFontTx/>
              <a:buNone/>
            </a:pPr>
            <a:r>
              <a:rPr lang="en-US" b="1" dirty="0" smtClean="0">
                <a:solidFill>
                  <a:schemeClr val="tx2"/>
                </a:solidFill>
              </a:rPr>
              <a:t>Population</a:t>
            </a:r>
          </a:p>
          <a:p>
            <a:pPr>
              <a:buSzPct val="65000"/>
              <a:buFontTx/>
              <a:buBlip>
                <a:blip r:embed="rId2"/>
              </a:buBlip>
            </a:pPr>
            <a:r>
              <a:rPr lang="en-US" dirty="0" smtClean="0"/>
              <a:t>Total </a:t>
            </a:r>
          </a:p>
          <a:p>
            <a:pPr>
              <a:buSzPct val="65000"/>
              <a:buFontTx/>
              <a:buBlip>
                <a:blip r:embed="rId2"/>
              </a:buBlip>
            </a:pPr>
            <a:r>
              <a:rPr lang="en-US" dirty="0" smtClean="0"/>
              <a:t>Rate of growth</a:t>
            </a:r>
          </a:p>
          <a:p>
            <a:pPr>
              <a:buSzPct val="65000"/>
              <a:buFontTx/>
              <a:buBlip>
                <a:blip r:embed="rId2"/>
              </a:buBlip>
            </a:pPr>
            <a:r>
              <a:rPr lang="en-US" dirty="0" smtClean="0"/>
              <a:t>Distribution- urban, rural, density</a:t>
            </a:r>
          </a:p>
          <a:p>
            <a:pPr>
              <a:buSzPct val="65000"/>
              <a:buFontTx/>
              <a:buBlip>
                <a:blip r:embed="rId2"/>
              </a:buBlip>
            </a:pPr>
            <a:r>
              <a:rPr lang="en-US" dirty="0" smtClean="0"/>
              <a:t>School age population</a:t>
            </a:r>
          </a:p>
          <a:p>
            <a:pPr>
              <a:buSzPct val="65000"/>
              <a:buFontTx/>
              <a:buNone/>
            </a:pPr>
            <a:r>
              <a:rPr lang="en-US" b="1" dirty="0" smtClean="0">
                <a:solidFill>
                  <a:schemeClr val="tx2"/>
                </a:solidFill>
              </a:rPr>
              <a:t>Economics</a:t>
            </a:r>
          </a:p>
          <a:p>
            <a:pPr>
              <a:buSzPct val="65000"/>
              <a:buFontTx/>
              <a:buBlip>
                <a:blip r:embed="rId2"/>
              </a:buBlip>
            </a:pPr>
            <a:r>
              <a:rPr lang="en-US" dirty="0" smtClean="0"/>
              <a:t>Socio-economic status</a:t>
            </a:r>
          </a:p>
          <a:p>
            <a:pPr>
              <a:buSzPct val="65000"/>
              <a:buFontTx/>
              <a:buBlip>
                <a:blip r:embed="rId2"/>
              </a:buBlip>
            </a:pPr>
            <a:r>
              <a:rPr lang="en-US" dirty="0" smtClean="0"/>
              <a:t>Source of funds for health</a:t>
            </a:r>
          </a:p>
          <a:p>
            <a:pPr>
              <a:buNone/>
            </a:pPr>
            <a:endParaRPr lang="en-US" dirty="0" smtClean="0"/>
          </a:p>
          <a:p>
            <a:endParaRPr lang="en-US" dirty="0"/>
          </a:p>
        </p:txBody>
      </p:sp>
    </p:spTree>
  </p:cSld>
  <p:clrMapOvr>
    <a:masterClrMapping/>
  </p:clrMapOvr>
  <p:transition>
    <p:pull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dmin\Pictures\450px-Socrates_Louvre.jpg"/>
          <p:cNvPicPr>
            <a:picLocks noGrp="1" noChangeAspect="1" noChangeArrowheads="1"/>
          </p:cNvPicPr>
          <p:nvPr>
            <p:ph idx="1"/>
          </p:nvPr>
        </p:nvPicPr>
        <p:blipFill>
          <a:blip r:embed="rId3"/>
          <a:srcRect/>
          <a:stretch>
            <a:fillRect/>
          </a:stretch>
        </p:blipFill>
        <p:spPr>
          <a:xfrm>
            <a:off x="381000" y="1524000"/>
            <a:ext cx="3657600" cy="4710113"/>
          </a:xfrm>
          <a:noFill/>
        </p:spPr>
      </p:pic>
      <p:sp>
        <p:nvSpPr>
          <p:cNvPr id="8195" name="Text Placeholder 3"/>
          <p:cNvSpPr>
            <a:spLocks noGrp="1"/>
          </p:cNvSpPr>
          <p:nvPr>
            <p:ph type="body" sz="half" idx="2"/>
          </p:nvPr>
        </p:nvSpPr>
        <p:spPr>
          <a:xfrm>
            <a:off x="457200" y="381000"/>
            <a:ext cx="3886200" cy="4691063"/>
          </a:xfrm>
        </p:spPr>
        <p:txBody>
          <a:bodyPr>
            <a:normAutofit/>
          </a:bodyPr>
          <a:lstStyle/>
          <a:p>
            <a:pPr eaLnBrk="1" hangingPunct="1"/>
            <a:r>
              <a:rPr lang="en-US" sz="2400" b="1" smtClean="0">
                <a:latin typeface="Times New Roman" pitchFamily="18" charset="0"/>
                <a:cs typeface="Times New Roman" pitchFamily="18" charset="0"/>
              </a:rPr>
              <a:t>   SOCRATES </a:t>
            </a:r>
          </a:p>
          <a:p>
            <a:pPr eaLnBrk="1" hangingPunct="1"/>
            <a:r>
              <a:rPr lang="en-US" sz="2400" b="1" smtClean="0">
                <a:solidFill>
                  <a:srgbClr val="008000"/>
                </a:solidFill>
                <a:latin typeface="Times New Roman" pitchFamily="18" charset="0"/>
                <a:cs typeface="Times New Roman" pitchFamily="18" charset="0"/>
              </a:rPr>
              <a:t> (469 BC - 399 BC)</a:t>
            </a:r>
          </a:p>
        </p:txBody>
      </p:sp>
      <p:sp>
        <p:nvSpPr>
          <p:cNvPr id="8196" name="Text Placeholder 3"/>
          <p:cNvSpPr txBox="1">
            <a:spLocks/>
          </p:cNvSpPr>
          <p:nvPr/>
        </p:nvSpPr>
        <p:spPr bwMode="auto">
          <a:xfrm>
            <a:off x="4191000" y="1524000"/>
            <a:ext cx="4419600" cy="4691063"/>
          </a:xfrm>
          <a:prstGeom prst="rect">
            <a:avLst/>
          </a:prstGeom>
          <a:noFill/>
          <a:ln w="9525">
            <a:noFill/>
            <a:miter lim="800000"/>
            <a:headEnd/>
            <a:tailEnd/>
          </a:ln>
        </p:spPr>
        <p:txBody>
          <a:bodyPr/>
          <a:lstStyle/>
          <a:p>
            <a:pPr algn="just">
              <a:lnSpc>
                <a:spcPct val="150000"/>
              </a:lnSpc>
            </a:pPr>
            <a:r>
              <a:rPr lang="en-US" sz="2400" smtClean="0">
                <a:latin typeface="Times New Roman" pitchFamily="18" charset="0"/>
                <a:cs typeface="Times New Roman" pitchFamily="18" charset="0"/>
              </a:rPr>
              <a:t>Socrates, </a:t>
            </a:r>
            <a:r>
              <a:rPr lang="en-US" sz="2400">
                <a:latin typeface="Times New Roman" pitchFamily="18" charset="0"/>
                <a:cs typeface="Times New Roman" pitchFamily="18" charset="0"/>
              </a:rPr>
              <a:t>in defining the ideal state, gives as a prerequisite that men should divide labor, certain men becoming expert in certain fields, others in other fields, and all working as a team for the common good. </a:t>
            </a:r>
          </a:p>
        </p:txBody>
      </p:sp>
      <p:sp>
        <p:nvSpPr>
          <p:cNvPr id="5" name="Title 1"/>
          <p:cNvSpPr>
            <a:spLocks noGrp="1"/>
          </p:cNvSpPr>
          <p:nvPr>
            <p:ph type="title"/>
          </p:nvPr>
        </p:nvSpPr>
        <p:spPr>
          <a:xfrm>
            <a:off x="914400" y="0"/>
            <a:ext cx="8229600" cy="1143000"/>
          </a:xfrm>
        </p:spPr>
        <p:txBody>
          <a:bodyPr>
            <a:normAutofit/>
          </a:bodyPr>
          <a:lstStyle/>
          <a:p>
            <a:pPr algn="ctr"/>
            <a:r>
              <a:rPr lang="en-US" sz="3600" dirty="0" smtClean="0">
                <a:solidFill>
                  <a:srgbClr val="C00000"/>
                </a:solidFill>
                <a:latin typeface="Bernard MT Condensed" pitchFamily="18" charset="0"/>
              </a:rPr>
              <a:t>History </a:t>
            </a:r>
            <a:endParaRPr lang="en-US" sz="3600" dirty="0">
              <a:solidFill>
                <a:srgbClr val="C00000"/>
              </a:solidFill>
              <a:latin typeface="Bernard MT Condensed" pitchFamily="18" charset="0"/>
            </a:endParaRPr>
          </a:p>
        </p:txBody>
      </p:sp>
    </p:spTree>
  </p:cSld>
  <p:clrMapOvr>
    <a:masterClrMapping/>
  </p:clrMapOvr>
  <p:transition>
    <p:pull dir="d"/>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endParaRPr lang="en-US" dirty="0"/>
          </a:p>
        </p:txBody>
      </p:sp>
      <p:sp>
        <p:nvSpPr>
          <p:cNvPr id="3" name="Content Placeholder 2"/>
          <p:cNvSpPr>
            <a:spLocks noGrp="1"/>
          </p:cNvSpPr>
          <p:nvPr>
            <p:ph idx="1"/>
          </p:nvPr>
        </p:nvSpPr>
        <p:spPr>
          <a:xfrm>
            <a:off x="457200" y="914400"/>
            <a:ext cx="8229600" cy="4525963"/>
          </a:xfrm>
        </p:spPr>
        <p:txBody>
          <a:bodyPr>
            <a:noAutofit/>
          </a:bodyPr>
          <a:lstStyle/>
          <a:p>
            <a:pPr>
              <a:buFontTx/>
              <a:buNone/>
            </a:pPr>
            <a:r>
              <a:rPr lang="en-US" dirty="0" smtClean="0">
                <a:solidFill>
                  <a:srgbClr val="FFFF00"/>
                </a:solidFill>
              </a:rPr>
              <a:t> </a:t>
            </a:r>
            <a:r>
              <a:rPr lang="en-US" b="1" dirty="0" smtClean="0">
                <a:solidFill>
                  <a:schemeClr val="tx2"/>
                </a:solidFill>
              </a:rPr>
              <a:t>Political factors</a:t>
            </a:r>
          </a:p>
          <a:p>
            <a:pPr>
              <a:buSzPct val="65000"/>
              <a:buFontTx/>
              <a:buBlip>
                <a:blip r:embed="rId2"/>
              </a:buBlip>
            </a:pPr>
            <a:r>
              <a:rPr lang="en-US" dirty="0" smtClean="0"/>
              <a:t>Government attitude towards and responsibility for health services</a:t>
            </a:r>
          </a:p>
          <a:p>
            <a:pPr>
              <a:buSzPct val="65000"/>
              <a:buFontTx/>
              <a:buBlip>
                <a:blip r:embed="rId2"/>
              </a:buBlip>
            </a:pPr>
            <a:r>
              <a:rPr lang="en-US" dirty="0" smtClean="0"/>
              <a:t>Level of authority of dental administrator</a:t>
            </a:r>
          </a:p>
          <a:p>
            <a:pPr>
              <a:buSzPct val="65000"/>
              <a:buFontTx/>
              <a:buBlip>
                <a:blip r:embed="rId2"/>
              </a:buBlip>
            </a:pPr>
            <a:r>
              <a:rPr lang="en-US" dirty="0" smtClean="0"/>
              <a:t>Prevalent status of dentistry, self or government employed</a:t>
            </a:r>
          </a:p>
          <a:p>
            <a:pPr>
              <a:buSzPct val="65000"/>
              <a:buFontTx/>
              <a:buNone/>
            </a:pPr>
            <a:r>
              <a:rPr lang="en-US" dirty="0" smtClean="0">
                <a:solidFill>
                  <a:schemeClr val="tx2"/>
                </a:solidFill>
              </a:rPr>
              <a:t>   </a:t>
            </a:r>
            <a:r>
              <a:rPr lang="en-US" b="1" dirty="0" smtClean="0">
                <a:solidFill>
                  <a:schemeClr val="tx2"/>
                </a:solidFill>
              </a:rPr>
              <a:t>Communications</a:t>
            </a:r>
          </a:p>
          <a:p>
            <a:pPr>
              <a:buSzPct val="65000"/>
              <a:buFontTx/>
              <a:buBlip>
                <a:blip r:embed="rId2"/>
              </a:buBlip>
            </a:pPr>
            <a:r>
              <a:rPr lang="en-US" dirty="0" smtClean="0"/>
              <a:t>Transport</a:t>
            </a:r>
          </a:p>
          <a:p>
            <a:pPr>
              <a:buSzPct val="65000"/>
              <a:buFontTx/>
              <a:buBlip>
                <a:blip r:embed="rId2"/>
              </a:buBlip>
            </a:pPr>
            <a:r>
              <a:rPr lang="en-US" dirty="0" smtClean="0"/>
              <a:t>Distances between centers</a:t>
            </a:r>
          </a:p>
          <a:p>
            <a:pPr>
              <a:buNone/>
            </a:pPr>
            <a:endParaRPr lang="en-US" dirty="0"/>
          </a:p>
        </p:txBody>
      </p:sp>
    </p:spTree>
  </p:cSld>
  <p:clrMapOvr>
    <a:masterClrMapping/>
  </p:clrMapOvr>
  <p:transition>
    <p:pull dir="d"/>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endParaRPr lang="en-US" dirty="0"/>
          </a:p>
        </p:txBody>
      </p:sp>
      <p:sp>
        <p:nvSpPr>
          <p:cNvPr id="3" name="Content Placeholder 2"/>
          <p:cNvSpPr>
            <a:spLocks noGrp="1"/>
          </p:cNvSpPr>
          <p:nvPr>
            <p:ph idx="1"/>
          </p:nvPr>
        </p:nvSpPr>
        <p:spPr>
          <a:xfrm>
            <a:off x="457200" y="914400"/>
            <a:ext cx="8229600" cy="5211763"/>
          </a:xfrm>
        </p:spPr>
        <p:txBody>
          <a:bodyPr>
            <a:normAutofit/>
          </a:bodyPr>
          <a:lstStyle/>
          <a:p>
            <a:pPr>
              <a:buFontTx/>
              <a:buNone/>
            </a:pPr>
            <a:r>
              <a:rPr lang="en-US" b="1" dirty="0" smtClean="0">
                <a:solidFill>
                  <a:schemeClr val="tx2"/>
                </a:solidFill>
              </a:rPr>
              <a:t>Demographic data</a:t>
            </a:r>
          </a:p>
          <a:p>
            <a:pPr>
              <a:buSzPct val="65000"/>
              <a:buFontTx/>
              <a:buBlip>
                <a:blip r:embed="rId2"/>
              </a:buBlip>
            </a:pPr>
            <a:r>
              <a:rPr lang="en-US" dirty="0" smtClean="0"/>
              <a:t>Educational levels</a:t>
            </a:r>
          </a:p>
          <a:p>
            <a:pPr>
              <a:buSzPct val="65000"/>
              <a:buFontTx/>
              <a:buBlip>
                <a:blip r:embed="rId2"/>
              </a:buBlip>
            </a:pPr>
            <a:r>
              <a:rPr lang="en-US" dirty="0" smtClean="0"/>
              <a:t>Cultural aspects</a:t>
            </a:r>
          </a:p>
          <a:p>
            <a:pPr>
              <a:buSzPct val="65000"/>
              <a:buFontTx/>
              <a:buBlip>
                <a:blip r:embed="rId2"/>
              </a:buBlip>
            </a:pPr>
            <a:r>
              <a:rPr lang="en-US" dirty="0" smtClean="0"/>
              <a:t>Religions</a:t>
            </a:r>
          </a:p>
          <a:p>
            <a:pPr>
              <a:buSzPct val="65000"/>
              <a:buFontTx/>
              <a:buNone/>
            </a:pPr>
            <a:r>
              <a:rPr lang="en-US" b="1" dirty="0" smtClean="0">
                <a:solidFill>
                  <a:schemeClr val="tx2"/>
                </a:solidFill>
              </a:rPr>
              <a:t>Present manpower</a:t>
            </a:r>
          </a:p>
          <a:p>
            <a:pPr>
              <a:buSzPct val="65000"/>
              <a:buFontTx/>
              <a:buBlip>
                <a:blip r:embed="rId2"/>
              </a:buBlip>
            </a:pPr>
            <a:r>
              <a:rPr lang="en-US" dirty="0" smtClean="0"/>
              <a:t>Availability</a:t>
            </a:r>
          </a:p>
          <a:p>
            <a:pPr>
              <a:buSzPct val="65000"/>
              <a:buFontTx/>
              <a:buBlip>
                <a:blip r:embed="rId2"/>
              </a:buBlip>
            </a:pPr>
            <a:r>
              <a:rPr lang="en-US" dirty="0" smtClean="0"/>
              <a:t>Distribution</a:t>
            </a:r>
          </a:p>
          <a:p>
            <a:pPr>
              <a:buSzPct val="65000"/>
              <a:buFontTx/>
              <a:buBlip>
                <a:blip r:embed="rId2"/>
              </a:buBlip>
            </a:pPr>
            <a:r>
              <a:rPr lang="en-US" dirty="0" smtClean="0"/>
              <a:t>General education</a:t>
            </a:r>
          </a:p>
          <a:p>
            <a:pPr>
              <a:buNone/>
            </a:pPr>
            <a:endParaRPr lang="en-US" dirty="0" smtClean="0"/>
          </a:p>
          <a:p>
            <a:endParaRPr lang="en-US" dirty="0"/>
          </a:p>
        </p:txBody>
      </p:sp>
    </p:spTree>
  </p:cSld>
  <p:clrMapOvr>
    <a:masterClrMapping/>
  </p:clrMapOvr>
  <p:transition>
    <p:pull dir="d"/>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endParaRPr lang="en-US" dirty="0"/>
          </a:p>
        </p:txBody>
      </p:sp>
      <p:sp>
        <p:nvSpPr>
          <p:cNvPr id="3" name="Content Placeholder 2"/>
          <p:cNvSpPr>
            <a:spLocks noGrp="1"/>
          </p:cNvSpPr>
          <p:nvPr>
            <p:ph idx="1"/>
          </p:nvPr>
        </p:nvSpPr>
        <p:spPr>
          <a:xfrm>
            <a:off x="457200" y="762000"/>
            <a:ext cx="8229600" cy="5364163"/>
          </a:xfrm>
        </p:spPr>
        <p:txBody>
          <a:bodyPr>
            <a:noAutofit/>
          </a:bodyPr>
          <a:lstStyle/>
          <a:p>
            <a:pPr>
              <a:buFontTx/>
              <a:buNone/>
            </a:pPr>
            <a:r>
              <a:rPr lang="en-US" b="1" dirty="0" smtClean="0">
                <a:solidFill>
                  <a:srgbClr val="C00000"/>
                </a:solidFill>
              </a:rPr>
              <a:t>Desirable profiles</a:t>
            </a:r>
          </a:p>
          <a:p>
            <a:pPr>
              <a:buSzPct val="65000"/>
              <a:buFontTx/>
              <a:buBlip>
                <a:blip r:embed="rId2"/>
              </a:buBlip>
            </a:pPr>
            <a:r>
              <a:rPr lang="en-US" dirty="0" smtClean="0"/>
              <a:t>Dental disease pattern </a:t>
            </a:r>
          </a:p>
          <a:p>
            <a:pPr>
              <a:buSzPct val="65000"/>
              <a:buFontTx/>
              <a:buBlip>
                <a:blip r:embed="rId2"/>
              </a:buBlip>
            </a:pPr>
            <a:r>
              <a:rPr lang="en-US" dirty="0" smtClean="0"/>
              <a:t>Levels of oral hygiene</a:t>
            </a:r>
          </a:p>
          <a:p>
            <a:pPr>
              <a:buSzPct val="65000"/>
              <a:buFontTx/>
              <a:buNone/>
            </a:pPr>
            <a:r>
              <a:rPr lang="en-US" b="1" dirty="0" smtClean="0">
                <a:solidFill>
                  <a:srgbClr val="C00000"/>
                </a:solidFill>
              </a:rPr>
              <a:t>Variable profiles</a:t>
            </a:r>
          </a:p>
          <a:p>
            <a:pPr>
              <a:buSzPct val="65000"/>
              <a:buFontTx/>
              <a:buBlip>
                <a:blip r:embed="rId2"/>
              </a:buBlip>
            </a:pPr>
            <a:r>
              <a:rPr lang="en-US" dirty="0" smtClean="0"/>
              <a:t>General – geography, climate, economic factors</a:t>
            </a:r>
          </a:p>
          <a:p>
            <a:pPr>
              <a:buSzPct val="65000"/>
              <a:buFontTx/>
              <a:buBlip>
                <a:blip r:embed="rId2"/>
              </a:buBlip>
            </a:pPr>
            <a:r>
              <a:rPr lang="en-US" dirty="0" smtClean="0"/>
              <a:t>Dietary pattern – custom, habits, staple foods, water supply</a:t>
            </a:r>
          </a:p>
          <a:p>
            <a:pPr>
              <a:buSzPct val="65000"/>
              <a:buFontTx/>
              <a:buBlip>
                <a:blip r:embed="rId2"/>
              </a:buBlip>
            </a:pPr>
            <a:r>
              <a:rPr lang="en-US" dirty="0" smtClean="0"/>
              <a:t>Disease pattern – oral cancer, </a:t>
            </a:r>
            <a:r>
              <a:rPr lang="en-US" dirty="0" err="1" smtClean="0"/>
              <a:t>orofacial</a:t>
            </a:r>
            <a:r>
              <a:rPr lang="en-US" dirty="0" smtClean="0"/>
              <a:t> defects</a:t>
            </a:r>
          </a:p>
          <a:p>
            <a:pPr>
              <a:buSzPct val="65000"/>
              <a:buFontTx/>
              <a:buBlip>
                <a:blip r:embed="rId2"/>
              </a:buBlip>
            </a:pPr>
            <a:r>
              <a:rPr lang="en-US" dirty="0" smtClean="0"/>
              <a:t>Attitudes of dental personnel towards practice</a:t>
            </a:r>
          </a:p>
          <a:p>
            <a:pPr>
              <a:buFontTx/>
              <a:buNone/>
            </a:pPr>
            <a:r>
              <a:rPr lang="en-US" dirty="0" smtClean="0">
                <a:solidFill>
                  <a:srgbClr val="FF0000"/>
                </a:solidFill>
              </a:rPr>
              <a:t/>
            </a:r>
            <a:br>
              <a:rPr lang="en-US" dirty="0" smtClean="0">
                <a:solidFill>
                  <a:srgbClr val="FF0000"/>
                </a:solidFill>
              </a:rPr>
            </a:br>
            <a:endParaRPr lang="en-US" dirty="0" smtClean="0"/>
          </a:p>
          <a:p>
            <a:pPr>
              <a:buNone/>
            </a:pPr>
            <a:endParaRPr lang="en-US" dirty="0" smtClean="0"/>
          </a:p>
          <a:p>
            <a:endParaRPr lang="en-US" dirty="0"/>
          </a:p>
        </p:txBody>
      </p:sp>
    </p:spTree>
  </p:cSld>
  <p:clrMapOvr>
    <a:masterClrMapping/>
  </p:clrMapOvr>
  <p:transition>
    <p:pull dir="d"/>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Dental Health Manpower Planning</a:t>
            </a:r>
            <a:endParaRPr lang="en-US"/>
          </a:p>
        </p:txBody>
      </p:sp>
      <p:sp>
        <p:nvSpPr>
          <p:cNvPr id="3" name="Content Placeholder 2"/>
          <p:cNvSpPr>
            <a:spLocks noGrp="1"/>
          </p:cNvSpPr>
          <p:nvPr>
            <p:ph idx="1"/>
          </p:nvPr>
        </p:nvSpPr>
        <p:spPr/>
        <p:txBody>
          <a:bodyPr/>
          <a:lstStyle/>
          <a:p>
            <a:pPr marL="457200" indent="-457200">
              <a:buAutoNum type="arabicPeriod"/>
            </a:pPr>
            <a:r>
              <a:rPr lang="en-US" dirty="0" smtClean="0">
                <a:ea typeface="Adobe Heiti Std R" pitchFamily="34" charset="-128"/>
              </a:rPr>
              <a:t>Analysis and projection of dental health needs and demand for service by the population.</a:t>
            </a:r>
          </a:p>
          <a:p>
            <a:pPr marL="457200" indent="-457200">
              <a:buAutoNum type="arabicPeriod"/>
            </a:pPr>
            <a:r>
              <a:rPr lang="en-US" dirty="0" smtClean="0">
                <a:ea typeface="Adobe Heiti Std R" pitchFamily="34" charset="-128"/>
              </a:rPr>
              <a:t>The assessment of present dental health manpower availability  and the analysis of its pattern of utilization.</a:t>
            </a:r>
          </a:p>
          <a:p>
            <a:pPr marL="457200" indent="-457200">
              <a:buAutoNum type="arabicPeriod"/>
            </a:pPr>
            <a:r>
              <a:rPr lang="en-US" dirty="0" smtClean="0">
                <a:ea typeface="Adobe Heiti Std R" pitchFamily="34" charset="-128"/>
              </a:rPr>
              <a:t>The formulation of policy</a:t>
            </a:r>
          </a:p>
          <a:p>
            <a:pPr marL="457200" indent="-457200">
              <a:buAutoNum type="arabicPeriod"/>
            </a:pPr>
            <a:r>
              <a:rPr lang="en-US" dirty="0" smtClean="0">
                <a:ea typeface="Adobe Heiti Std R" pitchFamily="34" charset="-128"/>
              </a:rPr>
              <a:t> The estimation of manpower requirement.</a:t>
            </a:r>
          </a:p>
          <a:p>
            <a:endParaRPr lang="en-US" dirty="0"/>
          </a:p>
        </p:txBody>
      </p:sp>
    </p:spTree>
  </p:cSld>
  <p:clrMapOvr>
    <a:masterClrMapping/>
  </p:clrMapOvr>
  <p:transition>
    <p:pull dir="d"/>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endParaRPr lang="en-US" smtClean="0"/>
          </a:p>
        </p:txBody>
      </p:sp>
      <p:sp>
        <p:nvSpPr>
          <p:cNvPr id="39939" name="Slide Number Placeholder 3"/>
          <p:cNvSpPr>
            <a:spLocks noGrp="1"/>
          </p:cNvSpPr>
          <p:nvPr>
            <p:ph type="sldNum" sz="quarter" idx="12"/>
          </p:nvPr>
        </p:nvSpPr>
        <p:spPr>
          <a:noFill/>
        </p:spPr>
        <p:txBody>
          <a:bodyPr/>
          <a:lstStyle/>
          <a:p>
            <a:fld id="{D05EE947-9B25-4C31-80D5-B03FF2FBB7A9}" type="slidenum">
              <a:rPr lang="en-US" smtClean="0"/>
              <a:pPr/>
              <a:t>114</a:t>
            </a:fld>
            <a:endParaRPr lang="en-US" smtClean="0"/>
          </a:p>
        </p:txBody>
      </p:sp>
      <p:pic>
        <p:nvPicPr>
          <p:cNvPr id="39940" name="Picture 2"/>
          <p:cNvPicPr>
            <a:picLocks noGrp="1" noChangeAspect="1" noChangeArrowheads="1"/>
          </p:cNvPicPr>
          <p:nvPr>
            <p:ph idx="1"/>
          </p:nvPr>
        </p:nvPicPr>
        <p:blipFill>
          <a:blip r:embed="rId3" cstate="print"/>
          <a:srcRect/>
          <a:stretch>
            <a:fillRect/>
          </a:stretch>
        </p:blipFill>
        <p:spPr>
          <a:xfrm>
            <a:off x="609600" y="152400"/>
            <a:ext cx="8534400" cy="6477000"/>
          </a:xfrm>
        </p:spPr>
      </p:pic>
      <p:sp>
        <p:nvSpPr>
          <p:cNvPr id="39941" name="Footer Placeholder 4"/>
          <p:cNvSpPr>
            <a:spLocks noGrp="1"/>
          </p:cNvSpPr>
          <p:nvPr>
            <p:ph type="ftr" sz="quarter" idx="11"/>
          </p:nvPr>
        </p:nvSpPr>
        <p:spPr>
          <a:noFill/>
        </p:spPr>
        <p:txBody>
          <a:bodyPr/>
          <a:lstStyle/>
          <a:p>
            <a:endParaRPr lang="en-US" smtClean="0"/>
          </a:p>
        </p:txBody>
      </p:sp>
      <p:pic>
        <p:nvPicPr>
          <p:cNvPr id="39942" name="Picture 2"/>
          <p:cNvPicPr>
            <a:picLocks noChangeAspect="1" noChangeArrowheads="1"/>
          </p:cNvPicPr>
          <p:nvPr/>
        </p:nvPicPr>
        <p:blipFill>
          <a:blip r:embed="rId4" cstate="print"/>
          <a:srcRect/>
          <a:stretch>
            <a:fillRect/>
          </a:stretch>
        </p:blipFill>
        <p:spPr bwMode="auto">
          <a:xfrm>
            <a:off x="6477000" y="762000"/>
            <a:ext cx="2209800" cy="4953000"/>
          </a:xfrm>
          <a:prstGeom prst="rect">
            <a:avLst/>
          </a:prstGeom>
          <a:noFill/>
          <a:ln w="9525">
            <a:noFill/>
            <a:miter lim="800000"/>
            <a:headEnd/>
            <a:tailEnd/>
          </a:ln>
        </p:spPr>
      </p:pic>
      <p:sp>
        <p:nvSpPr>
          <p:cNvPr id="7" name="TextBox 6"/>
          <p:cNvSpPr txBox="1"/>
          <p:nvPr/>
        </p:nvSpPr>
        <p:spPr>
          <a:xfrm>
            <a:off x="685800" y="5029200"/>
            <a:ext cx="5562600" cy="707886"/>
          </a:xfrm>
          <a:prstGeom prst="rect">
            <a:avLst/>
          </a:prstGeom>
          <a:noFill/>
        </p:spPr>
        <p:txBody>
          <a:bodyPr wrap="square" rtlCol="0">
            <a:spAutoFit/>
          </a:bodyPr>
          <a:lstStyle/>
          <a:p>
            <a:r>
              <a:rPr lang="en-US" sz="2000" b="1" dirty="0" smtClean="0">
                <a:solidFill>
                  <a:srgbClr val="C00000"/>
                </a:solidFill>
              </a:rPr>
              <a:t>Human Resources for Health - Basic data</a:t>
            </a:r>
          </a:p>
          <a:p>
            <a:endParaRPr lang="en-US" sz="2000" b="1" dirty="0">
              <a:solidFill>
                <a:srgbClr val="C00000"/>
              </a:solidFill>
            </a:endParaRPr>
          </a:p>
        </p:txBody>
      </p:sp>
    </p:spTree>
  </p:cSld>
  <p:clrMapOvr>
    <a:masterClrMapping/>
  </p:clrMapOvr>
  <p:transition>
    <p:pull dir="d"/>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Group 229"/>
          <p:cNvGraphicFramePr>
            <a:graphicFrameLocks noGrp="1"/>
          </p:cNvGraphicFramePr>
          <p:nvPr/>
        </p:nvGraphicFramePr>
        <p:xfrm>
          <a:off x="380999" y="228600"/>
          <a:ext cx="8382001" cy="6172206"/>
        </p:xfrm>
        <a:graphic>
          <a:graphicData uri="http://schemas.openxmlformats.org/drawingml/2006/table">
            <a:tbl>
              <a:tblPr/>
              <a:tblGrid>
                <a:gridCol w="1973723"/>
                <a:gridCol w="2874419"/>
                <a:gridCol w="3533859"/>
              </a:tblGrid>
              <a:tr h="408102">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Arial" charset="0"/>
                        </a:rPr>
                        <a:t>Country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Arial" charset="0"/>
                        </a:rPr>
                        <a:t>Dentist per 1 lakhs population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Arial" charset="0"/>
                        </a:rPr>
                        <a:t>Population per dentist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913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Arial" charset="0"/>
                        </a:rPr>
                        <a:t>Sweden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Arial" charset="0"/>
                        </a:rPr>
                        <a:t>143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Arial" charset="0"/>
                        </a:rPr>
                        <a:t>700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913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Arial" charset="0"/>
                        </a:rPr>
                        <a:t>Finland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Arial" charset="0"/>
                        </a:rPr>
                        <a:t>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Arial" charset="0"/>
                        </a:rPr>
                        <a:t>1024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913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Arial" charset="0"/>
                        </a:rPr>
                        <a:t>Denmark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Arial" charset="0"/>
                        </a:rPr>
                        <a:t>92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Arial" charset="0"/>
                        </a:rPr>
                        <a:t>1090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913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Arial" charset="0"/>
                        </a:rPr>
                        <a:t>Norway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Arial" charset="0"/>
                        </a:rPr>
                        <a:t>91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Arial" charset="0"/>
                        </a:rPr>
                        <a:t>1100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49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Arial" charset="0"/>
                        </a:rPr>
                        <a:t>Argentina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Arial" charset="0"/>
                        </a:rPr>
                        <a:t>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Arial" charset="0"/>
                        </a:rPr>
                        <a:t>1200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913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Arial" charset="0"/>
                        </a:rPr>
                        <a:t>France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Arial" charset="0"/>
                        </a:rPr>
                        <a:t>72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Arial" charset="0"/>
                        </a:rPr>
                        <a:t>1390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5794">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Arial" charset="0"/>
                        </a:rPr>
                        <a:t>Switzerland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Arial" charset="0"/>
                        </a:rPr>
                        <a:t>62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Arial" charset="0"/>
                        </a:rPr>
                        <a:t>1613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913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Arial" charset="0"/>
                        </a:rPr>
                        <a:t>USA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Arial" charset="0"/>
                        </a:rPr>
                        <a:t>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Arial" charset="0"/>
                        </a:rPr>
                        <a:t>1810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913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Arial" charset="0"/>
                        </a:rPr>
                        <a:t>Canada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Arial" charset="0"/>
                        </a:rPr>
                        <a:t>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Arial" charset="0"/>
                        </a:rPr>
                        <a:t>1834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913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Arial" charset="0"/>
                        </a:rPr>
                        <a:t>Spain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Arial"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Arial" charset="0"/>
                        </a:rPr>
                        <a:t>2525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913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Arial" charset="0"/>
                        </a:rPr>
                        <a:t>Singapore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Arial" charset="0"/>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Arial" charset="0"/>
                        </a:rPr>
                        <a:t>3500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913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Arial" charset="0"/>
                        </a:rPr>
                        <a:t>Turkey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Arial"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Arial" charset="0"/>
                        </a:rPr>
                        <a:t>4668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913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Arial" charset="0"/>
                        </a:rPr>
                        <a:t>Thailand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Arial" charset="0"/>
                        </a:rPr>
                        <a:t>9800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913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Arial" charset="0"/>
                        </a:rPr>
                        <a:t>India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Arial" charset="0"/>
                        </a:rPr>
                        <a:t>36,538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913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Arial" charset="0"/>
                        </a:rPr>
                        <a:t>Cameroon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Arial" charset="0"/>
                        </a:rPr>
                        <a:t>119,200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913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Arial" charset="0"/>
                        </a:rPr>
                        <a:t>Ethiopia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Arial" charset="0"/>
                        </a:rPr>
                        <a:t>&lt;1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Arial" charset="0"/>
                        </a:rPr>
                        <a:t>1,200,000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pull dir="d"/>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06963"/>
          </a:xfrm>
        </p:spPr>
        <p:txBody>
          <a:bodyPr>
            <a:normAutofit/>
          </a:bodyPr>
          <a:lstStyle/>
          <a:p>
            <a:r>
              <a:rPr lang="en-US" dirty="0" smtClean="0"/>
              <a:t>Health services in rural areas are administered through the </a:t>
            </a:r>
            <a:r>
              <a:rPr lang="en-US" dirty="0" smtClean="0">
                <a:solidFill>
                  <a:schemeClr val="tx1"/>
                </a:solidFill>
                <a:effectLst>
                  <a:outerShdw blurRad="50800" dist="38100" algn="tr" rotWithShape="0">
                    <a:prstClr val="black">
                      <a:alpha val="40000"/>
                    </a:prstClr>
                  </a:outerShdw>
                </a:effectLst>
              </a:rPr>
              <a:t>primary health centers (</a:t>
            </a:r>
            <a:r>
              <a:rPr lang="en-US" dirty="0" err="1" smtClean="0">
                <a:solidFill>
                  <a:schemeClr val="tx1"/>
                </a:solidFill>
                <a:effectLst>
                  <a:outerShdw blurRad="50800" dist="38100" algn="tr" rotWithShape="0">
                    <a:prstClr val="black">
                      <a:alpha val="40000"/>
                    </a:prstClr>
                  </a:outerShdw>
                </a:effectLst>
              </a:rPr>
              <a:t>PHC</a:t>
            </a:r>
            <a:r>
              <a:rPr lang="en-US" dirty="0" smtClean="0">
                <a:solidFill>
                  <a:schemeClr val="tx1"/>
                </a:solidFill>
                <a:effectLst>
                  <a:outerShdw blurRad="50800" dist="38100" algn="tr" rotWithShape="0">
                    <a:prstClr val="black">
                      <a:alpha val="40000"/>
                    </a:prstClr>
                  </a:outerShdw>
                </a:effectLst>
              </a:rPr>
              <a:t>)</a:t>
            </a:r>
            <a:r>
              <a:rPr lang="en-US" dirty="0" smtClean="0"/>
              <a:t>, one in each block. </a:t>
            </a:r>
          </a:p>
          <a:p>
            <a:r>
              <a:rPr lang="en-US" dirty="0" smtClean="0"/>
              <a:t>The </a:t>
            </a:r>
            <a:r>
              <a:rPr lang="en-US" b="1" dirty="0" err="1" smtClean="0"/>
              <a:t>PHC</a:t>
            </a:r>
            <a:r>
              <a:rPr lang="en-US" dirty="0" smtClean="0"/>
              <a:t> occupies a key position in the nation’s health care system; it aims to provide </a:t>
            </a:r>
            <a:r>
              <a:rPr lang="en-US" i="1" u="sng" dirty="0" smtClean="0">
                <a:solidFill>
                  <a:schemeClr val="tx1"/>
                </a:solidFill>
              </a:rPr>
              <a:t>comprehensive (Preventive, </a:t>
            </a:r>
            <a:r>
              <a:rPr lang="en-US" i="1" u="sng" dirty="0" err="1" smtClean="0">
                <a:solidFill>
                  <a:schemeClr val="tx1"/>
                </a:solidFill>
              </a:rPr>
              <a:t>Promotive</a:t>
            </a:r>
            <a:r>
              <a:rPr lang="en-US" i="1" u="sng" dirty="0" smtClean="0">
                <a:solidFill>
                  <a:schemeClr val="tx1"/>
                </a:solidFill>
              </a:rPr>
              <a:t>, Curative) health care services</a:t>
            </a:r>
            <a:r>
              <a:rPr lang="en-US" i="1" dirty="0" smtClean="0">
                <a:solidFill>
                  <a:schemeClr val="tx1"/>
                </a:solidFill>
              </a:rPr>
              <a:t> </a:t>
            </a:r>
            <a:r>
              <a:rPr lang="en-US" dirty="0" smtClean="0"/>
              <a:t>to the people living in a defined geographical area of 100-200 square miles.</a:t>
            </a:r>
          </a:p>
          <a:p>
            <a:pPr>
              <a:buNone/>
            </a:pPr>
            <a:endParaRPr lang="en-US" dirty="0"/>
          </a:p>
        </p:txBody>
      </p:sp>
      <p:sp>
        <p:nvSpPr>
          <p:cNvPr id="4" name="Slide Number Placeholder 3"/>
          <p:cNvSpPr>
            <a:spLocks noGrp="1"/>
          </p:cNvSpPr>
          <p:nvPr>
            <p:ph type="sldNum" sz="quarter" idx="12"/>
          </p:nvPr>
        </p:nvSpPr>
        <p:spPr/>
        <p:txBody>
          <a:bodyPr/>
          <a:lstStyle/>
          <a:p>
            <a:pPr>
              <a:defRPr/>
            </a:pPr>
            <a:fld id="{57A85FB2-BE55-4185-8EEA-6D16D7228712}" type="slidenum">
              <a:rPr lang="en-US" smtClean="0">
                <a:solidFill>
                  <a:srgbClr val="A08366"/>
                </a:solidFill>
              </a:rPr>
              <a:pPr>
                <a:defRPr/>
              </a:pPr>
              <a:t>116</a:t>
            </a:fld>
            <a:endParaRPr lang="en-US">
              <a:solidFill>
                <a:srgbClr val="A08366"/>
              </a:solidFill>
            </a:endParaRPr>
          </a:p>
        </p:txBody>
      </p:sp>
      <p:sp>
        <p:nvSpPr>
          <p:cNvPr id="5" name="Title 1"/>
          <p:cNvSpPr>
            <a:spLocks noGrp="1"/>
          </p:cNvSpPr>
          <p:nvPr>
            <p:ph type="title"/>
          </p:nvPr>
        </p:nvSpPr>
        <p:spPr/>
        <p:txBody>
          <a:bodyPr/>
          <a:lstStyle/>
          <a:p>
            <a:r>
              <a:rPr lang="en-US" sz="2800" smtClean="0"/>
              <a:t>Existing Health Infrastructure</a:t>
            </a:r>
            <a:endParaRPr lang="en-US" sz="2800"/>
          </a:p>
        </p:txBody>
      </p:sp>
      <p:pic>
        <p:nvPicPr>
          <p:cNvPr id="131074" name="Picture 2" descr="http://globalcenters.columbia.edu/southasia/files/mumbai/content/DSC05673.JPG"/>
          <p:cNvPicPr>
            <a:picLocks noChangeAspect="1" noChangeArrowheads="1"/>
          </p:cNvPicPr>
          <p:nvPr/>
        </p:nvPicPr>
        <p:blipFill>
          <a:blip r:embed="rId3" cstate="print"/>
          <a:srcRect/>
          <a:stretch>
            <a:fillRect/>
          </a:stretch>
        </p:blipFill>
        <p:spPr bwMode="auto">
          <a:xfrm>
            <a:off x="4876800" y="5035826"/>
            <a:ext cx="3962400" cy="1593574"/>
          </a:xfrm>
          <a:prstGeom prst="rect">
            <a:avLst/>
          </a:prstGeom>
          <a:noFill/>
        </p:spPr>
      </p:pic>
    </p:spTree>
  </p:cSld>
  <p:clrMapOvr>
    <a:masterClrMapping/>
  </p:clrMapOvr>
  <p:transition>
    <p:pull dir="d"/>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a:spLocks noGrp="1"/>
          </p:cNvSpPr>
          <p:nvPr>
            <p:ph type="title"/>
          </p:nvPr>
        </p:nvSpPr>
        <p:spPr/>
        <p:txBody>
          <a:bodyPr/>
          <a:lstStyle/>
          <a:p>
            <a:r>
              <a:rPr lang="en-US" sz="2800" smtClean="0"/>
              <a:t>Existing Health Infrastructure</a:t>
            </a:r>
            <a:endParaRPr lang="en-US" sz="2800"/>
          </a:p>
        </p:txBody>
      </p:sp>
      <p:sp>
        <p:nvSpPr>
          <p:cNvPr id="3" name="Content Placeholder 2"/>
          <p:cNvSpPr>
            <a:spLocks noGrp="1"/>
          </p:cNvSpPr>
          <p:nvPr>
            <p:ph idx="1"/>
          </p:nvPr>
        </p:nvSpPr>
        <p:spPr/>
        <p:txBody>
          <a:bodyPr/>
          <a:lstStyle/>
          <a:p>
            <a:pPr lvl="0" algn="just">
              <a:buNone/>
            </a:pPr>
            <a:r>
              <a:rPr lang="en-US" smtClean="0"/>
              <a:t>Each PHC further has eight to ten </a:t>
            </a:r>
            <a:r>
              <a:rPr lang="en-US" err="1" smtClean="0"/>
              <a:t>subcenters</a:t>
            </a:r>
            <a:r>
              <a:rPr lang="en-US" smtClean="0"/>
              <a:t>, each responsible for providing health services to 3,000-5,000 people; there are 1, 46,026 such </a:t>
            </a:r>
            <a:r>
              <a:rPr lang="en-US" err="1" smtClean="0"/>
              <a:t>subcenters</a:t>
            </a:r>
            <a:r>
              <a:rPr lang="en-US" smtClean="0"/>
              <a:t>. </a:t>
            </a:r>
          </a:p>
          <a:p>
            <a:pPr algn="just">
              <a:buNone/>
            </a:pPr>
            <a:endParaRPr lang="en-US"/>
          </a:p>
        </p:txBody>
      </p:sp>
      <p:sp>
        <p:nvSpPr>
          <p:cNvPr id="18446"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 name="Group 1"/>
          <p:cNvGrpSpPr>
            <a:grpSpLocks noChangeAspect="1"/>
          </p:cNvGrpSpPr>
          <p:nvPr/>
        </p:nvGrpSpPr>
        <p:grpSpPr bwMode="auto">
          <a:xfrm>
            <a:off x="1676400" y="0"/>
            <a:ext cx="6553200" cy="7446796"/>
            <a:chOff x="1359" y="1448"/>
            <a:chExt cx="9450" cy="12480"/>
          </a:xfrm>
        </p:grpSpPr>
        <p:sp>
          <p:nvSpPr>
            <p:cNvPr id="18445" name="AutoShape 13"/>
            <p:cNvSpPr>
              <a:spLocks noChangeAspect="1" noChangeArrowheads="1" noTextEdit="1"/>
            </p:cNvSpPr>
            <p:nvPr/>
          </p:nvSpPr>
          <p:spPr bwMode="auto">
            <a:xfrm>
              <a:off x="1359" y="1448"/>
              <a:ext cx="9450" cy="1248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44" name="AutoShape 4"/>
            <p:cNvSpPr>
              <a:spLocks noChangeArrowheads="1"/>
            </p:cNvSpPr>
            <p:nvPr/>
          </p:nvSpPr>
          <p:spPr bwMode="auto">
            <a:xfrm>
              <a:off x="2218" y="1904"/>
              <a:ext cx="4539" cy="1824"/>
            </a:xfrm>
            <a:prstGeom prst="flowChartAlternateProcess">
              <a:avLst/>
            </a:prstGeom>
            <a:solidFill>
              <a:srgbClr val="00CC99"/>
            </a:solidFill>
            <a:ln w="9525">
              <a:solidFill>
                <a:srgbClr val="000000"/>
              </a:solidFill>
              <a:miter lim="800000"/>
              <a:headEnd/>
              <a:tailEnd/>
            </a:ln>
          </p:spPr>
          <p:txBody>
            <a:bodyPr vert="horz" wrap="none" lIns="73152" tIns="36576" rIns="73152" bIns="3657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smtClean="0">
                  <a:ln>
                    <a:noFill/>
                  </a:ln>
                  <a:solidFill>
                    <a:srgbClr val="FFFFFF"/>
                  </a:solidFill>
                  <a:effectLst/>
                  <a:latin typeface="Calibri" pitchFamily="34" charset="0"/>
                  <a:ea typeface="Times New Roman" pitchFamily="18" charset="0"/>
                  <a:cs typeface="Comic Sans MS" pitchFamily="66" charset="0"/>
                </a:rPr>
                <a:t>COMMUNITY HEALTH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900" b="1" i="0" u="none" strike="noStrike" cap="none" normalizeH="0" baseline="0" smtClean="0">
                  <a:ln>
                    <a:noFill/>
                  </a:ln>
                  <a:solidFill>
                    <a:srgbClr val="FFFFFF"/>
                  </a:solidFill>
                  <a:effectLst/>
                  <a:latin typeface="Calibri" pitchFamily="34" charset="0"/>
                  <a:ea typeface="Times New Roman" pitchFamily="18" charset="0"/>
                  <a:cs typeface="Comic Sans MS" pitchFamily="66" charset="0"/>
                </a:rPr>
                <a:t>CENTRE – </a:t>
              </a:r>
              <a:r>
                <a:rPr kumimoji="0" lang="en-US" sz="1900" b="1" i="0" u="none" strike="noStrike" cap="none" normalizeH="0" baseline="0" smtClean="0">
                  <a:ln>
                    <a:noFill/>
                  </a:ln>
                  <a:effectLst/>
                  <a:latin typeface="Calibri" pitchFamily="34" charset="0"/>
                  <a:ea typeface="Times New Roman" pitchFamily="18" charset="0"/>
                  <a:cs typeface="Comic Sans MS" pitchFamily="66" charset="0"/>
                </a:rPr>
                <a:t>4,400</a:t>
              </a:r>
              <a:r>
                <a:rPr kumimoji="0" lang="en-US" sz="1900" b="1" i="0" u="none" strike="noStrike" cap="none" normalizeH="0" baseline="0" smtClean="0">
                  <a:ln>
                    <a:noFill/>
                  </a:ln>
                  <a:solidFill>
                    <a:srgbClr val="FFFFFF"/>
                  </a:solidFill>
                  <a:effectLst/>
                  <a:latin typeface="Calibri" pitchFamily="34" charset="0"/>
                  <a:ea typeface="Times New Roman" pitchFamily="18" charset="0"/>
                  <a:cs typeface="Comic Sans MS" pitchFamily="66"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443" name="AutoShape 6"/>
            <p:cNvSpPr>
              <a:spLocks noChangeArrowheads="1"/>
            </p:cNvSpPr>
            <p:nvPr/>
          </p:nvSpPr>
          <p:spPr bwMode="auto">
            <a:xfrm>
              <a:off x="8327" y="1808"/>
              <a:ext cx="2482" cy="1680"/>
            </a:xfrm>
            <a:prstGeom prst="wedgeEllipseCallout">
              <a:avLst>
                <a:gd name="adj1" fmla="val -106324"/>
                <a:gd name="adj2" fmla="val 20954"/>
              </a:avLst>
            </a:prstGeom>
            <a:solidFill>
              <a:srgbClr val="0000FF"/>
            </a:solidFill>
            <a:ln w="9525">
              <a:solidFill>
                <a:srgbClr val="000000"/>
              </a:solidFill>
              <a:miter lim="800000"/>
              <a:headEnd/>
              <a:tailEnd/>
            </a:ln>
          </p:spPr>
          <p:txBody>
            <a:bodyPr vert="horz" wrap="square" lIns="73152" tIns="36576" rIns="73152"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rgbClr val="FFFFFF"/>
                  </a:solidFill>
                  <a:effectLst/>
                  <a:latin typeface="Calibri" pitchFamily="34" charset="0"/>
                  <a:ea typeface="Times New Roman" pitchFamily="18" charset="0"/>
                  <a:cs typeface="Calibri" pitchFamily="34" charset="0"/>
                </a:rPr>
                <a:t>80,000-1,20,000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442" name="AutoShape 7"/>
            <p:cNvSpPr>
              <a:spLocks noChangeArrowheads="1"/>
            </p:cNvSpPr>
            <p:nvPr/>
          </p:nvSpPr>
          <p:spPr bwMode="auto">
            <a:xfrm>
              <a:off x="2505" y="4312"/>
              <a:ext cx="4200" cy="1696"/>
            </a:xfrm>
            <a:prstGeom prst="flowChartAlternateProcess">
              <a:avLst/>
            </a:prstGeom>
            <a:solidFill>
              <a:srgbClr val="00CC99"/>
            </a:solidFill>
            <a:ln w="9525">
              <a:solidFill>
                <a:srgbClr val="000000"/>
              </a:solidFill>
              <a:miter lim="800000"/>
              <a:headEnd/>
              <a:tailEnd/>
            </a:ln>
          </p:spPr>
          <p:txBody>
            <a:bodyPr vert="horz" wrap="none" lIns="73152" tIns="36576" rIns="73152" bIns="36576"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smtClean="0">
                  <a:ln>
                    <a:noFill/>
                  </a:ln>
                  <a:solidFill>
                    <a:srgbClr val="FFFFFF"/>
                  </a:solidFill>
                  <a:effectLst/>
                  <a:latin typeface="Calibri" pitchFamily="34" charset="0"/>
                  <a:ea typeface="Times New Roman" pitchFamily="18" charset="0"/>
                  <a:cs typeface="Comic Sans MS" pitchFamily="66" charset="0"/>
                </a:rPr>
                <a:t>PRIMARY HEALTH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100" b="1" i="0" u="none" strike="noStrike" cap="none" normalizeH="0" baseline="0" smtClean="0">
                  <a:ln>
                    <a:noFill/>
                  </a:ln>
                  <a:solidFill>
                    <a:srgbClr val="FFFFFF"/>
                  </a:solidFill>
                  <a:effectLst/>
                  <a:latin typeface="Calibri" pitchFamily="34" charset="0"/>
                  <a:ea typeface="Times New Roman" pitchFamily="18" charset="0"/>
                  <a:cs typeface="Comic Sans MS" pitchFamily="66" charset="0"/>
                </a:rPr>
                <a:t>CENTRE –</a:t>
              </a:r>
              <a:r>
                <a:rPr kumimoji="0" lang="en-US" sz="2100" b="1" i="0" u="none" strike="noStrike" cap="none" normalizeH="0" smtClean="0">
                  <a:ln>
                    <a:noFill/>
                  </a:ln>
                  <a:effectLst/>
                  <a:latin typeface="Calibri" pitchFamily="34" charset="0"/>
                  <a:ea typeface="Times New Roman" pitchFamily="18" charset="0"/>
                  <a:cs typeface="Comic Sans MS" pitchFamily="66" charset="0"/>
                </a:rPr>
                <a:t> </a:t>
              </a:r>
              <a:r>
                <a:rPr kumimoji="1" lang="en-US" sz="2400" kern="0" smtClean="0"/>
                <a:t>23,730</a:t>
              </a:r>
              <a:endParaRPr kumimoji="0" lang="en-US" sz="800" b="0" i="0" u="none" strike="noStrike" cap="none" normalizeH="0" baseline="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441" name="AutoShape 9"/>
            <p:cNvSpPr>
              <a:spLocks noChangeArrowheads="1"/>
            </p:cNvSpPr>
            <p:nvPr/>
          </p:nvSpPr>
          <p:spPr bwMode="auto">
            <a:xfrm>
              <a:off x="8163" y="4453"/>
              <a:ext cx="2196" cy="1075"/>
            </a:xfrm>
            <a:prstGeom prst="wedgeEllipseCallout">
              <a:avLst>
                <a:gd name="adj1" fmla="val -113477"/>
                <a:gd name="adj2" fmla="val 31583"/>
              </a:avLst>
            </a:prstGeom>
            <a:solidFill>
              <a:srgbClr val="0000FF"/>
            </a:solidFill>
            <a:ln w="9525">
              <a:solidFill>
                <a:srgbClr val="000000"/>
              </a:solidFill>
              <a:miter lim="800000"/>
              <a:headEnd/>
              <a:tailEnd/>
            </a:ln>
          </p:spPr>
          <p:txBody>
            <a:bodyPr vert="horz" wrap="square" lIns="73152" tIns="36576" rIns="73152"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rgbClr val="FFFFFF"/>
                  </a:solidFill>
                  <a:effectLst/>
                  <a:latin typeface="Calibri" pitchFamily="34" charset="0"/>
                  <a:ea typeface="Times New Roman" pitchFamily="18" charset="0"/>
                  <a:cs typeface="Calibri" pitchFamily="34" charset="0"/>
                </a:rPr>
                <a:t>30,000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440" name="AutoShape 10"/>
            <p:cNvSpPr>
              <a:spLocks noChangeArrowheads="1"/>
            </p:cNvSpPr>
            <p:nvPr/>
          </p:nvSpPr>
          <p:spPr bwMode="auto">
            <a:xfrm>
              <a:off x="2458" y="6684"/>
              <a:ext cx="4285" cy="1244"/>
            </a:xfrm>
            <a:prstGeom prst="flowChartAlternateProcess">
              <a:avLst/>
            </a:prstGeom>
            <a:solidFill>
              <a:srgbClr val="00CC99"/>
            </a:solidFill>
            <a:ln w="9525">
              <a:solidFill>
                <a:srgbClr val="000000"/>
              </a:solidFill>
              <a:miter lim="800000"/>
              <a:headEnd/>
              <a:tailEnd/>
            </a:ln>
          </p:spPr>
          <p:txBody>
            <a:bodyPr vert="horz" wrap="none" lIns="73152" tIns="36576" rIns="73152" bIns="36576" numCol="1" anchor="ctr" anchorCtr="0" compatLnSpc="1">
              <a:prstTxWarp prst="textNoShape">
                <a:avLst/>
              </a:prstTxWarp>
            </a:bodyPr>
            <a:lstStyle/>
            <a:p>
              <a:pPr lvl="0" algn="ctr" fontAlgn="base">
                <a:spcBef>
                  <a:spcPct val="0"/>
                </a:spcBef>
                <a:spcAft>
                  <a:spcPct val="0"/>
                </a:spcAft>
              </a:pPr>
              <a:r>
                <a:rPr kumimoji="0" lang="en-US" sz="2200" b="1" i="0" u="none" strike="noStrike" cap="none" normalizeH="0" baseline="0" smtClean="0">
                  <a:ln>
                    <a:noFill/>
                  </a:ln>
                  <a:solidFill>
                    <a:srgbClr val="FFFFFF"/>
                  </a:solidFill>
                  <a:effectLst/>
                  <a:latin typeface="Calibri" pitchFamily="34" charset="0"/>
                  <a:ea typeface="Times New Roman" pitchFamily="18" charset="0"/>
                  <a:cs typeface="Comic Sans MS" pitchFamily="66" charset="0"/>
                </a:rPr>
                <a:t>SUB CENTRE- </a:t>
              </a:r>
              <a:r>
                <a:rPr lang="en-US" sz="2400" smtClean="0"/>
                <a:t>1, 46,026</a:t>
              </a:r>
              <a:r>
                <a:rPr kumimoji="0" lang="en-US" sz="2200" b="1" i="0" u="none" strike="noStrike" cap="none" normalizeH="0" smtClean="0">
                  <a:ln>
                    <a:noFill/>
                  </a:ln>
                  <a:solidFill>
                    <a:srgbClr val="FFFFFF"/>
                  </a:solidFill>
                  <a:effectLst/>
                  <a:latin typeface="Calibri" pitchFamily="34" charset="0"/>
                  <a:ea typeface="Times New Roman" pitchFamily="18" charset="0"/>
                  <a:cs typeface="Comic Sans MS" pitchFamily="66"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4940" name="AutoShape 12"/>
            <p:cNvSpPr>
              <a:spLocks noChangeArrowheads="1"/>
            </p:cNvSpPr>
            <p:nvPr/>
          </p:nvSpPr>
          <p:spPr bwMode="auto">
            <a:xfrm>
              <a:off x="8673" y="6550"/>
              <a:ext cx="1216" cy="954"/>
            </a:xfrm>
            <a:prstGeom prst="wedgeRoundRectCallout">
              <a:avLst>
                <a:gd name="adj1" fmla="val -247806"/>
                <a:gd name="adj2" fmla="val 53356"/>
                <a:gd name="adj3" fmla="val 16667"/>
              </a:avLst>
            </a:prstGeom>
            <a:solidFill>
              <a:srgbClr val="0000FF"/>
            </a:solidFill>
            <a:ln w="9525">
              <a:solidFill>
                <a:srgbClr val="FFFF99"/>
              </a:solidFill>
              <a:miter lim="800000"/>
              <a:headEnd/>
              <a:tailEnd/>
            </a:ln>
          </p:spPr>
          <p:txBody>
            <a:bodyPr vert="horz" wrap="none" lIns="73152" tIns="36576" rIns="73152" bIns="3657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rgbClr val="FFFFFF"/>
                  </a:solidFill>
                  <a:effectLst/>
                  <a:latin typeface="Calibri" pitchFamily="34" charset="0"/>
                  <a:ea typeface="Times New Roman" pitchFamily="18" charset="0"/>
                  <a:cs typeface="Calibri" pitchFamily="34" charset="0"/>
                </a:rPr>
                <a:t>5000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4941" name="Oval 13"/>
            <p:cNvSpPr>
              <a:spLocks noChangeArrowheads="1"/>
            </p:cNvSpPr>
            <p:nvPr/>
          </p:nvSpPr>
          <p:spPr bwMode="auto">
            <a:xfrm>
              <a:off x="4044" y="8608"/>
              <a:ext cx="2588" cy="1960"/>
            </a:xfrm>
            <a:prstGeom prst="ellipse">
              <a:avLst/>
            </a:prstGeom>
            <a:gradFill rotWithShape="0">
              <a:gsLst>
                <a:gs pos="0">
                  <a:srgbClr val="005E47"/>
                </a:gs>
                <a:gs pos="100000">
                  <a:srgbClr val="00CC99"/>
                </a:gs>
              </a:gsLst>
              <a:path path="shape">
                <a:fillToRect l="50000" t="50000" r="50000" b="50000"/>
              </a:path>
            </a:gradFill>
            <a:ln w="9525">
              <a:solidFill>
                <a:srgbClr val="CCCCFF"/>
              </a:solidFill>
              <a:round/>
              <a:headEnd/>
              <a:tailEnd/>
            </a:ln>
          </p:spPr>
          <p:txBody>
            <a:bodyPr vert="horz" wrap="none" lIns="73152" tIns="36576" rIns="73152" bIns="3657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smtClean="0">
                  <a:ln>
                    <a:noFill/>
                  </a:ln>
                  <a:solidFill>
                    <a:srgbClr val="FFFFFF"/>
                  </a:solidFill>
                  <a:effectLst/>
                  <a:latin typeface="Calibri" pitchFamily="34" charset="0"/>
                  <a:ea typeface="Times New Roman" pitchFamily="18" charset="0"/>
                  <a:cs typeface="Comic Sans MS" pitchFamily="66" charset="0"/>
                </a:rPr>
                <a:t>VILLAGE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900" b="1" i="0" u="none" strike="noStrike" cap="none" normalizeH="0" baseline="0" smtClean="0">
                  <a:ln>
                    <a:noFill/>
                  </a:ln>
                  <a:solidFill>
                    <a:srgbClr val="FFFFFF"/>
                  </a:solidFill>
                  <a:effectLst/>
                  <a:latin typeface="Calibri" pitchFamily="34" charset="0"/>
                  <a:ea typeface="Times New Roman" pitchFamily="18" charset="0"/>
                  <a:cs typeface="Comic Sans MS" pitchFamily="66" charset="0"/>
                </a:rPr>
                <a:t>LEVEL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437" name="AutoShape 16"/>
            <p:cNvSpPr>
              <a:spLocks noChangeArrowheads="1"/>
            </p:cNvSpPr>
            <p:nvPr/>
          </p:nvSpPr>
          <p:spPr bwMode="auto">
            <a:xfrm>
              <a:off x="7945" y="10431"/>
              <a:ext cx="1934" cy="1337"/>
            </a:xfrm>
            <a:prstGeom prst="wedgeRectCallout">
              <a:avLst>
                <a:gd name="adj1" fmla="val -121977"/>
                <a:gd name="adj2" fmla="val -79171"/>
              </a:avLst>
            </a:prstGeom>
            <a:solidFill>
              <a:srgbClr val="00CC99"/>
            </a:solidFill>
            <a:ln w="9525">
              <a:solidFill>
                <a:srgbClr val="000000"/>
              </a:solidFill>
              <a:miter lim="800000"/>
              <a:headEnd/>
              <a:tailEnd/>
            </a:ln>
          </p:spPr>
          <p:txBody>
            <a:bodyPr vert="horz" wrap="square" lIns="73152" tIns="36576" rIns="73152"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436" name="Text Box 17"/>
            <p:cNvSpPr txBox="1">
              <a:spLocks noChangeArrowheads="1"/>
            </p:cNvSpPr>
            <p:nvPr/>
          </p:nvSpPr>
          <p:spPr bwMode="auto">
            <a:xfrm>
              <a:off x="8079" y="10448"/>
              <a:ext cx="1800" cy="1440"/>
            </a:xfrm>
            <a:prstGeom prst="rect">
              <a:avLst/>
            </a:prstGeom>
            <a:noFill/>
            <a:ln w="9525">
              <a:noFill/>
              <a:miter lim="800000"/>
              <a:headEnd/>
              <a:tailEnd/>
            </a:ln>
          </p:spPr>
          <p:txBody>
            <a:bodyPr vert="horz" wrap="square" lIns="73152" tIns="36576" rIns="73152"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00"/>
                  </a:solidFill>
                  <a:effectLst/>
                  <a:latin typeface="Calibri" pitchFamily="34" charset="0"/>
                  <a:ea typeface="Arial Unicode MS" pitchFamily="34" charset="-128"/>
                  <a:cs typeface="Centaur" pitchFamily="18" charset="0"/>
                </a:rPr>
                <a:t>VILLAGE</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00"/>
                  </a:solidFill>
                  <a:effectLst/>
                  <a:latin typeface="Calibri" pitchFamily="34" charset="0"/>
                  <a:ea typeface="Arial Unicode MS" pitchFamily="34" charset="-128"/>
                  <a:cs typeface="Centaur" pitchFamily="18" charset="0"/>
                </a:rPr>
                <a:t> HEALTH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00"/>
                  </a:solidFill>
                  <a:effectLst/>
                  <a:latin typeface="Calibri" pitchFamily="34" charset="0"/>
                  <a:ea typeface="Arial Unicode MS" pitchFamily="34" charset="-128"/>
                  <a:cs typeface="Centaur" pitchFamily="18" charset="0"/>
                </a:rPr>
                <a:t>GUIDES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435" name="AutoShape 18"/>
            <p:cNvSpPr>
              <a:spLocks noChangeArrowheads="1"/>
            </p:cNvSpPr>
            <p:nvPr/>
          </p:nvSpPr>
          <p:spPr bwMode="auto">
            <a:xfrm>
              <a:off x="1359" y="10478"/>
              <a:ext cx="1527" cy="1410"/>
            </a:xfrm>
            <a:prstGeom prst="wedgeRoundRectCallout">
              <a:avLst>
                <a:gd name="adj1" fmla="val 129569"/>
                <a:gd name="adj2" fmla="val -80356"/>
                <a:gd name="adj3" fmla="val 16667"/>
              </a:avLst>
            </a:prstGeom>
            <a:solidFill>
              <a:srgbClr val="00CC99"/>
            </a:solidFill>
            <a:ln w="9525">
              <a:solidFill>
                <a:srgbClr val="000000"/>
              </a:solidFill>
              <a:miter lim="800000"/>
              <a:headEnd/>
              <a:tailEnd/>
            </a:ln>
          </p:spPr>
          <p:txBody>
            <a:bodyPr vert="horz" wrap="square" lIns="73152" tIns="36576" rIns="73152"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66"/>
                  </a:solidFill>
                  <a:effectLst/>
                  <a:latin typeface="Calibri" pitchFamily="34" charset="0"/>
                  <a:ea typeface="Times New Roman" pitchFamily="18" charset="0"/>
                  <a:cs typeface="Comic Sans MS" pitchFamily="66" charset="0"/>
                </a:rPr>
                <a:t>LOCAL</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66"/>
                  </a:solidFill>
                  <a:effectLst/>
                  <a:latin typeface="Calibri" pitchFamily="34" charset="0"/>
                  <a:ea typeface="Times New Roman" pitchFamily="18" charset="0"/>
                  <a:cs typeface="Comic Sans MS" pitchFamily="66" charset="0"/>
                </a:rPr>
                <a:t>  DAIS</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434" name="AutoShape 19"/>
            <p:cNvSpPr>
              <a:spLocks noChangeArrowheads="1"/>
            </p:cNvSpPr>
            <p:nvPr/>
          </p:nvSpPr>
          <p:spPr bwMode="auto">
            <a:xfrm>
              <a:off x="3554" y="11102"/>
              <a:ext cx="3342" cy="1626"/>
            </a:xfrm>
            <a:prstGeom prst="wedgeEllipseCallout">
              <a:avLst>
                <a:gd name="adj1" fmla="val 11370"/>
                <a:gd name="adj2" fmla="val -77551"/>
              </a:avLst>
            </a:prstGeom>
            <a:solidFill>
              <a:srgbClr val="00CC99"/>
            </a:solidFill>
            <a:ln w="9525">
              <a:solidFill>
                <a:srgbClr val="000000"/>
              </a:solidFill>
              <a:miter lim="800000"/>
              <a:headEnd/>
              <a:tailEnd/>
            </a:ln>
          </p:spPr>
          <p:txBody>
            <a:bodyPr vert="horz" wrap="square" lIns="73152" tIns="36576" rIns="73152"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66"/>
                  </a:solidFill>
                  <a:effectLst/>
                  <a:latin typeface="Calibri" pitchFamily="34" charset="0"/>
                  <a:ea typeface="Times New Roman" pitchFamily="18" charset="0"/>
                  <a:cs typeface="Comic Sans MS" pitchFamily="66" charset="0"/>
                </a:rPr>
                <a:t>ANGANWADI</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66"/>
                  </a:solidFill>
                  <a:effectLst/>
                  <a:latin typeface="Calibri" pitchFamily="34" charset="0"/>
                  <a:ea typeface="Times New Roman" pitchFamily="18" charset="0"/>
                  <a:cs typeface="Comic Sans MS" pitchFamily="66" charset="0"/>
                </a:rPr>
                <a:t>WORKERS</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66"/>
                  </a:solidFill>
                  <a:effectLst/>
                  <a:latin typeface="Calibri" pitchFamily="34" charset="0"/>
                  <a:ea typeface="Times New Roman" pitchFamily="18" charset="0"/>
                  <a:cs typeface="Comic Sans MS" pitchFamily="66" charset="0"/>
                </a:rPr>
                <a:t> WORKER</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pic>
        <p:nvPicPr>
          <p:cNvPr id="6146" name="Picture 2"/>
          <p:cNvPicPr>
            <a:picLocks noChangeAspect="1" noChangeArrowheads="1"/>
          </p:cNvPicPr>
          <p:nvPr/>
        </p:nvPicPr>
        <p:blipFill>
          <a:blip r:embed="rId3"/>
          <a:srcRect/>
          <a:stretch>
            <a:fillRect/>
          </a:stretch>
        </p:blipFill>
        <p:spPr bwMode="auto">
          <a:xfrm>
            <a:off x="10210800" y="2209800"/>
            <a:ext cx="2543175" cy="2609850"/>
          </a:xfrm>
          <a:prstGeom prst="rect">
            <a:avLst/>
          </a:prstGeom>
          <a:noFill/>
          <a:ln w="9525">
            <a:noFill/>
            <a:miter lim="800000"/>
            <a:headEnd/>
            <a:tailEnd/>
          </a:ln>
          <a:effectLst/>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754563"/>
          </a:xfrm>
        </p:spPr>
        <p:txBody>
          <a:bodyPr/>
          <a:lstStyle/>
          <a:p>
            <a:pPr lvl="0" algn="just">
              <a:lnSpc>
                <a:spcPct val="150000"/>
              </a:lnSpc>
              <a:buFont typeface="Arial" pitchFamily="34" charset="0"/>
              <a:buChar char="•"/>
            </a:pPr>
            <a:r>
              <a:rPr lang="en-US" dirty="0" smtClean="0">
                <a:solidFill>
                  <a:schemeClr val="tx1"/>
                </a:solidFill>
              </a:rPr>
              <a:t>In 1996, there were a total of </a:t>
            </a:r>
            <a:r>
              <a:rPr lang="en-US" dirty="0" smtClean="0">
                <a:solidFill>
                  <a:srgbClr val="FF0000"/>
                </a:solidFill>
                <a:effectLst>
                  <a:outerShdw blurRad="38100" dist="38100" dir="2700000" algn="tl">
                    <a:srgbClr val="000000">
                      <a:alpha val="43137"/>
                    </a:srgbClr>
                  </a:outerShdw>
                </a:effectLst>
              </a:rPr>
              <a:t>1,043</a:t>
            </a:r>
            <a:r>
              <a:rPr lang="en-US" dirty="0" smtClean="0">
                <a:solidFill>
                  <a:schemeClr val="tx1"/>
                </a:solidFill>
              </a:rPr>
              <a:t> dentists posted at the </a:t>
            </a:r>
            <a:r>
              <a:rPr lang="en-US" dirty="0" err="1" smtClean="0">
                <a:solidFill>
                  <a:srgbClr val="FF0000"/>
                </a:solidFill>
                <a:effectLst>
                  <a:outerShdw blurRad="38100" dist="38100" dir="2700000" algn="tl">
                    <a:srgbClr val="000000">
                      <a:alpha val="43137"/>
                    </a:srgbClr>
                  </a:outerShdw>
                </a:effectLst>
              </a:rPr>
              <a:t>PHC</a:t>
            </a:r>
            <a:r>
              <a:rPr lang="en-US" dirty="0" smtClean="0">
                <a:solidFill>
                  <a:srgbClr val="FF0000"/>
                </a:solidFill>
                <a:effectLst>
                  <a:outerShdw blurRad="38100" dist="38100" dir="2700000" algn="tl">
                    <a:srgbClr val="000000">
                      <a:alpha val="43137"/>
                    </a:srgbClr>
                  </a:outerShdw>
                </a:effectLst>
              </a:rPr>
              <a:t> level </a:t>
            </a:r>
            <a:r>
              <a:rPr lang="en-US" dirty="0" smtClean="0">
                <a:solidFill>
                  <a:schemeClr val="tx1"/>
                </a:solidFill>
              </a:rPr>
              <a:t>in different rural areas. </a:t>
            </a:r>
          </a:p>
          <a:p>
            <a:pPr lvl="0" algn="just">
              <a:lnSpc>
                <a:spcPct val="150000"/>
              </a:lnSpc>
              <a:buFont typeface="Arial" pitchFamily="34" charset="0"/>
              <a:buChar char="•"/>
            </a:pPr>
            <a:r>
              <a:rPr lang="en-US" dirty="0" smtClean="0">
                <a:solidFill>
                  <a:schemeClr val="tx1"/>
                </a:solidFill>
              </a:rPr>
              <a:t>Thus, not even </a:t>
            </a:r>
            <a:r>
              <a:rPr lang="en-US" i="1" dirty="0" smtClean="0">
                <a:solidFill>
                  <a:srgbClr val="FF0000"/>
                </a:solidFill>
              </a:rPr>
              <a:t>20 percent </a:t>
            </a:r>
            <a:r>
              <a:rPr lang="en-US" dirty="0" smtClean="0">
                <a:solidFill>
                  <a:schemeClr val="tx1"/>
                </a:solidFill>
              </a:rPr>
              <a:t>of the existing primary health centers in India have the services of a dentist available for the population. </a:t>
            </a:r>
          </a:p>
          <a:p>
            <a:pPr lvl="0" algn="just">
              <a:lnSpc>
                <a:spcPct val="150000"/>
              </a:lnSpc>
              <a:buFont typeface="Arial" pitchFamily="34" charset="0"/>
              <a:buChar char="•"/>
            </a:pPr>
            <a:r>
              <a:rPr lang="en-US" dirty="0" smtClean="0">
                <a:solidFill>
                  <a:schemeClr val="tx1"/>
                </a:solidFill>
              </a:rPr>
              <a:t>Also, there are no set criteria for posting a dentist at the </a:t>
            </a:r>
            <a:r>
              <a:rPr lang="en-US" dirty="0" err="1" smtClean="0">
                <a:solidFill>
                  <a:schemeClr val="tx1"/>
                </a:solidFill>
              </a:rPr>
              <a:t>PHC</a:t>
            </a:r>
            <a:r>
              <a:rPr lang="en-US" dirty="0" smtClean="0">
                <a:solidFill>
                  <a:schemeClr val="tx1"/>
                </a:solidFill>
              </a:rPr>
              <a:t> level in rural areas around the country.</a:t>
            </a:r>
          </a:p>
          <a:p>
            <a:pPr>
              <a:buNone/>
            </a:pPr>
            <a:endParaRPr lang="en-US" dirty="0"/>
          </a:p>
        </p:txBody>
      </p:sp>
      <p:sp>
        <p:nvSpPr>
          <p:cNvPr id="5" name="Title 1"/>
          <p:cNvSpPr>
            <a:spLocks noGrp="1"/>
          </p:cNvSpPr>
          <p:nvPr>
            <p:ph type="title"/>
          </p:nvPr>
        </p:nvSpPr>
        <p:spPr/>
        <p:txBody>
          <a:bodyPr/>
          <a:lstStyle/>
          <a:p>
            <a:r>
              <a:rPr lang="en-US" sz="2800" smtClean="0"/>
              <a:t>Existing Health Infrastructure</a:t>
            </a:r>
            <a:endParaRPr lang="en-US" sz="2800"/>
          </a:p>
        </p:txBody>
      </p:sp>
    </p:spTree>
  </p:cSld>
  <p:clrMapOvr>
    <a:masterClrMapping/>
  </p:clrMapOvr>
  <p:transition>
    <p:pull dir="d"/>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descr="http://www.captivatemoi.com/wp-content/uploads/2011/12/Budget.gif"/>
          <p:cNvPicPr>
            <a:picLocks noChangeAspect="1" noChangeArrowheads="1"/>
          </p:cNvPicPr>
          <p:nvPr/>
        </p:nvPicPr>
        <p:blipFill>
          <a:blip r:embed="rId3" cstate="print"/>
          <a:srcRect/>
          <a:stretch>
            <a:fillRect/>
          </a:stretch>
        </p:blipFill>
        <p:spPr bwMode="auto">
          <a:xfrm>
            <a:off x="6247156" y="3200400"/>
            <a:ext cx="2582519" cy="2867026"/>
          </a:xfrm>
          <a:prstGeom prst="rect">
            <a:avLst/>
          </a:prstGeom>
          <a:noFill/>
        </p:spPr>
      </p:pic>
      <p:sp>
        <p:nvSpPr>
          <p:cNvPr id="2" name="Title 1"/>
          <p:cNvSpPr>
            <a:spLocks noGrp="1"/>
          </p:cNvSpPr>
          <p:nvPr>
            <p:ph type="title"/>
          </p:nvPr>
        </p:nvSpPr>
        <p:spPr>
          <a:xfrm>
            <a:off x="381000" y="0"/>
            <a:ext cx="8229600" cy="1143000"/>
          </a:xfrm>
        </p:spPr>
        <p:txBody>
          <a:bodyPr/>
          <a:lstStyle/>
          <a:p>
            <a:r>
              <a:rPr lang="en-US" sz="2800" b="1" smtClean="0"/>
              <a:t>National Health Expenditure</a:t>
            </a:r>
            <a:endParaRPr lang="en-US" sz="2800"/>
          </a:p>
        </p:txBody>
      </p:sp>
      <p:sp>
        <p:nvSpPr>
          <p:cNvPr id="3" name="Content Placeholder 2"/>
          <p:cNvSpPr>
            <a:spLocks noGrp="1"/>
          </p:cNvSpPr>
          <p:nvPr>
            <p:ph idx="1"/>
          </p:nvPr>
        </p:nvSpPr>
        <p:spPr>
          <a:xfrm>
            <a:off x="457200" y="1143000"/>
            <a:ext cx="8229600" cy="4983163"/>
          </a:xfrm>
        </p:spPr>
        <p:txBody>
          <a:bodyPr>
            <a:noAutofit/>
          </a:bodyPr>
          <a:lstStyle/>
          <a:p>
            <a:r>
              <a:rPr lang="en-US" dirty="0" smtClean="0">
                <a:solidFill>
                  <a:schemeClr val="tx1"/>
                </a:solidFill>
              </a:rPr>
              <a:t>India’s overall health spending as a percentage of </a:t>
            </a:r>
            <a:r>
              <a:rPr lang="en-US" b="1" i="1" dirty="0" smtClean="0">
                <a:solidFill>
                  <a:schemeClr val="tx1"/>
                </a:solidFill>
              </a:rPr>
              <a:t>GDP 4.9%</a:t>
            </a:r>
          </a:p>
          <a:p>
            <a:r>
              <a:rPr lang="en-IN" dirty="0" smtClean="0"/>
              <a:t>As 80% of this is on salaries, there is little for other medical conditions.</a:t>
            </a:r>
            <a:endParaRPr lang="en-US" dirty="0" smtClean="0">
              <a:solidFill>
                <a:schemeClr val="tx1"/>
              </a:solidFill>
            </a:endParaRPr>
          </a:p>
          <a:p>
            <a:pPr algn="just">
              <a:buNone/>
            </a:pPr>
            <a:r>
              <a:rPr lang="en-US" dirty="0" smtClean="0">
                <a:solidFill>
                  <a:schemeClr val="tx1"/>
                </a:solidFill>
              </a:rPr>
              <a:t/>
            </a:r>
            <a:br>
              <a:rPr lang="en-US" dirty="0" smtClean="0">
                <a:solidFill>
                  <a:schemeClr val="tx1"/>
                </a:solidFill>
              </a:rPr>
            </a:br>
            <a:endParaRPr lang="en-US" dirty="0">
              <a:solidFill>
                <a:schemeClr val="tx1"/>
              </a:solidFill>
            </a:endParaRPr>
          </a:p>
        </p:txBody>
      </p:sp>
      <p:pic>
        <p:nvPicPr>
          <p:cNvPr id="5" name="Picture 4" descr="http://4.bp.blogspot.com/-_-EJxOttQuA/UbgKhCuJA3I/AAAAAAAAACA/1Ro4QdhKxcg/s1600/stickton_carrying_money_md_wm.gif"/>
          <p:cNvPicPr>
            <a:picLocks noChangeAspect="1" noChangeArrowheads="1" noCrop="1"/>
          </p:cNvPicPr>
          <p:nvPr/>
        </p:nvPicPr>
        <p:blipFill>
          <a:blip r:embed="rId4"/>
          <a:srcRect/>
          <a:stretch>
            <a:fillRect/>
          </a:stretch>
        </p:blipFill>
        <p:spPr bwMode="auto">
          <a:xfrm rot="20422270">
            <a:off x="3639660" y="3604008"/>
            <a:ext cx="2340240" cy="2946532"/>
          </a:xfrm>
          <a:prstGeom prst="rect">
            <a:avLst/>
          </a:prstGeom>
          <a:noFill/>
        </p:spPr>
      </p:pic>
    </p:spTree>
  </p:cSld>
  <p:clrMapOvr>
    <a:masterClrMapping/>
  </p:clrMapOvr>
  <p:transition>
    <p:pull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History </a:t>
            </a:r>
            <a:endParaRPr lang="en-US" dirty="0"/>
          </a:p>
        </p:txBody>
      </p:sp>
      <p:sp>
        <p:nvSpPr>
          <p:cNvPr id="3" name="Content Placeholder 2"/>
          <p:cNvSpPr>
            <a:spLocks noGrp="1"/>
          </p:cNvSpPr>
          <p:nvPr>
            <p:ph idx="1"/>
          </p:nvPr>
        </p:nvSpPr>
        <p:spPr>
          <a:xfrm>
            <a:off x="457200" y="1143000"/>
            <a:ext cx="8077200" cy="5181600"/>
          </a:xfrm>
        </p:spPr>
        <p:txBody>
          <a:bodyPr>
            <a:normAutofit/>
          </a:bodyPr>
          <a:lstStyle/>
          <a:p>
            <a:r>
              <a:rPr lang="fr-FR" b="1" dirty="0" smtClean="0"/>
              <a:t>1723  Pierre Fauchard</a:t>
            </a:r>
            <a:r>
              <a:rPr lang="fr-FR" dirty="0" smtClean="0"/>
              <a:t>, a French surgeon </a:t>
            </a:r>
            <a:r>
              <a:rPr lang="fr-FR" dirty="0" err="1" smtClean="0"/>
              <a:t>is</a:t>
            </a:r>
            <a:r>
              <a:rPr lang="fr-FR" dirty="0" smtClean="0"/>
              <a:t> </a:t>
            </a:r>
            <a:r>
              <a:rPr lang="fr-FR" dirty="0" err="1" smtClean="0"/>
              <a:t>known</a:t>
            </a:r>
            <a:r>
              <a:rPr lang="fr-FR" dirty="0" smtClean="0"/>
              <a:t> as  </a:t>
            </a:r>
            <a:r>
              <a:rPr lang="fr-FR" dirty="0" err="1" smtClean="0"/>
              <a:t>Father</a:t>
            </a:r>
            <a:r>
              <a:rPr lang="fr-FR" dirty="0" smtClean="0"/>
              <a:t> of  modern </a:t>
            </a:r>
            <a:r>
              <a:rPr lang="fr-FR" dirty="0" err="1" smtClean="0"/>
              <a:t>dentistry</a:t>
            </a:r>
            <a:r>
              <a:rPr lang="fr-FR" dirty="0" smtClean="0"/>
              <a:t> </a:t>
            </a:r>
          </a:p>
          <a:p>
            <a:r>
              <a:rPr lang="en-US" b="1" dirty="0" smtClean="0"/>
              <a:t>In 1924 – The 1st dental college of India was </a:t>
            </a:r>
            <a:r>
              <a:rPr lang="en-US" dirty="0" smtClean="0"/>
              <a:t>established in Calcutta by Dr. R. Ahmed.</a:t>
            </a:r>
          </a:p>
          <a:p>
            <a:r>
              <a:rPr lang="en-US" b="1" dirty="0" smtClean="0"/>
              <a:t>In 1933 - The Nair dental college &amp; </a:t>
            </a:r>
            <a:r>
              <a:rPr lang="en-US" dirty="0" smtClean="0"/>
              <a:t>Hospital, Bombay</a:t>
            </a:r>
          </a:p>
          <a:p>
            <a:r>
              <a:rPr lang="en-US" b="1" dirty="0" smtClean="0"/>
              <a:t>In 1938 – The Govt. Dental college; </a:t>
            </a:r>
            <a:r>
              <a:rPr lang="en-US" dirty="0" smtClean="0"/>
              <a:t>Bombay.</a:t>
            </a:r>
          </a:p>
          <a:p>
            <a:endParaRPr lang="fr-FR" dirty="0" smtClean="0"/>
          </a:p>
        </p:txBody>
      </p:sp>
      <p:pic>
        <p:nvPicPr>
          <p:cNvPr id="1026" name="Picture 2" descr="http://t0.gstatic.com/images?q=tbn:ANd9GcQ-Vv-MDCDXFXN6XY2HvYiVBwiDvSrYRXlpcUlcIzQXKkN02nAFGQ"/>
          <p:cNvPicPr>
            <a:picLocks noChangeAspect="1" noChangeArrowheads="1"/>
          </p:cNvPicPr>
          <p:nvPr/>
        </p:nvPicPr>
        <p:blipFill>
          <a:blip r:embed="rId3"/>
          <a:srcRect/>
          <a:stretch>
            <a:fillRect/>
          </a:stretch>
        </p:blipFill>
        <p:spPr bwMode="auto">
          <a:xfrm>
            <a:off x="7351986" y="5181600"/>
            <a:ext cx="1792014" cy="1676400"/>
          </a:xfrm>
          <a:prstGeom prst="rect">
            <a:avLst/>
          </a:prstGeom>
          <a:noFill/>
        </p:spPr>
      </p:pic>
    </p:spTree>
  </p:cSld>
  <p:clrMapOvr>
    <a:masterClrMapping/>
  </p:clrMapOvr>
  <p:transition>
    <p:pull dir="d"/>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5715000" cy="4648200"/>
          </a:xfrm>
        </p:spPr>
        <p:txBody>
          <a:bodyPr/>
          <a:lstStyle/>
          <a:p>
            <a:pPr lvl="0" algn="just">
              <a:lnSpc>
                <a:spcPct val="150000"/>
              </a:lnSpc>
              <a:buNone/>
            </a:pPr>
            <a:r>
              <a:rPr lang="en-US" dirty="0" smtClean="0">
                <a:solidFill>
                  <a:schemeClr val="tx1"/>
                </a:solidFill>
              </a:rPr>
              <a:t>The irony of the budget allocation in India is that, out of the total budget, the amount that is dedicated to health expenditure is very less, and out of this amount only a minute percentage is allocated for oral health-related activities. </a:t>
            </a:r>
          </a:p>
          <a:p>
            <a:pPr algn="just">
              <a:lnSpc>
                <a:spcPct val="150000"/>
              </a:lnSpc>
              <a:buNone/>
            </a:pPr>
            <a:endParaRPr lang="en-US" dirty="0">
              <a:solidFill>
                <a:schemeClr val="tx1"/>
              </a:solidFill>
            </a:endParaRPr>
          </a:p>
        </p:txBody>
      </p:sp>
      <p:sp>
        <p:nvSpPr>
          <p:cNvPr id="5" name="Title 1"/>
          <p:cNvSpPr>
            <a:spLocks noGrp="1"/>
          </p:cNvSpPr>
          <p:nvPr>
            <p:ph type="title"/>
          </p:nvPr>
        </p:nvSpPr>
        <p:spPr>
          <a:xfrm>
            <a:off x="457200" y="-304800"/>
            <a:ext cx="8229600" cy="1143000"/>
          </a:xfrm>
        </p:spPr>
        <p:txBody>
          <a:bodyPr>
            <a:normAutofit/>
          </a:bodyPr>
          <a:lstStyle/>
          <a:p>
            <a:r>
              <a:rPr lang="en-US" sz="3200" b="1" dirty="0" smtClean="0"/>
              <a:t>National Health Expenditure</a:t>
            </a:r>
            <a:endParaRPr lang="en-US" sz="3200" dirty="0"/>
          </a:p>
        </p:txBody>
      </p:sp>
      <p:pic>
        <p:nvPicPr>
          <p:cNvPr id="122882" name="Picture 2" descr="http://4.bp.blogspot.com/_hyRhP4Ro-RE/TPd7MynZUvI/AAAAAAAACKA/5ZtUbbCeHJA/s1600/budget_cutting_hg_clr.gif"/>
          <p:cNvPicPr>
            <a:picLocks noChangeAspect="1" noChangeArrowheads="1" noCrop="1"/>
          </p:cNvPicPr>
          <p:nvPr/>
        </p:nvPicPr>
        <p:blipFill>
          <a:blip r:embed="rId3" cstate="print"/>
          <a:srcRect/>
          <a:stretch>
            <a:fillRect/>
          </a:stretch>
        </p:blipFill>
        <p:spPr bwMode="auto">
          <a:xfrm>
            <a:off x="5791200" y="1371600"/>
            <a:ext cx="3429000" cy="3429001"/>
          </a:xfrm>
          <a:prstGeom prst="rect">
            <a:avLst/>
          </a:prstGeom>
          <a:noFill/>
        </p:spPr>
      </p:pic>
      <p:sp>
        <p:nvSpPr>
          <p:cNvPr id="7" name="TextBox 6"/>
          <p:cNvSpPr txBox="1"/>
          <p:nvPr/>
        </p:nvSpPr>
        <p:spPr>
          <a:xfrm>
            <a:off x="381000" y="4800600"/>
            <a:ext cx="6934200" cy="1200329"/>
          </a:xfrm>
          <a:prstGeom prst="rect">
            <a:avLst/>
          </a:prstGeom>
          <a:noFill/>
        </p:spPr>
        <p:txBody>
          <a:bodyPr wrap="square" rtlCol="0">
            <a:spAutoFit/>
          </a:bodyPr>
          <a:lstStyle/>
          <a:p>
            <a:pPr lvl="0"/>
            <a:r>
              <a:rPr lang="en-US" sz="2400" u="sng" dirty="0" smtClean="0">
                <a:solidFill>
                  <a:srgbClr val="7030A0"/>
                </a:solidFill>
                <a:latin typeface="Times New Roman" pitchFamily="18" charset="0"/>
                <a:cs typeface="Times New Roman" pitchFamily="18" charset="0"/>
              </a:rPr>
              <a:t>In fact, there is no specific separate allocation for oral health in the Indian budget.</a:t>
            </a:r>
          </a:p>
          <a:p>
            <a:endParaRPr lang="en-US" sz="2400" dirty="0">
              <a:solidFill>
                <a:srgbClr val="7030A0"/>
              </a:solidFill>
              <a:latin typeface="Times New Roman" pitchFamily="18" charset="0"/>
              <a:cs typeface="Times New Roman" pitchFamily="18" charset="0"/>
            </a:endParaRPr>
          </a:p>
        </p:txBody>
      </p:sp>
      <p:pic>
        <p:nvPicPr>
          <p:cNvPr id="6" name="Picture 5" descr="http://4.bp.blogspot.com/-_-EJxOttQuA/UbgKhCuJA3I/AAAAAAAAACA/1Ro4QdhKxcg/s1600/stickton_carrying_money_md_wm.gif"/>
          <p:cNvPicPr>
            <a:picLocks noChangeAspect="1" noChangeArrowheads="1" noCrop="1"/>
          </p:cNvPicPr>
          <p:nvPr/>
        </p:nvPicPr>
        <p:blipFill>
          <a:blip r:embed="rId4"/>
          <a:srcRect/>
          <a:stretch>
            <a:fillRect/>
          </a:stretch>
        </p:blipFill>
        <p:spPr bwMode="auto">
          <a:xfrm rot="20422270">
            <a:off x="7242266" y="4786854"/>
            <a:ext cx="1679441" cy="1613979"/>
          </a:xfrm>
          <a:prstGeom prst="rect">
            <a:avLst/>
          </a:prstGeom>
          <a:noFill/>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ntr" presetSubtype="0" fill="hold" nodeType="afterEffect">
                                  <p:stCondLst>
                                    <p:cond delay="4000"/>
                                  </p:stCondLst>
                                  <p:childTnLst>
                                    <p:set>
                                      <p:cBhvr>
                                        <p:cTn id="6" dur="1" fill="hold">
                                          <p:stCondLst>
                                            <p:cond delay="0"/>
                                          </p:stCondLst>
                                        </p:cTn>
                                        <p:tgtEl>
                                          <p:spTgt spid="122882"/>
                                        </p:tgtEl>
                                        <p:attrNameLst>
                                          <p:attrName>style.visibility</p:attrName>
                                        </p:attrNameLst>
                                      </p:cBhvr>
                                      <p:to>
                                        <p:strVal val="visible"/>
                                      </p:to>
                                    </p:set>
                                    <p:anim calcmode="lin" valueType="num">
                                      <p:cBhvr>
                                        <p:cTn id="7" dur="15000" fill="hold"/>
                                        <p:tgtEl>
                                          <p:spTgt spid="122882"/>
                                        </p:tgtEl>
                                        <p:attrNameLst>
                                          <p:attrName>ppt_x</p:attrName>
                                        </p:attrNameLst>
                                      </p:cBhvr>
                                      <p:tavLst>
                                        <p:tav tm="0">
                                          <p:val>
                                            <p:strVal val="#ppt_x"/>
                                          </p:val>
                                        </p:tav>
                                        <p:tav tm="100000">
                                          <p:val>
                                            <p:strVal val="#ppt_x"/>
                                          </p:val>
                                        </p:tav>
                                      </p:tavLst>
                                    </p:anim>
                                    <p:anim calcmode="lin" valueType="num">
                                      <p:cBhvr>
                                        <p:cTn id="8" dur="15000" fill="hold"/>
                                        <p:tgtEl>
                                          <p:spTgt spid="122882"/>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6" name="Picture 4" descr="http://www.indianetzone.com/photos_gallery/7/Coorg-Institute_18907.jpg"/>
          <p:cNvPicPr>
            <a:picLocks noChangeAspect="1" noChangeArrowheads="1"/>
          </p:cNvPicPr>
          <p:nvPr/>
        </p:nvPicPr>
        <p:blipFill>
          <a:blip r:embed="rId3" cstate="print"/>
          <a:srcRect/>
          <a:stretch>
            <a:fillRect/>
          </a:stretch>
        </p:blipFill>
        <p:spPr bwMode="auto">
          <a:xfrm>
            <a:off x="6667500" y="4419600"/>
            <a:ext cx="2476500" cy="1905001"/>
          </a:xfrm>
          <a:prstGeom prst="rect">
            <a:avLst/>
          </a:prstGeom>
          <a:noFill/>
        </p:spPr>
      </p:pic>
      <p:pic>
        <p:nvPicPr>
          <p:cNvPr id="120834" name="Picture 2" descr="http://www.indianetzone.com/photos_gallery/9/Government_18913.jpg"/>
          <p:cNvPicPr>
            <a:picLocks noChangeAspect="1" noChangeArrowheads="1"/>
          </p:cNvPicPr>
          <p:nvPr/>
        </p:nvPicPr>
        <p:blipFill>
          <a:blip r:embed="rId4" cstate="print"/>
          <a:srcRect/>
          <a:stretch>
            <a:fillRect/>
          </a:stretch>
        </p:blipFill>
        <p:spPr bwMode="auto">
          <a:xfrm>
            <a:off x="6515100" y="685800"/>
            <a:ext cx="2628900" cy="1628775"/>
          </a:xfrm>
          <a:prstGeom prst="rect">
            <a:avLst/>
          </a:prstGeom>
          <a:noFill/>
        </p:spPr>
      </p:pic>
      <p:sp>
        <p:nvSpPr>
          <p:cNvPr id="2" name="Title 1"/>
          <p:cNvSpPr>
            <a:spLocks noGrp="1"/>
          </p:cNvSpPr>
          <p:nvPr>
            <p:ph type="title"/>
          </p:nvPr>
        </p:nvSpPr>
        <p:spPr>
          <a:xfrm>
            <a:off x="457200" y="0"/>
            <a:ext cx="8229600" cy="1143000"/>
          </a:xfrm>
        </p:spPr>
        <p:txBody>
          <a:bodyPr/>
          <a:lstStyle/>
          <a:p>
            <a:r>
              <a:rPr lang="en-US" sz="2800" b="1" dirty="0" smtClean="0"/>
              <a:t>ORAL HEALTH CARE SYSTEM IN INDIA</a:t>
            </a:r>
            <a:endParaRPr lang="en-US" sz="2800" dirty="0"/>
          </a:p>
        </p:txBody>
      </p:sp>
      <p:sp>
        <p:nvSpPr>
          <p:cNvPr id="3" name="Content Placeholder 2"/>
          <p:cNvSpPr>
            <a:spLocks noGrp="1"/>
          </p:cNvSpPr>
          <p:nvPr>
            <p:ph idx="1"/>
          </p:nvPr>
        </p:nvSpPr>
        <p:spPr>
          <a:xfrm>
            <a:off x="457200" y="1219200"/>
            <a:ext cx="8229600" cy="5257800"/>
          </a:xfrm>
        </p:spPr>
        <p:txBody>
          <a:bodyPr>
            <a:normAutofit fontScale="92500" lnSpcReduction="20000"/>
          </a:bodyPr>
          <a:lstStyle/>
          <a:p>
            <a:pPr marL="457200" indent="-457200">
              <a:buAutoNum type="arabicPeriod"/>
            </a:pPr>
            <a:r>
              <a:rPr lang="en-US" b="1" dirty="0" smtClean="0"/>
              <a:t>Government organizations</a:t>
            </a:r>
          </a:p>
          <a:p>
            <a:pPr lvl="1">
              <a:buNone/>
            </a:pPr>
            <a:r>
              <a:rPr lang="en-US" dirty="0" smtClean="0"/>
              <a:t>  a. Government Dental Colleges</a:t>
            </a:r>
          </a:p>
          <a:p>
            <a:pPr lvl="1">
              <a:buNone/>
            </a:pPr>
            <a:r>
              <a:rPr lang="en-US" dirty="0" smtClean="0"/>
              <a:t>  b. Government Medical colleges with dental wing</a:t>
            </a:r>
          </a:p>
          <a:p>
            <a:pPr lvl="1">
              <a:buNone/>
            </a:pPr>
            <a:r>
              <a:rPr lang="en-US" dirty="0" smtClean="0"/>
              <a:t>  c. District Hospitals with Dental Unit </a:t>
            </a:r>
          </a:p>
          <a:p>
            <a:pPr lvl="1">
              <a:buNone/>
            </a:pPr>
            <a:r>
              <a:rPr lang="en-US" dirty="0" smtClean="0"/>
              <a:t>  d. Community Health Centers </a:t>
            </a:r>
          </a:p>
          <a:p>
            <a:pPr lvl="1">
              <a:buNone/>
            </a:pPr>
            <a:r>
              <a:rPr lang="en-US" dirty="0" smtClean="0"/>
              <a:t>  e. Primary Health Centers - Dental units</a:t>
            </a:r>
          </a:p>
          <a:p>
            <a:pPr>
              <a:buNone/>
            </a:pPr>
            <a:r>
              <a:rPr lang="en-US" b="1" dirty="0" smtClean="0"/>
              <a:t>2. Non-governmental</a:t>
            </a:r>
          </a:p>
          <a:p>
            <a:pPr lvl="1">
              <a:buNone/>
            </a:pPr>
            <a:r>
              <a:rPr lang="en-US" dirty="0" smtClean="0"/>
              <a:t>  a. Private Dental Colleges</a:t>
            </a:r>
          </a:p>
          <a:p>
            <a:pPr lvl="1">
              <a:buNone/>
            </a:pPr>
            <a:r>
              <a:rPr lang="en-US" dirty="0" smtClean="0"/>
              <a:t>  b. Private Medical Colleges with Dental Wing</a:t>
            </a:r>
          </a:p>
          <a:p>
            <a:pPr lvl="1">
              <a:buNone/>
            </a:pPr>
            <a:r>
              <a:rPr lang="en-US" dirty="0" smtClean="0"/>
              <a:t>  c. Corporate Hospitals with Dental Units</a:t>
            </a:r>
          </a:p>
          <a:p>
            <a:pPr marL="857250" lvl="1" indent="-457200">
              <a:buNone/>
            </a:pPr>
            <a:endParaRPr lang="en-US" b="1" dirty="0" smtClean="0"/>
          </a:p>
          <a:p>
            <a:pPr lvl="1">
              <a:buNone/>
            </a:pPr>
            <a:endParaRPr lang="en-US" dirty="0"/>
          </a:p>
        </p:txBody>
      </p:sp>
    </p:spTree>
  </p:cSld>
  <p:clrMapOvr>
    <a:masterClrMapping/>
  </p:clrMapOvr>
  <p:transition>
    <p:pull dir="d"/>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990600"/>
          </a:xfrm>
        </p:spPr>
        <p:txBody>
          <a:bodyPr/>
          <a:lstStyle/>
          <a:p>
            <a:r>
              <a:rPr lang="en-US" sz="2800" b="1" dirty="0" smtClean="0"/>
              <a:t>ORAL HEALTH CARE SYSTEM IN INDIA</a:t>
            </a:r>
            <a:endParaRPr lang="en-US" sz="2800" dirty="0"/>
          </a:p>
        </p:txBody>
      </p:sp>
      <p:sp>
        <p:nvSpPr>
          <p:cNvPr id="3" name="Content Placeholder 2"/>
          <p:cNvSpPr>
            <a:spLocks noGrp="1"/>
          </p:cNvSpPr>
          <p:nvPr>
            <p:ph idx="1"/>
          </p:nvPr>
        </p:nvSpPr>
        <p:spPr>
          <a:xfrm>
            <a:off x="457200" y="1219200"/>
            <a:ext cx="8229600" cy="4906963"/>
          </a:xfrm>
        </p:spPr>
        <p:txBody>
          <a:bodyPr>
            <a:normAutofit fontScale="92500" lnSpcReduction="10000"/>
          </a:bodyPr>
          <a:lstStyle/>
          <a:p>
            <a:pPr>
              <a:buNone/>
            </a:pPr>
            <a:r>
              <a:rPr lang="en-US" b="1" dirty="0" smtClean="0"/>
              <a:t>3. Private practitioners</a:t>
            </a:r>
          </a:p>
          <a:p>
            <a:pPr>
              <a:buNone/>
            </a:pPr>
            <a:r>
              <a:rPr lang="en-US" b="1" dirty="0" smtClean="0"/>
              <a:t>  </a:t>
            </a:r>
            <a:r>
              <a:rPr lang="en-US" b="1" dirty="0" smtClean="0">
                <a:solidFill>
                  <a:srgbClr val="0000FF"/>
                </a:solidFill>
              </a:rPr>
              <a:t>a</a:t>
            </a:r>
            <a:r>
              <a:rPr lang="en-US" dirty="0" smtClean="0">
                <a:solidFill>
                  <a:srgbClr val="0000FF"/>
                </a:solidFill>
              </a:rPr>
              <a:t>. Private dental practitioners</a:t>
            </a:r>
          </a:p>
          <a:p>
            <a:pPr>
              <a:buNone/>
            </a:pPr>
            <a:r>
              <a:rPr lang="en-US" dirty="0" smtClean="0">
                <a:solidFill>
                  <a:srgbClr val="0000FF"/>
                </a:solidFill>
              </a:rPr>
              <a:t>  b. Private dental hospitals</a:t>
            </a:r>
          </a:p>
          <a:p>
            <a:pPr>
              <a:buNone/>
            </a:pPr>
            <a:r>
              <a:rPr lang="en-US" dirty="0" smtClean="0">
                <a:solidFill>
                  <a:srgbClr val="0000FF"/>
                </a:solidFill>
              </a:rPr>
              <a:t>  c. Private medical hospitals with dental units</a:t>
            </a:r>
            <a:endParaRPr lang="en-US" b="1" dirty="0" smtClean="0"/>
          </a:p>
          <a:p>
            <a:pPr>
              <a:buNone/>
            </a:pPr>
            <a:r>
              <a:rPr lang="en-US" b="1" dirty="0" smtClean="0"/>
              <a:t>4. Indigenous systems organizations </a:t>
            </a:r>
          </a:p>
          <a:p>
            <a:pPr>
              <a:buNone/>
            </a:pPr>
            <a:r>
              <a:rPr lang="en-US" b="1" dirty="0" smtClean="0"/>
              <a:t>  </a:t>
            </a:r>
            <a:r>
              <a:rPr lang="en-US" b="1" dirty="0" smtClean="0">
                <a:solidFill>
                  <a:srgbClr val="0000FF"/>
                </a:solidFill>
              </a:rPr>
              <a:t>a. </a:t>
            </a:r>
            <a:r>
              <a:rPr lang="en-US" dirty="0" err="1" smtClean="0">
                <a:solidFill>
                  <a:srgbClr val="0000FF"/>
                </a:solidFill>
              </a:rPr>
              <a:t>Ayurveda</a:t>
            </a:r>
            <a:endParaRPr lang="en-US" dirty="0" smtClean="0">
              <a:solidFill>
                <a:srgbClr val="0000FF"/>
              </a:solidFill>
            </a:endParaRPr>
          </a:p>
          <a:p>
            <a:pPr>
              <a:buNone/>
            </a:pPr>
            <a:r>
              <a:rPr lang="en-US" dirty="0" smtClean="0">
                <a:solidFill>
                  <a:srgbClr val="0000FF"/>
                </a:solidFill>
              </a:rPr>
              <a:t>  b. </a:t>
            </a:r>
            <a:r>
              <a:rPr lang="en-US" dirty="0" err="1" smtClean="0">
                <a:solidFill>
                  <a:srgbClr val="0000FF"/>
                </a:solidFill>
              </a:rPr>
              <a:t>Sidda</a:t>
            </a:r>
            <a:endParaRPr lang="en-US" dirty="0" smtClean="0">
              <a:solidFill>
                <a:srgbClr val="0000FF"/>
              </a:solidFill>
            </a:endParaRPr>
          </a:p>
          <a:p>
            <a:pPr>
              <a:buNone/>
            </a:pPr>
            <a:r>
              <a:rPr lang="en-US" dirty="0" smtClean="0">
                <a:solidFill>
                  <a:srgbClr val="0000FF"/>
                </a:solidFill>
              </a:rPr>
              <a:t>  c. </a:t>
            </a:r>
            <a:r>
              <a:rPr lang="en-US" dirty="0" err="1" smtClean="0">
                <a:solidFill>
                  <a:srgbClr val="0000FF"/>
                </a:solidFill>
              </a:rPr>
              <a:t>Unani</a:t>
            </a:r>
            <a:endParaRPr lang="en-US" dirty="0" smtClean="0">
              <a:solidFill>
                <a:srgbClr val="0000FF"/>
              </a:solidFill>
            </a:endParaRPr>
          </a:p>
          <a:p>
            <a:pPr>
              <a:buNone/>
            </a:pPr>
            <a:r>
              <a:rPr lang="en-US" dirty="0" smtClean="0">
                <a:solidFill>
                  <a:srgbClr val="0000FF"/>
                </a:solidFill>
              </a:rPr>
              <a:t>  d. Homeopathy</a:t>
            </a:r>
          </a:p>
          <a:p>
            <a:pPr marL="457200" indent="-457200">
              <a:buNone/>
            </a:pPr>
            <a:endParaRPr lang="en-US" b="1" dirty="0" smtClean="0"/>
          </a:p>
        </p:txBody>
      </p:sp>
      <p:sp>
        <p:nvSpPr>
          <p:cNvPr id="4" name="Slide Number Placeholder 3"/>
          <p:cNvSpPr>
            <a:spLocks noGrp="1"/>
          </p:cNvSpPr>
          <p:nvPr>
            <p:ph type="sldNum" sz="quarter" idx="12"/>
          </p:nvPr>
        </p:nvSpPr>
        <p:spPr/>
        <p:txBody>
          <a:bodyPr/>
          <a:lstStyle/>
          <a:p>
            <a:pPr>
              <a:defRPr/>
            </a:pPr>
            <a:fld id="{57A85FB2-BE55-4185-8EEA-6D16D7228712}" type="slidenum">
              <a:rPr lang="en-US" smtClean="0">
                <a:solidFill>
                  <a:srgbClr val="A08366"/>
                </a:solidFill>
              </a:rPr>
              <a:pPr>
                <a:defRPr/>
              </a:pPr>
              <a:t>122</a:t>
            </a:fld>
            <a:endParaRPr lang="en-US">
              <a:solidFill>
                <a:srgbClr val="A08366"/>
              </a:solidFill>
            </a:endParaRPr>
          </a:p>
        </p:txBody>
      </p:sp>
      <p:pic>
        <p:nvPicPr>
          <p:cNvPr id="118786" name="Picture 2" descr="http://www.homedesigncorner.com/wp-content/uploads/modern-purple-dental-office-decoration-system.jpg"/>
          <p:cNvPicPr>
            <a:picLocks noChangeAspect="1" noChangeArrowheads="1"/>
          </p:cNvPicPr>
          <p:nvPr/>
        </p:nvPicPr>
        <p:blipFill>
          <a:blip r:embed="rId3" cstate="print"/>
          <a:srcRect/>
          <a:stretch>
            <a:fillRect/>
          </a:stretch>
        </p:blipFill>
        <p:spPr bwMode="auto">
          <a:xfrm>
            <a:off x="5486400" y="762000"/>
            <a:ext cx="3124200" cy="1728515"/>
          </a:xfrm>
          <a:prstGeom prst="rect">
            <a:avLst/>
          </a:prstGeom>
          <a:noFill/>
        </p:spPr>
      </p:pic>
      <p:pic>
        <p:nvPicPr>
          <p:cNvPr id="118788" name="Picture 4" descr="http://www.santhigiriashram.org/HOSPITALS/img/ayurvedic.jpg"/>
          <p:cNvPicPr>
            <a:picLocks noChangeAspect="1" noChangeArrowheads="1"/>
          </p:cNvPicPr>
          <p:nvPr/>
        </p:nvPicPr>
        <p:blipFill>
          <a:blip r:embed="rId4" cstate="print"/>
          <a:srcRect/>
          <a:stretch>
            <a:fillRect/>
          </a:stretch>
        </p:blipFill>
        <p:spPr bwMode="auto">
          <a:xfrm>
            <a:off x="6143625" y="3543299"/>
            <a:ext cx="2619375" cy="3086101"/>
          </a:xfrm>
          <a:prstGeom prst="rect">
            <a:avLst/>
          </a:prstGeom>
          <a:noFill/>
        </p:spPr>
      </p:pic>
    </p:spTree>
  </p:cSld>
  <p:clrMapOvr>
    <a:masterClrMapping/>
  </p:clrMapOvr>
  <p:transition>
    <p:pull dir="d"/>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smtClean="0"/>
              <a:t>ORAL HEALTH CARE SYSTEM IN INDIA</a:t>
            </a:r>
            <a:endParaRPr lang="en-US" sz="2800"/>
          </a:p>
        </p:txBody>
      </p:sp>
      <p:sp>
        <p:nvSpPr>
          <p:cNvPr id="3" name="Content Placeholder 2"/>
          <p:cNvSpPr>
            <a:spLocks noGrp="1"/>
          </p:cNvSpPr>
          <p:nvPr>
            <p:ph idx="1"/>
          </p:nvPr>
        </p:nvSpPr>
        <p:spPr/>
        <p:txBody>
          <a:bodyPr/>
          <a:lstStyle/>
          <a:p>
            <a:pPr>
              <a:buNone/>
            </a:pPr>
            <a:r>
              <a:rPr lang="en-US" b="1" smtClean="0"/>
              <a:t>5. Voluntary organizations</a:t>
            </a:r>
          </a:p>
          <a:p>
            <a:pPr marL="914400" lvl="1" indent="-457200">
              <a:buFont typeface="+mj-lt"/>
              <a:buAutoNum type="alphaLcPeriod"/>
            </a:pPr>
            <a:r>
              <a:rPr lang="en-US" sz="2200" smtClean="0">
                <a:solidFill>
                  <a:srgbClr val="0000FF"/>
                </a:solidFill>
              </a:rPr>
              <a:t>NGOs</a:t>
            </a:r>
          </a:p>
          <a:p>
            <a:pPr marL="914400" lvl="1" indent="-457200">
              <a:buFont typeface="+mj-lt"/>
              <a:buAutoNum type="alphaLcPeriod"/>
            </a:pPr>
            <a:r>
              <a:rPr lang="en-US" sz="2200" smtClean="0">
                <a:solidFill>
                  <a:srgbClr val="0000FF"/>
                </a:solidFill>
              </a:rPr>
              <a:t>State IDAs</a:t>
            </a:r>
          </a:p>
          <a:p>
            <a:pPr marL="914400" lvl="1" indent="-457200">
              <a:buFont typeface="+mj-lt"/>
              <a:buAutoNum type="alphaLcPeriod"/>
            </a:pPr>
            <a:r>
              <a:rPr lang="en-US" sz="2200" smtClean="0">
                <a:solidFill>
                  <a:srgbClr val="0000FF"/>
                </a:solidFill>
              </a:rPr>
              <a:t>Colgate </a:t>
            </a:r>
            <a:r>
              <a:rPr lang="en-US" sz="2200" err="1" smtClean="0">
                <a:solidFill>
                  <a:srgbClr val="0000FF"/>
                </a:solidFill>
              </a:rPr>
              <a:t>palmolive</a:t>
            </a:r>
            <a:endParaRPr lang="en-US" sz="2200" smtClean="0">
              <a:solidFill>
                <a:srgbClr val="0000FF"/>
              </a:solidFill>
            </a:endParaRPr>
          </a:p>
          <a:p>
            <a:pPr marL="914400" lvl="1" indent="-457200">
              <a:buFont typeface="+mj-lt"/>
              <a:buAutoNum type="alphaLcPeriod"/>
            </a:pPr>
            <a:r>
              <a:rPr lang="en-US" sz="2200" smtClean="0">
                <a:solidFill>
                  <a:srgbClr val="0000FF"/>
                </a:solidFill>
              </a:rPr>
              <a:t>Rotary clubs</a:t>
            </a:r>
          </a:p>
          <a:p>
            <a:pPr marL="914400" lvl="1" indent="-457200">
              <a:buFont typeface="+mj-lt"/>
              <a:buAutoNum type="alphaLcPeriod"/>
            </a:pPr>
            <a:r>
              <a:rPr lang="en-US" sz="2200" smtClean="0">
                <a:solidFill>
                  <a:srgbClr val="0000FF"/>
                </a:solidFill>
              </a:rPr>
              <a:t>Local authorities, etc.</a:t>
            </a:r>
          </a:p>
          <a:p>
            <a:pPr marL="857250" lvl="1" indent="-457200">
              <a:buNone/>
            </a:pPr>
            <a:endParaRPr lang="en-US" smtClean="0">
              <a:solidFill>
                <a:srgbClr val="0000FF"/>
              </a:solidFill>
            </a:endParaRPr>
          </a:p>
        </p:txBody>
      </p:sp>
      <p:pic>
        <p:nvPicPr>
          <p:cNvPr id="116738" name="Picture 2" descr="http://www.4biotechnology.com/images/logo/company/Indian_Dental_Association.gif"/>
          <p:cNvPicPr>
            <a:picLocks noChangeAspect="1" noChangeArrowheads="1"/>
          </p:cNvPicPr>
          <p:nvPr/>
        </p:nvPicPr>
        <p:blipFill>
          <a:blip r:embed="rId3" cstate="print"/>
          <a:srcRect/>
          <a:stretch>
            <a:fillRect/>
          </a:stretch>
        </p:blipFill>
        <p:spPr bwMode="auto">
          <a:xfrm>
            <a:off x="4953000" y="1905000"/>
            <a:ext cx="1190625" cy="1190625"/>
          </a:xfrm>
          <a:prstGeom prst="rect">
            <a:avLst/>
          </a:prstGeom>
          <a:noFill/>
        </p:spPr>
      </p:pic>
      <p:pic>
        <p:nvPicPr>
          <p:cNvPr id="116740" name="Picture 4" descr="http://www.pharmatutor.org/images/colgate-logo.gif"/>
          <p:cNvPicPr>
            <a:picLocks noChangeAspect="1" noChangeArrowheads="1"/>
          </p:cNvPicPr>
          <p:nvPr/>
        </p:nvPicPr>
        <p:blipFill>
          <a:blip r:embed="rId4" cstate="print"/>
          <a:srcRect/>
          <a:stretch>
            <a:fillRect/>
          </a:stretch>
        </p:blipFill>
        <p:spPr bwMode="auto">
          <a:xfrm>
            <a:off x="6934200" y="1828800"/>
            <a:ext cx="1905000" cy="1905000"/>
          </a:xfrm>
          <a:prstGeom prst="rect">
            <a:avLst/>
          </a:prstGeom>
          <a:noFill/>
        </p:spPr>
      </p:pic>
      <p:pic>
        <p:nvPicPr>
          <p:cNvPr id="116742" name="Picture 6" descr="http://rotarydeonar.com/images/rotary-club.gif"/>
          <p:cNvPicPr>
            <a:picLocks noChangeAspect="1" noChangeArrowheads="1"/>
          </p:cNvPicPr>
          <p:nvPr/>
        </p:nvPicPr>
        <p:blipFill>
          <a:blip r:embed="rId5" cstate="print"/>
          <a:srcRect/>
          <a:stretch>
            <a:fillRect/>
          </a:stretch>
        </p:blipFill>
        <p:spPr bwMode="auto">
          <a:xfrm>
            <a:off x="5029200" y="2895600"/>
            <a:ext cx="2343150" cy="2343150"/>
          </a:xfrm>
          <a:prstGeom prst="rect">
            <a:avLst/>
          </a:prstGeom>
          <a:noFill/>
        </p:spPr>
      </p:pic>
      <p:pic>
        <p:nvPicPr>
          <p:cNvPr id="116744" name="Picture 8" descr="http://maayafoundation.files.wordpress.com/2010/06/maaya-logo-high-res.jpg"/>
          <p:cNvPicPr>
            <a:picLocks noChangeAspect="1" noChangeArrowheads="1"/>
          </p:cNvPicPr>
          <p:nvPr/>
        </p:nvPicPr>
        <p:blipFill>
          <a:blip r:embed="rId6" cstate="print"/>
          <a:srcRect/>
          <a:stretch>
            <a:fillRect/>
          </a:stretch>
        </p:blipFill>
        <p:spPr bwMode="auto">
          <a:xfrm>
            <a:off x="3505200" y="4953000"/>
            <a:ext cx="5105400" cy="1291139"/>
          </a:xfrm>
          <a:prstGeom prst="rect">
            <a:avLst/>
          </a:prstGeom>
          <a:ln>
            <a:noFill/>
          </a:ln>
          <a:effectLst>
            <a:softEdge rad="112500"/>
          </a:effectLst>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116738"/>
                                        </p:tgtEl>
                                        <p:attrNameLst>
                                          <p:attrName>style.visibility</p:attrName>
                                        </p:attrNameLst>
                                      </p:cBhvr>
                                      <p:to>
                                        <p:strVal val="visible"/>
                                      </p:to>
                                    </p:set>
                                    <p:anim calcmode="lin" valueType="num">
                                      <p:cBhvr>
                                        <p:cTn id="7" dur="1000" fill="hold"/>
                                        <p:tgtEl>
                                          <p:spTgt spid="116738"/>
                                        </p:tgtEl>
                                        <p:attrNameLst>
                                          <p:attrName>ppt_w</p:attrName>
                                        </p:attrNameLst>
                                      </p:cBhvr>
                                      <p:tavLst>
                                        <p:tav tm="0">
                                          <p:val>
                                            <p:fltVal val="0"/>
                                          </p:val>
                                        </p:tav>
                                        <p:tav tm="100000">
                                          <p:val>
                                            <p:strVal val="#ppt_w"/>
                                          </p:val>
                                        </p:tav>
                                      </p:tavLst>
                                    </p:anim>
                                    <p:anim calcmode="lin" valueType="num">
                                      <p:cBhvr>
                                        <p:cTn id="8" dur="1000" fill="hold"/>
                                        <p:tgtEl>
                                          <p:spTgt spid="116738"/>
                                        </p:tgtEl>
                                        <p:attrNameLst>
                                          <p:attrName>ppt_h</p:attrName>
                                        </p:attrNameLst>
                                      </p:cBhvr>
                                      <p:tavLst>
                                        <p:tav tm="0">
                                          <p:val>
                                            <p:fltVal val="0"/>
                                          </p:val>
                                        </p:tav>
                                        <p:tav tm="100000">
                                          <p:val>
                                            <p:strVal val="#ppt_h"/>
                                          </p:val>
                                        </p:tav>
                                      </p:tavLst>
                                    </p:anim>
                                    <p:anim calcmode="lin" valueType="num">
                                      <p:cBhvr>
                                        <p:cTn id="9" dur="1000" fill="hold"/>
                                        <p:tgtEl>
                                          <p:spTgt spid="116738"/>
                                        </p:tgtEl>
                                        <p:attrNameLst>
                                          <p:attrName>style.rotation</p:attrName>
                                        </p:attrNameLst>
                                      </p:cBhvr>
                                      <p:tavLst>
                                        <p:tav tm="0">
                                          <p:val>
                                            <p:fltVal val="90"/>
                                          </p:val>
                                        </p:tav>
                                        <p:tav tm="100000">
                                          <p:val>
                                            <p:fltVal val="0"/>
                                          </p:val>
                                        </p:tav>
                                      </p:tavLst>
                                    </p:anim>
                                    <p:animEffect transition="in" filter="fade">
                                      <p:cBhvr>
                                        <p:cTn id="10" dur="1000"/>
                                        <p:tgtEl>
                                          <p:spTgt spid="116738"/>
                                        </p:tgtEl>
                                      </p:cBhvr>
                                    </p:animEffect>
                                  </p:childTnLst>
                                </p:cTn>
                              </p:par>
                            </p:childTnLst>
                          </p:cTn>
                        </p:par>
                        <p:par>
                          <p:cTn id="11" fill="hold">
                            <p:stCondLst>
                              <p:cond delay="1000"/>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116740"/>
                                        </p:tgtEl>
                                        <p:attrNameLst>
                                          <p:attrName>style.visibility</p:attrName>
                                        </p:attrNameLst>
                                      </p:cBhvr>
                                      <p:to>
                                        <p:strVal val="visible"/>
                                      </p:to>
                                    </p:set>
                                    <p:anim calcmode="lin" valueType="num">
                                      <p:cBhvr>
                                        <p:cTn id="14" dur="1000" fill="hold"/>
                                        <p:tgtEl>
                                          <p:spTgt spid="116740"/>
                                        </p:tgtEl>
                                        <p:attrNameLst>
                                          <p:attrName>ppt_w</p:attrName>
                                        </p:attrNameLst>
                                      </p:cBhvr>
                                      <p:tavLst>
                                        <p:tav tm="0">
                                          <p:val>
                                            <p:fltVal val="0"/>
                                          </p:val>
                                        </p:tav>
                                        <p:tav tm="100000">
                                          <p:val>
                                            <p:strVal val="#ppt_w"/>
                                          </p:val>
                                        </p:tav>
                                      </p:tavLst>
                                    </p:anim>
                                    <p:anim calcmode="lin" valueType="num">
                                      <p:cBhvr>
                                        <p:cTn id="15" dur="1000" fill="hold"/>
                                        <p:tgtEl>
                                          <p:spTgt spid="116740"/>
                                        </p:tgtEl>
                                        <p:attrNameLst>
                                          <p:attrName>ppt_h</p:attrName>
                                        </p:attrNameLst>
                                      </p:cBhvr>
                                      <p:tavLst>
                                        <p:tav tm="0">
                                          <p:val>
                                            <p:fltVal val="0"/>
                                          </p:val>
                                        </p:tav>
                                        <p:tav tm="100000">
                                          <p:val>
                                            <p:strVal val="#ppt_h"/>
                                          </p:val>
                                        </p:tav>
                                      </p:tavLst>
                                    </p:anim>
                                    <p:anim calcmode="lin" valueType="num">
                                      <p:cBhvr>
                                        <p:cTn id="16" dur="1000" fill="hold"/>
                                        <p:tgtEl>
                                          <p:spTgt spid="116740"/>
                                        </p:tgtEl>
                                        <p:attrNameLst>
                                          <p:attrName>style.rotation</p:attrName>
                                        </p:attrNameLst>
                                      </p:cBhvr>
                                      <p:tavLst>
                                        <p:tav tm="0">
                                          <p:val>
                                            <p:fltVal val="90"/>
                                          </p:val>
                                        </p:tav>
                                        <p:tav tm="100000">
                                          <p:val>
                                            <p:fltVal val="0"/>
                                          </p:val>
                                        </p:tav>
                                      </p:tavLst>
                                    </p:anim>
                                    <p:animEffect transition="in" filter="fade">
                                      <p:cBhvr>
                                        <p:cTn id="17" dur="1000"/>
                                        <p:tgtEl>
                                          <p:spTgt spid="116740"/>
                                        </p:tgtEl>
                                      </p:cBhvr>
                                    </p:animEffect>
                                  </p:childTnLst>
                                </p:cTn>
                              </p:par>
                            </p:childTnLst>
                          </p:cTn>
                        </p:par>
                        <p:par>
                          <p:cTn id="18" fill="hold">
                            <p:stCondLst>
                              <p:cond delay="2000"/>
                            </p:stCondLst>
                            <p:childTnLst>
                              <p:par>
                                <p:cTn id="19" presetID="31" presetClass="entr" presetSubtype="0" fill="hold" nodeType="afterEffect">
                                  <p:stCondLst>
                                    <p:cond delay="0"/>
                                  </p:stCondLst>
                                  <p:iterate type="lt">
                                    <p:tmPct val="5000"/>
                                  </p:iterate>
                                  <p:childTnLst>
                                    <p:set>
                                      <p:cBhvr>
                                        <p:cTn id="20" dur="1" fill="hold">
                                          <p:stCondLst>
                                            <p:cond delay="0"/>
                                          </p:stCondLst>
                                        </p:cTn>
                                        <p:tgtEl>
                                          <p:spTgt spid="116742"/>
                                        </p:tgtEl>
                                        <p:attrNameLst>
                                          <p:attrName>style.visibility</p:attrName>
                                        </p:attrNameLst>
                                      </p:cBhvr>
                                      <p:to>
                                        <p:strVal val="visible"/>
                                      </p:to>
                                    </p:set>
                                    <p:anim calcmode="lin" valueType="num">
                                      <p:cBhvr>
                                        <p:cTn id="21" dur="1000" fill="hold"/>
                                        <p:tgtEl>
                                          <p:spTgt spid="116742"/>
                                        </p:tgtEl>
                                        <p:attrNameLst>
                                          <p:attrName>ppt_w</p:attrName>
                                        </p:attrNameLst>
                                      </p:cBhvr>
                                      <p:tavLst>
                                        <p:tav tm="0">
                                          <p:val>
                                            <p:fltVal val="0"/>
                                          </p:val>
                                        </p:tav>
                                        <p:tav tm="100000">
                                          <p:val>
                                            <p:strVal val="#ppt_w"/>
                                          </p:val>
                                        </p:tav>
                                      </p:tavLst>
                                    </p:anim>
                                    <p:anim calcmode="lin" valueType="num">
                                      <p:cBhvr>
                                        <p:cTn id="22" dur="1000" fill="hold"/>
                                        <p:tgtEl>
                                          <p:spTgt spid="116742"/>
                                        </p:tgtEl>
                                        <p:attrNameLst>
                                          <p:attrName>ppt_h</p:attrName>
                                        </p:attrNameLst>
                                      </p:cBhvr>
                                      <p:tavLst>
                                        <p:tav tm="0">
                                          <p:val>
                                            <p:fltVal val="0"/>
                                          </p:val>
                                        </p:tav>
                                        <p:tav tm="100000">
                                          <p:val>
                                            <p:strVal val="#ppt_h"/>
                                          </p:val>
                                        </p:tav>
                                      </p:tavLst>
                                    </p:anim>
                                    <p:anim calcmode="lin" valueType="num">
                                      <p:cBhvr>
                                        <p:cTn id="23" dur="1000" fill="hold"/>
                                        <p:tgtEl>
                                          <p:spTgt spid="116742"/>
                                        </p:tgtEl>
                                        <p:attrNameLst>
                                          <p:attrName>style.rotation</p:attrName>
                                        </p:attrNameLst>
                                      </p:cBhvr>
                                      <p:tavLst>
                                        <p:tav tm="0">
                                          <p:val>
                                            <p:fltVal val="90"/>
                                          </p:val>
                                        </p:tav>
                                        <p:tav tm="100000">
                                          <p:val>
                                            <p:fltVal val="0"/>
                                          </p:val>
                                        </p:tav>
                                      </p:tavLst>
                                    </p:anim>
                                    <p:animEffect transition="in" filter="fade">
                                      <p:cBhvr>
                                        <p:cTn id="24" dur="1000"/>
                                        <p:tgtEl>
                                          <p:spTgt spid="116742"/>
                                        </p:tgtEl>
                                      </p:cBhvr>
                                    </p:animEffect>
                                  </p:childTnLst>
                                </p:cTn>
                              </p:par>
                            </p:childTnLst>
                          </p:cTn>
                        </p:par>
                        <p:par>
                          <p:cTn id="25" fill="hold">
                            <p:stCondLst>
                              <p:cond delay="3000"/>
                            </p:stCondLst>
                            <p:childTnLst>
                              <p:par>
                                <p:cTn id="26" presetID="31" presetClass="entr" presetSubtype="0" fill="hold" nodeType="afterEffect">
                                  <p:stCondLst>
                                    <p:cond delay="0"/>
                                  </p:stCondLst>
                                  <p:iterate type="lt">
                                    <p:tmPct val="5000"/>
                                  </p:iterate>
                                  <p:childTnLst>
                                    <p:set>
                                      <p:cBhvr>
                                        <p:cTn id="27" dur="1" fill="hold">
                                          <p:stCondLst>
                                            <p:cond delay="0"/>
                                          </p:stCondLst>
                                        </p:cTn>
                                        <p:tgtEl>
                                          <p:spTgt spid="116744"/>
                                        </p:tgtEl>
                                        <p:attrNameLst>
                                          <p:attrName>style.visibility</p:attrName>
                                        </p:attrNameLst>
                                      </p:cBhvr>
                                      <p:to>
                                        <p:strVal val="visible"/>
                                      </p:to>
                                    </p:set>
                                    <p:anim calcmode="lin" valueType="num">
                                      <p:cBhvr>
                                        <p:cTn id="28" dur="1000" fill="hold"/>
                                        <p:tgtEl>
                                          <p:spTgt spid="116744"/>
                                        </p:tgtEl>
                                        <p:attrNameLst>
                                          <p:attrName>ppt_w</p:attrName>
                                        </p:attrNameLst>
                                      </p:cBhvr>
                                      <p:tavLst>
                                        <p:tav tm="0">
                                          <p:val>
                                            <p:fltVal val="0"/>
                                          </p:val>
                                        </p:tav>
                                        <p:tav tm="100000">
                                          <p:val>
                                            <p:strVal val="#ppt_w"/>
                                          </p:val>
                                        </p:tav>
                                      </p:tavLst>
                                    </p:anim>
                                    <p:anim calcmode="lin" valueType="num">
                                      <p:cBhvr>
                                        <p:cTn id="29" dur="1000" fill="hold"/>
                                        <p:tgtEl>
                                          <p:spTgt spid="116744"/>
                                        </p:tgtEl>
                                        <p:attrNameLst>
                                          <p:attrName>ppt_h</p:attrName>
                                        </p:attrNameLst>
                                      </p:cBhvr>
                                      <p:tavLst>
                                        <p:tav tm="0">
                                          <p:val>
                                            <p:fltVal val="0"/>
                                          </p:val>
                                        </p:tav>
                                        <p:tav tm="100000">
                                          <p:val>
                                            <p:strVal val="#ppt_h"/>
                                          </p:val>
                                        </p:tav>
                                      </p:tavLst>
                                    </p:anim>
                                    <p:anim calcmode="lin" valueType="num">
                                      <p:cBhvr>
                                        <p:cTn id="30" dur="1000" fill="hold"/>
                                        <p:tgtEl>
                                          <p:spTgt spid="116744"/>
                                        </p:tgtEl>
                                        <p:attrNameLst>
                                          <p:attrName>style.rotation</p:attrName>
                                        </p:attrNameLst>
                                      </p:cBhvr>
                                      <p:tavLst>
                                        <p:tav tm="0">
                                          <p:val>
                                            <p:fltVal val="90"/>
                                          </p:val>
                                        </p:tav>
                                        <p:tav tm="100000">
                                          <p:val>
                                            <p:fltVal val="0"/>
                                          </p:val>
                                        </p:tav>
                                      </p:tavLst>
                                    </p:anim>
                                    <p:animEffect transition="in" filter="fade">
                                      <p:cBhvr>
                                        <p:cTn id="31" dur="1000"/>
                                        <p:tgtEl>
                                          <p:spTgt spid="1167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763000" cy="1295400"/>
          </a:xfrm>
        </p:spPr>
        <p:txBody>
          <a:bodyPr/>
          <a:lstStyle/>
          <a:p>
            <a:r>
              <a:rPr lang="en-US" sz="2800" dirty="0" smtClean="0"/>
              <a:t>UTILIZATION OF MANPOWER IN DENTAL INSTITUTIONS</a:t>
            </a:r>
            <a:r>
              <a:rPr lang="en-US" dirty="0" smtClean="0"/>
              <a:t/>
            </a:r>
            <a:br>
              <a:rPr lang="en-US" dirty="0" smtClean="0"/>
            </a:br>
            <a:endParaRPr lang="en-US" dirty="0"/>
          </a:p>
        </p:txBody>
      </p:sp>
      <p:sp>
        <p:nvSpPr>
          <p:cNvPr id="7" name="Content Placeholder 6"/>
          <p:cNvSpPr>
            <a:spLocks noGrp="1"/>
          </p:cNvSpPr>
          <p:nvPr>
            <p:ph idx="1"/>
          </p:nvPr>
        </p:nvSpPr>
        <p:spPr>
          <a:xfrm>
            <a:off x="0" y="1219200"/>
            <a:ext cx="9296400" cy="4525963"/>
          </a:xfrm>
        </p:spPr>
        <p:txBody>
          <a:bodyPr/>
          <a:lstStyle/>
          <a:p>
            <a:pPr>
              <a:buNone/>
            </a:pPr>
            <a:r>
              <a:rPr lang="en-US" sz="2800" dirty="0" smtClean="0"/>
              <a:t>   The manpower mainly identified as main resource for Dental Public health Measures in Dental Institutions</a:t>
            </a:r>
            <a:endParaRPr lang="en-US" sz="2400" dirty="0" smtClean="0"/>
          </a:p>
          <a:p>
            <a:pPr lvl="1">
              <a:buNone/>
            </a:pPr>
            <a:r>
              <a:rPr lang="en-US" dirty="0" smtClean="0"/>
              <a:t>1. Dental Teaching Faculty</a:t>
            </a:r>
          </a:p>
          <a:p>
            <a:pPr lvl="1">
              <a:buNone/>
            </a:pPr>
            <a:r>
              <a:rPr lang="en-US" dirty="0" smtClean="0"/>
              <a:t>2. Dental Interns</a:t>
            </a:r>
          </a:p>
          <a:p>
            <a:pPr lvl="1">
              <a:buNone/>
            </a:pPr>
            <a:r>
              <a:rPr lang="en-US" dirty="0" smtClean="0"/>
              <a:t>3. Dental Students during III and Final Year BDS</a:t>
            </a:r>
          </a:p>
          <a:p>
            <a:pPr lvl="1">
              <a:buNone/>
            </a:pPr>
            <a:r>
              <a:rPr lang="en-US" dirty="0" smtClean="0"/>
              <a:t>4. Dental Auxiliaries (Hygienists, Health Workers etc</a:t>
            </a:r>
            <a:r>
              <a:rPr lang="en-US" sz="2400" dirty="0" smtClean="0"/>
              <a:t>.)</a:t>
            </a:r>
            <a:endParaRPr lang="en-US" sz="2400" dirty="0"/>
          </a:p>
        </p:txBody>
      </p:sp>
      <p:sp>
        <p:nvSpPr>
          <p:cNvPr id="6" name="Footer Placeholder 5"/>
          <p:cNvSpPr>
            <a:spLocks noGrp="1"/>
          </p:cNvSpPr>
          <p:nvPr>
            <p:ph type="ftr" sz="quarter" idx="11"/>
          </p:nvPr>
        </p:nvSpPr>
        <p:spPr/>
        <p:txBody>
          <a:bodyPr/>
          <a:lstStyle/>
          <a:p>
            <a:endParaRPr lang="en-US"/>
          </a:p>
        </p:txBody>
      </p:sp>
    </p:spTree>
  </p:cSld>
  <p:clrMapOvr>
    <a:masterClrMapping/>
  </p:clrMapOvr>
  <p:transition>
    <p:pull dir="d"/>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Dental Teaching Faculty</a:t>
            </a:r>
            <a:r>
              <a:rPr lang="en-US" dirty="0" smtClean="0"/>
              <a:t/>
            </a:r>
            <a:br>
              <a:rPr lang="en-US" dirty="0" smtClean="0"/>
            </a:br>
            <a:endParaRPr lang="en-US" dirty="0"/>
          </a:p>
        </p:txBody>
      </p:sp>
      <p:sp>
        <p:nvSpPr>
          <p:cNvPr id="3" name="Content Placeholder 2"/>
          <p:cNvSpPr>
            <a:spLocks noGrp="1"/>
          </p:cNvSpPr>
          <p:nvPr>
            <p:ph idx="1"/>
          </p:nvPr>
        </p:nvSpPr>
        <p:spPr>
          <a:xfrm>
            <a:off x="457200" y="1600200"/>
            <a:ext cx="8458200" cy="4525963"/>
          </a:xfrm>
        </p:spPr>
        <p:txBody>
          <a:bodyPr/>
          <a:lstStyle/>
          <a:p>
            <a:pPr>
              <a:buNone/>
            </a:pPr>
            <a:r>
              <a:rPr lang="en-US" dirty="0" smtClean="0"/>
              <a:t>   The faculty from Dental Institutions can perform in 3 different ways.</a:t>
            </a:r>
          </a:p>
          <a:p>
            <a:pPr>
              <a:buNone/>
            </a:pPr>
            <a:r>
              <a:rPr lang="en-US" dirty="0" smtClean="0"/>
              <a:t>A. Administrative, planning and supervisory</a:t>
            </a:r>
          </a:p>
          <a:p>
            <a:pPr>
              <a:buNone/>
            </a:pPr>
            <a:r>
              <a:rPr lang="en-US" dirty="0" smtClean="0"/>
              <a:t>B. Role playing</a:t>
            </a:r>
          </a:p>
          <a:p>
            <a:pPr>
              <a:buNone/>
            </a:pPr>
            <a:r>
              <a:rPr lang="en-US" dirty="0" smtClean="0"/>
              <a:t>C. Monitoring and evaluation</a:t>
            </a:r>
          </a:p>
        </p:txBody>
      </p:sp>
      <p:sp>
        <p:nvSpPr>
          <p:cNvPr id="6" name="Footer Placeholder 5"/>
          <p:cNvSpPr>
            <a:spLocks noGrp="1"/>
          </p:cNvSpPr>
          <p:nvPr>
            <p:ph type="ftr" sz="quarter" idx="11"/>
          </p:nvPr>
        </p:nvSpPr>
        <p:spPr/>
        <p:txBody>
          <a:bodyPr/>
          <a:lstStyle/>
          <a:p>
            <a:endParaRPr lang="en-US"/>
          </a:p>
        </p:txBody>
      </p:sp>
    </p:spTree>
  </p:cSld>
  <p:clrMapOvr>
    <a:masterClrMapping/>
  </p:clrMapOvr>
  <p:transition>
    <p:pull dir="d"/>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Dental Interns</a:t>
            </a:r>
            <a:endParaRPr lang="en-US" dirty="0"/>
          </a:p>
        </p:txBody>
      </p:sp>
      <p:sp>
        <p:nvSpPr>
          <p:cNvPr id="3" name="Content Placeholder 2"/>
          <p:cNvSpPr>
            <a:spLocks noGrp="1"/>
          </p:cNvSpPr>
          <p:nvPr>
            <p:ph idx="1"/>
          </p:nvPr>
        </p:nvSpPr>
        <p:spPr>
          <a:xfrm>
            <a:off x="457200" y="1447800"/>
            <a:ext cx="8686800" cy="4525963"/>
          </a:xfrm>
        </p:spPr>
        <p:txBody>
          <a:bodyPr>
            <a:normAutofit/>
          </a:bodyPr>
          <a:lstStyle/>
          <a:p>
            <a:pPr>
              <a:buBlip>
                <a:blip r:embed="rId2"/>
              </a:buBlip>
            </a:pPr>
            <a:r>
              <a:rPr lang="en-US" sz="2800" dirty="0" smtClean="0"/>
              <a:t>Internship period may be used as true field training</a:t>
            </a:r>
          </a:p>
          <a:p>
            <a:pPr>
              <a:buBlip>
                <a:blip r:embed="rId2"/>
              </a:buBlip>
            </a:pPr>
            <a:r>
              <a:rPr lang="en-US" sz="2800" dirty="0" smtClean="0"/>
              <a:t>Conducting an awareness campaign for smaller population</a:t>
            </a:r>
          </a:p>
          <a:p>
            <a:pPr>
              <a:buBlip>
                <a:blip r:embed="rId2"/>
              </a:buBlip>
            </a:pPr>
            <a:r>
              <a:rPr lang="en-US" sz="2800" dirty="0" smtClean="0"/>
              <a:t>Topical fluoride and pit and fissure sealants, Atraumatic restorative technique (ART)</a:t>
            </a:r>
          </a:p>
          <a:p>
            <a:pPr>
              <a:buBlip>
                <a:blip r:embed="rId2"/>
              </a:buBlip>
            </a:pPr>
            <a:r>
              <a:rPr lang="en-US" sz="2800" dirty="0" smtClean="0"/>
              <a:t>Safe drinking water program in a fluoride endemic area</a:t>
            </a:r>
            <a:endParaRPr lang="en-US" sz="2800" dirty="0"/>
          </a:p>
        </p:txBody>
      </p:sp>
      <p:sp>
        <p:nvSpPr>
          <p:cNvPr id="6" name="Footer Placeholder 5"/>
          <p:cNvSpPr>
            <a:spLocks noGrp="1"/>
          </p:cNvSpPr>
          <p:nvPr>
            <p:ph type="ftr" sz="quarter" idx="11"/>
          </p:nvPr>
        </p:nvSpPr>
        <p:spPr/>
        <p:txBody>
          <a:bodyPr/>
          <a:lstStyle/>
          <a:p>
            <a:endParaRPr lang="en-US"/>
          </a:p>
        </p:txBody>
      </p:sp>
    </p:spTree>
  </p:cSld>
  <p:clrMapOvr>
    <a:masterClrMapping/>
  </p:clrMapOvr>
  <p:transition>
    <p:pull dir="d"/>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Dental Students</a:t>
            </a:r>
            <a:endParaRPr lang="en-US" sz="4000" dirty="0"/>
          </a:p>
        </p:txBody>
      </p:sp>
      <p:sp>
        <p:nvSpPr>
          <p:cNvPr id="3" name="Content Placeholder 2"/>
          <p:cNvSpPr>
            <a:spLocks noGrp="1"/>
          </p:cNvSpPr>
          <p:nvPr>
            <p:ph idx="1"/>
          </p:nvPr>
        </p:nvSpPr>
        <p:spPr>
          <a:xfrm>
            <a:off x="457200" y="1600200"/>
            <a:ext cx="8686800" cy="4525963"/>
          </a:xfrm>
        </p:spPr>
        <p:txBody>
          <a:bodyPr>
            <a:normAutofit/>
          </a:bodyPr>
          <a:lstStyle/>
          <a:p>
            <a:pPr>
              <a:buBlip>
                <a:blip r:embed="rId2"/>
              </a:buBlip>
            </a:pPr>
            <a:r>
              <a:rPr lang="en-US" sz="2800" dirty="0" smtClean="0"/>
              <a:t>Oral health talks </a:t>
            </a:r>
          </a:p>
          <a:p>
            <a:pPr>
              <a:buBlip>
                <a:blip r:embed="rId2"/>
              </a:buBlip>
            </a:pPr>
            <a:r>
              <a:rPr lang="en-US" sz="2800" dirty="0" smtClean="0"/>
              <a:t>Diet counseling  </a:t>
            </a:r>
          </a:p>
          <a:p>
            <a:pPr>
              <a:buBlip>
                <a:blip r:embed="rId2"/>
              </a:buBlip>
            </a:pPr>
            <a:r>
              <a:rPr lang="en-US" sz="2800" dirty="0" smtClean="0"/>
              <a:t>Helping the interns and faculty in various tasks </a:t>
            </a:r>
          </a:p>
          <a:p>
            <a:pPr>
              <a:buBlip>
                <a:blip r:embed="rId2"/>
              </a:buBlip>
            </a:pPr>
            <a:r>
              <a:rPr lang="en-US" sz="2800" dirty="0" smtClean="0"/>
              <a:t>Exposure to community activities like vaccination, health talks, ante-natal clinics and dental health care facilities in the rural areas.</a:t>
            </a:r>
            <a:endParaRPr lang="en-US" sz="2800" dirty="0"/>
          </a:p>
        </p:txBody>
      </p:sp>
      <p:sp>
        <p:nvSpPr>
          <p:cNvPr id="6" name="Footer Placeholder 5"/>
          <p:cNvSpPr>
            <a:spLocks noGrp="1"/>
          </p:cNvSpPr>
          <p:nvPr>
            <p:ph type="ftr" sz="quarter" idx="11"/>
          </p:nvPr>
        </p:nvSpPr>
        <p:spPr/>
        <p:txBody>
          <a:bodyPr/>
          <a:lstStyle/>
          <a:p>
            <a:endParaRPr lang="en-US"/>
          </a:p>
        </p:txBody>
      </p:sp>
    </p:spTree>
  </p:cSld>
  <p:clrMapOvr>
    <a:masterClrMapping/>
  </p:clrMapOvr>
  <p:transition>
    <p:pull dir="d"/>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Dental Auxiliaries</a:t>
            </a:r>
            <a:endParaRPr lang="en-US" sz="3600" dirty="0"/>
          </a:p>
        </p:txBody>
      </p:sp>
      <p:sp>
        <p:nvSpPr>
          <p:cNvPr id="3" name="Content Placeholder 2"/>
          <p:cNvSpPr>
            <a:spLocks noGrp="1"/>
          </p:cNvSpPr>
          <p:nvPr>
            <p:ph idx="1"/>
          </p:nvPr>
        </p:nvSpPr>
        <p:spPr>
          <a:xfrm>
            <a:off x="0" y="1600200"/>
            <a:ext cx="9144000" cy="4525963"/>
          </a:xfrm>
        </p:spPr>
        <p:txBody>
          <a:bodyPr>
            <a:normAutofit/>
          </a:bodyPr>
          <a:lstStyle/>
          <a:p>
            <a:pPr>
              <a:buNone/>
            </a:pPr>
            <a:r>
              <a:rPr lang="en-US" sz="2800" dirty="0" smtClean="0"/>
              <a:t>    Regular component of the teams</a:t>
            </a:r>
          </a:p>
          <a:p>
            <a:pPr>
              <a:buNone/>
            </a:pPr>
            <a:r>
              <a:rPr lang="en-US" sz="2800" dirty="0" smtClean="0"/>
              <a:t>    Oral prophylaxis, topical fluoride application and pit and fissure sealant application</a:t>
            </a:r>
          </a:p>
          <a:p>
            <a:pPr>
              <a:buNone/>
            </a:pPr>
            <a:r>
              <a:rPr lang="en-US" sz="3600" dirty="0" smtClean="0">
                <a:solidFill>
                  <a:srgbClr val="C00000"/>
                </a:solidFill>
              </a:rPr>
              <a:t>   </a:t>
            </a:r>
            <a:r>
              <a:rPr lang="en-US" b="1" dirty="0" smtClean="0">
                <a:solidFill>
                  <a:srgbClr val="C00000"/>
                </a:solidFill>
              </a:rPr>
              <a:t>Role of Dental Council of India /</a:t>
            </a:r>
            <a:r>
              <a:rPr lang="en-US" b="1" dirty="0" err="1" smtClean="0">
                <a:solidFill>
                  <a:srgbClr val="C00000"/>
                </a:solidFill>
              </a:rPr>
              <a:t>Govt</a:t>
            </a:r>
            <a:r>
              <a:rPr lang="en-US" b="1" dirty="0" smtClean="0">
                <a:solidFill>
                  <a:srgbClr val="C00000"/>
                </a:solidFill>
              </a:rPr>
              <a:t> of India</a:t>
            </a:r>
            <a:endParaRPr lang="en-US" sz="2800" dirty="0" smtClean="0">
              <a:solidFill>
                <a:srgbClr val="C00000"/>
              </a:solidFill>
            </a:endParaRPr>
          </a:p>
          <a:p>
            <a:pPr>
              <a:buNone/>
            </a:pPr>
            <a:r>
              <a:rPr lang="en-US" sz="2800" dirty="0" smtClean="0"/>
              <a:t>    Frame policies and strategies for oral health promotion.</a:t>
            </a:r>
          </a:p>
          <a:p>
            <a:endParaRPr lang="en-US" dirty="0" smtClean="0"/>
          </a:p>
          <a:p>
            <a:endParaRPr lang="en-US" dirty="0" smtClean="0"/>
          </a:p>
        </p:txBody>
      </p:sp>
      <p:sp>
        <p:nvSpPr>
          <p:cNvPr id="6" name="Footer Placeholder 5"/>
          <p:cNvSpPr>
            <a:spLocks noGrp="1"/>
          </p:cNvSpPr>
          <p:nvPr>
            <p:ph type="ftr" sz="quarter" idx="11"/>
          </p:nvPr>
        </p:nvSpPr>
        <p:spPr/>
        <p:txBody>
          <a:bodyPr/>
          <a:lstStyle/>
          <a:p>
            <a:endParaRPr lang="en-US"/>
          </a:p>
        </p:txBody>
      </p:sp>
    </p:spTree>
  </p:cSld>
  <p:clrMapOvr>
    <a:masterClrMapping/>
  </p:clrMapOvr>
  <p:transition>
    <p:pull dir="d"/>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RECOMMENDATIONS</a:t>
            </a:r>
            <a:endParaRPr lang="en-US" sz="3200" dirty="0"/>
          </a:p>
        </p:txBody>
      </p:sp>
      <p:sp>
        <p:nvSpPr>
          <p:cNvPr id="3" name="Content Placeholder 2"/>
          <p:cNvSpPr>
            <a:spLocks noGrp="1"/>
          </p:cNvSpPr>
          <p:nvPr>
            <p:ph idx="1"/>
          </p:nvPr>
        </p:nvSpPr>
        <p:spPr>
          <a:xfrm>
            <a:off x="152400" y="1295400"/>
            <a:ext cx="8534400" cy="5334000"/>
          </a:xfrm>
        </p:spPr>
        <p:txBody>
          <a:bodyPr>
            <a:normAutofit lnSpcReduction="10000"/>
          </a:bodyPr>
          <a:lstStyle/>
          <a:p>
            <a:pPr>
              <a:buSzPct val="65000"/>
              <a:buBlip>
                <a:blip r:embed="rId2"/>
              </a:buBlip>
            </a:pPr>
            <a:r>
              <a:rPr lang="en-US" sz="2800" dirty="0" smtClean="0"/>
              <a:t>Adoption of an area is the best option for providing oral health services </a:t>
            </a:r>
          </a:p>
          <a:p>
            <a:pPr>
              <a:buSzPct val="65000"/>
              <a:buBlip>
                <a:blip r:embed="rId2"/>
              </a:buBlip>
            </a:pPr>
            <a:r>
              <a:rPr lang="en-US" sz="2800" dirty="0" smtClean="0"/>
              <a:t>Adopting  PHCs in the rural areas as well as schools, old age homes, schools for children with special needs, orphanages and homes for women in distress etc in the district and providing services  at least once a week</a:t>
            </a:r>
          </a:p>
          <a:p>
            <a:pPr>
              <a:buSzPct val="65000"/>
              <a:buBlip>
                <a:blip r:embed="rId2"/>
              </a:buBlip>
            </a:pPr>
            <a:r>
              <a:rPr lang="en-US" sz="2800" dirty="0" smtClean="0"/>
              <a:t>Expose the students to primary health care and rural situation</a:t>
            </a:r>
          </a:p>
        </p:txBody>
      </p:sp>
      <p:sp>
        <p:nvSpPr>
          <p:cNvPr id="6" name="Footer Placeholder 5"/>
          <p:cNvSpPr>
            <a:spLocks noGrp="1"/>
          </p:cNvSpPr>
          <p:nvPr>
            <p:ph type="ftr" sz="quarter" idx="11"/>
          </p:nvPr>
        </p:nvSpPr>
        <p:spPr/>
        <p:txBody>
          <a:bodyPr/>
          <a:lstStyle/>
          <a:p>
            <a:endParaRPr lang="en-US"/>
          </a:p>
        </p:txBody>
      </p:sp>
    </p:spTree>
  </p:cSld>
  <p:clrMapOvr>
    <a:masterClrMapping/>
  </p:clrMapOvr>
  <p:transition>
    <p:pull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History </a:t>
            </a:r>
            <a:endParaRPr lang="en-US"/>
          </a:p>
        </p:txBody>
      </p:sp>
      <p:sp>
        <p:nvSpPr>
          <p:cNvPr id="3" name="Content Placeholder 2"/>
          <p:cNvSpPr>
            <a:spLocks noGrp="1"/>
          </p:cNvSpPr>
          <p:nvPr>
            <p:ph idx="1"/>
          </p:nvPr>
        </p:nvSpPr>
        <p:spPr>
          <a:xfrm>
            <a:off x="457200" y="1371600"/>
            <a:ext cx="8229600" cy="4754563"/>
          </a:xfrm>
        </p:spPr>
        <p:txBody>
          <a:bodyPr>
            <a:normAutofit/>
          </a:bodyPr>
          <a:lstStyle/>
          <a:p>
            <a:r>
              <a:rPr lang="en-US" dirty="0" smtClean="0"/>
              <a:t>Prior to  20</a:t>
            </a:r>
            <a:r>
              <a:rPr lang="en-US" baseline="30000" dirty="0" smtClean="0"/>
              <a:t>th</a:t>
            </a:r>
            <a:r>
              <a:rPr lang="en-US" dirty="0" smtClean="0"/>
              <a:t> century, dentists employed men and boys to help them in their dental practice.</a:t>
            </a:r>
          </a:p>
          <a:p>
            <a:r>
              <a:rPr lang="en-US" dirty="0" smtClean="0"/>
              <a:t>In 1885, Dr. C. Edmund </a:t>
            </a:r>
            <a:r>
              <a:rPr lang="en-US" dirty="0" err="1" smtClean="0"/>
              <a:t>Kells</a:t>
            </a:r>
            <a:r>
              <a:rPr lang="en-US" dirty="0" smtClean="0"/>
              <a:t> of New Orleans, Louisiana hired a female to replace a  male assistant.</a:t>
            </a:r>
          </a:p>
          <a:p>
            <a:r>
              <a:rPr lang="en-US" dirty="0" smtClean="0"/>
              <a:t>In 1887, </a:t>
            </a:r>
            <a:r>
              <a:rPr lang="en-US" dirty="0" err="1" smtClean="0"/>
              <a:t>Kells</a:t>
            </a:r>
            <a:r>
              <a:rPr lang="en-US" dirty="0" smtClean="0"/>
              <a:t> mentioned “the lady  in attendance” in a paper  published in the Ohio Journal of Dental Science.</a:t>
            </a:r>
          </a:p>
          <a:p>
            <a:r>
              <a:rPr lang="en-US" dirty="0" smtClean="0"/>
              <a:t>Dr. </a:t>
            </a:r>
            <a:r>
              <a:rPr lang="en-US" dirty="0" err="1" smtClean="0"/>
              <a:t>Fones</a:t>
            </a:r>
            <a:r>
              <a:rPr lang="en-US" dirty="0" smtClean="0"/>
              <a:t> coined the term </a:t>
            </a:r>
            <a:r>
              <a:rPr lang="en-US" dirty="0" smtClean="0">
                <a:solidFill>
                  <a:srgbClr val="7030A0"/>
                </a:solidFill>
              </a:rPr>
              <a:t>dental auxiliaries </a:t>
            </a:r>
            <a:r>
              <a:rPr lang="en-US" dirty="0" smtClean="0"/>
              <a:t>in the year 1900 </a:t>
            </a:r>
            <a:r>
              <a:rPr lang="en-US" dirty="0" smtClean="0">
                <a:solidFill>
                  <a:srgbClr val="7030A0"/>
                </a:solidFill>
              </a:rPr>
              <a:t>.</a:t>
            </a:r>
          </a:p>
          <a:p>
            <a:endParaRPr lang="en-US" dirty="0" smtClean="0"/>
          </a:p>
          <a:p>
            <a:endParaRPr lang="en-US" dirty="0" smtClean="0"/>
          </a:p>
          <a:p>
            <a:endParaRPr lang="en-US" dirty="0"/>
          </a:p>
        </p:txBody>
      </p:sp>
      <p:pic>
        <p:nvPicPr>
          <p:cNvPr id="4" name="Picture 12" descr="http://d.wapday.com/animation/ccontennt/9584-f/tooth_flossing_self.gif?__sid=ggl&amp;lang=en"/>
          <p:cNvPicPr>
            <a:picLocks noChangeAspect="1" noChangeArrowheads="1" noCrop="1"/>
          </p:cNvPicPr>
          <p:nvPr/>
        </p:nvPicPr>
        <p:blipFill>
          <a:blip r:embed="rId2"/>
          <a:srcRect/>
          <a:stretch>
            <a:fillRect/>
          </a:stretch>
        </p:blipFill>
        <p:spPr bwMode="auto">
          <a:xfrm rot="21314681">
            <a:off x="6813838" y="78858"/>
            <a:ext cx="1956031" cy="1290142"/>
          </a:xfrm>
          <a:prstGeom prst="rect">
            <a:avLst/>
          </a:prstGeom>
          <a:noFill/>
        </p:spPr>
      </p:pic>
    </p:spTree>
  </p:cSld>
  <p:clrMapOvr>
    <a:masterClrMapping/>
  </p:clrMapOvr>
  <p:transition>
    <p:pull dir="d"/>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3"/>
          <a:srcRect/>
          <a:stretch>
            <a:fillRect/>
          </a:stretch>
        </p:blipFill>
        <p:spPr>
          <a:xfrm>
            <a:off x="457200" y="0"/>
            <a:ext cx="8305800" cy="6858000"/>
          </a:xfrm>
          <a:prstGeom prst="rect">
            <a:avLst/>
          </a:prstGeom>
        </p:spPr>
      </p:pic>
    </p:spTree>
  </p:cSld>
  <p:clrMapOvr>
    <a:masterClrMapping/>
  </p:clrMapOvr>
  <p:transition>
    <p:pull dir="d"/>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solidFill>
                  <a:schemeClr val="tx1"/>
                </a:solidFill>
              </a:rPr>
              <a:t> National oral health care program implementation strategies</a:t>
            </a:r>
            <a:br>
              <a:rPr lang="en-US" sz="2400" dirty="0" smtClean="0">
                <a:solidFill>
                  <a:schemeClr val="tx1"/>
                </a:solidFill>
              </a:rPr>
            </a:br>
            <a:r>
              <a:rPr lang="en-US" sz="2000" b="1"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MAN POWER REQUIREMENT</a:t>
            </a:r>
            <a:r>
              <a:rPr lang="en-US" sz="2400" dirty="0" smtClean="0"/>
              <a:t/>
            </a:r>
            <a:br>
              <a:rPr lang="en-US" sz="2400" dirty="0" smtClean="0"/>
            </a:br>
            <a:endParaRPr lang="en-US" sz="2400" dirty="0"/>
          </a:p>
        </p:txBody>
      </p:sp>
      <p:sp>
        <p:nvSpPr>
          <p:cNvPr id="3" name="Content Placeholder 2"/>
          <p:cNvSpPr>
            <a:spLocks noGrp="1"/>
          </p:cNvSpPr>
          <p:nvPr>
            <p:ph idx="1"/>
          </p:nvPr>
        </p:nvSpPr>
        <p:spPr>
          <a:xfrm>
            <a:off x="457200" y="990600"/>
            <a:ext cx="8229600" cy="4906963"/>
          </a:xfrm>
        </p:spPr>
        <p:txBody>
          <a:bodyPr>
            <a:noAutofit/>
          </a:bodyPr>
          <a:lstStyle/>
          <a:p>
            <a:pPr>
              <a:buNone/>
            </a:pPr>
            <a:r>
              <a:rPr lang="en-US" sz="2200" smtClean="0"/>
              <a:t> </a:t>
            </a:r>
            <a:r>
              <a:rPr lang="en-US" sz="2200" smtClean="0">
                <a:solidFill>
                  <a:srgbClr val="C00000"/>
                </a:solidFill>
                <a:effectLst>
                  <a:outerShdw blurRad="38100" dist="38100" dir="2700000" algn="tl">
                    <a:srgbClr val="000000">
                      <a:alpha val="43137"/>
                    </a:srgbClr>
                  </a:outerShdw>
                </a:effectLst>
              </a:rPr>
              <a:t>District Dental Clinic (With Dental X-Ray and Laboratory</a:t>
            </a:r>
          </a:p>
          <a:p>
            <a:pPr lvl="1"/>
            <a:r>
              <a:rPr lang="en-US" sz="2200" smtClean="0">
                <a:solidFill>
                  <a:schemeClr val="tx1"/>
                </a:solidFill>
              </a:rPr>
              <a:t>Chief Medical Officer (Dental)  1</a:t>
            </a:r>
          </a:p>
          <a:p>
            <a:pPr lvl="1"/>
            <a:r>
              <a:rPr lang="en-US" sz="2200" smtClean="0">
                <a:solidFill>
                  <a:schemeClr val="tx1"/>
                </a:solidFill>
              </a:rPr>
              <a:t>Medical Officer (Dental)  5</a:t>
            </a:r>
          </a:p>
          <a:p>
            <a:pPr lvl="1">
              <a:buNone/>
            </a:pPr>
            <a:r>
              <a:rPr lang="en-US" sz="2200" i="1" smtClean="0">
                <a:solidFill>
                  <a:schemeClr val="tx1"/>
                </a:solidFill>
              </a:rPr>
              <a:t>		(Preferably all 6 above should have MDS qualification in different specialties)</a:t>
            </a:r>
          </a:p>
          <a:p>
            <a:pPr lvl="1"/>
            <a:r>
              <a:rPr lang="en-US" sz="2200" smtClean="0">
                <a:solidFill>
                  <a:schemeClr val="tx1"/>
                </a:solidFill>
              </a:rPr>
              <a:t>Dental Technician  2</a:t>
            </a:r>
          </a:p>
          <a:p>
            <a:pPr lvl="1"/>
            <a:r>
              <a:rPr lang="en-US" sz="2200" smtClean="0">
                <a:solidFill>
                  <a:schemeClr val="tx1"/>
                </a:solidFill>
              </a:rPr>
              <a:t>Dental Hygienists   2</a:t>
            </a:r>
          </a:p>
          <a:p>
            <a:pPr lvl="1"/>
            <a:r>
              <a:rPr lang="en-US" sz="2200" smtClean="0">
                <a:solidFill>
                  <a:schemeClr val="tx1"/>
                </a:solidFill>
              </a:rPr>
              <a:t>Chair-side Assistants   6</a:t>
            </a:r>
          </a:p>
          <a:p>
            <a:pPr lvl="1"/>
            <a:r>
              <a:rPr lang="en-US" sz="2200" smtClean="0">
                <a:solidFill>
                  <a:schemeClr val="tx1"/>
                </a:solidFill>
              </a:rPr>
              <a:t>Staff Nurse  2</a:t>
            </a:r>
          </a:p>
          <a:p>
            <a:pPr lvl="1"/>
            <a:r>
              <a:rPr lang="en-US" sz="2200" smtClean="0">
                <a:solidFill>
                  <a:schemeClr val="tx1"/>
                </a:solidFill>
              </a:rPr>
              <a:t>Dental instrument Mechanic   1</a:t>
            </a:r>
          </a:p>
          <a:p>
            <a:pPr>
              <a:buNone/>
            </a:pPr>
            <a:endParaRPr lang="en-US" sz="2200">
              <a:solidFill>
                <a:srgbClr val="FF0000"/>
              </a:solidFill>
            </a:endParaRPr>
          </a:p>
        </p:txBody>
      </p:sp>
      <p:pic>
        <p:nvPicPr>
          <p:cNvPr id="114690" name="Picture 2" descr="http://1.imimg.com/data1/T/F/MY-1655282/17082_graduate_recruitment_250x250.jpg"/>
          <p:cNvPicPr>
            <a:picLocks noChangeAspect="1" noChangeArrowheads="1"/>
          </p:cNvPicPr>
          <p:nvPr/>
        </p:nvPicPr>
        <p:blipFill>
          <a:blip r:embed="rId3" cstate="print"/>
          <a:srcRect/>
          <a:stretch>
            <a:fillRect/>
          </a:stretch>
        </p:blipFill>
        <p:spPr bwMode="auto">
          <a:xfrm>
            <a:off x="6172200" y="3657600"/>
            <a:ext cx="2124075" cy="2381250"/>
          </a:xfrm>
          <a:prstGeom prst="rect">
            <a:avLst/>
          </a:prstGeom>
          <a:noFill/>
        </p:spPr>
      </p:pic>
    </p:spTree>
  </p:cSld>
  <p:clrMapOvr>
    <a:masterClrMapping/>
  </p:clrMapOvr>
  <p:transition>
    <p:pull dir="d"/>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smtClean="0">
                <a:solidFill>
                  <a:prstClr val="black"/>
                </a:solidFill>
                <a:latin typeface="Times New Roman" pitchFamily="18" charset="0"/>
                <a:cs typeface="Times New Roman" pitchFamily="18" charset="0"/>
              </a:rPr>
              <a:t> National oral health care program implementation strategies</a:t>
            </a:r>
            <a:br>
              <a:rPr lang="en-US" sz="2400" b="1" smtClean="0">
                <a:solidFill>
                  <a:prstClr val="black"/>
                </a:solidFill>
                <a:latin typeface="Times New Roman" pitchFamily="18" charset="0"/>
                <a:cs typeface="Times New Roman" pitchFamily="18" charset="0"/>
              </a:rPr>
            </a:br>
            <a:r>
              <a:rPr lang="en-US" sz="2400" b="1"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MAN POWER REQUIREMENT</a:t>
            </a:r>
            <a:r>
              <a:rPr lang="en-US" sz="2400" b="1" smtClean="0">
                <a:latin typeface="Times New Roman" pitchFamily="18" charset="0"/>
                <a:cs typeface="Times New Roman" pitchFamily="18" charset="0"/>
              </a:rPr>
              <a:t/>
            </a:r>
            <a:br>
              <a:rPr lang="en-US" sz="2400" b="1" smtClean="0">
                <a:latin typeface="Times New Roman" pitchFamily="18" charset="0"/>
                <a:cs typeface="Times New Roman" pitchFamily="18" charset="0"/>
              </a:rPr>
            </a:br>
            <a:endParaRPr lang="en-US" b="1">
              <a:latin typeface="Times New Roman" pitchFamily="18" charset="0"/>
              <a:cs typeface="Times New Roman" pitchFamily="18" charset="0"/>
            </a:endParaRPr>
          </a:p>
        </p:txBody>
      </p:sp>
      <p:sp>
        <p:nvSpPr>
          <p:cNvPr id="3" name="Content Placeholder 2"/>
          <p:cNvSpPr>
            <a:spLocks noGrp="1"/>
          </p:cNvSpPr>
          <p:nvPr>
            <p:ph idx="1"/>
          </p:nvPr>
        </p:nvSpPr>
        <p:spPr>
          <a:xfrm>
            <a:off x="457200" y="1143000"/>
            <a:ext cx="8229600" cy="4983163"/>
          </a:xfrm>
        </p:spPr>
        <p:txBody>
          <a:bodyPr>
            <a:normAutofit/>
          </a:bodyPr>
          <a:lstStyle/>
          <a:p>
            <a:pPr>
              <a:buFontTx/>
              <a:buNone/>
              <a:defRPr/>
            </a:pPr>
            <a:r>
              <a:rPr lang="en-US" smtClean="0">
                <a:solidFill>
                  <a:srgbClr val="C00000"/>
                </a:solidFill>
                <a:effectLst>
                  <a:outerShdw blurRad="38100" dist="38100" dir="2700000" algn="tl">
                    <a:srgbClr val="000000">
                      <a:alpha val="43137"/>
                    </a:srgbClr>
                  </a:outerShdw>
                </a:effectLst>
              </a:rPr>
              <a:t>Dental clinic in 100 &amp; above bedded hospital other than district hospital (with dental x-ray and laboratory)</a:t>
            </a:r>
            <a:endParaRPr lang="en-US" b="1" smtClean="0"/>
          </a:p>
          <a:p>
            <a:pPr lvl="1">
              <a:buFontTx/>
              <a:buNone/>
              <a:defRPr/>
            </a:pPr>
            <a:r>
              <a:rPr lang="en-US" sz="2200" smtClean="0">
                <a:solidFill>
                  <a:schemeClr val="tx1"/>
                </a:solidFill>
              </a:rPr>
              <a:t>Chief Medical Officer (Dental) </a:t>
            </a:r>
            <a:r>
              <a:rPr lang="en-US" sz="2200" i="1" smtClean="0">
                <a:solidFill>
                  <a:schemeClr val="tx1"/>
                </a:solidFill>
              </a:rPr>
              <a:t>(With MDS qualification)   1</a:t>
            </a:r>
          </a:p>
          <a:p>
            <a:pPr lvl="1">
              <a:buFontTx/>
              <a:buNone/>
              <a:defRPr/>
            </a:pPr>
            <a:r>
              <a:rPr lang="en-US" sz="2200" smtClean="0">
                <a:solidFill>
                  <a:schemeClr val="tx1"/>
                </a:solidFill>
              </a:rPr>
              <a:t>Sr. Medical Officer (Dental)    3</a:t>
            </a:r>
          </a:p>
          <a:p>
            <a:pPr lvl="1">
              <a:buFontTx/>
              <a:buNone/>
              <a:defRPr/>
            </a:pPr>
            <a:r>
              <a:rPr lang="en-US" sz="2200" smtClean="0">
                <a:solidFill>
                  <a:schemeClr val="tx1"/>
                </a:solidFill>
              </a:rPr>
              <a:t>Dental Technician     1</a:t>
            </a:r>
          </a:p>
          <a:p>
            <a:pPr lvl="1">
              <a:buFontTx/>
              <a:buNone/>
              <a:defRPr/>
            </a:pPr>
            <a:r>
              <a:rPr lang="en-US" sz="2200" smtClean="0">
                <a:solidFill>
                  <a:schemeClr val="tx1"/>
                </a:solidFill>
              </a:rPr>
              <a:t>Dental Hygienist       1</a:t>
            </a:r>
          </a:p>
          <a:p>
            <a:pPr lvl="1">
              <a:buFontTx/>
              <a:buNone/>
              <a:defRPr/>
            </a:pPr>
            <a:r>
              <a:rPr lang="en-US" sz="2200" smtClean="0">
                <a:solidFill>
                  <a:schemeClr val="tx1"/>
                </a:solidFill>
              </a:rPr>
              <a:t>Chair-side Assistant 4</a:t>
            </a:r>
          </a:p>
          <a:p>
            <a:pPr>
              <a:buNone/>
            </a:pPr>
            <a:endParaRPr lang="en-US"/>
          </a:p>
        </p:txBody>
      </p:sp>
      <p:pic>
        <p:nvPicPr>
          <p:cNvPr id="5" name="Picture 2" descr="http://1.imimg.com/data1/T/F/MY-1655282/17082_graduate_recruitment_250x250.jpg"/>
          <p:cNvPicPr>
            <a:picLocks noChangeAspect="1" noChangeArrowheads="1"/>
          </p:cNvPicPr>
          <p:nvPr/>
        </p:nvPicPr>
        <p:blipFill>
          <a:blip r:embed="rId3" cstate="print"/>
          <a:srcRect/>
          <a:stretch>
            <a:fillRect/>
          </a:stretch>
        </p:blipFill>
        <p:spPr bwMode="auto">
          <a:xfrm>
            <a:off x="6172200" y="3657600"/>
            <a:ext cx="2124075" cy="2381250"/>
          </a:xfrm>
          <a:prstGeom prst="rect">
            <a:avLst/>
          </a:prstGeom>
          <a:noFill/>
        </p:spPr>
      </p:pic>
    </p:spTree>
  </p:cSld>
  <p:clrMapOvr>
    <a:masterClrMapping/>
  </p:clrMapOvr>
  <p:transition>
    <p:pull dir="d"/>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983163"/>
          </a:xfrm>
        </p:spPr>
        <p:txBody>
          <a:bodyPr>
            <a:normAutofit fontScale="92500"/>
          </a:bodyPr>
          <a:lstStyle/>
          <a:p>
            <a:pPr>
              <a:buFontTx/>
              <a:buNone/>
            </a:pPr>
            <a:r>
              <a:rPr lang="en-US" smtClean="0">
                <a:solidFill>
                  <a:srgbClr val="C00000"/>
                </a:solidFill>
                <a:effectLst>
                  <a:outerShdw blurRad="38100" dist="38100" dir="2700000" algn="tl">
                    <a:srgbClr val="000000">
                      <a:alpha val="43137"/>
                    </a:srgbClr>
                  </a:outerShdw>
                </a:effectLst>
              </a:rPr>
              <a:t>Sub-Divisional Dental Clinic</a:t>
            </a:r>
          </a:p>
          <a:p>
            <a:pPr lvl="1">
              <a:buNone/>
            </a:pPr>
            <a:r>
              <a:rPr lang="en-US" sz="2200" smtClean="0">
                <a:solidFill>
                  <a:schemeClr val="tx1"/>
                </a:solidFill>
              </a:rPr>
              <a:t>Medical Officer (Dental)    2</a:t>
            </a:r>
          </a:p>
          <a:p>
            <a:pPr lvl="1">
              <a:buNone/>
            </a:pPr>
            <a:r>
              <a:rPr lang="en-US" sz="2200" smtClean="0">
                <a:solidFill>
                  <a:schemeClr val="tx1"/>
                </a:solidFill>
              </a:rPr>
              <a:t>Dental Hygienist     1</a:t>
            </a:r>
          </a:p>
          <a:p>
            <a:pPr lvl="1">
              <a:buNone/>
            </a:pPr>
            <a:r>
              <a:rPr lang="en-US" sz="2200" smtClean="0">
                <a:solidFill>
                  <a:schemeClr val="tx1"/>
                </a:solidFill>
              </a:rPr>
              <a:t>Chair-side Assistant    2</a:t>
            </a:r>
            <a:endParaRPr lang="en-US" smtClean="0"/>
          </a:p>
          <a:p>
            <a:pPr>
              <a:buFontTx/>
              <a:buNone/>
            </a:pPr>
            <a:r>
              <a:rPr lang="en-US" smtClean="0">
                <a:solidFill>
                  <a:srgbClr val="C00000"/>
                </a:solidFill>
                <a:effectLst>
                  <a:outerShdw blurRad="38100" dist="38100" dir="2700000" algn="tl">
                    <a:srgbClr val="000000">
                      <a:alpha val="43137"/>
                    </a:srgbClr>
                  </a:outerShdw>
                </a:effectLst>
              </a:rPr>
              <a:t>District School Health Clinic</a:t>
            </a:r>
          </a:p>
          <a:p>
            <a:pPr lvl="1">
              <a:buNone/>
            </a:pPr>
            <a:r>
              <a:rPr lang="en-US" sz="2200" smtClean="0">
                <a:solidFill>
                  <a:schemeClr val="tx1"/>
                </a:solidFill>
              </a:rPr>
              <a:t>Senior Medical Officer (Dental) 1</a:t>
            </a:r>
          </a:p>
          <a:p>
            <a:pPr lvl="1">
              <a:buNone/>
            </a:pPr>
            <a:r>
              <a:rPr lang="en-US" sz="2200" smtClean="0">
                <a:solidFill>
                  <a:schemeClr val="tx1"/>
                </a:solidFill>
              </a:rPr>
              <a:t>Chair-side Assistant 1</a:t>
            </a:r>
            <a:endParaRPr lang="en-US" smtClean="0"/>
          </a:p>
          <a:p>
            <a:pPr>
              <a:buFontTx/>
              <a:buNone/>
            </a:pPr>
            <a:r>
              <a:rPr lang="en-US" b="1" smtClean="0"/>
              <a:t> </a:t>
            </a:r>
            <a:r>
              <a:rPr lang="en-US" smtClean="0">
                <a:solidFill>
                  <a:srgbClr val="C00000"/>
                </a:solidFill>
                <a:effectLst>
                  <a:outerShdw blurRad="38100" dist="38100" dir="2700000" algn="tl">
                    <a:srgbClr val="000000">
                      <a:alpha val="43137"/>
                    </a:srgbClr>
                  </a:outerShdw>
                </a:effectLst>
              </a:rPr>
              <a:t>Mobile Dental Clinic</a:t>
            </a:r>
          </a:p>
          <a:p>
            <a:pPr lvl="1">
              <a:buNone/>
            </a:pPr>
            <a:r>
              <a:rPr lang="en-US" sz="2200" smtClean="0">
                <a:solidFill>
                  <a:schemeClr val="tx1"/>
                </a:solidFill>
              </a:rPr>
              <a:t>(One </a:t>
            </a:r>
            <a:r>
              <a:rPr lang="en-US" sz="2200" b="1" smtClean="0">
                <a:solidFill>
                  <a:schemeClr val="tx1"/>
                </a:solidFill>
              </a:rPr>
              <a:t>for each district along with garage)</a:t>
            </a:r>
          </a:p>
          <a:p>
            <a:endParaRPr lang="en-US" smtClean="0"/>
          </a:p>
          <a:p>
            <a:endParaRPr lang="en-US" smtClean="0"/>
          </a:p>
          <a:p>
            <a:pPr>
              <a:buNone/>
            </a:pPr>
            <a:endParaRPr lang="en-US"/>
          </a:p>
        </p:txBody>
      </p:sp>
      <p:sp>
        <p:nvSpPr>
          <p:cNvPr id="5" name="Title 1"/>
          <p:cNvSpPr>
            <a:spLocks noGrp="1"/>
          </p:cNvSpPr>
          <p:nvPr>
            <p:ph type="title"/>
          </p:nvPr>
        </p:nvSpPr>
        <p:spPr/>
        <p:txBody>
          <a:bodyPr>
            <a:normAutofit fontScale="90000"/>
          </a:bodyPr>
          <a:lstStyle/>
          <a:p>
            <a:r>
              <a:rPr lang="en-US" sz="2400" b="1" dirty="0" smtClean="0">
                <a:solidFill>
                  <a:prstClr val="black"/>
                </a:solidFill>
                <a:latin typeface="Times New Roman" pitchFamily="18" charset="0"/>
                <a:cs typeface="Times New Roman" pitchFamily="18" charset="0"/>
              </a:rPr>
              <a:t> National oral health care program implementation strategies</a:t>
            </a:r>
            <a:br>
              <a:rPr lang="en-US" sz="2400" b="1" dirty="0" smtClean="0">
                <a:solidFill>
                  <a:prstClr val="black"/>
                </a:solidFill>
                <a:latin typeface="Times New Roman" pitchFamily="18" charset="0"/>
                <a:cs typeface="Times New Roman" pitchFamily="18" charset="0"/>
              </a:rPr>
            </a:br>
            <a:r>
              <a:rPr lang="en-US" sz="2400" b="1"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MAN POWER REQUIREMENT</a:t>
            </a: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endParaRPr lang="en-US" b="1" dirty="0">
              <a:latin typeface="Times New Roman" pitchFamily="18" charset="0"/>
              <a:cs typeface="Times New Roman" pitchFamily="18" charset="0"/>
            </a:endParaRPr>
          </a:p>
        </p:txBody>
      </p:sp>
      <p:pic>
        <p:nvPicPr>
          <p:cNvPr id="6" name="Picture 2" descr="http://1.imimg.com/data1/T/F/MY-1655282/17082_graduate_recruitment_250x250.jpg"/>
          <p:cNvPicPr>
            <a:picLocks noChangeAspect="1" noChangeArrowheads="1"/>
          </p:cNvPicPr>
          <p:nvPr/>
        </p:nvPicPr>
        <p:blipFill>
          <a:blip r:embed="rId3" cstate="print"/>
          <a:srcRect/>
          <a:stretch>
            <a:fillRect/>
          </a:stretch>
        </p:blipFill>
        <p:spPr bwMode="auto">
          <a:xfrm>
            <a:off x="6172200" y="3657600"/>
            <a:ext cx="2124075" cy="2381250"/>
          </a:xfrm>
          <a:prstGeom prst="rect">
            <a:avLst/>
          </a:prstGeom>
          <a:noFill/>
        </p:spPr>
      </p:pic>
    </p:spTree>
  </p:cSld>
  <p:clrMapOvr>
    <a:masterClrMapping/>
  </p:clrMapOvr>
  <p:transition>
    <p:pull dir="d"/>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06963"/>
          </a:xfrm>
        </p:spPr>
        <p:txBody>
          <a:bodyPr>
            <a:normAutofit/>
          </a:bodyPr>
          <a:lstStyle/>
          <a:p>
            <a:pPr>
              <a:buFontTx/>
              <a:buNone/>
              <a:defRPr/>
            </a:pPr>
            <a:r>
              <a:rPr lang="en-US" b="1" smtClean="0">
                <a:solidFill>
                  <a:srgbClr val="FFFF00"/>
                </a:solidFill>
              </a:rPr>
              <a:t> </a:t>
            </a:r>
            <a:r>
              <a:rPr lang="en-US" smtClean="0">
                <a:solidFill>
                  <a:srgbClr val="C00000"/>
                </a:solidFill>
                <a:effectLst>
                  <a:outerShdw blurRad="38100" dist="38100" dir="2700000" algn="tl">
                    <a:srgbClr val="000000">
                      <a:alpha val="43137"/>
                    </a:srgbClr>
                  </a:outerShdw>
                </a:effectLst>
              </a:rPr>
              <a:t>Community Health Centre Dental Clinic</a:t>
            </a:r>
          </a:p>
          <a:p>
            <a:pPr>
              <a:buFontTx/>
              <a:buNone/>
              <a:defRPr/>
            </a:pPr>
            <a:r>
              <a:rPr lang="en-US" smtClean="0">
                <a:solidFill>
                  <a:srgbClr val="C00000"/>
                </a:solidFill>
                <a:effectLst>
                  <a:outerShdw blurRad="38100" dist="38100" dir="2700000" algn="tl">
                    <a:srgbClr val="000000">
                      <a:alpha val="43137"/>
                    </a:srgbClr>
                  </a:outerShdw>
                </a:effectLst>
              </a:rPr>
              <a:t>    (With X-Ray and Dental Laboratory)</a:t>
            </a:r>
            <a:endParaRPr lang="en-US" sz="2200" b="1" smtClean="0">
              <a:solidFill>
                <a:schemeClr val="tx1"/>
              </a:solidFill>
            </a:endParaRPr>
          </a:p>
          <a:p>
            <a:pPr lvl="1">
              <a:buNone/>
              <a:defRPr/>
            </a:pPr>
            <a:r>
              <a:rPr lang="en-US" sz="2200" smtClean="0">
                <a:solidFill>
                  <a:schemeClr val="tx1"/>
                </a:solidFill>
              </a:rPr>
              <a:t>Senior Medical Officer (Dental)   1</a:t>
            </a:r>
          </a:p>
          <a:p>
            <a:pPr lvl="1">
              <a:buNone/>
              <a:defRPr/>
            </a:pPr>
            <a:r>
              <a:rPr lang="en-US" sz="2200" i="1" smtClean="0">
                <a:solidFill>
                  <a:schemeClr val="tx1"/>
                </a:solidFill>
              </a:rPr>
              <a:t>    (Preferably With MDS qualification)</a:t>
            </a:r>
          </a:p>
          <a:p>
            <a:pPr lvl="1">
              <a:buNone/>
              <a:defRPr/>
            </a:pPr>
            <a:r>
              <a:rPr lang="en-US" sz="2200" smtClean="0">
                <a:solidFill>
                  <a:schemeClr val="tx1"/>
                </a:solidFill>
              </a:rPr>
              <a:t>Medical Officer (Dental)    1</a:t>
            </a:r>
          </a:p>
          <a:p>
            <a:pPr lvl="1">
              <a:buNone/>
              <a:defRPr/>
            </a:pPr>
            <a:r>
              <a:rPr lang="en-US" sz="2200" smtClean="0">
                <a:solidFill>
                  <a:schemeClr val="tx1"/>
                </a:solidFill>
              </a:rPr>
              <a:t>Dental Hygienist     1</a:t>
            </a:r>
          </a:p>
          <a:p>
            <a:pPr lvl="1">
              <a:buNone/>
              <a:defRPr/>
            </a:pPr>
            <a:r>
              <a:rPr lang="en-US" sz="2200" smtClean="0">
                <a:solidFill>
                  <a:schemeClr val="tx1"/>
                </a:solidFill>
              </a:rPr>
              <a:t>Dental Technician     1</a:t>
            </a:r>
          </a:p>
          <a:p>
            <a:pPr lvl="1">
              <a:buNone/>
              <a:defRPr/>
            </a:pPr>
            <a:r>
              <a:rPr lang="en-US" sz="2200" smtClean="0">
                <a:solidFill>
                  <a:schemeClr val="tx1"/>
                </a:solidFill>
              </a:rPr>
              <a:t>Chair Side Assistant   1</a:t>
            </a:r>
          </a:p>
          <a:p>
            <a:pPr lvl="1">
              <a:buNone/>
            </a:pPr>
            <a:endParaRPr lang="en-US" sz="2200">
              <a:solidFill>
                <a:schemeClr val="tx1"/>
              </a:solidFill>
            </a:endParaRPr>
          </a:p>
        </p:txBody>
      </p:sp>
      <p:sp>
        <p:nvSpPr>
          <p:cNvPr id="5" name="Title 1"/>
          <p:cNvSpPr>
            <a:spLocks noGrp="1"/>
          </p:cNvSpPr>
          <p:nvPr>
            <p:ph type="title"/>
          </p:nvPr>
        </p:nvSpPr>
        <p:spPr/>
        <p:txBody>
          <a:bodyPr>
            <a:normAutofit fontScale="90000"/>
          </a:bodyPr>
          <a:lstStyle/>
          <a:p>
            <a:r>
              <a:rPr lang="en-US" sz="2400" dirty="0" smtClean="0">
                <a:solidFill>
                  <a:prstClr val="black"/>
                </a:solidFill>
              </a:rPr>
              <a:t> </a:t>
            </a:r>
            <a:br>
              <a:rPr lang="en-US" sz="2400" dirty="0" smtClean="0">
                <a:solidFill>
                  <a:prstClr val="black"/>
                </a:solidFill>
              </a:rPr>
            </a:br>
            <a:r>
              <a:rPr lang="en-US" sz="2400" dirty="0" smtClean="0">
                <a:solidFill>
                  <a:prstClr val="black"/>
                </a:solidFill>
              </a:rPr>
              <a:t/>
            </a:r>
            <a:br>
              <a:rPr lang="en-US" sz="2400" dirty="0" smtClean="0">
                <a:solidFill>
                  <a:prstClr val="black"/>
                </a:solidFill>
              </a:rPr>
            </a:br>
            <a:r>
              <a:rPr lang="en-US" sz="2400" dirty="0" smtClean="0">
                <a:solidFill>
                  <a:prstClr val="black"/>
                </a:solidFill>
              </a:rPr>
              <a:t>National oral health care program implementation strategies</a:t>
            </a:r>
            <a:br>
              <a:rPr lang="en-US" sz="2400" dirty="0" smtClean="0">
                <a:solidFill>
                  <a:prstClr val="black"/>
                </a:solidFill>
              </a:rPr>
            </a:br>
            <a:r>
              <a:rPr lang="en-US" sz="2400" b="1"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 MAN POWER REQUIREMENT </a:t>
            </a:r>
            <a:r>
              <a:rPr lang="en-US" sz="2400" dirty="0" smtClean="0">
                <a:solidFill>
                  <a:prstClr val="black"/>
                </a:solidFill>
              </a:rPr>
              <a:t/>
            </a:r>
            <a:br>
              <a:rPr lang="en-US" sz="2400" dirty="0" smtClean="0">
                <a:solidFill>
                  <a:prstClr val="black"/>
                </a:solidFill>
              </a:rPr>
            </a:br>
            <a:r>
              <a:rPr lang="en-US" sz="2400" dirty="0" smtClean="0"/>
              <a:t/>
            </a:r>
            <a:br>
              <a:rPr lang="en-US" sz="2400" dirty="0" smtClean="0"/>
            </a:br>
            <a:endParaRPr lang="en-US" dirty="0"/>
          </a:p>
        </p:txBody>
      </p:sp>
      <p:pic>
        <p:nvPicPr>
          <p:cNvPr id="6" name="Picture 2" descr="http://1.imimg.com/data1/T/F/MY-1655282/17082_graduate_recruitment_250x250.jpg"/>
          <p:cNvPicPr>
            <a:picLocks noChangeAspect="1" noChangeArrowheads="1"/>
          </p:cNvPicPr>
          <p:nvPr/>
        </p:nvPicPr>
        <p:blipFill>
          <a:blip r:embed="rId3" cstate="print"/>
          <a:srcRect/>
          <a:stretch>
            <a:fillRect/>
          </a:stretch>
        </p:blipFill>
        <p:spPr bwMode="auto">
          <a:xfrm>
            <a:off x="6172200" y="3657600"/>
            <a:ext cx="2124075" cy="2381250"/>
          </a:xfrm>
          <a:prstGeom prst="rect">
            <a:avLst/>
          </a:prstGeom>
          <a:noFill/>
        </p:spPr>
      </p:pic>
    </p:spTree>
  </p:cSld>
  <p:clrMapOvr>
    <a:masterClrMapping/>
  </p:clrMapOvr>
  <p:transition>
    <p:pull dir="d"/>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562600"/>
          </a:xfrm>
        </p:spPr>
        <p:txBody>
          <a:bodyPr>
            <a:normAutofit lnSpcReduction="10000"/>
          </a:bodyPr>
          <a:lstStyle/>
          <a:p>
            <a:pPr>
              <a:buFontTx/>
              <a:buNone/>
              <a:defRPr/>
            </a:pPr>
            <a:r>
              <a:rPr lang="en-US" dirty="0" smtClean="0">
                <a:solidFill>
                  <a:srgbClr val="C00000"/>
                </a:solidFill>
                <a:effectLst>
                  <a:outerShdw blurRad="38100" dist="38100" dir="2700000" algn="tl">
                    <a:srgbClr val="000000">
                      <a:alpha val="43137"/>
                    </a:srgbClr>
                  </a:outerShdw>
                </a:effectLst>
              </a:rPr>
              <a:t>Primary Health Centre Dental Clinic</a:t>
            </a:r>
          </a:p>
          <a:p>
            <a:pPr lvl="1">
              <a:buNone/>
              <a:defRPr/>
            </a:pPr>
            <a:r>
              <a:rPr lang="en-US" sz="2200" dirty="0" smtClean="0">
                <a:solidFill>
                  <a:schemeClr val="tx1"/>
                </a:solidFill>
              </a:rPr>
              <a:t>Sr. Medical Officer (Dental )   1</a:t>
            </a:r>
          </a:p>
          <a:p>
            <a:pPr lvl="1">
              <a:buNone/>
              <a:defRPr/>
            </a:pPr>
            <a:r>
              <a:rPr lang="en-US" sz="2200" dirty="0" smtClean="0">
                <a:solidFill>
                  <a:schemeClr val="tx1"/>
                </a:solidFill>
              </a:rPr>
              <a:t>Chair-side Assistant   1</a:t>
            </a:r>
            <a:endParaRPr lang="en-US" dirty="0" smtClean="0"/>
          </a:p>
          <a:p>
            <a:pPr>
              <a:buFontTx/>
              <a:buNone/>
              <a:defRPr/>
            </a:pPr>
            <a:r>
              <a:rPr lang="en-US" dirty="0" smtClean="0">
                <a:solidFill>
                  <a:srgbClr val="C00000"/>
                </a:solidFill>
                <a:effectLst>
                  <a:outerShdw blurRad="38100" dist="38100" dir="2700000" algn="tl">
                    <a:srgbClr val="000000">
                      <a:alpha val="43137"/>
                    </a:srgbClr>
                  </a:outerShdw>
                </a:effectLst>
              </a:rPr>
              <a:t>Sub-Centers</a:t>
            </a:r>
            <a:r>
              <a:rPr lang="en-US" b="1" dirty="0" smtClean="0">
                <a:solidFill>
                  <a:srgbClr val="FF0000"/>
                </a:solidFill>
              </a:rPr>
              <a:t> </a:t>
            </a:r>
          </a:p>
          <a:p>
            <a:pPr lvl="1">
              <a:buNone/>
              <a:defRPr/>
            </a:pPr>
            <a:r>
              <a:rPr lang="en-US" dirty="0" smtClean="0"/>
              <a:t>   </a:t>
            </a:r>
            <a:r>
              <a:rPr lang="en-US" sz="2200" dirty="0" smtClean="0">
                <a:solidFill>
                  <a:schemeClr val="tx1"/>
                </a:solidFill>
              </a:rPr>
              <a:t>Multipurpose Health Worker (</a:t>
            </a:r>
            <a:r>
              <a:rPr lang="en-US" sz="2200" dirty="0" err="1" smtClean="0">
                <a:solidFill>
                  <a:schemeClr val="tx1"/>
                </a:solidFill>
              </a:rPr>
              <a:t>MHWs</a:t>
            </a:r>
            <a:r>
              <a:rPr lang="en-US" sz="2200" dirty="0" smtClean="0">
                <a:solidFill>
                  <a:schemeClr val="tx1"/>
                </a:solidFill>
              </a:rPr>
              <a:t>) after suitable training, should function for</a:t>
            </a:r>
          </a:p>
          <a:p>
            <a:pPr lvl="3">
              <a:buNone/>
              <a:defRPr/>
            </a:pPr>
            <a:r>
              <a:rPr lang="en-US" sz="2200" dirty="0" smtClean="0">
                <a:solidFill>
                  <a:schemeClr val="tx1"/>
                </a:solidFill>
              </a:rPr>
              <a:t>1. Prevention of Oral Diseases</a:t>
            </a:r>
          </a:p>
          <a:p>
            <a:pPr lvl="3">
              <a:buNone/>
              <a:defRPr/>
            </a:pPr>
            <a:r>
              <a:rPr lang="en-US" sz="2200" dirty="0" smtClean="0">
                <a:solidFill>
                  <a:schemeClr val="tx1"/>
                </a:solidFill>
              </a:rPr>
              <a:t>2. Oral Health Education</a:t>
            </a:r>
          </a:p>
          <a:p>
            <a:pPr lvl="3">
              <a:buNone/>
              <a:defRPr/>
            </a:pPr>
            <a:r>
              <a:rPr lang="en-US" sz="2200" dirty="0" smtClean="0">
                <a:solidFill>
                  <a:schemeClr val="tx1"/>
                </a:solidFill>
              </a:rPr>
              <a:t>3. Relief from Pain</a:t>
            </a:r>
          </a:p>
          <a:p>
            <a:pPr lvl="3">
              <a:buNone/>
              <a:defRPr/>
            </a:pPr>
            <a:r>
              <a:rPr lang="en-US" sz="2200" dirty="0" smtClean="0">
                <a:solidFill>
                  <a:schemeClr val="tx1"/>
                </a:solidFill>
              </a:rPr>
              <a:t>4. Referral to a dentist</a:t>
            </a:r>
          </a:p>
          <a:p>
            <a:pPr>
              <a:defRPr/>
            </a:pPr>
            <a:endParaRPr lang="en-US" dirty="0" smtClean="0"/>
          </a:p>
          <a:p>
            <a:pPr>
              <a:defRPr/>
            </a:pPr>
            <a:endParaRPr lang="en-US" dirty="0" smtClean="0"/>
          </a:p>
          <a:p>
            <a:pPr>
              <a:buNone/>
            </a:pPr>
            <a:endParaRPr lang="en-US" dirty="0"/>
          </a:p>
        </p:txBody>
      </p:sp>
      <p:sp>
        <p:nvSpPr>
          <p:cNvPr id="5" name="Title 1"/>
          <p:cNvSpPr>
            <a:spLocks noGrp="1"/>
          </p:cNvSpPr>
          <p:nvPr>
            <p:ph type="title"/>
          </p:nvPr>
        </p:nvSpPr>
        <p:spPr/>
        <p:txBody>
          <a:bodyPr>
            <a:normAutofit fontScale="90000"/>
          </a:bodyPr>
          <a:lstStyle/>
          <a:p>
            <a:r>
              <a:rPr lang="en-US" sz="2400" dirty="0" smtClean="0">
                <a:solidFill>
                  <a:prstClr val="black"/>
                </a:solidFill>
              </a:rPr>
              <a:t> National oral health care program implementation strategies</a:t>
            </a:r>
            <a:br>
              <a:rPr lang="en-US" sz="2400" dirty="0" smtClean="0">
                <a:solidFill>
                  <a:prstClr val="black"/>
                </a:solidFill>
              </a:rPr>
            </a:br>
            <a:r>
              <a:rPr lang="en-US" sz="2400" b="1"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 MAN POWER REQUIREMENT </a:t>
            </a:r>
            <a:r>
              <a:rPr lang="en-US" sz="2400" dirty="0" smtClean="0"/>
              <a:t/>
            </a:r>
            <a:br>
              <a:rPr lang="en-US" sz="2400" dirty="0" smtClean="0"/>
            </a:br>
            <a:endParaRPr lang="en-US" dirty="0"/>
          </a:p>
        </p:txBody>
      </p:sp>
    </p:spTree>
  </p:cSld>
  <p:clrMapOvr>
    <a:masterClrMapping/>
  </p:clrMapOvr>
  <p:transition>
    <p:pull dir="d"/>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754563"/>
          </a:xfrm>
        </p:spPr>
        <p:txBody>
          <a:bodyPr>
            <a:normAutofit/>
          </a:bodyPr>
          <a:lstStyle/>
          <a:p>
            <a:pPr>
              <a:buFontTx/>
              <a:buNone/>
              <a:defRPr/>
            </a:pPr>
            <a:r>
              <a:rPr lang="en-US" b="1" smtClean="0">
                <a:solidFill>
                  <a:srgbClr val="7030A0"/>
                </a:solidFill>
              </a:rPr>
              <a:t> </a:t>
            </a:r>
            <a:r>
              <a:rPr lang="en-US" smtClean="0">
                <a:solidFill>
                  <a:srgbClr val="C00000"/>
                </a:solidFill>
                <a:effectLst>
                  <a:outerShdw blurRad="38100" dist="38100" dir="2700000" algn="tl">
                    <a:srgbClr val="000000">
                      <a:alpha val="43137"/>
                    </a:srgbClr>
                  </a:outerShdw>
                </a:effectLst>
              </a:rPr>
              <a:t>Village Level Centre</a:t>
            </a:r>
            <a:endParaRPr lang="en-US" b="1" smtClean="0">
              <a:solidFill>
                <a:srgbClr val="7030A0"/>
              </a:solidFill>
            </a:endParaRPr>
          </a:p>
          <a:p>
            <a:pPr>
              <a:buFontTx/>
              <a:buNone/>
              <a:defRPr/>
            </a:pPr>
            <a:r>
              <a:rPr lang="en-US" b="1" smtClean="0">
                <a:solidFill>
                  <a:srgbClr val="7030A0"/>
                </a:solidFill>
              </a:rPr>
              <a:t>    </a:t>
            </a:r>
            <a:r>
              <a:rPr lang="en-US" err="1" smtClean="0">
                <a:solidFill>
                  <a:schemeClr val="tx1"/>
                </a:solidFill>
              </a:rPr>
              <a:t>Anganwadi</a:t>
            </a:r>
            <a:r>
              <a:rPr lang="en-US" smtClean="0">
                <a:solidFill>
                  <a:schemeClr val="tx1"/>
                </a:solidFill>
              </a:rPr>
              <a:t> workers be trained for</a:t>
            </a:r>
          </a:p>
          <a:p>
            <a:pPr marL="1371600" lvl="2" indent="-514350">
              <a:buNone/>
              <a:defRPr/>
            </a:pPr>
            <a:r>
              <a:rPr lang="en-US" i="1" smtClean="0">
                <a:solidFill>
                  <a:schemeClr val="tx1"/>
                </a:solidFill>
              </a:rPr>
              <a:t>Educating for Prevention of oral health diseases.</a:t>
            </a:r>
          </a:p>
          <a:p>
            <a:pPr lvl="2">
              <a:buFontTx/>
              <a:buNone/>
              <a:defRPr/>
            </a:pPr>
            <a:r>
              <a:rPr lang="en-US" i="1" smtClean="0">
                <a:solidFill>
                  <a:schemeClr val="tx1"/>
                </a:solidFill>
              </a:rPr>
              <a:t>Promotion of oral health care in mother and child.</a:t>
            </a:r>
            <a:endParaRPr lang="en-US" smtClean="0">
              <a:solidFill>
                <a:schemeClr val="tx1"/>
              </a:solidFill>
            </a:endParaRPr>
          </a:p>
          <a:p>
            <a:pPr>
              <a:buFontTx/>
              <a:buNone/>
              <a:defRPr/>
            </a:pPr>
            <a:r>
              <a:rPr lang="en-US" smtClean="0">
                <a:solidFill>
                  <a:schemeClr val="tx1"/>
                </a:solidFill>
              </a:rPr>
              <a:t>   Special primary school check up</a:t>
            </a:r>
          </a:p>
          <a:p>
            <a:pPr>
              <a:buFontTx/>
              <a:buNone/>
              <a:defRPr/>
            </a:pPr>
            <a:r>
              <a:rPr lang="en-US" smtClean="0">
                <a:solidFill>
                  <a:schemeClr val="tx1"/>
                </a:solidFill>
              </a:rPr>
              <a:t>   Model dental clinics</a:t>
            </a:r>
            <a:endParaRPr lang="en-US">
              <a:solidFill>
                <a:schemeClr val="tx1"/>
              </a:solidFill>
            </a:endParaRPr>
          </a:p>
        </p:txBody>
      </p:sp>
      <p:sp>
        <p:nvSpPr>
          <p:cNvPr id="5" name="Title 1"/>
          <p:cNvSpPr>
            <a:spLocks noGrp="1"/>
          </p:cNvSpPr>
          <p:nvPr>
            <p:ph type="title"/>
          </p:nvPr>
        </p:nvSpPr>
        <p:spPr/>
        <p:txBody>
          <a:bodyPr>
            <a:normAutofit fontScale="90000"/>
          </a:bodyPr>
          <a:lstStyle/>
          <a:p>
            <a:r>
              <a:rPr lang="en-US" sz="2400" b="1" smtClean="0">
                <a:solidFill>
                  <a:prstClr val="black"/>
                </a:solidFill>
                <a:latin typeface="Times New Roman" pitchFamily="18" charset="0"/>
                <a:cs typeface="Times New Roman" pitchFamily="18" charset="0"/>
              </a:rPr>
              <a:t> National oral health care program implementation strategies</a:t>
            </a:r>
            <a:br>
              <a:rPr lang="en-US" sz="2400" b="1" smtClean="0">
                <a:solidFill>
                  <a:prstClr val="black"/>
                </a:solidFill>
                <a:latin typeface="Times New Roman" pitchFamily="18" charset="0"/>
                <a:cs typeface="Times New Roman" pitchFamily="18" charset="0"/>
              </a:rPr>
            </a:br>
            <a:r>
              <a:rPr lang="en-US" sz="2400" b="1"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MAN POWER REQUIREMENT</a:t>
            </a:r>
            <a:r>
              <a:rPr lang="en-US" sz="2400" b="1" smtClean="0">
                <a:latin typeface="Times New Roman" pitchFamily="18" charset="0"/>
                <a:cs typeface="Times New Roman" pitchFamily="18" charset="0"/>
              </a:rPr>
              <a:t/>
            </a:r>
            <a:br>
              <a:rPr lang="en-US" sz="2400" b="1" smtClean="0">
                <a:latin typeface="Times New Roman" pitchFamily="18" charset="0"/>
                <a:cs typeface="Times New Roman" pitchFamily="18" charset="0"/>
              </a:rPr>
            </a:br>
            <a:endParaRPr lang="en-US" b="1">
              <a:latin typeface="Times New Roman" pitchFamily="18" charset="0"/>
              <a:cs typeface="Times New Roman" pitchFamily="18" charset="0"/>
            </a:endParaRPr>
          </a:p>
        </p:txBody>
      </p:sp>
      <p:pic>
        <p:nvPicPr>
          <p:cNvPr id="7" name="Picture 2" descr="http://1.imimg.com/data1/T/F/MY-1655282/17082_graduate_recruitment_250x250.jpg"/>
          <p:cNvPicPr>
            <a:picLocks noChangeAspect="1" noChangeArrowheads="1"/>
          </p:cNvPicPr>
          <p:nvPr/>
        </p:nvPicPr>
        <p:blipFill>
          <a:blip r:embed="rId3" cstate="print"/>
          <a:srcRect/>
          <a:stretch>
            <a:fillRect/>
          </a:stretch>
        </p:blipFill>
        <p:spPr bwMode="auto">
          <a:xfrm>
            <a:off x="6172200" y="3943350"/>
            <a:ext cx="2124075" cy="2381250"/>
          </a:xfrm>
          <a:prstGeom prst="rect">
            <a:avLst/>
          </a:prstGeom>
          <a:noFill/>
        </p:spPr>
      </p:pic>
    </p:spTree>
  </p:cSld>
  <p:clrMapOvr>
    <a:masterClrMapping/>
  </p:clrMapOvr>
  <p:transition>
    <p:pull dir="d"/>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2" descr="http://2.bp.blogspot.com/_RuEbkUY3vUs/Scl7t79PdnI/AAAAAAAAAFc/nae6IF3CtHE/s400/Cartoon+of+the+Day+3.25.09.jpg"/>
          <p:cNvPicPr>
            <a:picLocks noChangeAspect="1" noChangeArrowheads="1"/>
          </p:cNvPicPr>
          <p:nvPr/>
        </p:nvPicPr>
        <p:blipFill>
          <a:blip r:embed="rId3" cstate="print"/>
          <a:srcRect/>
          <a:stretch>
            <a:fillRect/>
          </a:stretch>
        </p:blipFill>
        <p:spPr bwMode="auto">
          <a:xfrm>
            <a:off x="6035040" y="1676400"/>
            <a:ext cx="2804160" cy="1828800"/>
          </a:xfrm>
          <a:prstGeom prst="rect">
            <a:avLst/>
          </a:prstGeom>
          <a:noFill/>
        </p:spPr>
      </p:pic>
      <p:sp>
        <p:nvSpPr>
          <p:cNvPr id="2" name="Title 1"/>
          <p:cNvSpPr>
            <a:spLocks noGrp="1"/>
          </p:cNvSpPr>
          <p:nvPr>
            <p:ph type="title"/>
          </p:nvPr>
        </p:nvSpPr>
        <p:spPr>
          <a:xfrm>
            <a:off x="457200" y="0"/>
            <a:ext cx="8229600" cy="1143000"/>
          </a:xfrm>
        </p:spPr>
        <p:txBody>
          <a:bodyPr>
            <a:normAutofit/>
          </a:bodyPr>
          <a:lstStyle/>
          <a:p>
            <a:r>
              <a:rPr lang="en-US" sz="3600" dirty="0" smtClean="0"/>
              <a:t>Models for Assessing Dental Manpower</a:t>
            </a:r>
            <a:endParaRPr lang="en-US" sz="3600" dirty="0">
              <a:latin typeface="+mn-lt"/>
            </a:endParaRPr>
          </a:p>
        </p:txBody>
      </p:sp>
      <p:sp>
        <p:nvSpPr>
          <p:cNvPr id="3" name="Content Placeholder 2"/>
          <p:cNvSpPr>
            <a:spLocks noGrp="1"/>
          </p:cNvSpPr>
          <p:nvPr>
            <p:ph idx="1"/>
          </p:nvPr>
        </p:nvSpPr>
        <p:spPr>
          <a:xfrm>
            <a:off x="457200" y="1143000"/>
            <a:ext cx="8229600" cy="5105400"/>
          </a:xfrm>
        </p:spPr>
        <p:txBody>
          <a:bodyPr>
            <a:normAutofit lnSpcReduction="10000"/>
          </a:bodyPr>
          <a:lstStyle/>
          <a:p>
            <a:pPr marL="457200" indent="-457200">
              <a:buFont typeface="Wingdings" pitchFamily="2" charset="2"/>
              <a:buAutoNum type="arabicPeriod"/>
              <a:defRPr/>
            </a:pPr>
            <a:r>
              <a:rPr lang="en-US" b="1" dirty="0" smtClean="0">
                <a:solidFill>
                  <a:srgbClr val="7030A0"/>
                </a:solidFill>
              </a:rPr>
              <a:t>Supply and Demand Model</a:t>
            </a:r>
            <a:endParaRPr lang="en-US" dirty="0" smtClean="0">
              <a:solidFill>
                <a:srgbClr val="7030A0"/>
              </a:solidFill>
            </a:endParaRPr>
          </a:p>
          <a:p>
            <a:pPr marL="914400" lvl="1" indent="-457200">
              <a:buFontTx/>
              <a:buNone/>
              <a:defRPr/>
            </a:pPr>
            <a:r>
              <a:rPr lang="en-US" sz="2400" dirty="0" smtClean="0"/>
              <a:t>Most commonly used method</a:t>
            </a:r>
          </a:p>
          <a:p>
            <a:pPr marL="914400" lvl="1" indent="-457200">
              <a:buFontTx/>
              <a:buNone/>
              <a:defRPr/>
            </a:pPr>
            <a:r>
              <a:rPr lang="en-US" sz="2400" dirty="0" smtClean="0"/>
              <a:t>Often implemented for political reasons</a:t>
            </a:r>
          </a:p>
          <a:p>
            <a:pPr marL="914400" lvl="1" indent="-457200">
              <a:buFontTx/>
              <a:buNone/>
              <a:defRPr/>
            </a:pPr>
            <a:r>
              <a:rPr lang="en-US" dirty="0" smtClean="0"/>
              <a:t>STEPS:</a:t>
            </a:r>
          </a:p>
          <a:p>
            <a:pPr marL="1295400" lvl="2" indent="-381000">
              <a:buFont typeface="Wingdings" pitchFamily="2" charset="2"/>
              <a:buAutoNum type="arabicPeriod"/>
              <a:defRPr/>
            </a:pPr>
            <a:r>
              <a:rPr lang="en-US" sz="2200" b="1" dirty="0" smtClean="0">
                <a:solidFill>
                  <a:schemeClr val="tx1"/>
                </a:solidFill>
              </a:rPr>
              <a:t>Indices of demand </a:t>
            </a:r>
            <a:r>
              <a:rPr lang="en-US" sz="2200" dirty="0" smtClean="0">
                <a:solidFill>
                  <a:schemeClr val="tx1"/>
                </a:solidFill>
              </a:rPr>
              <a:t>are constructed based upon the utilization rates by age, sex, occupation</a:t>
            </a:r>
          </a:p>
          <a:p>
            <a:pPr marL="1295400" lvl="2" indent="-381000">
              <a:buFont typeface="Wingdings" pitchFamily="2" charset="2"/>
              <a:buAutoNum type="arabicPeriod"/>
              <a:defRPr/>
            </a:pPr>
            <a:r>
              <a:rPr lang="en-US" sz="2200" dirty="0" smtClean="0">
                <a:solidFill>
                  <a:schemeClr val="tx1"/>
                </a:solidFill>
              </a:rPr>
              <a:t>The dentist: population ratio is projected at a given date</a:t>
            </a:r>
          </a:p>
          <a:p>
            <a:pPr marL="1295400" lvl="2" indent="-381000">
              <a:buFont typeface="Wingdings" pitchFamily="2" charset="2"/>
              <a:buAutoNum type="arabicPeriod"/>
              <a:defRPr/>
            </a:pPr>
            <a:r>
              <a:rPr lang="en-US" sz="2200" dirty="0" smtClean="0">
                <a:solidFill>
                  <a:schemeClr val="tx1"/>
                </a:solidFill>
              </a:rPr>
              <a:t>Then assumptions are made on the increase in numbers of dental visits to be made per year</a:t>
            </a:r>
          </a:p>
          <a:p>
            <a:pPr marL="1295400" lvl="2" indent="-381000">
              <a:defRPr/>
            </a:pPr>
            <a:endParaRPr lang="en-US" dirty="0" smtClean="0"/>
          </a:p>
          <a:p>
            <a:pPr marL="457200" indent="-457200">
              <a:defRPr/>
            </a:pPr>
            <a:endParaRPr lang="en-US" dirty="0" smtClean="0"/>
          </a:p>
          <a:p>
            <a:pPr>
              <a:buNone/>
            </a:pPr>
            <a:endParaRPr lang="en-US" dirty="0"/>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59746"/>
                                        </p:tgtEl>
                                        <p:attrNameLst>
                                          <p:attrName>style.visibility</p:attrName>
                                        </p:attrNameLst>
                                      </p:cBhvr>
                                      <p:to>
                                        <p:strVal val="visible"/>
                                      </p:to>
                                    </p:set>
                                    <p:anim calcmode="lin" valueType="num">
                                      <p:cBhvr>
                                        <p:cTn id="7" dur="1000" fill="hold"/>
                                        <p:tgtEl>
                                          <p:spTgt spid="159746"/>
                                        </p:tgtEl>
                                        <p:attrNameLst>
                                          <p:attrName>ppt_w</p:attrName>
                                        </p:attrNameLst>
                                      </p:cBhvr>
                                      <p:tavLst>
                                        <p:tav tm="0">
                                          <p:val>
                                            <p:strVal val="#ppt_w*0.70"/>
                                          </p:val>
                                        </p:tav>
                                        <p:tav tm="100000">
                                          <p:val>
                                            <p:strVal val="#ppt_w"/>
                                          </p:val>
                                        </p:tav>
                                      </p:tavLst>
                                    </p:anim>
                                    <p:anim calcmode="lin" valueType="num">
                                      <p:cBhvr>
                                        <p:cTn id="8" dur="1000" fill="hold"/>
                                        <p:tgtEl>
                                          <p:spTgt spid="159746"/>
                                        </p:tgtEl>
                                        <p:attrNameLst>
                                          <p:attrName>ppt_h</p:attrName>
                                        </p:attrNameLst>
                                      </p:cBhvr>
                                      <p:tavLst>
                                        <p:tav tm="0">
                                          <p:val>
                                            <p:strVal val="#ppt_h"/>
                                          </p:val>
                                        </p:tav>
                                        <p:tav tm="100000">
                                          <p:val>
                                            <p:strVal val="#ppt_h"/>
                                          </p:val>
                                        </p:tav>
                                      </p:tavLst>
                                    </p:anim>
                                    <p:animEffect transition="in" filter="fade">
                                      <p:cBhvr>
                                        <p:cTn id="9" dur="1000"/>
                                        <p:tgtEl>
                                          <p:spTgt spid="159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47800"/>
            <a:ext cx="5486400" cy="5410200"/>
          </a:xfrm>
        </p:spPr>
        <p:txBody>
          <a:bodyPr>
            <a:normAutofit/>
          </a:bodyPr>
          <a:lstStyle/>
          <a:p>
            <a:pPr marL="457200" indent="-457200">
              <a:buFont typeface="Arial" pitchFamily="34" charset="0"/>
              <a:buChar char="•"/>
              <a:defRPr/>
            </a:pPr>
            <a:r>
              <a:rPr lang="en-US" dirty="0" smtClean="0">
                <a:solidFill>
                  <a:srgbClr val="0000FF"/>
                </a:solidFill>
              </a:rPr>
              <a:t>Based on the </a:t>
            </a:r>
            <a:r>
              <a:rPr lang="en-US" dirty="0" smtClean="0">
                <a:solidFill>
                  <a:srgbClr val="C00000"/>
                </a:solidFill>
              </a:rPr>
              <a:t>assumptions of supply demand and on cost benefit methods</a:t>
            </a:r>
            <a:endParaRPr lang="en-US" dirty="0" smtClean="0">
              <a:solidFill>
                <a:srgbClr val="0000FF"/>
              </a:solidFill>
            </a:endParaRPr>
          </a:p>
          <a:p>
            <a:pPr marL="457200" indent="-457200">
              <a:buFont typeface="Arial" pitchFamily="34" charset="0"/>
              <a:buChar char="•"/>
              <a:defRPr/>
            </a:pPr>
            <a:r>
              <a:rPr lang="en-US" dirty="0" smtClean="0">
                <a:solidFill>
                  <a:srgbClr val="0000FF"/>
                </a:solidFill>
              </a:rPr>
              <a:t>Involves matching qualifications of dental health personnel to the requirements of  </a:t>
            </a:r>
            <a:r>
              <a:rPr lang="en-US" i="1" dirty="0" smtClean="0">
                <a:solidFill>
                  <a:srgbClr val="C00000"/>
                </a:solidFill>
              </a:rPr>
              <a:t>'job performance‘</a:t>
            </a:r>
            <a:endParaRPr lang="en-US" dirty="0" smtClean="0">
              <a:solidFill>
                <a:srgbClr val="0000FF"/>
              </a:solidFill>
            </a:endParaRPr>
          </a:p>
          <a:p>
            <a:pPr marL="457200" indent="-457200">
              <a:buFont typeface="Arial" pitchFamily="34" charset="0"/>
              <a:buChar char="•"/>
              <a:defRPr/>
            </a:pPr>
            <a:r>
              <a:rPr lang="en-US" u="sng" dirty="0" smtClean="0">
                <a:solidFill>
                  <a:srgbClr val="0000FF"/>
                </a:solidFill>
              </a:rPr>
              <a:t>E.g. </a:t>
            </a:r>
            <a:r>
              <a:rPr lang="en-US" dirty="0" smtClean="0">
                <a:solidFill>
                  <a:srgbClr val="0000FF"/>
                </a:solidFill>
              </a:rPr>
              <a:t>training and use of school dental nurses in New Zealand</a:t>
            </a:r>
            <a:endParaRPr lang="en-US" dirty="0">
              <a:solidFill>
                <a:srgbClr val="0000FF"/>
              </a:solidFill>
            </a:endParaRPr>
          </a:p>
        </p:txBody>
      </p:sp>
      <p:pic>
        <p:nvPicPr>
          <p:cNvPr id="157700" name="Picture 4" descr="http://www.cdlasmercedes.com/wp-content/uploads/2012/04/online-competitor-analysis.jpg"/>
          <p:cNvPicPr>
            <a:picLocks noChangeAspect="1" noChangeArrowheads="1"/>
          </p:cNvPicPr>
          <p:nvPr/>
        </p:nvPicPr>
        <p:blipFill>
          <a:blip r:embed="rId3" cstate="print"/>
          <a:srcRect/>
          <a:stretch>
            <a:fillRect/>
          </a:stretch>
        </p:blipFill>
        <p:spPr bwMode="auto">
          <a:xfrm>
            <a:off x="6172200" y="1752600"/>
            <a:ext cx="2667000" cy="4572000"/>
          </a:xfrm>
          <a:prstGeom prst="rect">
            <a:avLst/>
          </a:prstGeom>
          <a:noFill/>
        </p:spPr>
      </p:pic>
      <p:sp>
        <p:nvSpPr>
          <p:cNvPr id="6" name="Title 5"/>
          <p:cNvSpPr>
            <a:spLocks noGrp="1"/>
          </p:cNvSpPr>
          <p:nvPr>
            <p:ph type="title"/>
          </p:nvPr>
        </p:nvSpPr>
        <p:spPr/>
        <p:txBody>
          <a:bodyPr>
            <a:noAutofit/>
          </a:bodyPr>
          <a:lstStyle/>
          <a:p>
            <a:r>
              <a:rPr lang="en-US" sz="3200" b="1" dirty="0" smtClean="0">
                <a:solidFill>
                  <a:srgbClr val="7030A0"/>
                </a:solidFill>
              </a:rPr>
              <a:t>2. Function Analysis Model:</a:t>
            </a:r>
            <a:r>
              <a:rPr lang="en-US" sz="3200" dirty="0" smtClean="0">
                <a:solidFill>
                  <a:srgbClr val="7030A0"/>
                </a:solidFill>
              </a:rPr>
              <a:t/>
            </a:r>
            <a:br>
              <a:rPr lang="en-US" sz="3200" dirty="0" smtClean="0">
                <a:solidFill>
                  <a:srgbClr val="7030A0"/>
                </a:solidFill>
              </a:rPr>
            </a:br>
            <a:endParaRPr lang="en-US" sz="3200" dirty="0">
              <a:solidFill>
                <a:srgbClr val="7030A0"/>
              </a:solidFill>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3124200"/>
            <a:ext cx="7772400" cy="3352800"/>
          </a:xfrm>
        </p:spPr>
        <p:style>
          <a:lnRef idx="2">
            <a:schemeClr val="accent1"/>
          </a:lnRef>
          <a:fillRef idx="1">
            <a:schemeClr val="lt1"/>
          </a:fillRef>
          <a:effectRef idx="0">
            <a:schemeClr val="accent1"/>
          </a:effectRef>
          <a:fontRef idx="minor">
            <a:schemeClr val="dk1"/>
          </a:fontRef>
        </p:style>
        <p:txBody>
          <a:bodyPr>
            <a:normAutofit lnSpcReduction="10000"/>
          </a:bodyPr>
          <a:lstStyle/>
          <a:p>
            <a:pPr>
              <a:buNone/>
            </a:pPr>
            <a:endParaRPr lang="en-US" smtClean="0">
              <a:effectLst>
                <a:outerShdw blurRad="38100" dist="38100" dir="2700000" algn="tl">
                  <a:srgbClr val="000000">
                    <a:alpha val="43137"/>
                  </a:srgbClr>
                </a:outerShdw>
              </a:effectLst>
            </a:endParaRPr>
          </a:p>
          <a:p>
            <a:pPr marL="838200" lvl="1" indent="-381000" algn="ctr">
              <a:lnSpc>
                <a:spcPct val="90000"/>
              </a:lnSpc>
              <a:buSzPct val="65000"/>
              <a:buNone/>
            </a:pPr>
            <a:r>
              <a:rPr lang="en-US" sz="2400" smtClean="0">
                <a:solidFill>
                  <a:schemeClr val="tx1"/>
                </a:solidFill>
              </a:rPr>
              <a:t>Fluoridation of water and reduction in refined sucrose consumption   </a:t>
            </a:r>
          </a:p>
          <a:p>
            <a:pPr marL="838200" lvl="1" indent="-381000" algn="ctr">
              <a:lnSpc>
                <a:spcPct val="90000"/>
              </a:lnSpc>
              <a:buSzPct val="65000"/>
              <a:buFontTx/>
              <a:buNone/>
            </a:pPr>
            <a:r>
              <a:rPr lang="en-US" sz="2400" smtClean="0">
                <a:solidFill>
                  <a:schemeClr val="tx1"/>
                </a:solidFill>
              </a:rPr>
              <a:t> </a:t>
            </a:r>
          </a:p>
          <a:p>
            <a:pPr marL="838200" lvl="1" indent="-381000" algn="ctr">
              <a:lnSpc>
                <a:spcPct val="90000"/>
              </a:lnSpc>
              <a:buSzPct val="65000"/>
              <a:buFontTx/>
              <a:buNone/>
            </a:pPr>
            <a:r>
              <a:rPr lang="en-US" sz="2400" smtClean="0">
                <a:solidFill>
                  <a:schemeClr val="tx1"/>
                </a:solidFill>
              </a:rPr>
              <a:t>Reduction in manpower required to treat dental caries            </a:t>
            </a:r>
          </a:p>
          <a:p>
            <a:pPr marL="838200" lvl="1" indent="-381000" algn="ctr">
              <a:lnSpc>
                <a:spcPct val="90000"/>
              </a:lnSpc>
              <a:buSzPct val="65000"/>
              <a:buFontTx/>
              <a:buNone/>
            </a:pPr>
            <a:r>
              <a:rPr lang="en-US" sz="2400" smtClean="0">
                <a:solidFill>
                  <a:schemeClr val="tx1"/>
                </a:solidFill>
              </a:rPr>
              <a:t>       </a:t>
            </a:r>
          </a:p>
          <a:p>
            <a:pPr marL="838200" lvl="1" indent="-381000" algn="ctr">
              <a:lnSpc>
                <a:spcPct val="90000"/>
              </a:lnSpc>
              <a:buSzPct val="65000"/>
              <a:buFontTx/>
              <a:buNone/>
            </a:pPr>
            <a:endParaRPr lang="en-US" sz="2400" smtClean="0">
              <a:solidFill>
                <a:schemeClr val="tx1"/>
              </a:solidFill>
            </a:endParaRPr>
          </a:p>
          <a:p>
            <a:pPr marL="838200" lvl="1" indent="-381000" algn="ctr">
              <a:lnSpc>
                <a:spcPct val="90000"/>
              </a:lnSpc>
              <a:buSzPct val="65000"/>
              <a:buFontTx/>
              <a:buNone/>
            </a:pPr>
            <a:r>
              <a:rPr lang="en-US" sz="2400" smtClean="0">
                <a:solidFill>
                  <a:schemeClr val="tx1"/>
                </a:solidFill>
              </a:rPr>
              <a:t>  Reduction in cost of dental services</a:t>
            </a:r>
          </a:p>
          <a:p>
            <a:pPr>
              <a:buNone/>
            </a:pPr>
            <a:endParaRPr lang="en-US">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a:defRPr/>
            </a:pPr>
            <a:fld id="{57A85FB2-BE55-4185-8EEA-6D16D7228712}" type="slidenum">
              <a:rPr lang="en-US" smtClean="0">
                <a:solidFill>
                  <a:srgbClr val="A08366"/>
                </a:solidFill>
              </a:rPr>
              <a:pPr>
                <a:defRPr/>
              </a:pPr>
              <a:t>139</a:t>
            </a:fld>
            <a:endParaRPr lang="en-US">
              <a:solidFill>
                <a:srgbClr val="A08366"/>
              </a:solidFill>
            </a:endParaRPr>
          </a:p>
        </p:txBody>
      </p:sp>
      <p:sp>
        <p:nvSpPr>
          <p:cNvPr id="5" name="Bent Arrow 4"/>
          <p:cNvSpPr/>
          <p:nvPr/>
        </p:nvSpPr>
        <p:spPr bwMode="auto">
          <a:xfrm rot="5400000">
            <a:off x="6163410" y="4076700"/>
            <a:ext cx="762000" cy="685800"/>
          </a:xfrm>
          <a:prstGeom prst="bentArrow">
            <a:avLst/>
          </a:prstGeom>
          <a:solidFill>
            <a:schemeClr val="accent1"/>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Title 1"/>
          <p:cNvSpPr>
            <a:spLocks noGrp="1"/>
          </p:cNvSpPr>
          <p:nvPr>
            <p:ph type="title"/>
          </p:nvPr>
        </p:nvSpPr>
        <p:spPr/>
        <p:txBody>
          <a:bodyPr/>
          <a:lstStyle/>
          <a:p>
            <a:pPr lvl="0"/>
            <a:r>
              <a:rPr kumimoji="1" lang="en-US" sz="2800" b="1" kern="0"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3. Target Setting Approach Model</a:t>
            </a:r>
            <a:br>
              <a:rPr kumimoji="1" lang="en-US" sz="2800" b="1" kern="0"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br>
            <a:endParaRPr lang="en-US" sz="2800" dirty="0">
              <a:solidFill>
                <a:srgbClr val="7030A0"/>
              </a:solidFill>
              <a:latin typeface="+mn-lt"/>
            </a:endParaRPr>
          </a:p>
        </p:txBody>
      </p:sp>
      <p:sp>
        <p:nvSpPr>
          <p:cNvPr id="11" name="Bent Arrow 10"/>
          <p:cNvSpPr/>
          <p:nvPr/>
        </p:nvSpPr>
        <p:spPr bwMode="auto">
          <a:xfrm rot="5400000">
            <a:off x="6210300" y="5219700"/>
            <a:ext cx="762000" cy="685800"/>
          </a:xfrm>
          <a:prstGeom prst="bentArrow">
            <a:avLst/>
          </a:prstGeom>
          <a:solidFill>
            <a:schemeClr val="accent1"/>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2" name="TextBox 11"/>
          <p:cNvSpPr txBox="1"/>
          <p:nvPr/>
        </p:nvSpPr>
        <p:spPr>
          <a:xfrm>
            <a:off x="609600" y="1143000"/>
            <a:ext cx="7848601" cy="1551194"/>
          </a:xfrm>
          <a:prstGeom prst="rect">
            <a:avLst/>
          </a:prstGeom>
          <a:noFill/>
        </p:spPr>
        <p:txBody>
          <a:bodyPr wrap="square" rtlCol="0">
            <a:spAutoFit/>
          </a:bodyPr>
          <a:lstStyle/>
          <a:p>
            <a:pPr marL="342900" lvl="1" indent="-342900" eaLnBrk="0" fontAlgn="base" hangingPunct="0">
              <a:spcBef>
                <a:spcPct val="20000"/>
              </a:spcBef>
              <a:spcAft>
                <a:spcPct val="0"/>
              </a:spcAft>
              <a:buClr>
                <a:srgbClr val="D34817"/>
              </a:buClr>
              <a:buSzPct val="80000"/>
            </a:pPr>
            <a:endParaRPr kumimoji="1" lang="en-US" sz="2400" kern="0" dirty="0" smtClean="0">
              <a:latin typeface="Times New Roman" pitchFamily="18" charset="0"/>
              <a:cs typeface="Times New Roman" pitchFamily="18" charset="0"/>
            </a:endParaRPr>
          </a:p>
          <a:p>
            <a:pPr marL="342900" lvl="1" indent="-342900" eaLnBrk="0" fontAlgn="base" hangingPunct="0">
              <a:spcBef>
                <a:spcPct val="20000"/>
              </a:spcBef>
              <a:spcAft>
                <a:spcPct val="0"/>
              </a:spcAft>
              <a:buClr>
                <a:srgbClr val="D34817"/>
              </a:buClr>
              <a:buSzPct val="80000"/>
            </a:pPr>
            <a:r>
              <a:rPr kumimoji="1" lang="en-US" sz="2400" kern="0" dirty="0" smtClean="0">
                <a:latin typeface="Times New Roman" pitchFamily="18" charset="0"/>
                <a:cs typeface="Times New Roman" pitchFamily="18" charset="0"/>
              </a:rPr>
              <a:t>Concentrates on identifying deficiencies in health service system</a:t>
            </a:r>
          </a:p>
          <a:p>
            <a:endParaRPr lang="en-US" dirty="0"/>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bg/>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bg/>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bg/>
                                          </p:spTgt>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39" presetClass="entr" presetSubtype="0" accel="10000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39" presetClass="entr" presetSubtype="0" accel="10000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39" presetClass="entr" presetSubtype="0" accel="100000"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9" dur="5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0" dur="5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1"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32" fill="hold">
                            <p:stCondLst>
                              <p:cond delay="2000"/>
                            </p:stCondLst>
                            <p:childTnLst>
                              <p:par>
                                <p:cTn id="33" presetID="39" presetClass="entr" presetSubtype="0" accel="100000" fill="hold" grpId="0"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6" dur="5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7" dur="5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39" presetClass="entr" presetSubtype="0" accel="100000" fill="hold" grpId="0" nodeType="after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500" fill="hold"/>
                                        <p:tgtEl>
                                          <p:spTgt spid="3">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3" dur="500" fill="hold"/>
                                        <p:tgtEl>
                                          <p:spTgt spid="3">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4" dur="500" fill="hold"/>
                                        <p:tgtEl>
                                          <p:spTgt spid="3">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45"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39" presetClass="entr" presetSubtype="0" accel="100000" fill="hold" grpId="0" nodeType="after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50"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51"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52" dur="500" fill="hold"/>
                                        <p:tgtEl>
                                          <p:spTgt spid="5"/>
                                        </p:tgtEl>
                                        <p:attrNameLst>
                                          <p:attrName>ppt_y</p:attrName>
                                        </p:attrNameLst>
                                      </p:cBhvr>
                                      <p:tavLst>
                                        <p:tav tm="0">
                                          <p:val>
                                            <p:strVal val="#ppt_y"/>
                                          </p:val>
                                        </p:tav>
                                        <p:tav tm="100000">
                                          <p:val>
                                            <p:strVal val="#ppt_y"/>
                                          </p:val>
                                        </p:tav>
                                      </p:tavLst>
                                    </p:anim>
                                  </p:childTnLst>
                                </p:cTn>
                              </p:par>
                            </p:childTnLst>
                          </p:cTn>
                        </p:par>
                        <p:par>
                          <p:cTn id="53" fill="hold">
                            <p:stCondLst>
                              <p:cond delay="3500"/>
                            </p:stCondLst>
                            <p:childTnLst>
                              <p:par>
                                <p:cTn id="54" presetID="39" presetClass="entr" presetSubtype="0" accel="10000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57" dur="50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58" dur="50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59"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History</a:t>
            </a:r>
            <a:endParaRPr lang="en-US" dirty="0"/>
          </a:p>
        </p:txBody>
      </p:sp>
      <p:sp>
        <p:nvSpPr>
          <p:cNvPr id="3" name="Content Placeholder 2"/>
          <p:cNvSpPr>
            <a:spLocks noGrp="1"/>
          </p:cNvSpPr>
          <p:nvPr>
            <p:ph idx="1"/>
          </p:nvPr>
        </p:nvSpPr>
        <p:spPr>
          <a:xfrm>
            <a:off x="457200" y="1143000"/>
            <a:ext cx="8229600" cy="4983163"/>
          </a:xfrm>
        </p:spPr>
        <p:txBody>
          <a:bodyPr>
            <a:normAutofit/>
          </a:bodyPr>
          <a:lstStyle/>
          <a:p>
            <a:r>
              <a:rPr lang="en-US" smtClean="0"/>
              <a:t>By the early 1900’s, signs denoting “lady in attendance” were common in dental office windows.</a:t>
            </a:r>
          </a:p>
          <a:p>
            <a:r>
              <a:rPr lang="en-US" smtClean="0"/>
              <a:t> In 1911, Dr. Henry Fowler, of New York City, hired Juliette Southard as his permanent assistant.</a:t>
            </a:r>
          </a:p>
          <a:p>
            <a:endParaRPr lang="en-US" smtClean="0"/>
          </a:p>
          <a:p>
            <a:endParaRPr lang="en-US"/>
          </a:p>
        </p:txBody>
      </p:sp>
      <p:pic>
        <p:nvPicPr>
          <p:cNvPr id="4" name="Picture 12" descr="http://d.wapday.com/animation/ccontennt/9584-f/tooth_flossing_self.gif?__sid=ggl&amp;lang=en"/>
          <p:cNvPicPr>
            <a:picLocks noChangeAspect="1" noChangeArrowheads="1" noCrop="1"/>
          </p:cNvPicPr>
          <p:nvPr/>
        </p:nvPicPr>
        <p:blipFill>
          <a:blip r:embed="rId2"/>
          <a:srcRect/>
          <a:stretch>
            <a:fillRect/>
          </a:stretch>
        </p:blipFill>
        <p:spPr bwMode="auto">
          <a:xfrm rot="21019386">
            <a:off x="6064511" y="3675812"/>
            <a:ext cx="2167287" cy="1622087"/>
          </a:xfrm>
          <a:prstGeom prst="rect">
            <a:avLst/>
          </a:prstGeom>
          <a:noFill/>
        </p:spPr>
      </p:pic>
    </p:spTree>
  </p:cSld>
  <p:clrMapOvr>
    <a:masterClrMapping/>
  </p:clrMapOvr>
  <p:transition>
    <p:pull dir="d"/>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descr="http://2.imimg.com/data2/PD/PI/MY-3094781/management-level-manpower-for-industries-corporates-250x250.jpg"/>
          <p:cNvPicPr>
            <a:picLocks noChangeAspect="1" noChangeArrowheads="1"/>
          </p:cNvPicPr>
          <p:nvPr/>
        </p:nvPicPr>
        <p:blipFill>
          <a:blip r:embed="rId3" cstate="print"/>
          <a:srcRect/>
          <a:stretch>
            <a:fillRect/>
          </a:stretch>
        </p:blipFill>
        <p:spPr bwMode="auto">
          <a:xfrm>
            <a:off x="6858000" y="2076450"/>
            <a:ext cx="2286000" cy="2286000"/>
          </a:xfrm>
          <a:prstGeom prst="rect">
            <a:avLst/>
          </a:prstGeom>
          <a:noFill/>
        </p:spPr>
      </p:pic>
      <p:sp>
        <p:nvSpPr>
          <p:cNvPr id="3" name="Content Placeholder 2"/>
          <p:cNvSpPr>
            <a:spLocks noGrp="1"/>
          </p:cNvSpPr>
          <p:nvPr>
            <p:ph idx="1"/>
          </p:nvPr>
        </p:nvSpPr>
        <p:spPr>
          <a:xfrm>
            <a:off x="228600" y="1219200"/>
            <a:ext cx="7086600" cy="5638800"/>
          </a:xfrm>
        </p:spPr>
        <p:txBody>
          <a:bodyPr>
            <a:normAutofit/>
          </a:bodyPr>
          <a:lstStyle/>
          <a:p>
            <a:pPr marL="457200" indent="-457200"/>
            <a:r>
              <a:rPr lang="en-US" sz="2800" dirty="0" smtClean="0">
                <a:solidFill>
                  <a:schemeClr val="tx1"/>
                </a:solidFill>
              </a:rPr>
              <a:t> </a:t>
            </a:r>
            <a:r>
              <a:rPr lang="en-US" dirty="0" err="1" smtClean="0">
                <a:solidFill>
                  <a:schemeClr val="tx1"/>
                </a:solidFill>
              </a:rPr>
              <a:t>Findall</a:t>
            </a:r>
            <a:r>
              <a:rPr lang="en-US" dirty="0" smtClean="0">
                <a:solidFill>
                  <a:schemeClr val="tx1"/>
                </a:solidFill>
              </a:rPr>
              <a:t> (1968) </a:t>
            </a:r>
            <a:r>
              <a:rPr lang="en-US" dirty="0" smtClean="0"/>
              <a:t>has suggested a three-phased program to estimate manpower requirements:</a:t>
            </a:r>
          </a:p>
          <a:p>
            <a:pPr marL="457200" indent="-457200">
              <a:buFontTx/>
              <a:buNone/>
            </a:pPr>
            <a:r>
              <a:rPr lang="en-US" dirty="0" smtClean="0">
                <a:solidFill>
                  <a:schemeClr val="tx2"/>
                </a:solidFill>
              </a:rPr>
              <a:t>   First phase</a:t>
            </a:r>
            <a:endParaRPr lang="en-US" sz="2800" dirty="0" smtClean="0">
              <a:solidFill>
                <a:schemeClr val="tx2"/>
              </a:solidFill>
            </a:endParaRPr>
          </a:p>
          <a:p>
            <a:pPr marL="838200" lvl="1" indent="-381000"/>
            <a:r>
              <a:rPr lang="en-US" sz="2200" dirty="0" smtClean="0"/>
              <a:t>Training a minimal corps of dedicated dentists</a:t>
            </a:r>
          </a:p>
          <a:p>
            <a:pPr marL="838200" lvl="1" indent="-381000"/>
            <a:r>
              <a:rPr lang="en-US" sz="2200" dirty="0" smtClean="0"/>
              <a:t>Main task must be to act as a teacher, organizer and supervisor to a team of auxiliaries</a:t>
            </a:r>
          </a:p>
          <a:p>
            <a:pPr marL="838200" lvl="1" indent="-381000"/>
            <a:r>
              <a:rPr lang="en-US" sz="2200" dirty="0" smtClean="0"/>
              <a:t>Strengthening of departments of Community Dentistry in dental colleges </a:t>
            </a:r>
            <a:endParaRPr lang="en-US" sz="2200" dirty="0"/>
          </a:p>
        </p:txBody>
      </p:sp>
      <p:sp>
        <p:nvSpPr>
          <p:cNvPr id="4" name="Slide Number Placeholder 3"/>
          <p:cNvSpPr>
            <a:spLocks noGrp="1"/>
          </p:cNvSpPr>
          <p:nvPr>
            <p:ph type="sldNum" sz="quarter" idx="12"/>
          </p:nvPr>
        </p:nvSpPr>
        <p:spPr/>
        <p:txBody>
          <a:bodyPr/>
          <a:lstStyle/>
          <a:p>
            <a:pPr>
              <a:defRPr/>
            </a:pPr>
            <a:fld id="{57A85FB2-BE55-4185-8EEA-6D16D7228712}" type="slidenum">
              <a:rPr lang="en-US" smtClean="0">
                <a:solidFill>
                  <a:srgbClr val="A08366"/>
                </a:solidFill>
              </a:rPr>
              <a:pPr>
                <a:defRPr/>
              </a:pPr>
              <a:t>140</a:t>
            </a:fld>
            <a:endParaRPr lang="en-US">
              <a:solidFill>
                <a:srgbClr val="A08366"/>
              </a:solidFill>
            </a:endParaRPr>
          </a:p>
        </p:txBody>
      </p:sp>
      <p:sp>
        <p:nvSpPr>
          <p:cNvPr id="6" name="Title 1"/>
          <p:cNvSpPr>
            <a:spLocks noGrp="1"/>
          </p:cNvSpPr>
          <p:nvPr>
            <p:ph type="title"/>
          </p:nvPr>
        </p:nvSpPr>
        <p:spPr/>
        <p:txBody>
          <a:bodyPr/>
          <a:lstStyle/>
          <a:p>
            <a:r>
              <a:rPr lang="en-US" sz="2800" dirty="0" err="1" smtClean="0">
                <a:solidFill>
                  <a:srgbClr val="7030A0"/>
                </a:solidFill>
              </a:rPr>
              <a:t>Findall</a:t>
            </a:r>
            <a:r>
              <a:rPr lang="en-US" sz="2800" dirty="0" smtClean="0">
                <a:solidFill>
                  <a:srgbClr val="7030A0"/>
                </a:solidFill>
              </a:rPr>
              <a:t> Three- phased Model 1968</a:t>
            </a:r>
            <a:endParaRPr lang="en-US" sz="2800" b="1" dirty="0">
              <a:solidFill>
                <a:srgbClr val="7030A0"/>
              </a:solidFill>
              <a:latin typeface="+mn-lt"/>
            </a:endParaRPr>
          </a:p>
        </p:txBody>
      </p:sp>
    </p:spTree>
  </p:cSld>
  <p:clrMapOvr>
    <a:masterClrMapping/>
  </p:clrMapOvr>
  <p:transition>
    <p:pull dir="d"/>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457200" indent="-457200">
              <a:buNone/>
              <a:defRPr/>
            </a:pPr>
            <a:r>
              <a:rPr lang="en-US" dirty="0" err="1" smtClean="0">
                <a:effectLst>
                  <a:outerShdw blurRad="38100" dist="38100" dir="2700000" algn="tl">
                    <a:srgbClr val="000000">
                      <a:alpha val="43137"/>
                    </a:srgbClr>
                  </a:outerShdw>
                </a:effectLst>
              </a:rPr>
              <a:t>Findall</a:t>
            </a:r>
            <a:r>
              <a:rPr lang="en-US" dirty="0" smtClean="0">
                <a:effectLst>
                  <a:outerShdw blurRad="38100" dist="38100" dir="2700000" algn="tl">
                    <a:srgbClr val="000000">
                      <a:alpha val="43137"/>
                    </a:srgbClr>
                  </a:outerShdw>
                </a:effectLst>
              </a:rPr>
              <a:t> (1968)</a:t>
            </a:r>
            <a:r>
              <a:rPr lang="en-US" dirty="0" smtClean="0"/>
              <a:t> - three-phased program to estimate manpower requirements:</a:t>
            </a:r>
            <a:endParaRPr lang="en-US" dirty="0" smtClean="0">
              <a:solidFill>
                <a:schemeClr val="tx2"/>
              </a:solidFill>
            </a:endParaRPr>
          </a:p>
          <a:p>
            <a:pPr marL="457200" indent="-457200">
              <a:buFontTx/>
              <a:buNone/>
              <a:defRPr/>
            </a:pPr>
            <a:r>
              <a:rPr lang="en-US" dirty="0" smtClean="0">
                <a:solidFill>
                  <a:schemeClr val="tx2"/>
                </a:solidFill>
              </a:rPr>
              <a:t>Second phase</a:t>
            </a:r>
          </a:p>
          <a:p>
            <a:pPr marL="838200" lvl="1" indent="-381000">
              <a:defRPr/>
            </a:pPr>
            <a:r>
              <a:rPr lang="en-US" sz="2200" dirty="0" smtClean="0"/>
              <a:t>Increase number of dentists, but start training existing paramedical and auxiliary health personnel</a:t>
            </a:r>
            <a:endParaRPr lang="en-US" dirty="0" smtClean="0"/>
          </a:p>
          <a:p>
            <a:pPr marL="457200" indent="-457200">
              <a:buFontTx/>
              <a:buNone/>
              <a:defRPr/>
            </a:pPr>
            <a:r>
              <a:rPr lang="en-US" dirty="0" smtClean="0">
                <a:solidFill>
                  <a:schemeClr val="tx2"/>
                </a:solidFill>
              </a:rPr>
              <a:t>  Third phase </a:t>
            </a:r>
          </a:p>
          <a:p>
            <a:pPr marL="838200" lvl="1" indent="-381000">
              <a:defRPr/>
            </a:pPr>
            <a:r>
              <a:rPr lang="en-US" sz="2200" dirty="0" smtClean="0"/>
              <a:t>Improve quality of service and train specific group of dental auxiliaries</a:t>
            </a:r>
          </a:p>
          <a:p>
            <a:pPr marL="838200" lvl="1" indent="-381000">
              <a:defRPr/>
            </a:pPr>
            <a:endParaRPr lang="en-US" dirty="0" smtClean="0"/>
          </a:p>
          <a:p>
            <a:pPr>
              <a:buNone/>
            </a:pPr>
            <a:endParaRPr lang="en-US" dirty="0" smtClean="0"/>
          </a:p>
          <a:p>
            <a:endParaRPr lang="en-US" dirty="0"/>
          </a:p>
        </p:txBody>
      </p:sp>
    </p:spTree>
  </p:cSld>
  <p:clrMapOvr>
    <a:masterClrMapping/>
  </p:clrMapOvr>
  <p:transition>
    <p:pull dir="d"/>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smtClean="0"/>
              <a:t>Governing Bodies for Dental Manpower</a:t>
            </a:r>
            <a:endParaRPr lang="en-US" sz="2800"/>
          </a:p>
        </p:txBody>
      </p:sp>
      <p:sp>
        <p:nvSpPr>
          <p:cNvPr id="3" name="Content Placeholder 2"/>
          <p:cNvSpPr>
            <a:spLocks noGrp="1"/>
          </p:cNvSpPr>
          <p:nvPr>
            <p:ph idx="1"/>
          </p:nvPr>
        </p:nvSpPr>
        <p:spPr/>
        <p:txBody>
          <a:bodyPr/>
          <a:lstStyle/>
          <a:p>
            <a:pPr lvl="0" algn="ctr">
              <a:lnSpc>
                <a:spcPct val="200000"/>
              </a:lnSpc>
              <a:buNone/>
            </a:pPr>
            <a:r>
              <a:rPr lang="en-US" smtClean="0">
                <a:solidFill>
                  <a:srgbClr val="7030A0"/>
                </a:solidFill>
                <a:latin typeface="Algerian" pitchFamily="82" charset="0"/>
              </a:rPr>
              <a:t>Dental Council of India </a:t>
            </a:r>
            <a:r>
              <a:rPr lang="en-US" smtClean="0">
                <a:solidFill>
                  <a:schemeClr val="tx1">
                    <a:lumMod val="95000"/>
                    <a:lumOff val="5000"/>
                  </a:schemeClr>
                </a:solidFill>
              </a:rPr>
              <a:t>(March,1949)</a:t>
            </a:r>
          </a:p>
          <a:p>
            <a:pPr lvl="0" algn="ctr">
              <a:lnSpc>
                <a:spcPct val="200000"/>
              </a:lnSpc>
              <a:buNone/>
            </a:pPr>
            <a:r>
              <a:rPr lang="en-US" smtClean="0">
                <a:solidFill>
                  <a:srgbClr val="7030A0"/>
                </a:solidFill>
                <a:latin typeface="Algerian" pitchFamily="82" charset="0"/>
              </a:rPr>
              <a:t>Indian Dental Association </a:t>
            </a:r>
            <a:r>
              <a:rPr lang="en-US" smtClean="0">
                <a:solidFill>
                  <a:schemeClr val="tx1">
                    <a:lumMod val="95000"/>
                    <a:lumOff val="5000"/>
                  </a:schemeClr>
                </a:solidFill>
              </a:rPr>
              <a:t>(1946)</a:t>
            </a:r>
            <a:endParaRPr lang="en-US" smtClean="0">
              <a:solidFill>
                <a:srgbClr val="FF0000"/>
              </a:solidFill>
              <a:latin typeface="Algerian" pitchFamily="82" charset="0"/>
            </a:endParaRPr>
          </a:p>
          <a:p>
            <a:pPr lvl="0" algn="ctr">
              <a:lnSpc>
                <a:spcPct val="200000"/>
              </a:lnSpc>
              <a:buNone/>
            </a:pPr>
            <a:r>
              <a:rPr lang="en-US" smtClean="0">
                <a:solidFill>
                  <a:srgbClr val="7030A0"/>
                </a:solidFill>
                <a:latin typeface="Algerian" pitchFamily="82" charset="0"/>
              </a:rPr>
              <a:t>Ministry of Health and Family Welfare</a:t>
            </a:r>
          </a:p>
          <a:p>
            <a:pPr algn="ctr">
              <a:lnSpc>
                <a:spcPct val="200000"/>
              </a:lnSpc>
              <a:buNone/>
            </a:pPr>
            <a:endParaRPr lang="en-US">
              <a:solidFill>
                <a:srgbClr val="7030A0"/>
              </a:solidFill>
              <a:latin typeface="Algerian" pitchFamily="82" charset="0"/>
            </a:endParaRPr>
          </a:p>
        </p:txBody>
      </p:sp>
      <p:sp>
        <p:nvSpPr>
          <p:cNvPr id="4" name="Slide Number Placeholder 3"/>
          <p:cNvSpPr>
            <a:spLocks noGrp="1"/>
          </p:cNvSpPr>
          <p:nvPr>
            <p:ph type="sldNum" sz="quarter" idx="12"/>
          </p:nvPr>
        </p:nvSpPr>
        <p:spPr/>
        <p:txBody>
          <a:bodyPr/>
          <a:lstStyle/>
          <a:p>
            <a:pPr>
              <a:defRPr/>
            </a:pPr>
            <a:fld id="{57A85FB2-BE55-4185-8EEA-6D16D7228712}" type="slidenum">
              <a:rPr lang="en-US" smtClean="0">
                <a:solidFill>
                  <a:srgbClr val="A08366"/>
                </a:solidFill>
              </a:rPr>
              <a:pPr>
                <a:defRPr/>
              </a:pPr>
              <a:t>142</a:t>
            </a:fld>
            <a:endParaRPr lang="en-US">
              <a:solidFill>
                <a:srgbClr val="A08366"/>
              </a:solidFill>
            </a:endParaRPr>
          </a:p>
        </p:txBody>
      </p:sp>
      <p:pic>
        <p:nvPicPr>
          <p:cNvPr id="5" name="Picture 2" descr="http://upload.wikimedia.org/wikipedia/en/c/c2/Dental_Council_of_India_logo.png"/>
          <p:cNvPicPr>
            <a:picLocks noChangeAspect="1" noChangeArrowheads="1"/>
          </p:cNvPicPr>
          <p:nvPr/>
        </p:nvPicPr>
        <p:blipFill>
          <a:blip r:embed="rId3" cstate="print"/>
          <a:srcRect/>
          <a:stretch>
            <a:fillRect/>
          </a:stretch>
        </p:blipFill>
        <p:spPr bwMode="auto">
          <a:xfrm rot="20921388">
            <a:off x="228600" y="990600"/>
            <a:ext cx="1447800" cy="1514451"/>
          </a:xfrm>
          <a:prstGeom prst="rect">
            <a:avLst/>
          </a:prstGeom>
          <a:noFill/>
        </p:spPr>
      </p:pic>
      <p:pic>
        <p:nvPicPr>
          <p:cNvPr id="6" name="Picture 2" descr="http://im.gifbt.com/in/indian-dental-association/indian-dental-association-logo-back-800x800.gif"/>
          <p:cNvPicPr>
            <a:picLocks noChangeAspect="1" noChangeArrowheads="1"/>
          </p:cNvPicPr>
          <p:nvPr/>
        </p:nvPicPr>
        <p:blipFill>
          <a:blip r:embed="rId4" cstate="print"/>
          <a:srcRect r="78947" b="12000"/>
          <a:stretch>
            <a:fillRect/>
          </a:stretch>
        </p:blipFill>
        <p:spPr bwMode="auto">
          <a:xfrm rot="456660">
            <a:off x="7315200" y="2209800"/>
            <a:ext cx="1524000" cy="914400"/>
          </a:xfrm>
          <a:prstGeom prst="rect">
            <a:avLst/>
          </a:prstGeom>
          <a:noFill/>
        </p:spPr>
      </p:pic>
      <p:pic>
        <p:nvPicPr>
          <p:cNvPr id="7" name="Picture 2" descr="http://1.bp.blogspot.com/-lR4ZxGWioXc/TkSuLjOiw1I/AAAAAAAAANw/swUvfkHeFms/s1600/8439.jpg"/>
          <p:cNvPicPr>
            <a:picLocks noChangeAspect="1" noChangeArrowheads="1"/>
          </p:cNvPicPr>
          <p:nvPr/>
        </p:nvPicPr>
        <p:blipFill>
          <a:blip r:embed="rId5" cstate="print"/>
          <a:srcRect/>
          <a:stretch>
            <a:fillRect/>
          </a:stretch>
        </p:blipFill>
        <p:spPr bwMode="auto">
          <a:xfrm>
            <a:off x="2667000" y="4267200"/>
            <a:ext cx="4648200" cy="1876426"/>
          </a:xfrm>
          <a:prstGeom prst="rect">
            <a:avLst/>
          </a:prstGeom>
          <a:noFill/>
        </p:spPr>
      </p:pic>
      <p:sp>
        <p:nvSpPr>
          <p:cNvPr id="9" name="Rectangle 8"/>
          <p:cNvSpPr/>
          <p:nvPr/>
        </p:nvSpPr>
        <p:spPr>
          <a:xfrm>
            <a:off x="-3352800" y="5486400"/>
            <a:ext cx="2971800" cy="923330"/>
          </a:xfrm>
          <a:prstGeom prst="rect">
            <a:avLst/>
          </a:prstGeom>
        </p:spPr>
        <p:txBody>
          <a:bodyPr wrap="square">
            <a:spAutoFit/>
          </a:bodyPr>
          <a:lstStyle/>
          <a:p>
            <a:r>
              <a:rPr lang="en-US" b="1" dirty="0" smtClean="0">
                <a:solidFill>
                  <a:srgbClr val="C00000"/>
                </a:solidFill>
              </a:rPr>
              <a:t>WWW. childhealthfoundation.net</a:t>
            </a:r>
            <a:br>
              <a:rPr lang="en-US" b="1" dirty="0" smtClean="0">
                <a:solidFill>
                  <a:srgbClr val="C00000"/>
                </a:solidFill>
              </a:rPr>
            </a:br>
            <a:endParaRPr lang="en-US" dirty="0"/>
          </a:p>
        </p:txBody>
      </p:sp>
      <p:sp>
        <p:nvSpPr>
          <p:cNvPr id="10" name="Rectangle 9"/>
          <p:cNvSpPr/>
          <p:nvPr/>
        </p:nvSpPr>
        <p:spPr>
          <a:xfrm>
            <a:off x="-2057400" y="533400"/>
            <a:ext cx="2057400" cy="3970318"/>
          </a:xfrm>
          <a:prstGeom prst="rect">
            <a:avLst/>
          </a:prstGeom>
        </p:spPr>
        <p:txBody>
          <a:bodyPr wrap="square">
            <a:spAutoFit/>
          </a:bodyPr>
          <a:lstStyle/>
          <a:p>
            <a:r>
              <a:rPr lang="en-US" dirty="0" smtClean="0"/>
              <a:t>The Dental Council of India lays down </a:t>
            </a:r>
            <a:r>
              <a:rPr lang="en-US" i="1" dirty="0" smtClean="0">
                <a:solidFill>
                  <a:srgbClr val="FF0000"/>
                </a:solidFill>
              </a:rPr>
              <a:t>Regulations and Curriculum </a:t>
            </a:r>
            <a:r>
              <a:rPr lang="en-US" dirty="0" smtClean="0"/>
              <a:t>for the various Courses in Dentistry such as </a:t>
            </a:r>
            <a:r>
              <a:rPr lang="en-US" i="1" dirty="0" err="1" smtClean="0">
                <a:solidFill>
                  <a:srgbClr val="FF0000"/>
                </a:solidFill>
              </a:rPr>
              <a:t>M.D.S</a:t>
            </a:r>
            <a:r>
              <a:rPr lang="en-US" i="1" dirty="0" smtClean="0">
                <a:solidFill>
                  <a:srgbClr val="FF0000"/>
                </a:solidFill>
              </a:rPr>
              <a:t>, </a:t>
            </a:r>
            <a:r>
              <a:rPr lang="en-US" i="1" dirty="0" err="1" smtClean="0">
                <a:solidFill>
                  <a:srgbClr val="FF0000"/>
                </a:solidFill>
              </a:rPr>
              <a:t>B.D.S</a:t>
            </a:r>
            <a:r>
              <a:rPr lang="en-US" i="1" dirty="0" smtClean="0">
                <a:solidFill>
                  <a:srgbClr val="FF0000"/>
                </a:solidFill>
              </a:rPr>
              <a:t>, Dental Hygienists, and Dental Mechanics</a:t>
            </a:r>
            <a:r>
              <a:rPr lang="en-US" dirty="0" smtClean="0"/>
              <a:t>; and to ensure uniformity and maintain standard of dental education in the country</a:t>
            </a:r>
            <a:endParaRPr lang="en-US" dirty="0"/>
          </a:p>
        </p:txBody>
      </p:sp>
      <p:sp>
        <p:nvSpPr>
          <p:cNvPr id="11" name="Rectangle 10"/>
          <p:cNvSpPr/>
          <p:nvPr/>
        </p:nvSpPr>
        <p:spPr>
          <a:xfrm>
            <a:off x="9144000" y="304800"/>
            <a:ext cx="2209800" cy="2308324"/>
          </a:xfrm>
          <a:prstGeom prst="rect">
            <a:avLst/>
          </a:prstGeom>
        </p:spPr>
        <p:txBody>
          <a:bodyPr wrap="square">
            <a:spAutoFit/>
          </a:bodyPr>
          <a:lstStyle/>
          <a:p>
            <a:pPr lvl="0" algn="ctr">
              <a:buNone/>
            </a:pPr>
            <a:r>
              <a:rPr lang="en-US" dirty="0" smtClean="0"/>
              <a:t>IDA is promoting oral health in India through education, patient awareness and advocacy work across the country. </a:t>
            </a:r>
          </a:p>
          <a:p>
            <a:pPr>
              <a:buNone/>
            </a:pPr>
            <a:endParaRPr lang="en-US" dirty="0"/>
          </a:p>
        </p:txBody>
      </p:sp>
      <p:sp>
        <p:nvSpPr>
          <p:cNvPr id="12" name="Rectangle 11"/>
          <p:cNvSpPr/>
          <p:nvPr/>
        </p:nvSpPr>
        <p:spPr>
          <a:xfrm>
            <a:off x="9601200" y="3581400"/>
            <a:ext cx="1828800" cy="1477328"/>
          </a:xfrm>
          <a:prstGeom prst="rect">
            <a:avLst/>
          </a:prstGeom>
        </p:spPr>
        <p:txBody>
          <a:bodyPr wrap="square">
            <a:spAutoFit/>
          </a:bodyPr>
          <a:lstStyle/>
          <a:p>
            <a:pPr lvl="0" algn="just">
              <a:buNone/>
            </a:pPr>
            <a:r>
              <a:rPr lang="en-US" dirty="0" smtClean="0"/>
              <a:t>Its key role is the formulation of the policies and </a:t>
            </a:r>
            <a:r>
              <a:rPr lang="en-US" dirty="0" err="1" smtClean="0"/>
              <a:t>programmes</a:t>
            </a:r>
            <a:r>
              <a:rPr lang="en-US" dirty="0" smtClean="0"/>
              <a:t> for healthcare.</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4"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3">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21"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19400"/>
            <a:ext cx="8229600" cy="1143000"/>
          </a:xfrm>
        </p:spPr>
        <p:txBody>
          <a:bodyPr>
            <a:noAutofit/>
          </a:bodyPr>
          <a:lstStyle/>
          <a:p>
            <a:r>
              <a:rPr lang="en-US" sz="5400" b="1" smtClean="0">
                <a:latin typeface="Times New Roman" pitchFamily="18" charset="0"/>
                <a:cs typeface="Times New Roman" pitchFamily="18" charset="0"/>
              </a:rPr>
              <a:t>Dental Manpower In India</a:t>
            </a:r>
            <a:r>
              <a:rPr lang="en-US" sz="5400" b="1" smtClean="0"/>
              <a:t/>
            </a:r>
            <a:br>
              <a:rPr lang="en-US" sz="5400" b="1" smtClean="0"/>
            </a:br>
            <a:endParaRPr lang="en-US" sz="5400" b="1"/>
          </a:p>
        </p:txBody>
      </p:sp>
    </p:spTree>
  </p:cSld>
  <p:clrMapOvr>
    <a:masterClrMapping/>
  </p:clrMapOvr>
  <p:transition>
    <p:pull dir="d"/>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04800"/>
          </a:xfrm>
        </p:spPr>
        <p:txBody>
          <a:bodyPr>
            <a:normAutofit fontScale="90000"/>
          </a:bodyPr>
          <a:lstStyle/>
          <a:p>
            <a:endParaRPr lang="en-US" dirty="0"/>
          </a:p>
        </p:txBody>
      </p:sp>
      <p:sp>
        <p:nvSpPr>
          <p:cNvPr id="3" name="Content Placeholder 2"/>
          <p:cNvSpPr>
            <a:spLocks noGrp="1"/>
          </p:cNvSpPr>
          <p:nvPr>
            <p:ph idx="1"/>
          </p:nvPr>
        </p:nvSpPr>
        <p:spPr>
          <a:xfrm>
            <a:off x="533400" y="381000"/>
            <a:ext cx="8229600" cy="5059363"/>
          </a:xfrm>
        </p:spPr>
        <p:txBody>
          <a:bodyPr>
            <a:normAutofit lnSpcReduction="10000"/>
          </a:bodyPr>
          <a:lstStyle/>
          <a:p>
            <a:r>
              <a:rPr lang="en-US" dirty="0" smtClean="0"/>
              <a:t>India is the second most populated country in the world. </a:t>
            </a:r>
          </a:p>
          <a:p>
            <a:r>
              <a:rPr lang="en-US" dirty="0" smtClean="0"/>
              <a:t>However, more than 70% of the people of India are residing in the villages. </a:t>
            </a:r>
          </a:p>
          <a:p>
            <a:r>
              <a:rPr lang="en-US" dirty="0" smtClean="0"/>
              <a:t>As, far as dentists and their availability is concerned to this huge population, the demand and supply ratio is far inadequate and insufficient. </a:t>
            </a:r>
          </a:p>
          <a:p>
            <a:r>
              <a:rPr lang="en-US" dirty="0" smtClean="0"/>
              <a:t>The dentists: population ratio of India, on date is 1: 10,000. However, the reality is that; in rural India 1 dentist is serving over a population of 2,50,000.</a:t>
            </a:r>
            <a:endParaRPr lang="en-US" dirty="0"/>
          </a:p>
        </p:txBody>
      </p:sp>
      <p:sp>
        <p:nvSpPr>
          <p:cNvPr id="5" name="Rectangle 4"/>
          <p:cNvSpPr/>
          <p:nvPr/>
        </p:nvSpPr>
        <p:spPr>
          <a:xfrm>
            <a:off x="533400" y="5638800"/>
            <a:ext cx="8077200" cy="91440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b="1" dirty="0" err="1" smtClean="0"/>
              <a:t>Ahuja</a:t>
            </a:r>
            <a:r>
              <a:rPr lang="en-US" b="1" dirty="0" smtClean="0"/>
              <a:t> </a:t>
            </a:r>
            <a:r>
              <a:rPr lang="en-US" b="1" dirty="0" err="1" smtClean="0"/>
              <a:t>NK</a:t>
            </a:r>
            <a:r>
              <a:rPr lang="en-US" b="1" dirty="0" smtClean="0"/>
              <a:t>, </a:t>
            </a:r>
            <a:r>
              <a:rPr lang="en-US" b="1" dirty="0" err="1" smtClean="0"/>
              <a:t>Parmar</a:t>
            </a:r>
            <a:r>
              <a:rPr lang="en-US" b="1" dirty="0" smtClean="0"/>
              <a:t> R. Demographics &amp; Current Scenario with Respect to Dentists, Dental Institutions &amp; Dental Practices in India. Indian Journal of Dental Sciences. June 2011 ; 3 (2) : 8-11.</a:t>
            </a:r>
          </a:p>
        </p:txBody>
      </p:sp>
    </p:spTree>
  </p:cSld>
  <p:clrMapOvr>
    <a:masterClrMapping/>
  </p:clrMapOvr>
  <p:transition>
    <p:pull dir="d"/>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solidFill>
                  <a:srgbClr val="7030A0"/>
                </a:solidFill>
              </a:rPr>
              <a:t>Dental Auxiliaries:</a:t>
            </a:r>
          </a:p>
          <a:p>
            <a:r>
              <a:rPr lang="en-US" dirty="0" smtClean="0"/>
              <a:t> In 1990 there were 3,000 registered hygienists and 5,000 lab technicians. i.e. 1 hygienist for 7 dentists where as the ratio should be 1:1. There were no registered dental nurses or chair side assistants and denturists. </a:t>
            </a:r>
            <a:endParaRPr lang="en-US" dirty="0"/>
          </a:p>
        </p:txBody>
      </p:sp>
    </p:spTree>
  </p:cSld>
  <p:clrMapOvr>
    <a:masterClrMapping/>
  </p:clrMapOvr>
  <p:transition>
    <p:pull dir="d"/>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smtClean="0"/>
              <a:t/>
            </a:r>
            <a:br>
              <a:rPr lang="en-US" sz="2400" b="1" smtClean="0"/>
            </a:br>
            <a:endParaRPr lang="en-US" sz="2400"/>
          </a:p>
        </p:txBody>
      </p:sp>
      <p:sp>
        <p:nvSpPr>
          <p:cNvPr id="3" name="Content Placeholder 2"/>
          <p:cNvSpPr>
            <a:spLocks noGrp="1"/>
          </p:cNvSpPr>
          <p:nvPr>
            <p:ph idx="1"/>
          </p:nvPr>
        </p:nvSpPr>
        <p:spPr/>
        <p:txBody>
          <a:bodyPr>
            <a:normAutofit/>
          </a:bodyPr>
          <a:lstStyle/>
          <a:p>
            <a:pPr lvl="0" algn="just">
              <a:buNone/>
            </a:pPr>
            <a:r>
              <a:rPr lang="en-US" dirty="0" smtClean="0">
                <a:solidFill>
                  <a:schemeClr val="tx1"/>
                </a:solidFill>
              </a:rPr>
              <a:t>The numbers of Dental Colleges in the country have increased from </a:t>
            </a:r>
            <a:r>
              <a:rPr lang="en-US" dirty="0" smtClean="0">
                <a:solidFill>
                  <a:srgbClr val="FF0000"/>
                </a:solidFill>
              </a:rPr>
              <a:t>three</a:t>
            </a:r>
            <a:r>
              <a:rPr lang="en-US" dirty="0" smtClean="0">
                <a:solidFill>
                  <a:schemeClr val="tx1"/>
                </a:solidFill>
              </a:rPr>
              <a:t> at the time of independence (</a:t>
            </a:r>
            <a:r>
              <a:rPr lang="en-US" dirty="0" smtClean="0">
                <a:solidFill>
                  <a:srgbClr val="FF0000"/>
                </a:solidFill>
              </a:rPr>
              <a:t>1947</a:t>
            </a:r>
            <a:r>
              <a:rPr lang="en-US" dirty="0" smtClean="0">
                <a:solidFill>
                  <a:schemeClr val="tx1"/>
                </a:solidFill>
              </a:rPr>
              <a:t>) to </a:t>
            </a:r>
            <a:r>
              <a:rPr lang="en-US" i="1" dirty="0" smtClean="0">
                <a:solidFill>
                  <a:srgbClr val="FF0000"/>
                </a:solidFill>
              </a:rPr>
              <a:t>39 in 1980 to </a:t>
            </a:r>
            <a:r>
              <a:rPr lang="en-US" i="1" u="sng" dirty="0" smtClean="0">
                <a:solidFill>
                  <a:srgbClr val="FF0000"/>
                </a:solidFill>
              </a:rPr>
              <a:t>301 in year 2014</a:t>
            </a:r>
            <a:r>
              <a:rPr lang="en-US" dirty="0" smtClean="0">
                <a:solidFill>
                  <a:schemeClr val="tx1"/>
                </a:solidFill>
              </a:rPr>
              <a:t>. </a:t>
            </a:r>
          </a:p>
          <a:p>
            <a:pPr lvl="0" algn="just">
              <a:buNone/>
            </a:pPr>
            <a:r>
              <a:rPr lang="en-US" dirty="0" smtClean="0">
                <a:solidFill>
                  <a:schemeClr val="tx1"/>
                </a:solidFill>
              </a:rPr>
              <a:t>Correspondingly, the number of Dental Surgeons in the country has also increased from hundreds to now nearing 80,000.</a:t>
            </a:r>
          </a:p>
          <a:p>
            <a:pPr lvl="0" algn="just">
              <a:buNone/>
            </a:pPr>
            <a:r>
              <a:rPr lang="en-US" dirty="0" smtClean="0">
                <a:solidFill>
                  <a:schemeClr val="tx1"/>
                </a:solidFill>
              </a:rPr>
              <a:t>There is about </a:t>
            </a:r>
            <a:r>
              <a:rPr lang="en-US" i="1" dirty="0" smtClean="0">
                <a:solidFill>
                  <a:srgbClr val="FF0000"/>
                </a:solidFill>
              </a:rPr>
              <a:t>3.5 times </a:t>
            </a:r>
            <a:r>
              <a:rPr lang="en-US" dirty="0" smtClean="0">
                <a:solidFill>
                  <a:schemeClr val="tx1"/>
                </a:solidFill>
              </a:rPr>
              <a:t>increase in the population since then and number of dentists has increased to more than </a:t>
            </a:r>
            <a:r>
              <a:rPr lang="en-US" i="1" dirty="0" smtClean="0">
                <a:solidFill>
                  <a:schemeClr val="tx1"/>
                </a:solidFill>
              </a:rPr>
              <a:t>3000 times.</a:t>
            </a:r>
          </a:p>
          <a:p>
            <a:pPr>
              <a:buNone/>
            </a:pPr>
            <a:endParaRPr lang="en-US" dirty="0">
              <a:solidFill>
                <a:schemeClr val="tx1"/>
              </a:solidFill>
            </a:endParaRPr>
          </a:p>
        </p:txBody>
      </p:sp>
      <p:sp>
        <p:nvSpPr>
          <p:cNvPr id="4" name="Slide Number Placeholder 3"/>
          <p:cNvSpPr>
            <a:spLocks noGrp="1"/>
          </p:cNvSpPr>
          <p:nvPr>
            <p:ph type="sldNum" sz="quarter" idx="12"/>
          </p:nvPr>
        </p:nvSpPr>
        <p:spPr/>
        <p:txBody>
          <a:bodyPr/>
          <a:lstStyle/>
          <a:p>
            <a:pPr>
              <a:defRPr/>
            </a:pPr>
            <a:fld id="{57A85FB2-BE55-4185-8EEA-6D16D7228712}" type="slidenum">
              <a:rPr lang="en-US" smtClean="0">
                <a:solidFill>
                  <a:srgbClr val="A08366"/>
                </a:solidFill>
              </a:rPr>
              <a:pPr>
                <a:defRPr/>
              </a:pPr>
              <a:t>146</a:t>
            </a:fld>
            <a:endParaRPr lang="en-US">
              <a:solidFill>
                <a:srgbClr val="A08366"/>
              </a:solidFill>
            </a:endParaRPr>
          </a:p>
        </p:txBody>
      </p:sp>
      <p:sp>
        <p:nvSpPr>
          <p:cNvPr id="6" name="Title 1"/>
          <p:cNvSpPr txBox="1">
            <a:spLocks/>
          </p:cNvSpPr>
          <p:nvPr/>
        </p:nvSpPr>
        <p:spPr bwMode="auto">
          <a:xfrm>
            <a:off x="609600" y="457200"/>
            <a:ext cx="7772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defRPr/>
            </a:pPr>
            <a:r>
              <a:rPr lang="en-US" sz="3200" b="1" smtClean="0">
                <a:solidFill>
                  <a:srgbClr val="7030A0"/>
                </a:solidFill>
                <a:latin typeface="Times New Roman" pitchFamily="18" charset="0"/>
                <a:cs typeface="Times New Roman" pitchFamily="18" charset="0"/>
              </a:rPr>
              <a:t>Dental Colleges / Institutions In India</a:t>
            </a:r>
            <a:endParaRPr lang="en-US" sz="3200" smtClean="0">
              <a:solidFill>
                <a:srgbClr val="7030A0"/>
              </a:solidFill>
              <a:latin typeface="Times New Roman" pitchFamily="18" charset="0"/>
              <a:cs typeface="Times New Roman" pitchFamily="18" charset="0"/>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srcRect/>
          <a:stretch>
            <a:fillRect/>
          </a:stretch>
        </p:blipFill>
        <p:spPr bwMode="auto">
          <a:xfrm>
            <a:off x="533400" y="304800"/>
            <a:ext cx="8229600" cy="6019800"/>
          </a:xfrm>
          <a:prstGeom prst="rect">
            <a:avLst/>
          </a:prstGeom>
          <a:noFill/>
          <a:ln w="9525">
            <a:noFill/>
            <a:miter lim="800000"/>
            <a:headEnd/>
            <a:tailEnd/>
          </a:ln>
          <a:effectLst/>
        </p:spPr>
      </p:pic>
    </p:spTree>
  </p:cSld>
  <p:clrMapOvr>
    <a:masterClrMapping/>
  </p:clrMapOvr>
  <p:transition>
    <p:pull dir="d"/>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06963"/>
          </a:xfrm>
        </p:spPr>
        <p:txBody>
          <a:bodyPr>
            <a:normAutofit/>
          </a:bodyPr>
          <a:lstStyle/>
          <a:p>
            <a:pPr algn="ctr">
              <a:buNone/>
            </a:pPr>
            <a:r>
              <a:rPr lang="en-US" b="1" dirty="0" smtClean="0">
                <a:solidFill>
                  <a:srgbClr val="FF0000"/>
                </a:solidFill>
              </a:rPr>
              <a:t>Trends in Dental Education in India</a:t>
            </a:r>
          </a:p>
          <a:p>
            <a:pPr lvl="0" algn="just">
              <a:buFont typeface="Arial" pitchFamily="34" charset="0"/>
              <a:buChar char="•"/>
            </a:pPr>
            <a:r>
              <a:rPr lang="en-US" dirty="0" smtClean="0">
                <a:solidFill>
                  <a:schemeClr val="tx1"/>
                </a:solidFill>
              </a:rPr>
              <a:t>There has been sudden increase in number of dental institutions in the country, however the growth is not uniform in Government and Private Sectors. </a:t>
            </a:r>
          </a:p>
          <a:p>
            <a:pPr lvl="0" algn="just">
              <a:lnSpc>
                <a:spcPct val="150000"/>
              </a:lnSpc>
              <a:buFont typeface="Arial" pitchFamily="34" charset="0"/>
              <a:buChar char="•"/>
            </a:pPr>
            <a:r>
              <a:rPr lang="en-US" dirty="0" smtClean="0">
                <a:solidFill>
                  <a:schemeClr val="tx1"/>
                </a:solidFill>
              </a:rPr>
              <a:t>Presently only 13% of the dental institutions are owned by the Govt. as compared to 77% in </a:t>
            </a:r>
            <a:r>
              <a:rPr lang="en-US" dirty="0" err="1" smtClean="0">
                <a:solidFill>
                  <a:schemeClr val="tx1"/>
                </a:solidFill>
              </a:rPr>
              <a:t>1980's</a:t>
            </a:r>
            <a:r>
              <a:rPr lang="en-US" dirty="0" smtClean="0">
                <a:solidFill>
                  <a:schemeClr val="tx1"/>
                </a:solidFill>
              </a:rPr>
              <a:t>. </a:t>
            </a:r>
          </a:p>
          <a:p>
            <a:pPr lvl="0" algn="just">
              <a:lnSpc>
                <a:spcPct val="150000"/>
              </a:lnSpc>
              <a:buFont typeface="Arial" pitchFamily="34" charset="0"/>
              <a:buChar char="•"/>
            </a:pPr>
            <a:r>
              <a:rPr lang="en-US" dirty="0" smtClean="0">
                <a:solidFill>
                  <a:schemeClr val="tx1"/>
                </a:solidFill>
              </a:rPr>
              <a:t>This change in proportion has also decreased the participation of dental institutions in the national health system.</a:t>
            </a:r>
          </a:p>
          <a:p>
            <a:pPr>
              <a:buNone/>
            </a:pPr>
            <a:endParaRPr lang="en-US" dirty="0">
              <a:solidFill>
                <a:schemeClr val="tx1"/>
              </a:solidFill>
            </a:endParaRPr>
          </a:p>
        </p:txBody>
      </p:sp>
      <p:sp>
        <p:nvSpPr>
          <p:cNvPr id="5" name="Title 1"/>
          <p:cNvSpPr>
            <a:spLocks noGrp="1"/>
          </p:cNvSpPr>
          <p:nvPr>
            <p:ph type="title"/>
          </p:nvPr>
        </p:nvSpPr>
        <p:spPr/>
        <p:txBody>
          <a:bodyPr/>
          <a:lstStyle/>
          <a:p>
            <a:r>
              <a:rPr lang="en-US" sz="2800" b="1" smtClean="0"/>
              <a:t>Dental Manpower in India</a:t>
            </a:r>
            <a:endParaRPr lang="en-US" sz="2800"/>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srcRect/>
          <a:stretch>
            <a:fillRect/>
          </a:stretch>
        </p:blipFill>
        <p:spPr bwMode="auto">
          <a:xfrm>
            <a:off x="533400" y="304800"/>
            <a:ext cx="8001000" cy="5943599"/>
          </a:xfrm>
          <a:prstGeom prst="rect">
            <a:avLst/>
          </a:prstGeom>
          <a:noFill/>
          <a:ln w="9525">
            <a:noFill/>
            <a:miter lim="800000"/>
            <a:headEnd/>
            <a:tailEnd/>
          </a:ln>
          <a:effectLst/>
        </p:spPr>
      </p:pic>
    </p:spTree>
  </p:cSld>
  <p:clrMapOvr>
    <a:masterClrMapping/>
  </p:clrMapOvr>
  <p:transition>
    <p:pull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endParaRPr lang="en-US"/>
          </a:p>
        </p:txBody>
      </p:sp>
      <p:sp>
        <p:nvSpPr>
          <p:cNvPr id="3" name="Content Placeholder 2"/>
          <p:cNvSpPr>
            <a:spLocks noGrp="1"/>
          </p:cNvSpPr>
          <p:nvPr>
            <p:ph idx="1"/>
          </p:nvPr>
        </p:nvSpPr>
        <p:spPr>
          <a:xfrm>
            <a:off x="457200" y="1828800"/>
            <a:ext cx="8229600" cy="4525963"/>
          </a:xfrm>
        </p:spPr>
        <p:txBody>
          <a:bodyPr>
            <a:normAutofit/>
          </a:bodyPr>
          <a:lstStyle/>
          <a:p>
            <a:r>
              <a:rPr lang="en-US" smtClean="0"/>
              <a:t>Dental assistant societies were organizing throughout the country, the first in </a:t>
            </a:r>
            <a:r>
              <a:rPr lang="en-US" b="1" smtClean="0">
                <a:solidFill>
                  <a:srgbClr val="7030A0"/>
                </a:solidFill>
              </a:rPr>
              <a:t>Nebraska in 1917</a:t>
            </a:r>
            <a:r>
              <a:rPr lang="en-US" smtClean="0">
                <a:solidFill>
                  <a:srgbClr val="7030A0"/>
                </a:solidFill>
              </a:rPr>
              <a:t>.</a:t>
            </a:r>
            <a:endParaRPr lang="en-US" smtClean="0"/>
          </a:p>
          <a:p>
            <a:r>
              <a:rPr lang="en-US" smtClean="0"/>
              <a:t>The </a:t>
            </a:r>
            <a:r>
              <a:rPr lang="en-US" err="1" smtClean="0"/>
              <a:t>A.D.A.A.</a:t>
            </a:r>
            <a:r>
              <a:rPr lang="en-US" smtClean="0"/>
              <a:t> was incorporated on March 17, 1925, in Illinois. Within the membership, no distinction is made with respect to </a:t>
            </a:r>
            <a:r>
              <a:rPr lang="en-US" err="1" smtClean="0"/>
              <a:t>chairside</a:t>
            </a:r>
            <a:r>
              <a:rPr lang="en-US" smtClean="0"/>
              <a:t> assistant, receptionist, or general assistant. </a:t>
            </a:r>
          </a:p>
          <a:p>
            <a:pPr>
              <a:buNone/>
            </a:pPr>
            <a:endParaRPr lang="en-US" smtClean="0"/>
          </a:p>
          <a:p>
            <a:endParaRPr lang="en-US" smtClean="0"/>
          </a:p>
          <a:p>
            <a:endParaRPr lang="en-US"/>
          </a:p>
        </p:txBody>
      </p:sp>
      <p:pic>
        <p:nvPicPr>
          <p:cNvPr id="11266" name="Picture 2" descr="http://www.nebraskadentalassistants.org/sitebuildercontent/sitebuilderpictures/ADAALogo.jpg"/>
          <p:cNvPicPr>
            <a:picLocks noChangeAspect="1" noChangeArrowheads="1"/>
          </p:cNvPicPr>
          <p:nvPr/>
        </p:nvPicPr>
        <p:blipFill>
          <a:blip r:embed="rId3"/>
          <a:srcRect/>
          <a:stretch>
            <a:fillRect/>
          </a:stretch>
        </p:blipFill>
        <p:spPr bwMode="auto">
          <a:xfrm rot="21296075">
            <a:off x="62068" y="121477"/>
            <a:ext cx="2819400" cy="1530670"/>
          </a:xfrm>
          <a:prstGeom prst="rect">
            <a:avLst/>
          </a:prstGeom>
          <a:noFill/>
        </p:spPr>
      </p:pic>
      <p:pic>
        <p:nvPicPr>
          <p:cNvPr id="5" name="Picture 12" descr="http://d.wapday.com/animation/ccontennt/9584-f/tooth_flossing_self.gif?__sid=ggl&amp;lang=en"/>
          <p:cNvPicPr>
            <a:picLocks noChangeAspect="1" noChangeArrowheads="1" noCrop="1"/>
          </p:cNvPicPr>
          <p:nvPr/>
        </p:nvPicPr>
        <p:blipFill>
          <a:blip r:embed="rId4"/>
          <a:srcRect/>
          <a:stretch>
            <a:fillRect/>
          </a:stretch>
        </p:blipFill>
        <p:spPr bwMode="auto">
          <a:xfrm rot="21314681">
            <a:off x="6677934" y="4880170"/>
            <a:ext cx="2167287" cy="1429480"/>
          </a:xfrm>
          <a:prstGeom prst="rect">
            <a:avLst/>
          </a:prstGeom>
          <a:noFill/>
        </p:spPr>
      </p:pic>
      <p:pic>
        <p:nvPicPr>
          <p:cNvPr id="6" name="Picture 5" descr="H:\logomockupwhiter.gif"/>
          <p:cNvPicPr>
            <a:picLocks noChangeAspect="1" noChangeArrowheads="1"/>
          </p:cNvPicPr>
          <p:nvPr/>
        </p:nvPicPr>
        <p:blipFill>
          <a:blip r:embed="rId5"/>
          <a:srcRect/>
          <a:stretch>
            <a:fillRect/>
          </a:stretch>
        </p:blipFill>
        <p:spPr bwMode="auto">
          <a:xfrm>
            <a:off x="4800600" y="0"/>
            <a:ext cx="4343400" cy="1685925"/>
          </a:xfrm>
          <a:prstGeom prst="rect">
            <a:avLst/>
          </a:prstGeom>
          <a:noFill/>
          <a:ln w="9525">
            <a:noFill/>
            <a:miter lim="800000"/>
            <a:headEnd/>
            <a:tailEnd/>
          </a:ln>
        </p:spPr>
      </p:pic>
    </p:spTree>
  </p:cSld>
  <p:clrMapOvr>
    <a:masterClrMapping/>
  </p:clrMapOvr>
  <p:transition>
    <p:pull dir="d"/>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srcRect/>
          <a:stretch>
            <a:fillRect/>
          </a:stretch>
        </p:blipFill>
        <p:spPr bwMode="auto">
          <a:xfrm>
            <a:off x="304800" y="228600"/>
            <a:ext cx="8382000" cy="6371768"/>
          </a:xfrm>
          <a:prstGeom prst="rect">
            <a:avLst/>
          </a:prstGeom>
          <a:noFill/>
          <a:ln w="9525">
            <a:noFill/>
            <a:miter lim="800000"/>
            <a:headEnd/>
            <a:tailEnd/>
          </a:ln>
          <a:effectLst/>
        </p:spPr>
      </p:pic>
    </p:spTree>
  </p:cSld>
  <p:clrMapOvr>
    <a:masterClrMapping/>
  </p:clrMapOvr>
  <p:transition>
    <p:pull dir="d"/>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p:cNvPicPr>
            <a:picLocks noChangeAspect="1" noChangeArrowheads="1"/>
          </p:cNvPicPr>
          <p:nvPr/>
        </p:nvPicPr>
        <p:blipFill>
          <a:blip r:embed="rId2"/>
          <a:srcRect t="5556" r="1099"/>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pull dir="d"/>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715962"/>
          </a:xfrm>
        </p:spPr>
        <p:txBody>
          <a:bodyPr>
            <a:noAutofit/>
          </a:bodyPr>
          <a:lstStyle/>
          <a:p>
            <a:r>
              <a:rPr lang="en-US" sz="2800" dirty="0" smtClean="0"/>
              <a:t>Map showing details of dental manpower of India</a:t>
            </a:r>
            <a:endParaRPr lang="en-US" sz="2800" dirty="0"/>
          </a:p>
        </p:txBody>
      </p:sp>
      <p:sp>
        <p:nvSpPr>
          <p:cNvPr id="3" name="Content Placeholder 2"/>
          <p:cNvSpPr>
            <a:spLocks noGrp="1"/>
          </p:cNvSpPr>
          <p:nvPr>
            <p:ph idx="1"/>
          </p:nvPr>
        </p:nvSpPr>
        <p:spPr/>
        <p:txBody>
          <a:bodyPr/>
          <a:lstStyle/>
          <a:p>
            <a:endParaRPr lang="en-US" dirty="0"/>
          </a:p>
        </p:txBody>
      </p:sp>
      <p:pic>
        <p:nvPicPr>
          <p:cNvPr id="294914" name="Picture 2"/>
          <p:cNvPicPr>
            <a:picLocks noChangeAspect="1" noChangeArrowheads="1"/>
          </p:cNvPicPr>
          <p:nvPr/>
        </p:nvPicPr>
        <p:blipFill>
          <a:blip r:embed="rId2"/>
          <a:srcRect l="7995" t="6429" r="3222"/>
          <a:stretch>
            <a:fillRect/>
          </a:stretch>
        </p:blipFill>
        <p:spPr bwMode="auto">
          <a:xfrm>
            <a:off x="0" y="533401"/>
            <a:ext cx="9144000" cy="6324599"/>
          </a:xfrm>
          <a:prstGeom prst="rect">
            <a:avLst/>
          </a:prstGeom>
          <a:noFill/>
          <a:ln w="9525">
            <a:noFill/>
            <a:miter lim="800000"/>
            <a:headEnd/>
            <a:tailEnd/>
          </a:ln>
          <a:effectLst/>
        </p:spPr>
      </p:pic>
    </p:spTree>
  </p:cSld>
  <p:clrMapOvr>
    <a:masterClrMapping/>
  </p:clrMapOvr>
  <p:transition>
    <p:pull dir="d"/>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983163"/>
          </a:xfrm>
        </p:spPr>
        <p:txBody>
          <a:bodyPr/>
          <a:lstStyle/>
          <a:p>
            <a:pPr algn="ctr">
              <a:buNone/>
            </a:pPr>
            <a:r>
              <a:rPr lang="en-US" b="1" dirty="0" smtClean="0">
                <a:solidFill>
                  <a:srgbClr val="7030A0"/>
                </a:solidFill>
              </a:rPr>
              <a:t>Number of Dental Professionals</a:t>
            </a:r>
          </a:p>
          <a:p>
            <a:r>
              <a:rPr lang="en-US" b="1" dirty="0" smtClean="0">
                <a:solidFill>
                  <a:srgbClr val="FF0000"/>
                </a:solidFill>
              </a:rPr>
              <a:t> </a:t>
            </a:r>
            <a:r>
              <a:rPr lang="en-US" dirty="0" smtClean="0">
                <a:solidFill>
                  <a:schemeClr val="tx1"/>
                </a:solidFill>
              </a:rPr>
              <a:t>The number of Dental Surgeons registered with Dental Council have also increased multi fold over past 3 decades</a:t>
            </a:r>
          </a:p>
          <a:p>
            <a:endParaRPr lang="en-US" b="1" dirty="0" smtClean="0">
              <a:solidFill>
                <a:srgbClr val="FF0000"/>
              </a:solidFill>
            </a:endParaRPr>
          </a:p>
          <a:p>
            <a:pPr>
              <a:buNone/>
            </a:pPr>
            <a:endParaRPr lang="en-US" dirty="0">
              <a:solidFill>
                <a:srgbClr val="FF0000"/>
              </a:solidFill>
            </a:endParaRPr>
          </a:p>
        </p:txBody>
      </p:sp>
      <p:sp>
        <p:nvSpPr>
          <p:cNvPr id="5" name="Title 1"/>
          <p:cNvSpPr>
            <a:spLocks noGrp="1"/>
          </p:cNvSpPr>
          <p:nvPr>
            <p:ph type="title"/>
          </p:nvPr>
        </p:nvSpPr>
        <p:spPr>
          <a:xfrm>
            <a:off x="457200" y="0"/>
            <a:ext cx="8229600" cy="1143000"/>
          </a:xfrm>
        </p:spPr>
        <p:txBody>
          <a:bodyPr/>
          <a:lstStyle/>
          <a:p>
            <a:r>
              <a:rPr lang="en-US" sz="2800" b="1" smtClean="0"/>
              <a:t>Dental Manpower in India</a:t>
            </a:r>
            <a:endParaRPr lang="en-US" sz="2800"/>
          </a:p>
        </p:txBody>
      </p:sp>
      <p:sp>
        <p:nvSpPr>
          <p:cNvPr id="4" name="Rectangle 3"/>
          <p:cNvSpPr/>
          <p:nvPr/>
        </p:nvSpPr>
        <p:spPr>
          <a:xfrm>
            <a:off x="10210800" y="1295400"/>
            <a:ext cx="4572000" cy="923330"/>
          </a:xfrm>
          <a:prstGeom prst="rect">
            <a:avLst/>
          </a:prstGeom>
        </p:spPr>
        <p:txBody>
          <a:bodyPr>
            <a:spAutoFit/>
          </a:bodyPr>
          <a:lstStyle/>
          <a:p>
            <a:r>
              <a:rPr lang="en-US" dirty="0" smtClean="0"/>
              <a:t>In addition, there are about 3,856 </a:t>
            </a:r>
            <a:r>
              <a:rPr lang="en-US" dirty="0" err="1" smtClean="0"/>
              <a:t>paradental</a:t>
            </a:r>
            <a:r>
              <a:rPr lang="en-US" dirty="0" smtClean="0"/>
              <a:t> professionals (Dental Hygienists and Technicians) in the country.</a:t>
            </a:r>
          </a:p>
        </p:txBody>
      </p:sp>
      <p:pic>
        <p:nvPicPr>
          <p:cNvPr id="6" name="Picture 8" descr="http://www.speareducation.com/spear-review/wp-content/uploads/2013/11/dental-team.jpg"/>
          <p:cNvPicPr>
            <a:picLocks noChangeAspect="1" noChangeArrowheads="1"/>
          </p:cNvPicPr>
          <p:nvPr/>
        </p:nvPicPr>
        <p:blipFill>
          <a:blip r:embed="rId3"/>
          <a:srcRect/>
          <a:stretch>
            <a:fillRect/>
          </a:stretch>
        </p:blipFill>
        <p:spPr bwMode="auto">
          <a:xfrm rot="21208351">
            <a:off x="4419600" y="3733800"/>
            <a:ext cx="4038600" cy="2286000"/>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Dental Manpower in India</a:t>
            </a:r>
            <a:endParaRPr lang="en-US" dirty="0"/>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srcRect/>
          <a:stretch>
            <a:fillRect/>
          </a:stretch>
        </p:blipFill>
        <p:spPr bwMode="auto">
          <a:xfrm>
            <a:off x="304800" y="1295400"/>
            <a:ext cx="8534400" cy="5257800"/>
          </a:xfrm>
          <a:prstGeom prst="rect">
            <a:avLst/>
          </a:prstGeom>
          <a:noFill/>
          <a:ln w="9525">
            <a:noFill/>
            <a:miter lim="800000"/>
            <a:headEnd/>
            <a:tailEnd/>
          </a:ln>
          <a:effectLst/>
        </p:spPr>
      </p:pic>
    </p:spTree>
  </p:cSld>
  <p:clrMapOvr>
    <a:masterClrMapping/>
  </p:clrMapOvr>
  <p:transition>
    <p:pull dir="d"/>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srcRect/>
          <a:stretch>
            <a:fillRect/>
          </a:stretch>
        </p:blipFill>
        <p:spPr bwMode="auto">
          <a:xfrm>
            <a:off x="533400" y="762000"/>
            <a:ext cx="8172010" cy="5410200"/>
          </a:xfrm>
          <a:prstGeom prst="rect">
            <a:avLst/>
          </a:prstGeom>
          <a:noFill/>
          <a:ln w="9525">
            <a:noFill/>
            <a:miter lim="800000"/>
            <a:headEnd/>
            <a:tailEnd/>
          </a:ln>
          <a:effectLst/>
        </p:spPr>
      </p:pic>
    </p:spTree>
  </p:cSld>
  <p:clrMapOvr>
    <a:masterClrMapping/>
  </p:clrMapOvr>
  <p:transition>
    <p:pull dir="d"/>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in Indian scenario </a:t>
            </a:r>
            <a:endParaRPr lang="en-US" dirty="0"/>
          </a:p>
        </p:txBody>
      </p:sp>
      <p:sp>
        <p:nvSpPr>
          <p:cNvPr id="3" name="Content Placeholder 2"/>
          <p:cNvSpPr>
            <a:spLocks noGrp="1"/>
          </p:cNvSpPr>
          <p:nvPr>
            <p:ph idx="1"/>
          </p:nvPr>
        </p:nvSpPr>
        <p:spPr/>
        <p:txBody>
          <a:bodyPr/>
          <a:lstStyle/>
          <a:p>
            <a:r>
              <a:rPr lang="en-US" dirty="0" smtClean="0"/>
              <a:t>Numerous challenges exist for expanding oral health care in India. </a:t>
            </a:r>
          </a:p>
          <a:p>
            <a:r>
              <a:rPr lang="en-US" dirty="0" smtClean="0"/>
              <a:t>The biggest challenge is the need for dental health planners with relevant qualifications and training in public health dentistry. </a:t>
            </a:r>
          </a:p>
        </p:txBody>
      </p:sp>
    </p:spTree>
  </p:cSld>
  <p:clrMapOvr>
    <a:masterClrMapping/>
  </p:clrMapOvr>
  <p:transition>
    <p:pull dir="d"/>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There is a serious lack of authentic and valid data for assessment of community demands, as well as the lack of an organized system for monitoring oral health care services need to guide planners.</a:t>
            </a:r>
          </a:p>
          <a:p>
            <a:r>
              <a:rPr lang="en-US" dirty="0" smtClean="0"/>
              <a:t>Another important challenge is to produce a high-quality workforce for future generations</a:t>
            </a:r>
          </a:p>
          <a:p>
            <a:endParaRPr lang="en-US" dirty="0" smtClean="0"/>
          </a:p>
          <a:p>
            <a:endParaRPr lang="en-US" dirty="0"/>
          </a:p>
        </p:txBody>
      </p:sp>
    </p:spTree>
  </p:cSld>
  <p:clrMapOvr>
    <a:masterClrMapping/>
  </p:clrMapOvr>
  <p:transition>
    <p:pull dir="d"/>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Conclusion </a:t>
            </a:r>
            <a:endParaRPr lang="en-US"/>
          </a:p>
        </p:txBody>
      </p:sp>
      <p:sp>
        <p:nvSpPr>
          <p:cNvPr id="3" name="Content Placeholder 2"/>
          <p:cNvSpPr>
            <a:spLocks noGrp="1"/>
          </p:cNvSpPr>
          <p:nvPr>
            <p:ph idx="1"/>
          </p:nvPr>
        </p:nvSpPr>
        <p:spPr/>
        <p:txBody>
          <a:bodyPr>
            <a:normAutofit fontScale="92500" lnSpcReduction="20000"/>
          </a:bodyPr>
          <a:lstStyle/>
          <a:p>
            <a:pPr>
              <a:buNone/>
            </a:pPr>
            <a:r>
              <a:rPr lang="en-US" smtClean="0"/>
              <a:t> 	Health manpower  is an important aspect of community health planning</a:t>
            </a:r>
          </a:p>
          <a:p>
            <a:pPr>
              <a:buNone/>
            </a:pPr>
            <a:endParaRPr lang="en-US" smtClean="0"/>
          </a:p>
          <a:p>
            <a:pPr>
              <a:buNone/>
            </a:pPr>
            <a:r>
              <a:rPr lang="en-US" smtClean="0"/>
              <a:t>   Includes both </a:t>
            </a:r>
            <a:r>
              <a:rPr lang="en-US" smtClean="0">
                <a:solidFill>
                  <a:srgbClr val="660066"/>
                </a:solidFill>
              </a:rPr>
              <a:t>professional </a:t>
            </a:r>
            <a:r>
              <a:rPr lang="en-US" smtClean="0"/>
              <a:t>and </a:t>
            </a:r>
            <a:r>
              <a:rPr lang="en-US" smtClean="0">
                <a:solidFill>
                  <a:srgbClr val="660066"/>
                </a:solidFill>
              </a:rPr>
              <a:t>auxiliary</a:t>
            </a:r>
            <a:r>
              <a:rPr lang="en-US" smtClean="0"/>
              <a:t> health personnel</a:t>
            </a:r>
          </a:p>
          <a:p>
            <a:pPr>
              <a:buNone/>
            </a:pPr>
            <a:endParaRPr lang="en-US" smtClean="0"/>
          </a:p>
          <a:p>
            <a:pPr>
              <a:buNone/>
            </a:pPr>
            <a:r>
              <a:rPr lang="en-US" smtClean="0"/>
              <a:t>    Requirements are based on health needs and demands of the population  	</a:t>
            </a:r>
          </a:p>
          <a:p>
            <a:pPr>
              <a:buNone/>
            </a:pPr>
            <a:r>
              <a:rPr lang="en-US" smtClean="0"/>
              <a:t>		</a:t>
            </a:r>
          </a:p>
          <a:p>
            <a:pPr>
              <a:buNone/>
            </a:pPr>
            <a:r>
              <a:rPr lang="en-US" smtClean="0"/>
              <a:t>			    Desired outputs</a:t>
            </a:r>
            <a:endParaRPr lang="en-US"/>
          </a:p>
        </p:txBody>
      </p:sp>
      <p:cxnSp>
        <p:nvCxnSpPr>
          <p:cNvPr id="5" name="Curved Connector 4"/>
          <p:cNvCxnSpPr/>
          <p:nvPr/>
        </p:nvCxnSpPr>
        <p:spPr>
          <a:xfrm rot="5400000">
            <a:off x="3429000" y="2438400"/>
            <a:ext cx="685800" cy="533400"/>
          </a:xfrm>
          <a:prstGeom prst="curvedConnector3">
            <a:avLst>
              <a:gd name="adj1" fmla="val 50000"/>
            </a:avLst>
          </a:prstGeom>
          <a:ln>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 name="Curved Connector 5"/>
          <p:cNvCxnSpPr/>
          <p:nvPr/>
        </p:nvCxnSpPr>
        <p:spPr>
          <a:xfrm rot="16200000" flipH="1">
            <a:off x="3619500" y="3695700"/>
            <a:ext cx="533400" cy="457200"/>
          </a:xfrm>
          <a:prstGeom prst="curvedConnector3">
            <a:avLst>
              <a:gd name="adj1" fmla="val 50000"/>
            </a:avLst>
          </a:prstGeom>
          <a:ln>
            <a:solidFill>
              <a:srgbClr val="00B050"/>
            </a:solidFill>
            <a:tailEnd type="arrow"/>
          </a:ln>
        </p:spPr>
        <p:style>
          <a:lnRef idx="3">
            <a:schemeClr val="accent4"/>
          </a:lnRef>
          <a:fillRef idx="0">
            <a:schemeClr val="accent4"/>
          </a:fillRef>
          <a:effectRef idx="2">
            <a:schemeClr val="accent4"/>
          </a:effectRef>
          <a:fontRef idx="minor">
            <a:schemeClr val="tx1"/>
          </a:fontRef>
        </p:style>
      </p:cxnSp>
      <p:cxnSp>
        <p:nvCxnSpPr>
          <p:cNvPr id="10" name="Curved Connector 9"/>
          <p:cNvCxnSpPr/>
          <p:nvPr/>
        </p:nvCxnSpPr>
        <p:spPr>
          <a:xfrm rot="5400000">
            <a:off x="3582194" y="4799806"/>
            <a:ext cx="760412" cy="457200"/>
          </a:xfrm>
          <a:prstGeom prst="curved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pic>
        <p:nvPicPr>
          <p:cNvPr id="12" name="Picture 10" descr="http://www.netanimations.net/animated_brushing_tooth1.gif"/>
          <p:cNvPicPr>
            <a:picLocks noChangeAspect="1" noChangeArrowheads="1" noCrop="1"/>
          </p:cNvPicPr>
          <p:nvPr/>
        </p:nvPicPr>
        <p:blipFill>
          <a:blip r:embed="rId3"/>
          <a:srcRect/>
          <a:stretch>
            <a:fillRect/>
          </a:stretch>
        </p:blipFill>
        <p:spPr bwMode="auto">
          <a:xfrm>
            <a:off x="7239000" y="5238749"/>
            <a:ext cx="1524000" cy="1619251"/>
          </a:xfrm>
          <a:prstGeom prst="rect">
            <a:avLst/>
          </a:prstGeom>
          <a:noFill/>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5"/>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1000" fill="hold"/>
                                        <p:tgtEl>
                                          <p:spTgt spid="6"/>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1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smtClean="0"/>
              <a:t>Previous Year Asked Questions </a:t>
            </a:r>
            <a:endParaRPr lang="en-US"/>
          </a:p>
        </p:txBody>
      </p:sp>
      <p:sp>
        <p:nvSpPr>
          <p:cNvPr id="3" name="Content Placeholder 2"/>
          <p:cNvSpPr>
            <a:spLocks noGrp="1"/>
          </p:cNvSpPr>
          <p:nvPr>
            <p:ph idx="1"/>
          </p:nvPr>
        </p:nvSpPr>
        <p:spPr>
          <a:xfrm>
            <a:off x="457200" y="1295400"/>
            <a:ext cx="8458200" cy="5562600"/>
          </a:xfrm>
        </p:spPr>
        <p:txBody>
          <a:bodyPr>
            <a:normAutofit/>
          </a:bodyPr>
          <a:lstStyle/>
          <a:p>
            <a:r>
              <a:rPr lang="en-US" dirty="0" smtClean="0"/>
              <a:t>Dental Manpower   - </a:t>
            </a:r>
            <a:r>
              <a:rPr lang="en-US" dirty="0" err="1" smtClean="0"/>
              <a:t>Sumandeep</a:t>
            </a:r>
            <a:r>
              <a:rPr lang="en-US" dirty="0" smtClean="0"/>
              <a:t> University  (</a:t>
            </a:r>
            <a:r>
              <a:rPr lang="en-US" i="1" dirty="0" smtClean="0">
                <a:solidFill>
                  <a:srgbClr val="FF0000"/>
                </a:solidFill>
              </a:rPr>
              <a:t>April 2012, 10 M</a:t>
            </a:r>
            <a:r>
              <a:rPr lang="en-US" dirty="0" smtClean="0"/>
              <a:t>)</a:t>
            </a:r>
          </a:p>
          <a:p>
            <a:r>
              <a:rPr lang="en-US" dirty="0" smtClean="0"/>
              <a:t>Describe in detail about dental manpower in India – </a:t>
            </a:r>
            <a:r>
              <a:rPr lang="en-US" dirty="0" err="1" smtClean="0"/>
              <a:t>RGUHS</a:t>
            </a:r>
            <a:r>
              <a:rPr lang="en-US" dirty="0" smtClean="0"/>
              <a:t> –</a:t>
            </a:r>
          </a:p>
          <a:p>
            <a:pPr>
              <a:buNone/>
            </a:pPr>
            <a:r>
              <a:rPr lang="en-US" dirty="0" smtClean="0"/>
              <a:t>    ( </a:t>
            </a:r>
            <a:r>
              <a:rPr lang="en-US" i="1" dirty="0" smtClean="0">
                <a:solidFill>
                  <a:srgbClr val="FF0000"/>
                </a:solidFill>
              </a:rPr>
              <a:t>Nov 2011 ,20 M</a:t>
            </a:r>
            <a:r>
              <a:rPr lang="en-US" dirty="0" smtClean="0"/>
              <a:t>)</a:t>
            </a:r>
          </a:p>
          <a:p>
            <a:r>
              <a:rPr lang="en-US" dirty="0" smtClean="0"/>
              <a:t>Dental Manpower utilization strategies -  </a:t>
            </a:r>
            <a:r>
              <a:rPr lang="en-US" dirty="0" err="1" smtClean="0"/>
              <a:t>Manipal</a:t>
            </a:r>
            <a:r>
              <a:rPr lang="en-US" dirty="0" smtClean="0"/>
              <a:t> University </a:t>
            </a:r>
          </a:p>
          <a:p>
            <a:pPr>
              <a:buNone/>
            </a:pPr>
            <a:r>
              <a:rPr lang="en-US" dirty="0" smtClean="0"/>
              <a:t>	( </a:t>
            </a:r>
            <a:r>
              <a:rPr lang="en-US" i="1" dirty="0" smtClean="0">
                <a:solidFill>
                  <a:srgbClr val="FF0000"/>
                </a:solidFill>
              </a:rPr>
              <a:t>April 2010, 7 </a:t>
            </a:r>
            <a:r>
              <a:rPr lang="en-US" dirty="0" smtClean="0">
                <a:solidFill>
                  <a:srgbClr val="FF0000"/>
                </a:solidFill>
              </a:rPr>
              <a:t>M</a:t>
            </a:r>
            <a:r>
              <a:rPr lang="en-US" dirty="0" smtClean="0"/>
              <a:t>)</a:t>
            </a:r>
          </a:p>
        </p:txBody>
      </p:sp>
    </p:spTree>
  </p:cSld>
  <p:clrMapOvr>
    <a:masterClrMapping/>
  </p:clrMapOvr>
  <p:transition>
    <p:pull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idx="1"/>
          </p:nvPr>
        </p:nvSpPr>
        <p:spPr/>
        <p:txBody>
          <a:bodyPr/>
          <a:lstStyle/>
          <a:p>
            <a:r>
              <a:rPr lang="en-US" dirty="0" smtClean="0"/>
              <a:t>Due to a shortage of labor to meet the demand of the military service during World War II (1939-1945), 'helpers' were trained to work at the chair side. </a:t>
            </a:r>
          </a:p>
          <a:p>
            <a:r>
              <a:rPr lang="en-US" dirty="0" smtClean="0"/>
              <a:t>These dentists retained the concept of auxiliary utilization after the war. </a:t>
            </a:r>
          </a:p>
          <a:p>
            <a:endParaRPr lang="en-US" dirty="0"/>
          </a:p>
        </p:txBody>
      </p:sp>
      <p:pic>
        <p:nvPicPr>
          <p:cNvPr id="4" name="Picture 12" descr="http://d.wapday.com/animation/ccontennt/9584-f/tooth_flossing_self.gif?__sid=ggl&amp;lang=en"/>
          <p:cNvPicPr>
            <a:picLocks noChangeAspect="1" noChangeArrowheads="1" noCrop="1"/>
          </p:cNvPicPr>
          <p:nvPr/>
        </p:nvPicPr>
        <p:blipFill>
          <a:blip r:embed="rId2"/>
          <a:srcRect/>
          <a:stretch>
            <a:fillRect/>
          </a:stretch>
        </p:blipFill>
        <p:spPr bwMode="auto">
          <a:xfrm rot="21314681">
            <a:off x="6248400" y="4191000"/>
            <a:ext cx="2522496" cy="1895476"/>
          </a:xfrm>
          <a:prstGeom prst="rect">
            <a:avLst/>
          </a:prstGeom>
          <a:noFill/>
        </p:spPr>
      </p:pic>
    </p:spTree>
  </p:cSld>
  <p:clrMapOvr>
    <a:masterClrMapping/>
  </p:clrMapOvr>
  <p:transition>
    <p:pull dir="d"/>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Write in detail about dental manpower – </a:t>
            </a:r>
            <a:r>
              <a:rPr lang="en-US" dirty="0" err="1" smtClean="0"/>
              <a:t>NTR</a:t>
            </a:r>
            <a:r>
              <a:rPr lang="en-US" dirty="0" smtClean="0"/>
              <a:t> University </a:t>
            </a:r>
          </a:p>
          <a:p>
            <a:pPr>
              <a:buNone/>
            </a:pPr>
            <a:r>
              <a:rPr lang="en-US" dirty="0" smtClean="0"/>
              <a:t>    ( </a:t>
            </a:r>
            <a:r>
              <a:rPr lang="en-US" i="1" dirty="0" smtClean="0">
                <a:solidFill>
                  <a:srgbClr val="FF0000"/>
                </a:solidFill>
              </a:rPr>
              <a:t>April 2010, 25 M</a:t>
            </a:r>
            <a:r>
              <a:rPr lang="en-US" dirty="0" smtClean="0"/>
              <a:t>)</a:t>
            </a:r>
          </a:p>
          <a:p>
            <a:r>
              <a:rPr lang="en-US" dirty="0" smtClean="0"/>
              <a:t>Dental Manpower planning in India </a:t>
            </a:r>
            <a:r>
              <a:rPr lang="en-US" i="1" dirty="0" smtClean="0">
                <a:solidFill>
                  <a:srgbClr val="FF0000"/>
                </a:solidFill>
              </a:rPr>
              <a:t>(  May 2011,75 M</a:t>
            </a:r>
            <a:r>
              <a:rPr lang="en-US" dirty="0" smtClean="0"/>
              <a:t>)</a:t>
            </a:r>
          </a:p>
          <a:p>
            <a:r>
              <a:rPr lang="en-US" dirty="0" smtClean="0"/>
              <a:t>Dental Manpower in India – </a:t>
            </a:r>
            <a:r>
              <a:rPr lang="en-US" dirty="0" err="1" smtClean="0"/>
              <a:t>RGUHS</a:t>
            </a:r>
            <a:r>
              <a:rPr lang="en-US" dirty="0" smtClean="0"/>
              <a:t> </a:t>
            </a:r>
            <a:r>
              <a:rPr lang="en-US" i="1" dirty="0" smtClean="0"/>
              <a:t>( </a:t>
            </a:r>
            <a:r>
              <a:rPr lang="en-US" i="1" dirty="0" smtClean="0">
                <a:solidFill>
                  <a:srgbClr val="FF0000"/>
                </a:solidFill>
              </a:rPr>
              <a:t>Sep 2007, 10 M</a:t>
            </a:r>
            <a:r>
              <a:rPr lang="en-US" i="1" dirty="0" smtClean="0"/>
              <a:t>)</a:t>
            </a:r>
          </a:p>
          <a:p>
            <a:endParaRPr lang="en-US" dirty="0" smtClean="0"/>
          </a:p>
          <a:p>
            <a:endParaRPr lang="en-US" dirty="0"/>
          </a:p>
        </p:txBody>
      </p:sp>
    </p:spTree>
  </p:cSld>
  <p:clrMapOvr>
    <a:masterClrMapping/>
  </p:clrMapOvr>
  <p:transition>
    <p:pull dir="d"/>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References </a:t>
            </a:r>
            <a:endParaRPr lang="en-US" dirty="0"/>
          </a:p>
        </p:txBody>
      </p:sp>
      <p:sp>
        <p:nvSpPr>
          <p:cNvPr id="3" name="Content Placeholder 2"/>
          <p:cNvSpPr>
            <a:spLocks noGrp="1"/>
          </p:cNvSpPr>
          <p:nvPr>
            <p:ph idx="1"/>
          </p:nvPr>
        </p:nvSpPr>
        <p:spPr>
          <a:xfrm>
            <a:off x="457200" y="1143000"/>
            <a:ext cx="8229600" cy="4983163"/>
          </a:xfrm>
        </p:spPr>
        <p:txBody>
          <a:bodyPr>
            <a:normAutofit fontScale="92500"/>
          </a:bodyPr>
          <a:lstStyle/>
          <a:p>
            <a:pPr marL="609600" indent="-609600"/>
            <a:r>
              <a:rPr lang="en-US" dirty="0" smtClean="0"/>
              <a:t>Dunning JM. </a:t>
            </a:r>
            <a:r>
              <a:rPr lang="en-US" dirty="0" smtClean="0">
                <a:solidFill>
                  <a:srgbClr val="7030A0"/>
                </a:solidFill>
              </a:rPr>
              <a:t>Principles of dental public health</a:t>
            </a:r>
            <a:r>
              <a:rPr lang="en-US" dirty="0" smtClean="0"/>
              <a:t>. Harvard University Press. 1986; 4th edition. </a:t>
            </a:r>
          </a:p>
          <a:p>
            <a:pPr marL="609600" indent="-609600"/>
            <a:r>
              <a:rPr lang="en-US" dirty="0" smtClean="0"/>
              <a:t>Slack GL. </a:t>
            </a:r>
            <a:r>
              <a:rPr lang="en-US" dirty="0" smtClean="0">
                <a:solidFill>
                  <a:srgbClr val="7030A0"/>
                </a:solidFill>
              </a:rPr>
              <a:t>Dental public health – An </a:t>
            </a:r>
            <a:r>
              <a:rPr lang="en-US" dirty="0" err="1" smtClean="0">
                <a:solidFill>
                  <a:srgbClr val="7030A0"/>
                </a:solidFill>
              </a:rPr>
              <a:t>intoduction</a:t>
            </a:r>
            <a:r>
              <a:rPr lang="en-US" dirty="0" smtClean="0">
                <a:solidFill>
                  <a:srgbClr val="7030A0"/>
                </a:solidFill>
              </a:rPr>
              <a:t> to community dentistry</a:t>
            </a:r>
            <a:r>
              <a:rPr lang="en-US" dirty="0" smtClean="0"/>
              <a:t>. 1981: John Wright &amp; Sons Ltd: </a:t>
            </a:r>
            <a:r>
              <a:rPr lang="en-US" dirty="0" err="1" smtClean="0"/>
              <a:t>Briston</a:t>
            </a:r>
            <a:r>
              <a:rPr lang="en-US" dirty="0" smtClean="0"/>
              <a:t>.</a:t>
            </a:r>
          </a:p>
          <a:p>
            <a:pPr marL="609600" indent="-609600"/>
            <a:r>
              <a:rPr lang="en-US" dirty="0" smtClean="0"/>
              <a:t>Peter S. </a:t>
            </a:r>
            <a:r>
              <a:rPr lang="en-US" dirty="0" smtClean="0">
                <a:solidFill>
                  <a:srgbClr val="7030A0"/>
                </a:solidFill>
              </a:rPr>
              <a:t>Essentials of preventive community dentistry</a:t>
            </a:r>
            <a:r>
              <a:rPr lang="en-US" dirty="0" smtClean="0"/>
              <a:t>. </a:t>
            </a:r>
            <a:r>
              <a:rPr lang="en-US" dirty="0" err="1" smtClean="0"/>
              <a:t>Arya</a:t>
            </a:r>
            <a:r>
              <a:rPr lang="en-US" dirty="0" smtClean="0"/>
              <a:t> Publishing House. 2009. 4th edition. </a:t>
            </a:r>
          </a:p>
          <a:p>
            <a:pPr marL="609600" indent="-609600"/>
            <a:r>
              <a:rPr lang="en-US" dirty="0" err="1" smtClean="0"/>
              <a:t>Vundavalli</a:t>
            </a:r>
            <a:r>
              <a:rPr lang="en-US" dirty="0" smtClean="0"/>
              <a:t> S. </a:t>
            </a:r>
            <a:r>
              <a:rPr lang="en-US" dirty="0" smtClean="0">
                <a:solidFill>
                  <a:srgbClr val="7030A0"/>
                </a:solidFill>
              </a:rPr>
              <a:t>Dental manpower planning in India: current scenario and future projections for the year 2020.</a:t>
            </a:r>
            <a:r>
              <a:rPr lang="en-US" dirty="0" smtClean="0"/>
              <a:t> International Dental Journal 2013. © 2013 </a:t>
            </a:r>
            <a:r>
              <a:rPr lang="en-US" dirty="0" err="1" smtClean="0"/>
              <a:t>FDI</a:t>
            </a:r>
            <a:r>
              <a:rPr lang="en-US" dirty="0" smtClean="0"/>
              <a:t> World Dental Federation.</a:t>
            </a:r>
          </a:p>
          <a:p>
            <a:pPr marL="609600" indent="-609600"/>
            <a:endParaRPr lang="en-US" dirty="0" smtClean="0"/>
          </a:p>
          <a:p>
            <a:pPr marL="457200" indent="-457200"/>
            <a:endParaRPr lang="en-US" dirty="0"/>
          </a:p>
        </p:txBody>
      </p:sp>
    </p:spTree>
  </p:cSld>
  <p:clrMapOvr>
    <a:masterClrMapping/>
  </p:clrMapOvr>
  <p:transition>
    <p:pull dir="d"/>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72600" y="533400"/>
            <a:ext cx="3124200" cy="1143000"/>
          </a:xfrm>
        </p:spPr>
        <p:txBody>
          <a:bodyPr/>
          <a:lstStyle/>
          <a:p>
            <a:endParaRPr lang="en-US" dirty="0"/>
          </a:p>
        </p:txBody>
      </p:sp>
      <p:sp>
        <p:nvSpPr>
          <p:cNvPr id="3" name="Content Placeholder 2"/>
          <p:cNvSpPr>
            <a:spLocks noGrp="1"/>
          </p:cNvSpPr>
          <p:nvPr>
            <p:ph idx="1"/>
          </p:nvPr>
        </p:nvSpPr>
        <p:spPr>
          <a:xfrm>
            <a:off x="457200" y="457200"/>
            <a:ext cx="8229600" cy="5668963"/>
          </a:xfrm>
        </p:spPr>
        <p:txBody>
          <a:bodyPr>
            <a:normAutofit fontScale="92500" lnSpcReduction="10000"/>
          </a:bodyPr>
          <a:lstStyle/>
          <a:p>
            <a:pPr>
              <a:buNone/>
            </a:pPr>
            <a:endParaRPr lang="en-US" dirty="0" smtClean="0"/>
          </a:p>
          <a:p>
            <a:r>
              <a:rPr lang="en-US" dirty="0" smtClean="0"/>
              <a:t> </a:t>
            </a:r>
            <a:r>
              <a:rPr lang="en-US" dirty="0" err="1" smtClean="0"/>
              <a:t>Sumit</a:t>
            </a:r>
            <a:r>
              <a:rPr lang="en-US" dirty="0" smtClean="0"/>
              <a:t> et al. </a:t>
            </a:r>
            <a:r>
              <a:rPr lang="en-US" dirty="0" smtClean="0">
                <a:solidFill>
                  <a:srgbClr val="7030A0"/>
                </a:solidFill>
              </a:rPr>
              <a:t>Oral Health Care Delivery Systems In India: An Overview </a:t>
            </a:r>
            <a:r>
              <a:rPr lang="en-US" dirty="0" smtClean="0"/>
              <a:t>. International Journal of Basic and Applied Medical Sciences . 2013 ; 3 (2):171-178.</a:t>
            </a:r>
          </a:p>
          <a:p>
            <a:r>
              <a:rPr lang="en-US" dirty="0" err="1" smtClean="0"/>
              <a:t>Jaiswal</a:t>
            </a:r>
            <a:r>
              <a:rPr lang="en-US" dirty="0" smtClean="0"/>
              <a:t> AK, </a:t>
            </a:r>
            <a:r>
              <a:rPr lang="en-US" dirty="0" err="1" smtClean="0"/>
              <a:t>Srinivas</a:t>
            </a:r>
            <a:r>
              <a:rPr lang="en-US" dirty="0" smtClean="0"/>
              <a:t> P, Suresh S. </a:t>
            </a:r>
            <a:r>
              <a:rPr lang="en-US" dirty="0" smtClean="0">
                <a:solidFill>
                  <a:srgbClr val="7030A0"/>
                </a:solidFill>
              </a:rPr>
              <a:t>Dental manpower in India: changing trends since 1920.</a:t>
            </a:r>
            <a:r>
              <a:rPr lang="en-US" dirty="0" smtClean="0"/>
              <a:t> International Dental Journal. © 2014 </a:t>
            </a:r>
            <a:r>
              <a:rPr lang="en-US" dirty="0" err="1" smtClean="0"/>
              <a:t>FDI</a:t>
            </a:r>
            <a:r>
              <a:rPr lang="en-US" dirty="0" smtClean="0"/>
              <a:t> World Dental Federation.</a:t>
            </a:r>
          </a:p>
          <a:p>
            <a:r>
              <a:rPr lang="en-US" dirty="0" err="1" smtClean="0"/>
              <a:t>Ahuja</a:t>
            </a:r>
            <a:r>
              <a:rPr lang="en-US" dirty="0" smtClean="0"/>
              <a:t> </a:t>
            </a:r>
            <a:r>
              <a:rPr lang="en-US" dirty="0" err="1" smtClean="0"/>
              <a:t>NK</a:t>
            </a:r>
            <a:r>
              <a:rPr lang="en-US" dirty="0" smtClean="0"/>
              <a:t>, </a:t>
            </a:r>
            <a:r>
              <a:rPr lang="en-US" dirty="0" err="1" smtClean="0"/>
              <a:t>Parmar</a:t>
            </a:r>
            <a:r>
              <a:rPr lang="en-US" dirty="0" smtClean="0"/>
              <a:t> R. </a:t>
            </a:r>
            <a:r>
              <a:rPr lang="en-US" dirty="0" smtClean="0">
                <a:solidFill>
                  <a:srgbClr val="7030A0"/>
                </a:solidFill>
              </a:rPr>
              <a:t>Demographics &amp; Current Scenario with Respect to Dentists, Dental Institutions &amp; Dental Practices in India</a:t>
            </a:r>
            <a:r>
              <a:rPr lang="en-US" dirty="0" smtClean="0"/>
              <a:t>. Indian Journal of Dental Sciences. June 2011 ; 3 (2) : 8-11.</a:t>
            </a:r>
          </a:p>
          <a:p>
            <a:r>
              <a:rPr lang="en-US" dirty="0" smtClean="0"/>
              <a:t>National Health Profile 2013</a:t>
            </a:r>
          </a:p>
          <a:p>
            <a:endParaRPr lang="en-US" dirty="0"/>
          </a:p>
        </p:txBody>
      </p:sp>
      <p:sp>
        <p:nvSpPr>
          <p:cNvPr id="4" name="Rectangle 3"/>
          <p:cNvSpPr/>
          <p:nvPr/>
        </p:nvSpPr>
        <p:spPr>
          <a:xfrm>
            <a:off x="7696200" y="0"/>
            <a:ext cx="1230978" cy="369332"/>
          </a:xfrm>
          <a:prstGeom prst="rect">
            <a:avLst/>
          </a:prstGeom>
          <a:solidFill>
            <a:srgbClr val="FFC000"/>
          </a:solidFill>
        </p:spPr>
        <p:txBody>
          <a:bodyPr wrap="none">
            <a:spAutoFit/>
          </a:bodyPr>
          <a:lstStyle/>
          <a:p>
            <a:r>
              <a:rPr lang="en-US" b="1" dirty="0" smtClean="0"/>
              <a:t>References</a:t>
            </a:r>
            <a:endParaRPr lang="en-US" b="1" dirty="0"/>
          </a:p>
        </p:txBody>
      </p:sp>
    </p:spTree>
  </p:cSld>
  <p:clrMapOvr>
    <a:masterClrMapping/>
  </p:clrMapOvr>
  <p:transition>
    <p:pull dir="d"/>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2.bp.blogspot.com/-sY7t8zRNFZA/Uw2EnDReuRI/AAAAAAAAAQE/xm7q05J0tjE/s1600/butterfly-red-many-group.gif"/>
          <p:cNvPicPr>
            <a:picLocks noChangeAspect="1" noChangeArrowheads="1" noCrop="1"/>
          </p:cNvPicPr>
          <p:nvPr/>
        </p:nvPicPr>
        <p:blipFill>
          <a:blip r:embed="rId2"/>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609600" y="2743200"/>
            <a:ext cx="8229600" cy="1143000"/>
          </a:xfrm>
        </p:spPr>
        <p:txBody>
          <a:bodyPr>
            <a:normAutofit/>
          </a:bodyPr>
          <a:lstStyle/>
          <a:p>
            <a:r>
              <a:rPr lang="en-US" sz="5400" smtClean="0">
                <a:solidFill>
                  <a:srgbClr val="FFFF00"/>
                </a:solidFill>
              </a:rPr>
              <a:t>Thank You </a:t>
            </a:r>
            <a:endParaRPr lang="en-US" sz="5400">
              <a:solidFill>
                <a:srgbClr val="FFFF00"/>
              </a:solidFill>
            </a:endParaRPr>
          </a:p>
        </p:txBody>
      </p:sp>
    </p:spTree>
  </p:cSld>
  <p:clrMapOvr>
    <a:masterClrMapping/>
  </p:clrMapOvr>
  <p:transition>
    <p:pull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History</a:t>
            </a:r>
            <a:endParaRPr lang="en-US" dirty="0"/>
          </a:p>
        </p:txBody>
      </p:sp>
      <p:sp>
        <p:nvSpPr>
          <p:cNvPr id="3" name="Content Placeholder 2"/>
          <p:cNvSpPr>
            <a:spLocks noGrp="1"/>
          </p:cNvSpPr>
          <p:nvPr>
            <p:ph idx="1"/>
          </p:nvPr>
        </p:nvSpPr>
        <p:spPr>
          <a:xfrm>
            <a:off x="457200" y="1295400"/>
            <a:ext cx="8229600" cy="4830763"/>
          </a:xfrm>
        </p:spPr>
        <p:txBody>
          <a:bodyPr>
            <a:normAutofit/>
          </a:bodyPr>
          <a:lstStyle/>
          <a:p>
            <a:r>
              <a:rPr lang="en-US" smtClean="0"/>
              <a:t>In 1947, a certifying board was established as a separate and autonomous agency responsible for testing and qualifying dental assistants for certification and the right to use </a:t>
            </a:r>
            <a:r>
              <a:rPr lang="en-US" err="1" smtClean="0"/>
              <a:t>C.D.A.</a:t>
            </a:r>
            <a:r>
              <a:rPr lang="en-US" smtClean="0"/>
              <a:t> (Certified Dental Assistant) after their names.</a:t>
            </a:r>
          </a:p>
          <a:p>
            <a:r>
              <a:rPr lang="en-US" smtClean="0"/>
              <a:t>It was a 104 hour course.</a:t>
            </a:r>
          </a:p>
          <a:p>
            <a:endParaRPr lang="en-US" smtClean="0"/>
          </a:p>
          <a:p>
            <a:pPr>
              <a:buNone/>
            </a:pPr>
            <a:endParaRPr lang="en-US" smtClean="0"/>
          </a:p>
          <a:p>
            <a:endParaRPr lang="en-US"/>
          </a:p>
        </p:txBody>
      </p:sp>
      <p:pic>
        <p:nvPicPr>
          <p:cNvPr id="4" name="Picture 12" descr="http://d.wapday.com/animation/ccontennt/9584-f/tooth_flossing_self.gif?__sid=ggl&amp;lang=en"/>
          <p:cNvPicPr>
            <a:picLocks noChangeAspect="1" noChangeArrowheads="1" noCrop="1"/>
          </p:cNvPicPr>
          <p:nvPr/>
        </p:nvPicPr>
        <p:blipFill>
          <a:blip r:embed="rId2"/>
          <a:srcRect/>
          <a:stretch>
            <a:fillRect/>
          </a:stretch>
        </p:blipFill>
        <p:spPr bwMode="auto">
          <a:xfrm rot="21275615">
            <a:off x="5842922" y="4628485"/>
            <a:ext cx="2310248" cy="1735987"/>
          </a:xfrm>
          <a:prstGeom prst="rect">
            <a:avLst/>
          </a:prstGeom>
          <a:noFill/>
        </p:spPr>
      </p:pic>
    </p:spTree>
  </p:cSld>
  <p:clrMapOvr>
    <a:masterClrMapping/>
  </p:clrMapOvr>
  <p:transition>
    <p:pull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idx="1"/>
          </p:nvPr>
        </p:nvSpPr>
        <p:spPr/>
        <p:txBody>
          <a:bodyPr/>
          <a:lstStyle/>
          <a:p>
            <a:r>
              <a:rPr lang="en-US" dirty="0" smtClean="0"/>
              <a:t>Dental Assisting National Board can also qualify for Certified Dental Practice Management Assistant  (</a:t>
            </a:r>
            <a:r>
              <a:rPr lang="en-US" dirty="0" err="1" smtClean="0"/>
              <a:t>CDPMA</a:t>
            </a:r>
            <a:r>
              <a:rPr lang="en-US" dirty="0" smtClean="0"/>
              <a:t>), Certified Orthodontic Assistant (</a:t>
            </a:r>
            <a:r>
              <a:rPr lang="en-US" dirty="0" err="1" smtClean="0"/>
              <a:t>COA</a:t>
            </a:r>
            <a:r>
              <a:rPr lang="en-US" dirty="0" smtClean="0"/>
              <a:t>), Certified Oral and Maxillofacial Surgery Assistant  (</a:t>
            </a:r>
            <a:r>
              <a:rPr lang="en-US" dirty="0" err="1" smtClean="0"/>
              <a:t>COMSA</a:t>
            </a:r>
            <a:r>
              <a:rPr lang="en-US" dirty="0" smtClean="0"/>
              <a:t>)</a:t>
            </a:r>
          </a:p>
          <a:p>
            <a:endParaRPr lang="en-US" dirty="0"/>
          </a:p>
        </p:txBody>
      </p:sp>
      <p:pic>
        <p:nvPicPr>
          <p:cNvPr id="4" name="Picture 12" descr="http://d.wapday.com/animation/ccontennt/9584-f/tooth_flossing_self.gif?__sid=ggl&amp;lang=en"/>
          <p:cNvPicPr>
            <a:picLocks noChangeAspect="1" noChangeArrowheads="1" noCrop="1"/>
          </p:cNvPicPr>
          <p:nvPr/>
        </p:nvPicPr>
        <p:blipFill>
          <a:blip r:embed="rId2"/>
          <a:srcRect/>
          <a:stretch>
            <a:fillRect/>
          </a:stretch>
        </p:blipFill>
        <p:spPr bwMode="auto">
          <a:xfrm rot="20989716">
            <a:off x="6096000" y="4800600"/>
            <a:ext cx="2065296" cy="1551923"/>
          </a:xfrm>
          <a:prstGeom prst="rect">
            <a:avLst/>
          </a:prstGeom>
          <a:noFill/>
        </p:spPr>
      </p:pic>
    </p:spTree>
  </p:cSld>
  <p:clrMapOvr>
    <a:masterClrMapping/>
  </p:clrMapOvr>
  <p:transition>
    <p:pull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History</a:t>
            </a:r>
            <a:endParaRPr lang="en-US" dirty="0"/>
          </a:p>
        </p:txBody>
      </p:sp>
      <p:sp>
        <p:nvSpPr>
          <p:cNvPr id="3" name="Content Placeholder 2"/>
          <p:cNvSpPr>
            <a:spLocks noGrp="1"/>
          </p:cNvSpPr>
          <p:nvPr>
            <p:ph idx="1"/>
          </p:nvPr>
        </p:nvSpPr>
        <p:spPr/>
        <p:txBody>
          <a:bodyPr/>
          <a:lstStyle/>
          <a:p>
            <a:r>
              <a:rPr lang="en-US" smtClean="0"/>
              <a:t>There was a marked change during the 60's with the advent of fourhanded sit - down dentistry.</a:t>
            </a:r>
          </a:p>
          <a:p>
            <a:r>
              <a:rPr lang="en-US" smtClean="0"/>
              <a:t>The term four-handed dentistry is given to the art of seating both the dentist and the dental assistant in such a way that both are within easy reach of the patient's mouth.</a:t>
            </a:r>
          </a:p>
          <a:p>
            <a:endParaRPr lang="en-US" smtClean="0"/>
          </a:p>
          <a:p>
            <a:endParaRPr lang="en-US"/>
          </a:p>
        </p:txBody>
      </p:sp>
      <p:pic>
        <p:nvPicPr>
          <p:cNvPr id="4" name="Picture 12" descr="http://d.wapday.com/animation/ccontennt/9584-f/tooth_flossing_self.gif?__sid=ggl&amp;lang=en"/>
          <p:cNvPicPr>
            <a:picLocks noChangeAspect="1" noChangeArrowheads="1" noCrop="1"/>
          </p:cNvPicPr>
          <p:nvPr/>
        </p:nvPicPr>
        <p:blipFill>
          <a:blip r:embed="rId2"/>
          <a:srcRect/>
          <a:stretch>
            <a:fillRect/>
          </a:stretch>
        </p:blipFill>
        <p:spPr bwMode="auto">
          <a:xfrm rot="21323876">
            <a:off x="6096000" y="4800600"/>
            <a:ext cx="2065296" cy="1551923"/>
          </a:xfrm>
          <a:prstGeom prst="rect">
            <a:avLst/>
          </a:prstGeom>
          <a:noFill/>
        </p:spPr>
      </p:pic>
    </p:spTree>
  </p:cSld>
  <p:clrMapOvr>
    <a:masterClrMapping/>
  </p:clrMapOvr>
  <p:transition>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pompanofamilydental.com/wp-content/uploads/2014/06/Pompano-Beach-Florida-Dental-Care-and-Treatment-Services-e1403782461280.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990600" y="0"/>
            <a:ext cx="6934200" cy="1600200"/>
          </a:xfrm>
          <a:solidFill>
            <a:srgbClr val="FFC000"/>
          </a:solidFill>
        </p:spPr>
        <p:txBody>
          <a:bodyPr>
            <a:normAutofit/>
          </a:bodyPr>
          <a:lstStyle/>
          <a:p>
            <a:r>
              <a:rPr lang="en-US" sz="6000" smtClean="0">
                <a:solidFill>
                  <a:srgbClr val="C00000"/>
                </a:solidFill>
              </a:rPr>
              <a:t>Dental Manpower </a:t>
            </a:r>
            <a:endParaRPr lang="en-US" sz="6000">
              <a:solidFill>
                <a:srgbClr val="C00000"/>
              </a:solidFill>
            </a:endParaRPr>
          </a:p>
        </p:txBody>
      </p:sp>
      <p:sp>
        <p:nvSpPr>
          <p:cNvPr id="3" name="Subtitle 2"/>
          <p:cNvSpPr>
            <a:spLocks noGrp="1"/>
          </p:cNvSpPr>
          <p:nvPr>
            <p:ph type="subTitle" idx="1"/>
          </p:nvPr>
        </p:nvSpPr>
        <p:spPr>
          <a:xfrm>
            <a:off x="1371600" y="4267200"/>
            <a:ext cx="6400800" cy="1752600"/>
          </a:xfrm>
        </p:spPr>
        <p:txBody>
          <a:bodyPr/>
          <a:lstStyle/>
          <a:p>
            <a:r>
              <a:rPr lang="en-US" smtClean="0">
                <a:solidFill>
                  <a:srgbClr val="C00000"/>
                </a:solidFill>
                <a:latin typeface="Showcard Gothic" pitchFamily="82" charset="0"/>
              </a:rPr>
              <a:t>Seminar 11</a:t>
            </a:r>
          </a:p>
          <a:p>
            <a:r>
              <a:rPr lang="en-US" smtClean="0">
                <a:solidFill>
                  <a:srgbClr val="C00000"/>
                </a:solidFill>
                <a:latin typeface="Showcard Gothic" pitchFamily="82" charset="0"/>
              </a:rPr>
              <a:t>Dr. Sneha c. k.</a:t>
            </a:r>
            <a:endParaRPr lang="en-US">
              <a:solidFill>
                <a:srgbClr val="C00000"/>
              </a:solidFill>
              <a:latin typeface="Showcard Gothic" pitchFamily="82" charset="0"/>
            </a:endParaRPr>
          </a:p>
        </p:txBody>
      </p:sp>
      <p:pic>
        <p:nvPicPr>
          <p:cNvPr id="5" name="Picture 8" descr="http://www.picgifs.com/job-graphics/job-graphics/dentist/animaatjes-tandarts-54156.gif"/>
          <p:cNvPicPr>
            <a:picLocks noChangeAspect="1" noChangeArrowheads="1"/>
          </p:cNvPicPr>
          <p:nvPr/>
        </p:nvPicPr>
        <p:blipFill>
          <a:blip r:embed="rId4"/>
          <a:srcRect/>
          <a:stretch>
            <a:fillRect/>
          </a:stretch>
        </p:blipFill>
        <p:spPr bwMode="auto">
          <a:xfrm>
            <a:off x="7239000" y="838200"/>
            <a:ext cx="1420165" cy="1219200"/>
          </a:xfrm>
          <a:prstGeom prst="rect">
            <a:avLst/>
          </a:prstGeom>
          <a:noFill/>
        </p:spPr>
      </p:pic>
    </p:spTree>
  </p:cSld>
  <p:clrMapOvr>
    <a:masterClrMapping/>
  </p:clrMapOvr>
  <p:transition>
    <p:pull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Definition </a:t>
            </a:r>
            <a:endParaRPr lang="en-US"/>
          </a:p>
        </p:txBody>
      </p:sp>
      <p:sp>
        <p:nvSpPr>
          <p:cNvPr id="3" name="Content Placeholder 2"/>
          <p:cNvSpPr>
            <a:spLocks noGrp="1"/>
          </p:cNvSpPr>
          <p:nvPr>
            <p:ph idx="1"/>
          </p:nvPr>
        </p:nvSpPr>
        <p:spPr/>
        <p:txBody>
          <a:bodyPr/>
          <a:lstStyle/>
          <a:p>
            <a:endParaRPr lang="en-US"/>
          </a:p>
        </p:txBody>
      </p:sp>
      <p:pic>
        <p:nvPicPr>
          <p:cNvPr id="4" name="Picture 2" descr="C:\Users\admin\Pictures\physician.jpg"/>
          <p:cNvPicPr>
            <a:picLocks noChangeAspect="1" noChangeArrowheads="1"/>
          </p:cNvPicPr>
          <p:nvPr/>
        </p:nvPicPr>
        <p:blipFill>
          <a:blip r:embed="rId2"/>
          <a:srcRect/>
          <a:stretch>
            <a:fillRect/>
          </a:stretch>
        </p:blipFill>
        <p:spPr>
          <a:xfrm>
            <a:off x="457200" y="1143000"/>
            <a:ext cx="8305800" cy="5181600"/>
          </a:xfrm>
          <a:prstGeom prst="rect">
            <a:avLst/>
          </a:prstGeom>
          <a:noFill/>
        </p:spPr>
      </p:pic>
    </p:spTree>
  </p:cSld>
  <p:clrMapOvr>
    <a:masterClrMapping/>
  </p:clrMapOvr>
  <p:transition>
    <p:pull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Manpower: </a:t>
            </a:r>
            <a:r>
              <a:rPr lang="en-US" dirty="0" smtClean="0"/>
              <a:t>The term is restricted to persons who have received or are receiving education and training for specific occupation.</a:t>
            </a:r>
          </a:p>
          <a:p>
            <a:r>
              <a:rPr lang="en-US" dirty="0" smtClean="0"/>
              <a:t>“Dental auxiliary personnel are defined as persons involved to a greater or lesser extent in the practice of dentistry in its widest forms but are not qualified with a degree in dentistry”.     </a:t>
            </a:r>
          </a:p>
          <a:p>
            <a:pPr>
              <a:buNone/>
            </a:pPr>
            <a:r>
              <a:rPr lang="en-US" dirty="0" smtClean="0"/>
              <a:t>                                   </a:t>
            </a:r>
            <a:r>
              <a:rPr lang="en-US" dirty="0" smtClean="0">
                <a:solidFill>
                  <a:srgbClr val="7030A0"/>
                </a:solidFill>
              </a:rPr>
              <a:t>-- </a:t>
            </a:r>
            <a:r>
              <a:rPr lang="en-US" b="1" dirty="0" smtClean="0">
                <a:solidFill>
                  <a:srgbClr val="7030A0"/>
                </a:solidFill>
              </a:rPr>
              <a:t>WHO 1977</a:t>
            </a:r>
            <a:endParaRPr lang="en-US" b="1" dirty="0"/>
          </a:p>
        </p:txBody>
      </p:sp>
      <p:pic>
        <p:nvPicPr>
          <p:cNvPr id="4" name="Picture 12" descr="http://d.wapday.com/animation/ccontennt/9584-f/tooth_flossing_self.gif?__sid=ggl&amp;lang=en"/>
          <p:cNvPicPr>
            <a:picLocks noChangeAspect="1" noChangeArrowheads="1" noCrop="1"/>
          </p:cNvPicPr>
          <p:nvPr/>
        </p:nvPicPr>
        <p:blipFill>
          <a:blip r:embed="rId3"/>
          <a:srcRect/>
          <a:stretch>
            <a:fillRect/>
          </a:stretch>
        </p:blipFill>
        <p:spPr bwMode="auto">
          <a:xfrm rot="21149590">
            <a:off x="6721924" y="128259"/>
            <a:ext cx="2065296" cy="1551923"/>
          </a:xfrm>
          <a:prstGeom prst="rect">
            <a:avLst/>
          </a:prstGeom>
          <a:noFill/>
        </p:spPr>
      </p:pic>
    </p:spTree>
  </p:cSld>
  <p:clrMapOvr>
    <a:masterClrMapping/>
  </p:clrMapOvr>
  <p:transition>
    <p:pull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endParaRPr lang="en-US"/>
          </a:p>
        </p:txBody>
      </p:sp>
      <p:sp>
        <p:nvSpPr>
          <p:cNvPr id="3" name="Content Placeholder 2"/>
          <p:cNvSpPr>
            <a:spLocks noGrp="1"/>
          </p:cNvSpPr>
          <p:nvPr>
            <p:ph idx="1"/>
          </p:nvPr>
        </p:nvSpPr>
        <p:spPr>
          <a:xfrm>
            <a:off x="457200" y="1295400"/>
            <a:ext cx="8229600" cy="4830763"/>
          </a:xfrm>
        </p:spPr>
        <p:txBody>
          <a:bodyPr/>
          <a:lstStyle/>
          <a:p>
            <a:pPr>
              <a:buNone/>
            </a:pPr>
            <a:r>
              <a:rPr lang="en-US" sz="2800" smtClean="0"/>
              <a:t> “</a:t>
            </a:r>
            <a:r>
              <a:rPr lang="en-US" smtClean="0"/>
              <a:t>A dental ancillary is a person who is given responsibility by a dentist so that he or she can help the dentist render dental care, but who is not himself or herself qualified with a dental degree. The duties undertaken by dental ancillaries range from simple tasks, such as sorting instruments, to relatively complex procedures which form part of the treatment of patients”.          </a:t>
            </a:r>
          </a:p>
          <a:p>
            <a:pPr>
              <a:buNone/>
            </a:pPr>
            <a:r>
              <a:rPr lang="en-US" smtClean="0"/>
              <a:t>                                              </a:t>
            </a:r>
            <a:r>
              <a:rPr lang="en-US" b="1" smtClean="0">
                <a:solidFill>
                  <a:srgbClr val="7030A0"/>
                </a:solidFill>
              </a:rPr>
              <a:t>  - Slack</a:t>
            </a:r>
          </a:p>
          <a:p>
            <a:endParaRPr lang="en-US"/>
          </a:p>
        </p:txBody>
      </p:sp>
      <p:pic>
        <p:nvPicPr>
          <p:cNvPr id="4" name="Picture 12" descr="http://d.wapday.com/animation/ccontennt/9584-f/tooth_flossing_self.gif?__sid=ggl&amp;lang=en"/>
          <p:cNvPicPr>
            <a:picLocks noChangeAspect="1" noChangeArrowheads="1" noCrop="1"/>
          </p:cNvPicPr>
          <p:nvPr/>
        </p:nvPicPr>
        <p:blipFill>
          <a:blip r:embed="rId2"/>
          <a:srcRect/>
          <a:stretch>
            <a:fillRect/>
          </a:stretch>
        </p:blipFill>
        <p:spPr bwMode="auto">
          <a:xfrm rot="21149590">
            <a:off x="6493326" y="4928859"/>
            <a:ext cx="2065296" cy="1551923"/>
          </a:xfrm>
          <a:prstGeom prst="rect">
            <a:avLst/>
          </a:prstGeom>
          <a:noFill/>
        </p:spPr>
      </p:pic>
    </p:spTree>
  </p:cSld>
  <p:clrMapOvr>
    <a:masterClrMapping/>
  </p:clrMapOvr>
  <p:transition>
    <p:pull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endParaRPr lang="en-US"/>
          </a:p>
        </p:txBody>
      </p:sp>
      <p:sp>
        <p:nvSpPr>
          <p:cNvPr id="3" name="Content Placeholder 2"/>
          <p:cNvSpPr>
            <a:spLocks noGrp="1"/>
          </p:cNvSpPr>
          <p:nvPr>
            <p:ph idx="1"/>
          </p:nvPr>
        </p:nvSpPr>
        <p:spPr>
          <a:xfrm>
            <a:off x="457200" y="1295400"/>
            <a:ext cx="8229600" cy="4830763"/>
          </a:xfrm>
        </p:spPr>
        <p:txBody>
          <a:bodyPr>
            <a:normAutofit/>
          </a:bodyPr>
          <a:lstStyle/>
          <a:p>
            <a:r>
              <a:rPr lang="en-US" dirty="0" smtClean="0"/>
              <a:t>In Britain, </a:t>
            </a:r>
            <a:r>
              <a:rPr lang="en-US" dirty="0" smtClean="0">
                <a:solidFill>
                  <a:srgbClr val="C00000"/>
                </a:solidFill>
              </a:rPr>
              <a:t>Dental auxiliaries </a:t>
            </a:r>
            <a:r>
              <a:rPr lang="en-US" dirty="0" smtClean="0"/>
              <a:t>have been known as "</a:t>
            </a:r>
            <a:r>
              <a:rPr lang="en-US" dirty="0" smtClean="0">
                <a:solidFill>
                  <a:srgbClr val="C00000"/>
                </a:solidFill>
              </a:rPr>
              <a:t>dental ancillaries</a:t>
            </a:r>
            <a:r>
              <a:rPr lang="en-US" dirty="0" smtClean="0"/>
              <a:t>". Since 2002 , General Dental Council has adopted the term </a:t>
            </a:r>
            <a:r>
              <a:rPr lang="en-US" dirty="0" smtClean="0">
                <a:solidFill>
                  <a:srgbClr val="C00000"/>
                </a:solidFill>
              </a:rPr>
              <a:t>Professionals Complementary to Dentistry (</a:t>
            </a:r>
            <a:r>
              <a:rPr lang="en-US" dirty="0" err="1" smtClean="0">
                <a:solidFill>
                  <a:srgbClr val="C00000"/>
                </a:solidFill>
              </a:rPr>
              <a:t>PCDs</a:t>
            </a:r>
            <a:r>
              <a:rPr lang="en-US" dirty="0" smtClean="0">
                <a:solidFill>
                  <a:srgbClr val="C00000"/>
                </a:solidFill>
              </a:rPr>
              <a:t>)</a:t>
            </a:r>
          </a:p>
          <a:p>
            <a:r>
              <a:rPr lang="en-US" dirty="0" smtClean="0"/>
              <a:t>The word </a:t>
            </a:r>
            <a:r>
              <a:rPr lang="en-US" dirty="0" smtClean="0">
                <a:solidFill>
                  <a:srgbClr val="C00000"/>
                </a:solidFill>
              </a:rPr>
              <a:t>auxiliary</a:t>
            </a:r>
            <a:r>
              <a:rPr lang="en-US" dirty="0" smtClean="0"/>
              <a:t> means, being </a:t>
            </a:r>
            <a:r>
              <a:rPr lang="en-US" dirty="0" smtClean="0">
                <a:solidFill>
                  <a:srgbClr val="7030A0"/>
                </a:solidFill>
              </a:rPr>
              <a:t>helpful, subsidiary</a:t>
            </a:r>
            <a:r>
              <a:rPr lang="en-US" dirty="0" smtClean="0"/>
              <a:t>; whereas </a:t>
            </a:r>
            <a:r>
              <a:rPr lang="en-US" dirty="0" smtClean="0">
                <a:solidFill>
                  <a:srgbClr val="C00000"/>
                </a:solidFill>
              </a:rPr>
              <a:t>ancillary</a:t>
            </a:r>
            <a:r>
              <a:rPr lang="en-US" dirty="0" smtClean="0"/>
              <a:t> means </a:t>
            </a:r>
            <a:r>
              <a:rPr lang="en-US" dirty="0" smtClean="0">
                <a:solidFill>
                  <a:srgbClr val="7030A0"/>
                </a:solidFill>
              </a:rPr>
              <a:t>subservient, subordinate</a:t>
            </a:r>
            <a:r>
              <a:rPr lang="en-US" dirty="0" smtClean="0"/>
              <a:t>.</a:t>
            </a:r>
          </a:p>
          <a:p>
            <a:pPr>
              <a:buNone/>
            </a:pPr>
            <a:endParaRPr lang="en-US" dirty="0" smtClean="0">
              <a:solidFill>
                <a:srgbClr val="C00000"/>
              </a:solidFill>
            </a:endParaRPr>
          </a:p>
          <a:p>
            <a:pPr>
              <a:buNone/>
            </a:pPr>
            <a:endParaRPr lang="en-US" dirty="0" smtClean="0"/>
          </a:p>
          <a:p>
            <a:endParaRPr lang="en-US" dirty="0" smtClean="0"/>
          </a:p>
          <a:p>
            <a:endParaRPr lang="en-US" dirty="0"/>
          </a:p>
        </p:txBody>
      </p:sp>
      <p:sp>
        <p:nvSpPr>
          <p:cNvPr id="33796" name="AutoShape 4" descr="http://www.speareducation.com/spear-review/wp-content/uploads/2013/11/dental-team.jpg"/>
          <p:cNvSpPr>
            <a:spLocks noChangeAspect="1" noChangeArrowheads="1"/>
          </p:cNvSpPr>
          <p:nvPr/>
        </p:nvSpPr>
        <p:spPr bwMode="auto">
          <a:xfrm>
            <a:off x="155575" y="-1036638"/>
            <a:ext cx="3238500" cy="21621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3798" name="AutoShape 6" descr="http://www.speareducation.com/spear-review/wp-content/uploads/2013/11/dental-team.jpg"/>
          <p:cNvSpPr>
            <a:spLocks noChangeAspect="1" noChangeArrowheads="1"/>
          </p:cNvSpPr>
          <p:nvPr/>
        </p:nvSpPr>
        <p:spPr bwMode="auto">
          <a:xfrm>
            <a:off x="155575" y="-1036638"/>
            <a:ext cx="3238500" cy="21621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3802" name="AutoShape 10" descr="http://www.allstatecareer.edu/assets/images/expanded_functions_dental_assisting_career_program.jpg"/>
          <p:cNvSpPr>
            <a:spLocks noChangeAspect="1" noChangeArrowheads="1"/>
          </p:cNvSpPr>
          <p:nvPr/>
        </p:nvSpPr>
        <p:spPr bwMode="auto">
          <a:xfrm>
            <a:off x="155575" y="-1150938"/>
            <a:ext cx="3619500" cy="24003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3804" name="AutoShape 12" descr="http://www.allstatecareer.edu/assets/images/expanded_functions_dental_assisting_career_program.jpg"/>
          <p:cNvSpPr>
            <a:spLocks noChangeAspect="1" noChangeArrowheads="1"/>
          </p:cNvSpPr>
          <p:nvPr/>
        </p:nvSpPr>
        <p:spPr bwMode="auto">
          <a:xfrm>
            <a:off x="155575" y="-1150938"/>
            <a:ext cx="3619500" cy="24003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3806" name="AutoShape 14" descr="http://www.allstatecareer.edu/assets/images/expanded_functions_dental_assisting_career_program.jpg"/>
          <p:cNvSpPr>
            <a:spLocks noChangeAspect="1" noChangeArrowheads="1"/>
          </p:cNvSpPr>
          <p:nvPr/>
        </p:nvSpPr>
        <p:spPr bwMode="auto">
          <a:xfrm>
            <a:off x="155575" y="-1150938"/>
            <a:ext cx="3619500" cy="24003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pull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
            </a:r>
            <a:br>
              <a:rPr lang="en-US" smtClean="0"/>
            </a:br>
            <a:r>
              <a:rPr lang="en-US" smtClean="0"/>
              <a:t>Classification</a:t>
            </a:r>
            <a:br>
              <a:rPr lang="en-US" smtClean="0"/>
            </a:br>
            <a:endParaRPr lang="en-US"/>
          </a:p>
        </p:txBody>
      </p:sp>
      <p:sp>
        <p:nvSpPr>
          <p:cNvPr id="3" name="Content Placeholder 2"/>
          <p:cNvSpPr>
            <a:spLocks noGrp="1"/>
          </p:cNvSpPr>
          <p:nvPr>
            <p:ph idx="1"/>
          </p:nvPr>
        </p:nvSpPr>
        <p:spPr/>
        <p:txBody>
          <a:bodyPr/>
          <a:lstStyle/>
          <a:p>
            <a:endParaRPr lang="en-US"/>
          </a:p>
        </p:txBody>
      </p:sp>
      <p:pic>
        <p:nvPicPr>
          <p:cNvPr id="5" name="Picture 2" descr="C:\Users\admin\Pictures\physician.jpg"/>
          <p:cNvPicPr>
            <a:picLocks noChangeAspect="1" noChangeArrowheads="1"/>
          </p:cNvPicPr>
          <p:nvPr/>
        </p:nvPicPr>
        <p:blipFill>
          <a:blip r:embed="rId2"/>
          <a:srcRect/>
          <a:stretch>
            <a:fillRect/>
          </a:stretch>
        </p:blipFill>
        <p:spPr>
          <a:xfrm>
            <a:off x="457200" y="1600200"/>
            <a:ext cx="8305800" cy="4495800"/>
          </a:xfrm>
          <a:prstGeom prst="rect">
            <a:avLst/>
          </a:prstGeom>
          <a:noFill/>
        </p:spPr>
      </p:pic>
    </p:spTree>
  </p:cSld>
  <p:clrMapOvr>
    <a:masterClrMapping/>
  </p:clrMapOvr>
  <p:transition>
    <p:pull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Content Placeholder 2"/>
          <p:cNvSpPr txBox="1">
            <a:spLocks/>
          </p:cNvSpPr>
          <p:nvPr/>
        </p:nvSpPr>
        <p:spPr>
          <a:xfrm>
            <a:off x="228600" y="228600"/>
            <a:ext cx="8763000" cy="4800600"/>
          </a:xfrm>
          <a:prstGeom prst="rect">
            <a:avLst/>
          </a:prstGeom>
          <a:solidFill>
            <a:schemeClr val="accent2">
              <a:lumMod val="20000"/>
              <a:lumOff val="80000"/>
            </a:schemeClr>
          </a:solidFill>
        </p:spPr>
        <p:txBody>
          <a:bodyPr vert="horz" lIns="91440" tIns="45720" rIns="91440" bIns="45720" rtlCol="0">
            <a:normAutofit/>
          </a:bodyPr>
          <a:lstStyle/>
          <a:p>
            <a:pPr marL="342900" marR="0" lvl="0" indent="-342900" algn="just" defTabSz="914400" rtl="0" eaLnBrk="1" fontAlgn="auto" latinLnBrk="0" hangingPunct="1">
              <a:lnSpc>
                <a:spcPct val="150000"/>
              </a:lnSpc>
              <a:spcBef>
                <a:spcPct val="20000"/>
              </a:spcBef>
              <a:spcAft>
                <a:spcPts val="0"/>
              </a:spcAft>
              <a:buClrTx/>
              <a:buSzTx/>
              <a:buFont typeface="Wingdings" pitchFamily="2" charset="2"/>
              <a:buNone/>
              <a:tabLst/>
              <a:defRPr/>
            </a:pPr>
            <a:r>
              <a:rPr kumimoji="0" lang="en-US" sz="24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DENTAL AUXILIARIES</a:t>
            </a:r>
          </a:p>
        </p:txBody>
      </p:sp>
      <p:cxnSp>
        <p:nvCxnSpPr>
          <p:cNvPr id="6" name="Straight Connector 12"/>
          <p:cNvCxnSpPr>
            <a:cxnSpLocks noChangeShapeType="1"/>
          </p:cNvCxnSpPr>
          <p:nvPr/>
        </p:nvCxnSpPr>
        <p:spPr bwMode="auto">
          <a:xfrm rot="10800000">
            <a:off x="1371600" y="609600"/>
            <a:ext cx="914400" cy="1588"/>
          </a:xfrm>
          <a:prstGeom prst="line">
            <a:avLst/>
          </a:prstGeom>
          <a:noFill/>
          <a:ln w="12700" cap="sq" algn="ctr">
            <a:solidFill>
              <a:schemeClr val="tx1"/>
            </a:solidFill>
            <a:round/>
            <a:headEnd type="none" w="sm" len="sm"/>
            <a:tailEnd type="none" w="sm" len="sm"/>
          </a:ln>
        </p:spPr>
      </p:cxnSp>
      <p:cxnSp>
        <p:nvCxnSpPr>
          <p:cNvPr id="7" name="Straight Connector 13"/>
          <p:cNvCxnSpPr>
            <a:cxnSpLocks noChangeShapeType="1"/>
          </p:cNvCxnSpPr>
          <p:nvPr/>
        </p:nvCxnSpPr>
        <p:spPr bwMode="auto">
          <a:xfrm rot="10800000">
            <a:off x="6019800" y="609600"/>
            <a:ext cx="914400" cy="1588"/>
          </a:xfrm>
          <a:prstGeom prst="line">
            <a:avLst/>
          </a:prstGeom>
          <a:noFill/>
          <a:ln w="12700" cap="sq" algn="ctr">
            <a:solidFill>
              <a:schemeClr val="tx1"/>
            </a:solidFill>
            <a:round/>
            <a:headEnd type="none" w="sm" len="sm"/>
            <a:tailEnd type="none" w="sm" len="sm"/>
          </a:ln>
        </p:spPr>
      </p:cxnSp>
      <p:cxnSp>
        <p:nvCxnSpPr>
          <p:cNvPr id="8" name="Straight Arrow Connector 15"/>
          <p:cNvCxnSpPr>
            <a:cxnSpLocks noChangeShapeType="1"/>
          </p:cNvCxnSpPr>
          <p:nvPr/>
        </p:nvCxnSpPr>
        <p:spPr bwMode="auto">
          <a:xfrm rot="5400000">
            <a:off x="496094" y="1485106"/>
            <a:ext cx="1752600" cy="1588"/>
          </a:xfrm>
          <a:prstGeom prst="straightConnector1">
            <a:avLst/>
          </a:prstGeom>
          <a:noFill/>
          <a:ln w="12700" cap="sq" algn="ctr">
            <a:solidFill>
              <a:schemeClr val="tx1"/>
            </a:solidFill>
            <a:round/>
            <a:headEnd type="none" w="sm" len="sm"/>
            <a:tailEnd type="arrow" w="med" len="med"/>
          </a:ln>
        </p:spPr>
      </p:cxnSp>
      <p:cxnSp>
        <p:nvCxnSpPr>
          <p:cNvPr id="9" name="Straight Arrow Connector 16"/>
          <p:cNvCxnSpPr>
            <a:cxnSpLocks noChangeShapeType="1"/>
          </p:cNvCxnSpPr>
          <p:nvPr/>
        </p:nvCxnSpPr>
        <p:spPr bwMode="auto">
          <a:xfrm rot="5400000">
            <a:off x="6058694" y="1485106"/>
            <a:ext cx="1752600" cy="1588"/>
          </a:xfrm>
          <a:prstGeom prst="straightConnector1">
            <a:avLst/>
          </a:prstGeom>
          <a:noFill/>
          <a:ln w="12700" cap="sq" algn="ctr">
            <a:solidFill>
              <a:schemeClr val="tx1"/>
            </a:solidFill>
            <a:round/>
            <a:headEnd type="none" w="sm" len="sm"/>
            <a:tailEnd type="arrow" w="med" len="med"/>
          </a:ln>
        </p:spPr>
      </p:cxnSp>
      <p:sp>
        <p:nvSpPr>
          <p:cNvPr id="10" name="TextBox 17"/>
          <p:cNvSpPr txBox="1">
            <a:spLocks noChangeArrowheads="1"/>
          </p:cNvSpPr>
          <p:nvPr/>
        </p:nvSpPr>
        <p:spPr bwMode="auto">
          <a:xfrm>
            <a:off x="5562600" y="2362200"/>
            <a:ext cx="2454518" cy="369332"/>
          </a:xfrm>
          <a:prstGeom prst="rect">
            <a:avLst/>
          </a:prstGeom>
          <a:noFill/>
          <a:ln w="9525">
            <a:noFill/>
            <a:miter lim="800000"/>
            <a:headEnd/>
            <a:tailEnd/>
          </a:ln>
        </p:spPr>
        <p:txBody>
          <a:bodyPr wrap="none">
            <a:spAutoFit/>
          </a:bodyPr>
          <a:lstStyle/>
          <a:p>
            <a:r>
              <a:rPr lang="en-US" b="1" smtClean="0">
                <a:solidFill>
                  <a:srgbClr val="C81436"/>
                </a:solidFill>
                <a:latin typeface="Times New Roman" pitchFamily="18" charset="0"/>
                <a:cs typeface="Times New Roman" pitchFamily="18" charset="0"/>
              </a:rPr>
              <a:t>   </a:t>
            </a:r>
            <a:r>
              <a:rPr lang="en-US" b="1" u="sng" smtClean="0">
                <a:solidFill>
                  <a:srgbClr val="C81436"/>
                </a:solidFill>
                <a:latin typeface="Times New Roman" pitchFamily="18" charset="0"/>
                <a:cs typeface="Times New Roman" pitchFamily="18" charset="0"/>
              </a:rPr>
              <a:t>Operating </a:t>
            </a:r>
            <a:r>
              <a:rPr lang="en-US" b="1" u="sng">
                <a:solidFill>
                  <a:srgbClr val="C81436"/>
                </a:solidFill>
                <a:latin typeface="Times New Roman" pitchFamily="18" charset="0"/>
                <a:cs typeface="Times New Roman" pitchFamily="18" charset="0"/>
              </a:rPr>
              <a:t>auxiliaries</a:t>
            </a:r>
          </a:p>
        </p:txBody>
      </p:sp>
      <p:sp>
        <p:nvSpPr>
          <p:cNvPr id="11" name="TextBox 18"/>
          <p:cNvSpPr txBox="1">
            <a:spLocks noChangeArrowheads="1"/>
          </p:cNvSpPr>
          <p:nvPr/>
        </p:nvSpPr>
        <p:spPr bwMode="auto">
          <a:xfrm>
            <a:off x="0" y="2362200"/>
            <a:ext cx="3570208" cy="369332"/>
          </a:xfrm>
          <a:prstGeom prst="rect">
            <a:avLst/>
          </a:prstGeom>
          <a:noFill/>
          <a:ln w="9525">
            <a:noFill/>
            <a:miter lim="800000"/>
            <a:headEnd/>
            <a:tailEnd/>
          </a:ln>
        </p:spPr>
        <p:txBody>
          <a:bodyPr wrap="none">
            <a:spAutoFit/>
          </a:bodyPr>
          <a:lstStyle/>
          <a:p>
            <a:r>
              <a:rPr lang="en-US" b="1" u="sng" smtClean="0">
                <a:solidFill>
                  <a:srgbClr val="C81436"/>
                </a:solidFill>
                <a:latin typeface="Times New Roman" pitchFamily="18" charset="0"/>
                <a:cs typeface="Times New Roman" pitchFamily="18" charset="0"/>
              </a:rPr>
              <a:t> </a:t>
            </a:r>
            <a:r>
              <a:rPr lang="en-US" b="1" smtClean="0">
                <a:solidFill>
                  <a:srgbClr val="C81436"/>
                </a:solidFill>
                <a:latin typeface="Times New Roman" pitchFamily="18" charset="0"/>
                <a:cs typeface="Times New Roman" pitchFamily="18" charset="0"/>
              </a:rPr>
              <a:t>              </a:t>
            </a:r>
            <a:r>
              <a:rPr lang="en-US" b="1" u="sng" smtClean="0">
                <a:solidFill>
                  <a:srgbClr val="C81436"/>
                </a:solidFill>
                <a:latin typeface="Times New Roman" pitchFamily="18" charset="0"/>
                <a:cs typeface="Times New Roman" pitchFamily="18" charset="0"/>
              </a:rPr>
              <a:t>Non-operating </a:t>
            </a:r>
            <a:r>
              <a:rPr lang="en-US" b="1" u="sng">
                <a:solidFill>
                  <a:srgbClr val="C81436"/>
                </a:solidFill>
                <a:latin typeface="Times New Roman" pitchFamily="18" charset="0"/>
                <a:cs typeface="Times New Roman" pitchFamily="18" charset="0"/>
              </a:rPr>
              <a:t>auxiliaries</a:t>
            </a:r>
          </a:p>
        </p:txBody>
      </p:sp>
      <p:cxnSp>
        <p:nvCxnSpPr>
          <p:cNvPr id="12" name="Straight Connector 19"/>
          <p:cNvCxnSpPr>
            <a:cxnSpLocks noChangeShapeType="1"/>
          </p:cNvCxnSpPr>
          <p:nvPr/>
        </p:nvCxnSpPr>
        <p:spPr bwMode="auto">
          <a:xfrm rot="5400000" flipH="1" flipV="1">
            <a:off x="1715294" y="3009106"/>
            <a:ext cx="533400" cy="1588"/>
          </a:xfrm>
          <a:prstGeom prst="line">
            <a:avLst/>
          </a:prstGeom>
          <a:noFill/>
          <a:ln w="12700" cap="sq" algn="ctr">
            <a:solidFill>
              <a:schemeClr val="tx1"/>
            </a:solidFill>
            <a:round/>
            <a:headEnd type="none" w="sm" len="sm"/>
            <a:tailEnd type="none" w="sm" len="sm"/>
          </a:ln>
        </p:spPr>
      </p:cxnSp>
      <p:cxnSp>
        <p:nvCxnSpPr>
          <p:cNvPr id="13" name="Straight Connector 21"/>
          <p:cNvCxnSpPr>
            <a:cxnSpLocks noChangeShapeType="1"/>
          </p:cNvCxnSpPr>
          <p:nvPr/>
        </p:nvCxnSpPr>
        <p:spPr bwMode="auto">
          <a:xfrm rot="10800000">
            <a:off x="1066800" y="3276600"/>
            <a:ext cx="2438400" cy="1588"/>
          </a:xfrm>
          <a:prstGeom prst="line">
            <a:avLst/>
          </a:prstGeom>
          <a:noFill/>
          <a:ln w="12700" cap="sq" algn="ctr">
            <a:solidFill>
              <a:schemeClr val="tx1"/>
            </a:solidFill>
            <a:round/>
            <a:headEnd type="none" w="sm" len="sm"/>
            <a:tailEnd type="none" w="sm" len="sm"/>
          </a:ln>
        </p:spPr>
      </p:cxnSp>
      <p:cxnSp>
        <p:nvCxnSpPr>
          <p:cNvPr id="14" name="Straight Arrow Connector 25"/>
          <p:cNvCxnSpPr>
            <a:cxnSpLocks noChangeShapeType="1"/>
          </p:cNvCxnSpPr>
          <p:nvPr/>
        </p:nvCxnSpPr>
        <p:spPr bwMode="auto">
          <a:xfrm rot="5400000">
            <a:off x="3201194" y="3580606"/>
            <a:ext cx="609600" cy="1588"/>
          </a:xfrm>
          <a:prstGeom prst="straightConnector1">
            <a:avLst/>
          </a:prstGeom>
          <a:noFill/>
          <a:ln w="12700" cap="sq" algn="ctr">
            <a:solidFill>
              <a:schemeClr val="tx1"/>
            </a:solidFill>
            <a:round/>
            <a:headEnd type="none" w="sm" len="sm"/>
            <a:tailEnd type="arrow" w="med" len="med"/>
          </a:ln>
        </p:spPr>
      </p:cxnSp>
      <p:cxnSp>
        <p:nvCxnSpPr>
          <p:cNvPr id="15" name="Straight Arrow Connector 26"/>
          <p:cNvCxnSpPr>
            <a:cxnSpLocks noChangeShapeType="1"/>
          </p:cNvCxnSpPr>
          <p:nvPr/>
        </p:nvCxnSpPr>
        <p:spPr bwMode="auto">
          <a:xfrm rot="5400000">
            <a:off x="762794" y="3580606"/>
            <a:ext cx="609600" cy="1588"/>
          </a:xfrm>
          <a:prstGeom prst="straightConnector1">
            <a:avLst/>
          </a:prstGeom>
          <a:noFill/>
          <a:ln w="12700" cap="sq" algn="ctr">
            <a:solidFill>
              <a:schemeClr val="tx1"/>
            </a:solidFill>
            <a:round/>
            <a:headEnd type="none" w="sm" len="sm"/>
            <a:tailEnd type="arrow" w="med" len="med"/>
          </a:ln>
        </p:spPr>
      </p:cxnSp>
      <p:sp>
        <p:nvSpPr>
          <p:cNvPr id="16" name="TextBox 30"/>
          <p:cNvSpPr txBox="1">
            <a:spLocks noChangeArrowheads="1"/>
          </p:cNvSpPr>
          <p:nvPr/>
        </p:nvSpPr>
        <p:spPr bwMode="auto">
          <a:xfrm>
            <a:off x="304800" y="3886200"/>
            <a:ext cx="1338828" cy="369332"/>
          </a:xfrm>
          <a:prstGeom prst="rect">
            <a:avLst/>
          </a:prstGeom>
          <a:noFill/>
          <a:ln w="9525">
            <a:noFill/>
            <a:miter lim="800000"/>
            <a:headEnd/>
            <a:tailEnd/>
          </a:ln>
        </p:spPr>
        <p:txBody>
          <a:bodyPr wrap="none">
            <a:spAutoFit/>
          </a:bodyPr>
          <a:lstStyle/>
          <a:p>
            <a:r>
              <a:rPr lang="en-US" b="1">
                <a:latin typeface="Times New Roman" pitchFamily="18" charset="0"/>
                <a:cs typeface="Times New Roman" pitchFamily="18" charset="0"/>
              </a:rPr>
              <a:t>CLINICAL</a:t>
            </a:r>
          </a:p>
        </p:txBody>
      </p:sp>
      <p:sp>
        <p:nvSpPr>
          <p:cNvPr id="17" name="TextBox 31"/>
          <p:cNvSpPr txBox="1">
            <a:spLocks noChangeArrowheads="1"/>
          </p:cNvSpPr>
          <p:nvPr/>
        </p:nvSpPr>
        <p:spPr bwMode="auto">
          <a:xfrm>
            <a:off x="2667000" y="3886200"/>
            <a:ext cx="1809534" cy="369332"/>
          </a:xfrm>
          <a:prstGeom prst="rect">
            <a:avLst/>
          </a:prstGeom>
          <a:noFill/>
          <a:ln w="9525">
            <a:noFill/>
            <a:miter lim="800000"/>
            <a:headEnd/>
            <a:tailEnd/>
          </a:ln>
        </p:spPr>
        <p:txBody>
          <a:bodyPr wrap="none">
            <a:spAutoFit/>
          </a:bodyPr>
          <a:lstStyle/>
          <a:p>
            <a:r>
              <a:rPr lang="en-US" b="1">
                <a:latin typeface="Times New Roman" pitchFamily="18" charset="0"/>
                <a:cs typeface="Times New Roman" pitchFamily="18" charset="0"/>
              </a:rPr>
              <a:t>LABORATORY</a:t>
            </a:r>
          </a:p>
        </p:txBody>
      </p:sp>
      <p:sp>
        <p:nvSpPr>
          <p:cNvPr id="18" name="TextBox 32"/>
          <p:cNvSpPr txBox="1">
            <a:spLocks noChangeArrowheads="1"/>
          </p:cNvSpPr>
          <p:nvPr/>
        </p:nvSpPr>
        <p:spPr bwMode="auto">
          <a:xfrm>
            <a:off x="3886200" y="4648200"/>
            <a:ext cx="2938625" cy="369332"/>
          </a:xfrm>
          <a:prstGeom prst="rect">
            <a:avLst/>
          </a:prstGeom>
          <a:noFill/>
          <a:ln w="9525">
            <a:noFill/>
            <a:miter lim="800000"/>
            <a:headEnd/>
            <a:tailEnd/>
          </a:ln>
        </p:spPr>
        <p:txBody>
          <a:bodyPr wrap="none">
            <a:spAutoFit/>
          </a:bodyPr>
          <a:lstStyle/>
          <a:p>
            <a:r>
              <a:rPr lang="en-US" b="1" i="1">
                <a:latin typeface="Monotype Corsiva" pitchFamily="66" charset="0"/>
              </a:rPr>
              <a:t>       </a:t>
            </a:r>
            <a:r>
              <a:rPr lang="en-US" b="1" i="1" smtClean="0">
                <a:solidFill>
                  <a:srgbClr val="7030A0"/>
                </a:solidFill>
                <a:latin typeface="Monotype Corsiva" pitchFamily="66" charset="0"/>
              </a:rPr>
              <a:t>------ </a:t>
            </a:r>
            <a:r>
              <a:rPr lang="en-US" b="1" smtClean="0">
                <a:solidFill>
                  <a:srgbClr val="7030A0"/>
                </a:solidFill>
                <a:latin typeface="Monotype Corsiva" pitchFamily="66" charset="0"/>
              </a:rPr>
              <a:t>WHO </a:t>
            </a:r>
            <a:r>
              <a:rPr lang="en-US" b="1">
                <a:solidFill>
                  <a:srgbClr val="7030A0"/>
                </a:solidFill>
                <a:latin typeface="Monotype Corsiva" pitchFamily="66" charset="0"/>
              </a:rPr>
              <a:t>,New Delhi 1967</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5"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4" dur="1000" fill="hold"/>
                                        <p:tgtEl>
                                          <p:spTgt spid="8"/>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8"/>
                                        </p:tgtEl>
                                      </p:cBhvr>
                                    </p:animEffect>
                                  </p:childTnLst>
                                </p:cTn>
                              </p:par>
                              <p:par>
                                <p:cTn id="19" presetID="25"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4" dur="1000" fill="hold"/>
                                        <p:tgtEl>
                                          <p:spTgt spid="6"/>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6"/>
                                        </p:tgtEl>
                                      </p:cBhvr>
                                    </p:animEffect>
                                  </p:childTnLst>
                                </p:cTn>
                              </p:par>
                              <p:par>
                                <p:cTn id="29" presetID="25"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4" dur="1000" fill="hold"/>
                                        <p:tgtEl>
                                          <p:spTgt spid="7"/>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7"/>
                                        </p:tgtEl>
                                      </p:cBhvr>
                                    </p:animEffect>
                                  </p:childTnLst>
                                </p:cTn>
                              </p:par>
                              <p:par>
                                <p:cTn id="39" presetID="25"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44" dur="1000" fill="hold"/>
                                        <p:tgtEl>
                                          <p:spTgt spid="9"/>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25"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56" dur="1000" fill="hold"/>
                                        <p:tgtEl>
                                          <p:spTgt spid="11"/>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11"/>
                                        </p:tgtEl>
                                      </p:cBhvr>
                                    </p:animEffect>
                                  </p:childTnLst>
                                </p:cTn>
                              </p:par>
                              <p:par>
                                <p:cTn id="61" presetID="25" presetClass="entr" presetSubtype="0"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66" dur="1000" fill="hold"/>
                                        <p:tgtEl>
                                          <p:spTgt spid="10"/>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10"/>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2"/>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3"/>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5"/>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6"/>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7"/>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47" presetClass="entr" presetSubtype="0" fill="hold" grpId="0" nodeType="click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500"/>
                                        <p:tgtEl>
                                          <p:spTgt spid="18"/>
                                        </p:tgtEl>
                                      </p:cBhvr>
                                    </p:animEffect>
                                    <p:anim calcmode="lin" valueType="num">
                                      <p:cBhvr>
                                        <p:cTn id="90" dur="500" fill="hold"/>
                                        <p:tgtEl>
                                          <p:spTgt spid="18"/>
                                        </p:tgtEl>
                                        <p:attrNameLst>
                                          <p:attrName>ppt_x</p:attrName>
                                        </p:attrNameLst>
                                      </p:cBhvr>
                                      <p:tavLst>
                                        <p:tav tm="0">
                                          <p:val>
                                            <p:strVal val="#ppt_x"/>
                                          </p:val>
                                        </p:tav>
                                        <p:tav tm="100000">
                                          <p:val>
                                            <p:strVal val="#ppt_x"/>
                                          </p:val>
                                        </p:tav>
                                      </p:tavLst>
                                    </p:anim>
                                    <p:anim calcmode="lin" valueType="num">
                                      <p:cBhvr>
                                        <p:cTn id="91"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6" grpId="0"/>
      <p:bldP spid="17" grpId="0"/>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endParaRPr lang="en-US" dirty="0"/>
          </a:p>
        </p:txBody>
      </p:sp>
      <p:sp>
        <p:nvSpPr>
          <p:cNvPr id="3" name="Content Placeholder 2"/>
          <p:cNvSpPr>
            <a:spLocks noGrp="1"/>
          </p:cNvSpPr>
          <p:nvPr>
            <p:ph idx="1"/>
          </p:nvPr>
        </p:nvSpPr>
        <p:spPr>
          <a:xfrm>
            <a:off x="457200" y="914400"/>
            <a:ext cx="8229600" cy="5211763"/>
          </a:xfrm>
        </p:spPr>
        <p:txBody>
          <a:bodyPr>
            <a:normAutofit/>
          </a:bodyPr>
          <a:lstStyle/>
          <a:p>
            <a:pPr>
              <a:buNone/>
            </a:pPr>
            <a:r>
              <a:rPr lang="en-GB" dirty="0" smtClean="0"/>
              <a:t>WHO classification (Oxford Handbook of Clinical Dentistry)</a:t>
            </a:r>
            <a:endParaRPr lang="en-GB" dirty="0" smtClean="0">
              <a:solidFill>
                <a:srgbClr val="C00000"/>
              </a:solidFill>
            </a:endParaRPr>
          </a:p>
          <a:p>
            <a:r>
              <a:rPr lang="en-GB" dirty="0" smtClean="0">
                <a:solidFill>
                  <a:srgbClr val="C00000"/>
                </a:solidFill>
              </a:rPr>
              <a:t>Non-operating auxiliaries:</a:t>
            </a:r>
          </a:p>
          <a:p>
            <a:pPr lvl="2"/>
            <a:r>
              <a:rPr lang="en-GB" sz="2000" dirty="0" smtClean="0">
                <a:solidFill>
                  <a:srgbClr val="0070C0"/>
                </a:solidFill>
              </a:rPr>
              <a:t>Type I- dental technician</a:t>
            </a:r>
          </a:p>
          <a:p>
            <a:pPr lvl="2"/>
            <a:r>
              <a:rPr lang="en-GB" sz="2000" dirty="0" smtClean="0">
                <a:solidFill>
                  <a:srgbClr val="0070C0"/>
                </a:solidFill>
              </a:rPr>
              <a:t>Type II- dental nurse</a:t>
            </a:r>
          </a:p>
          <a:p>
            <a:pPr lvl="2"/>
            <a:r>
              <a:rPr lang="en-GB" sz="2000" dirty="0" smtClean="0">
                <a:solidFill>
                  <a:srgbClr val="0070C0"/>
                </a:solidFill>
              </a:rPr>
              <a:t>Type III- dental preventive worker</a:t>
            </a:r>
            <a:endParaRPr lang="en-GB" dirty="0" smtClean="0">
              <a:solidFill>
                <a:srgbClr val="0070C0"/>
              </a:solidFill>
            </a:endParaRPr>
          </a:p>
          <a:p>
            <a:r>
              <a:rPr lang="en-GB" dirty="0" smtClean="0">
                <a:solidFill>
                  <a:srgbClr val="C00000"/>
                </a:solidFill>
              </a:rPr>
              <a:t>Operating auxiliaries:</a:t>
            </a:r>
          </a:p>
          <a:p>
            <a:pPr lvl="2"/>
            <a:r>
              <a:rPr lang="en-GB" sz="2000" dirty="0" smtClean="0">
                <a:solidFill>
                  <a:srgbClr val="0070C0"/>
                </a:solidFill>
              </a:rPr>
              <a:t>Type IV- hygienist</a:t>
            </a:r>
          </a:p>
          <a:p>
            <a:pPr lvl="2"/>
            <a:r>
              <a:rPr lang="en-GB" sz="2000" dirty="0" smtClean="0">
                <a:solidFill>
                  <a:srgbClr val="0070C0"/>
                </a:solidFill>
              </a:rPr>
              <a:t>Type V- dental therapist</a:t>
            </a:r>
            <a:endParaRPr lang="en-US" sz="2000" dirty="0" smtClean="0">
              <a:solidFill>
                <a:srgbClr val="0070C0"/>
              </a:solidFill>
            </a:endParaRPr>
          </a:p>
          <a:p>
            <a:pPr>
              <a:buNone/>
            </a:pPr>
            <a:endParaRPr lang="en-US" dirty="0" smtClean="0"/>
          </a:p>
          <a:p>
            <a:endParaRPr lang="en-US" dirty="0"/>
          </a:p>
        </p:txBody>
      </p:sp>
      <p:pic>
        <p:nvPicPr>
          <p:cNvPr id="4" name="Picture 2" descr="C:\Users\Manish\Desktop\DESKTOP\ACADEMICS\Seminars Bin\11\Pics\oxford-handbook-clinical-dentistry-laura-mitchell-paperback-cover-art.jpg"/>
          <p:cNvPicPr>
            <a:picLocks noChangeAspect="1" noChangeArrowheads="1"/>
          </p:cNvPicPr>
          <p:nvPr/>
        </p:nvPicPr>
        <p:blipFill>
          <a:blip r:embed="rId2" cstate="print"/>
          <a:srcRect/>
          <a:stretch>
            <a:fillRect/>
          </a:stretch>
        </p:blipFill>
        <p:spPr bwMode="auto">
          <a:xfrm>
            <a:off x="6172200" y="2667000"/>
            <a:ext cx="2540000" cy="34671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pull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Revised Classification </a:t>
            </a:r>
            <a:endParaRPr lang="en-US"/>
          </a:p>
        </p:txBody>
      </p:sp>
      <p:sp>
        <p:nvSpPr>
          <p:cNvPr id="3" name="Content Placeholder 2"/>
          <p:cNvSpPr>
            <a:spLocks noGrp="1"/>
          </p:cNvSpPr>
          <p:nvPr>
            <p:ph idx="1"/>
          </p:nvPr>
        </p:nvSpPr>
        <p:spPr/>
        <p:txBody>
          <a:bodyPr/>
          <a:lstStyle/>
          <a:p>
            <a:endParaRPr lang="en-US"/>
          </a:p>
        </p:txBody>
      </p:sp>
      <p:graphicFrame>
        <p:nvGraphicFramePr>
          <p:cNvPr id="4" name="Content Placeholder 3"/>
          <p:cNvGraphicFramePr>
            <a:graphicFrameLocks/>
          </p:cNvGraphicFramePr>
          <p:nvPr/>
        </p:nvGraphicFramePr>
        <p:xfrm>
          <a:off x="152400" y="1828800"/>
          <a:ext cx="87630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pull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New  Auxiliary Types:</a:t>
            </a:r>
            <a:endParaRPr lang="en-US"/>
          </a:p>
        </p:txBody>
      </p:sp>
      <p:sp>
        <p:nvSpPr>
          <p:cNvPr id="3" name="Content Placeholder 2"/>
          <p:cNvSpPr>
            <a:spLocks noGrp="1"/>
          </p:cNvSpPr>
          <p:nvPr>
            <p:ph idx="1"/>
          </p:nvPr>
        </p:nvSpPr>
        <p:spPr/>
        <p:txBody>
          <a:bodyPr/>
          <a:lstStyle/>
          <a:p>
            <a:pPr>
              <a:buNone/>
            </a:pPr>
            <a:r>
              <a:rPr lang="en-US" dirty="0" smtClean="0"/>
              <a:t>The expert committee on auxiliary dental personnel of the WHO has suggested two new types of dental auxiliaries:</a:t>
            </a:r>
          </a:p>
          <a:p>
            <a:pPr>
              <a:buFont typeface="Wingdings" pitchFamily="2" charset="2"/>
              <a:buChar char="Ø"/>
            </a:pPr>
            <a:r>
              <a:rPr lang="en-US" dirty="0" smtClean="0">
                <a:solidFill>
                  <a:srgbClr val="C00000"/>
                </a:solidFill>
              </a:rPr>
              <a:t>The dental licentiate</a:t>
            </a:r>
          </a:p>
          <a:p>
            <a:pPr>
              <a:buFont typeface="Wingdings" pitchFamily="2" charset="2"/>
              <a:buChar char="Ø"/>
            </a:pPr>
            <a:r>
              <a:rPr lang="en-US" dirty="0" smtClean="0">
                <a:solidFill>
                  <a:srgbClr val="C00000"/>
                </a:solidFill>
              </a:rPr>
              <a:t>The dental aide</a:t>
            </a:r>
            <a:endParaRPr lang="en-US" dirty="0" smtClean="0"/>
          </a:p>
          <a:p>
            <a:pPr>
              <a:buNone/>
            </a:pPr>
            <a:r>
              <a:rPr lang="en-US" dirty="0" smtClean="0"/>
              <a:t>Further more ADA has recommended another type of auxiliary: </a:t>
            </a:r>
            <a:r>
              <a:rPr lang="en-US" dirty="0" smtClean="0">
                <a:solidFill>
                  <a:srgbClr val="C00000"/>
                </a:solidFill>
              </a:rPr>
              <a:t>Community Dental Health Coordinator (</a:t>
            </a:r>
            <a:r>
              <a:rPr lang="en-US" dirty="0" err="1" smtClean="0">
                <a:solidFill>
                  <a:srgbClr val="C00000"/>
                </a:solidFill>
              </a:rPr>
              <a:t>CDHC</a:t>
            </a:r>
            <a:r>
              <a:rPr lang="en-US" dirty="0" smtClean="0">
                <a:solidFill>
                  <a:srgbClr val="C00000"/>
                </a:solidFill>
              </a:rPr>
              <a:t>)</a:t>
            </a:r>
          </a:p>
          <a:p>
            <a:endParaRPr lang="en-US" dirty="0" smtClean="0"/>
          </a:p>
          <a:p>
            <a:endParaRPr lang="en-US" dirty="0"/>
          </a:p>
        </p:txBody>
      </p:sp>
    </p:spTree>
  </p:cSld>
  <p:clrMapOvr>
    <a:masterClrMapping/>
  </p:clrMapOvr>
  <p:transition>
    <p:pull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7030A0"/>
                </a:solidFill>
                <a:latin typeface="Baskerville Old Face" pitchFamily="18" charset="0"/>
              </a:rPr>
              <a:t>WHO (1965) classification of dental health services</a:t>
            </a:r>
            <a:endParaRPr lang="en-US" b="1" dirty="0">
              <a:solidFill>
                <a:srgbClr val="7030A0"/>
              </a:solidFill>
              <a:latin typeface="Baskerville Old Face" pitchFamily="18" charset="0"/>
            </a:endParaRPr>
          </a:p>
        </p:txBody>
      </p:sp>
      <p:sp>
        <p:nvSpPr>
          <p:cNvPr id="3" name="Content Placeholder 2"/>
          <p:cNvSpPr>
            <a:spLocks noGrp="1"/>
          </p:cNvSpPr>
          <p:nvPr>
            <p:ph idx="1"/>
          </p:nvPr>
        </p:nvSpPr>
        <p:spPr/>
        <p:txBody>
          <a:bodyPr>
            <a:normAutofit lnSpcReduction="10000"/>
          </a:bodyPr>
          <a:lstStyle/>
          <a:p>
            <a:r>
              <a:rPr lang="en-US" dirty="0" smtClean="0"/>
              <a:t>Group I – dental services provided by dentist and dental auxiliaries and financed directly by the consumer or through a non government organization.</a:t>
            </a:r>
          </a:p>
          <a:p>
            <a:r>
              <a:rPr lang="en-US" dirty="0" smtClean="0"/>
              <a:t>Group II- services provided by dentists and dental auxiliaries who are partly or entirely financed by Government  but who are not considered to be Government employees.</a:t>
            </a:r>
          </a:p>
          <a:p>
            <a:r>
              <a:rPr lang="en-US" dirty="0" smtClean="0"/>
              <a:t>Group III- services provided by dentists and auxiliaries who are employed by the government.</a:t>
            </a:r>
          </a:p>
          <a:p>
            <a:endParaRPr lang="en-US" dirty="0"/>
          </a:p>
        </p:txBody>
      </p:sp>
    </p:spTree>
  </p:cSld>
  <p:clrMapOvr>
    <a:masterClrMapping/>
  </p:clrMapOvr>
  <p:transition>
    <p:pull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rmAutofit/>
          </a:bodyPr>
          <a:lstStyle/>
          <a:p>
            <a:r>
              <a:rPr lang="en-US" sz="5400" b="1" smtClean="0">
                <a:latin typeface="Comic Sans MS" pitchFamily="66" charset="0"/>
              </a:rPr>
              <a:t>Contents </a:t>
            </a:r>
            <a:endParaRPr lang="en-US" sz="5400" b="1">
              <a:latin typeface="Comic Sans MS" pitchFamily="66" charset="0"/>
            </a:endParaRPr>
          </a:p>
        </p:txBody>
      </p:sp>
      <p:sp>
        <p:nvSpPr>
          <p:cNvPr id="3" name="Content Placeholder 2"/>
          <p:cNvSpPr>
            <a:spLocks noGrp="1"/>
          </p:cNvSpPr>
          <p:nvPr>
            <p:ph idx="1"/>
          </p:nvPr>
        </p:nvSpPr>
        <p:spPr>
          <a:xfrm>
            <a:off x="609600" y="762000"/>
            <a:ext cx="8229600" cy="6096000"/>
          </a:xfrm>
        </p:spPr>
        <p:txBody>
          <a:bodyPr>
            <a:noAutofit/>
          </a:bodyPr>
          <a:lstStyle/>
          <a:p>
            <a:pPr algn="just">
              <a:lnSpc>
                <a:spcPct val="150000"/>
              </a:lnSpc>
              <a:defRPr/>
            </a:pPr>
            <a:r>
              <a:rPr lang="en-US" b="1" dirty="0" smtClean="0">
                <a:latin typeface="Times New Roman" pitchFamily="18" charset="0"/>
                <a:cs typeface="Times New Roman" pitchFamily="18" charset="0"/>
              </a:rPr>
              <a:t>Introduction</a:t>
            </a:r>
          </a:p>
          <a:p>
            <a:pPr algn="just">
              <a:lnSpc>
                <a:spcPct val="150000"/>
              </a:lnSpc>
              <a:defRPr/>
            </a:pPr>
            <a:r>
              <a:rPr lang="en-US" b="1" dirty="0" smtClean="0">
                <a:latin typeface="Times New Roman" pitchFamily="18" charset="0"/>
                <a:cs typeface="Times New Roman" pitchFamily="18" charset="0"/>
              </a:rPr>
              <a:t>History </a:t>
            </a:r>
          </a:p>
          <a:p>
            <a:pPr algn="just">
              <a:lnSpc>
                <a:spcPct val="150000"/>
              </a:lnSpc>
              <a:defRPr/>
            </a:pPr>
            <a:r>
              <a:rPr lang="en-US" b="1" dirty="0" smtClean="0">
                <a:latin typeface="Times New Roman" pitchFamily="18" charset="0"/>
                <a:cs typeface="Times New Roman" pitchFamily="18" charset="0"/>
              </a:rPr>
              <a:t>Definition</a:t>
            </a:r>
          </a:p>
          <a:p>
            <a:pPr algn="just">
              <a:lnSpc>
                <a:spcPct val="150000"/>
              </a:lnSpc>
              <a:defRPr/>
            </a:pPr>
            <a:r>
              <a:rPr lang="en-US" b="1" dirty="0" smtClean="0">
                <a:latin typeface="Times New Roman" pitchFamily="18" charset="0"/>
                <a:cs typeface="Times New Roman" pitchFamily="18" charset="0"/>
              </a:rPr>
              <a:t>Classification of Dental Auxiliaries </a:t>
            </a:r>
          </a:p>
          <a:p>
            <a:pPr algn="just">
              <a:lnSpc>
                <a:spcPct val="150000"/>
              </a:lnSpc>
              <a:buNone/>
              <a:defRPr/>
            </a:pPr>
            <a:r>
              <a:rPr lang="en-US" b="1" dirty="0" smtClean="0"/>
              <a:t>1. Non operating Auxiliaries </a:t>
            </a:r>
            <a:endParaRPr lang="en-US" b="1" dirty="0" smtClean="0">
              <a:latin typeface="Times New Roman" pitchFamily="18" charset="0"/>
              <a:cs typeface="Times New Roman" pitchFamily="18" charset="0"/>
            </a:endParaRPr>
          </a:p>
          <a:p>
            <a:pPr algn="just">
              <a:lnSpc>
                <a:spcPct val="150000"/>
              </a:lnSpc>
              <a:buNone/>
              <a:defRPr/>
            </a:pPr>
            <a:r>
              <a:rPr lang="en-US"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sym typeface="Wingdings" pitchFamily="2" charset="2"/>
              </a:rPr>
              <a:t> </a:t>
            </a:r>
            <a:r>
              <a:rPr lang="en-US" b="1" dirty="0" smtClean="0">
                <a:latin typeface="Times New Roman" pitchFamily="18" charset="0"/>
                <a:cs typeface="Times New Roman" pitchFamily="18" charset="0"/>
              </a:rPr>
              <a:t>Dental Surgery Assistant</a:t>
            </a:r>
          </a:p>
          <a:p>
            <a:pPr algn="just">
              <a:lnSpc>
                <a:spcPct val="150000"/>
              </a:lnSpc>
              <a:buNone/>
              <a:defRPr/>
            </a:pPr>
            <a:r>
              <a:rPr lang="en-US"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sym typeface="Wingdings" pitchFamily="2" charset="2"/>
              </a:rPr>
              <a:t> </a:t>
            </a:r>
            <a:r>
              <a:rPr lang="en-US" b="1" dirty="0" smtClean="0">
                <a:latin typeface="Times New Roman" pitchFamily="18" charset="0"/>
                <a:cs typeface="Times New Roman" pitchFamily="18" charset="0"/>
              </a:rPr>
              <a:t>Dental Secretary / Receptionist</a:t>
            </a:r>
          </a:p>
          <a:p>
            <a:pPr algn="just">
              <a:lnSpc>
                <a:spcPct val="150000"/>
              </a:lnSpc>
              <a:buNone/>
              <a:defRPr/>
            </a:pPr>
            <a:r>
              <a:rPr lang="en-US"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sym typeface="Wingdings" pitchFamily="2" charset="2"/>
              </a:rPr>
              <a:t> </a:t>
            </a:r>
            <a:r>
              <a:rPr lang="en-US" b="1" dirty="0" smtClean="0">
                <a:latin typeface="Times New Roman" pitchFamily="18" charset="0"/>
                <a:cs typeface="Times New Roman" pitchFamily="18" charset="0"/>
              </a:rPr>
              <a:t>Dental Laboratory Technician</a:t>
            </a:r>
          </a:p>
          <a:p>
            <a:pPr algn="just">
              <a:lnSpc>
                <a:spcPct val="150000"/>
              </a:lnSpc>
              <a:buNone/>
              <a:defRPr/>
            </a:pPr>
            <a:r>
              <a:rPr lang="en-US" b="1" dirty="0" smtClean="0">
                <a:latin typeface="Times New Roman" pitchFamily="18" charset="0"/>
                <a:cs typeface="Times New Roman" pitchFamily="18" charset="0"/>
                <a:sym typeface="Wingdings" pitchFamily="2" charset="2"/>
              </a:rPr>
              <a:t>          </a:t>
            </a:r>
            <a:r>
              <a:rPr lang="en-US" b="1" dirty="0" smtClean="0">
                <a:latin typeface="Times New Roman" pitchFamily="18" charset="0"/>
                <a:cs typeface="Times New Roman" pitchFamily="18" charset="0"/>
              </a:rPr>
              <a:t>The Dental Health Educator</a:t>
            </a:r>
          </a:p>
          <a:p>
            <a:pPr algn="just">
              <a:lnSpc>
                <a:spcPct val="150000"/>
              </a:lnSpc>
              <a:buNone/>
              <a:defRPr/>
            </a:pPr>
            <a:r>
              <a:rPr lang="en-US" b="1" dirty="0" smtClean="0">
                <a:latin typeface="Times New Roman" pitchFamily="18" charset="0"/>
                <a:cs typeface="Times New Roman" pitchFamily="18" charset="0"/>
                <a:sym typeface="Wingdings" pitchFamily="2" charset="2"/>
              </a:rPr>
              <a:t>         </a:t>
            </a:r>
            <a:endParaRPr lang="en-US" b="1" dirty="0" smtClean="0">
              <a:latin typeface="Times New Roman" pitchFamily="18" charset="0"/>
              <a:cs typeface="Times New Roman" pitchFamily="18" charset="0"/>
            </a:endParaRPr>
          </a:p>
          <a:p>
            <a:pPr algn="just">
              <a:lnSpc>
                <a:spcPct val="150000"/>
              </a:lnSpc>
              <a:buNone/>
              <a:defRPr/>
            </a:pPr>
            <a:endParaRPr lang="en-US" b="1" dirty="0" smtClean="0">
              <a:latin typeface="Times New Roman" pitchFamily="18" charset="0"/>
              <a:cs typeface="Times New Roman" pitchFamily="18" charset="0"/>
            </a:endParaRPr>
          </a:p>
          <a:p>
            <a:pPr marL="514350" indent="-514350">
              <a:lnSpc>
                <a:spcPct val="150000"/>
              </a:lnSpc>
              <a:buNone/>
              <a:defRPr/>
            </a:pPr>
            <a:r>
              <a:rPr lang="en-US" b="1" dirty="0" smtClean="0">
                <a:latin typeface="Times New Roman" pitchFamily="18" charset="0"/>
                <a:cs typeface="Times New Roman" pitchFamily="18" charset="0"/>
              </a:rPr>
              <a:t>         </a:t>
            </a:r>
          </a:p>
          <a:p>
            <a:pPr algn="just">
              <a:lnSpc>
                <a:spcPct val="150000"/>
              </a:lnSpc>
              <a:defRPr/>
            </a:pPr>
            <a:endParaRPr lang="en-US" b="1" dirty="0" smtClean="0">
              <a:latin typeface="Times New Roman" pitchFamily="18" charset="0"/>
              <a:cs typeface="Times New Roman" pitchFamily="18" charset="0"/>
            </a:endParaRPr>
          </a:p>
          <a:p>
            <a:pPr algn="just">
              <a:lnSpc>
                <a:spcPct val="150000"/>
              </a:lnSpc>
              <a:defRPr/>
            </a:pPr>
            <a:endParaRPr lang="en-US" b="1" dirty="0" smtClean="0">
              <a:latin typeface="Times New Roman" pitchFamily="18" charset="0"/>
              <a:cs typeface="Times New Roman" pitchFamily="18" charset="0"/>
            </a:endParaRPr>
          </a:p>
          <a:p>
            <a:pPr>
              <a:lnSpc>
                <a:spcPct val="150000"/>
              </a:lnSpc>
            </a:pPr>
            <a:endParaRPr lang="en-US" b="1" dirty="0">
              <a:latin typeface="Times New Roman" pitchFamily="18" charset="0"/>
              <a:cs typeface="Times New Roman" pitchFamily="18" charset="0"/>
            </a:endParaRPr>
          </a:p>
        </p:txBody>
      </p:sp>
      <p:pic>
        <p:nvPicPr>
          <p:cNvPr id="6" name="Picture 8" descr="http://www.picgifs.com/job-graphics/job-graphics/dentist/animaatjes-tandarts-54156.gif"/>
          <p:cNvPicPr>
            <a:picLocks noChangeAspect="1" noChangeArrowheads="1"/>
          </p:cNvPicPr>
          <p:nvPr/>
        </p:nvPicPr>
        <p:blipFill>
          <a:blip r:embed="rId3"/>
          <a:srcRect/>
          <a:stretch>
            <a:fillRect/>
          </a:stretch>
        </p:blipFill>
        <p:spPr bwMode="auto">
          <a:xfrm>
            <a:off x="7162801" y="152400"/>
            <a:ext cx="1771650" cy="1600200"/>
          </a:xfrm>
          <a:prstGeom prst="rect">
            <a:avLst/>
          </a:prstGeom>
          <a:noFill/>
        </p:spPr>
      </p:pic>
    </p:spTree>
  </p:cSld>
  <p:clrMapOvr>
    <a:masterClrMapping/>
  </p:clrMapOvr>
  <p:transition>
    <p:pull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smtClean="0"/>
              <a:t> </a:t>
            </a:r>
            <a:br>
              <a:rPr lang="en-US" b="1" smtClean="0"/>
            </a:br>
            <a:r>
              <a:rPr lang="en-US" b="1" smtClean="0"/>
              <a:t>Non- Operating Auxiliary</a:t>
            </a:r>
            <a:br>
              <a:rPr lang="en-US" b="1" smtClean="0"/>
            </a:br>
            <a:endParaRPr lang="en-US" b="1"/>
          </a:p>
        </p:txBody>
      </p:sp>
      <p:sp>
        <p:nvSpPr>
          <p:cNvPr id="3" name="Content Placeholder 2"/>
          <p:cNvSpPr>
            <a:spLocks noGrp="1"/>
          </p:cNvSpPr>
          <p:nvPr>
            <p:ph idx="1"/>
          </p:nvPr>
        </p:nvSpPr>
        <p:spPr/>
        <p:txBody>
          <a:bodyPr/>
          <a:lstStyle/>
          <a:p>
            <a:endParaRPr lang="en-US" b="1"/>
          </a:p>
        </p:txBody>
      </p:sp>
      <p:pic>
        <p:nvPicPr>
          <p:cNvPr id="86018" name="Picture 2" descr="http://www.bls.gov/ooh/images/15704.jpg"/>
          <p:cNvPicPr>
            <a:picLocks noChangeAspect="1" noChangeArrowheads="1"/>
          </p:cNvPicPr>
          <p:nvPr/>
        </p:nvPicPr>
        <p:blipFill>
          <a:blip r:embed="rId3"/>
          <a:srcRect/>
          <a:stretch>
            <a:fillRect/>
          </a:stretch>
        </p:blipFill>
        <p:spPr bwMode="auto">
          <a:xfrm>
            <a:off x="609600" y="1447800"/>
            <a:ext cx="8001000" cy="4800600"/>
          </a:xfrm>
          <a:prstGeom prst="rect">
            <a:avLst/>
          </a:prstGeom>
          <a:noFill/>
        </p:spPr>
      </p:pic>
    </p:spTree>
  </p:cSld>
  <p:clrMapOvr>
    <a:masterClrMapping/>
  </p:clrMapOvr>
  <p:transition>
    <p:pull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smtClean="0"/>
              <a:t>Dental Surgery Assistant</a:t>
            </a:r>
            <a:endParaRPr lang="en-US"/>
          </a:p>
        </p:txBody>
      </p:sp>
      <p:sp>
        <p:nvSpPr>
          <p:cNvPr id="3" name="Content Placeholder 2"/>
          <p:cNvSpPr>
            <a:spLocks noGrp="1"/>
          </p:cNvSpPr>
          <p:nvPr>
            <p:ph idx="1"/>
          </p:nvPr>
        </p:nvSpPr>
        <p:spPr>
          <a:xfrm>
            <a:off x="533400" y="1143000"/>
            <a:ext cx="8229600" cy="4800600"/>
          </a:xfrm>
        </p:spPr>
        <p:txBody>
          <a:bodyPr>
            <a:normAutofit/>
          </a:bodyPr>
          <a:lstStyle/>
          <a:p>
            <a:r>
              <a:rPr lang="en-US" dirty="0" smtClean="0"/>
              <a:t>A dental assistant is a non-operating auxiliary who assists the dentist or dental hygienist in treating patients, but who is not legally permitted to treat patient independently. </a:t>
            </a:r>
          </a:p>
          <a:p>
            <a:r>
              <a:rPr lang="en-US" dirty="0" smtClean="0"/>
              <a:t>Work under the </a:t>
            </a:r>
            <a:r>
              <a:rPr lang="en-US" b="1" dirty="0" smtClean="0"/>
              <a:t>supervision of a licensed dentist</a:t>
            </a:r>
          </a:p>
          <a:p>
            <a:r>
              <a:rPr lang="en-US" dirty="0" smtClean="0"/>
              <a:t>The common ones include dental assistant, chair side dental assistant and dental nurse.</a:t>
            </a:r>
          </a:p>
          <a:p>
            <a:endParaRPr lang="en-US" dirty="0" smtClean="0"/>
          </a:p>
          <a:p>
            <a:endParaRPr lang="en-US" dirty="0" smtClean="0"/>
          </a:p>
        </p:txBody>
      </p:sp>
      <p:pic>
        <p:nvPicPr>
          <p:cNvPr id="4" name="Picture 2" descr="http://3.bp.blogspot.com/_34yp555Pbx8/S1LCgAZu1SI/AAAAAAAAD3Y/mk5_DZof5ns/s400/P1143367.JPG"/>
          <p:cNvPicPr>
            <a:picLocks noChangeAspect="1" noChangeArrowheads="1"/>
          </p:cNvPicPr>
          <p:nvPr/>
        </p:nvPicPr>
        <p:blipFill>
          <a:blip r:embed="rId3"/>
          <a:srcRect/>
          <a:stretch>
            <a:fillRect/>
          </a:stretch>
        </p:blipFill>
        <p:spPr bwMode="auto">
          <a:xfrm rot="21323678">
            <a:off x="6172200" y="4953000"/>
            <a:ext cx="2157345" cy="1481409"/>
          </a:xfrm>
          <a:prstGeom prst="rect">
            <a:avLst/>
          </a:prstGeom>
          <a:noFill/>
        </p:spPr>
      </p:pic>
    </p:spTree>
  </p:cSld>
  <p:clrMapOvr>
    <a:masterClrMapping/>
  </p:clrMapOvr>
  <p:transition>
    <p:pull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endParaRPr lang="en-US"/>
          </a:p>
        </p:txBody>
      </p:sp>
      <p:sp>
        <p:nvSpPr>
          <p:cNvPr id="3" name="Content Placeholder 2"/>
          <p:cNvSpPr>
            <a:spLocks noGrp="1"/>
          </p:cNvSpPr>
          <p:nvPr>
            <p:ph idx="1"/>
          </p:nvPr>
        </p:nvSpPr>
        <p:spPr>
          <a:xfrm>
            <a:off x="457200" y="838200"/>
            <a:ext cx="8229600" cy="5287963"/>
          </a:xfrm>
        </p:spPr>
        <p:txBody>
          <a:bodyPr>
            <a:normAutofit/>
          </a:bodyPr>
          <a:lstStyle/>
          <a:p>
            <a:r>
              <a:rPr lang="en-US" b="1" i="1" dirty="0" smtClean="0">
                <a:solidFill>
                  <a:srgbClr val="7030A0"/>
                </a:solidFill>
              </a:rPr>
              <a:t>The  Duties  of  Dental  assistants :</a:t>
            </a:r>
          </a:p>
          <a:p>
            <a:pPr>
              <a:buNone/>
            </a:pPr>
            <a:r>
              <a:rPr lang="en-US" dirty="0" smtClean="0"/>
              <a:t>1. Reception of the patient.</a:t>
            </a:r>
          </a:p>
          <a:p>
            <a:pPr>
              <a:buNone/>
            </a:pPr>
            <a:r>
              <a:rPr lang="en-US" dirty="0" smtClean="0"/>
              <a:t>2. Preparation of the patient for any treatment he or she may need.</a:t>
            </a:r>
          </a:p>
          <a:p>
            <a:pPr>
              <a:buNone/>
            </a:pPr>
            <a:r>
              <a:rPr lang="en-US" dirty="0" smtClean="0"/>
              <a:t>3. Preparation and provision of all necessary facilities such as mouthwashes and  napkins.</a:t>
            </a:r>
          </a:p>
          <a:p>
            <a:pPr>
              <a:buNone/>
            </a:pPr>
            <a:r>
              <a:rPr lang="en-US" dirty="0" smtClean="0"/>
              <a:t>4. </a:t>
            </a:r>
            <a:r>
              <a:rPr lang="en-US" i="1" dirty="0" smtClean="0">
                <a:solidFill>
                  <a:srgbClr val="7030A0"/>
                </a:solidFill>
              </a:rPr>
              <a:t>Sterilization</a:t>
            </a:r>
            <a:r>
              <a:rPr lang="en-US" dirty="0" smtClean="0"/>
              <a:t>, care and preparation of instruments</a:t>
            </a:r>
            <a:endParaRPr lang="en-US" dirty="0"/>
          </a:p>
        </p:txBody>
      </p:sp>
      <p:pic>
        <p:nvPicPr>
          <p:cNvPr id="4" name="Picture 2" descr="http://3.bp.blogspot.com/_34yp555Pbx8/S1LCgAZu1SI/AAAAAAAAD3Y/mk5_DZof5ns/s400/P1143367.JPG"/>
          <p:cNvPicPr>
            <a:picLocks noChangeAspect="1" noChangeArrowheads="1"/>
          </p:cNvPicPr>
          <p:nvPr/>
        </p:nvPicPr>
        <p:blipFill>
          <a:blip r:embed="rId3"/>
          <a:srcRect/>
          <a:stretch>
            <a:fillRect/>
          </a:stretch>
        </p:blipFill>
        <p:spPr bwMode="auto">
          <a:xfrm rot="21381541">
            <a:off x="6346001" y="251096"/>
            <a:ext cx="2328086" cy="1746064"/>
          </a:xfrm>
          <a:prstGeom prst="rect">
            <a:avLst/>
          </a:prstGeom>
          <a:noFill/>
        </p:spPr>
      </p:pic>
    </p:spTree>
  </p:cSld>
  <p:clrMapOvr>
    <a:masterClrMapping/>
  </p:clrMapOvr>
  <p:transition>
    <p:pull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endParaRPr lang="en-US"/>
          </a:p>
        </p:txBody>
      </p:sp>
      <p:sp>
        <p:nvSpPr>
          <p:cNvPr id="3" name="Content Placeholder 2"/>
          <p:cNvSpPr>
            <a:spLocks noGrp="1"/>
          </p:cNvSpPr>
          <p:nvPr>
            <p:ph idx="1"/>
          </p:nvPr>
        </p:nvSpPr>
        <p:spPr>
          <a:xfrm>
            <a:off x="457200" y="1143000"/>
            <a:ext cx="8229600" cy="4983163"/>
          </a:xfrm>
        </p:spPr>
        <p:txBody>
          <a:bodyPr>
            <a:normAutofit/>
          </a:bodyPr>
          <a:lstStyle/>
          <a:p>
            <a:pPr>
              <a:buNone/>
            </a:pPr>
            <a:r>
              <a:rPr lang="en-US" dirty="0" smtClean="0"/>
              <a:t>5. Preparation and </a:t>
            </a:r>
            <a:r>
              <a:rPr lang="en-US" i="1" dirty="0" smtClean="0">
                <a:solidFill>
                  <a:srgbClr val="7030A0"/>
                </a:solidFill>
              </a:rPr>
              <a:t>mixing of restorative materials </a:t>
            </a:r>
            <a:r>
              <a:rPr lang="en-US" dirty="0" smtClean="0"/>
              <a:t>including both filling and impression materials.</a:t>
            </a:r>
          </a:p>
          <a:p>
            <a:pPr>
              <a:buNone/>
            </a:pPr>
            <a:r>
              <a:rPr lang="en-US" dirty="0" smtClean="0"/>
              <a:t>6. Care of the patient after treatment until he or she leaves, including </a:t>
            </a:r>
            <a:r>
              <a:rPr lang="en-US" i="1" dirty="0" smtClean="0">
                <a:solidFill>
                  <a:srgbClr val="7030A0"/>
                </a:solidFill>
              </a:rPr>
              <a:t>clearing away of instruments and preparation of instruments </a:t>
            </a:r>
            <a:r>
              <a:rPr lang="en-US" dirty="0" smtClean="0"/>
              <a:t>for reuse.</a:t>
            </a:r>
          </a:p>
          <a:p>
            <a:pPr>
              <a:buNone/>
            </a:pPr>
            <a:r>
              <a:rPr lang="en-US" dirty="0" smtClean="0"/>
              <a:t>7. </a:t>
            </a:r>
            <a:r>
              <a:rPr lang="en-US" i="1" dirty="0" smtClean="0">
                <a:solidFill>
                  <a:srgbClr val="7030A0"/>
                </a:solidFill>
              </a:rPr>
              <a:t>Preparation of the surgery </a:t>
            </a:r>
            <a:r>
              <a:rPr lang="en-US" dirty="0" smtClean="0"/>
              <a:t>for the next patient.</a:t>
            </a:r>
          </a:p>
          <a:p>
            <a:pPr>
              <a:buNone/>
            </a:pPr>
            <a:r>
              <a:rPr lang="en-US" dirty="0" smtClean="0"/>
              <a:t>8. Presentation of documents to the dental surgeon for his completion and filing of these.</a:t>
            </a:r>
            <a:endParaRPr lang="en-US" dirty="0"/>
          </a:p>
        </p:txBody>
      </p:sp>
      <p:pic>
        <p:nvPicPr>
          <p:cNvPr id="4" name="Picture 2" descr="http://3.bp.blogspot.com/_34yp555Pbx8/S1LCgAZu1SI/AAAAAAAAD3Y/mk5_DZof5ns/s400/P1143367.JPG"/>
          <p:cNvPicPr>
            <a:picLocks noChangeAspect="1" noChangeArrowheads="1"/>
          </p:cNvPicPr>
          <p:nvPr/>
        </p:nvPicPr>
        <p:blipFill>
          <a:blip r:embed="rId2"/>
          <a:srcRect/>
          <a:stretch>
            <a:fillRect/>
          </a:stretch>
        </p:blipFill>
        <p:spPr bwMode="auto">
          <a:xfrm rot="375168">
            <a:off x="6920071" y="85606"/>
            <a:ext cx="1639119" cy="1229339"/>
          </a:xfrm>
          <a:prstGeom prst="rect">
            <a:avLst/>
          </a:prstGeom>
          <a:noFill/>
        </p:spPr>
      </p:pic>
    </p:spTree>
  </p:cSld>
  <p:clrMapOvr>
    <a:masterClrMapping/>
  </p:clrMapOvr>
  <p:transition>
    <p:pull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endParaRPr lang="en-US"/>
          </a:p>
        </p:txBody>
      </p:sp>
      <p:sp>
        <p:nvSpPr>
          <p:cNvPr id="3" name="Content Placeholder 2"/>
          <p:cNvSpPr>
            <a:spLocks noGrp="1"/>
          </p:cNvSpPr>
          <p:nvPr>
            <p:ph idx="1"/>
          </p:nvPr>
        </p:nvSpPr>
        <p:spPr>
          <a:xfrm>
            <a:off x="457200" y="1219200"/>
            <a:ext cx="8229600" cy="4906963"/>
          </a:xfrm>
        </p:spPr>
        <p:txBody>
          <a:bodyPr/>
          <a:lstStyle/>
          <a:p>
            <a:pPr>
              <a:buNone/>
            </a:pPr>
            <a:r>
              <a:rPr lang="en-US" dirty="0" smtClean="0"/>
              <a:t>9. Assistance with x-ray work and </a:t>
            </a:r>
            <a:r>
              <a:rPr lang="en-US" i="1" dirty="0" smtClean="0">
                <a:solidFill>
                  <a:srgbClr val="7030A0"/>
                </a:solidFill>
              </a:rPr>
              <a:t>the processing and mounting of x-rays.</a:t>
            </a:r>
          </a:p>
          <a:p>
            <a:pPr>
              <a:buNone/>
            </a:pPr>
            <a:r>
              <a:rPr lang="en-US" dirty="0" smtClean="0"/>
              <a:t>10. </a:t>
            </a:r>
            <a:r>
              <a:rPr lang="en-US" i="1" dirty="0" smtClean="0">
                <a:solidFill>
                  <a:srgbClr val="7030A0"/>
                </a:solidFill>
              </a:rPr>
              <a:t>Instruction of the patient</a:t>
            </a:r>
            <a:r>
              <a:rPr lang="en-US" dirty="0" smtClean="0"/>
              <a:t>, where necessary, in the correct use of the toothbrush.</a:t>
            </a:r>
          </a:p>
          <a:p>
            <a:pPr>
              <a:buNone/>
            </a:pPr>
            <a:r>
              <a:rPr lang="en-US" dirty="0" smtClean="0"/>
              <a:t>11 .Aftercare of persons who have had general anesthetics.</a:t>
            </a:r>
            <a:endParaRPr lang="en-US" dirty="0"/>
          </a:p>
        </p:txBody>
      </p:sp>
      <p:pic>
        <p:nvPicPr>
          <p:cNvPr id="4" name="Picture 2" descr="http://3.bp.blogspot.com/_34yp555Pbx8/S1LCgAZu1SI/AAAAAAAAD3Y/mk5_DZof5ns/s400/P1143367.JPG"/>
          <p:cNvPicPr>
            <a:picLocks noChangeAspect="1" noChangeArrowheads="1"/>
          </p:cNvPicPr>
          <p:nvPr/>
        </p:nvPicPr>
        <p:blipFill>
          <a:blip r:embed="rId2"/>
          <a:srcRect/>
          <a:stretch>
            <a:fillRect/>
          </a:stretch>
        </p:blipFill>
        <p:spPr bwMode="auto">
          <a:xfrm rot="375168">
            <a:off x="6177687" y="4450846"/>
            <a:ext cx="2368244" cy="1776182"/>
          </a:xfrm>
          <a:prstGeom prst="rect">
            <a:avLst/>
          </a:prstGeom>
          <a:noFill/>
        </p:spPr>
      </p:pic>
    </p:spTree>
  </p:cSld>
  <p:clrMapOvr>
    <a:masterClrMapping/>
  </p:clrMapOvr>
  <p:transition>
    <p:pull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Four-handed dentistry</a:t>
            </a:r>
            <a:endParaRPr lang="en-US"/>
          </a:p>
        </p:txBody>
      </p:sp>
      <p:sp>
        <p:nvSpPr>
          <p:cNvPr id="3" name="Content Placeholder 2"/>
          <p:cNvSpPr>
            <a:spLocks noGrp="1"/>
          </p:cNvSpPr>
          <p:nvPr>
            <p:ph idx="1"/>
          </p:nvPr>
        </p:nvSpPr>
        <p:spPr/>
        <p:txBody>
          <a:bodyPr/>
          <a:lstStyle/>
          <a:p>
            <a:pPr>
              <a:buFont typeface="Wingdings" pitchFamily="2" charset="2"/>
              <a:buChar char="Ø"/>
            </a:pPr>
            <a:r>
              <a:rPr lang="en-US" b="1" smtClean="0">
                <a:solidFill>
                  <a:srgbClr val="0070C0"/>
                </a:solidFill>
              </a:rPr>
              <a:t>Working With an Assistant</a:t>
            </a:r>
          </a:p>
          <a:p>
            <a:r>
              <a:rPr lang="en-US" smtClean="0"/>
              <a:t>Assistant seated 4-6 inches above operator</a:t>
            </a:r>
          </a:p>
          <a:p>
            <a:r>
              <a:rPr lang="en-US" smtClean="0"/>
              <a:t>Facing toward head of dental chair</a:t>
            </a:r>
          </a:p>
          <a:p>
            <a:r>
              <a:rPr lang="en-US" smtClean="0"/>
              <a:t>Oral cavity accessible to operator and assistant</a:t>
            </a:r>
          </a:p>
          <a:p>
            <a:r>
              <a:rPr lang="en-US" smtClean="0"/>
              <a:t>Instruments within arm’s reach of assistant</a:t>
            </a:r>
          </a:p>
          <a:p>
            <a:endParaRPr lang="en-US"/>
          </a:p>
        </p:txBody>
      </p:sp>
      <p:pic>
        <p:nvPicPr>
          <p:cNvPr id="4" name="Picture 2" descr="http://3.bp.blogspot.com/_34yp555Pbx8/S1LCgAZu1SI/AAAAAAAAD3Y/mk5_DZof5ns/s400/P1143367.JPG"/>
          <p:cNvPicPr>
            <a:picLocks noChangeAspect="1" noChangeArrowheads="1"/>
          </p:cNvPicPr>
          <p:nvPr/>
        </p:nvPicPr>
        <p:blipFill>
          <a:blip r:embed="rId2"/>
          <a:srcRect/>
          <a:stretch>
            <a:fillRect/>
          </a:stretch>
        </p:blipFill>
        <p:spPr bwMode="auto">
          <a:xfrm rot="21323678">
            <a:off x="5642066" y="4635942"/>
            <a:ext cx="3061870" cy="2102530"/>
          </a:xfrm>
          <a:prstGeom prst="rect">
            <a:avLst/>
          </a:prstGeom>
          <a:noFill/>
        </p:spPr>
      </p:pic>
    </p:spTree>
  </p:cSld>
  <p:clrMapOvr>
    <a:masterClrMapping/>
  </p:clrMapOvr>
  <p:transition>
    <p:pull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solidFill>
                  <a:srgbClr val="7030A0"/>
                </a:solidFill>
              </a:rPr>
              <a:t>Advantages</a:t>
            </a:r>
          </a:p>
          <a:p>
            <a:r>
              <a:rPr lang="en-US" dirty="0" smtClean="0"/>
              <a:t>Reduces physical and mental strain of operator. </a:t>
            </a:r>
          </a:p>
          <a:p>
            <a:r>
              <a:rPr lang="en-US" dirty="0" smtClean="0"/>
              <a:t>Improved quality of service. </a:t>
            </a:r>
          </a:p>
          <a:p>
            <a:r>
              <a:rPr lang="en-US" dirty="0" smtClean="0"/>
              <a:t>Appointment periods also may be shorter</a:t>
            </a:r>
          </a:p>
          <a:p>
            <a:pPr>
              <a:buNone/>
            </a:pPr>
            <a:endParaRPr lang="en-US" b="1" dirty="0">
              <a:solidFill>
                <a:srgbClr val="7030A0"/>
              </a:solidFill>
            </a:endParaRPr>
          </a:p>
        </p:txBody>
      </p:sp>
      <p:pic>
        <p:nvPicPr>
          <p:cNvPr id="4" name="Picture 2" descr="http://3.bp.blogspot.com/_34yp555Pbx8/S1LCgAZu1SI/AAAAAAAAD3Y/mk5_DZof5ns/s400/P1143367.JPG"/>
          <p:cNvPicPr>
            <a:picLocks noChangeAspect="1" noChangeArrowheads="1"/>
          </p:cNvPicPr>
          <p:nvPr/>
        </p:nvPicPr>
        <p:blipFill>
          <a:blip r:embed="rId3"/>
          <a:srcRect/>
          <a:stretch>
            <a:fillRect/>
          </a:stretch>
        </p:blipFill>
        <p:spPr bwMode="auto">
          <a:xfrm rot="21323678">
            <a:off x="5639944" y="4438044"/>
            <a:ext cx="2668896" cy="2017767"/>
          </a:xfrm>
          <a:prstGeom prst="rect">
            <a:avLst/>
          </a:prstGeom>
          <a:noFill/>
        </p:spPr>
      </p:pic>
    </p:spTree>
  </p:cSld>
  <p:clrMapOvr>
    <a:masterClrMapping/>
  </p:clrMapOvr>
  <p:transition>
    <p:pull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smtClean="0"/>
              <a:t>Dental Secretary /Receptionist</a:t>
            </a:r>
            <a:endParaRPr lang="en-US"/>
          </a:p>
        </p:txBody>
      </p:sp>
      <p:sp>
        <p:nvSpPr>
          <p:cNvPr id="3" name="Content Placeholder 2"/>
          <p:cNvSpPr>
            <a:spLocks noGrp="1"/>
          </p:cNvSpPr>
          <p:nvPr>
            <p:ph idx="1"/>
          </p:nvPr>
        </p:nvSpPr>
        <p:spPr>
          <a:xfrm>
            <a:off x="457200" y="1295400"/>
            <a:ext cx="8229600" cy="4525963"/>
          </a:xfrm>
        </p:spPr>
        <p:txBody>
          <a:bodyPr/>
          <a:lstStyle/>
          <a:p>
            <a:r>
              <a:rPr lang="en-US" smtClean="0"/>
              <a:t>This is a person who assists the dentist with his secretarial work and patient reception duties.</a:t>
            </a:r>
            <a:endParaRPr lang="en-US"/>
          </a:p>
        </p:txBody>
      </p:sp>
      <p:pic>
        <p:nvPicPr>
          <p:cNvPr id="26626" name="Picture 2" descr="http://t1.gstatic.com/images?q=tbn:ANd9GcRTVGcQ3WjobjUn363QDSL7A3DJ077GVT3jBP6cErs6P8QAOJad"/>
          <p:cNvPicPr>
            <a:picLocks noChangeAspect="1" noChangeArrowheads="1"/>
          </p:cNvPicPr>
          <p:nvPr/>
        </p:nvPicPr>
        <p:blipFill>
          <a:blip r:embed="rId2"/>
          <a:srcRect/>
          <a:stretch>
            <a:fillRect/>
          </a:stretch>
        </p:blipFill>
        <p:spPr bwMode="auto">
          <a:xfrm>
            <a:off x="4876800" y="3276600"/>
            <a:ext cx="3057525" cy="2600326"/>
          </a:xfrm>
          <a:prstGeom prst="rect">
            <a:avLst/>
          </a:prstGeom>
          <a:noFill/>
        </p:spPr>
      </p:pic>
      <p:pic>
        <p:nvPicPr>
          <p:cNvPr id="5" name="Picture 3" descr="Receptionist"/>
          <p:cNvPicPr>
            <a:picLocks noChangeAspect="1" noChangeArrowheads="1"/>
          </p:cNvPicPr>
          <p:nvPr/>
        </p:nvPicPr>
        <p:blipFill>
          <a:blip r:embed="rId3"/>
          <a:srcRect/>
          <a:stretch>
            <a:fillRect/>
          </a:stretch>
        </p:blipFill>
        <p:spPr bwMode="auto">
          <a:xfrm>
            <a:off x="762000" y="2743200"/>
            <a:ext cx="3905602" cy="3935175"/>
          </a:xfrm>
          <a:prstGeom prst="rect">
            <a:avLst/>
          </a:prstGeom>
          <a:noFill/>
          <a:ln w="9525">
            <a:noFill/>
            <a:miter lim="800000"/>
            <a:headEnd/>
            <a:tailEnd/>
          </a:ln>
        </p:spPr>
      </p:pic>
      <p:pic>
        <p:nvPicPr>
          <p:cNvPr id="6" name="Picture 2" descr="DentalReceptionist"/>
          <p:cNvPicPr>
            <a:picLocks noChangeAspect="1" noChangeArrowheads="1"/>
          </p:cNvPicPr>
          <p:nvPr/>
        </p:nvPicPr>
        <p:blipFill>
          <a:blip r:embed="rId4"/>
          <a:srcRect/>
          <a:stretch>
            <a:fillRect/>
          </a:stretch>
        </p:blipFill>
        <p:spPr bwMode="auto">
          <a:xfrm>
            <a:off x="4648200" y="2743200"/>
            <a:ext cx="4038600" cy="3886199"/>
          </a:xfrm>
          <a:prstGeom prst="rect">
            <a:avLst/>
          </a:prstGeom>
          <a:noFill/>
          <a:ln w="9525">
            <a:noFill/>
            <a:miter lim="800000"/>
            <a:headEnd/>
            <a:tailEnd/>
          </a:ln>
        </p:spPr>
      </p:pic>
    </p:spTree>
  </p:cSld>
  <p:clrMapOvr>
    <a:masterClrMapping/>
  </p:clrMapOvr>
  <p:transition>
    <p:pull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smtClean="0"/>
              <a:t/>
            </a:r>
            <a:br>
              <a:rPr lang="en-US" b="1" smtClean="0"/>
            </a:br>
            <a:r>
              <a:rPr lang="en-US" b="1" smtClean="0"/>
              <a:t>Dental Laboratory Technician</a:t>
            </a:r>
            <a:br>
              <a:rPr lang="en-US" b="1" smtClean="0"/>
            </a:br>
            <a:endParaRPr lang="en-US"/>
          </a:p>
        </p:txBody>
      </p:sp>
      <p:sp>
        <p:nvSpPr>
          <p:cNvPr id="3" name="Content Placeholder 2"/>
          <p:cNvSpPr>
            <a:spLocks noGrp="1"/>
          </p:cNvSpPr>
          <p:nvPr>
            <p:ph idx="1"/>
          </p:nvPr>
        </p:nvSpPr>
        <p:spPr>
          <a:xfrm>
            <a:off x="304800" y="914400"/>
            <a:ext cx="8382000" cy="5211763"/>
          </a:xfrm>
        </p:spPr>
        <p:txBody>
          <a:bodyPr>
            <a:normAutofit/>
          </a:bodyPr>
          <a:lstStyle/>
          <a:p>
            <a:r>
              <a:rPr lang="en-US" smtClean="0"/>
              <a:t>Non-operating auxiliary who fulfills the prescriptions provided by dentists regarding the extra oral construction and repair of oral appliances and bridge-work.</a:t>
            </a:r>
          </a:p>
          <a:p>
            <a:r>
              <a:rPr lang="en-US" smtClean="0"/>
              <a:t>This category of personnel have also been known as </a:t>
            </a:r>
            <a:r>
              <a:rPr lang="en-US" b="1" smtClean="0">
                <a:solidFill>
                  <a:srgbClr val="7030A0"/>
                </a:solidFill>
              </a:rPr>
              <a:t>dental mechanics. </a:t>
            </a:r>
          </a:p>
          <a:p>
            <a:r>
              <a:rPr lang="en-US" smtClean="0"/>
              <a:t>As per the Indian Dentist Act of 1948, dental mechanic is a person who makes or repairs dentures and dental appliances.</a:t>
            </a:r>
            <a:endParaRPr lang="en-US"/>
          </a:p>
        </p:txBody>
      </p:sp>
      <p:pic>
        <p:nvPicPr>
          <p:cNvPr id="4" name="Picture 2" descr="http://www.bls.gov/ooh/images/15704.jpg"/>
          <p:cNvPicPr>
            <a:picLocks noChangeAspect="1" noChangeArrowheads="1"/>
          </p:cNvPicPr>
          <p:nvPr/>
        </p:nvPicPr>
        <p:blipFill>
          <a:blip r:embed="rId3"/>
          <a:srcRect/>
          <a:stretch>
            <a:fillRect/>
          </a:stretch>
        </p:blipFill>
        <p:spPr bwMode="auto">
          <a:xfrm rot="21311111">
            <a:off x="6019800" y="4953000"/>
            <a:ext cx="2590800" cy="1569720"/>
          </a:xfrm>
          <a:prstGeom prst="rect">
            <a:avLst/>
          </a:prstGeom>
          <a:noFill/>
        </p:spPr>
      </p:pic>
    </p:spTree>
  </p:cSld>
  <p:clrMapOvr>
    <a:masterClrMapping/>
  </p:clrMapOvr>
  <p:transition>
    <p:pull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a:p>
        </p:txBody>
      </p:sp>
      <p:sp>
        <p:nvSpPr>
          <p:cNvPr id="3" name="Content Placeholder 2"/>
          <p:cNvSpPr>
            <a:spLocks noGrp="1"/>
          </p:cNvSpPr>
          <p:nvPr>
            <p:ph idx="1"/>
          </p:nvPr>
        </p:nvSpPr>
        <p:spPr>
          <a:xfrm>
            <a:off x="457200" y="609600"/>
            <a:ext cx="8229600" cy="5516563"/>
          </a:xfrm>
        </p:spPr>
        <p:txBody>
          <a:bodyPr>
            <a:normAutofit/>
          </a:bodyPr>
          <a:lstStyle/>
          <a:p>
            <a:r>
              <a:rPr lang="en-US" smtClean="0"/>
              <a:t>Dental laboratory technicians receive formal training at a dental school or technical college. </a:t>
            </a:r>
          </a:p>
          <a:p>
            <a:r>
              <a:rPr lang="en-US" smtClean="0"/>
              <a:t>The formal  training period covers </a:t>
            </a:r>
            <a:r>
              <a:rPr lang="en-US" b="1" smtClean="0">
                <a:solidFill>
                  <a:srgbClr val="7030A0"/>
                </a:solidFill>
              </a:rPr>
              <a:t>two years.</a:t>
            </a:r>
          </a:p>
          <a:p>
            <a:r>
              <a:rPr lang="en-US" b="1" smtClean="0">
                <a:solidFill>
                  <a:srgbClr val="7030A0"/>
                </a:solidFill>
              </a:rPr>
              <a:t>Duties:</a:t>
            </a:r>
          </a:p>
          <a:p>
            <a:r>
              <a:rPr lang="en-US" smtClean="0"/>
              <a:t> Casting of models from impressions made by the dentist</a:t>
            </a:r>
          </a:p>
          <a:p>
            <a:r>
              <a:rPr lang="en-US" smtClean="0"/>
              <a:t>Fabrication of dentures, splints, orthodontic appliances, inlays, crowns and special tray</a:t>
            </a:r>
            <a:endParaRPr lang="en-US">
              <a:solidFill>
                <a:srgbClr val="7030A0"/>
              </a:solidFill>
            </a:endParaRPr>
          </a:p>
        </p:txBody>
      </p:sp>
      <p:pic>
        <p:nvPicPr>
          <p:cNvPr id="4" name="Picture 2" descr="http://www.bls.gov/ooh/images/15704.jpg"/>
          <p:cNvPicPr>
            <a:picLocks noChangeAspect="1" noChangeArrowheads="1"/>
          </p:cNvPicPr>
          <p:nvPr/>
        </p:nvPicPr>
        <p:blipFill>
          <a:blip r:embed="rId3"/>
          <a:srcRect/>
          <a:stretch>
            <a:fillRect/>
          </a:stretch>
        </p:blipFill>
        <p:spPr bwMode="auto">
          <a:xfrm rot="21311111">
            <a:off x="6019800" y="4953000"/>
            <a:ext cx="2590800" cy="1569720"/>
          </a:xfrm>
          <a:prstGeom prst="rect">
            <a:avLst/>
          </a:prstGeom>
          <a:noFill/>
        </p:spPr>
      </p:pic>
    </p:spTree>
  </p:cSld>
  <p:clrMapOvr>
    <a:masterClrMapping/>
  </p:clrMapOvr>
  <p:transition>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smtClean="0">
                <a:latin typeface="Comic Sans MS" pitchFamily="66" charset="0"/>
              </a:rPr>
              <a:t>Contents </a:t>
            </a:r>
            <a:endParaRPr lang="en-US">
              <a:latin typeface="Comic Sans MS" pitchFamily="66" charset="0"/>
            </a:endParaRPr>
          </a:p>
        </p:txBody>
      </p:sp>
      <p:sp>
        <p:nvSpPr>
          <p:cNvPr id="3" name="Content Placeholder 2"/>
          <p:cNvSpPr>
            <a:spLocks noGrp="1"/>
          </p:cNvSpPr>
          <p:nvPr>
            <p:ph idx="1"/>
          </p:nvPr>
        </p:nvSpPr>
        <p:spPr>
          <a:xfrm>
            <a:off x="304800" y="1066800"/>
            <a:ext cx="8229600" cy="5181600"/>
          </a:xfrm>
        </p:spPr>
        <p:txBody>
          <a:bodyPr>
            <a:normAutofit fontScale="92500" lnSpcReduction="20000"/>
          </a:bodyPr>
          <a:lstStyle/>
          <a:p>
            <a:pPr marL="514350" indent="-514350">
              <a:buNone/>
              <a:defRPr/>
            </a:pPr>
            <a:r>
              <a:rPr lang="en-US" sz="2400" b="1" smtClean="0">
                <a:latin typeface="Times New Roman" pitchFamily="18" charset="0"/>
                <a:cs typeface="Times New Roman" pitchFamily="18" charset="0"/>
                <a:sym typeface="Wingdings" pitchFamily="2" charset="2"/>
              </a:rPr>
              <a:t>  2. Operating Auxiliaries</a:t>
            </a:r>
          </a:p>
          <a:p>
            <a:pPr marL="514350" indent="-514350">
              <a:buNone/>
              <a:defRPr/>
            </a:pPr>
            <a:r>
              <a:rPr lang="en-US" b="1" smtClean="0">
                <a:sym typeface="Wingdings" pitchFamily="2" charset="2"/>
              </a:rPr>
              <a:t>  </a:t>
            </a:r>
            <a:r>
              <a:rPr lang="en-US" sz="2400" b="1" smtClean="0">
                <a:latin typeface="Times New Roman" pitchFamily="18" charset="0"/>
                <a:cs typeface="Times New Roman" pitchFamily="18" charset="0"/>
                <a:sym typeface="Wingdings" pitchFamily="2" charset="2"/>
              </a:rPr>
              <a:t>  </a:t>
            </a:r>
            <a:r>
              <a:rPr lang="en-US" b="1" smtClean="0"/>
              <a:t>School Dental Nurse </a:t>
            </a:r>
          </a:p>
          <a:p>
            <a:pPr marL="514350" indent="-514350">
              <a:buNone/>
              <a:defRPr/>
            </a:pPr>
            <a:r>
              <a:rPr lang="en-US" sz="2400" b="1" smtClean="0">
                <a:latin typeface="Times New Roman" pitchFamily="18" charset="0"/>
                <a:cs typeface="Times New Roman" pitchFamily="18" charset="0"/>
              </a:rPr>
              <a:t>   </a:t>
            </a:r>
            <a:r>
              <a:rPr lang="en-US" b="1" smtClean="0">
                <a:sym typeface="Wingdings" pitchFamily="2" charset="2"/>
              </a:rPr>
              <a:t> </a:t>
            </a:r>
            <a:r>
              <a:rPr lang="en-US" sz="2400" b="1" smtClean="0">
                <a:latin typeface="Times New Roman" pitchFamily="18" charset="0"/>
                <a:cs typeface="Times New Roman" pitchFamily="18" charset="0"/>
              </a:rPr>
              <a:t>The Dental Therapist</a:t>
            </a:r>
          </a:p>
          <a:p>
            <a:pPr marL="514350" indent="-514350" algn="just">
              <a:lnSpc>
                <a:spcPct val="150000"/>
              </a:lnSpc>
              <a:buNone/>
              <a:defRPr/>
            </a:pPr>
            <a:r>
              <a:rPr lang="en-US" sz="2400" b="1" smtClean="0">
                <a:latin typeface="Times New Roman" pitchFamily="18" charset="0"/>
                <a:cs typeface="Times New Roman" pitchFamily="18" charset="0"/>
                <a:sym typeface="Wingdings" pitchFamily="2" charset="2"/>
              </a:rPr>
              <a:t>    </a:t>
            </a:r>
            <a:r>
              <a:rPr lang="en-US" sz="2400" b="1" smtClean="0">
                <a:latin typeface="Times New Roman" pitchFamily="18" charset="0"/>
                <a:cs typeface="Times New Roman" pitchFamily="18" charset="0"/>
              </a:rPr>
              <a:t>The Dental Hygienist</a:t>
            </a:r>
          </a:p>
          <a:p>
            <a:pPr marL="514350" indent="-514350" algn="just">
              <a:lnSpc>
                <a:spcPct val="150000"/>
              </a:lnSpc>
              <a:buNone/>
              <a:defRPr/>
            </a:pPr>
            <a:r>
              <a:rPr lang="en-US" sz="2400" b="1" smtClean="0">
                <a:latin typeface="Times New Roman" pitchFamily="18" charset="0"/>
                <a:cs typeface="Times New Roman" pitchFamily="18" charset="0"/>
                <a:sym typeface="Wingdings" pitchFamily="2" charset="2"/>
              </a:rPr>
              <a:t>    </a:t>
            </a:r>
            <a:r>
              <a:rPr lang="en-US" sz="2400" b="1" err="1" smtClean="0">
                <a:latin typeface="Times New Roman" pitchFamily="18" charset="0"/>
                <a:cs typeface="Times New Roman" pitchFamily="18" charset="0"/>
              </a:rPr>
              <a:t>EFDA</a:t>
            </a:r>
            <a:endParaRPr lang="en-US" sz="2400" b="1" smtClean="0">
              <a:latin typeface="Times New Roman" pitchFamily="18" charset="0"/>
              <a:cs typeface="Times New Roman" pitchFamily="18" charset="0"/>
            </a:endParaRPr>
          </a:p>
          <a:p>
            <a:pPr marL="514350" indent="-514350" algn="just">
              <a:lnSpc>
                <a:spcPct val="150000"/>
              </a:lnSpc>
              <a:buNone/>
              <a:defRPr/>
            </a:pPr>
            <a:r>
              <a:rPr lang="en-US" sz="2400" b="1" smtClean="0">
                <a:latin typeface="Times New Roman" pitchFamily="18" charset="0"/>
                <a:cs typeface="Times New Roman" pitchFamily="18" charset="0"/>
                <a:sym typeface="Wingdings" pitchFamily="2" charset="2"/>
              </a:rPr>
              <a:t>    Frontier </a:t>
            </a:r>
            <a:r>
              <a:rPr lang="en-US" sz="2400" b="1" smtClean="0">
                <a:latin typeface="Times New Roman" pitchFamily="18" charset="0"/>
                <a:cs typeface="Times New Roman" pitchFamily="18" charset="0"/>
              </a:rPr>
              <a:t>Auxiliaries</a:t>
            </a:r>
          </a:p>
          <a:p>
            <a:pPr marL="514350" indent="-514350">
              <a:lnSpc>
                <a:spcPct val="150000"/>
              </a:lnSpc>
              <a:buNone/>
              <a:defRPr/>
            </a:pPr>
            <a:r>
              <a:rPr lang="en-US" sz="2400" b="1" smtClean="0">
                <a:latin typeface="Times New Roman" pitchFamily="18" charset="0"/>
                <a:cs typeface="Times New Roman" pitchFamily="18" charset="0"/>
                <a:sym typeface="Wingdings" pitchFamily="2" charset="2"/>
              </a:rPr>
              <a:t> </a:t>
            </a:r>
            <a:r>
              <a:rPr lang="en-US" sz="2400" b="1" smtClean="0">
                <a:solidFill>
                  <a:srgbClr val="7030A0"/>
                </a:solidFill>
                <a:latin typeface="Times New Roman" pitchFamily="18" charset="0"/>
                <a:cs typeface="Times New Roman" pitchFamily="18" charset="0"/>
              </a:rPr>
              <a:t>New auxiliary type:  </a:t>
            </a:r>
          </a:p>
          <a:p>
            <a:pPr marL="514350" indent="-514350">
              <a:lnSpc>
                <a:spcPct val="150000"/>
              </a:lnSpc>
              <a:buNone/>
              <a:defRPr/>
            </a:pPr>
            <a:r>
              <a:rPr lang="en-US" sz="2400" b="1" smtClean="0">
                <a:latin typeface="Times New Roman" pitchFamily="18" charset="0"/>
                <a:cs typeface="Times New Roman" pitchFamily="18" charset="0"/>
                <a:sym typeface="Wingdings" pitchFamily="2" charset="2"/>
              </a:rPr>
              <a:t>    </a:t>
            </a:r>
            <a:r>
              <a:rPr lang="en-US" sz="2400" b="1" smtClean="0">
                <a:latin typeface="Times New Roman" pitchFamily="18" charset="0"/>
                <a:cs typeface="Times New Roman" pitchFamily="18" charset="0"/>
              </a:rPr>
              <a:t>Dental Licentiate</a:t>
            </a:r>
          </a:p>
          <a:p>
            <a:pPr marL="514350" indent="-514350">
              <a:lnSpc>
                <a:spcPct val="150000"/>
              </a:lnSpc>
              <a:buNone/>
              <a:defRPr/>
            </a:pPr>
            <a:r>
              <a:rPr lang="en-US" sz="2400" b="1" smtClean="0">
                <a:latin typeface="Times New Roman" pitchFamily="18" charset="0"/>
                <a:cs typeface="Times New Roman" pitchFamily="18" charset="0"/>
                <a:sym typeface="Wingdings" pitchFamily="2" charset="2"/>
              </a:rPr>
              <a:t>    </a:t>
            </a:r>
            <a:r>
              <a:rPr lang="en-US" sz="2400" b="1" smtClean="0">
                <a:latin typeface="Times New Roman" pitchFamily="18" charset="0"/>
                <a:cs typeface="Times New Roman" pitchFamily="18" charset="0"/>
              </a:rPr>
              <a:t>Dental Aide</a:t>
            </a:r>
          </a:p>
          <a:p>
            <a:pPr marL="514350" indent="-514350">
              <a:lnSpc>
                <a:spcPct val="150000"/>
              </a:lnSpc>
              <a:buNone/>
              <a:defRPr/>
            </a:pPr>
            <a:r>
              <a:rPr lang="en-US" sz="2400" b="1" smtClean="0">
                <a:latin typeface="Times New Roman" pitchFamily="18" charset="0"/>
                <a:cs typeface="Times New Roman" pitchFamily="18" charset="0"/>
              </a:rPr>
              <a:t>   </a:t>
            </a:r>
            <a:r>
              <a:rPr lang="en-US" sz="2400" b="1" smtClean="0">
                <a:latin typeface="Times New Roman" pitchFamily="18" charset="0"/>
                <a:cs typeface="Times New Roman" pitchFamily="18" charset="0"/>
                <a:sym typeface="Wingdings" pitchFamily="2" charset="2"/>
              </a:rPr>
              <a:t> </a:t>
            </a:r>
            <a:r>
              <a:rPr lang="en-US" sz="2400" b="1" smtClean="0">
                <a:latin typeface="Times New Roman" pitchFamily="18" charset="0"/>
                <a:cs typeface="Times New Roman" pitchFamily="18" charset="0"/>
              </a:rPr>
              <a:t>Community Dental Health Coordinator (</a:t>
            </a:r>
            <a:r>
              <a:rPr lang="en-US" sz="2400" b="1" err="1" smtClean="0">
                <a:latin typeface="Times New Roman" pitchFamily="18" charset="0"/>
                <a:cs typeface="Times New Roman" pitchFamily="18" charset="0"/>
              </a:rPr>
              <a:t>CDHC</a:t>
            </a:r>
            <a:r>
              <a:rPr lang="en-US" sz="2400" b="1" smtClean="0">
                <a:latin typeface="Times New Roman" pitchFamily="18" charset="0"/>
                <a:cs typeface="Times New Roman" pitchFamily="18" charset="0"/>
              </a:rPr>
              <a:t>)</a:t>
            </a:r>
          </a:p>
          <a:p>
            <a:pPr>
              <a:lnSpc>
                <a:spcPct val="150000"/>
              </a:lnSpc>
              <a:buNone/>
              <a:defRPr/>
            </a:pPr>
            <a:endParaRPr lang="en-US" sz="2400" b="1" smtClean="0">
              <a:latin typeface="Times New Roman" pitchFamily="18" charset="0"/>
              <a:cs typeface="Times New Roman" pitchFamily="18" charset="0"/>
            </a:endParaRPr>
          </a:p>
          <a:p>
            <a:pPr>
              <a:lnSpc>
                <a:spcPct val="150000"/>
              </a:lnSpc>
              <a:buNone/>
              <a:defRPr/>
            </a:pPr>
            <a:endParaRPr lang="en-US" sz="2400" b="1" smtClean="0">
              <a:latin typeface="Times New Roman" pitchFamily="18" charset="0"/>
              <a:cs typeface="Times New Roman" pitchFamily="18" charset="0"/>
            </a:endParaRPr>
          </a:p>
          <a:p>
            <a:pPr marL="514350" indent="-514350">
              <a:lnSpc>
                <a:spcPct val="150000"/>
              </a:lnSpc>
              <a:buNone/>
              <a:defRPr/>
            </a:pPr>
            <a:endParaRPr lang="en-US" sz="2400" b="1" smtClean="0">
              <a:latin typeface="Times New Roman" pitchFamily="18" charset="0"/>
              <a:cs typeface="Times New Roman" pitchFamily="18" charset="0"/>
            </a:endParaRPr>
          </a:p>
          <a:p>
            <a:pPr marL="514350" indent="-514350">
              <a:lnSpc>
                <a:spcPct val="150000"/>
              </a:lnSpc>
              <a:buNone/>
              <a:defRPr/>
            </a:pPr>
            <a:endParaRPr lang="en-US" sz="2400" b="1" smtClean="0">
              <a:latin typeface="Times New Roman" pitchFamily="18" charset="0"/>
              <a:cs typeface="Times New Roman" pitchFamily="18" charset="0"/>
            </a:endParaRPr>
          </a:p>
          <a:p>
            <a:pPr marL="514350" indent="-514350">
              <a:lnSpc>
                <a:spcPct val="150000"/>
              </a:lnSpc>
              <a:buNone/>
              <a:defRPr/>
            </a:pPr>
            <a:endParaRPr lang="en-US" sz="2400" b="1" smtClean="0">
              <a:latin typeface="Times New Roman" pitchFamily="18" charset="0"/>
              <a:cs typeface="Times New Roman" pitchFamily="18" charset="0"/>
            </a:endParaRPr>
          </a:p>
          <a:p>
            <a:pPr marL="514350" indent="-514350">
              <a:lnSpc>
                <a:spcPct val="150000"/>
              </a:lnSpc>
              <a:buNone/>
              <a:defRPr/>
            </a:pPr>
            <a:endParaRPr lang="en-US" sz="2400" b="1" smtClean="0">
              <a:latin typeface="Times New Roman" pitchFamily="18" charset="0"/>
              <a:cs typeface="Times New Roman" pitchFamily="18" charset="0"/>
            </a:endParaRPr>
          </a:p>
          <a:p>
            <a:pPr>
              <a:lnSpc>
                <a:spcPct val="150000"/>
              </a:lnSpc>
            </a:pPr>
            <a:endParaRPr lang="en-US" sz="2400" b="1">
              <a:latin typeface="Times New Roman" pitchFamily="18" charset="0"/>
              <a:cs typeface="Times New Roman" pitchFamily="18" charset="0"/>
            </a:endParaRPr>
          </a:p>
        </p:txBody>
      </p:sp>
      <p:pic>
        <p:nvPicPr>
          <p:cNvPr id="6" name="Picture 8" descr="http://www.picgifs.com/job-graphics/job-graphics/dentist/animaatjes-tandarts-54156.gif"/>
          <p:cNvPicPr>
            <a:picLocks noChangeAspect="1" noChangeArrowheads="1"/>
          </p:cNvPicPr>
          <p:nvPr/>
        </p:nvPicPr>
        <p:blipFill>
          <a:blip r:embed="rId2"/>
          <a:srcRect/>
          <a:stretch>
            <a:fillRect/>
          </a:stretch>
        </p:blipFill>
        <p:spPr bwMode="auto">
          <a:xfrm>
            <a:off x="7162801" y="152400"/>
            <a:ext cx="1771650" cy="1600200"/>
          </a:xfrm>
          <a:prstGeom prst="rect">
            <a:avLst/>
          </a:prstGeom>
          <a:noFill/>
        </p:spPr>
      </p:pic>
    </p:spTree>
  </p:cSld>
  <p:clrMapOvr>
    <a:masterClrMapping/>
  </p:clrMapOvr>
  <p:transition>
    <p:pull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smtClean="0">
                <a:solidFill>
                  <a:srgbClr val="7030A0"/>
                </a:solidFill>
              </a:rPr>
              <a:t>Dental mechanic </a:t>
            </a:r>
            <a:r>
              <a:rPr lang="en-US" smtClean="0"/>
              <a:t>is a person, who makes or repairs dental appliances and dentures including inlay, crown and bridge work. He shall , restrict his activities to purely mechanical laboratory work at the instance of the registered dental surgeon. He shall riot do any chair side work. </a:t>
            </a:r>
          </a:p>
          <a:p>
            <a:pPr>
              <a:buNone/>
            </a:pPr>
            <a:r>
              <a:rPr lang="en-US" smtClean="0"/>
              <a:t>                                                     </a:t>
            </a:r>
            <a:r>
              <a:rPr lang="en-US" b="1" i="1" smtClean="0">
                <a:solidFill>
                  <a:srgbClr val="C00000"/>
                </a:solidFill>
              </a:rPr>
              <a:t>- The Dental Council of India</a:t>
            </a:r>
            <a:endParaRPr lang="en-US" b="1" i="1">
              <a:solidFill>
                <a:srgbClr val="C00000"/>
              </a:solidFill>
            </a:endParaRPr>
          </a:p>
        </p:txBody>
      </p:sp>
    </p:spTree>
  </p:cSld>
  <p:clrMapOvr>
    <a:masterClrMapping/>
  </p:clrMapOvr>
  <p:transition>
    <p:pull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153400" cy="457200"/>
          </a:xfrm>
        </p:spPr>
        <p:txBody>
          <a:bodyPr>
            <a:normAutofit fontScale="90000"/>
          </a:bodyPr>
          <a:lstStyle/>
          <a:p>
            <a:endParaRPr lang="en-US"/>
          </a:p>
        </p:txBody>
      </p:sp>
      <p:sp>
        <p:nvSpPr>
          <p:cNvPr id="3" name="Content Placeholder 2"/>
          <p:cNvSpPr>
            <a:spLocks noGrp="1"/>
          </p:cNvSpPr>
          <p:nvPr>
            <p:ph idx="1"/>
          </p:nvPr>
        </p:nvSpPr>
        <p:spPr>
          <a:xfrm>
            <a:off x="381000" y="457200"/>
            <a:ext cx="8229600" cy="5211763"/>
          </a:xfrm>
        </p:spPr>
        <p:txBody>
          <a:bodyPr>
            <a:normAutofit lnSpcReduction="10000"/>
          </a:bodyPr>
          <a:lstStyle/>
          <a:p>
            <a:r>
              <a:rPr lang="en-US" b="1" i="1" smtClean="0">
                <a:solidFill>
                  <a:srgbClr val="7030A0"/>
                </a:solidFill>
              </a:rPr>
              <a:t>The Dental Council of India</a:t>
            </a:r>
            <a:r>
              <a:rPr lang="en-US" b="1" smtClean="0"/>
              <a:t> </a:t>
            </a:r>
            <a:r>
              <a:rPr lang="en-US" smtClean="0"/>
              <a:t>has prescribed that,</a:t>
            </a:r>
          </a:p>
          <a:p>
            <a:r>
              <a:rPr lang="en-US" smtClean="0"/>
              <a:t>The course of studies should extend over a period of two academic years and lead to the qualification of dental mechanic certificate.</a:t>
            </a:r>
          </a:p>
          <a:p>
            <a:r>
              <a:rPr lang="en-US" smtClean="0"/>
              <a:t>The candidate should be at least 15 years of age at the time of admission or within 3 months of it and should be medically fit.</a:t>
            </a:r>
          </a:p>
          <a:p>
            <a:r>
              <a:rPr lang="en-US" smtClean="0"/>
              <a:t>The candidate must have passed at least matriculation examination of a recognized university taking science subject or an equivalent recognized qualification.</a:t>
            </a:r>
          </a:p>
          <a:p>
            <a:endParaRPr lang="en-US" smtClean="0"/>
          </a:p>
          <a:p>
            <a:endParaRPr lang="en-US"/>
          </a:p>
        </p:txBody>
      </p:sp>
    </p:spTree>
  </p:cSld>
  <p:clrMapOvr>
    <a:masterClrMapping/>
  </p:clrMapOvr>
  <p:transition>
    <p:pull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Denturist </a:t>
            </a:r>
            <a:endParaRPr lang="en-US"/>
          </a:p>
        </p:txBody>
      </p:sp>
      <p:sp>
        <p:nvSpPr>
          <p:cNvPr id="3" name="Content Placeholder 2"/>
          <p:cNvSpPr>
            <a:spLocks noGrp="1"/>
          </p:cNvSpPr>
          <p:nvPr>
            <p:ph idx="1"/>
          </p:nvPr>
        </p:nvSpPr>
        <p:spPr>
          <a:xfrm>
            <a:off x="457200" y="1371600"/>
            <a:ext cx="8229600" cy="4754563"/>
          </a:xfrm>
        </p:spPr>
        <p:txBody>
          <a:bodyPr/>
          <a:lstStyle/>
          <a:p>
            <a:r>
              <a:rPr lang="en-US" smtClean="0"/>
              <a:t>Is a term applied to those dental laboratory technicians who are permitted to fabricate dentures directly for patients </a:t>
            </a:r>
            <a:r>
              <a:rPr lang="en-US" smtClean="0">
                <a:solidFill>
                  <a:srgbClr val="EB072D"/>
                </a:solidFill>
              </a:rPr>
              <a:t>without a dentist's prescription. </a:t>
            </a:r>
          </a:p>
          <a:p>
            <a:r>
              <a:rPr lang="en-US" smtClean="0"/>
              <a:t>They may be licensed or registered.</a:t>
            </a:r>
          </a:p>
          <a:p>
            <a:r>
              <a:rPr lang="en-US" smtClean="0"/>
              <a:t>The </a:t>
            </a:r>
            <a:r>
              <a:rPr lang="en-US" b="1" i="1" smtClean="0"/>
              <a:t>desire for autonomy</a:t>
            </a:r>
            <a:r>
              <a:rPr lang="en-US" smtClean="0"/>
              <a:t> among dental laboratory technicians led to the formation of ‘denturists’. </a:t>
            </a:r>
            <a:endParaRPr lang="en-US"/>
          </a:p>
        </p:txBody>
      </p:sp>
      <p:pic>
        <p:nvPicPr>
          <p:cNvPr id="67586" name="Picture 2" descr="http://animationsa2z.com/attachments/Image/lips/lips2.gif"/>
          <p:cNvPicPr>
            <a:picLocks noChangeAspect="1" noChangeArrowheads="1" noCrop="1"/>
          </p:cNvPicPr>
          <p:nvPr/>
        </p:nvPicPr>
        <p:blipFill>
          <a:blip r:embed="rId3"/>
          <a:srcRect/>
          <a:stretch>
            <a:fillRect/>
          </a:stretch>
        </p:blipFill>
        <p:spPr bwMode="auto">
          <a:xfrm rot="204312">
            <a:off x="6519665" y="4619966"/>
            <a:ext cx="1659253" cy="1485901"/>
          </a:xfrm>
          <a:prstGeom prst="rect">
            <a:avLst/>
          </a:prstGeom>
          <a:noFill/>
        </p:spPr>
      </p:pic>
    </p:spTree>
  </p:cSld>
  <p:clrMapOvr>
    <a:masterClrMapping/>
  </p:clrMapOvr>
  <p:transition>
    <p:pull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Their craft is called '</a:t>
            </a:r>
            <a:r>
              <a:rPr lang="en-US" dirty="0" err="1" smtClean="0"/>
              <a:t>denturism</a:t>
            </a:r>
            <a:r>
              <a:rPr lang="en-US" dirty="0" smtClean="0"/>
              <a:t>'.</a:t>
            </a:r>
          </a:p>
          <a:p>
            <a:r>
              <a:rPr lang="en-US" dirty="0" smtClean="0"/>
              <a:t>According to that, if the patient is in need of a denture, the process of fabricating a denture, from the impression onwards, is done by the technician in direct relationship with the patient.</a:t>
            </a:r>
          </a:p>
          <a:p>
            <a:r>
              <a:rPr lang="en-US" dirty="0" smtClean="0"/>
              <a:t>The</a:t>
            </a:r>
            <a:r>
              <a:rPr lang="en-US" b="1" dirty="0" smtClean="0">
                <a:solidFill>
                  <a:srgbClr val="7030A0"/>
                </a:solidFill>
              </a:rPr>
              <a:t> ADA </a:t>
            </a:r>
            <a:r>
              <a:rPr lang="en-US" dirty="0" smtClean="0"/>
              <a:t>defines '</a:t>
            </a:r>
            <a:r>
              <a:rPr lang="en-US" dirty="0" err="1" smtClean="0"/>
              <a:t>denturism</a:t>
            </a:r>
            <a:r>
              <a:rPr lang="en-US" dirty="0" smtClean="0"/>
              <a:t>' as the fitting and dispensing of dentures  </a:t>
            </a:r>
            <a:r>
              <a:rPr lang="en-US" b="1" i="1" dirty="0" smtClean="0"/>
              <a:t>illegally</a:t>
            </a:r>
            <a:r>
              <a:rPr lang="en-US" dirty="0" smtClean="0"/>
              <a:t>  to the public.</a:t>
            </a:r>
            <a:endParaRPr lang="en-US" dirty="0"/>
          </a:p>
        </p:txBody>
      </p:sp>
      <p:pic>
        <p:nvPicPr>
          <p:cNvPr id="4" name="Picture 2" descr="http://animationsa2z.com/attachments/Image/lips/lips2.gif"/>
          <p:cNvPicPr>
            <a:picLocks noChangeAspect="1" noChangeArrowheads="1" noCrop="1"/>
          </p:cNvPicPr>
          <p:nvPr/>
        </p:nvPicPr>
        <p:blipFill>
          <a:blip r:embed="rId2"/>
          <a:srcRect/>
          <a:stretch>
            <a:fillRect/>
          </a:stretch>
        </p:blipFill>
        <p:spPr bwMode="auto">
          <a:xfrm rot="204312">
            <a:off x="6299704" y="27838"/>
            <a:ext cx="2319438" cy="2077113"/>
          </a:xfrm>
          <a:prstGeom prst="rect">
            <a:avLst/>
          </a:prstGeom>
          <a:noFill/>
        </p:spPr>
      </p:pic>
    </p:spTree>
  </p:cSld>
  <p:clrMapOvr>
    <a:masterClrMapping/>
  </p:clrMapOvr>
  <p:transition>
    <p:pull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smtClean="0"/>
              <a:t>The ADA has vigorously opposed the denturist movement at the political level.</a:t>
            </a:r>
          </a:p>
          <a:p>
            <a:r>
              <a:rPr lang="en-US" smtClean="0"/>
              <a:t>The  Association's principal argument is that denturists are unqualified to treat patients and that poor-quality care and even actual harm could result to patients. </a:t>
            </a:r>
          </a:p>
          <a:p>
            <a:r>
              <a:rPr lang="en-US" i="1" smtClean="0">
                <a:solidFill>
                  <a:srgbClr val="7030A0"/>
                </a:solidFill>
              </a:rPr>
              <a:t>The WHO Expert Committee on Auxiliary Dental Personnel (1959) has recommended that only qualified dentists may work directly on patients.</a:t>
            </a:r>
            <a:endParaRPr lang="en-US" i="1">
              <a:solidFill>
                <a:srgbClr val="7030A0"/>
              </a:solidFill>
            </a:endParaRPr>
          </a:p>
        </p:txBody>
      </p:sp>
      <p:pic>
        <p:nvPicPr>
          <p:cNvPr id="4" name="Picture 2" descr="http://animationsa2z.com/attachments/Image/lips/lips2.gif"/>
          <p:cNvPicPr>
            <a:picLocks noChangeAspect="1" noChangeArrowheads="1" noCrop="1"/>
          </p:cNvPicPr>
          <p:nvPr/>
        </p:nvPicPr>
        <p:blipFill>
          <a:blip r:embed="rId2"/>
          <a:srcRect/>
          <a:stretch>
            <a:fillRect/>
          </a:stretch>
        </p:blipFill>
        <p:spPr bwMode="auto">
          <a:xfrm rot="204312">
            <a:off x="6308040" y="-237750"/>
            <a:ext cx="2319438" cy="2077113"/>
          </a:xfrm>
          <a:prstGeom prst="rect">
            <a:avLst/>
          </a:prstGeom>
          <a:noFill/>
        </p:spPr>
      </p:pic>
    </p:spTree>
  </p:cSld>
  <p:clrMapOvr>
    <a:masterClrMapping/>
  </p:clrMapOvr>
  <p:transition>
    <p:pull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fontScale="90000"/>
          </a:bodyPr>
          <a:lstStyle/>
          <a:p>
            <a:r>
              <a:rPr lang="en-US" b="1" smtClean="0"/>
              <a:t/>
            </a:r>
            <a:br>
              <a:rPr lang="en-US" b="1" smtClean="0"/>
            </a:br>
            <a:r>
              <a:rPr lang="en-US" b="1" smtClean="0"/>
              <a:t>Dental Health Educator</a:t>
            </a:r>
            <a:br>
              <a:rPr lang="en-US" b="1" smtClean="0"/>
            </a:br>
            <a:endParaRPr lang="en-US"/>
          </a:p>
        </p:txBody>
      </p:sp>
      <p:sp>
        <p:nvSpPr>
          <p:cNvPr id="3" name="Content Placeholder 2"/>
          <p:cNvSpPr>
            <a:spLocks noGrp="1"/>
          </p:cNvSpPr>
          <p:nvPr>
            <p:ph idx="1"/>
          </p:nvPr>
        </p:nvSpPr>
        <p:spPr>
          <a:xfrm>
            <a:off x="457200" y="1066800"/>
            <a:ext cx="8229600" cy="5059363"/>
          </a:xfrm>
        </p:spPr>
        <p:txBody>
          <a:bodyPr>
            <a:normAutofit/>
          </a:bodyPr>
          <a:lstStyle/>
          <a:p>
            <a:r>
              <a:rPr lang="en-US" smtClean="0"/>
              <a:t>This is a person who instructs in the prevention of dental disease and who may also be permitted to apply preventive agents intra orally.</a:t>
            </a:r>
          </a:p>
          <a:p>
            <a:r>
              <a:rPr lang="en-US" smtClean="0"/>
              <a:t>In a few countries - the duties of some dental surgery assistants have been extended </a:t>
            </a:r>
          </a:p>
        </p:txBody>
      </p:sp>
      <p:pic>
        <p:nvPicPr>
          <p:cNvPr id="62466" name="Picture 2" descr="http://www.healthphone.org/images/teachaids/hiv-prevention-mandarin.jpg"/>
          <p:cNvPicPr>
            <a:picLocks noChangeAspect="1" noChangeArrowheads="1"/>
          </p:cNvPicPr>
          <p:nvPr/>
        </p:nvPicPr>
        <p:blipFill>
          <a:blip r:embed="rId3"/>
          <a:srcRect/>
          <a:stretch>
            <a:fillRect/>
          </a:stretch>
        </p:blipFill>
        <p:spPr bwMode="auto">
          <a:xfrm rot="21325160">
            <a:off x="4575890" y="3858081"/>
            <a:ext cx="3197678" cy="2133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pull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Operating Dental Auxiliaries </a:t>
            </a:r>
            <a:endParaRPr lang="en-US"/>
          </a:p>
        </p:txBody>
      </p:sp>
      <p:sp>
        <p:nvSpPr>
          <p:cNvPr id="3" name="Content Placeholder 2"/>
          <p:cNvSpPr>
            <a:spLocks noGrp="1"/>
          </p:cNvSpPr>
          <p:nvPr>
            <p:ph idx="1"/>
          </p:nvPr>
        </p:nvSpPr>
        <p:spPr/>
        <p:txBody>
          <a:bodyPr/>
          <a:lstStyle/>
          <a:p>
            <a:pPr>
              <a:buNone/>
            </a:pPr>
            <a:endParaRPr lang="en-US"/>
          </a:p>
        </p:txBody>
      </p:sp>
      <p:pic>
        <p:nvPicPr>
          <p:cNvPr id="60418" name="Picture 2" descr="http://www.forthoodpresscenter.com/clients/3439/437883.jpg"/>
          <p:cNvPicPr>
            <a:picLocks noChangeAspect="1" noChangeArrowheads="1"/>
          </p:cNvPicPr>
          <p:nvPr/>
        </p:nvPicPr>
        <p:blipFill>
          <a:blip r:embed="rId2"/>
          <a:srcRect/>
          <a:stretch>
            <a:fillRect/>
          </a:stretch>
        </p:blipFill>
        <p:spPr bwMode="auto">
          <a:xfrm>
            <a:off x="304800" y="1371600"/>
            <a:ext cx="8534400" cy="5210176"/>
          </a:xfrm>
          <a:prstGeom prst="rect">
            <a:avLst/>
          </a:prstGeom>
          <a:noFill/>
        </p:spPr>
      </p:pic>
    </p:spTree>
  </p:cSld>
  <p:clrMapOvr>
    <a:masterClrMapping/>
  </p:clrMapOvr>
  <p:transition>
    <p:pull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smtClean="0"/>
              <a:t>School Dental Nurse</a:t>
            </a:r>
            <a:endParaRPr lang="en-US"/>
          </a:p>
        </p:txBody>
      </p:sp>
      <p:sp>
        <p:nvSpPr>
          <p:cNvPr id="3" name="Content Placeholder 2"/>
          <p:cNvSpPr>
            <a:spLocks noGrp="1"/>
          </p:cNvSpPr>
          <p:nvPr>
            <p:ph idx="1"/>
          </p:nvPr>
        </p:nvSpPr>
        <p:spPr>
          <a:xfrm>
            <a:off x="457200" y="1143000"/>
            <a:ext cx="8229600" cy="4983163"/>
          </a:xfrm>
        </p:spPr>
        <p:txBody>
          <a:bodyPr>
            <a:normAutofit/>
          </a:bodyPr>
          <a:lstStyle/>
          <a:p>
            <a:r>
              <a:rPr lang="en-US" smtClean="0"/>
              <a:t>This is an operating auxiliary, who is permitted to diagnose dental disease and to plan and carry out certain specified preventive and treatment measure, including some operative procedures in the treatment of dental caries and periodontal disease in defined groups of people, usually school children.</a:t>
            </a:r>
          </a:p>
          <a:p>
            <a:endParaRPr lang="en-US"/>
          </a:p>
        </p:txBody>
      </p:sp>
      <p:pic>
        <p:nvPicPr>
          <p:cNvPr id="4" name="Picture 2" descr="http://www.forthoodpresscenter.com/clients/3439/437883.jpg"/>
          <p:cNvPicPr>
            <a:picLocks noChangeAspect="1" noChangeArrowheads="1"/>
          </p:cNvPicPr>
          <p:nvPr/>
        </p:nvPicPr>
        <p:blipFill>
          <a:blip r:embed="rId2" cstate="print"/>
          <a:srcRect/>
          <a:stretch>
            <a:fillRect/>
          </a:stretch>
        </p:blipFill>
        <p:spPr bwMode="auto">
          <a:xfrm rot="324403">
            <a:off x="4893417" y="4108013"/>
            <a:ext cx="3190875" cy="21207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pull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It has become evident first in New Zealand </a:t>
            </a:r>
            <a:r>
              <a:rPr lang="en-US" dirty="0" err="1" smtClean="0"/>
              <a:t>in1905</a:t>
            </a:r>
            <a:r>
              <a:rPr lang="en-US" dirty="0" smtClean="0"/>
              <a:t>.</a:t>
            </a:r>
          </a:p>
          <a:p>
            <a:r>
              <a:rPr lang="en-US" b="1" i="1" dirty="0" err="1" smtClean="0">
                <a:solidFill>
                  <a:srgbClr val="7030A0"/>
                </a:solidFill>
              </a:rPr>
              <a:t>T.A.</a:t>
            </a:r>
            <a:r>
              <a:rPr lang="en-US" b="1" i="1" dirty="0" smtClean="0">
                <a:solidFill>
                  <a:srgbClr val="7030A0"/>
                </a:solidFill>
              </a:rPr>
              <a:t> Hunter,  </a:t>
            </a:r>
            <a:r>
              <a:rPr lang="en-US" dirty="0" smtClean="0"/>
              <a:t>founder of the New Zealand Dental Association and a pioneer in the establishment of a dental school in New Zealand.  </a:t>
            </a:r>
          </a:p>
          <a:p>
            <a:r>
              <a:rPr lang="en-US" dirty="0" smtClean="0"/>
              <a:t>The Dental Nurse Scheme was established in New Zealand in 1921 due to the extensive dental disease found in army recruits during World War I. </a:t>
            </a:r>
          </a:p>
        </p:txBody>
      </p:sp>
      <p:sp>
        <p:nvSpPr>
          <p:cNvPr id="4" name="Rectangle 3"/>
          <p:cNvSpPr/>
          <p:nvPr/>
        </p:nvSpPr>
        <p:spPr>
          <a:xfrm>
            <a:off x="7620000" y="381000"/>
            <a:ext cx="1080859" cy="400110"/>
          </a:xfrm>
          <a:prstGeom prst="rect">
            <a:avLst/>
          </a:prstGeom>
          <a:solidFill>
            <a:srgbClr val="FFFF00"/>
          </a:solidFill>
        </p:spPr>
        <p:txBody>
          <a:bodyPr wrap="square">
            <a:spAutoFit/>
          </a:bodyPr>
          <a:lstStyle/>
          <a:p>
            <a:r>
              <a:rPr lang="en-US" sz="2000" b="1" smtClean="0">
                <a:latin typeface="Times New Roman" pitchFamily="18" charset="0"/>
                <a:cs typeface="Times New Roman" pitchFamily="18" charset="0"/>
              </a:rPr>
              <a:t>History</a:t>
            </a:r>
            <a:endParaRPr lang="en-US" sz="2000" b="1">
              <a:latin typeface="Times New Roman" pitchFamily="18" charset="0"/>
              <a:cs typeface="Times New Roman" pitchFamily="18" charset="0"/>
            </a:endParaRPr>
          </a:p>
        </p:txBody>
      </p:sp>
      <p:pic>
        <p:nvPicPr>
          <p:cNvPr id="5" name="Picture 2" descr="http://www.forthoodpresscenter.com/clients/3439/437883.jpg"/>
          <p:cNvPicPr>
            <a:picLocks noChangeAspect="1" noChangeArrowheads="1"/>
          </p:cNvPicPr>
          <p:nvPr/>
        </p:nvPicPr>
        <p:blipFill>
          <a:blip r:embed="rId3" cstate="print"/>
          <a:srcRect/>
          <a:stretch>
            <a:fillRect/>
          </a:stretch>
        </p:blipFill>
        <p:spPr bwMode="auto">
          <a:xfrm>
            <a:off x="0" y="0"/>
            <a:ext cx="2504981" cy="16649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pull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endParaRPr lang="en-US"/>
          </a:p>
        </p:txBody>
      </p:sp>
      <p:sp>
        <p:nvSpPr>
          <p:cNvPr id="3" name="Content Placeholder 2"/>
          <p:cNvSpPr>
            <a:spLocks noGrp="1"/>
          </p:cNvSpPr>
          <p:nvPr>
            <p:ph idx="1"/>
          </p:nvPr>
        </p:nvSpPr>
        <p:spPr>
          <a:xfrm>
            <a:off x="457200" y="1066800"/>
            <a:ext cx="8229600" cy="5059363"/>
          </a:xfrm>
        </p:spPr>
        <p:txBody>
          <a:bodyPr/>
          <a:lstStyle/>
          <a:p>
            <a:r>
              <a:rPr lang="en-US" smtClean="0"/>
              <a:t>The training extends to over a period of two years to cover both the reversible and irreversible procedures.</a:t>
            </a:r>
          </a:p>
          <a:p>
            <a:r>
              <a:rPr lang="en-US" smtClean="0"/>
              <a:t>Upon completion of training, each school dental nurse is assigned to a school where she is employed by the government to provide regular dental care for between 450 and 700 children.</a:t>
            </a:r>
            <a:endParaRPr lang="en-US"/>
          </a:p>
        </p:txBody>
      </p:sp>
      <p:pic>
        <p:nvPicPr>
          <p:cNvPr id="4" name="Picture 2" descr="http://www.forthoodpresscenter.com/clients/3439/437883.jpg"/>
          <p:cNvPicPr>
            <a:picLocks noChangeAspect="1" noChangeArrowheads="1"/>
          </p:cNvPicPr>
          <p:nvPr/>
        </p:nvPicPr>
        <p:blipFill>
          <a:blip r:embed="rId3" cstate="print"/>
          <a:srcRect/>
          <a:stretch>
            <a:fillRect/>
          </a:stretch>
        </p:blipFill>
        <p:spPr bwMode="auto">
          <a:xfrm rot="324403">
            <a:off x="4876800" y="4114800"/>
            <a:ext cx="3190875" cy="21207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7543800" y="228600"/>
            <a:ext cx="1097288" cy="369332"/>
          </a:xfrm>
          <a:prstGeom prst="rect">
            <a:avLst/>
          </a:prstGeom>
          <a:solidFill>
            <a:srgbClr val="FFFF00"/>
          </a:solidFill>
        </p:spPr>
        <p:txBody>
          <a:bodyPr wrap="none">
            <a:spAutoFit/>
          </a:bodyPr>
          <a:lstStyle/>
          <a:p>
            <a:r>
              <a:rPr lang="en-US" b="1" dirty="0" smtClean="0">
                <a:latin typeface="Times New Roman" pitchFamily="18" charset="0"/>
                <a:cs typeface="Times New Roman" pitchFamily="18" charset="0"/>
              </a:rPr>
              <a:t>Training </a:t>
            </a:r>
            <a:endParaRPr lang="en-US" b="1" dirty="0">
              <a:latin typeface="Times New Roman" pitchFamily="18" charset="0"/>
              <a:cs typeface="Times New Roman" pitchFamily="18" charset="0"/>
            </a:endParaRPr>
          </a:p>
        </p:txBody>
      </p:sp>
    </p:spTree>
  </p:cSld>
  <p:clrMapOvr>
    <a:masterClrMapping/>
  </p:clrMapOvr>
  <p:transition>
    <p:pull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30763"/>
          </a:xfrm>
        </p:spPr>
        <p:txBody>
          <a:bodyPr>
            <a:normAutofit lnSpcReduction="10000"/>
          </a:bodyPr>
          <a:lstStyle/>
          <a:p>
            <a:r>
              <a:rPr lang="en-US" b="1" smtClean="0"/>
              <a:t>Dental Manpower Planning</a:t>
            </a:r>
          </a:p>
          <a:p>
            <a:pPr lvl="1"/>
            <a:r>
              <a:rPr lang="en-US" b="1" smtClean="0"/>
              <a:t> Analysis of existing situation</a:t>
            </a:r>
          </a:p>
          <a:p>
            <a:pPr lvl="1"/>
            <a:r>
              <a:rPr lang="en-US" b="1" smtClean="0"/>
              <a:t>Policy formulation</a:t>
            </a:r>
          </a:p>
          <a:p>
            <a:r>
              <a:rPr lang="en-US" b="1" smtClean="0"/>
              <a:t>Governing Bodies of dental Manpower </a:t>
            </a:r>
          </a:p>
          <a:p>
            <a:r>
              <a:rPr lang="en-US" b="1" smtClean="0"/>
              <a:t>Dental Manpower in India</a:t>
            </a:r>
          </a:p>
          <a:p>
            <a:r>
              <a:rPr lang="en-US" b="1" smtClean="0"/>
              <a:t>Conclusion</a:t>
            </a:r>
          </a:p>
          <a:p>
            <a:r>
              <a:rPr lang="en-US" b="1" smtClean="0"/>
              <a:t>References</a:t>
            </a:r>
          </a:p>
          <a:p>
            <a:r>
              <a:rPr lang="en-US" b="1" smtClean="0"/>
              <a:t>Questions from previous year</a:t>
            </a:r>
          </a:p>
          <a:p>
            <a:endParaRPr lang="en-US"/>
          </a:p>
        </p:txBody>
      </p:sp>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smtClean="0">
                <a:ln>
                  <a:noFill/>
                </a:ln>
                <a:solidFill>
                  <a:srgbClr val="C00000"/>
                </a:solidFill>
                <a:effectLst/>
                <a:uLnTx/>
                <a:uFillTx/>
                <a:latin typeface="Comic Sans MS" pitchFamily="66" charset="0"/>
                <a:ea typeface="+mj-ea"/>
                <a:cs typeface="+mj-cs"/>
              </a:rPr>
              <a:t>Contents </a:t>
            </a:r>
            <a:endParaRPr kumimoji="0" lang="en-US" sz="4400" b="1" i="0" u="none" strike="noStrike" kern="1200" cap="none" spc="0" normalizeH="0" baseline="0" noProof="0">
              <a:ln>
                <a:noFill/>
              </a:ln>
              <a:solidFill>
                <a:srgbClr val="C00000"/>
              </a:solidFill>
              <a:effectLst/>
              <a:uLnTx/>
              <a:uFillTx/>
              <a:latin typeface="Bernard MT Condensed" pitchFamily="18" charset="0"/>
              <a:ea typeface="+mj-ea"/>
              <a:cs typeface="+mj-cs"/>
            </a:endParaRPr>
          </a:p>
        </p:txBody>
      </p:sp>
      <p:pic>
        <p:nvPicPr>
          <p:cNvPr id="5" name="Picture 8" descr="http://www.picgifs.com/job-graphics/job-graphics/dentist/animaatjes-tandarts-54156.gif"/>
          <p:cNvPicPr>
            <a:picLocks noChangeAspect="1" noChangeArrowheads="1"/>
          </p:cNvPicPr>
          <p:nvPr/>
        </p:nvPicPr>
        <p:blipFill>
          <a:blip r:embed="rId2"/>
          <a:srcRect/>
          <a:stretch>
            <a:fillRect/>
          </a:stretch>
        </p:blipFill>
        <p:spPr bwMode="auto">
          <a:xfrm>
            <a:off x="7162801" y="152400"/>
            <a:ext cx="1771650" cy="1600200"/>
          </a:xfrm>
          <a:prstGeom prst="rect">
            <a:avLst/>
          </a:prstGeom>
          <a:noFill/>
        </p:spPr>
      </p:pic>
    </p:spTree>
  </p:cSld>
  <p:clrMapOvr>
    <a:masterClrMapping/>
  </p:clrMapOvr>
  <p:transition>
    <p:pull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endParaRPr lang="en-US"/>
          </a:p>
        </p:txBody>
      </p:sp>
      <p:sp>
        <p:nvSpPr>
          <p:cNvPr id="3" name="Content Placeholder 2"/>
          <p:cNvSpPr>
            <a:spLocks noGrp="1"/>
          </p:cNvSpPr>
          <p:nvPr>
            <p:ph idx="1"/>
          </p:nvPr>
        </p:nvSpPr>
        <p:spPr>
          <a:xfrm>
            <a:off x="457200" y="609600"/>
            <a:ext cx="8229600" cy="5516563"/>
          </a:xfrm>
        </p:spPr>
        <p:txBody>
          <a:bodyPr>
            <a:normAutofit lnSpcReduction="10000"/>
          </a:bodyPr>
          <a:lstStyle/>
          <a:p>
            <a:r>
              <a:rPr lang="en-US" b="1" smtClean="0">
                <a:solidFill>
                  <a:srgbClr val="7030A0"/>
                </a:solidFill>
              </a:rPr>
              <a:t>Duties:</a:t>
            </a:r>
          </a:p>
          <a:p>
            <a:pPr>
              <a:buNone/>
            </a:pPr>
            <a:r>
              <a:rPr lang="en-US" smtClean="0"/>
              <a:t>1. Oral examination.</a:t>
            </a:r>
          </a:p>
          <a:p>
            <a:pPr>
              <a:buNone/>
            </a:pPr>
            <a:r>
              <a:rPr lang="en-US" smtClean="0"/>
              <a:t>2. Prophylaxis.</a:t>
            </a:r>
          </a:p>
          <a:p>
            <a:pPr>
              <a:buNone/>
            </a:pPr>
            <a:r>
              <a:rPr lang="en-US" smtClean="0"/>
              <a:t>3. Topical fluoride application.</a:t>
            </a:r>
          </a:p>
          <a:p>
            <a:pPr>
              <a:buNone/>
            </a:pPr>
            <a:r>
              <a:rPr lang="en-US" smtClean="0"/>
              <a:t>4. Advice on dietary fluoride supplements.</a:t>
            </a:r>
          </a:p>
          <a:p>
            <a:pPr>
              <a:buNone/>
            </a:pPr>
            <a:r>
              <a:rPr lang="en-US" smtClean="0"/>
              <a:t>5. Administration of local anesthetic.</a:t>
            </a:r>
          </a:p>
          <a:p>
            <a:pPr>
              <a:buNone/>
            </a:pPr>
            <a:r>
              <a:rPr lang="en-US" smtClean="0"/>
              <a:t>6. Cavity preparation and placement of amalgam filling in primary and permanent teeth.</a:t>
            </a:r>
          </a:p>
          <a:p>
            <a:pPr>
              <a:buNone/>
            </a:pPr>
            <a:r>
              <a:rPr lang="en-US" smtClean="0"/>
              <a:t>7. Pulp capping.</a:t>
            </a:r>
            <a:endParaRPr lang="en-US"/>
          </a:p>
        </p:txBody>
      </p:sp>
      <p:pic>
        <p:nvPicPr>
          <p:cNvPr id="4" name="Picture 2" descr="http://www.forthoodpresscenter.com/clients/3439/437883.jpg"/>
          <p:cNvPicPr>
            <a:picLocks noChangeAspect="1" noChangeArrowheads="1"/>
          </p:cNvPicPr>
          <p:nvPr/>
        </p:nvPicPr>
        <p:blipFill>
          <a:blip r:embed="rId2" cstate="print"/>
          <a:srcRect/>
          <a:stretch>
            <a:fillRect/>
          </a:stretch>
        </p:blipFill>
        <p:spPr bwMode="auto">
          <a:xfrm rot="324403">
            <a:off x="4809008" y="156999"/>
            <a:ext cx="3939140" cy="26181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pull di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smtClean="0"/>
              <a:t>8.  Extraction of primary teeth.</a:t>
            </a:r>
          </a:p>
          <a:p>
            <a:pPr>
              <a:buNone/>
            </a:pPr>
            <a:r>
              <a:rPr lang="en-US" smtClean="0"/>
              <a:t>9. Individual patient instruction in tooth brushing and oral hygiene.</a:t>
            </a:r>
          </a:p>
          <a:p>
            <a:pPr>
              <a:buNone/>
            </a:pPr>
            <a:r>
              <a:rPr lang="en-US" smtClean="0"/>
              <a:t>10. Classroom and parent-teacher dental health education.</a:t>
            </a:r>
          </a:p>
          <a:p>
            <a:pPr>
              <a:buNone/>
            </a:pPr>
            <a:r>
              <a:rPr lang="en-US" smtClean="0"/>
              <a:t>11. Referral of patient to private practitioners for more complex services, such as extraction of permanent teeth, restoration of fractured permanent incisors and orthodontic treatment</a:t>
            </a:r>
            <a:endParaRPr lang="en-US"/>
          </a:p>
        </p:txBody>
      </p:sp>
      <p:pic>
        <p:nvPicPr>
          <p:cNvPr id="4" name="Picture 2" descr="http://www.forthoodpresscenter.com/clients/3439/437883.jpg"/>
          <p:cNvPicPr>
            <a:picLocks noChangeAspect="1" noChangeArrowheads="1"/>
          </p:cNvPicPr>
          <p:nvPr/>
        </p:nvPicPr>
        <p:blipFill>
          <a:blip r:embed="rId3" cstate="print"/>
          <a:srcRect/>
          <a:stretch>
            <a:fillRect/>
          </a:stretch>
        </p:blipFill>
        <p:spPr bwMode="auto">
          <a:xfrm rot="324403">
            <a:off x="5663515" y="134595"/>
            <a:ext cx="2949440" cy="19603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pull di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smtClean="0"/>
              <a:t/>
            </a:r>
            <a:br>
              <a:rPr lang="en-US" b="1" smtClean="0"/>
            </a:br>
            <a:r>
              <a:rPr lang="en-US" b="1" smtClean="0"/>
              <a:t>Dental Therapist</a:t>
            </a:r>
            <a:br>
              <a:rPr lang="en-US" b="1" smtClean="0"/>
            </a:br>
            <a:endParaRPr lang="en-US"/>
          </a:p>
        </p:txBody>
      </p:sp>
      <p:sp>
        <p:nvSpPr>
          <p:cNvPr id="3" name="Content Placeholder 2"/>
          <p:cNvSpPr>
            <a:spLocks noGrp="1"/>
          </p:cNvSpPr>
          <p:nvPr>
            <p:ph idx="1"/>
          </p:nvPr>
        </p:nvSpPr>
        <p:spPr/>
        <p:txBody>
          <a:bodyPr/>
          <a:lstStyle/>
          <a:p>
            <a:r>
              <a:rPr lang="en-US" smtClean="0"/>
              <a:t>This is an operating auxiliary, who is permitted to carry out to the prescription of a supervising dentist, certain specified preventive and treatment measures including the preparation of cavities and restoration of teeth.</a:t>
            </a:r>
            <a:endParaRPr lang="en-US"/>
          </a:p>
        </p:txBody>
      </p:sp>
      <p:pic>
        <p:nvPicPr>
          <p:cNvPr id="50178" name="Picture 2" descr="http://cms.mumbaimirror.com/portalfiles/3/97/201007/Image/oral%20care.jpg"/>
          <p:cNvPicPr>
            <a:picLocks noChangeAspect="1" noChangeArrowheads="1"/>
          </p:cNvPicPr>
          <p:nvPr/>
        </p:nvPicPr>
        <p:blipFill>
          <a:blip r:embed="rId2"/>
          <a:srcRect/>
          <a:stretch>
            <a:fillRect/>
          </a:stretch>
        </p:blipFill>
        <p:spPr bwMode="auto">
          <a:xfrm rot="21346468">
            <a:off x="5319486" y="3503138"/>
            <a:ext cx="3215342" cy="22358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pull di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82562"/>
          </a:xfrm>
        </p:spPr>
        <p:txBody>
          <a:bodyPr>
            <a:normAutofit fontScale="90000"/>
          </a:bodyPr>
          <a:lstStyle/>
          <a:p>
            <a:endParaRPr lang="en-US"/>
          </a:p>
        </p:txBody>
      </p:sp>
      <p:sp>
        <p:nvSpPr>
          <p:cNvPr id="3" name="Content Placeholder 2"/>
          <p:cNvSpPr>
            <a:spLocks noGrp="1"/>
          </p:cNvSpPr>
          <p:nvPr>
            <p:ph idx="1"/>
          </p:nvPr>
        </p:nvSpPr>
        <p:spPr>
          <a:xfrm>
            <a:off x="381000" y="762000"/>
            <a:ext cx="8229600" cy="4525963"/>
          </a:xfrm>
        </p:spPr>
        <p:txBody>
          <a:bodyPr>
            <a:normAutofit lnSpcReduction="10000"/>
          </a:bodyPr>
          <a:lstStyle/>
          <a:p>
            <a:r>
              <a:rPr lang="en-US" smtClean="0"/>
              <a:t>In 1979, in the U.K., the name auxiliary was changed to therapist. </a:t>
            </a:r>
          </a:p>
          <a:p>
            <a:r>
              <a:rPr lang="en-US" smtClean="0"/>
              <a:t>In  Australia, therapists-the personnel categories who are derivatives of the New Zealand Dental Nurse model - have been in service since 1966. </a:t>
            </a:r>
          </a:p>
          <a:p>
            <a:r>
              <a:rPr lang="en-US" smtClean="0"/>
              <a:t>They are like New Zealand type school dental nurses but their role is quite different, as they are not permitted to diagnose and plan dental care</a:t>
            </a:r>
            <a:endParaRPr lang="en-US"/>
          </a:p>
        </p:txBody>
      </p:sp>
      <p:sp>
        <p:nvSpPr>
          <p:cNvPr id="4" name="Rectangle 3"/>
          <p:cNvSpPr/>
          <p:nvPr/>
        </p:nvSpPr>
        <p:spPr>
          <a:xfrm>
            <a:off x="7620000" y="381000"/>
            <a:ext cx="1080859" cy="400110"/>
          </a:xfrm>
          <a:prstGeom prst="rect">
            <a:avLst/>
          </a:prstGeom>
          <a:solidFill>
            <a:srgbClr val="FFFF00"/>
          </a:solidFill>
        </p:spPr>
        <p:txBody>
          <a:bodyPr wrap="square">
            <a:spAutoFit/>
          </a:bodyPr>
          <a:lstStyle/>
          <a:p>
            <a:r>
              <a:rPr lang="en-US" sz="2000" b="1" smtClean="0">
                <a:latin typeface="Times New Roman" pitchFamily="18" charset="0"/>
                <a:cs typeface="Times New Roman" pitchFamily="18" charset="0"/>
              </a:rPr>
              <a:t>History</a:t>
            </a:r>
            <a:endParaRPr lang="en-US" sz="2000" b="1">
              <a:latin typeface="Times New Roman" pitchFamily="18" charset="0"/>
              <a:cs typeface="Times New Roman" pitchFamily="18" charset="0"/>
            </a:endParaRPr>
          </a:p>
        </p:txBody>
      </p:sp>
      <p:pic>
        <p:nvPicPr>
          <p:cNvPr id="48130" name="Picture 2" descr="http://cms.mumbaimirror.com/portalfiles/3/97/201007/Image/oral%20care.jpg"/>
          <p:cNvPicPr>
            <a:picLocks noChangeAspect="1" noChangeArrowheads="1"/>
          </p:cNvPicPr>
          <p:nvPr/>
        </p:nvPicPr>
        <p:blipFill>
          <a:blip r:embed="rId2"/>
          <a:srcRect/>
          <a:stretch>
            <a:fillRect/>
          </a:stretch>
        </p:blipFill>
        <p:spPr bwMode="auto">
          <a:xfrm rot="379025">
            <a:off x="5709969" y="4691390"/>
            <a:ext cx="2567285" cy="13704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pull di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mtClean="0"/>
              <a:t>They are  permitted to work based on the written treatment plans devised by the supervising dentists</a:t>
            </a:r>
          </a:p>
          <a:p>
            <a:r>
              <a:rPr lang="en-US" smtClean="0"/>
              <a:t> The operative procedures they are entitled to carry out are similar to those of the New Zealand School Dental Nurses, including the administration of local infiltration analgesia.</a:t>
            </a:r>
            <a:endParaRPr lang="en-US"/>
          </a:p>
        </p:txBody>
      </p:sp>
      <p:pic>
        <p:nvPicPr>
          <p:cNvPr id="4" name="Picture 2" descr="http://cms.mumbaimirror.com/portalfiles/3/97/201007/Image/oral%20care.jpg"/>
          <p:cNvPicPr>
            <a:picLocks noChangeAspect="1" noChangeArrowheads="1"/>
          </p:cNvPicPr>
          <p:nvPr/>
        </p:nvPicPr>
        <p:blipFill>
          <a:blip r:embed="rId2"/>
          <a:srcRect/>
          <a:stretch>
            <a:fillRect/>
          </a:stretch>
        </p:blipFill>
        <p:spPr bwMode="auto">
          <a:xfrm rot="379025">
            <a:off x="5037735" y="4488759"/>
            <a:ext cx="2810388" cy="1691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pull di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mtClean="0"/>
              <a:t>The training of dental therapists is for about a period of two years involving both the reversible and irreversible procedures.</a:t>
            </a:r>
          </a:p>
          <a:p>
            <a:r>
              <a:rPr lang="en-US" smtClean="0"/>
              <a:t>Their duties include,</a:t>
            </a:r>
          </a:p>
          <a:p>
            <a:pPr marL="457200" indent="-457200">
              <a:buFont typeface="+mj-lt"/>
              <a:buAutoNum type="arabicPeriod"/>
            </a:pPr>
            <a:r>
              <a:rPr lang="en-US" smtClean="0"/>
              <a:t> Clinical caries diagnosis,</a:t>
            </a:r>
          </a:p>
          <a:p>
            <a:pPr marL="457200" indent="-457200">
              <a:buFont typeface="+mj-lt"/>
              <a:buAutoNum type="arabicPeriod"/>
            </a:pPr>
            <a:r>
              <a:rPr lang="en-US" smtClean="0"/>
              <a:t>Cavity preparation in deciduous and permanent teeth,</a:t>
            </a:r>
          </a:p>
          <a:p>
            <a:pPr marL="457200" indent="-457200">
              <a:buFont typeface="+mj-lt"/>
              <a:buAutoNum type="arabicPeriod"/>
            </a:pPr>
            <a:r>
              <a:rPr lang="en-US" smtClean="0"/>
              <a:t>Vital </a:t>
            </a:r>
            <a:r>
              <a:rPr lang="en-US" err="1" smtClean="0"/>
              <a:t>pulpotomies</a:t>
            </a:r>
            <a:r>
              <a:rPr lang="en-US" smtClean="0"/>
              <a:t> under rubber dam in deciduous teeth</a:t>
            </a:r>
          </a:p>
          <a:p>
            <a:pPr marL="457200" indent="-457200">
              <a:buFont typeface="+mj-lt"/>
              <a:buAutoNum type="arabicPeriod"/>
            </a:pPr>
            <a:r>
              <a:rPr lang="en-US" smtClean="0"/>
              <a:t> Extraction of deciduous teeth under local </a:t>
            </a:r>
            <a:r>
              <a:rPr lang="en-US" err="1" smtClean="0"/>
              <a:t>anaesthesia</a:t>
            </a:r>
            <a:r>
              <a:rPr lang="en-US" smtClean="0"/>
              <a:t>.</a:t>
            </a:r>
            <a:endParaRPr lang="en-US"/>
          </a:p>
        </p:txBody>
      </p:sp>
      <p:pic>
        <p:nvPicPr>
          <p:cNvPr id="4" name="Picture 2" descr="http://cms.mumbaimirror.com/portalfiles/3/97/201007/Image/oral%20care.jpg"/>
          <p:cNvPicPr>
            <a:picLocks noChangeAspect="1" noChangeArrowheads="1"/>
          </p:cNvPicPr>
          <p:nvPr/>
        </p:nvPicPr>
        <p:blipFill>
          <a:blip r:embed="rId2"/>
          <a:srcRect/>
          <a:stretch>
            <a:fillRect/>
          </a:stretch>
        </p:blipFill>
        <p:spPr bwMode="auto">
          <a:xfrm rot="379025">
            <a:off x="6318240" y="123713"/>
            <a:ext cx="2325813" cy="13978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pull di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mtClean="0"/>
              <a:t>They have little training in interpretation of X-rays.</a:t>
            </a:r>
          </a:p>
          <a:p>
            <a:r>
              <a:rPr lang="en-US" smtClean="0"/>
              <a:t>They often take radiographs at the request of the supervising dentist.</a:t>
            </a:r>
          </a:p>
          <a:p>
            <a:r>
              <a:rPr lang="en-US" smtClean="0"/>
              <a:t> They are not trained to provide endodontic care.</a:t>
            </a:r>
          </a:p>
          <a:p>
            <a:r>
              <a:rPr lang="en-US" smtClean="0"/>
              <a:t>Apart from Australia and United Kingdom, other countries using the services of therapists include </a:t>
            </a:r>
            <a:r>
              <a:rPr lang="en-US" err="1" smtClean="0"/>
              <a:t>Hongkong</a:t>
            </a:r>
            <a:r>
              <a:rPr lang="en-US" smtClean="0"/>
              <a:t>, Singapore, Vietnam and Tanzania.</a:t>
            </a:r>
            <a:endParaRPr lang="en-US"/>
          </a:p>
        </p:txBody>
      </p:sp>
      <p:pic>
        <p:nvPicPr>
          <p:cNvPr id="4" name="Picture 2" descr="http://cms.mumbaimirror.com/portalfiles/3/97/201007/Image/oral%20care.jpg"/>
          <p:cNvPicPr>
            <a:picLocks noChangeAspect="1" noChangeArrowheads="1"/>
          </p:cNvPicPr>
          <p:nvPr/>
        </p:nvPicPr>
        <p:blipFill>
          <a:blip r:embed="rId2"/>
          <a:srcRect/>
          <a:stretch>
            <a:fillRect/>
          </a:stretch>
        </p:blipFill>
        <p:spPr bwMode="auto">
          <a:xfrm rot="21449012">
            <a:off x="6394440" y="126586"/>
            <a:ext cx="2325813" cy="13978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pull di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Dental Hygienist</a:t>
            </a:r>
            <a:endParaRPr lang="en-US"/>
          </a:p>
        </p:txBody>
      </p:sp>
      <p:sp>
        <p:nvSpPr>
          <p:cNvPr id="3" name="Content Placeholder 2"/>
          <p:cNvSpPr>
            <a:spLocks noGrp="1"/>
          </p:cNvSpPr>
          <p:nvPr>
            <p:ph idx="1"/>
          </p:nvPr>
        </p:nvSpPr>
        <p:spPr/>
        <p:txBody>
          <a:bodyPr/>
          <a:lstStyle/>
          <a:p>
            <a:r>
              <a:rPr lang="en-US" dirty="0" smtClean="0"/>
              <a:t>A dental hygienist is an operating auxiliary licensed and registered to practice dental hygiene under the laws of the appropriate state, province or nation. </a:t>
            </a:r>
          </a:p>
          <a:p>
            <a:r>
              <a:rPr lang="en-US" dirty="0" smtClean="0"/>
              <a:t>The dental hygienist works under the supervision of dentists.</a:t>
            </a:r>
            <a:endParaRPr lang="en-US" dirty="0"/>
          </a:p>
        </p:txBody>
      </p:sp>
      <p:sp>
        <p:nvSpPr>
          <p:cNvPr id="43010" name="AutoShape 2" descr="http://www.healthcareworkersalary.com/wp-content/uploads/2014/04/Hygienist.jpg"/>
          <p:cNvSpPr>
            <a:spLocks noChangeAspect="1" noChangeArrowheads="1"/>
          </p:cNvSpPr>
          <p:nvPr/>
        </p:nvSpPr>
        <p:spPr bwMode="auto">
          <a:xfrm>
            <a:off x="63500" y="-136525"/>
            <a:ext cx="8001000" cy="5334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3011" name="Picture 3" descr="C:\Users\shilpa\Desktop\Hygienist.jpg"/>
          <p:cNvPicPr>
            <a:picLocks noChangeAspect="1" noChangeArrowheads="1"/>
          </p:cNvPicPr>
          <p:nvPr/>
        </p:nvPicPr>
        <p:blipFill>
          <a:blip r:embed="rId2" cstate="print"/>
          <a:srcRect/>
          <a:stretch>
            <a:fillRect/>
          </a:stretch>
        </p:blipFill>
        <p:spPr bwMode="auto">
          <a:xfrm rot="324872">
            <a:off x="6110696" y="4163438"/>
            <a:ext cx="2743200" cy="20562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pull di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mtClean="0"/>
              <a:t>Dental hygienist is a person, not being a dentist or a medical practitioner; who does oral prophylaxis, gives instructions in oral hygiene &amp; preventive dentistry, assists the dental surgeon in chair side work and manages the office, </a:t>
            </a:r>
            <a:r>
              <a:rPr lang="en-US" err="1" smtClean="0"/>
              <a:t>He/She</a:t>
            </a:r>
            <a:r>
              <a:rPr lang="en-US" smtClean="0"/>
              <a:t> shall work under the supervision of the dental surgeon. -</a:t>
            </a:r>
            <a:r>
              <a:rPr lang="en-US" b="1" smtClean="0">
                <a:solidFill>
                  <a:srgbClr val="7030A0"/>
                </a:solidFill>
              </a:rPr>
              <a:t>The Dental Council of  India</a:t>
            </a:r>
            <a:endParaRPr lang="en-US" b="1">
              <a:solidFill>
                <a:srgbClr val="7030A0"/>
              </a:solidFill>
            </a:endParaRPr>
          </a:p>
        </p:txBody>
      </p:sp>
      <p:pic>
        <p:nvPicPr>
          <p:cNvPr id="4" name="Picture 3" descr="C:\Users\shilpa\Desktop\Hygienist.jpg"/>
          <p:cNvPicPr>
            <a:picLocks noChangeAspect="1" noChangeArrowheads="1"/>
          </p:cNvPicPr>
          <p:nvPr/>
        </p:nvPicPr>
        <p:blipFill>
          <a:blip r:embed="rId2" cstate="print"/>
          <a:srcRect/>
          <a:stretch>
            <a:fillRect/>
          </a:stretch>
        </p:blipFill>
        <p:spPr bwMode="auto">
          <a:xfrm rot="324872">
            <a:off x="5957911" y="4706985"/>
            <a:ext cx="2861228" cy="1696962"/>
          </a:xfrm>
          <a:prstGeom prst="rect">
            <a:avLst/>
          </a:prstGeom>
          <a:noFill/>
        </p:spPr>
      </p:pic>
    </p:spTree>
  </p:cSld>
  <p:clrMapOvr>
    <a:masterClrMapping/>
  </p:clrMapOvr>
  <p:transition>
    <p:pull dir="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i="1" smtClean="0"/>
              <a:t>Dr. </a:t>
            </a:r>
            <a:r>
              <a:rPr lang="en-US" b="1" i="1" err="1" smtClean="0"/>
              <a:t>Fones</a:t>
            </a:r>
            <a:r>
              <a:rPr lang="en-US" b="1" i="1" smtClean="0"/>
              <a:t> </a:t>
            </a:r>
            <a:r>
              <a:rPr lang="en-US" smtClean="0"/>
              <a:t>is considered as the </a:t>
            </a:r>
            <a:r>
              <a:rPr lang="en-US" smtClean="0">
                <a:solidFill>
                  <a:srgbClr val="7030A0"/>
                </a:solidFill>
              </a:rPr>
              <a:t>'</a:t>
            </a:r>
            <a:r>
              <a:rPr lang="en-US" b="1" i="1" smtClean="0">
                <a:solidFill>
                  <a:srgbClr val="7030A0"/>
                </a:solidFill>
              </a:rPr>
              <a:t>father of dental hygiene</a:t>
            </a:r>
            <a:r>
              <a:rPr lang="en-US" smtClean="0">
                <a:solidFill>
                  <a:srgbClr val="7030A0"/>
                </a:solidFill>
              </a:rPr>
              <a:t>'. </a:t>
            </a:r>
            <a:r>
              <a:rPr lang="en-US" smtClean="0"/>
              <a:t>He is often credited with the first training school for dental hygienists, in November 1913. </a:t>
            </a:r>
          </a:p>
          <a:p>
            <a:r>
              <a:rPr lang="en-US" smtClean="0"/>
              <a:t>The duration of the course was for a period of about seven months.</a:t>
            </a:r>
            <a:endParaRPr lang="en-US"/>
          </a:p>
        </p:txBody>
      </p:sp>
      <p:pic>
        <p:nvPicPr>
          <p:cNvPr id="4" name="Picture 3" descr="C:\Users\shilpa\Desktop\Hygienist.jpg"/>
          <p:cNvPicPr>
            <a:picLocks noChangeAspect="1" noChangeArrowheads="1"/>
          </p:cNvPicPr>
          <p:nvPr/>
        </p:nvPicPr>
        <p:blipFill>
          <a:blip r:embed="rId2" cstate="print"/>
          <a:srcRect/>
          <a:stretch>
            <a:fillRect/>
          </a:stretch>
        </p:blipFill>
        <p:spPr bwMode="auto">
          <a:xfrm rot="324872">
            <a:off x="6110696" y="4163438"/>
            <a:ext cx="2743200" cy="20562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8229600" cy="1143000"/>
          </a:xfrm>
        </p:spPr>
        <p:txBody>
          <a:bodyPr/>
          <a:lstStyle/>
          <a:p>
            <a:r>
              <a:rPr lang="en-US" smtClean="0"/>
              <a:t>Introduction </a:t>
            </a:r>
            <a:endParaRPr lang="en-US"/>
          </a:p>
        </p:txBody>
      </p:sp>
      <p:sp>
        <p:nvSpPr>
          <p:cNvPr id="3" name="Content Placeholder 2"/>
          <p:cNvSpPr>
            <a:spLocks noGrp="1"/>
          </p:cNvSpPr>
          <p:nvPr>
            <p:ph idx="1"/>
          </p:nvPr>
        </p:nvSpPr>
        <p:spPr/>
        <p:txBody>
          <a:bodyPr/>
          <a:lstStyle/>
          <a:p>
            <a:endParaRPr lang="en-US"/>
          </a:p>
        </p:txBody>
      </p:sp>
      <p:pic>
        <p:nvPicPr>
          <p:cNvPr id="4" name="Picture 2" descr="http://www.uscollegesearch.org/blog/wp-content/uploads/2011/01/how-do-i-choose-which-dental-assistant-school-to-attend-300x199.jpg"/>
          <p:cNvPicPr>
            <a:picLocks noChangeAspect="1" noChangeArrowheads="1"/>
          </p:cNvPicPr>
          <p:nvPr/>
        </p:nvPicPr>
        <p:blipFill>
          <a:blip r:embed="rId3"/>
          <a:srcRect/>
          <a:stretch>
            <a:fillRect/>
          </a:stretch>
        </p:blipFill>
        <p:spPr bwMode="auto">
          <a:xfrm>
            <a:off x="457200" y="1828800"/>
            <a:ext cx="4038600" cy="2809876"/>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pic>
        <p:nvPicPr>
          <p:cNvPr id="5" name="Picture 8" descr="http://www.speareducation.com/spear-review/wp-content/uploads/2013/11/dental-team.jpg"/>
          <p:cNvPicPr>
            <a:picLocks noChangeAspect="1" noChangeArrowheads="1"/>
          </p:cNvPicPr>
          <p:nvPr/>
        </p:nvPicPr>
        <p:blipFill>
          <a:blip r:embed="rId4"/>
          <a:srcRect/>
          <a:stretch>
            <a:fillRect/>
          </a:stretch>
        </p:blipFill>
        <p:spPr bwMode="auto">
          <a:xfrm>
            <a:off x="4572000" y="304800"/>
            <a:ext cx="4038600" cy="2286000"/>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pic>
        <p:nvPicPr>
          <p:cNvPr id="6" name="Picture 16" descr="http://www.allstatecareer.edu/assets/images/expanded_functions_dental_assisting_career_program.jpg"/>
          <p:cNvPicPr>
            <a:picLocks noChangeAspect="1" noChangeArrowheads="1"/>
          </p:cNvPicPr>
          <p:nvPr/>
        </p:nvPicPr>
        <p:blipFill>
          <a:blip r:embed="rId5"/>
          <a:srcRect/>
          <a:stretch>
            <a:fillRect/>
          </a:stretch>
        </p:blipFill>
        <p:spPr bwMode="auto">
          <a:xfrm>
            <a:off x="4572000" y="3505200"/>
            <a:ext cx="3962400" cy="2590800"/>
          </a:xfrm>
          <a:prstGeom prst="rect">
            <a:avLst/>
          </a:prstGeom>
          <a:noFill/>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smtClean="0"/>
              <a:t>Training </a:t>
            </a:r>
            <a:endParaRPr lang="en-US"/>
          </a:p>
        </p:txBody>
      </p:sp>
      <p:sp>
        <p:nvSpPr>
          <p:cNvPr id="3" name="Content Placeholder 2"/>
          <p:cNvSpPr>
            <a:spLocks noGrp="1"/>
          </p:cNvSpPr>
          <p:nvPr>
            <p:ph idx="1"/>
          </p:nvPr>
        </p:nvSpPr>
        <p:spPr>
          <a:xfrm>
            <a:off x="457200" y="1143000"/>
            <a:ext cx="8229600" cy="4983163"/>
          </a:xfrm>
        </p:spPr>
        <p:txBody>
          <a:bodyPr>
            <a:normAutofit lnSpcReduction="10000"/>
          </a:bodyPr>
          <a:lstStyle/>
          <a:p>
            <a:r>
              <a:rPr lang="en-US" dirty="0" smtClean="0"/>
              <a:t>The Dental Council of India has prescribed that,</a:t>
            </a:r>
          </a:p>
          <a:p>
            <a:r>
              <a:rPr lang="en-US" dirty="0" smtClean="0"/>
              <a:t>The course of studies should extend over period of two academic years and lead to the qualification of Dental Hygienist Certificate.</a:t>
            </a:r>
          </a:p>
          <a:p>
            <a:r>
              <a:rPr lang="en-US" dirty="0" smtClean="0"/>
              <a:t>The candidate should be at least 15 years of age at the time of admission or within 3 months of it and should be medically fit.</a:t>
            </a:r>
          </a:p>
          <a:p>
            <a:r>
              <a:rPr lang="en-US" dirty="0" smtClean="0"/>
              <a:t>The candidate must have passed at least matriculation examination of a recognized university taking science subject or an equivalent recognized qualification.</a:t>
            </a:r>
            <a:endParaRPr lang="en-US" dirty="0"/>
          </a:p>
        </p:txBody>
      </p:sp>
      <p:pic>
        <p:nvPicPr>
          <p:cNvPr id="4" name="Picture 3" descr="C:\Users\shilpa\Desktop\Hygienist.jpg"/>
          <p:cNvPicPr>
            <a:picLocks noChangeAspect="1" noChangeArrowheads="1"/>
          </p:cNvPicPr>
          <p:nvPr/>
        </p:nvPicPr>
        <p:blipFill>
          <a:blip r:embed="rId2" cstate="print"/>
          <a:srcRect/>
          <a:stretch>
            <a:fillRect/>
          </a:stretch>
        </p:blipFill>
        <p:spPr bwMode="auto">
          <a:xfrm rot="324872">
            <a:off x="7132944" y="88584"/>
            <a:ext cx="1946556" cy="14591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pull dir="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endParaRPr lang="en-US"/>
          </a:p>
        </p:txBody>
      </p:sp>
      <p:sp>
        <p:nvSpPr>
          <p:cNvPr id="3" name="Content Placeholder 2"/>
          <p:cNvSpPr>
            <a:spLocks noGrp="1"/>
          </p:cNvSpPr>
          <p:nvPr>
            <p:ph idx="1"/>
          </p:nvPr>
        </p:nvSpPr>
        <p:spPr>
          <a:xfrm>
            <a:off x="457200" y="990600"/>
            <a:ext cx="8229600" cy="5135563"/>
          </a:xfrm>
        </p:spPr>
        <p:txBody>
          <a:bodyPr>
            <a:normAutofit/>
          </a:bodyPr>
          <a:lstStyle/>
          <a:p>
            <a:r>
              <a:rPr lang="en-US" b="1" smtClean="0"/>
              <a:t>Duties:</a:t>
            </a:r>
          </a:p>
          <a:p>
            <a:pPr>
              <a:buNone/>
            </a:pPr>
            <a:r>
              <a:rPr lang="en-US" smtClean="0"/>
              <a:t>1. Cleaning of mouths and teeth with particular attention to calculus and stains.</a:t>
            </a:r>
          </a:p>
          <a:p>
            <a:pPr>
              <a:buNone/>
            </a:pPr>
            <a:r>
              <a:rPr lang="en-US" smtClean="0"/>
              <a:t>2. Topical application of fluorides, sealants and other prophylactic solutions.</a:t>
            </a:r>
          </a:p>
          <a:p>
            <a:pPr>
              <a:buNone/>
            </a:pPr>
            <a:r>
              <a:rPr lang="en-US" smtClean="0"/>
              <a:t>3. Screening or preliminary examination of patients as individuals or in groups, such as school children or industrial employees, so that they may be referred to a dentist for treatment</a:t>
            </a:r>
            <a:endParaRPr lang="en-US"/>
          </a:p>
        </p:txBody>
      </p:sp>
    </p:spTree>
  </p:cSld>
  <p:clrMapOvr>
    <a:masterClrMapping/>
  </p:clrMapOvr>
  <p:transition>
    <p:pull dir="d"/>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smtClean="0"/>
              <a:t>4. Instruction in oral hygiene.</a:t>
            </a:r>
          </a:p>
          <a:p>
            <a:pPr>
              <a:buNone/>
            </a:pPr>
            <a:r>
              <a:rPr lang="en-US" smtClean="0"/>
              <a:t>5. Resource work in the field of dental health. </a:t>
            </a:r>
          </a:p>
          <a:p>
            <a:pPr>
              <a:buNone/>
            </a:pPr>
            <a:endParaRPr lang="en-US" b="1"/>
          </a:p>
        </p:txBody>
      </p:sp>
      <p:pic>
        <p:nvPicPr>
          <p:cNvPr id="4" name="Picture 3" descr="C:\Users\shilpa\Desktop\Hygienist.jpg"/>
          <p:cNvPicPr>
            <a:picLocks noChangeAspect="1" noChangeArrowheads="1"/>
          </p:cNvPicPr>
          <p:nvPr/>
        </p:nvPicPr>
        <p:blipFill>
          <a:blip r:embed="rId3" cstate="print"/>
          <a:srcRect r="13883"/>
          <a:stretch>
            <a:fillRect/>
          </a:stretch>
        </p:blipFill>
        <p:spPr bwMode="auto">
          <a:xfrm rot="324872">
            <a:off x="4656017" y="3411691"/>
            <a:ext cx="3511131" cy="262649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pull dir="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685800"/>
          </a:xfrm>
        </p:spPr>
        <p:txBody>
          <a:bodyPr>
            <a:noAutofit/>
          </a:bodyPr>
          <a:lstStyle/>
          <a:p>
            <a:r>
              <a:rPr lang="en-US" sz="2000" b="1" u="sng" smtClean="0">
                <a:latin typeface="Times New Roman" pitchFamily="18" charset="0"/>
                <a:cs typeface="Times New Roman" pitchFamily="18" charset="0"/>
              </a:rPr>
              <a:t>DENTAL COUNCIL OF INDIA</a:t>
            </a:r>
            <a:br>
              <a:rPr lang="en-US" sz="2000" b="1" u="sng" smtClean="0">
                <a:latin typeface="Times New Roman" pitchFamily="18" charset="0"/>
                <a:cs typeface="Times New Roman" pitchFamily="18" charset="0"/>
              </a:rPr>
            </a:br>
            <a:r>
              <a:rPr lang="en-US" sz="2000" b="1" smtClean="0">
                <a:latin typeface="Times New Roman" pitchFamily="18" charset="0"/>
                <a:cs typeface="Times New Roman" pitchFamily="18" charset="0"/>
              </a:rPr>
              <a:t>List of </a:t>
            </a:r>
            <a:r>
              <a:rPr lang="en-US" sz="2000" b="1" err="1" smtClean="0">
                <a:latin typeface="Times New Roman" pitchFamily="18" charset="0"/>
                <a:cs typeface="Times New Roman" pitchFamily="18" charset="0"/>
              </a:rPr>
              <a:t>Recognised</a:t>
            </a:r>
            <a:r>
              <a:rPr lang="en-US" sz="2000" b="1" smtClean="0">
                <a:latin typeface="Times New Roman" pitchFamily="18" charset="0"/>
                <a:cs typeface="Times New Roman" pitchFamily="18" charset="0"/>
              </a:rPr>
              <a:t> / Approved dental institutions conducting</a:t>
            </a:r>
            <a:br>
              <a:rPr lang="en-US" sz="2000" b="1" smtClean="0">
                <a:latin typeface="Times New Roman" pitchFamily="18" charset="0"/>
                <a:cs typeface="Times New Roman" pitchFamily="18" charset="0"/>
              </a:rPr>
            </a:br>
            <a:r>
              <a:rPr lang="en-US" sz="2000" b="1" smtClean="0">
                <a:solidFill>
                  <a:srgbClr val="7030A0"/>
                </a:solidFill>
                <a:latin typeface="Times New Roman" pitchFamily="18" charset="0"/>
                <a:cs typeface="Times New Roman" pitchFamily="18" charset="0"/>
              </a:rPr>
              <a:t>DENTAL MECHANIC </a:t>
            </a:r>
            <a:r>
              <a:rPr lang="en-US" sz="2000" b="1" smtClean="0">
                <a:latin typeface="Times New Roman" pitchFamily="18" charset="0"/>
                <a:cs typeface="Times New Roman" pitchFamily="18" charset="0"/>
              </a:rPr>
              <a:t>And </a:t>
            </a:r>
            <a:r>
              <a:rPr lang="en-US" sz="2000" b="1" smtClean="0">
                <a:solidFill>
                  <a:srgbClr val="7030A0"/>
                </a:solidFill>
                <a:latin typeface="Times New Roman" pitchFamily="18" charset="0"/>
                <a:cs typeface="Times New Roman" pitchFamily="18" charset="0"/>
              </a:rPr>
              <a:t>DENTAL HYGIENIST </a:t>
            </a:r>
            <a:r>
              <a:rPr lang="en-US" sz="2000" b="1" smtClean="0">
                <a:latin typeface="Times New Roman" pitchFamily="18" charset="0"/>
                <a:cs typeface="Times New Roman" pitchFamily="18" charset="0"/>
              </a:rPr>
              <a:t>Courses In India</a:t>
            </a:r>
            <a:br>
              <a:rPr lang="en-US" sz="2000" b="1" smtClean="0">
                <a:latin typeface="Times New Roman" pitchFamily="18" charset="0"/>
                <a:cs typeface="Times New Roman" pitchFamily="18" charset="0"/>
              </a:rPr>
            </a:br>
            <a:endParaRPr lang="en-US" sz="200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57A85FB2-BE55-4185-8EEA-6D16D7228712}" type="slidenum">
              <a:rPr lang="en-US" smtClean="0">
                <a:solidFill>
                  <a:srgbClr val="A08366"/>
                </a:solidFill>
              </a:rPr>
              <a:pPr>
                <a:defRPr/>
              </a:pPr>
              <a:t>63</a:t>
            </a:fld>
            <a:endParaRPr lang="en-US">
              <a:solidFill>
                <a:srgbClr val="A08366"/>
              </a:solidFill>
            </a:endParaRPr>
          </a:p>
        </p:txBody>
      </p:sp>
      <p:pic>
        <p:nvPicPr>
          <p:cNvPr id="253954" name="Picture 2"/>
          <p:cNvPicPr>
            <a:picLocks noGrp="1" noChangeAspect="1" noChangeArrowheads="1"/>
          </p:cNvPicPr>
          <p:nvPr>
            <p:ph idx="1"/>
          </p:nvPr>
        </p:nvPicPr>
        <p:blipFill>
          <a:blip r:embed="rId3" cstate="print"/>
          <a:srcRect/>
          <a:stretch>
            <a:fillRect/>
          </a:stretch>
        </p:blipFill>
        <p:spPr bwMode="auto">
          <a:xfrm>
            <a:off x="200386" y="1295401"/>
            <a:ext cx="8638814" cy="5318398"/>
          </a:xfrm>
          <a:prstGeom prst="rect">
            <a:avLst/>
          </a:prstGeom>
          <a:noFill/>
          <a:ln w="9525">
            <a:noFill/>
            <a:miter lim="800000"/>
            <a:headEnd/>
            <a:tailEnd/>
          </a:ln>
        </p:spPr>
      </p:pic>
    </p:spTree>
  </p:cSld>
  <p:clrMapOvr>
    <a:masterClrMapping/>
  </p:clrMapOvr>
  <p:transition>
    <p:pull dir="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57A85FB2-BE55-4185-8EEA-6D16D7228712}" type="slidenum">
              <a:rPr lang="en-US" smtClean="0">
                <a:solidFill>
                  <a:srgbClr val="A08366"/>
                </a:solidFill>
              </a:rPr>
              <a:pPr>
                <a:defRPr/>
              </a:pPr>
              <a:t>64</a:t>
            </a:fld>
            <a:endParaRPr lang="en-US">
              <a:solidFill>
                <a:srgbClr val="A08366"/>
              </a:solidFill>
            </a:endParaRPr>
          </a:p>
        </p:txBody>
      </p:sp>
      <p:pic>
        <p:nvPicPr>
          <p:cNvPr id="254978" name="Picture 2"/>
          <p:cNvPicPr>
            <a:picLocks noGrp="1" noChangeAspect="1" noChangeArrowheads="1"/>
          </p:cNvPicPr>
          <p:nvPr>
            <p:ph idx="1"/>
          </p:nvPr>
        </p:nvPicPr>
        <p:blipFill>
          <a:blip r:embed="rId3" cstate="print"/>
          <a:srcRect/>
          <a:stretch>
            <a:fillRect/>
          </a:stretch>
        </p:blipFill>
        <p:spPr bwMode="auto">
          <a:xfrm>
            <a:off x="381000" y="138296"/>
            <a:ext cx="8534400" cy="6414904"/>
          </a:xfrm>
          <a:prstGeom prst="rect">
            <a:avLst/>
          </a:prstGeom>
          <a:noFill/>
          <a:ln w="9525">
            <a:noFill/>
            <a:miter lim="800000"/>
            <a:headEnd/>
            <a:tailEnd/>
          </a:ln>
        </p:spPr>
      </p:pic>
    </p:spTree>
  </p:cSld>
  <p:clrMapOvr>
    <a:masterClrMapping/>
  </p:clrMapOvr>
  <p:transition>
    <p:pull dir="d"/>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57A85FB2-BE55-4185-8EEA-6D16D7228712}" type="slidenum">
              <a:rPr lang="en-US" smtClean="0">
                <a:solidFill>
                  <a:srgbClr val="A08366"/>
                </a:solidFill>
              </a:rPr>
              <a:pPr>
                <a:defRPr/>
              </a:pPr>
              <a:t>65</a:t>
            </a:fld>
            <a:endParaRPr lang="en-US">
              <a:solidFill>
                <a:srgbClr val="A08366"/>
              </a:solidFill>
            </a:endParaRPr>
          </a:p>
        </p:txBody>
      </p:sp>
      <p:pic>
        <p:nvPicPr>
          <p:cNvPr id="256002" name="Picture 2"/>
          <p:cNvPicPr>
            <a:picLocks noChangeAspect="1" noChangeArrowheads="1"/>
          </p:cNvPicPr>
          <p:nvPr/>
        </p:nvPicPr>
        <p:blipFill>
          <a:blip r:embed="rId3" cstate="print"/>
          <a:srcRect/>
          <a:stretch>
            <a:fillRect/>
          </a:stretch>
        </p:blipFill>
        <p:spPr bwMode="auto">
          <a:xfrm>
            <a:off x="533400" y="228600"/>
            <a:ext cx="8305800" cy="6324600"/>
          </a:xfrm>
          <a:prstGeom prst="rect">
            <a:avLst/>
          </a:prstGeom>
          <a:noFill/>
          <a:ln w="9525">
            <a:noFill/>
            <a:miter lim="800000"/>
            <a:headEnd/>
            <a:tailEnd/>
          </a:ln>
        </p:spPr>
      </p:pic>
    </p:spTree>
  </p:cSld>
  <p:clrMapOvr>
    <a:masterClrMapping/>
  </p:clrMapOvr>
  <p:transition>
    <p:pull dir="d"/>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57A85FB2-BE55-4185-8EEA-6D16D7228712}" type="slidenum">
              <a:rPr lang="en-US" smtClean="0">
                <a:solidFill>
                  <a:srgbClr val="A08366"/>
                </a:solidFill>
              </a:rPr>
              <a:pPr>
                <a:defRPr/>
              </a:pPr>
              <a:t>66</a:t>
            </a:fld>
            <a:endParaRPr lang="en-US">
              <a:solidFill>
                <a:srgbClr val="A08366"/>
              </a:solidFill>
            </a:endParaRPr>
          </a:p>
        </p:txBody>
      </p:sp>
      <p:pic>
        <p:nvPicPr>
          <p:cNvPr id="257026" name="Picture 2"/>
          <p:cNvPicPr>
            <a:picLocks noChangeAspect="1" noChangeArrowheads="1"/>
          </p:cNvPicPr>
          <p:nvPr/>
        </p:nvPicPr>
        <p:blipFill>
          <a:blip r:embed="rId3" cstate="print"/>
          <a:srcRect/>
          <a:stretch>
            <a:fillRect/>
          </a:stretch>
        </p:blipFill>
        <p:spPr bwMode="auto">
          <a:xfrm>
            <a:off x="533400" y="228600"/>
            <a:ext cx="8077200" cy="6363632"/>
          </a:xfrm>
          <a:prstGeom prst="rect">
            <a:avLst/>
          </a:prstGeom>
          <a:noFill/>
          <a:ln w="9525">
            <a:noFill/>
            <a:miter lim="800000"/>
            <a:headEnd/>
            <a:tailEnd/>
          </a:ln>
        </p:spPr>
      </p:pic>
    </p:spTree>
  </p:cSld>
  <p:clrMapOvr>
    <a:masterClrMapping/>
  </p:clrMapOvr>
  <p:transition>
    <p:pull dir="d"/>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57A85FB2-BE55-4185-8EEA-6D16D7228712}" type="slidenum">
              <a:rPr lang="en-US" smtClean="0">
                <a:solidFill>
                  <a:srgbClr val="A08366"/>
                </a:solidFill>
              </a:rPr>
              <a:pPr>
                <a:defRPr/>
              </a:pPr>
              <a:t>67</a:t>
            </a:fld>
            <a:endParaRPr lang="en-US">
              <a:solidFill>
                <a:srgbClr val="A08366"/>
              </a:solidFill>
            </a:endParaRPr>
          </a:p>
        </p:txBody>
      </p:sp>
      <p:pic>
        <p:nvPicPr>
          <p:cNvPr id="258050" name="Picture 2"/>
          <p:cNvPicPr>
            <a:picLocks noChangeAspect="1" noChangeArrowheads="1"/>
          </p:cNvPicPr>
          <p:nvPr/>
        </p:nvPicPr>
        <p:blipFill>
          <a:blip r:embed="rId3" cstate="print"/>
          <a:srcRect/>
          <a:stretch>
            <a:fillRect/>
          </a:stretch>
        </p:blipFill>
        <p:spPr bwMode="auto">
          <a:xfrm>
            <a:off x="533400" y="228600"/>
            <a:ext cx="8153400" cy="6300490"/>
          </a:xfrm>
          <a:prstGeom prst="rect">
            <a:avLst/>
          </a:prstGeom>
          <a:noFill/>
          <a:ln w="9525">
            <a:noFill/>
            <a:miter lim="800000"/>
            <a:headEnd/>
            <a:tailEnd/>
          </a:ln>
        </p:spPr>
      </p:pic>
    </p:spTree>
  </p:cSld>
  <p:clrMapOvr>
    <a:masterClrMapping/>
  </p:clrMapOvr>
  <p:transition>
    <p:pull dir="d"/>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smtClean="0"/>
              <a:t>EXPANDED FUNCTION DENTAL</a:t>
            </a:r>
            <a:br>
              <a:rPr lang="en-US" b="1" smtClean="0"/>
            </a:br>
            <a:r>
              <a:rPr lang="en-US" b="1" smtClean="0"/>
              <a:t>AUXILIARY (</a:t>
            </a:r>
            <a:r>
              <a:rPr lang="en-US" b="1" err="1" smtClean="0"/>
              <a:t>EFDA</a:t>
            </a:r>
            <a:r>
              <a:rPr lang="en-US" b="1" smtClean="0"/>
              <a:t>)</a:t>
            </a:r>
            <a:endParaRPr lang="en-US"/>
          </a:p>
        </p:txBody>
      </p:sp>
      <p:sp>
        <p:nvSpPr>
          <p:cNvPr id="3" name="Content Placeholder 2"/>
          <p:cNvSpPr>
            <a:spLocks noGrp="1"/>
          </p:cNvSpPr>
          <p:nvPr>
            <p:ph idx="1"/>
          </p:nvPr>
        </p:nvSpPr>
        <p:spPr>
          <a:xfrm>
            <a:off x="457200" y="1600200"/>
            <a:ext cx="8229600" cy="5029200"/>
          </a:xfrm>
        </p:spPr>
        <p:txBody>
          <a:bodyPr>
            <a:normAutofit/>
          </a:bodyPr>
          <a:lstStyle/>
          <a:p>
            <a:r>
              <a:rPr lang="en-US" smtClean="0"/>
              <a:t>An </a:t>
            </a:r>
            <a:r>
              <a:rPr lang="en-US" err="1" smtClean="0"/>
              <a:t>EFDA</a:t>
            </a:r>
            <a:r>
              <a:rPr lang="en-US" smtClean="0"/>
              <a:t> is a dental assistant or a dental hygienist in some cases, who has received further training in duties related to the direct treatment of patients, though still working under the direct supervision of a dentist.</a:t>
            </a:r>
          </a:p>
          <a:p>
            <a:r>
              <a:rPr lang="en-US" smtClean="0"/>
              <a:t>They undertake reversible procedures - that is which could be either corrected or redone without undue harm to the patient's health.</a:t>
            </a:r>
          </a:p>
        </p:txBody>
      </p:sp>
      <p:pic>
        <p:nvPicPr>
          <p:cNvPr id="35842" name="Picture 2" descr="http://www.gifs.net/Animation11/Jobs_and_People/Dentists/Dentist.gif"/>
          <p:cNvPicPr>
            <a:picLocks noChangeAspect="1" noChangeArrowheads="1" noCrop="1"/>
          </p:cNvPicPr>
          <p:nvPr/>
        </p:nvPicPr>
        <p:blipFill>
          <a:blip r:embed="rId3"/>
          <a:srcRect/>
          <a:stretch>
            <a:fillRect/>
          </a:stretch>
        </p:blipFill>
        <p:spPr bwMode="auto">
          <a:xfrm>
            <a:off x="304800" y="457200"/>
            <a:ext cx="1019175" cy="1047751"/>
          </a:xfrm>
          <a:prstGeom prst="rect">
            <a:avLst/>
          </a:prstGeom>
          <a:noFill/>
        </p:spPr>
      </p:pic>
    </p:spTree>
  </p:cSld>
  <p:clrMapOvr>
    <a:masterClrMapping/>
  </p:clrMapOvr>
  <p:transition>
    <p:pull dir="d"/>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endParaRPr lang="en-US"/>
          </a:p>
        </p:txBody>
      </p:sp>
      <p:sp>
        <p:nvSpPr>
          <p:cNvPr id="3" name="Content Placeholder 2"/>
          <p:cNvSpPr>
            <a:spLocks noGrp="1"/>
          </p:cNvSpPr>
          <p:nvPr>
            <p:ph idx="1"/>
          </p:nvPr>
        </p:nvSpPr>
        <p:spPr>
          <a:xfrm>
            <a:off x="457200" y="1066800"/>
            <a:ext cx="8229600" cy="5059363"/>
          </a:xfrm>
        </p:spPr>
        <p:txBody>
          <a:bodyPr/>
          <a:lstStyle/>
          <a:p>
            <a:r>
              <a:rPr lang="en-US" smtClean="0"/>
              <a:t>The first large scale service applications of the expanded duty principle were made in Philadelphia. They were called "</a:t>
            </a:r>
            <a:r>
              <a:rPr lang="en-US" err="1" smtClean="0"/>
              <a:t>Technotherapists</a:t>
            </a:r>
            <a:r>
              <a:rPr lang="en-US" smtClean="0"/>
              <a:t>".</a:t>
            </a:r>
          </a:p>
          <a:p>
            <a:endParaRPr lang="en-US"/>
          </a:p>
        </p:txBody>
      </p:sp>
      <p:pic>
        <p:nvPicPr>
          <p:cNvPr id="33794" name="Picture 2" descr="http://www.gifs.net/Animation11/Jobs_and_People/Dentists/Dentist.gif"/>
          <p:cNvPicPr>
            <a:picLocks noChangeAspect="1" noChangeArrowheads="1" noCrop="1"/>
          </p:cNvPicPr>
          <p:nvPr/>
        </p:nvPicPr>
        <p:blipFill>
          <a:blip r:embed="rId2"/>
          <a:srcRect/>
          <a:stretch>
            <a:fillRect/>
          </a:stretch>
        </p:blipFill>
        <p:spPr bwMode="auto">
          <a:xfrm>
            <a:off x="5410200" y="2876192"/>
            <a:ext cx="2390775" cy="2457808"/>
          </a:xfrm>
          <a:prstGeom prst="rect">
            <a:avLst/>
          </a:prstGeom>
          <a:noFill/>
        </p:spPr>
      </p:pic>
    </p:spTree>
  </p:cSld>
  <p:clrMapOvr>
    <a:masterClrMapping/>
  </p:clrMapOvr>
  <p:transition>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Diagram 3"/>
          <p:cNvGraphicFramePr/>
          <p:nvPr/>
        </p:nvGraphicFramePr>
        <p:xfrm>
          <a:off x="-304800" y="1371600"/>
          <a:ext cx="8686800" cy="452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endParaRPr lang="en-US"/>
          </a:p>
        </p:txBody>
      </p:sp>
      <p:sp>
        <p:nvSpPr>
          <p:cNvPr id="3" name="Content Placeholder 2"/>
          <p:cNvSpPr>
            <a:spLocks noGrp="1"/>
          </p:cNvSpPr>
          <p:nvPr>
            <p:ph idx="1"/>
          </p:nvPr>
        </p:nvSpPr>
        <p:spPr>
          <a:xfrm>
            <a:off x="457200" y="838200"/>
            <a:ext cx="8229600" cy="5287963"/>
          </a:xfrm>
        </p:spPr>
        <p:txBody>
          <a:bodyPr>
            <a:normAutofit lnSpcReduction="10000"/>
          </a:bodyPr>
          <a:lstStyle/>
          <a:p>
            <a:r>
              <a:rPr lang="en-US" b="1" smtClean="0">
                <a:solidFill>
                  <a:srgbClr val="7030A0"/>
                </a:solidFill>
              </a:rPr>
              <a:t>Duties : </a:t>
            </a:r>
          </a:p>
          <a:p>
            <a:r>
              <a:rPr lang="en-US" smtClean="0"/>
              <a:t>Placing and removing rubber dams.</a:t>
            </a:r>
          </a:p>
          <a:p>
            <a:r>
              <a:rPr lang="en-US" smtClean="0"/>
              <a:t>Placing and removing temporary restorations.</a:t>
            </a:r>
          </a:p>
          <a:p>
            <a:r>
              <a:rPr lang="en-US" smtClean="0"/>
              <a:t> Placing and removing matrix bands.</a:t>
            </a:r>
          </a:p>
          <a:p>
            <a:r>
              <a:rPr lang="en-US" smtClean="0"/>
              <a:t>Condensing and carving amalgam restoration in previously prepared teeth.</a:t>
            </a:r>
          </a:p>
          <a:p>
            <a:r>
              <a:rPr lang="en-US" smtClean="0"/>
              <a:t>Placing of acrylic restorations in previously prepared teeth.</a:t>
            </a:r>
          </a:p>
          <a:p>
            <a:r>
              <a:rPr lang="en-US" smtClean="0"/>
              <a:t>Applying the final finish and polish to the previously listed restorations.</a:t>
            </a:r>
            <a:endParaRPr lang="en-US"/>
          </a:p>
        </p:txBody>
      </p:sp>
      <p:pic>
        <p:nvPicPr>
          <p:cNvPr id="32770" name="Picture 2" descr="http://www.gifs.net/Animation11/Jobs_and_People/Dentists/Dentist.gif"/>
          <p:cNvPicPr>
            <a:picLocks noChangeAspect="1" noChangeArrowheads="1" noCrop="1"/>
          </p:cNvPicPr>
          <p:nvPr/>
        </p:nvPicPr>
        <p:blipFill>
          <a:blip r:embed="rId3"/>
          <a:srcRect/>
          <a:stretch>
            <a:fillRect/>
          </a:stretch>
        </p:blipFill>
        <p:spPr bwMode="auto">
          <a:xfrm>
            <a:off x="6781800" y="228600"/>
            <a:ext cx="1552575" cy="1504951"/>
          </a:xfrm>
          <a:prstGeom prst="rect">
            <a:avLst/>
          </a:prstGeom>
          <a:noFill/>
        </p:spPr>
      </p:pic>
    </p:spTree>
  </p:cSld>
  <p:clrMapOvr>
    <a:masterClrMapping/>
  </p:clrMapOvr>
  <p:transition>
    <p:pull dir="d"/>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lstStyle/>
          <a:p>
            <a:endParaRPr lang="en-US"/>
          </a:p>
        </p:txBody>
      </p:sp>
      <p:sp>
        <p:nvSpPr>
          <p:cNvPr id="3" name="Content Placeholder 2"/>
          <p:cNvSpPr>
            <a:spLocks noGrp="1"/>
          </p:cNvSpPr>
          <p:nvPr>
            <p:ph idx="1"/>
          </p:nvPr>
        </p:nvSpPr>
        <p:spPr>
          <a:xfrm>
            <a:off x="457200" y="838200"/>
            <a:ext cx="8229600" cy="5287963"/>
          </a:xfrm>
        </p:spPr>
        <p:txBody>
          <a:bodyPr>
            <a:normAutofit/>
          </a:bodyPr>
          <a:lstStyle/>
          <a:p>
            <a:r>
              <a:rPr lang="en-US" smtClean="0"/>
              <a:t>Four levels of training and qualification were recognized,</a:t>
            </a:r>
          </a:p>
          <a:p>
            <a:pPr>
              <a:buNone/>
            </a:pPr>
            <a:r>
              <a:rPr lang="en-US" smtClean="0"/>
              <a:t>1. Certified dental assistant</a:t>
            </a:r>
          </a:p>
          <a:p>
            <a:pPr>
              <a:buNone/>
            </a:pPr>
            <a:r>
              <a:rPr lang="en-US" smtClean="0"/>
              <a:t>2. Preventive dental assistant</a:t>
            </a:r>
          </a:p>
          <a:p>
            <a:pPr>
              <a:buNone/>
            </a:pPr>
            <a:r>
              <a:rPr lang="en-US" smtClean="0"/>
              <a:t>3. Dental hygienist</a:t>
            </a:r>
          </a:p>
          <a:p>
            <a:pPr>
              <a:buNone/>
            </a:pPr>
            <a:r>
              <a:rPr lang="en-US" smtClean="0"/>
              <a:t>4. Dental hygienist with expanded duties.</a:t>
            </a:r>
            <a:endParaRPr lang="en-US"/>
          </a:p>
        </p:txBody>
      </p:sp>
      <p:sp>
        <p:nvSpPr>
          <p:cNvPr id="5" name="Rectangle 4"/>
          <p:cNvSpPr/>
          <p:nvPr/>
        </p:nvSpPr>
        <p:spPr>
          <a:xfrm>
            <a:off x="7779524" y="0"/>
            <a:ext cx="1097288" cy="369332"/>
          </a:xfrm>
          <a:prstGeom prst="rect">
            <a:avLst/>
          </a:prstGeom>
          <a:solidFill>
            <a:srgbClr val="FFC000"/>
          </a:solidFill>
        </p:spPr>
        <p:txBody>
          <a:bodyPr wrap="none">
            <a:spAutoFit/>
          </a:bodyPr>
          <a:lstStyle/>
          <a:p>
            <a:r>
              <a:rPr lang="en-US" b="1" smtClean="0">
                <a:latin typeface="Times New Roman" pitchFamily="18" charset="0"/>
                <a:cs typeface="Times New Roman" pitchFamily="18" charset="0"/>
              </a:rPr>
              <a:t>Training </a:t>
            </a:r>
            <a:endParaRPr lang="en-US" b="1">
              <a:latin typeface="Times New Roman" pitchFamily="18" charset="0"/>
              <a:cs typeface="Times New Roman" pitchFamily="18" charset="0"/>
            </a:endParaRPr>
          </a:p>
        </p:txBody>
      </p:sp>
      <p:pic>
        <p:nvPicPr>
          <p:cNvPr id="30722" name="Picture 2" descr="http://www.gifs.net/Animation11/Jobs_and_People/Dentists/Dentist.gif"/>
          <p:cNvPicPr>
            <a:picLocks noChangeAspect="1" noChangeArrowheads="1" noCrop="1"/>
          </p:cNvPicPr>
          <p:nvPr/>
        </p:nvPicPr>
        <p:blipFill>
          <a:blip r:embed="rId3"/>
          <a:srcRect/>
          <a:stretch>
            <a:fillRect/>
          </a:stretch>
        </p:blipFill>
        <p:spPr bwMode="auto">
          <a:xfrm>
            <a:off x="6553200" y="3962400"/>
            <a:ext cx="1781176" cy="1600200"/>
          </a:xfrm>
          <a:prstGeom prst="rect">
            <a:avLst/>
          </a:prstGeom>
          <a:noFill/>
        </p:spPr>
      </p:pic>
    </p:spTree>
  </p:cSld>
  <p:clrMapOvr>
    <a:masterClrMapping/>
  </p:clrMapOvr>
  <p:transition>
    <p:pull dir="d"/>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smtClean="0">
                <a:solidFill>
                  <a:srgbClr val="7030A0"/>
                </a:solidFill>
              </a:rPr>
              <a:t>1.  Certified dental assistant:</a:t>
            </a:r>
          </a:p>
          <a:p>
            <a:r>
              <a:rPr lang="en-US" smtClean="0"/>
              <a:t>The training course is of 8 months duration.</a:t>
            </a:r>
          </a:p>
          <a:p>
            <a:r>
              <a:rPr lang="en-US" smtClean="0"/>
              <a:t>The assistant was taught traditional </a:t>
            </a:r>
            <a:r>
              <a:rPr lang="en-US" err="1" smtClean="0"/>
              <a:t>chairside</a:t>
            </a:r>
            <a:r>
              <a:rPr lang="en-US" smtClean="0"/>
              <a:t> duties. </a:t>
            </a:r>
          </a:p>
          <a:p>
            <a:r>
              <a:rPr lang="en-US" smtClean="0"/>
              <a:t>The only intraoral duty was exposing radiographs.</a:t>
            </a:r>
            <a:endParaRPr lang="en-US"/>
          </a:p>
        </p:txBody>
      </p:sp>
      <p:pic>
        <p:nvPicPr>
          <p:cNvPr id="28674" name="Picture 2" descr="http://www.gifs.net/Animation11/Jobs_and_People/Dentists/Dentist.gif"/>
          <p:cNvPicPr>
            <a:picLocks noChangeAspect="1" noChangeArrowheads="1" noCrop="1"/>
          </p:cNvPicPr>
          <p:nvPr/>
        </p:nvPicPr>
        <p:blipFill>
          <a:blip r:embed="rId2"/>
          <a:srcRect/>
          <a:stretch>
            <a:fillRect/>
          </a:stretch>
        </p:blipFill>
        <p:spPr bwMode="auto">
          <a:xfrm>
            <a:off x="6400800" y="4572000"/>
            <a:ext cx="1612149" cy="1657351"/>
          </a:xfrm>
          <a:prstGeom prst="rect">
            <a:avLst/>
          </a:prstGeom>
          <a:noFill/>
        </p:spPr>
      </p:pic>
      <p:sp>
        <p:nvSpPr>
          <p:cNvPr id="7" name="Rectangle 6"/>
          <p:cNvSpPr/>
          <p:nvPr/>
        </p:nvSpPr>
        <p:spPr>
          <a:xfrm>
            <a:off x="7779524" y="0"/>
            <a:ext cx="1097288" cy="369332"/>
          </a:xfrm>
          <a:prstGeom prst="rect">
            <a:avLst/>
          </a:prstGeom>
          <a:solidFill>
            <a:srgbClr val="FFC000"/>
          </a:solidFill>
        </p:spPr>
        <p:txBody>
          <a:bodyPr wrap="none">
            <a:spAutoFit/>
          </a:bodyPr>
          <a:lstStyle/>
          <a:p>
            <a:r>
              <a:rPr lang="en-US" b="1" smtClean="0">
                <a:latin typeface="Times New Roman" pitchFamily="18" charset="0"/>
                <a:cs typeface="Times New Roman" pitchFamily="18" charset="0"/>
              </a:rPr>
              <a:t>Training </a:t>
            </a:r>
            <a:endParaRPr lang="en-US" b="1">
              <a:latin typeface="Times New Roman" pitchFamily="18" charset="0"/>
              <a:cs typeface="Times New Roman" pitchFamily="18" charset="0"/>
            </a:endParaRPr>
          </a:p>
        </p:txBody>
      </p:sp>
    </p:spTree>
  </p:cSld>
  <p:clrMapOvr>
    <a:masterClrMapping/>
  </p:clrMapOvr>
  <p:transition>
    <p:pull dir="d"/>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endParaRPr lang="en-US"/>
          </a:p>
        </p:txBody>
      </p:sp>
      <p:sp>
        <p:nvSpPr>
          <p:cNvPr id="3" name="Content Placeholder 2"/>
          <p:cNvSpPr>
            <a:spLocks noGrp="1"/>
          </p:cNvSpPr>
          <p:nvPr>
            <p:ph idx="1"/>
          </p:nvPr>
        </p:nvSpPr>
        <p:spPr>
          <a:xfrm>
            <a:off x="457200" y="838200"/>
            <a:ext cx="8229600" cy="5287963"/>
          </a:xfrm>
        </p:spPr>
        <p:txBody>
          <a:bodyPr>
            <a:normAutofit lnSpcReduction="10000"/>
          </a:bodyPr>
          <a:lstStyle/>
          <a:p>
            <a:pPr>
              <a:buNone/>
            </a:pPr>
            <a:r>
              <a:rPr lang="en-US" b="1" smtClean="0">
                <a:solidFill>
                  <a:srgbClr val="7030A0"/>
                </a:solidFill>
              </a:rPr>
              <a:t>2. Preventive dental assistant:</a:t>
            </a:r>
          </a:p>
          <a:p>
            <a:r>
              <a:rPr lang="en-US" smtClean="0"/>
              <a:t>The trainee had to be a certified dental assistant. </a:t>
            </a:r>
          </a:p>
          <a:p>
            <a:r>
              <a:rPr lang="en-US" smtClean="0"/>
              <a:t>Full time courses were of three to six weeks lengths. </a:t>
            </a:r>
          </a:p>
          <a:p>
            <a:r>
              <a:rPr lang="en-US" smtClean="0"/>
              <a:t>They were permitted to:</a:t>
            </a:r>
          </a:p>
          <a:p>
            <a:pPr marL="457200" indent="-457200">
              <a:buFont typeface="+mj-lt"/>
              <a:buAutoNum type="arabicPeriod"/>
            </a:pPr>
            <a:r>
              <a:rPr lang="en-US" smtClean="0"/>
              <a:t>Polish the coronal portions of teeth without instrumentation.</a:t>
            </a:r>
          </a:p>
          <a:p>
            <a:pPr marL="457200" indent="-457200">
              <a:buFont typeface="+mj-lt"/>
              <a:buAutoNum type="arabicPeriod"/>
            </a:pPr>
            <a:r>
              <a:rPr lang="en-US" smtClean="0"/>
              <a:t>Make impressions for study models.</a:t>
            </a:r>
          </a:p>
          <a:p>
            <a:pPr marL="457200" indent="-457200">
              <a:buFont typeface="+mj-lt"/>
              <a:buAutoNum type="arabicPeriod"/>
            </a:pPr>
            <a:r>
              <a:rPr lang="en-US" smtClean="0"/>
              <a:t>Topically apply caries preventive agents.</a:t>
            </a:r>
          </a:p>
          <a:p>
            <a:pPr marL="457200" indent="-457200">
              <a:buFont typeface="+mj-lt"/>
              <a:buAutoNum type="arabicPeriod"/>
            </a:pPr>
            <a:r>
              <a:rPr lang="en-US" smtClean="0"/>
              <a:t> Place and remove rubber dams</a:t>
            </a:r>
          </a:p>
          <a:p>
            <a:pPr marL="457200" indent="-457200">
              <a:buFont typeface="+mj-lt"/>
              <a:buAutoNum type="arabicPeriod"/>
            </a:pPr>
            <a:r>
              <a:rPr lang="fr-FR" err="1" smtClean="0"/>
              <a:t>Maintain</a:t>
            </a:r>
            <a:r>
              <a:rPr lang="fr-FR" smtClean="0"/>
              <a:t> a patients oral </a:t>
            </a:r>
            <a:r>
              <a:rPr lang="fr-FR" err="1" smtClean="0"/>
              <a:t>hygiene</a:t>
            </a:r>
            <a:r>
              <a:rPr lang="fr-FR" smtClean="0"/>
              <a:t>.</a:t>
            </a:r>
            <a:endParaRPr lang="en-US"/>
          </a:p>
        </p:txBody>
      </p:sp>
      <p:pic>
        <p:nvPicPr>
          <p:cNvPr id="27650" name="Picture 2" descr="http://www.gifs.net/Animation11/Jobs_and_People/Dentists/Dentist.gif"/>
          <p:cNvPicPr>
            <a:picLocks noChangeAspect="1" noChangeArrowheads="1" noCrop="1"/>
          </p:cNvPicPr>
          <p:nvPr/>
        </p:nvPicPr>
        <p:blipFill>
          <a:blip r:embed="rId2"/>
          <a:srcRect/>
          <a:stretch>
            <a:fillRect/>
          </a:stretch>
        </p:blipFill>
        <p:spPr bwMode="auto">
          <a:xfrm>
            <a:off x="6246498" y="4572000"/>
            <a:ext cx="1630678" cy="1676400"/>
          </a:xfrm>
          <a:prstGeom prst="rect">
            <a:avLst/>
          </a:prstGeom>
          <a:noFill/>
        </p:spPr>
      </p:pic>
      <p:sp>
        <p:nvSpPr>
          <p:cNvPr id="6" name="Rectangle 5"/>
          <p:cNvSpPr/>
          <p:nvPr/>
        </p:nvSpPr>
        <p:spPr>
          <a:xfrm>
            <a:off x="7779524" y="0"/>
            <a:ext cx="1097288" cy="369332"/>
          </a:xfrm>
          <a:prstGeom prst="rect">
            <a:avLst/>
          </a:prstGeom>
          <a:solidFill>
            <a:srgbClr val="FFC000"/>
          </a:solidFill>
        </p:spPr>
        <p:txBody>
          <a:bodyPr wrap="none">
            <a:spAutoFit/>
          </a:bodyPr>
          <a:lstStyle/>
          <a:p>
            <a:r>
              <a:rPr lang="en-US" b="1" smtClean="0">
                <a:latin typeface="Times New Roman" pitchFamily="18" charset="0"/>
                <a:cs typeface="Times New Roman" pitchFamily="18" charset="0"/>
              </a:rPr>
              <a:t>Training </a:t>
            </a:r>
            <a:endParaRPr lang="en-US" b="1">
              <a:latin typeface="Times New Roman" pitchFamily="18" charset="0"/>
              <a:cs typeface="Times New Roman" pitchFamily="18" charset="0"/>
            </a:endParaRPr>
          </a:p>
        </p:txBody>
      </p:sp>
    </p:spTree>
  </p:cSld>
  <p:clrMapOvr>
    <a:masterClrMapping/>
  </p:clrMapOvr>
  <p:transition>
    <p:pull dir="d"/>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lnSpcReduction="10000"/>
          </a:bodyPr>
          <a:lstStyle/>
          <a:p>
            <a:pPr>
              <a:buNone/>
            </a:pPr>
            <a:r>
              <a:rPr lang="en-US" b="1" smtClean="0">
                <a:solidFill>
                  <a:srgbClr val="7030A0"/>
                </a:solidFill>
              </a:rPr>
              <a:t>3.  Dental hygienist:</a:t>
            </a:r>
          </a:p>
          <a:p>
            <a:r>
              <a:rPr lang="en-US" smtClean="0"/>
              <a:t>The eight month training program allowed them to,</a:t>
            </a:r>
          </a:p>
          <a:p>
            <a:pPr marL="457200" indent="-457200">
              <a:buFont typeface="+mj-lt"/>
              <a:buAutoNum type="arabicPeriod"/>
            </a:pPr>
            <a:r>
              <a:rPr lang="en-US" smtClean="0"/>
              <a:t>Carry out scaling</a:t>
            </a:r>
          </a:p>
          <a:p>
            <a:pPr marL="457200" indent="-457200">
              <a:buFont typeface="+mj-lt"/>
              <a:buAutoNum type="arabicPeriod"/>
            </a:pPr>
            <a:r>
              <a:rPr lang="en-US" smtClean="0"/>
              <a:t>Conduct a preliminary examination of the oral cavity including taking a case history, a periodontal examination and recording clinical findings.</a:t>
            </a:r>
          </a:p>
          <a:p>
            <a:pPr marL="457200" indent="-457200">
              <a:buFont typeface="+mj-lt"/>
              <a:buAutoNum type="arabicPeriod"/>
            </a:pPr>
            <a:r>
              <a:rPr lang="en-US" smtClean="0"/>
              <a:t>Provide a complete prophylaxis including  scaling, root planning and polishing of fillings.</a:t>
            </a:r>
          </a:p>
          <a:p>
            <a:pPr marL="457200" indent="-457200">
              <a:buFont typeface="+mj-lt"/>
              <a:buAutoNum type="arabicPeriod"/>
            </a:pPr>
            <a:r>
              <a:rPr lang="en-US" smtClean="0"/>
              <a:t>Apply and remove a periodontal pack.</a:t>
            </a:r>
          </a:p>
          <a:p>
            <a:pPr marL="457200" indent="-457200">
              <a:buFont typeface="+mj-lt"/>
              <a:buAutoNum type="arabicPeriod"/>
            </a:pPr>
            <a:r>
              <a:rPr lang="en-US" smtClean="0"/>
              <a:t>Apply fissure sealants.</a:t>
            </a:r>
            <a:endParaRPr lang="en-US"/>
          </a:p>
        </p:txBody>
      </p:sp>
      <p:pic>
        <p:nvPicPr>
          <p:cNvPr id="6" name="Picture 2" descr="http://www.gifs.net/Animation11/Jobs_and_People/Dentists/Dentist.gif"/>
          <p:cNvPicPr>
            <a:picLocks noChangeAspect="1" noChangeArrowheads="1" noCrop="1"/>
          </p:cNvPicPr>
          <p:nvPr/>
        </p:nvPicPr>
        <p:blipFill>
          <a:blip r:embed="rId2"/>
          <a:srcRect/>
          <a:stretch>
            <a:fillRect/>
          </a:stretch>
        </p:blipFill>
        <p:spPr bwMode="auto">
          <a:xfrm>
            <a:off x="6246498" y="4572000"/>
            <a:ext cx="1630678" cy="1676400"/>
          </a:xfrm>
          <a:prstGeom prst="rect">
            <a:avLst/>
          </a:prstGeom>
          <a:noFill/>
        </p:spPr>
      </p:pic>
      <p:sp>
        <p:nvSpPr>
          <p:cNvPr id="7" name="Rectangle 6"/>
          <p:cNvSpPr/>
          <p:nvPr/>
        </p:nvSpPr>
        <p:spPr>
          <a:xfrm>
            <a:off x="7779524" y="0"/>
            <a:ext cx="1097288" cy="369332"/>
          </a:xfrm>
          <a:prstGeom prst="rect">
            <a:avLst/>
          </a:prstGeom>
          <a:solidFill>
            <a:srgbClr val="FFC000"/>
          </a:solidFill>
        </p:spPr>
        <p:txBody>
          <a:bodyPr wrap="none">
            <a:spAutoFit/>
          </a:bodyPr>
          <a:lstStyle/>
          <a:p>
            <a:r>
              <a:rPr lang="en-US" b="1" smtClean="0">
                <a:latin typeface="Times New Roman" pitchFamily="18" charset="0"/>
                <a:cs typeface="Times New Roman" pitchFamily="18" charset="0"/>
              </a:rPr>
              <a:t>Training </a:t>
            </a:r>
            <a:endParaRPr lang="en-US" b="1">
              <a:latin typeface="Times New Roman" pitchFamily="18" charset="0"/>
              <a:cs typeface="Times New Roman" pitchFamily="18" charset="0"/>
            </a:endParaRPr>
          </a:p>
        </p:txBody>
      </p:sp>
    </p:spTree>
  </p:cSld>
  <p:clrMapOvr>
    <a:masterClrMapping/>
  </p:clrMapOvr>
  <p:transition>
    <p:pull dir="d"/>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762000"/>
          </a:xfrm>
        </p:spPr>
        <p:txBody>
          <a:bodyPr/>
          <a:lstStyle/>
          <a:p>
            <a:endParaRPr lang="en-US"/>
          </a:p>
        </p:txBody>
      </p:sp>
      <p:sp>
        <p:nvSpPr>
          <p:cNvPr id="3" name="Content Placeholder 2"/>
          <p:cNvSpPr>
            <a:spLocks noGrp="1"/>
          </p:cNvSpPr>
          <p:nvPr>
            <p:ph idx="1"/>
          </p:nvPr>
        </p:nvSpPr>
        <p:spPr>
          <a:xfrm>
            <a:off x="457200" y="685800"/>
            <a:ext cx="8229600" cy="5440363"/>
          </a:xfrm>
        </p:spPr>
        <p:txBody>
          <a:bodyPr>
            <a:normAutofit/>
          </a:bodyPr>
          <a:lstStyle/>
          <a:p>
            <a:pPr>
              <a:buNone/>
            </a:pPr>
            <a:r>
              <a:rPr lang="en-US" b="1" smtClean="0">
                <a:solidFill>
                  <a:srgbClr val="7030A0"/>
                </a:solidFill>
              </a:rPr>
              <a:t>4. Dental hygienist with expanded duties:</a:t>
            </a:r>
          </a:p>
          <a:p>
            <a:r>
              <a:rPr lang="en-US" smtClean="0"/>
              <a:t>Training of 4 months duration was given to dental hygienists who had </a:t>
            </a:r>
            <a:r>
              <a:rPr lang="en-US" err="1" smtClean="0"/>
              <a:t>atleast</a:t>
            </a:r>
            <a:r>
              <a:rPr lang="en-US" smtClean="0"/>
              <a:t> one year's practical experience. They were allowed to carry out,</a:t>
            </a:r>
          </a:p>
          <a:p>
            <a:pPr marL="457200" indent="-457200">
              <a:buFont typeface="+mj-lt"/>
              <a:buAutoNum type="arabicPeriod"/>
            </a:pPr>
            <a:r>
              <a:rPr lang="en-US" smtClean="0"/>
              <a:t> Removing sutures</a:t>
            </a:r>
          </a:p>
          <a:p>
            <a:pPr marL="457200" indent="-457200">
              <a:buFont typeface="+mj-lt"/>
              <a:buAutoNum type="arabicPeriod"/>
            </a:pPr>
            <a:r>
              <a:rPr lang="en-US" smtClean="0"/>
              <a:t>Placing, finishing and polishing  restorations of amalgam and resin.</a:t>
            </a:r>
          </a:p>
          <a:p>
            <a:pPr marL="457200" indent="-457200">
              <a:buFont typeface="+mj-lt"/>
              <a:buAutoNum type="arabicPeriod"/>
            </a:pPr>
            <a:r>
              <a:rPr lang="en-US" smtClean="0"/>
              <a:t> Placing and removing matrix bands.</a:t>
            </a:r>
          </a:p>
          <a:p>
            <a:pPr marL="457200" indent="-457200">
              <a:buFont typeface="+mj-lt"/>
              <a:buAutoNum type="arabicPeriod"/>
            </a:pPr>
            <a:r>
              <a:rPr lang="en-US" smtClean="0"/>
              <a:t> Placing cavity liners</a:t>
            </a:r>
          </a:p>
        </p:txBody>
      </p:sp>
      <p:pic>
        <p:nvPicPr>
          <p:cNvPr id="4" name="Picture 2" descr="http://www.gifs.net/Animation11/Jobs_and_People/Dentists/Dentist.gif"/>
          <p:cNvPicPr>
            <a:picLocks noChangeAspect="1" noChangeArrowheads="1" noCrop="1"/>
          </p:cNvPicPr>
          <p:nvPr/>
        </p:nvPicPr>
        <p:blipFill>
          <a:blip r:embed="rId2"/>
          <a:srcRect/>
          <a:stretch>
            <a:fillRect/>
          </a:stretch>
        </p:blipFill>
        <p:spPr bwMode="auto">
          <a:xfrm>
            <a:off x="6246498" y="4572000"/>
            <a:ext cx="1630678" cy="1676400"/>
          </a:xfrm>
          <a:prstGeom prst="rect">
            <a:avLst/>
          </a:prstGeom>
          <a:noFill/>
        </p:spPr>
      </p:pic>
    </p:spTree>
  </p:cSld>
  <p:clrMapOvr>
    <a:masterClrMapping/>
  </p:clrMapOvr>
  <p:transition>
    <p:pull dir="d"/>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457200" indent="-457200">
              <a:buAutoNum type="arabicPeriod" startAt="5"/>
            </a:pPr>
            <a:r>
              <a:rPr lang="en-US" smtClean="0"/>
              <a:t>Retracting gingiva for impression making.</a:t>
            </a:r>
          </a:p>
          <a:p>
            <a:pPr marL="457200" indent="-457200">
              <a:buAutoNum type="arabicPeriod" startAt="5"/>
            </a:pPr>
            <a:r>
              <a:rPr lang="en-US" smtClean="0"/>
              <a:t>Fitting and removing orthodontic bands.</a:t>
            </a:r>
          </a:p>
          <a:p>
            <a:pPr marL="457200" indent="-457200">
              <a:buAutoNum type="arabicPeriod" startAt="5"/>
            </a:pPr>
            <a:r>
              <a:rPr lang="en-US" smtClean="0"/>
              <a:t>Separating of teeth prior to banding by a dentist.</a:t>
            </a:r>
          </a:p>
          <a:p>
            <a:pPr marL="457200" indent="-457200">
              <a:buAutoNum type="arabicPeriod" startAt="5"/>
            </a:pPr>
            <a:r>
              <a:rPr lang="en-US" smtClean="0"/>
              <a:t>Cementing temporary crowns previously fitted by a dentist.</a:t>
            </a:r>
          </a:p>
          <a:p>
            <a:pPr marL="457200" indent="-457200">
              <a:buAutoNum type="arabicPeriod" startAt="5"/>
            </a:pPr>
            <a:r>
              <a:rPr lang="en-US" smtClean="0"/>
              <a:t>Placing temporary fillings</a:t>
            </a:r>
            <a:endParaRPr lang="en-US" smtClean="0">
              <a:solidFill>
                <a:srgbClr val="7030A0"/>
              </a:solidFill>
            </a:endParaRPr>
          </a:p>
          <a:p>
            <a:endParaRPr lang="en-US"/>
          </a:p>
        </p:txBody>
      </p:sp>
      <p:pic>
        <p:nvPicPr>
          <p:cNvPr id="4" name="Picture 2" descr="http://www.gifs.net/Animation11/Jobs_and_People/Dentists/Dentist.gif"/>
          <p:cNvPicPr>
            <a:picLocks noChangeAspect="1" noChangeArrowheads="1" noCrop="1"/>
          </p:cNvPicPr>
          <p:nvPr/>
        </p:nvPicPr>
        <p:blipFill>
          <a:blip r:embed="rId2"/>
          <a:srcRect/>
          <a:stretch>
            <a:fillRect/>
          </a:stretch>
        </p:blipFill>
        <p:spPr bwMode="auto">
          <a:xfrm>
            <a:off x="6246498" y="4572000"/>
            <a:ext cx="1630678" cy="1676400"/>
          </a:xfrm>
          <a:prstGeom prst="rect">
            <a:avLst/>
          </a:prstGeom>
          <a:noFill/>
        </p:spPr>
      </p:pic>
    </p:spTree>
  </p:cSld>
  <p:clrMapOvr>
    <a:masterClrMapping/>
  </p:clrMapOvr>
  <p:transition>
    <p:pull dir="d"/>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792162"/>
          </a:xfrm>
        </p:spPr>
        <p:txBody>
          <a:bodyPr/>
          <a:lstStyle/>
          <a:p>
            <a:r>
              <a:rPr lang="en-US" b="1" smtClean="0"/>
              <a:t>FRONTIER AUXILIARIES</a:t>
            </a:r>
            <a:endParaRPr lang="en-US"/>
          </a:p>
        </p:txBody>
      </p:sp>
      <p:sp>
        <p:nvSpPr>
          <p:cNvPr id="3" name="Content Placeholder 2"/>
          <p:cNvSpPr>
            <a:spLocks noGrp="1"/>
          </p:cNvSpPr>
          <p:nvPr>
            <p:ph idx="1"/>
          </p:nvPr>
        </p:nvSpPr>
        <p:spPr>
          <a:xfrm>
            <a:off x="228600" y="1295400"/>
            <a:ext cx="8382000" cy="5029200"/>
          </a:xfrm>
        </p:spPr>
        <p:txBody>
          <a:bodyPr>
            <a:normAutofit/>
          </a:bodyPr>
          <a:lstStyle/>
          <a:p>
            <a:r>
              <a:rPr lang="en-US" dirty="0" smtClean="0"/>
              <a:t>Nurses and former dental assistants in such areas can provide valuable service with the minimum of training. </a:t>
            </a:r>
          </a:p>
          <a:p>
            <a:r>
              <a:rPr lang="en-US" dirty="0" smtClean="0"/>
              <a:t>Simple dental prophylaxis can be performed, </a:t>
            </a:r>
          </a:p>
          <a:p>
            <a:r>
              <a:rPr lang="en-US" dirty="0" smtClean="0"/>
              <a:t>Basic dental health education can be provided, </a:t>
            </a:r>
          </a:p>
          <a:p>
            <a:r>
              <a:rPr lang="en-US" dirty="0" smtClean="0"/>
              <a:t>Dental first-aid can be rendered in cases with pain and patients can be referred to the nearest dentist more intelligently than would be possible by untrained people. </a:t>
            </a:r>
          </a:p>
        </p:txBody>
      </p:sp>
      <p:pic>
        <p:nvPicPr>
          <p:cNvPr id="23554" name="Picture 2" descr="http://www.picgifs.com/graphics/d/dentist/graphics-dentist-858885.gif"/>
          <p:cNvPicPr>
            <a:picLocks noChangeAspect="1" noChangeArrowheads="1" noCrop="1"/>
          </p:cNvPicPr>
          <p:nvPr/>
        </p:nvPicPr>
        <p:blipFill>
          <a:blip r:embed="rId3"/>
          <a:srcRect/>
          <a:stretch>
            <a:fillRect/>
          </a:stretch>
        </p:blipFill>
        <p:spPr bwMode="auto">
          <a:xfrm>
            <a:off x="6629400" y="4953000"/>
            <a:ext cx="1695450" cy="1600200"/>
          </a:xfrm>
          <a:prstGeom prst="rect">
            <a:avLst/>
          </a:prstGeom>
          <a:noFill/>
        </p:spPr>
      </p:pic>
    </p:spTree>
  </p:cSld>
  <p:clrMapOvr>
    <a:masterClrMapping/>
  </p:clrMapOvr>
  <p:transition>
    <p:pull dir="d"/>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71500"/>
            <a:ext cx="8229600" cy="1143000"/>
          </a:xfrm>
        </p:spPr>
        <p:txBody>
          <a:bodyPr/>
          <a:lstStyle/>
          <a:p>
            <a:endParaRPr lang="en-US"/>
          </a:p>
        </p:txBody>
      </p:sp>
      <p:sp>
        <p:nvSpPr>
          <p:cNvPr id="3" name="Content Placeholder 2"/>
          <p:cNvSpPr>
            <a:spLocks noGrp="1"/>
          </p:cNvSpPr>
          <p:nvPr>
            <p:ph idx="1"/>
          </p:nvPr>
        </p:nvSpPr>
        <p:spPr>
          <a:xfrm>
            <a:off x="381000" y="990600"/>
            <a:ext cx="8229600" cy="4525963"/>
          </a:xfrm>
        </p:spPr>
        <p:txBody>
          <a:bodyPr>
            <a:normAutofit/>
          </a:bodyPr>
          <a:lstStyle/>
          <a:p>
            <a:pPr>
              <a:buFont typeface="Symbol" pitchFamily="18" charset="2"/>
              <a:buChar char=""/>
            </a:pPr>
            <a:r>
              <a:rPr lang="en-US" dirty="0" smtClean="0"/>
              <a:t>In 1981, one week training programs for such “frontier auxiliaries” in Alaskan communities for 40 or more miles from the nearest dentist was reported. </a:t>
            </a:r>
          </a:p>
          <a:p>
            <a:pPr>
              <a:buFont typeface="Symbol" pitchFamily="18" charset="2"/>
              <a:buChar char=""/>
            </a:pPr>
            <a:r>
              <a:rPr lang="en-US" dirty="0" smtClean="0"/>
              <a:t>Two years later, case reports from the two communities showed that a large variety of simple dental problems had been solved and intelligent references had been made to urban dentists for elective work.</a:t>
            </a:r>
          </a:p>
          <a:p>
            <a:endParaRPr lang="en-US" dirty="0" smtClean="0"/>
          </a:p>
          <a:p>
            <a:endParaRPr lang="en-US" dirty="0"/>
          </a:p>
        </p:txBody>
      </p:sp>
      <p:sp>
        <p:nvSpPr>
          <p:cNvPr id="4" name="Rectangle 3"/>
          <p:cNvSpPr/>
          <p:nvPr/>
        </p:nvSpPr>
        <p:spPr>
          <a:xfrm>
            <a:off x="1905000" y="5473005"/>
            <a:ext cx="6324600" cy="1384995"/>
          </a:xfrm>
          <a:prstGeom prst="rect">
            <a:avLst/>
          </a:prstGeom>
        </p:spPr>
        <p:txBody>
          <a:bodyPr wrap="square">
            <a:spAutoFit/>
          </a:bodyPr>
          <a:lstStyle/>
          <a:p>
            <a:pPr lvl="2" algn="r">
              <a:buNone/>
            </a:pPr>
            <a:r>
              <a:rPr lang="en-US" sz="1600" b="1" i="1" smtClean="0"/>
              <a:t>The practical duties of frontier dental auxiliaries in Alaskan communities: a progress report.</a:t>
            </a:r>
          </a:p>
          <a:p>
            <a:pPr lvl="2" algn="r">
              <a:buNone/>
            </a:pPr>
            <a:r>
              <a:rPr lang="en-US" sz="1600" i="1" u="sng" smtClean="0">
                <a:hlinkClick r:id="rId2"/>
              </a:rPr>
              <a:t>Dunning JM</a:t>
            </a:r>
            <a:r>
              <a:rPr lang="en-US" sz="1600" i="1" smtClean="0"/>
              <a:t>.</a:t>
            </a:r>
            <a:r>
              <a:rPr lang="en-US" sz="1600" i="1" u="sng" smtClean="0">
                <a:hlinkClick r:id="rId3" tooltip="Journal of public health dentistry."/>
              </a:rPr>
              <a:t> J Public Health Dent.</a:t>
            </a:r>
            <a:r>
              <a:rPr lang="en-US" sz="1600" i="1" smtClean="0"/>
              <a:t> 1984 Fall;44(4):138-40.</a:t>
            </a:r>
          </a:p>
          <a:p>
            <a:r>
              <a:rPr lang="en-US" smtClean="0"/>
              <a:t/>
            </a:r>
            <a:br>
              <a:rPr lang="en-US" smtClean="0"/>
            </a:br>
            <a:endParaRPr lang="en-US" smtClean="0"/>
          </a:p>
        </p:txBody>
      </p:sp>
    </p:spTree>
  </p:cSld>
  <p:clrMapOvr>
    <a:masterClrMapping/>
  </p:clrMapOvr>
  <p:transition>
    <p:pull dir="d"/>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NEW AUXILIARY TYPES</a:t>
            </a:r>
            <a:endParaRPr lang="en-US"/>
          </a:p>
        </p:txBody>
      </p:sp>
      <p:sp>
        <p:nvSpPr>
          <p:cNvPr id="3" name="Content Placeholder 2"/>
          <p:cNvSpPr>
            <a:spLocks noGrp="1"/>
          </p:cNvSpPr>
          <p:nvPr>
            <p:ph idx="1"/>
          </p:nvPr>
        </p:nvSpPr>
        <p:spPr/>
        <p:txBody>
          <a:bodyPr/>
          <a:lstStyle/>
          <a:p>
            <a:r>
              <a:rPr lang="en-US" smtClean="0"/>
              <a:t>The expert committee on auxiliary dental personnel of the </a:t>
            </a:r>
          </a:p>
          <a:p>
            <a:pPr>
              <a:buNone/>
            </a:pPr>
            <a:r>
              <a:rPr lang="en-US" smtClean="0"/>
              <a:t>     WHO (1959) has suggested two new types of dental auxiliaries:</a:t>
            </a:r>
          </a:p>
          <a:p>
            <a:pPr marL="457200" indent="-457200">
              <a:buFont typeface="+mj-lt"/>
              <a:buAutoNum type="arabicPeriod"/>
            </a:pPr>
            <a:r>
              <a:rPr lang="en-US" smtClean="0"/>
              <a:t> The dental licentiate</a:t>
            </a:r>
          </a:p>
          <a:p>
            <a:pPr marL="457200" indent="-457200">
              <a:buFont typeface="+mj-lt"/>
              <a:buAutoNum type="arabicPeriod"/>
            </a:pPr>
            <a:r>
              <a:rPr lang="en-US" smtClean="0"/>
              <a:t>The dental aide.</a:t>
            </a:r>
            <a:endParaRPr lang="en-US"/>
          </a:p>
        </p:txBody>
      </p:sp>
    </p:spTree>
  </p:cSld>
  <p:clrMapOvr>
    <a:masterClrMapping/>
  </p:clrMapOvr>
  <p:transition>
    <p:pull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Dentist </a:t>
            </a:r>
            <a:endParaRPr lang="en-US"/>
          </a:p>
        </p:txBody>
      </p:sp>
      <p:sp>
        <p:nvSpPr>
          <p:cNvPr id="3" name="Content Placeholder 2"/>
          <p:cNvSpPr>
            <a:spLocks noGrp="1"/>
          </p:cNvSpPr>
          <p:nvPr>
            <p:ph idx="1"/>
          </p:nvPr>
        </p:nvSpPr>
        <p:spPr/>
        <p:txBody>
          <a:bodyPr/>
          <a:lstStyle/>
          <a:p>
            <a:r>
              <a:rPr lang="en-US" dirty="0" smtClean="0"/>
              <a:t>A </a:t>
            </a:r>
            <a:r>
              <a:rPr lang="en-US" dirty="0" smtClean="0">
                <a:solidFill>
                  <a:srgbClr val="7030A0"/>
                </a:solidFill>
              </a:rPr>
              <a:t>dentist </a:t>
            </a:r>
            <a:r>
              <a:rPr lang="en-US" dirty="0" smtClean="0"/>
              <a:t>is a person licensed to practice dentistry under the law of the appropriate state or nation. </a:t>
            </a:r>
          </a:p>
          <a:p>
            <a:r>
              <a:rPr lang="en-US" dirty="0" smtClean="0"/>
              <a:t>Dentists  must be both licensed and registered.</a:t>
            </a:r>
          </a:p>
          <a:p>
            <a:endParaRPr lang="en-US" dirty="0"/>
          </a:p>
        </p:txBody>
      </p:sp>
      <p:pic>
        <p:nvPicPr>
          <p:cNvPr id="4" name="Picture 2" descr="http://download.installmob.com/animation/ccontennt/9565-f/dentist_girl_brush_to.gif?__sid=HRWTM&amp;lang=en"/>
          <p:cNvPicPr>
            <a:picLocks noChangeAspect="1" noChangeArrowheads="1" noCrop="1"/>
          </p:cNvPicPr>
          <p:nvPr/>
        </p:nvPicPr>
        <p:blipFill>
          <a:blip r:embed="rId2"/>
          <a:srcRect/>
          <a:stretch>
            <a:fillRect/>
          </a:stretch>
        </p:blipFill>
        <p:spPr bwMode="auto">
          <a:xfrm>
            <a:off x="1371600" y="3429000"/>
            <a:ext cx="6324600" cy="2895600"/>
          </a:xfrm>
          <a:prstGeom prst="rect">
            <a:avLst/>
          </a:prstGeom>
          <a:noFill/>
        </p:spPr>
      </p:pic>
    </p:spTree>
  </p:cSld>
  <p:clrMapOvr>
    <a:masterClrMapping/>
  </p:clrMapOvr>
  <p:transition>
    <p:pull dir="d"/>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639762"/>
          </a:xfrm>
        </p:spPr>
        <p:txBody>
          <a:bodyPr>
            <a:normAutofit fontScale="90000"/>
          </a:bodyPr>
          <a:lstStyle/>
          <a:p>
            <a:r>
              <a:rPr lang="en-US" b="1" smtClean="0"/>
              <a:t>The </a:t>
            </a:r>
            <a:r>
              <a:rPr lang="en-US" sz="4900" b="1" smtClean="0"/>
              <a:t>Dental</a:t>
            </a:r>
            <a:r>
              <a:rPr lang="en-US" b="1" smtClean="0"/>
              <a:t> Licentiate</a:t>
            </a:r>
            <a:br>
              <a:rPr lang="en-US" b="1" smtClean="0"/>
            </a:br>
            <a:endParaRPr lang="en-US"/>
          </a:p>
        </p:txBody>
      </p:sp>
      <p:sp>
        <p:nvSpPr>
          <p:cNvPr id="3" name="Content Placeholder 2"/>
          <p:cNvSpPr>
            <a:spLocks noGrp="1"/>
          </p:cNvSpPr>
          <p:nvPr>
            <p:ph idx="1"/>
          </p:nvPr>
        </p:nvSpPr>
        <p:spPr>
          <a:xfrm>
            <a:off x="457200" y="762000"/>
            <a:ext cx="8229600" cy="5364163"/>
          </a:xfrm>
        </p:spPr>
        <p:txBody>
          <a:bodyPr>
            <a:noAutofit/>
          </a:bodyPr>
          <a:lstStyle/>
          <a:p>
            <a:r>
              <a:rPr lang="en-US" smtClean="0"/>
              <a:t>He is a semi-independent operator, trained for 2 years to perform.</a:t>
            </a:r>
          </a:p>
          <a:p>
            <a:pPr marL="457200" indent="-457200">
              <a:buFont typeface="+mj-lt"/>
              <a:buAutoNum type="arabicPeriod"/>
            </a:pPr>
            <a:r>
              <a:rPr lang="en-US" smtClean="0"/>
              <a:t> Dental prophylaxis.</a:t>
            </a:r>
          </a:p>
          <a:p>
            <a:pPr marL="457200" indent="-457200">
              <a:buFont typeface="+mj-lt"/>
              <a:buAutoNum type="arabicPeriod"/>
            </a:pPr>
            <a:r>
              <a:rPr lang="en-US" smtClean="0"/>
              <a:t>Cavity preparations and fillings of primary and permanent teeth.</a:t>
            </a:r>
          </a:p>
          <a:p>
            <a:pPr marL="457200" indent="-457200">
              <a:buFont typeface="+mj-lt"/>
              <a:buAutoNum type="arabicPeriod"/>
            </a:pPr>
            <a:r>
              <a:rPr lang="en-US" smtClean="0"/>
              <a:t> Extractions under local anesthesia</a:t>
            </a:r>
          </a:p>
        </p:txBody>
      </p:sp>
      <p:pic>
        <p:nvPicPr>
          <p:cNvPr id="4" name="Picture 2" descr="http://t0.gstatic.com/images?q=tbn:ANd9GcSqY94WbRV1XyI3CQWvIA_StIR0HWlJdJYxf_M8mQBpyKxR8-xe"/>
          <p:cNvPicPr>
            <a:picLocks noChangeAspect="1" noChangeArrowheads="1"/>
          </p:cNvPicPr>
          <p:nvPr/>
        </p:nvPicPr>
        <p:blipFill>
          <a:blip r:embed="rId3"/>
          <a:srcRect l="4908" t="1452"/>
          <a:stretch>
            <a:fillRect/>
          </a:stretch>
        </p:blipFill>
        <p:spPr bwMode="auto">
          <a:xfrm rot="567125">
            <a:off x="6761585" y="4006340"/>
            <a:ext cx="1669840" cy="2500286"/>
          </a:xfrm>
          <a:prstGeom prst="rect">
            <a:avLst/>
          </a:prstGeom>
          <a:noFill/>
        </p:spPr>
      </p:pic>
    </p:spTree>
  </p:cSld>
  <p:clrMapOvr>
    <a:masterClrMapping/>
  </p:clrMapOvr>
  <p:transition>
    <p:pull dir="d"/>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457200" indent="-457200">
              <a:buAutoNum type="arabicPeriod" startAt="4"/>
            </a:pPr>
            <a:r>
              <a:rPr lang="en-US" smtClean="0"/>
              <a:t>Drainage of dental abscesses.</a:t>
            </a:r>
          </a:p>
          <a:p>
            <a:pPr marL="457200" indent="-457200">
              <a:buAutoNum type="arabicPeriod" startAt="4"/>
            </a:pPr>
            <a:r>
              <a:rPr lang="en-US" smtClean="0"/>
              <a:t>Treatment of the most prevalent diseases of supporting tissues of the teeth.</a:t>
            </a:r>
          </a:p>
          <a:p>
            <a:pPr marL="457200" indent="-457200">
              <a:buAutoNum type="arabicPeriod" startAt="4"/>
            </a:pPr>
            <a:r>
              <a:rPr lang="en-US" smtClean="0"/>
              <a:t>Early recognition of more serious dental conditions.</a:t>
            </a:r>
            <a:endParaRPr lang="en-US" b="1" smtClean="0">
              <a:solidFill>
                <a:srgbClr val="7030A0"/>
              </a:solidFill>
            </a:endParaRPr>
          </a:p>
          <a:p>
            <a:pPr>
              <a:buNone/>
            </a:pPr>
            <a:endParaRPr lang="en-US"/>
          </a:p>
        </p:txBody>
      </p:sp>
      <p:pic>
        <p:nvPicPr>
          <p:cNvPr id="155650" name="Picture 2" descr="http://t0.gstatic.com/images?q=tbn:ANd9GcSqY94WbRV1XyI3CQWvIA_StIR0HWlJdJYxf_M8mQBpyKxR8-xe"/>
          <p:cNvPicPr>
            <a:picLocks noChangeAspect="1" noChangeArrowheads="1"/>
          </p:cNvPicPr>
          <p:nvPr/>
        </p:nvPicPr>
        <p:blipFill>
          <a:blip r:embed="rId2"/>
          <a:srcRect l="4908" t="1452"/>
          <a:stretch>
            <a:fillRect/>
          </a:stretch>
        </p:blipFill>
        <p:spPr bwMode="auto">
          <a:xfrm rot="567125">
            <a:off x="6761585" y="4006340"/>
            <a:ext cx="1669840" cy="2500286"/>
          </a:xfrm>
          <a:prstGeom prst="rect">
            <a:avLst/>
          </a:prstGeom>
          <a:noFill/>
        </p:spPr>
      </p:pic>
    </p:spTree>
  </p:cSld>
  <p:clrMapOvr>
    <a:masterClrMapping/>
  </p:clrMapOvr>
  <p:transition>
    <p:pull dir="d"/>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b="1" smtClean="0"/>
              <a:t>Dental aide </a:t>
            </a:r>
            <a:br>
              <a:rPr lang="en-US" b="1" smtClean="0"/>
            </a:br>
            <a:endParaRPr lang="en-US"/>
          </a:p>
        </p:txBody>
      </p:sp>
      <p:sp>
        <p:nvSpPr>
          <p:cNvPr id="3" name="Content Placeholder 2"/>
          <p:cNvSpPr>
            <a:spLocks noGrp="1"/>
          </p:cNvSpPr>
          <p:nvPr>
            <p:ph idx="1"/>
          </p:nvPr>
        </p:nvSpPr>
        <p:spPr>
          <a:xfrm>
            <a:off x="457200" y="838200"/>
            <a:ext cx="8229600" cy="5562600"/>
          </a:xfrm>
        </p:spPr>
        <p:txBody>
          <a:bodyPr>
            <a:normAutofit/>
          </a:bodyPr>
          <a:lstStyle/>
          <a:p>
            <a:r>
              <a:rPr lang="en-US" smtClean="0"/>
              <a:t>This type of auxiliary personnel performs duties which include, elementary first – aid procedures for the relief of pain, including :</a:t>
            </a:r>
          </a:p>
          <a:p>
            <a:pPr marL="457200" indent="-457200">
              <a:buFont typeface="+mj-lt"/>
              <a:buAutoNum type="arabicPeriod"/>
            </a:pPr>
            <a:r>
              <a:rPr lang="en-US" smtClean="0"/>
              <a:t>Extraction of teeth under local anesthesia</a:t>
            </a:r>
          </a:p>
          <a:p>
            <a:pPr marL="457200" indent="-457200">
              <a:buFont typeface="+mj-lt"/>
              <a:buAutoNum type="arabicPeriod"/>
            </a:pPr>
            <a:r>
              <a:rPr lang="en-US" smtClean="0"/>
              <a:t>Control of hemorrhage</a:t>
            </a:r>
          </a:p>
          <a:p>
            <a:pPr marL="457200" indent="-457200">
              <a:buFont typeface="+mj-lt"/>
              <a:buAutoNum type="arabicPeriod"/>
            </a:pPr>
            <a:r>
              <a:rPr lang="en-US" smtClean="0"/>
              <a:t>Recognition of dental disease which is important enough to justify transportation of the patient to a center where proper dental care is available.</a:t>
            </a:r>
          </a:p>
        </p:txBody>
      </p:sp>
      <p:pic>
        <p:nvPicPr>
          <p:cNvPr id="5" name="Picture 4" descr="http://clipart.coolclips.com/AGifm/tf05244/CoolClips_wb029644.gif"/>
          <p:cNvPicPr>
            <a:picLocks noChangeAspect="1" noChangeArrowheads="1" noCrop="1"/>
          </p:cNvPicPr>
          <p:nvPr/>
        </p:nvPicPr>
        <p:blipFill>
          <a:blip r:embed="rId3"/>
          <a:srcRect/>
          <a:stretch>
            <a:fillRect/>
          </a:stretch>
        </p:blipFill>
        <p:spPr bwMode="auto">
          <a:xfrm rot="419013">
            <a:off x="7307621" y="2268171"/>
            <a:ext cx="1032888" cy="1191795"/>
          </a:xfrm>
          <a:prstGeom prst="rect">
            <a:avLst/>
          </a:prstGeom>
          <a:noFill/>
        </p:spPr>
      </p:pic>
    </p:spTree>
  </p:cSld>
  <p:clrMapOvr>
    <a:masterClrMapping/>
  </p:clrMapOvr>
  <p:transition>
    <p:pull dir="d"/>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Training </a:t>
            </a:r>
            <a:endParaRPr lang="en-US"/>
          </a:p>
        </p:txBody>
      </p:sp>
      <p:sp>
        <p:nvSpPr>
          <p:cNvPr id="3" name="Content Placeholder 2"/>
          <p:cNvSpPr>
            <a:spLocks noGrp="1"/>
          </p:cNvSpPr>
          <p:nvPr>
            <p:ph idx="1"/>
          </p:nvPr>
        </p:nvSpPr>
        <p:spPr/>
        <p:txBody>
          <a:bodyPr/>
          <a:lstStyle/>
          <a:p>
            <a:r>
              <a:rPr lang="en-US" smtClean="0"/>
              <a:t>The formal training extends from 4 to 6 months, followed by a period of field training under direct and constant supervision</a:t>
            </a:r>
          </a:p>
          <a:p>
            <a:endParaRPr lang="en-US"/>
          </a:p>
        </p:txBody>
      </p:sp>
      <p:sp>
        <p:nvSpPr>
          <p:cNvPr id="156674" name="AutoShape 2" descr="http://www.picgifs.com/graphics/d/dentist/graphics-dentist-514005.gif"/>
          <p:cNvSpPr>
            <a:spLocks noChangeAspect="1" noChangeArrowheads="1"/>
          </p:cNvSpPr>
          <p:nvPr/>
        </p:nvSpPr>
        <p:spPr bwMode="auto">
          <a:xfrm>
            <a:off x="63500" y="-136525"/>
            <a:ext cx="2114550" cy="1762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56676" name="Picture 4" descr="http://clipart.coolclips.com/AGifm/tf05244/CoolClips_wb029644.gif"/>
          <p:cNvPicPr>
            <a:picLocks noChangeAspect="1" noChangeArrowheads="1" noCrop="1"/>
          </p:cNvPicPr>
          <p:nvPr/>
        </p:nvPicPr>
        <p:blipFill>
          <a:blip r:embed="rId2"/>
          <a:srcRect/>
          <a:stretch>
            <a:fillRect/>
          </a:stretch>
        </p:blipFill>
        <p:spPr bwMode="auto">
          <a:xfrm rot="419013">
            <a:off x="4572000" y="3505200"/>
            <a:ext cx="2266950" cy="2615715"/>
          </a:xfrm>
          <a:prstGeom prst="rect">
            <a:avLst/>
          </a:prstGeom>
          <a:noFill/>
        </p:spPr>
      </p:pic>
    </p:spTree>
  </p:cSld>
  <p:clrMapOvr>
    <a:masterClrMapping/>
  </p:clrMapOvr>
  <p:transition>
    <p:pull dir="d"/>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96962" name="Picture 2"/>
          <p:cNvPicPr>
            <a:picLocks noChangeAspect="1" noChangeArrowheads="1"/>
          </p:cNvPicPr>
          <p:nvPr/>
        </p:nvPicPr>
        <p:blipFill>
          <a:blip r:embed="rId3"/>
          <a:srcRect t="4167" r="17777"/>
          <a:stretch>
            <a:fillRect/>
          </a:stretch>
        </p:blipFill>
        <p:spPr bwMode="auto">
          <a:xfrm rot="5400000">
            <a:off x="1143000" y="-1143000"/>
            <a:ext cx="6858000" cy="9144000"/>
          </a:xfrm>
          <a:prstGeom prst="rect">
            <a:avLst/>
          </a:prstGeom>
          <a:noFill/>
          <a:ln w="9525">
            <a:noFill/>
            <a:miter lim="800000"/>
            <a:headEnd/>
            <a:tailEnd/>
          </a:ln>
          <a:effectLst/>
        </p:spPr>
      </p:pic>
    </p:spTree>
  </p:cSld>
  <p:clrMapOvr>
    <a:masterClrMapping/>
  </p:clrMapOvr>
  <p:transition>
    <p:pull dir="d"/>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97986" name="Picture 2"/>
          <p:cNvPicPr>
            <a:picLocks noChangeAspect="1" noChangeArrowheads="1"/>
          </p:cNvPicPr>
          <p:nvPr/>
        </p:nvPicPr>
        <p:blipFill>
          <a:blip r:embed="rId2"/>
          <a:srcRect l="6108" t="9465" r="19358"/>
          <a:stretch>
            <a:fillRect/>
          </a:stretch>
        </p:blipFill>
        <p:spPr bwMode="auto">
          <a:xfrm rot="5400000">
            <a:off x="1981199" y="-304799"/>
            <a:ext cx="6858000" cy="7467599"/>
          </a:xfrm>
          <a:prstGeom prst="rect">
            <a:avLst/>
          </a:prstGeom>
          <a:noFill/>
          <a:ln w="9525">
            <a:noFill/>
            <a:miter lim="800000"/>
            <a:headEnd/>
            <a:tailEnd/>
          </a:ln>
          <a:effectLst/>
        </p:spPr>
      </p:pic>
      <p:pic>
        <p:nvPicPr>
          <p:cNvPr id="5" name="Picture 2"/>
          <p:cNvPicPr>
            <a:picLocks noChangeAspect="1" noChangeArrowheads="1"/>
          </p:cNvPicPr>
          <p:nvPr/>
        </p:nvPicPr>
        <p:blipFill>
          <a:blip r:embed="rId3"/>
          <a:srcRect t="82430" r="17777"/>
          <a:stretch>
            <a:fillRect/>
          </a:stretch>
        </p:blipFill>
        <p:spPr bwMode="auto">
          <a:xfrm rot="5400000">
            <a:off x="-2590800" y="2590800"/>
            <a:ext cx="6858000" cy="1676400"/>
          </a:xfrm>
          <a:prstGeom prst="rect">
            <a:avLst/>
          </a:prstGeom>
          <a:noFill/>
          <a:ln w="9525">
            <a:noFill/>
            <a:miter lim="800000"/>
            <a:headEnd/>
            <a:tailEnd/>
          </a:ln>
          <a:effectLst/>
        </p:spPr>
      </p:pic>
    </p:spTree>
  </p:cSld>
  <p:clrMapOvr>
    <a:masterClrMapping/>
  </p:clrMapOvr>
  <p:transition>
    <p:pull dir="d"/>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63562"/>
          </a:xfrm>
        </p:spPr>
        <p:txBody>
          <a:bodyPr>
            <a:normAutofit fontScale="90000"/>
          </a:bodyPr>
          <a:lstStyle/>
          <a:p>
            <a:r>
              <a:rPr lang="en-US" b="1" smtClean="0"/>
              <a:t>Degrees of Supervision of Auxiliaries</a:t>
            </a:r>
            <a:br>
              <a:rPr lang="en-US" b="1" smtClean="0"/>
            </a:br>
            <a:endParaRPr lang="en-US"/>
          </a:p>
        </p:txBody>
      </p:sp>
      <p:sp>
        <p:nvSpPr>
          <p:cNvPr id="3" name="Content Placeholder 2"/>
          <p:cNvSpPr>
            <a:spLocks noGrp="1"/>
          </p:cNvSpPr>
          <p:nvPr>
            <p:ph idx="1"/>
          </p:nvPr>
        </p:nvSpPr>
        <p:spPr>
          <a:xfrm>
            <a:off x="457200" y="1143000"/>
            <a:ext cx="8229600" cy="5105400"/>
          </a:xfrm>
        </p:spPr>
        <p:txBody>
          <a:bodyPr>
            <a:normAutofit/>
          </a:bodyPr>
          <a:lstStyle/>
          <a:p>
            <a:r>
              <a:rPr lang="en-US" smtClean="0"/>
              <a:t>ADA (1975) defined four degrees of supervision of auxiliaries, with the assumption that ultimate responsibility was assumed by the licensed dentist.</a:t>
            </a:r>
          </a:p>
          <a:p>
            <a:pPr marL="457200" indent="-457200">
              <a:buAutoNum type="arabicPeriod"/>
            </a:pPr>
            <a:r>
              <a:rPr lang="en-US" smtClean="0"/>
              <a:t>General supervision </a:t>
            </a:r>
          </a:p>
          <a:p>
            <a:pPr marL="457200" indent="-457200">
              <a:buFont typeface="Arial" pitchFamily="34" charset="0"/>
              <a:buAutoNum type="arabicPeriod"/>
            </a:pPr>
            <a:r>
              <a:rPr lang="en-US" smtClean="0"/>
              <a:t>Indirect supervision </a:t>
            </a:r>
          </a:p>
          <a:p>
            <a:pPr marL="457200" indent="-457200">
              <a:buFont typeface="Arial" pitchFamily="34" charset="0"/>
              <a:buAutoNum type="arabicPeriod"/>
            </a:pPr>
            <a:r>
              <a:rPr lang="en-US" smtClean="0"/>
              <a:t>Direct supervision </a:t>
            </a:r>
          </a:p>
          <a:p>
            <a:pPr marL="457200" indent="-457200">
              <a:buFont typeface="Arial" pitchFamily="34" charset="0"/>
              <a:buAutoNum type="arabicPeriod"/>
            </a:pPr>
            <a:r>
              <a:rPr lang="en-US" smtClean="0"/>
              <a:t>Personal supervision </a:t>
            </a:r>
          </a:p>
          <a:p>
            <a:pPr marL="457200" indent="-457200">
              <a:buFont typeface="Arial" pitchFamily="34" charset="0"/>
              <a:buAutoNum type="arabicPeriod"/>
            </a:pPr>
            <a:endParaRPr lang="en-US" b="1" smtClean="0"/>
          </a:p>
          <a:p>
            <a:pPr marL="457200" indent="-457200">
              <a:buFont typeface="Arial" pitchFamily="34" charset="0"/>
              <a:buAutoNum type="arabicPeriod"/>
            </a:pPr>
            <a:endParaRPr lang="en-US" b="1" smtClean="0"/>
          </a:p>
          <a:p>
            <a:pPr marL="457200" indent="-457200">
              <a:buFont typeface="Arial" pitchFamily="34" charset="0"/>
              <a:buAutoNum type="arabicPeriod"/>
            </a:pPr>
            <a:endParaRPr lang="en-US" b="1" smtClean="0"/>
          </a:p>
          <a:p>
            <a:pPr marL="457200" indent="-457200">
              <a:buAutoNum type="arabicPeriod"/>
            </a:pPr>
            <a:endParaRPr lang="en-US" b="1" smtClean="0"/>
          </a:p>
          <a:p>
            <a:pPr>
              <a:buNone/>
            </a:pPr>
            <a:endParaRPr lang="en-US"/>
          </a:p>
        </p:txBody>
      </p:sp>
    </p:spTree>
  </p:cSld>
  <p:clrMapOvr>
    <a:masterClrMapping/>
  </p:clrMapOvr>
  <p:transition>
    <p:pull dir="d"/>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endParaRPr lang="en-US"/>
          </a:p>
        </p:txBody>
      </p:sp>
      <p:sp>
        <p:nvSpPr>
          <p:cNvPr id="3" name="Content Placeholder 2"/>
          <p:cNvSpPr>
            <a:spLocks noGrp="1"/>
          </p:cNvSpPr>
          <p:nvPr>
            <p:ph idx="1"/>
          </p:nvPr>
        </p:nvSpPr>
        <p:spPr>
          <a:xfrm>
            <a:off x="457200" y="1143000"/>
            <a:ext cx="8229600" cy="4983163"/>
          </a:xfrm>
        </p:spPr>
        <p:txBody>
          <a:bodyPr>
            <a:normAutofit/>
          </a:bodyPr>
          <a:lstStyle/>
          <a:p>
            <a:pPr>
              <a:buNone/>
            </a:pPr>
            <a:r>
              <a:rPr lang="en-US" b="1" smtClean="0">
                <a:solidFill>
                  <a:srgbClr val="7030A0"/>
                </a:solidFill>
              </a:rPr>
              <a:t>1. General supervision :</a:t>
            </a:r>
          </a:p>
          <a:p>
            <a:r>
              <a:rPr lang="en-US" smtClean="0"/>
              <a:t>The dentist has authorized the procedures and they are being carried out in accordance with the diagnosis and treatment plan completed by the dentist.</a:t>
            </a:r>
          </a:p>
          <a:p>
            <a:pPr>
              <a:buNone/>
            </a:pPr>
            <a:r>
              <a:rPr lang="en-US" b="1" smtClean="0">
                <a:solidFill>
                  <a:srgbClr val="7030A0"/>
                </a:solidFill>
              </a:rPr>
              <a:t>2. Indirect supervision :</a:t>
            </a:r>
          </a:p>
          <a:p>
            <a:r>
              <a:rPr lang="en-US" smtClean="0"/>
              <a:t>The dentist is in the dental office, authorizes the procedure and remains in the dental office while the procedures are being performed by the auxiliary.</a:t>
            </a:r>
          </a:p>
        </p:txBody>
      </p:sp>
    </p:spTree>
  </p:cSld>
  <p:clrMapOvr>
    <a:masterClrMapping/>
  </p:clrMapOvr>
  <p:transition>
    <p:pull dir="d"/>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endParaRPr lang="en-US"/>
          </a:p>
        </p:txBody>
      </p:sp>
      <p:sp>
        <p:nvSpPr>
          <p:cNvPr id="3" name="Content Placeholder 2"/>
          <p:cNvSpPr>
            <a:spLocks noGrp="1"/>
          </p:cNvSpPr>
          <p:nvPr>
            <p:ph idx="1"/>
          </p:nvPr>
        </p:nvSpPr>
        <p:spPr>
          <a:xfrm>
            <a:off x="457200" y="1066800"/>
            <a:ext cx="8229600" cy="5059363"/>
          </a:xfrm>
        </p:spPr>
        <p:txBody>
          <a:bodyPr>
            <a:normAutofit lnSpcReduction="10000"/>
          </a:bodyPr>
          <a:lstStyle/>
          <a:p>
            <a:pPr>
              <a:buNone/>
            </a:pPr>
            <a:r>
              <a:rPr lang="en-US" b="1" smtClean="0">
                <a:solidFill>
                  <a:srgbClr val="7030A0"/>
                </a:solidFill>
              </a:rPr>
              <a:t>3. Direct supervision :</a:t>
            </a:r>
          </a:p>
          <a:p>
            <a:r>
              <a:rPr lang="en-US" smtClean="0"/>
              <a:t>The dentist is in the dental office, personally diagnoses the condition to be treated, personally authorizes the procedure and before dismissal of the patient, evaluates the performance of the dental auxiliary.</a:t>
            </a:r>
          </a:p>
          <a:p>
            <a:pPr>
              <a:buNone/>
            </a:pPr>
            <a:r>
              <a:rPr lang="en-US" b="1" smtClean="0">
                <a:solidFill>
                  <a:srgbClr val="7030A0"/>
                </a:solidFill>
              </a:rPr>
              <a:t>4. Personal supervision :</a:t>
            </a:r>
          </a:p>
          <a:p>
            <a:r>
              <a:rPr lang="en-US" smtClean="0"/>
              <a:t>The dentist is personally operating on a patient and authorizes the auxiliary to aid treatment by concurrently performing supportive procedures</a:t>
            </a:r>
          </a:p>
          <a:p>
            <a:endParaRPr lang="en-US"/>
          </a:p>
        </p:txBody>
      </p:sp>
    </p:spTree>
  </p:cSld>
  <p:clrMapOvr>
    <a:masterClrMapping/>
  </p:clrMapOvr>
  <p:transition>
    <p:pull dir="d"/>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mtClean="0"/>
              <a:t>Dental Manpower Planning </a:t>
            </a:r>
            <a:endParaRPr lang="en-US"/>
          </a:p>
        </p:txBody>
      </p:sp>
      <p:sp>
        <p:nvSpPr>
          <p:cNvPr id="3" name="Content Placeholder 2"/>
          <p:cNvSpPr>
            <a:spLocks noGrp="1"/>
          </p:cNvSpPr>
          <p:nvPr>
            <p:ph idx="1"/>
          </p:nvPr>
        </p:nvSpPr>
        <p:spPr>
          <a:xfrm>
            <a:off x="457200" y="1371600"/>
            <a:ext cx="8229600" cy="4754563"/>
          </a:xfrm>
        </p:spPr>
        <p:txBody>
          <a:bodyPr/>
          <a:lstStyle/>
          <a:p>
            <a:endParaRPr lang="en-US"/>
          </a:p>
        </p:txBody>
      </p:sp>
      <p:sp>
        <p:nvSpPr>
          <p:cNvPr id="145410" name="AutoShape 2" descr="https://media.licdn.com/mpr/mpr/jc/p/5/000/1bf/1d2/13a847e.png"/>
          <p:cNvSpPr>
            <a:spLocks noChangeAspect="1" noChangeArrowheads="1"/>
          </p:cNvSpPr>
          <p:nvPr/>
        </p:nvSpPr>
        <p:spPr bwMode="auto">
          <a:xfrm>
            <a:off x="155575" y="-1012825"/>
            <a:ext cx="6153150" cy="21145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45411" name="Picture 3" descr="C:\Users\shilpa\Desktop\13a847e.png.jpg"/>
          <p:cNvPicPr>
            <a:picLocks noChangeAspect="1" noChangeArrowheads="1"/>
          </p:cNvPicPr>
          <p:nvPr/>
        </p:nvPicPr>
        <p:blipFill>
          <a:blip r:embed="rId3"/>
          <a:srcRect/>
          <a:stretch>
            <a:fillRect/>
          </a:stretch>
        </p:blipFill>
        <p:spPr bwMode="auto">
          <a:xfrm>
            <a:off x="0" y="838200"/>
            <a:ext cx="9144000" cy="6019800"/>
          </a:xfrm>
          <a:prstGeom prst="rect">
            <a:avLst/>
          </a:prstGeom>
          <a:noFill/>
        </p:spPr>
      </p:pic>
    </p:spTree>
  </p:cSld>
  <p:clrMapOvr>
    <a:masterClrMapping/>
  </p:clrMapOvr>
  <p:transition>
    <p:pull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To become licensed, a prospective dentist must satisfy certain  qualifications such as,</a:t>
            </a:r>
          </a:p>
          <a:p>
            <a:pPr>
              <a:buNone/>
            </a:pPr>
            <a:r>
              <a:rPr lang="en-US" dirty="0" smtClean="0"/>
              <a:t>1. Completion of an approved period of professional education in an approved institution.</a:t>
            </a:r>
          </a:p>
          <a:p>
            <a:pPr>
              <a:buNone/>
            </a:pPr>
            <a:r>
              <a:rPr lang="en-US" dirty="0" smtClean="0"/>
              <a:t> 2. Demonstration of competence.</a:t>
            </a:r>
            <a:endParaRPr lang="en-US" dirty="0"/>
          </a:p>
        </p:txBody>
      </p:sp>
      <p:pic>
        <p:nvPicPr>
          <p:cNvPr id="4" name="Picture 2" descr="http://download.installmob.com/animation/ccontennt/9565-f/dentist_girl_brush_to.gif?__sid=HRWTM&amp;lang=en"/>
          <p:cNvPicPr>
            <a:picLocks noChangeAspect="1" noChangeArrowheads="1" noCrop="1"/>
          </p:cNvPicPr>
          <p:nvPr/>
        </p:nvPicPr>
        <p:blipFill>
          <a:blip r:embed="rId2"/>
          <a:srcRect/>
          <a:stretch>
            <a:fillRect/>
          </a:stretch>
        </p:blipFill>
        <p:spPr bwMode="auto">
          <a:xfrm rot="21256545">
            <a:off x="5507191" y="3808860"/>
            <a:ext cx="3138168" cy="2101742"/>
          </a:xfrm>
          <a:prstGeom prst="rect">
            <a:avLst/>
          </a:prstGeom>
          <a:noFill/>
        </p:spPr>
      </p:pic>
    </p:spTree>
  </p:cSld>
  <p:clrMapOvr>
    <a:masterClrMapping/>
  </p:clrMapOvr>
  <p:transition>
    <p:pull dir="d"/>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7362"/>
            <a:ext cx="8229600" cy="487362"/>
          </a:xfrm>
        </p:spPr>
        <p:txBody>
          <a:bodyPr>
            <a:normAutofit fontScale="90000"/>
          </a:bodyPr>
          <a:lstStyle/>
          <a:p>
            <a:endParaRPr lang="en-US"/>
          </a:p>
        </p:txBody>
      </p:sp>
      <p:sp>
        <p:nvSpPr>
          <p:cNvPr id="3" name="Content Placeholder 2"/>
          <p:cNvSpPr>
            <a:spLocks noGrp="1"/>
          </p:cNvSpPr>
          <p:nvPr>
            <p:ph idx="1"/>
          </p:nvPr>
        </p:nvSpPr>
        <p:spPr>
          <a:xfrm>
            <a:off x="381000" y="381000"/>
            <a:ext cx="8382000" cy="6096000"/>
          </a:xfrm>
        </p:spPr>
        <p:txBody>
          <a:bodyPr>
            <a:normAutofit/>
          </a:bodyPr>
          <a:lstStyle/>
          <a:p>
            <a:r>
              <a:rPr lang="en-US" b="1" i="1" smtClean="0">
                <a:solidFill>
                  <a:srgbClr val="7030A0"/>
                </a:solidFill>
              </a:rPr>
              <a:t>Health manpower planning </a:t>
            </a:r>
            <a:r>
              <a:rPr lang="en-US" smtClean="0"/>
              <a:t>has been defined as “ the process of estimating the </a:t>
            </a:r>
            <a:r>
              <a:rPr lang="en-US" b="1" i="1" smtClean="0"/>
              <a:t>number of </a:t>
            </a:r>
            <a:r>
              <a:rPr lang="en-US" smtClean="0"/>
              <a:t>persons and the </a:t>
            </a:r>
            <a:r>
              <a:rPr lang="en-US" b="1" i="1" smtClean="0"/>
              <a:t>kind of knowledge, skills and attitudes</a:t>
            </a:r>
            <a:r>
              <a:rPr lang="en-US" smtClean="0"/>
              <a:t> they need to achieve predetermined health targets and ultimately health status objectives. Such planning also involves specifying </a:t>
            </a:r>
            <a:r>
              <a:rPr lang="en-US" b="1" i="1" smtClean="0"/>
              <a:t>who is going to do</a:t>
            </a:r>
            <a:r>
              <a:rPr lang="en-US" smtClean="0"/>
              <a:t> what, when, where, how, and with what resources for what population groups or individuals so that the knowledge and skills necessary or adequate performance can be made available according to predetermined policies and time schedules.”</a:t>
            </a:r>
          </a:p>
        </p:txBody>
      </p:sp>
    </p:spTree>
  </p:cSld>
  <p:clrMapOvr>
    <a:masterClrMapping/>
  </p:clrMapOvr>
  <p:transition>
    <p:pull dir="d"/>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88770" name="Picture 2"/>
          <p:cNvPicPr>
            <a:picLocks noChangeAspect="1" noChangeArrowheads="1"/>
          </p:cNvPicPr>
          <p:nvPr/>
        </p:nvPicPr>
        <p:blipFill>
          <a:blip r:embed="rId2">
            <a:lum/>
          </a:blip>
          <a:srcRect/>
          <a:stretch>
            <a:fillRect/>
          </a:stretch>
        </p:blipFill>
        <p:spPr bwMode="auto">
          <a:xfrm>
            <a:off x="457200" y="174812"/>
            <a:ext cx="8458200" cy="6454588"/>
          </a:xfrm>
          <a:prstGeom prst="rect">
            <a:avLst/>
          </a:prstGeom>
          <a:noFill/>
          <a:ln w="9525">
            <a:noFill/>
            <a:miter lim="800000"/>
            <a:headEnd/>
            <a:tailEnd/>
          </a:ln>
          <a:effectLst/>
        </p:spPr>
      </p:pic>
    </p:spTree>
  </p:cSld>
  <p:clrMapOvr>
    <a:masterClrMapping/>
  </p:clrMapOvr>
  <p:transition>
    <p:pull dir="d"/>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smtClean="0">
                <a:latin typeface="Times New Roman" pitchFamily="18" charset="0"/>
                <a:cs typeface="Times New Roman" pitchFamily="18" charset="0"/>
              </a:rPr>
              <a:t/>
            </a:r>
            <a:br>
              <a:rPr lang="en-US" sz="3600" b="1" smtClean="0">
                <a:latin typeface="Times New Roman" pitchFamily="18" charset="0"/>
                <a:cs typeface="Times New Roman" pitchFamily="18" charset="0"/>
              </a:rPr>
            </a:br>
            <a:r>
              <a:rPr lang="en-US" sz="3600" b="1" smtClean="0">
                <a:latin typeface="Times New Roman" pitchFamily="18" charset="0"/>
                <a:cs typeface="Times New Roman" pitchFamily="18" charset="0"/>
              </a:rPr>
              <a:t/>
            </a:r>
            <a:br>
              <a:rPr lang="en-US" sz="3600" b="1" smtClean="0">
                <a:latin typeface="Times New Roman" pitchFamily="18" charset="0"/>
                <a:cs typeface="Times New Roman" pitchFamily="18" charset="0"/>
              </a:rPr>
            </a:br>
            <a:r>
              <a:rPr lang="en-US" sz="3600" b="1" smtClean="0">
                <a:latin typeface="Times New Roman" pitchFamily="18" charset="0"/>
                <a:cs typeface="Times New Roman" pitchFamily="18" charset="0"/>
              </a:rPr>
              <a:t>WHO framework for formulation of plan (1969) </a:t>
            </a:r>
            <a:r>
              <a:rPr lang="en-US" sz="3600" smtClean="0"/>
              <a:t/>
            </a:r>
            <a:br>
              <a:rPr lang="en-US" sz="3600" smtClean="0"/>
            </a:br>
            <a:r>
              <a:rPr lang="en-US" sz="3600" b="1" smtClean="0">
                <a:latin typeface="Times New Roman" pitchFamily="18" charset="0"/>
                <a:cs typeface="Times New Roman" pitchFamily="18" charset="0"/>
              </a:rPr>
              <a:t/>
            </a:r>
            <a:br>
              <a:rPr lang="en-US" sz="3600" b="1" smtClean="0">
                <a:latin typeface="Times New Roman" pitchFamily="18" charset="0"/>
                <a:cs typeface="Times New Roman" pitchFamily="18" charset="0"/>
              </a:rPr>
            </a:br>
            <a:r>
              <a:rPr lang="en-US" sz="3600" b="1" smtClean="0">
                <a:latin typeface="Times New Roman" pitchFamily="18" charset="0"/>
                <a:cs typeface="Times New Roman" pitchFamily="18" charset="0"/>
              </a:rPr>
              <a:t>				</a:t>
            </a:r>
            <a:endParaRPr lang="en-US" sz="3600" b="1">
              <a:latin typeface="Times New Roman" pitchFamily="18" charset="0"/>
              <a:cs typeface="Times New Roman" pitchFamily="18" charset="0"/>
            </a:endParaRPr>
          </a:p>
        </p:txBody>
      </p:sp>
      <p:sp>
        <p:nvSpPr>
          <p:cNvPr id="3" name="Content Placeholder 2"/>
          <p:cNvSpPr>
            <a:spLocks noGrp="1"/>
          </p:cNvSpPr>
          <p:nvPr>
            <p:ph idx="1"/>
          </p:nvPr>
        </p:nvSpPr>
        <p:spPr/>
        <p:txBody>
          <a:bodyPr>
            <a:noAutofit/>
          </a:bodyPr>
          <a:lstStyle/>
          <a:p>
            <a:pPr>
              <a:buSzPct val="60000"/>
              <a:buFontTx/>
              <a:buNone/>
            </a:pPr>
            <a:r>
              <a:rPr lang="en-US" b="1" dirty="0" smtClean="0">
                <a:solidFill>
                  <a:srgbClr val="7030A0"/>
                </a:solidFill>
              </a:rPr>
              <a:t> 1. Analysis of the existing situation</a:t>
            </a:r>
          </a:p>
          <a:p>
            <a:pPr marL="457200" indent="-457200">
              <a:buSzPct val="60000"/>
              <a:buFont typeface="+mj-lt"/>
              <a:buAutoNum type="alphaLcParenR"/>
            </a:pPr>
            <a:r>
              <a:rPr lang="en-US" dirty="0" smtClean="0"/>
              <a:t>Dental health needs and demands for services</a:t>
            </a:r>
          </a:p>
          <a:p>
            <a:pPr marL="457200" indent="-457200">
              <a:buSzPct val="60000"/>
              <a:buFont typeface="+mj-lt"/>
              <a:buAutoNum type="alphaLcParenR"/>
            </a:pPr>
            <a:r>
              <a:rPr lang="en-US" dirty="0" smtClean="0"/>
              <a:t>Dental health manpower supply</a:t>
            </a:r>
          </a:p>
          <a:p>
            <a:pPr marL="457200" indent="-457200">
              <a:buSzPct val="60000"/>
              <a:buFont typeface="+mj-lt"/>
              <a:buAutoNum type="alphaLcParenR"/>
            </a:pPr>
            <a:r>
              <a:rPr lang="en-US" dirty="0" smtClean="0"/>
              <a:t>Utilization of dental health manpower</a:t>
            </a:r>
          </a:p>
          <a:p>
            <a:pPr>
              <a:buSzPct val="60000"/>
              <a:buFontTx/>
              <a:buNone/>
            </a:pPr>
            <a:r>
              <a:rPr lang="en-US" b="1" dirty="0" smtClean="0">
                <a:solidFill>
                  <a:srgbClr val="7030A0"/>
                </a:solidFill>
              </a:rPr>
              <a:t> 2. Policy formulation</a:t>
            </a:r>
          </a:p>
          <a:p>
            <a:pPr marL="457200" indent="-457200">
              <a:buSzPct val="60000"/>
              <a:buFont typeface="+mj-lt"/>
              <a:buAutoNum type="alphaLcParenR"/>
            </a:pPr>
            <a:r>
              <a:rPr lang="en-US" dirty="0" smtClean="0"/>
              <a:t>Dental health manpower planning</a:t>
            </a:r>
          </a:p>
          <a:p>
            <a:endParaRPr lang="en-US" dirty="0" smtClean="0"/>
          </a:p>
          <a:p>
            <a:endParaRPr lang="en-US" dirty="0"/>
          </a:p>
        </p:txBody>
      </p:sp>
    </p:spTree>
  </p:cSld>
  <p:clrMapOvr>
    <a:masterClrMapping/>
  </p:clrMapOvr>
  <p:transition>
    <p:pull dir="d"/>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 Dental health needs and demands for  services</a:t>
            </a:r>
            <a:endParaRPr lang="en-US" sz="3200" dirty="0"/>
          </a:p>
        </p:txBody>
      </p:sp>
      <p:sp>
        <p:nvSpPr>
          <p:cNvPr id="3" name="Content Placeholder 2"/>
          <p:cNvSpPr>
            <a:spLocks noGrp="1"/>
          </p:cNvSpPr>
          <p:nvPr>
            <p:ph idx="1"/>
          </p:nvPr>
        </p:nvSpPr>
        <p:spPr>
          <a:xfrm>
            <a:off x="457200" y="1371600"/>
            <a:ext cx="8229600" cy="4754563"/>
          </a:xfrm>
        </p:spPr>
        <p:txBody>
          <a:bodyPr>
            <a:normAutofit/>
          </a:bodyPr>
          <a:lstStyle/>
          <a:p>
            <a:pPr>
              <a:buClr>
                <a:srgbClr val="339933"/>
              </a:buClr>
              <a:buSzPct val="65000"/>
              <a:buBlip>
                <a:blip r:embed="rId3"/>
              </a:buBlip>
            </a:pPr>
            <a:r>
              <a:rPr lang="en-US" dirty="0" smtClean="0"/>
              <a:t>Usually measured in terms of </a:t>
            </a:r>
            <a:r>
              <a:rPr lang="en-US" b="1" dirty="0" smtClean="0">
                <a:solidFill>
                  <a:srgbClr val="7030A0"/>
                </a:solidFill>
              </a:rPr>
              <a:t>prevalence and severity </a:t>
            </a:r>
            <a:r>
              <a:rPr lang="en-US" dirty="0" smtClean="0"/>
              <a:t>of dental disease</a:t>
            </a:r>
          </a:p>
          <a:p>
            <a:pPr>
              <a:buClr>
                <a:srgbClr val="339933"/>
              </a:buClr>
              <a:buSzPct val="65000"/>
              <a:buBlip>
                <a:blip r:embed="rId3"/>
              </a:buBlip>
            </a:pPr>
            <a:r>
              <a:rPr lang="en-US" b="1" dirty="0" smtClean="0">
                <a:solidFill>
                  <a:srgbClr val="7030A0"/>
                </a:solidFill>
              </a:rPr>
              <a:t>Indices </a:t>
            </a:r>
            <a:r>
              <a:rPr lang="en-US" dirty="0" smtClean="0"/>
              <a:t>not adequate to assess needs</a:t>
            </a:r>
          </a:p>
          <a:p>
            <a:pPr>
              <a:buClr>
                <a:srgbClr val="339933"/>
              </a:buClr>
              <a:buSzPct val="65000"/>
              <a:buBlip>
                <a:blip r:embed="rId3"/>
              </a:buBlip>
            </a:pPr>
            <a:r>
              <a:rPr lang="en-US" dirty="0" smtClean="0"/>
              <a:t>Wide </a:t>
            </a:r>
            <a:r>
              <a:rPr lang="en-US" b="1" dirty="0" smtClean="0">
                <a:solidFill>
                  <a:srgbClr val="7030A0"/>
                </a:solidFill>
              </a:rPr>
              <a:t>variation in methods </a:t>
            </a:r>
            <a:r>
              <a:rPr lang="en-US" dirty="0" smtClean="0"/>
              <a:t>and types of treatment for a given dental condition - Difficulty in </a:t>
            </a:r>
            <a:r>
              <a:rPr lang="en-US" b="1" dirty="0" smtClean="0">
                <a:solidFill>
                  <a:srgbClr val="7030A0"/>
                </a:solidFill>
              </a:rPr>
              <a:t>diagnosing</a:t>
            </a:r>
            <a:r>
              <a:rPr lang="en-US" dirty="0" smtClean="0"/>
              <a:t> true dental needs</a:t>
            </a:r>
          </a:p>
          <a:p>
            <a:pPr>
              <a:buClr>
                <a:srgbClr val="339933"/>
              </a:buClr>
              <a:buSzPct val="65000"/>
              <a:buBlip>
                <a:blip r:embed="rId3"/>
              </a:buBlip>
            </a:pPr>
            <a:r>
              <a:rPr lang="en-US" b="1" dirty="0" smtClean="0">
                <a:solidFill>
                  <a:srgbClr val="660066"/>
                </a:solidFill>
              </a:rPr>
              <a:t>Surveying- target population</a:t>
            </a:r>
            <a:r>
              <a:rPr lang="en-US" dirty="0" smtClean="0"/>
              <a:t>-standardized way.</a:t>
            </a:r>
          </a:p>
          <a:p>
            <a:pPr>
              <a:buNone/>
            </a:pPr>
            <a:endParaRPr lang="en-US" dirty="0"/>
          </a:p>
        </p:txBody>
      </p:sp>
      <p:sp>
        <p:nvSpPr>
          <p:cNvPr id="6" name="Rectangle 5"/>
          <p:cNvSpPr/>
          <p:nvPr/>
        </p:nvSpPr>
        <p:spPr>
          <a:xfrm>
            <a:off x="-3810000" y="1219200"/>
            <a:ext cx="3429000" cy="2862322"/>
          </a:xfrm>
          <a:prstGeom prst="rect">
            <a:avLst/>
          </a:prstGeom>
        </p:spPr>
        <p:txBody>
          <a:bodyPr wrap="square">
            <a:spAutoFit/>
          </a:bodyPr>
          <a:lstStyle/>
          <a:p>
            <a:pPr>
              <a:buNone/>
            </a:pPr>
            <a:r>
              <a:rPr lang="en-US" dirty="0" smtClean="0">
                <a:effectLst>
                  <a:outerShdw blurRad="38100" dist="38100" dir="2700000" algn="tl">
                    <a:srgbClr val="000000">
                      <a:alpha val="43137"/>
                    </a:srgbClr>
                  </a:outerShdw>
                </a:effectLst>
              </a:rPr>
              <a:t>Met demand </a:t>
            </a:r>
            <a:r>
              <a:rPr lang="en-US" dirty="0" smtClean="0"/>
              <a:t>– Utilization data</a:t>
            </a:r>
          </a:p>
          <a:p>
            <a:pPr>
              <a:buNone/>
            </a:pPr>
            <a:r>
              <a:rPr lang="en-US" dirty="0" smtClean="0">
                <a:effectLst>
                  <a:outerShdw blurRad="38100" dist="38100" dir="2700000" algn="tl">
                    <a:srgbClr val="000000">
                      <a:alpha val="43137"/>
                    </a:srgbClr>
                  </a:outerShdw>
                </a:effectLst>
              </a:rPr>
              <a:t>Identified but unmet need </a:t>
            </a:r>
            <a:r>
              <a:rPr lang="en-US" dirty="0" smtClean="0"/>
              <a:t>– needs identified by the profession which are not met or met after harmful delay</a:t>
            </a:r>
          </a:p>
          <a:p>
            <a:pPr>
              <a:buNone/>
            </a:pPr>
            <a:r>
              <a:rPr lang="en-US" dirty="0" smtClean="0">
                <a:effectLst>
                  <a:outerShdw blurRad="38100" dist="38100" dir="2700000" algn="tl">
                    <a:srgbClr val="000000">
                      <a:alpha val="43137"/>
                    </a:srgbClr>
                  </a:outerShdw>
                </a:effectLst>
              </a:rPr>
              <a:t>Unidentified need </a:t>
            </a:r>
            <a:r>
              <a:rPr lang="en-US" dirty="0" smtClean="0"/>
              <a:t>– Undiscovered morbidity in the community which is capable of being </a:t>
            </a:r>
            <a:r>
              <a:rPr lang="en-US" dirty="0" err="1" smtClean="0"/>
              <a:t>alliveated</a:t>
            </a:r>
            <a:r>
              <a:rPr lang="en-US" dirty="0" smtClean="0"/>
              <a:t>. </a:t>
            </a:r>
          </a:p>
          <a:p>
            <a:pPr>
              <a:buNone/>
            </a:pPr>
            <a:r>
              <a:rPr lang="en-US" dirty="0" smtClean="0"/>
              <a:t>		(submerged portion of the iceberg)</a:t>
            </a:r>
            <a:endParaRPr lang="en-US" dirty="0"/>
          </a:p>
        </p:txBody>
      </p:sp>
      <p:sp>
        <p:nvSpPr>
          <p:cNvPr id="5" name="Rectangle 4"/>
          <p:cNvSpPr/>
          <p:nvPr/>
        </p:nvSpPr>
        <p:spPr>
          <a:xfrm>
            <a:off x="10134600" y="4953000"/>
            <a:ext cx="779381" cy="369332"/>
          </a:xfrm>
          <a:prstGeom prst="rect">
            <a:avLst/>
          </a:prstGeom>
        </p:spPr>
        <p:txBody>
          <a:bodyPr wrap="none">
            <a:spAutoFit/>
          </a:bodyPr>
          <a:lstStyle/>
          <a:p>
            <a:r>
              <a:rPr lang="en-US" smtClean="0"/>
              <a:t>Hence</a:t>
            </a:r>
            <a:endParaRPr lang="en-US"/>
          </a:p>
        </p:txBody>
      </p:sp>
    </p:spTree>
  </p:cSld>
  <p:clrMapOvr>
    <a:masterClrMapping/>
  </p:clrMapOvr>
  <p:transition>
    <p:pull dir="d"/>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a:bodyPr>
          <a:lstStyle/>
          <a:p>
            <a:r>
              <a:rPr lang="en-US" sz="3200" smtClean="0"/>
              <a:t>Dental health needs and demands for  services</a:t>
            </a:r>
            <a:endParaRPr lang="en-US" sz="3200"/>
          </a:p>
        </p:txBody>
      </p:sp>
      <p:sp>
        <p:nvSpPr>
          <p:cNvPr id="3" name="Content Placeholder 2"/>
          <p:cNvSpPr>
            <a:spLocks noGrp="1"/>
          </p:cNvSpPr>
          <p:nvPr>
            <p:ph idx="1"/>
          </p:nvPr>
        </p:nvSpPr>
        <p:spPr>
          <a:xfrm>
            <a:off x="533400" y="1219200"/>
            <a:ext cx="8229600" cy="5334000"/>
          </a:xfrm>
        </p:spPr>
        <p:txBody>
          <a:bodyPr>
            <a:normAutofit/>
          </a:bodyPr>
          <a:lstStyle/>
          <a:p>
            <a:r>
              <a:rPr lang="en-US" smtClean="0"/>
              <a:t>A survey system used for planning the dental resources should have the following properties </a:t>
            </a:r>
            <a:r>
              <a:rPr lang="en-US" b="1" u="sng" smtClean="0"/>
              <a:t>British Association for the Study of Community Dentistry,1997</a:t>
            </a:r>
          </a:p>
          <a:p>
            <a:pPr marL="457200" indent="-457200" algn="just">
              <a:buAutoNum type="arabicPeriod"/>
            </a:pPr>
            <a:r>
              <a:rPr lang="en-US" smtClean="0">
                <a:solidFill>
                  <a:schemeClr val="tx1"/>
                </a:solidFill>
              </a:rPr>
              <a:t>The survey should be comprehensive and include data collection, processing, analysis and presentation</a:t>
            </a:r>
          </a:p>
          <a:p>
            <a:pPr marL="457200" indent="-457200" algn="just">
              <a:buAutoNum type="arabicPeriod"/>
            </a:pPr>
            <a:r>
              <a:rPr lang="en-US" smtClean="0">
                <a:solidFill>
                  <a:schemeClr val="tx1"/>
                </a:solidFill>
              </a:rPr>
              <a:t>The methods should be based on established criteria of need which are known to be valid and reliable.</a:t>
            </a:r>
          </a:p>
          <a:p>
            <a:pPr marL="457200" indent="-457200" algn="just">
              <a:buAutoNum type="arabicPeriod"/>
            </a:pPr>
            <a:endParaRPr lang="en-US" smtClean="0">
              <a:solidFill>
                <a:schemeClr val="tx1"/>
              </a:solidFill>
            </a:endParaRPr>
          </a:p>
        </p:txBody>
      </p:sp>
      <p:sp>
        <p:nvSpPr>
          <p:cNvPr id="4" name="Slide Number Placeholder 3"/>
          <p:cNvSpPr>
            <a:spLocks noGrp="1"/>
          </p:cNvSpPr>
          <p:nvPr>
            <p:ph type="sldNum" sz="quarter" idx="12"/>
          </p:nvPr>
        </p:nvSpPr>
        <p:spPr>
          <a:xfrm>
            <a:off x="10134600" y="4876800"/>
            <a:ext cx="2133600" cy="365125"/>
          </a:xfrm>
        </p:spPr>
        <p:txBody>
          <a:bodyPr/>
          <a:lstStyle/>
          <a:p>
            <a:pPr>
              <a:defRPr/>
            </a:pPr>
            <a:endParaRPr lang="en-US">
              <a:solidFill>
                <a:srgbClr val="A08366"/>
              </a:solidFill>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marL="457200" indent="-457200">
              <a:buNone/>
            </a:pPr>
            <a:r>
              <a:rPr lang="en-US" smtClean="0"/>
              <a:t>3. An assessment of the status of the teeth and their supporting structure, the oral cleanliness status, the occlusion, the oral tissues and the subjects  previous use of dental services and the propensity for good dental health </a:t>
            </a:r>
            <a:r>
              <a:rPr lang="en-US" err="1" smtClean="0"/>
              <a:t>behaviour</a:t>
            </a:r>
            <a:r>
              <a:rPr lang="en-US" smtClean="0"/>
              <a:t>, should be made.</a:t>
            </a:r>
          </a:p>
          <a:p>
            <a:pPr marL="457200" indent="-457200">
              <a:buNone/>
            </a:pPr>
            <a:r>
              <a:rPr lang="en-US" smtClean="0"/>
              <a:t>4. The findings should be expressed in terms of resources required as well as disease prevalence and severity.</a:t>
            </a:r>
          </a:p>
          <a:p>
            <a:pPr marL="457200" indent="-457200">
              <a:buNone/>
            </a:pPr>
            <a:r>
              <a:rPr lang="en-US" smtClean="0"/>
              <a:t>5. The systems should be easily used and capable of application at local, regional and national levels.</a:t>
            </a:r>
          </a:p>
          <a:p>
            <a:pPr marL="457200" indent="-457200">
              <a:buAutoNum type="arabicPeriod"/>
            </a:pPr>
            <a:endParaRPr lang="en-US" smtClean="0"/>
          </a:p>
          <a:p>
            <a:endParaRPr lang="en-US"/>
          </a:p>
        </p:txBody>
      </p:sp>
      <p:sp>
        <p:nvSpPr>
          <p:cNvPr id="4" name="Rectangle 3"/>
          <p:cNvSpPr/>
          <p:nvPr/>
        </p:nvSpPr>
        <p:spPr>
          <a:xfrm>
            <a:off x="6096000" y="381000"/>
            <a:ext cx="2667000" cy="923330"/>
          </a:xfrm>
          <a:prstGeom prst="rect">
            <a:avLst/>
          </a:prstGeom>
          <a:solidFill>
            <a:srgbClr val="FFC000"/>
          </a:solidFill>
        </p:spPr>
        <p:txBody>
          <a:bodyPr wrap="square">
            <a:spAutoFit/>
          </a:bodyPr>
          <a:lstStyle/>
          <a:p>
            <a:pPr algn="ctr"/>
            <a:r>
              <a:rPr lang="en-US" b="1" smtClean="0">
                <a:latin typeface="Times New Roman" pitchFamily="18" charset="0"/>
                <a:cs typeface="Times New Roman" pitchFamily="18" charset="0"/>
              </a:rPr>
              <a:t>British Association for the Study of Community Dentistry,1997</a:t>
            </a:r>
            <a:endParaRPr lang="en-US">
              <a:latin typeface="Times New Roman" pitchFamily="18" charset="0"/>
              <a:cs typeface="Times New Roman" pitchFamily="18" charset="0"/>
            </a:endParaRPr>
          </a:p>
        </p:txBody>
      </p:sp>
    </p:spTree>
  </p:cSld>
  <p:clrMapOvr>
    <a:masterClrMapping/>
  </p:clrMapOvr>
  <p:transition>
    <p:pull dir="d"/>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r>
              <a:rPr lang="en-US" sz="2800" b="1" dirty="0" smtClean="0"/>
              <a:t> Dental Services Index (Beck, 1968)</a:t>
            </a:r>
            <a:r>
              <a:rPr lang="en-US" sz="2800" b="1" i="1" u="sng" dirty="0" smtClean="0">
                <a:solidFill>
                  <a:srgbClr val="7030A0"/>
                </a:solidFill>
              </a:rPr>
              <a:t/>
            </a:r>
            <a:br>
              <a:rPr lang="en-US" sz="2800" b="1" i="1" u="sng" dirty="0" smtClean="0">
                <a:solidFill>
                  <a:srgbClr val="7030A0"/>
                </a:solidFill>
              </a:rPr>
            </a:br>
            <a:endParaRPr lang="en-US" sz="2800" dirty="0"/>
          </a:p>
        </p:txBody>
      </p:sp>
      <p:sp>
        <p:nvSpPr>
          <p:cNvPr id="3" name="Content Placeholder 2"/>
          <p:cNvSpPr>
            <a:spLocks noGrp="1"/>
          </p:cNvSpPr>
          <p:nvPr>
            <p:ph idx="1"/>
          </p:nvPr>
        </p:nvSpPr>
        <p:spPr>
          <a:xfrm>
            <a:off x="533400" y="838200"/>
            <a:ext cx="8229600" cy="5029200"/>
          </a:xfrm>
        </p:spPr>
        <p:txBody>
          <a:bodyPr>
            <a:noAutofit/>
          </a:bodyPr>
          <a:lstStyle/>
          <a:p>
            <a:pPr marL="342900" lvl="1" indent="-342900">
              <a:buSzPct val="80000"/>
            </a:pPr>
            <a:r>
              <a:rPr lang="en-US" dirty="0" smtClean="0"/>
              <a:t>This was an attempt to overcome the  shortcomings of the dental surveys which only record  dental disease findings.</a:t>
            </a:r>
          </a:p>
          <a:p>
            <a:pPr marL="342900" lvl="1" indent="-342900">
              <a:buSzPct val="80000"/>
            </a:pPr>
            <a:r>
              <a:rPr lang="en-US" dirty="0" smtClean="0">
                <a:solidFill>
                  <a:schemeClr val="tx1"/>
                </a:solidFill>
              </a:rPr>
              <a:t>Provides indication of the amount of dental treatment required in a given individual / population</a:t>
            </a:r>
            <a:endParaRPr lang="en-US" i="1" dirty="0" smtClean="0">
              <a:solidFill>
                <a:schemeClr val="tx1"/>
              </a:solidFill>
            </a:endParaRPr>
          </a:p>
          <a:p>
            <a:pPr marL="112713" lvl="1" indent="-112713">
              <a:buSzPct val="65000"/>
              <a:buFont typeface="Wingdings" pitchFamily="2" charset="2"/>
              <a:buChar char="Ø"/>
            </a:pPr>
            <a:r>
              <a:rPr lang="en-US" dirty="0" smtClean="0"/>
              <a:t> On  individual basis </a:t>
            </a:r>
          </a:p>
          <a:p>
            <a:pPr marL="569913" lvl="3" indent="-112713">
              <a:lnSpc>
                <a:spcPct val="100000"/>
              </a:lnSpc>
              <a:buSzPct val="65000"/>
            </a:pPr>
            <a:r>
              <a:rPr lang="en-US" dirty="0" smtClean="0"/>
              <a:t>	Related to </a:t>
            </a:r>
            <a:r>
              <a:rPr lang="en-US" dirty="0" smtClean="0">
                <a:solidFill>
                  <a:srgbClr val="7030A0"/>
                </a:solidFill>
              </a:rPr>
              <a:t>cost </a:t>
            </a:r>
            <a:r>
              <a:rPr lang="en-US" dirty="0" smtClean="0"/>
              <a:t>of dental services</a:t>
            </a:r>
          </a:p>
          <a:p>
            <a:pPr marL="569913" lvl="3" indent="-112713">
              <a:lnSpc>
                <a:spcPct val="100000"/>
              </a:lnSpc>
              <a:buSzPct val="65000"/>
            </a:pPr>
            <a:r>
              <a:rPr lang="en-US" dirty="0" smtClean="0"/>
              <a:t>	Assumes a standardized scale of fees</a:t>
            </a:r>
          </a:p>
          <a:p>
            <a:pPr marL="112713" lvl="1" indent="-112713">
              <a:buSzPct val="65000"/>
              <a:buFont typeface="Wingdings" pitchFamily="2" charset="2"/>
              <a:buChar char="Ø"/>
            </a:pPr>
            <a:r>
              <a:rPr lang="en-US" dirty="0" smtClean="0"/>
              <a:t> On population basis : </a:t>
            </a:r>
            <a:r>
              <a:rPr lang="en-US" dirty="0" smtClean="0">
                <a:solidFill>
                  <a:schemeClr val="tx1"/>
                </a:solidFill>
              </a:rPr>
              <a:t>Related to </a:t>
            </a:r>
            <a:r>
              <a:rPr lang="en-US" dirty="0" smtClean="0">
                <a:solidFill>
                  <a:srgbClr val="7030A0"/>
                </a:solidFill>
              </a:rPr>
              <a:t>dental manpower &amp; facilities necessary </a:t>
            </a:r>
            <a:r>
              <a:rPr lang="en-US" dirty="0" smtClean="0">
                <a:solidFill>
                  <a:schemeClr val="tx1"/>
                </a:solidFill>
              </a:rPr>
              <a:t>to make population ‘dentally fit’</a:t>
            </a:r>
          </a:p>
          <a:p>
            <a:pPr marL="112713" indent="-112713">
              <a:buNone/>
            </a:pPr>
            <a:endParaRPr lang="en-US" i="1" dirty="0" smtClean="0">
              <a:solidFill>
                <a:schemeClr val="tx1"/>
              </a:solidFill>
            </a:endParaRPr>
          </a:p>
          <a:p>
            <a:pPr>
              <a:buNone/>
            </a:pPr>
            <a:endParaRPr lang="en-US" dirty="0"/>
          </a:p>
        </p:txBody>
      </p:sp>
      <p:sp>
        <p:nvSpPr>
          <p:cNvPr id="4" name="Rectangle 3"/>
          <p:cNvSpPr/>
          <p:nvPr/>
        </p:nvSpPr>
        <p:spPr>
          <a:xfrm>
            <a:off x="4417385" y="0"/>
            <a:ext cx="4726615" cy="369332"/>
          </a:xfrm>
          <a:prstGeom prst="rect">
            <a:avLst/>
          </a:prstGeom>
          <a:solidFill>
            <a:srgbClr val="FFC000"/>
          </a:solidFill>
        </p:spPr>
        <p:txBody>
          <a:bodyPr wrap="none">
            <a:spAutoFit/>
          </a:bodyPr>
          <a:lstStyle/>
          <a:p>
            <a:r>
              <a:rPr lang="en-US" b="1" dirty="0" smtClean="0">
                <a:latin typeface="Times New Roman" pitchFamily="18" charset="0"/>
                <a:cs typeface="Times New Roman" pitchFamily="18" charset="0"/>
              </a:rPr>
              <a:t>Dental health needs and demands for  services</a:t>
            </a:r>
            <a:endParaRPr lang="en-US" b="1" dirty="0">
              <a:latin typeface="Times New Roman" pitchFamily="18" charset="0"/>
              <a:cs typeface="Times New Roman" pitchFamily="18" charset="0"/>
            </a:endParaRPr>
          </a:p>
        </p:txBody>
      </p:sp>
    </p:spTree>
  </p:cSld>
  <p:clrMapOvr>
    <a:masterClrMapping/>
  </p:clrMapOvr>
  <p:transition>
    <p:pull dir="d"/>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fontScale="90000"/>
          </a:bodyPr>
          <a:lstStyle/>
          <a:p>
            <a:r>
              <a:rPr lang="en-US" sz="2800" b="1" dirty="0" smtClean="0">
                <a:latin typeface="Times New Roman" pitchFamily="18" charset="0"/>
                <a:cs typeface="Times New Roman" pitchFamily="18" charset="0"/>
              </a:rPr>
              <a:t/>
            </a:r>
            <a:br>
              <a:rPr lang="en-US" sz="2800" b="1" dirty="0" smtClean="0">
                <a:latin typeface="Times New Roman" pitchFamily="18" charset="0"/>
                <a:cs typeface="Times New Roman" pitchFamily="18" charset="0"/>
              </a:rPr>
            </a:br>
            <a:r>
              <a:rPr lang="en-US" sz="2800" b="1" dirty="0" smtClean="0">
                <a:latin typeface="Times New Roman" pitchFamily="18" charset="0"/>
                <a:cs typeface="Times New Roman" pitchFamily="18" charset="0"/>
              </a:rPr>
              <a:t/>
            </a:r>
            <a:br>
              <a:rPr lang="en-US" sz="2800" b="1" dirty="0" smtClean="0">
                <a:latin typeface="Times New Roman" pitchFamily="18" charset="0"/>
                <a:cs typeface="Times New Roman" pitchFamily="18" charset="0"/>
              </a:rPr>
            </a:br>
            <a:r>
              <a:rPr lang="en-US" sz="2800" b="1" dirty="0" err="1" smtClean="0">
                <a:latin typeface="Times New Roman" pitchFamily="18" charset="0"/>
                <a:cs typeface="Times New Roman" pitchFamily="18" charset="0"/>
              </a:rPr>
              <a:t>Hobdell</a:t>
            </a:r>
            <a:r>
              <a:rPr lang="en-US" sz="2800" b="1" dirty="0" smtClean="0">
                <a:latin typeface="Times New Roman" pitchFamily="18" charset="0"/>
                <a:cs typeface="Times New Roman" pitchFamily="18" charset="0"/>
              </a:rPr>
              <a:t> et al (1974) - expanded Beck's concept </a:t>
            </a:r>
            <a:br>
              <a:rPr lang="en-US" sz="2800" b="1" dirty="0" smtClean="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a:xfrm>
            <a:off x="0" y="1143000"/>
            <a:ext cx="8382000" cy="4343400"/>
          </a:xfrm>
        </p:spPr>
        <p:txBody>
          <a:bodyPr>
            <a:noAutofit/>
          </a:bodyPr>
          <a:lstStyle/>
          <a:p>
            <a:pPr marL="457200" indent="-457200" algn="ctr"/>
            <a:r>
              <a:rPr lang="en-US" dirty="0" smtClean="0"/>
              <a:t>Enumerated nine sequential stages in planning a dental program to satisfy the needs of a population</a:t>
            </a:r>
          </a:p>
          <a:p>
            <a:pPr marL="914400" lvl="1" indent="-457200">
              <a:buClr>
                <a:schemeClr val="tx1"/>
              </a:buClr>
              <a:buFont typeface="Wingdings" pitchFamily="2" charset="2"/>
              <a:buAutoNum type="arabicPeriod"/>
            </a:pPr>
            <a:r>
              <a:rPr lang="en-US" dirty="0" smtClean="0"/>
              <a:t>Recognition of the</a:t>
            </a:r>
            <a:r>
              <a:rPr lang="en-US" dirty="0" smtClean="0">
                <a:solidFill>
                  <a:srgbClr val="7030A0"/>
                </a:solidFill>
              </a:rPr>
              <a:t> need </a:t>
            </a:r>
            <a:r>
              <a:rPr lang="en-US" dirty="0" smtClean="0"/>
              <a:t>for dental treatment in the population group</a:t>
            </a:r>
          </a:p>
          <a:p>
            <a:pPr marL="914400" lvl="1" indent="-457200">
              <a:buClr>
                <a:schemeClr val="tx1"/>
              </a:buClr>
              <a:buFont typeface="Wingdings" pitchFamily="2" charset="2"/>
              <a:buAutoNum type="arabicPeriod"/>
            </a:pPr>
            <a:r>
              <a:rPr lang="en-US" dirty="0" smtClean="0"/>
              <a:t>Estimation of the </a:t>
            </a:r>
            <a:r>
              <a:rPr lang="en-US" dirty="0" smtClean="0">
                <a:solidFill>
                  <a:srgbClr val="7030A0"/>
                </a:solidFill>
              </a:rPr>
              <a:t>size</a:t>
            </a:r>
            <a:r>
              <a:rPr lang="en-US" dirty="0" smtClean="0">
                <a:solidFill>
                  <a:srgbClr val="FFC000"/>
                </a:solidFill>
              </a:rPr>
              <a:t> </a:t>
            </a:r>
            <a:r>
              <a:rPr lang="en-US" dirty="0" smtClean="0"/>
              <a:t>of the problem</a:t>
            </a:r>
          </a:p>
          <a:p>
            <a:pPr marL="914400" lvl="1" indent="-457200">
              <a:buClr>
                <a:schemeClr val="tx1"/>
              </a:buClr>
              <a:buFont typeface="Wingdings" pitchFamily="2" charset="2"/>
              <a:buAutoNum type="arabicPeriod"/>
            </a:pPr>
            <a:r>
              <a:rPr lang="en-US" dirty="0" smtClean="0"/>
              <a:t>Definition of feasible </a:t>
            </a:r>
            <a:r>
              <a:rPr lang="en-US" dirty="0" smtClean="0">
                <a:solidFill>
                  <a:srgbClr val="7030A0"/>
                </a:solidFill>
              </a:rPr>
              <a:t>treatment aims </a:t>
            </a:r>
            <a:r>
              <a:rPr lang="en-US" dirty="0" smtClean="0"/>
              <a:t>for the service</a:t>
            </a:r>
          </a:p>
          <a:p>
            <a:pPr marL="914400" lvl="1" indent="-457200">
              <a:buClr>
                <a:schemeClr val="tx1"/>
              </a:buClr>
              <a:buFont typeface="Wingdings" pitchFamily="2" charset="2"/>
              <a:buAutoNum type="arabicPeriod"/>
            </a:pPr>
            <a:r>
              <a:rPr lang="en-US" dirty="0" smtClean="0"/>
              <a:t>Formulation of </a:t>
            </a:r>
            <a:r>
              <a:rPr lang="en-US" dirty="0" smtClean="0">
                <a:solidFill>
                  <a:srgbClr val="7030A0"/>
                </a:solidFill>
              </a:rPr>
              <a:t>treatment strategies </a:t>
            </a:r>
            <a:r>
              <a:rPr lang="en-US" dirty="0" smtClean="0"/>
              <a:t>designed to achieve those aims</a:t>
            </a:r>
          </a:p>
          <a:p>
            <a:endParaRPr lang="en-US" dirty="0"/>
          </a:p>
        </p:txBody>
      </p:sp>
      <p:sp>
        <p:nvSpPr>
          <p:cNvPr id="4" name="Rectangle 3"/>
          <p:cNvSpPr/>
          <p:nvPr/>
        </p:nvSpPr>
        <p:spPr>
          <a:xfrm>
            <a:off x="4417385" y="0"/>
            <a:ext cx="4726615" cy="369332"/>
          </a:xfrm>
          <a:prstGeom prst="rect">
            <a:avLst/>
          </a:prstGeom>
          <a:solidFill>
            <a:srgbClr val="FFC000"/>
          </a:solidFill>
        </p:spPr>
        <p:txBody>
          <a:bodyPr wrap="none">
            <a:spAutoFit/>
          </a:bodyPr>
          <a:lstStyle/>
          <a:p>
            <a:r>
              <a:rPr lang="en-US" b="1" dirty="0" smtClean="0">
                <a:latin typeface="Times New Roman" pitchFamily="18" charset="0"/>
                <a:cs typeface="Times New Roman" pitchFamily="18" charset="0"/>
              </a:rPr>
              <a:t>Dental health needs and demands for  services</a:t>
            </a:r>
            <a:endParaRPr lang="en-US" b="1" dirty="0">
              <a:latin typeface="Times New Roman" pitchFamily="18" charset="0"/>
              <a:cs typeface="Times New Roman" pitchFamily="18" charset="0"/>
            </a:endParaRPr>
          </a:p>
        </p:txBody>
      </p:sp>
    </p:spTree>
  </p:cSld>
  <p:clrMapOvr>
    <a:masterClrMapping/>
  </p:clrMapOvr>
  <p:transition>
    <p:pull dir="d"/>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295400"/>
            <a:ext cx="8229600" cy="4830763"/>
          </a:xfrm>
        </p:spPr>
        <p:txBody>
          <a:bodyPr>
            <a:normAutofit/>
          </a:bodyPr>
          <a:lstStyle/>
          <a:p>
            <a:pPr marL="457200" indent="-457200">
              <a:buFont typeface="Wingdings" pitchFamily="2" charset="2"/>
              <a:buAutoNum type="arabicPeriod" startAt="5"/>
            </a:pPr>
            <a:r>
              <a:rPr lang="en-US" dirty="0" smtClean="0">
                <a:solidFill>
                  <a:schemeClr val="tx1">
                    <a:lumMod val="95000"/>
                    <a:lumOff val="5000"/>
                  </a:schemeClr>
                </a:solidFill>
              </a:rPr>
              <a:t>Effects of these treatment strategies on </a:t>
            </a:r>
            <a:r>
              <a:rPr lang="en-US" dirty="0" smtClean="0">
                <a:solidFill>
                  <a:srgbClr val="7030A0"/>
                </a:solidFill>
              </a:rPr>
              <a:t>the amount of the individual items of treatment</a:t>
            </a:r>
            <a:r>
              <a:rPr lang="en-US" dirty="0" smtClean="0">
                <a:solidFill>
                  <a:schemeClr val="tx1">
                    <a:lumMod val="95000"/>
                    <a:lumOff val="5000"/>
                  </a:schemeClr>
                </a:solidFill>
              </a:rPr>
              <a:t> to be carried out</a:t>
            </a:r>
          </a:p>
          <a:p>
            <a:pPr marL="457200" indent="-457200">
              <a:buFont typeface="Wingdings" pitchFamily="2" charset="2"/>
              <a:buAutoNum type="arabicPeriod" startAt="6"/>
            </a:pPr>
            <a:r>
              <a:rPr lang="en-US" dirty="0" smtClean="0">
                <a:solidFill>
                  <a:srgbClr val="7030A0"/>
                </a:solidFill>
              </a:rPr>
              <a:t>Conversion</a:t>
            </a:r>
            <a:r>
              <a:rPr lang="en-US" dirty="0" smtClean="0">
                <a:solidFill>
                  <a:schemeClr val="tx1">
                    <a:lumMod val="95000"/>
                    <a:lumOff val="5000"/>
                  </a:schemeClr>
                </a:solidFill>
              </a:rPr>
              <a:t> of the individual items of treatment to Relative Value Units of dental treatment required</a:t>
            </a:r>
            <a:r>
              <a:rPr lang="en-US" sz="2400" dirty="0" smtClean="0">
                <a:solidFill>
                  <a:schemeClr val="tx1">
                    <a:lumMod val="95000"/>
                    <a:lumOff val="5000"/>
                  </a:schemeClr>
                </a:solidFill>
              </a:rPr>
              <a:t> i.e. </a:t>
            </a:r>
            <a:r>
              <a:rPr lang="en-US" sz="2400" dirty="0" err="1" smtClean="0">
                <a:solidFill>
                  <a:schemeClr val="tx1">
                    <a:lumMod val="95000"/>
                    <a:lumOff val="5000"/>
                  </a:schemeClr>
                </a:solidFill>
              </a:rPr>
              <a:t>satistical</a:t>
            </a:r>
            <a:r>
              <a:rPr lang="en-US" sz="2400" dirty="0" smtClean="0">
                <a:solidFill>
                  <a:schemeClr val="tx1">
                    <a:lumMod val="95000"/>
                    <a:lumOff val="5000"/>
                  </a:schemeClr>
                </a:solidFill>
              </a:rPr>
              <a:t> expression of the time, cost and the responsibility factors involved with any given dental procedure, relative to other dental procedures.</a:t>
            </a:r>
          </a:p>
          <a:p>
            <a:pPr marL="457200" indent="-457200">
              <a:buFont typeface="Wingdings" pitchFamily="2" charset="2"/>
              <a:buAutoNum type="arabicPeriod" startAt="6"/>
            </a:pPr>
            <a:endParaRPr lang="en-US" dirty="0" smtClean="0">
              <a:solidFill>
                <a:schemeClr val="tx1">
                  <a:lumMod val="95000"/>
                  <a:lumOff val="5000"/>
                </a:schemeClr>
              </a:solidFill>
            </a:endParaRPr>
          </a:p>
          <a:p>
            <a:pPr marL="457200" indent="-457200">
              <a:buFont typeface="Wingdings" pitchFamily="2" charset="2"/>
              <a:buAutoNum type="arabicPeriod" startAt="5"/>
            </a:pPr>
            <a:endParaRPr lang="en-US" dirty="0" smtClean="0">
              <a:solidFill>
                <a:schemeClr val="tx1">
                  <a:lumMod val="95000"/>
                  <a:lumOff val="5000"/>
                </a:schemeClr>
              </a:solidFill>
            </a:endParaRPr>
          </a:p>
          <a:p>
            <a:pPr>
              <a:buNone/>
            </a:pPr>
            <a:endParaRPr lang="en-US" b="1" dirty="0">
              <a:solidFill>
                <a:schemeClr val="tx1">
                  <a:lumMod val="95000"/>
                  <a:lumOff val="5000"/>
                </a:schemeClr>
              </a:solidFill>
            </a:endParaRPr>
          </a:p>
        </p:txBody>
      </p:sp>
      <p:sp>
        <p:nvSpPr>
          <p:cNvPr id="5" name="Rectangle 4"/>
          <p:cNvSpPr/>
          <p:nvPr/>
        </p:nvSpPr>
        <p:spPr>
          <a:xfrm>
            <a:off x="4417385" y="0"/>
            <a:ext cx="4726615" cy="369332"/>
          </a:xfrm>
          <a:prstGeom prst="rect">
            <a:avLst/>
          </a:prstGeom>
          <a:solidFill>
            <a:srgbClr val="FFC000"/>
          </a:solidFill>
        </p:spPr>
        <p:txBody>
          <a:bodyPr wrap="none">
            <a:spAutoFit/>
          </a:bodyPr>
          <a:lstStyle/>
          <a:p>
            <a:r>
              <a:rPr lang="en-US" b="1" dirty="0" smtClean="0">
                <a:latin typeface="Times New Roman" pitchFamily="18" charset="0"/>
                <a:cs typeface="Times New Roman" pitchFamily="18" charset="0"/>
              </a:rPr>
              <a:t>Dental health needs and demands for  services</a:t>
            </a:r>
            <a:endParaRPr lang="en-US" b="1" dirty="0">
              <a:latin typeface="Times New Roman" pitchFamily="18" charset="0"/>
              <a:cs typeface="Times New Roman" pitchFamily="18" charset="0"/>
            </a:endParaRPr>
          </a:p>
        </p:txBody>
      </p:sp>
    </p:spTree>
  </p:cSld>
  <p:clrMapOvr>
    <a:masterClrMapping/>
  </p:clrMapOvr>
  <p:transition>
    <p:pull dir="d"/>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457200" indent="-457200">
              <a:buFont typeface="Wingdings" pitchFamily="2" charset="2"/>
              <a:buAutoNum type="arabicPeriod" startAt="7"/>
            </a:pPr>
            <a:r>
              <a:rPr lang="en-US" dirty="0" smtClean="0">
                <a:solidFill>
                  <a:srgbClr val="7030A0"/>
                </a:solidFill>
              </a:rPr>
              <a:t>Calculation of the time required </a:t>
            </a:r>
            <a:r>
              <a:rPr lang="en-US" dirty="0" smtClean="0">
                <a:solidFill>
                  <a:schemeClr val="tx1">
                    <a:lumMod val="95000"/>
                    <a:lumOff val="5000"/>
                  </a:schemeClr>
                </a:solidFill>
              </a:rPr>
              <a:t>to provide the necessary treatment</a:t>
            </a:r>
          </a:p>
          <a:p>
            <a:pPr marL="457200" indent="-457200">
              <a:buFont typeface="Wingdings" pitchFamily="2" charset="2"/>
              <a:buAutoNum type="arabicPeriod" startAt="8"/>
            </a:pPr>
            <a:r>
              <a:rPr lang="en-US" dirty="0" smtClean="0">
                <a:solidFill>
                  <a:srgbClr val="7030A0"/>
                </a:solidFill>
              </a:rPr>
              <a:t>Calculation of the relative costs </a:t>
            </a:r>
            <a:r>
              <a:rPr lang="en-US" dirty="0" smtClean="0">
                <a:solidFill>
                  <a:schemeClr val="tx1">
                    <a:lumMod val="95000"/>
                    <a:lumOff val="5000"/>
                  </a:schemeClr>
                </a:solidFill>
              </a:rPr>
              <a:t>of using dental teams of different composition to provide the treatment</a:t>
            </a:r>
          </a:p>
          <a:p>
            <a:pPr marL="457200" indent="-457200">
              <a:buFont typeface="Wingdings" pitchFamily="2" charset="2"/>
              <a:buAutoNum type="arabicPeriod" startAt="8"/>
            </a:pPr>
            <a:r>
              <a:rPr lang="en-US" dirty="0" smtClean="0">
                <a:solidFill>
                  <a:schemeClr val="tx1">
                    <a:lumMod val="95000"/>
                    <a:lumOff val="5000"/>
                  </a:schemeClr>
                </a:solidFill>
              </a:rPr>
              <a:t>Finally, deciding which dental team will provide the required service most effectively within the constraints prevailing</a:t>
            </a:r>
          </a:p>
          <a:p>
            <a:pPr>
              <a:buNone/>
            </a:pPr>
            <a:endParaRPr lang="en-US" dirty="0">
              <a:solidFill>
                <a:schemeClr val="tx1">
                  <a:lumMod val="95000"/>
                  <a:lumOff val="5000"/>
                </a:schemeClr>
              </a:solidFill>
            </a:endParaRPr>
          </a:p>
        </p:txBody>
      </p:sp>
      <p:sp>
        <p:nvSpPr>
          <p:cNvPr id="4" name="Rectangle 3"/>
          <p:cNvSpPr/>
          <p:nvPr/>
        </p:nvSpPr>
        <p:spPr>
          <a:xfrm>
            <a:off x="4417385" y="0"/>
            <a:ext cx="4726615" cy="369332"/>
          </a:xfrm>
          <a:prstGeom prst="rect">
            <a:avLst/>
          </a:prstGeom>
          <a:solidFill>
            <a:srgbClr val="FFC000"/>
          </a:solidFill>
        </p:spPr>
        <p:txBody>
          <a:bodyPr wrap="none">
            <a:spAutoFit/>
          </a:bodyPr>
          <a:lstStyle/>
          <a:p>
            <a:r>
              <a:rPr lang="en-US" b="1" dirty="0" smtClean="0">
                <a:latin typeface="Times New Roman" pitchFamily="18" charset="0"/>
                <a:cs typeface="Times New Roman" pitchFamily="18" charset="0"/>
              </a:rPr>
              <a:t>Dental health needs and demands for  services</a:t>
            </a:r>
            <a:endParaRPr lang="en-US" b="1" dirty="0">
              <a:latin typeface="Times New Roman" pitchFamily="18" charset="0"/>
              <a:cs typeface="Times New Roman" pitchFamily="18" charset="0"/>
            </a:endParaRPr>
          </a:p>
        </p:txBody>
      </p:sp>
    </p:spTree>
  </p:cSld>
  <p:clrMapOvr>
    <a:masterClrMapping/>
  </p:clrMapOvr>
  <p:transition>
    <p:pull dir="d"/>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3868</TotalTime>
  <Words>7591</Words>
  <Application>Microsoft Office PowerPoint</Application>
  <PresentationFormat>On-screen Show (4:3)</PresentationFormat>
  <Paragraphs>949</Paragraphs>
  <Slides>163</Slides>
  <Notes>85</Notes>
  <HiddenSlides>0</HiddenSlides>
  <MMClips>0</MMClips>
  <ScaleCrop>false</ScaleCrop>
  <HeadingPairs>
    <vt:vector size="4" baseType="variant">
      <vt:variant>
        <vt:lpstr>Theme</vt:lpstr>
      </vt:variant>
      <vt:variant>
        <vt:i4>1</vt:i4>
      </vt:variant>
      <vt:variant>
        <vt:lpstr>Slide Titles</vt:lpstr>
      </vt:variant>
      <vt:variant>
        <vt:i4>163</vt:i4>
      </vt:variant>
    </vt:vector>
  </HeadingPairs>
  <TitlesOfParts>
    <vt:vector size="164" baseType="lpstr">
      <vt:lpstr>Office Theme</vt:lpstr>
      <vt:lpstr>Slide 1</vt:lpstr>
      <vt:lpstr>Dental Manpower </vt:lpstr>
      <vt:lpstr>Contents </vt:lpstr>
      <vt:lpstr>Contents </vt:lpstr>
      <vt:lpstr>Slide 5</vt:lpstr>
      <vt:lpstr>Introduction </vt:lpstr>
      <vt:lpstr>Slide 7</vt:lpstr>
      <vt:lpstr>Dentist </vt:lpstr>
      <vt:lpstr>Slide 9</vt:lpstr>
      <vt:lpstr>Oral health Care Team</vt:lpstr>
      <vt:lpstr>History </vt:lpstr>
      <vt:lpstr>History </vt:lpstr>
      <vt:lpstr>History </vt:lpstr>
      <vt:lpstr>History</vt:lpstr>
      <vt:lpstr>Slide 15</vt:lpstr>
      <vt:lpstr>History</vt:lpstr>
      <vt:lpstr>History</vt:lpstr>
      <vt:lpstr>History</vt:lpstr>
      <vt:lpstr>History</vt:lpstr>
      <vt:lpstr>Definition </vt:lpstr>
      <vt:lpstr>Slide 21</vt:lpstr>
      <vt:lpstr>Slide 22</vt:lpstr>
      <vt:lpstr>Slide 23</vt:lpstr>
      <vt:lpstr> Classification </vt:lpstr>
      <vt:lpstr>Slide 25</vt:lpstr>
      <vt:lpstr>Slide 26</vt:lpstr>
      <vt:lpstr>Revised Classification </vt:lpstr>
      <vt:lpstr>New  Auxiliary Types:</vt:lpstr>
      <vt:lpstr>WHO (1965) classification of dental health services</vt:lpstr>
      <vt:lpstr>  Non- Operating Auxiliary </vt:lpstr>
      <vt:lpstr>Dental Surgery Assistant</vt:lpstr>
      <vt:lpstr>Slide 32</vt:lpstr>
      <vt:lpstr>Slide 33</vt:lpstr>
      <vt:lpstr>Slide 34</vt:lpstr>
      <vt:lpstr>Four-handed dentistry</vt:lpstr>
      <vt:lpstr>Slide 36</vt:lpstr>
      <vt:lpstr>Dental Secretary /Receptionist</vt:lpstr>
      <vt:lpstr> Dental Laboratory Technician </vt:lpstr>
      <vt:lpstr>Slide 39</vt:lpstr>
      <vt:lpstr>Slide 40</vt:lpstr>
      <vt:lpstr>Slide 41</vt:lpstr>
      <vt:lpstr>Denturist </vt:lpstr>
      <vt:lpstr>Slide 43</vt:lpstr>
      <vt:lpstr>Slide 44</vt:lpstr>
      <vt:lpstr> Dental Health Educator </vt:lpstr>
      <vt:lpstr>Operating Dental Auxiliaries </vt:lpstr>
      <vt:lpstr>School Dental Nurse</vt:lpstr>
      <vt:lpstr>Slide 48</vt:lpstr>
      <vt:lpstr>Slide 49</vt:lpstr>
      <vt:lpstr>Slide 50</vt:lpstr>
      <vt:lpstr>Slide 51</vt:lpstr>
      <vt:lpstr> Dental Therapist </vt:lpstr>
      <vt:lpstr>Slide 53</vt:lpstr>
      <vt:lpstr>Slide 54</vt:lpstr>
      <vt:lpstr>Slide 55</vt:lpstr>
      <vt:lpstr>Slide 56</vt:lpstr>
      <vt:lpstr>Dental Hygienist</vt:lpstr>
      <vt:lpstr>Slide 58</vt:lpstr>
      <vt:lpstr>Slide 59</vt:lpstr>
      <vt:lpstr>Training </vt:lpstr>
      <vt:lpstr>Slide 61</vt:lpstr>
      <vt:lpstr>Slide 62</vt:lpstr>
      <vt:lpstr>DENTAL COUNCIL OF INDIA List of Recognised / Approved dental institutions conducting DENTAL MECHANIC And DENTAL HYGIENIST Courses In India </vt:lpstr>
      <vt:lpstr>Slide 64</vt:lpstr>
      <vt:lpstr>Slide 65</vt:lpstr>
      <vt:lpstr>Slide 66</vt:lpstr>
      <vt:lpstr>Slide 67</vt:lpstr>
      <vt:lpstr>EXPANDED FUNCTION DENTAL AUXILIARY (EFDA)</vt:lpstr>
      <vt:lpstr>Slide 69</vt:lpstr>
      <vt:lpstr>Slide 70</vt:lpstr>
      <vt:lpstr>Slide 71</vt:lpstr>
      <vt:lpstr>Slide 72</vt:lpstr>
      <vt:lpstr>Slide 73</vt:lpstr>
      <vt:lpstr>Slide 74</vt:lpstr>
      <vt:lpstr>Slide 75</vt:lpstr>
      <vt:lpstr>Slide 76</vt:lpstr>
      <vt:lpstr>FRONTIER AUXILIARIES</vt:lpstr>
      <vt:lpstr>Slide 78</vt:lpstr>
      <vt:lpstr>NEW AUXILIARY TYPES</vt:lpstr>
      <vt:lpstr>The Dental Licentiate </vt:lpstr>
      <vt:lpstr>Slide 81</vt:lpstr>
      <vt:lpstr>Dental aide  </vt:lpstr>
      <vt:lpstr>Training </vt:lpstr>
      <vt:lpstr>Slide 84</vt:lpstr>
      <vt:lpstr>Slide 85</vt:lpstr>
      <vt:lpstr>Degrees of Supervision of Auxiliaries </vt:lpstr>
      <vt:lpstr>Slide 87</vt:lpstr>
      <vt:lpstr>Slide 88</vt:lpstr>
      <vt:lpstr>Dental Manpower Planning </vt:lpstr>
      <vt:lpstr>Slide 90</vt:lpstr>
      <vt:lpstr>Slide 91</vt:lpstr>
      <vt:lpstr>  WHO framework for formulation of plan (1969)       </vt:lpstr>
      <vt:lpstr> Dental health needs and demands for  services</vt:lpstr>
      <vt:lpstr>Dental health needs and demands for  services</vt:lpstr>
      <vt:lpstr>Slide 95</vt:lpstr>
      <vt:lpstr> Dental Services Index (Beck, 1968) </vt:lpstr>
      <vt:lpstr>  Hobdell et al (1974) - expanded Beck's concept  </vt:lpstr>
      <vt:lpstr>Slide 98</vt:lpstr>
      <vt:lpstr>Slide 99</vt:lpstr>
      <vt:lpstr>Manpower Requirement</vt:lpstr>
      <vt:lpstr>Slide 101</vt:lpstr>
      <vt:lpstr>Slide 102</vt:lpstr>
      <vt:lpstr>Slide 103</vt:lpstr>
      <vt:lpstr>  Methods  for estimating dental manpower required </vt:lpstr>
      <vt:lpstr>Slide 105</vt:lpstr>
      <vt:lpstr>Slide 106</vt:lpstr>
      <vt:lpstr>Components of health manpower supply </vt:lpstr>
      <vt:lpstr>Utilization of Dental Manpower  </vt:lpstr>
      <vt:lpstr>Essential profiles for estimation of Manpower </vt:lpstr>
      <vt:lpstr>Slide 110</vt:lpstr>
      <vt:lpstr>Slide 111</vt:lpstr>
      <vt:lpstr>Slide 112</vt:lpstr>
      <vt:lpstr>Dental Health Manpower Planning</vt:lpstr>
      <vt:lpstr>Slide 114</vt:lpstr>
      <vt:lpstr>Slide 115</vt:lpstr>
      <vt:lpstr>Existing Health Infrastructure</vt:lpstr>
      <vt:lpstr>Existing Health Infrastructure</vt:lpstr>
      <vt:lpstr>Existing Health Infrastructure</vt:lpstr>
      <vt:lpstr>National Health Expenditure</vt:lpstr>
      <vt:lpstr>National Health Expenditure</vt:lpstr>
      <vt:lpstr>ORAL HEALTH CARE SYSTEM IN INDIA</vt:lpstr>
      <vt:lpstr>ORAL HEALTH CARE SYSTEM IN INDIA</vt:lpstr>
      <vt:lpstr>ORAL HEALTH CARE SYSTEM IN INDIA</vt:lpstr>
      <vt:lpstr>UTILIZATION OF MANPOWER IN DENTAL INSTITUTIONS </vt:lpstr>
      <vt:lpstr>Dental Teaching Faculty </vt:lpstr>
      <vt:lpstr>Dental Interns</vt:lpstr>
      <vt:lpstr>Dental Students</vt:lpstr>
      <vt:lpstr>Dental Auxiliaries</vt:lpstr>
      <vt:lpstr>RECOMMENDATIONS</vt:lpstr>
      <vt:lpstr>Slide 130</vt:lpstr>
      <vt:lpstr> National oral health care program implementation strategies MAN POWER REQUIREMENT </vt:lpstr>
      <vt:lpstr> National oral health care program implementation strategies MAN POWER REQUIREMENT </vt:lpstr>
      <vt:lpstr> National oral health care program implementation strategies MAN POWER REQUIREMENT </vt:lpstr>
      <vt:lpstr>   National oral health care program implementation strategies  MAN POWER REQUIREMENT   </vt:lpstr>
      <vt:lpstr> National oral health care program implementation strategies  MAN POWER REQUIREMENT  </vt:lpstr>
      <vt:lpstr> National oral health care program implementation strategies MAN POWER REQUIREMENT </vt:lpstr>
      <vt:lpstr>Models for Assessing Dental Manpower</vt:lpstr>
      <vt:lpstr>2. Function Analysis Model: </vt:lpstr>
      <vt:lpstr>3. Target Setting Approach Model </vt:lpstr>
      <vt:lpstr>Findall Three- phased Model 1968</vt:lpstr>
      <vt:lpstr>Slide 141</vt:lpstr>
      <vt:lpstr>Governing Bodies for Dental Manpower</vt:lpstr>
      <vt:lpstr>Dental Manpower In India </vt:lpstr>
      <vt:lpstr>Slide 144</vt:lpstr>
      <vt:lpstr>Slide 145</vt:lpstr>
      <vt:lpstr> </vt:lpstr>
      <vt:lpstr>Slide 147</vt:lpstr>
      <vt:lpstr>Dental Manpower in India</vt:lpstr>
      <vt:lpstr>Slide 149</vt:lpstr>
      <vt:lpstr>Slide 150</vt:lpstr>
      <vt:lpstr>Slide 151</vt:lpstr>
      <vt:lpstr>Map showing details of dental manpower of India</vt:lpstr>
      <vt:lpstr>Dental Manpower in India</vt:lpstr>
      <vt:lpstr>Dental Manpower in India</vt:lpstr>
      <vt:lpstr>Slide 155</vt:lpstr>
      <vt:lpstr>Challenges in Indian scenario </vt:lpstr>
      <vt:lpstr>Slide 157</vt:lpstr>
      <vt:lpstr>Conclusion </vt:lpstr>
      <vt:lpstr>Previous Year Asked Questions </vt:lpstr>
      <vt:lpstr>Slide 160</vt:lpstr>
      <vt:lpstr>References </vt:lpstr>
      <vt:lpstr>Slide 162</vt:lpstr>
      <vt:lpstr>Thank You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Sneha</dc:creator>
  <cp:lastModifiedBy>Dr. sneha</cp:lastModifiedBy>
  <cp:revision>48</cp:revision>
  <dcterms:created xsi:type="dcterms:W3CDTF">2006-08-16T00:00:00Z</dcterms:created>
  <dcterms:modified xsi:type="dcterms:W3CDTF">2017-02-21T05:35:58Z</dcterms:modified>
</cp:coreProperties>
</file>