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0"/>
  </p:notesMasterIdLst>
  <p:sldIdLst>
    <p:sldId id="256" r:id="rId2"/>
    <p:sldId id="330" r:id="rId3"/>
    <p:sldId id="257" r:id="rId4"/>
    <p:sldId id="258" r:id="rId5"/>
    <p:sldId id="259" r:id="rId6"/>
    <p:sldId id="261" r:id="rId7"/>
    <p:sldId id="347" r:id="rId8"/>
    <p:sldId id="267" r:id="rId9"/>
    <p:sldId id="260" r:id="rId10"/>
    <p:sldId id="262" r:id="rId11"/>
    <p:sldId id="263" r:id="rId12"/>
    <p:sldId id="264" r:id="rId13"/>
    <p:sldId id="348" r:id="rId14"/>
    <p:sldId id="265" r:id="rId15"/>
    <p:sldId id="266" r:id="rId16"/>
    <p:sldId id="268" r:id="rId17"/>
    <p:sldId id="269" r:id="rId18"/>
    <p:sldId id="270" r:id="rId19"/>
    <p:sldId id="271" r:id="rId20"/>
    <p:sldId id="272" r:id="rId21"/>
    <p:sldId id="273" r:id="rId22"/>
    <p:sldId id="274" r:id="rId23"/>
    <p:sldId id="275" r:id="rId24"/>
    <p:sldId id="276" r:id="rId25"/>
    <p:sldId id="277" r:id="rId26"/>
    <p:sldId id="278" r:id="rId27"/>
    <p:sldId id="349" r:id="rId28"/>
    <p:sldId id="279" r:id="rId29"/>
    <p:sldId id="282" r:id="rId30"/>
    <p:sldId id="360" r:id="rId31"/>
    <p:sldId id="362" r:id="rId32"/>
    <p:sldId id="361" r:id="rId33"/>
    <p:sldId id="363" r:id="rId34"/>
    <p:sldId id="281" r:id="rId35"/>
    <p:sldId id="280"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343" r:id="rId51"/>
    <p:sldId id="297" r:id="rId52"/>
    <p:sldId id="298" r:id="rId53"/>
    <p:sldId id="334" r:id="rId54"/>
    <p:sldId id="299" r:id="rId55"/>
    <p:sldId id="344" r:id="rId56"/>
    <p:sldId id="356" r:id="rId57"/>
    <p:sldId id="351" r:id="rId58"/>
    <p:sldId id="352" r:id="rId59"/>
    <p:sldId id="353" r:id="rId60"/>
    <p:sldId id="354" r:id="rId61"/>
    <p:sldId id="355" r:id="rId62"/>
    <p:sldId id="300" r:id="rId63"/>
    <p:sldId id="333" r:id="rId64"/>
    <p:sldId id="301" r:id="rId65"/>
    <p:sldId id="336" r:id="rId66"/>
    <p:sldId id="302" r:id="rId67"/>
    <p:sldId id="335" r:id="rId68"/>
    <p:sldId id="303" r:id="rId69"/>
    <p:sldId id="304" r:id="rId70"/>
    <p:sldId id="305" r:id="rId71"/>
    <p:sldId id="306" r:id="rId72"/>
    <p:sldId id="307" r:id="rId73"/>
    <p:sldId id="350" r:id="rId74"/>
    <p:sldId id="365" r:id="rId75"/>
    <p:sldId id="367" r:id="rId76"/>
    <p:sldId id="308" r:id="rId77"/>
    <p:sldId id="309" r:id="rId78"/>
    <p:sldId id="310" r:id="rId79"/>
    <p:sldId id="337" r:id="rId80"/>
    <p:sldId id="311" r:id="rId81"/>
    <p:sldId id="312" r:id="rId82"/>
    <p:sldId id="313" r:id="rId83"/>
    <p:sldId id="314" r:id="rId84"/>
    <p:sldId id="315" r:id="rId85"/>
    <p:sldId id="316" r:id="rId86"/>
    <p:sldId id="317" r:id="rId87"/>
    <p:sldId id="345" r:id="rId88"/>
    <p:sldId id="318" r:id="rId89"/>
    <p:sldId id="319" r:id="rId90"/>
    <p:sldId id="338" r:id="rId91"/>
    <p:sldId id="320" r:id="rId92"/>
    <p:sldId id="346" r:id="rId93"/>
    <p:sldId id="321" r:id="rId94"/>
    <p:sldId id="322" r:id="rId95"/>
    <p:sldId id="323" r:id="rId96"/>
    <p:sldId id="324" r:id="rId97"/>
    <p:sldId id="340" r:id="rId98"/>
    <p:sldId id="325" r:id="rId99"/>
    <p:sldId id="341" r:id="rId100"/>
    <p:sldId id="326" r:id="rId101"/>
    <p:sldId id="327" r:id="rId102"/>
    <p:sldId id="328" r:id="rId103"/>
    <p:sldId id="342" r:id="rId104"/>
    <p:sldId id="357" r:id="rId105"/>
    <p:sldId id="358" r:id="rId106"/>
    <p:sldId id="329" r:id="rId107"/>
    <p:sldId id="331" r:id="rId108"/>
    <p:sldId id="332" r:id="rId10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7" d="100"/>
          <a:sy n="77" d="100"/>
        </p:scale>
        <p:origin x="835"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37FB56-A543-4006-8731-26F8FA9AF293}" type="datetimeFigureOut">
              <a:rPr lang="en-IN" smtClean="0"/>
              <a:t>18-09-2023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916A8D-1C07-4A92-8BB9-2A6E1534901C}" type="slidenum">
              <a:rPr lang="en-IN" smtClean="0"/>
              <a:t>‹#›</a:t>
            </a:fld>
            <a:endParaRPr lang="en-IN"/>
          </a:p>
        </p:txBody>
      </p:sp>
    </p:spTree>
    <p:extLst>
      <p:ext uri="{BB962C8B-B14F-4D97-AF65-F5344CB8AC3E}">
        <p14:creationId xmlns:p14="http://schemas.microsoft.com/office/powerpoint/2010/main" val="1813887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A916A8D-1C07-4A92-8BB9-2A6E1534901C}" type="slidenum">
              <a:rPr lang="en-IN" smtClean="0"/>
              <a:t>1</a:t>
            </a:fld>
            <a:endParaRPr lang="en-IN"/>
          </a:p>
        </p:txBody>
      </p:sp>
    </p:spTree>
    <p:extLst>
      <p:ext uri="{BB962C8B-B14F-4D97-AF65-F5344CB8AC3E}">
        <p14:creationId xmlns:p14="http://schemas.microsoft.com/office/powerpoint/2010/main" val="1250792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Riga </a:t>
            </a:r>
            <a:r>
              <a:rPr lang="en-US" dirty="0" err="1"/>
              <a:t>fede</a:t>
            </a:r>
            <a:r>
              <a:rPr lang="en-US" dirty="0"/>
              <a:t> disease- characterized by ulceration on ventral surface of tongue or in the inner surface of lower lip due to trauma from erupted baby teeth.</a:t>
            </a:r>
            <a:endParaRPr lang="en-IN" dirty="0"/>
          </a:p>
        </p:txBody>
      </p:sp>
      <p:sp>
        <p:nvSpPr>
          <p:cNvPr id="4" name="Slide Number Placeholder 3"/>
          <p:cNvSpPr>
            <a:spLocks noGrp="1"/>
          </p:cNvSpPr>
          <p:nvPr>
            <p:ph type="sldNum" sz="quarter" idx="5"/>
          </p:nvPr>
        </p:nvSpPr>
        <p:spPr/>
        <p:txBody>
          <a:bodyPr/>
          <a:lstStyle/>
          <a:p>
            <a:fld id="{1A916A8D-1C07-4A92-8BB9-2A6E1534901C}" type="slidenum">
              <a:rPr lang="en-IN" smtClean="0"/>
              <a:t>54</a:t>
            </a:fld>
            <a:endParaRPr lang="en-IN"/>
          </a:p>
        </p:txBody>
      </p:sp>
    </p:spTree>
    <p:extLst>
      <p:ext uri="{BB962C8B-B14F-4D97-AF65-F5344CB8AC3E}">
        <p14:creationId xmlns:p14="http://schemas.microsoft.com/office/powerpoint/2010/main" val="595047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a:t>Succesional</a:t>
            </a:r>
            <a:r>
              <a:rPr lang="en-IN" dirty="0"/>
              <a:t> and accessional teeth</a:t>
            </a:r>
          </a:p>
        </p:txBody>
      </p:sp>
      <p:sp>
        <p:nvSpPr>
          <p:cNvPr id="4" name="Slide Number Placeholder 3"/>
          <p:cNvSpPr>
            <a:spLocks noGrp="1"/>
          </p:cNvSpPr>
          <p:nvPr>
            <p:ph type="sldNum" sz="quarter" idx="5"/>
          </p:nvPr>
        </p:nvSpPr>
        <p:spPr/>
        <p:txBody>
          <a:bodyPr/>
          <a:lstStyle/>
          <a:p>
            <a:fld id="{1A916A8D-1C07-4A92-8BB9-2A6E1534901C}" type="slidenum">
              <a:rPr lang="en-IN" smtClean="0"/>
              <a:t>76</a:t>
            </a:fld>
            <a:endParaRPr lang="en-IN"/>
          </a:p>
        </p:txBody>
      </p:sp>
    </p:spTree>
    <p:extLst>
      <p:ext uri="{BB962C8B-B14F-4D97-AF65-F5344CB8AC3E}">
        <p14:creationId xmlns:p14="http://schemas.microsoft.com/office/powerpoint/2010/main" val="1784296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2 deciduous molar mesial step- permanent molars class 1 relation</a:t>
            </a:r>
          </a:p>
          <a:p>
            <a:r>
              <a:rPr lang="en-IN" dirty="0"/>
              <a:t>2 deciduous molar distal step – class 2 relation</a:t>
            </a:r>
          </a:p>
        </p:txBody>
      </p:sp>
      <p:sp>
        <p:nvSpPr>
          <p:cNvPr id="4" name="Slide Number Placeholder 3"/>
          <p:cNvSpPr>
            <a:spLocks noGrp="1"/>
          </p:cNvSpPr>
          <p:nvPr>
            <p:ph type="sldNum" sz="quarter" idx="5"/>
          </p:nvPr>
        </p:nvSpPr>
        <p:spPr/>
        <p:txBody>
          <a:bodyPr/>
          <a:lstStyle/>
          <a:p>
            <a:fld id="{1A916A8D-1C07-4A92-8BB9-2A6E1534901C}" type="slidenum">
              <a:rPr lang="en-IN" smtClean="0"/>
              <a:t>80</a:t>
            </a:fld>
            <a:endParaRPr lang="en-IN"/>
          </a:p>
        </p:txBody>
      </p:sp>
    </p:spTree>
    <p:extLst>
      <p:ext uri="{BB962C8B-B14F-4D97-AF65-F5344CB8AC3E}">
        <p14:creationId xmlns:p14="http://schemas.microsoft.com/office/powerpoint/2010/main" val="1858609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A916A8D-1C07-4A92-8BB9-2A6E1534901C}" type="slidenum">
              <a:rPr lang="en-IN" smtClean="0"/>
              <a:t>89</a:t>
            </a:fld>
            <a:endParaRPr lang="en-IN"/>
          </a:p>
        </p:txBody>
      </p:sp>
    </p:spTree>
    <p:extLst>
      <p:ext uri="{BB962C8B-B14F-4D97-AF65-F5344CB8AC3E}">
        <p14:creationId xmlns:p14="http://schemas.microsoft.com/office/powerpoint/2010/main" val="3633212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a:t>Middevelopmental</a:t>
            </a:r>
            <a:r>
              <a:rPr lang="en-IN" dirty="0"/>
              <a:t> </a:t>
            </a:r>
            <a:r>
              <a:rPr lang="en-IN" dirty="0" err="1"/>
              <a:t>ridhe</a:t>
            </a:r>
            <a:r>
              <a:rPr lang="en-IN" dirty="0"/>
              <a:t> </a:t>
            </a:r>
            <a:r>
              <a:rPr lang="en-IN" dirty="0" err="1"/>
              <a:t>centermost</a:t>
            </a:r>
            <a:r>
              <a:rPr lang="en-IN" dirty="0"/>
              <a:t> vertical portion of the labial or buccal surface</a:t>
            </a:r>
          </a:p>
        </p:txBody>
      </p:sp>
      <p:sp>
        <p:nvSpPr>
          <p:cNvPr id="4" name="Slide Number Placeholder 3"/>
          <p:cNvSpPr>
            <a:spLocks noGrp="1"/>
          </p:cNvSpPr>
          <p:nvPr>
            <p:ph type="sldNum" sz="quarter" idx="5"/>
          </p:nvPr>
        </p:nvSpPr>
        <p:spPr/>
        <p:txBody>
          <a:bodyPr/>
          <a:lstStyle/>
          <a:p>
            <a:fld id="{1A916A8D-1C07-4A92-8BB9-2A6E1534901C}" type="slidenum">
              <a:rPr lang="en-IN" smtClean="0"/>
              <a:t>97</a:t>
            </a:fld>
            <a:endParaRPr lang="en-IN"/>
          </a:p>
        </p:txBody>
      </p:sp>
    </p:spTree>
    <p:extLst>
      <p:ext uri="{BB962C8B-B14F-4D97-AF65-F5344CB8AC3E}">
        <p14:creationId xmlns:p14="http://schemas.microsoft.com/office/powerpoint/2010/main" val="5152223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49E97FFC-F9F6-4A21-9046-42D41380963E}" type="datetime1">
              <a:rPr lang="en-US" smtClean="0"/>
              <a:t>9/18/2023</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439236-7C1B-4373-9D3B-433C70D08280}" type="datetime1">
              <a:rPr lang="en-US" smtClean="0"/>
              <a:t>9/18/2023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ADA66E2-8C62-4CE4-85A3-60C61E49511B}" type="datetime1">
              <a:rPr lang="en-US" smtClean="0"/>
              <a:t>9/18/2023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631A960-AA30-44F8-A54E-95A26DE5C38D}" type="datetime1">
              <a:rPr lang="en-US" smtClean="0"/>
              <a:t>9/18/2023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7E1463-75B4-43B2-97BB-834EFE24F6D2}" type="datetime1">
              <a:rPr lang="en-US" smtClean="0"/>
              <a:t>9/18/2023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DE52B02-02C4-46D4-915A-B0FFF4614219}" type="datetime1">
              <a:rPr lang="en-US" smtClean="0"/>
              <a:t>9/18/2023</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A29F7C8-FAB4-423E-BC07-D4A8DF82A58C}" type="datetime1">
              <a:rPr lang="en-US" smtClean="0"/>
              <a:t>9/18/2023</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CCB7F841-8C98-4285-8A62-9CAC6665750F}" type="datetime1">
              <a:rPr lang="en-US" smtClean="0"/>
              <a:t>9/18/2023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43D8DEAB-38C0-422D-A0D7-E6D7F14BB8AB}" type="datetime1">
              <a:rPr lang="en-US" smtClean="0"/>
              <a:t>9/18/2023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D795CC-B233-4FCC-B36F-51D38FFCC387}" type="datetime1">
              <a:rPr lang="en-US" smtClean="0"/>
              <a:t>9/18/2023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388F9B-F5F5-4BC5-9ED4-EAB715ABDEFD}" type="datetime1">
              <a:rPr lang="en-US" smtClean="0"/>
              <a:t>9/18/2023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2A070D1-4D79-49FD-9C8E-B0ED2DBCC037}" type="datetime1">
              <a:rPr lang="en-US" smtClean="0"/>
              <a:t>9/18/2023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C291F7-A515-4DE9-854A-841E514E2809}" type="datetime1">
              <a:rPr lang="en-US" smtClean="0"/>
              <a:t>9/18/2023</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A91325F-F87E-456F-86CF-272F47C1F3E8}" type="datetime1">
              <a:rPr lang="en-US" smtClean="0"/>
              <a:t>9/18/2023</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CD148A-E120-4C79-88A9-1799865CA4EB}" type="datetime1">
              <a:rPr lang="en-US" smtClean="0"/>
              <a:t>9/18/2023</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617C03-6F8F-47D0-B0FA-EC9AACD4184A}" type="datetime1">
              <a:rPr lang="en-US" smtClean="0"/>
              <a:t>9/18/2023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36B5FD-81F4-4B28-A8FD-6122B550314E}" type="datetime1">
              <a:rPr lang="en-US" smtClean="0"/>
              <a:t>9/18/2023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392936BE-A61E-4723-8D9B-27F906E274F6}" type="datetime1">
              <a:rPr lang="en-US" smtClean="0"/>
              <a:t>9/18/2023</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B69A1-E317-D788-E27C-9D05F316B286}"/>
              </a:ext>
            </a:extLst>
          </p:cNvPr>
          <p:cNvSpPr>
            <a:spLocks noGrp="1"/>
          </p:cNvSpPr>
          <p:nvPr>
            <p:ph type="ctrTitle"/>
          </p:nvPr>
        </p:nvSpPr>
        <p:spPr>
          <a:xfrm>
            <a:off x="1590261" y="2196469"/>
            <a:ext cx="8839740" cy="848168"/>
          </a:xfrm>
        </p:spPr>
        <p:txBody>
          <a:bodyPr/>
          <a:lstStyle/>
          <a:p>
            <a:pPr algn="ctr"/>
            <a:r>
              <a:rPr lang="en-US" sz="4800" b="1" i="1" u="sng" dirty="0">
                <a:solidFill>
                  <a:schemeClr val="bg1"/>
                </a:solidFill>
                <a:latin typeface="Algerian" panose="04020705040A02060702" pitchFamily="82" charset="0"/>
                <a:cs typeface="Times New Roman" panose="02020603050405020304" pitchFamily="18" charset="0"/>
              </a:rPr>
              <a:t>DEVELOPMENT OF OCCLUSION</a:t>
            </a:r>
            <a:endParaRPr lang="en-IN" sz="4800" b="1" i="1" u="sng" dirty="0">
              <a:solidFill>
                <a:schemeClr val="bg1"/>
              </a:solidFill>
              <a:latin typeface="Algerian" panose="04020705040A02060702" pitchFamily="82"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4D1C5DD-FA85-3261-AD65-17DD11D8E8F5}"/>
              </a:ext>
            </a:extLst>
          </p:cNvPr>
          <p:cNvSpPr>
            <a:spLocks noGrp="1"/>
          </p:cNvSpPr>
          <p:nvPr>
            <p:ph type="sldNum" sz="quarter" idx="12"/>
          </p:nvPr>
        </p:nvSpPr>
        <p:spPr/>
        <p:txBody>
          <a:bodyPr/>
          <a:lstStyle/>
          <a:p>
            <a:fld id="{D57F1E4F-1CFF-5643-939E-217C01CDF565}" type="slidenum">
              <a:rPr lang="en-US" smtClean="0"/>
              <a:pPr/>
              <a:t>1</a:t>
            </a:fld>
            <a:endParaRPr lang="en-US" dirty="0"/>
          </a:p>
        </p:txBody>
      </p:sp>
      <p:sp>
        <p:nvSpPr>
          <p:cNvPr id="6" name="Subtitle 5">
            <a:extLst>
              <a:ext uri="{FF2B5EF4-FFF2-40B4-BE49-F238E27FC236}">
                <a16:creationId xmlns:a16="http://schemas.microsoft.com/office/drawing/2014/main" id="{DB14D570-B677-B3FB-2139-623794216229}"/>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171777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FB82-796C-73A1-148E-7456068D214D}"/>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1. Bud Stage:</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A88C188-F23F-D533-8DB2-8A9741B39C9F}"/>
              </a:ext>
            </a:extLst>
          </p:cNvPr>
          <p:cNvSpPr>
            <a:spLocks noGrp="1"/>
          </p:cNvSpPr>
          <p:nvPr>
            <p:ph idx="1"/>
          </p:nvPr>
        </p:nvSpPr>
        <p:spPr/>
        <p:txBody>
          <a:bodyPr>
            <a:normAutofit/>
          </a:bodyPr>
          <a:lstStyle/>
          <a:p>
            <a:r>
              <a:rPr lang="en-US" sz="2400" dirty="0">
                <a:solidFill>
                  <a:schemeClr val="tx1"/>
                </a:solidFill>
                <a:latin typeface="Times New Roman" panose="02020603050405020304" pitchFamily="18" charset="0"/>
                <a:cs typeface="Times New Roman" panose="02020603050405020304" pitchFamily="18" charset="0"/>
              </a:rPr>
              <a:t>In this stage there is formation of dental papilla and dental sac.</a:t>
            </a:r>
          </a:p>
          <a:p>
            <a:r>
              <a:rPr lang="en-US" sz="2400" dirty="0">
                <a:solidFill>
                  <a:schemeClr val="tx1"/>
                </a:solidFill>
                <a:latin typeface="Times New Roman" panose="02020603050405020304" pitchFamily="18" charset="0"/>
                <a:cs typeface="Times New Roman" panose="02020603050405020304" pitchFamily="18" charset="0"/>
              </a:rPr>
              <a:t>Peripheral cells: Low columnar cells</a:t>
            </a:r>
          </a:p>
          <a:p>
            <a:pPr marL="0" indent="0">
              <a:buNone/>
            </a:pPr>
            <a:r>
              <a:rPr lang="en-US" sz="2400" dirty="0">
                <a:solidFill>
                  <a:schemeClr val="tx1"/>
                </a:solidFill>
                <a:latin typeface="Times New Roman" panose="02020603050405020304" pitchFamily="18" charset="0"/>
                <a:cs typeface="Times New Roman" panose="02020603050405020304" pitchFamily="18" charset="0"/>
              </a:rPr>
              <a:t>     Central cells: Polygonal cells</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278D641-693A-08E7-3368-1AC416A82584}"/>
              </a:ext>
            </a:extLst>
          </p:cNvPr>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7" name="Picture 6">
            <a:extLst>
              <a:ext uri="{FF2B5EF4-FFF2-40B4-BE49-F238E27FC236}">
                <a16:creationId xmlns:a16="http://schemas.microsoft.com/office/drawing/2014/main" id="{8AA026B8-2D87-0183-AA3E-E61327F48A2E}"/>
              </a:ext>
            </a:extLst>
          </p:cNvPr>
          <p:cNvPicPr>
            <a:picLocks noChangeAspect="1"/>
          </p:cNvPicPr>
          <p:nvPr/>
        </p:nvPicPr>
        <p:blipFill>
          <a:blip r:embed="rId2"/>
          <a:stretch>
            <a:fillRect/>
          </a:stretch>
        </p:blipFill>
        <p:spPr>
          <a:xfrm>
            <a:off x="6355236" y="3778246"/>
            <a:ext cx="2392680" cy="1764792"/>
          </a:xfrm>
          <a:prstGeom prst="rect">
            <a:avLst/>
          </a:prstGeom>
        </p:spPr>
      </p:pic>
    </p:spTree>
    <p:extLst>
      <p:ext uri="{BB962C8B-B14F-4D97-AF65-F5344CB8AC3E}">
        <p14:creationId xmlns:p14="http://schemas.microsoft.com/office/powerpoint/2010/main" val="263523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B0009-606A-5AC8-83C6-C013A66A0CDD}"/>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4. Absence of Rotation:</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3EC6E61-A563-DEC1-8826-E3EF8FD4CECF}"/>
              </a:ext>
            </a:extLst>
          </p:cNvPr>
          <p:cNvSpPr>
            <a:spLocks noGrp="1"/>
          </p:cNvSpPr>
          <p:nvPr>
            <p:ph idx="1"/>
          </p:nvPr>
        </p:nvSpPr>
        <p:spPr>
          <a:xfrm>
            <a:off x="1154954" y="2603500"/>
            <a:ext cx="6365519" cy="4161194"/>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Rotated teeth will occupy more space hence normal occlusion should be free from rotation. </a:t>
            </a:r>
          </a:p>
          <a:p>
            <a:pPr algn="just"/>
            <a:r>
              <a:rPr lang="en-US" sz="2400" dirty="0">
                <a:solidFill>
                  <a:schemeClr val="tx1"/>
                </a:solidFill>
                <a:latin typeface="Times New Roman" panose="02020603050405020304" pitchFamily="18" charset="0"/>
                <a:cs typeface="Times New Roman" panose="02020603050405020304" pitchFamily="18" charset="0"/>
              </a:rPr>
              <a:t>Rotated molars and premolars occupy more space in the dental arch than normal, rotated incisors may occupy less space than those correctly aligned and rotated canines adversely affect esthetics and may lead to occlusal interferences.</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449B17D-13BD-963C-DAC2-C72E417811A8}"/>
              </a:ext>
            </a:extLst>
          </p:cNvPr>
          <p:cNvSpPr>
            <a:spLocks noGrp="1"/>
          </p:cNvSpPr>
          <p:nvPr>
            <p:ph type="sldNum" sz="quarter" idx="12"/>
          </p:nvPr>
        </p:nvSpPr>
        <p:spPr/>
        <p:txBody>
          <a:bodyPr/>
          <a:lstStyle/>
          <a:p>
            <a:fld id="{D57F1E4F-1CFF-5643-939E-217C01CDF565}" type="slidenum">
              <a:rPr lang="en-US" smtClean="0"/>
              <a:pPr/>
              <a:t>100</a:t>
            </a:fld>
            <a:endParaRPr lang="en-US" dirty="0"/>
          </a:p>
        </p:txBody>
      </p:sp>
      <p:pic>
        <p:nvPicPr>
          <p:cNvPr id="8" name="Picture 7">
            <a:extLst>
              <a:ext uri="{FF2B5EF4-FFF2-40B4-BE49-F238E27FC236}">
                <a16:creationId xmlns:a16="http://schemas.microsoft.com/office/drawing/2014/main" id="{EC6965FB-E228-87F2-6545-575DF7E05590}"/>
              </a:ext>
            </a:extLst>
          </p:cNvPr>
          <p:cNvPicPr>
            <a:picLocks noChangeAspect="1"/>
          </p:cNvPicPr>
          <p:nvPr/>
        </p:nvPicPr>
        <p:blipFill>
          <a:blip r:embed="rId2"/>
          <a:stretch>
            <a:fillRect/>
          </a:stretch>
        </p:blipFill>
        <p:spPr>
          <a:xfrm>
            <a:off x="7895869" y="2921218"/>
            <a:ext cx="3734124" cy="2751058"/>
          </a:xfrm>
          <a:prstGeom prst="rect">
            <a:avLst/>
          </a:prstGeom>
        </p:spPr>
      </p:pic>
    </p:spTree>
    <p:extLst>
      <p:ext uri="{BB962C8B-B14F-4D97-AF65-F5344CB8AC3E}">
        <p14:creationId xmlns:p14="http://schemas.microsoft.com/office/powerpoint/2010/main" val="34145508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03634-E918-880C-C5DB-04CEEEB5C6A8}"/>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5. Tights Contacts :</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84F5D2D-1175-1974-33FB-F0CF06D20D80}"/>
              </a:ext>
            </a:extLst>
          </p:cNvPr>
          <p:cNvSpPr>
            <a:spLocks noGrp="1"/>
          </p:cNvSpPr>
          <p:nvPr>
            <p:ph idx="1"/>
          </p:nvPr>
        </p:nvSpPr>
        <p:spPr>
          <a:xfrm>
            <a:off x="763069" y="2827435"/>
            <a:ext cx="6561462" cy="4030565"/>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Permanent dentition should have close contact to optimize space.</a:t>
            </a:r>
          </a:p>
          <a:p>
            <a:pPr algn="just"/>
            <a:r>
              <a:rPr lang="en-US" sz="2400" dirty="0">
                <a:solidFill>
                  <a:schemeClr val="tx1"/>
                </a:solidFill>
                <a:latin typeface="Times New Roman" panose="02020603050405020304" pitchFamily="18" charset="0"/>
                <a:cs typeface="Times New Roman" panose="02020603050405020304" pitchFamily="18" charset="0"/>
              </a:rPr>
              <a:t>Persons, who have genuine tooth-size discrepancies pose special problems but in the absence of such abnormalities tight contact should exist.</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E0737A2-0710-EBB4-DF09-D16F529E16B1}"/>
              </a:ext>
            </a:extLst>
          </p:cNvPr>
          <p:cNvSpPr>
            <a:spLocks noGrp="1"/>
          </p:cNvSpPr>
          <p:nvPr>
            <p:ph type="sldNum" sz="quarter" idx="12"/>
          </p:nvPr>
        </p:nvSpPr>
        <p:spPr/>
        <p:txBody>
          <a:bodyPr/>
          <a:lstStyle/>
          <a:p>
            <a:fld id="{D57F1E4F-1CFF-5643-939E-217C01CDF565}" type="slidenum">
              <a:rPr lang="en-US" smtClean="0"/>
              <a:pPr/>
              <a:t>101</a:t>
            </a:fld>
            <a:endParaRPr lang="en-US" dirty="0"/>
          </a:p>
        </p:txBody>
      </p:sp>
      <p:pic>
        <p:nvPicPr>
          <p:cNvPr id="6" name="Picture 5">
            <a:extLst>
              <a:ext uri="{FF2B5EF4-FFF2-40B4-BE49-F238E27FC236}">
                <a16:creationId xmlns:a16="http://schemas.microsoft.com/office/drawing/2014/main" id="{C14DF296-6DB9-19E8-48BE-725DDFCE6260}"/>
              </a:ext>
            </a:extLst>
          </p:cNvPr>
          <p:cNvPicPr>
            <a:picLocks noChangeAspect="1"/>
          </p:cNvPicPr>
          <p:nvPr/>
        </p:nvPicPr>
        <p:blipFill rotWithShape="1">
          <a:blip r:embed="rId2"/>
          <a:srcRect l="2258" t="1464"/>
          <a:stretch/>
        </p:blipFill>
        <p:spPr>
          <a:xfrm>
            <a:off x="7763069" y="2985796"/>
            <a:ext cx="3597654" cy="2718282"/>
          </a:xfrm>
          <a:prstGeom prst="rect">
            <a:avLst/>
          </a:prstGeom>
        </p:spPr>
      </p:pic>
    </p:spTree>
    <p:extLst>
      <p:ext uri="{BB962C8B-B14F-4D97-AF65-F5344CB8AC3E}">
        <p14:creationId xmlns:p14="http://schemas.microsoft.com/office/powerpoint/2010/main" val="3373046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BEF94-7A81-05F1-39EF-56CE9A077EDD}"/>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6. </a:t>
            </a:r>
            <a:r>
              <a:rPr lang="en-IN" sz="2800" b="1" i="1" u="sng" dirty="0">
                <a:latin typeface="Times New Roman" panose="02020603050405020304" pitchFamily="18" charset="0"/>
                <a:cs typeface="Times New Roman" panose="02020603050405020304" pitchFamily="18" charset="0"/>
              </a:rPr>
              <a:t>Curve of Spee:</a:t>
            </a:r>
          </a:p>
        </p:txBody>
      </p:sp>
      <p:sp>
        <p:nvSpPr>
          <p:cNvPr id="3" name="Content Placeholder 2">
            <a:extLst>
              <a:ext uri="{FF2B5EF4-FFF2-40B4-BE49-F238E27FC236}">
                <a16:creationId xmlns:a16="http://schemas.microsoft.com/office/drawing/2014/main" id="{C47150F6-BA3D-E37E-8E61-8750FC3359FB}"/>
              </a:ext>
            </a:extLst>
          </p:cNvPr>
          <p:cNvSpPr>
            <a:spLocks noGrp="1"/>
          </p:cNvSpPr>
          <p:nvPr>
            <p:ph idx="1"/>
          </p:nvPr>
        </p:nvSpPr>
        <p:spPr>
          <a:xfrm>
            <a:off x="893697" y="2575508"/>
            <a:ext cx="7186613" cy="3862614"/>
          </a:xfrm>
        </p:spPr>
        <p:txBody>
          <a:bodyPr>
            <a:no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Occlusal plane should be flat with curve of Spee not exceeding 1.5 mm. </a:t>
            </a:r>
          </a:p>
          <a:p>
            <a:pPr algn="just"/>
            <a:r>
              <a:rPr lang="en-US" sz="2400" dirty="0">
                <a:solidFill>
                  <a:schemeClr val="tx1"/>
                </a:solidFill>
                <a:latin typeface="Times New Roman" panose="02020603050405020304" pitchFamily="18" charset="0"/>
                <a:cs typeface="Times New Roman" panose="02020603050405020304" pitchFamily="18" charset="0"/>
              </a:rPr>
              <a:t>There is a natural tendency for the curve of Spee to deepen with time, for the lower jaw’s growth downward and forward sometimes is faster and continues longer than that of the upper jaw, and this causes the lower anterior teeth, which are confined by the upper anterior teeth and lips, to be forced back and up, resulting in crowded lower anterior teeth and/or a deeper overbite and deeper curve of Spee.</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E7D84D8-2204-247D-5F77-8BD1651A86F9}"/>
              </a:ext>
            </a:extLst>
          </p:cNvPr>
          <p:cNvSpPr>
            <a:spLocks noGrp="1"/>
          </p:cNvSpPr>
          <p:nvPr>
            <p:ph type="sldNum" sz="quarter" idx="12"/>
          </p:nvPr>
        </p:nvSpPr>
        <p:spPr/>
        <p:txBody>
          <a:bodyPr/>
          <a:lstStyle/>
          <a:p>
            <a:fld id="{D57F1E4F-1CFF-5643-939E-217C01CDF565}" type="slidenum">
              <a:rPr lang="en-US" smtClean="0"/>
              <a:pPr/>
              <a:t>102</a:t>
            </a:fld>
            <a:endParaRPr lang="en-US" dirty="0"/>
          </a:p>
        </p:txBody>
      </p:sp>
      <p:pic>
        <p:nvPicPr>
          <p:cNvPr id="6" name="Picture 5">
            <a:extLst>
              <a:ext uri="{FF2B5EF4-FFF2-40B4-BE49-F238E27FC236}">
                <a16:creationId xmlns:a16="http://schemas.microsoft.com/office/drawing/2014/main" id="{7B587ED4-45F7-3D17-6FB7-AA5BB7E85F0A}"/>
              </a:ext>
            </a:extLst>
          </p:cNvPr>
          <p:cNvPicPr>
            <a:picLocks noChangeAspect="1"/>
          </p:cNvPicPr>
          <p:nvPr/>
        </p:nvPicPr>
        <p:blipFill rotWithShape="1">
          <a:blip r:embed="rId2"/>
          <a:srcRect t="4513"/>
          <a:stretch/>
        </p:blipFill>
        <p:spPr>
          <a:xfrm>
            <a:off x="8466317" y="2948474"/>
            <a:ext cx="3525388" cy="2929812"/>
          </a:xfrm>
          <a:prstGeom prst="rect">
            <a:avLst/>
          </a:prstGeom>
        </p:spPr>
      </p:pic>
    </p:spTree>
    <p:extLst>
      <p:ext uri="{BB962C8B-B14F-4D97-AF65-F5344CB8AC3E}">
        <p14:creationId xmlns:p14="http://schemas.microsoft.com/office/powerpoint/2010/main" val="15722461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5DB5E25-1558-904F-B0AA-8C96D0F1362F}"/>
              </a:ext>
            </a:extLst>
          </p:cNvPr>
          <p:cNvPicPr>
            <a:picLocks noGrp="1" noChangeAspect="1"/>
          </p:cNvPicPr>
          <p:nvPr>
            <p:ph idx="1"/>
          </p:nvPr>
        </p:nvPicPr>
        <p:blipFill>
          <a:blip r:embed="rId2"/>
          <a:stretch>
            <a:fillRect/>
          </a:stretch>
        </p:blipFill>
        <p:spPr>
          <a:xfrm>
            <a:off x="179347" y="2526098"/>
            <a:ext cx="3496810" cy="15980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6955AD7E-91BE-34D6-FD1C-907562848B52}"/>
              </a:ext>
            </a:extLst>
          </p:cNvPr>
          <p:cNvSpPr>
            <a:spLocks noGrp="1"/>
          </p:cNvSpPr>
          <p:nvPr>
            <p:ph type="sldNum" sz="quarter" idx="12"/>
          </p:nvPr>
        </p:nvSpPr>
        <p:spPr/>
        <p:txBody>
          <a:bodyPr/>
          <a:lstStyle/>
          <a:p>
            <a:fld id="{D57F1E4F-1CFF-5643-939E-217C01CDF565}" type="slidenum">
              <a:rPr lang="en-US" smtClean="0"/>
              <a:pPr/>
              <a:t>103</a:t>
            </a:fld>
            <a:endParaRPr lang="en-US" dirty="0"/>
          </a:p>
        </p:txBody>
      </p:sp>
      <p:pic>
        <p:nvPicPr>
          <p:cNvPr id="8" name="Picture 7">
            <a:extLst>
              <a:ext uri="{FF2B5EF4-FFF2-40B4-BE49-F238E27FC236}">
                <a16:creationId xmlns:a16="http://schemas.microsoft.com/office/drawing/2014/main" id="{80ACEE1C-2178-913F-2D87-300CA0121635}"/>
              </a:ext>
            </a:extLst>
          </p:cNvPr>
          <p:cNvPicPr>
            <a:picLocks noChangeAspect="1"/>
          </p:cNvPicPr>
          <p:nvPr/>
        </p:nvPicPr>
        <p:blipFill>
          <a:blip r:embed="rId3"/>
          <a:stretch>
            <a:fillRect/>
          </a:stretch>
        </p:blipFill>
        <p:spPr>
          <a:xfrm>
            <a:off x="4086809" y="2538407"/>
            <a:ext cx="3685592" cy="16323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6F2026C7-A8CE-E75B-583D-DB443CDAB80E}"/>
              </a:ext>
            </a:extLst>
          </p:cNvPr>
          <p:cNvPicPr>
            <a:picLocks noChangeAspect="1"/>
          </p:cNvPicPr>
          <p:nvPr/>
        </p:nvPicPr>
        <p:blipFill>
          <a:blip r:embed="rId4"/>
          <a:stretch>
            <a:fillRect/>
          </a:stretch>
        </p:blipFill>
        <p:spPr>
          <a:xfrm>
            <a:off x="8015275" y="2535227"/>
            <a:ext cx="3843934" cy="1635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EDDB88AC-A405-F66D-4660-058C1C3CFD3A}"/>
              </a:ext>
            </a:extLst>
          </p:cNvPr>
          <p:cNvPicPr>
            <a:picLocks noChangeAspect="1"/>
          </p:cNvPicPr>
          <p:nvPr/>
        </p:nvPicPr>
        <p:blipFill rotWithShape="1">
          <a:blip r:embed="rId5"/>
          <a:srcRect l="-68" t="19671"/>
          <a:stretch/>
        </p:blipFill>
        <p:spPr>
          <a:xfrm>
            <a:off x="2780522" y="5206482"/>
            <a:ext cx="6428793" cy="1366750"/>
          </a:xfrm>
          <a:prstGeom prst="rect">
            <a:avLst/>
          </a:prstGeom>
        </p:spPr>
      </p:pic>
      <p:pic>
        <p:nvPicPr>
          <p:cNvPr id="13" name="Picture 12">
            <a:extLst>
              <a:ext uri="{FF2B5EF4-FFF2-40B4-BE49-F238E27FC236}">
                <a16:creationId xmlns:a16="http://schemas.microsoft.com/office/drawing/2014/main" id="{2A879D14-EBAF-1714-D761-3C01308214FC}"/>
              </a:ext>
            </a:extLst>
          </p:cNvPr>
          <p:cNvPicPr>
            <a:picLocks noChangeAspect="1"/>
          </p:cNvPicPr>
          <p:nvPr/>
        </p:nvPicPr>
        <p:blipFill rotWithShape="1">
          <a:blip r:embed="rId5"/>
          <a:srcRect l="24137" t="1392" r="726" b="80511"/>
          <a:stretch/>
        </p:blipFill>
        <p:spPr>
          <a:xfrm>
            <a:off x="2845838" y="4879911"/>
            <a:ext cx="4827037" cy="307910"/>
          </a:xfrm>
          <a:prstGeom prst="rect">
            <a:avLst/>
          </a:prstGeom>
        </p:spPr>
      </p:pic>
    </p:spTree>
    <p:extLst>
      <p:ext uri="{BB962C8B-B14F-4D97-AF65-F5344CB8AC3E}">
        <p14:creationId xmlns:p14="http://schemas.microsoft.com/office/powerpoint/2010/main" val="7394045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10652-7646-62E0-D3DC-FC9A26A8C4E1}"/>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7. Bolton’s Discrepancy:</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F9FC555-2C6B-D5B2-6FF0-C0B2DD91C2F8}"/>
              </a:ext>
            </a:extLst>
          </p:cNvPr>
          <p:cNvSpPr>
            <a:spLocks noGrp="1"/>
          </p:cNvSpPr>
          <p:nvPr>
            <p:ph idx="1"/>
          </p:nvPr>
        </p:nvSpPr>
        <p:spPr>
          <a:xfrm>
            <a:off x="1154954" y="2603500"/>
            <a:ext cx="8940768" cy="3862614"/>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Boltons ratio, is a mathematical formula that gives the Interarch discrepancy which lies only in presence of occlusal disharmony, i.e. variation in proportionality of tooth size of the upper and lower teeth. </a:t>
            </a:r>
          </a:p>
          <a:p>
            <a:pPr algn="just"/>
            <a:r>
              <a:rPr lang="en-US" sz="2400" dirty="0">
                <a:solidFill>
                  <a:schemeClr val="tx1"/>
                </a:solidFill>
                <a:latin typeface="Times New Roman" panose="02020603050405020304" pitchFamily="18" charset="0"/>
                <a:cs typeface="Times New Roman" panose="02020603050405020304" pitchFamily="18" charset="0"/>
              </a:rPr>
              <a:t>In order for maxillary teeth to fit well with the mandibular teeth, for esthetics, occlusal stability and functional harmony there must be a definite proportionality of tooth size.</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1026F6A-10C7-3BA1-AE75-7B7659F00AD5}"/>
              </a:ext>
            </a:extLst>
          </p:cNvPr>
          <p:cNvSpPr>
            <a:spLocks noGrp="1"/>
          </p:cNvSpPr>
          <p:nvPr>
            <p:ph type="sldNum" sz="quarter" idx="12"/>
          </p:nvPr>
        </p:nvSpPr>
        <p:spPr/>
        <p:txBody>
          <a:bodyPr/>
          <a:lstStyle/>
          <a:p>
            <a:fld id="{D57F1E4F-1CFF-5643-939E-217C01CDF565}" type="slidenum">
              <a:rPr lang="en-US" smtClean="0"/>
              <a:pPr/>
              <a:t>104</a:t>
            </a:fld>
            <a:endParaRPr lang="en-US" dirty="0"/>
          </a:p>
        </p:txBody>
      </p:sp>
    </p:spTree>
    <p:extLst>
      <p:ext uri="{BB962C8B-B14F-4D97-AF65-F5344CB8AC3E}">
        <p14:creationId xmlns:p14="http://schemas.microsoft.com/office/powerpoint/2010/main" val="16525831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34C3A5-BABE-4C86-C0F5-BE4F7FC91FF1}"/>
              </a:ext>
            </a:extLst>
          </p:cNvPr>
          <p:cNvSpPr>
            <a:spLocks noGrp="1"/>
          </p:cNvSpPr>
          <p:nvPr>
            <p:ph idx="1"/>
          </p:nvPr>
        </p:nvSpPr>
        <p:spPr>
          <a:xfrm>
            <a:off x="1257591" y="2818103"/>
            <a:ext cx="9360646" cy="4039897"/>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Anterior ratio is the percentage relationship of mandibular anterior teeth to maxillary anterior teeth (canine to canine) with a mean of 77.2 %. </a:t>
            </a:r>
          </a:p>
          <a:p>
            <a:pPr algn="just"/>
            <a:r>
              <a:rPr lang="en-US" sz="2400" dirty="0">
                <a:solidFill>
                  <a:schemeClr val="tx1"/>
                </a:solidFill>
                <a:latin typeface="Times New Roman" panose="02020603050405020304" pitchFamily="18" charset="0"/>
                <a:cs typeface="Times New Roman" panose="02020603050405020304" pitchFamily="18" charset="0"/>
              </a:rPr>
              <a:t>Overall ratio is the percentage relationship of mandibular teeth to maxillary teeth (first molar to first molar) with a mean of 91.3 %.</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7096CB9-CD4D-B1E6-2740-F34BA36A528A}"/>
              </a:ext>
            </a:extLst>
          </p:cNvPr>
          <p:cNvSpPr>
            <a:spLocks noGrp="1"/>
          </p:cNvSpPr>
          <p:nvPr>
            <p:ph type="sldNum" sz="quarter" idx="12"/>
          </p:nvPr>
        </p:nvSpPr>
        <p:spPr/>
        <p:txBody>
          <a:bodyPr/>
          <a:lstStyle/>
          <a:p>
            <a:fld id="{D57F1E4F-1CFF-5643-939E-217C01CDF565}" type="slidenum">
              <a:rPr lang="en-US" smtClean="0"/>
              <a:pPr/>
              <a:t>105</a:t>
            </a:fld>
            <a:endParaRPr lang="en-US" dirty="0"/>
          </a:p>
        </p:txBody>
      </p:sp>
    </p:spTree>
    <p:extLst>
      <p:ext uri="{BB962C8B-B14F-4D97-AF65-F5344CB8AC3E}">
        <p14:creationId xmlns:p14="http://schemas.microsoft.com/office/powerpoint/2010/main" val="14231515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D16F3-150F-E727-5AD3-15D9A962FE22}"/>
              </a:ext>
            </a:extLst>
          </p:cNvPr>
          <p:cNvSpPr>
            <a:spLocks noGrp="1"/>
          </p:cNvSpPr>
          <p:nvPr>
            <p:ph type="title"/>
          </p:nvPr>
        </p:nvSpPr>
        <p:spPr/>
        <p:txBody>
          <a:bodyPr/>
          <a:lstStyle/>
          <a:p>
            <a:pPr marL="571500" indent="-571500">
              <a:buFont typeface="Wingdings" panose="05000000000000000000" pitchFamily="2" charset="2"/>
              <a:buChar char="q"/>
            </a:pPr>
            <a:r>
              <a:rPr lang="en-US" sz="2800" b="1" i="1" u="sng" dirty="0">
                <a:latin typeface="Times New Roman" panose="02020603050405020304" pitchFamily="18" charset="0"/>
                <a:cs typeface="Times New Roman" panose="02020603050405020304" pitchFamily="18" charset="0"/>
              </a:rPr>
              <a:t>Conclusion:</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52C457F-C4E3-0ED4-8197-CEBA80219A63}"/>
              </a:ext>
            </a:extLst>
          </p:cNvPr>
          <p:cNvSpPr>
            <a:spLocks noGrp="1"/>
          </p:cNvSpPr>
          <p:nvPr>
            <p:ph idx="1"/>
          </p:nvPr>
        </p:nvSpPr>
        <p:spPr>
          <a:xfrm>
            <a:off x="1154954" y="2603499"/>
            <a:ext cx="9631234" cy="3629349"/>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Occlusion, good or bad is the result of an intricate and complicated synthesis of genetic and environmental relationship at work through out the early developmental stages of childhood  and young adulthood.</a:t>
            </a:r>
          </a:p>
          <a:p>
            <a:pPr algn="just"/>
            <a:r>
              <a:rPr lang="en-US" sz="2400" dirty="0">
                <a:solidFill>
                  <a:schemeClr val="tx1"/>
                </a:solidFill>
                <a:latin typeface="Times New Roman" panose="02020603050405020304" pitchFamily="18" charset="0"/>
                <a:cs typeface="Times New Roman" panose="02020603050405020304" pitchFamily="18" charset="0"/>
              </a:rPr>
              <a:t>Understanding the concept can have a far reaching implications in diagnosis, treatment planning and prognosis of malocclusion.</a:t>
            </a:r>
          </a:p>
          <a:p>
            <a:pPr algn="just"/>
            <a:endParaRPr lang="en-US" sz="2400" dirty="0">
              <a:solidFill>
                <a:schemeClr val="tx1"/>
              </a:solidFill>
              <a:latin typeface="Times New Roman" panose="02020603050405020304" pitchFamily="18" charset="0"/>
              <a:cs typeface="Times New Roman" panose="02020603050405020304" pitchFamily="18" charset="0"/>
            </a:endParaRPr>
          </a:p>
          <a:p>
            <a:pPr algn="just"/>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6673EE5-ED1B-559E-E270-363AB9C67E0B}"/>
              </a:ext>
            </a:extLst>
          </p:cNvPr>
          <p:cNvSpPr>
            <a:spLocks noGrp="1"/>
          </p:cNvSpPr>
          <p:nvPr>
            <p:ph type="sldNum" sz="quarter" idx="12"/>
          </p:nvPr>
        </p:nvSpPr>
        <p:spPr/>
        <p:txBody>
          <a:bodyPr/>
          <a:lstStyle/>
          <a:p>
            <a:fld id="{D57F1E4F-1CFF-5643-939E-217C01CDF565}" type="slidenum">
              <a:rPr lang="en-US" smtClean="0"/>
              <a:pPr/>
              <a:t>106</a:t>
            </a:fld>
            <a:endParaRPr lang="en-US" dirty="0"/>
          </a:p>
        </p:txBody>
      </p:sp>
    </p:spTree>
    <p:extLst>
      <p:ext uri="{BB962C8B-B14F-4D97-AF65-F5344CB8AC3E}">
        <p14:creationId xmlns:p14="http://schemas.microsoft.com/office/powerpoint/2010/main" val="13128598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FAB6F-394C-668D-0E04-A1F3BEC2A8E4}"/>
              </a:ext>
            </a:extLst>
          </p:cNvPr>
          <p:cNvSpPr>
            <a:spLocks noGrp="1"/>
          </p:cNvSpPr>
          <p:nvPr>
            <p:ph type="title"/>
          </p:nvPr>
        </p:nvSpPr>
        <p:spPr/>
        <p:txBody>
          <a:bodyPr/>
          <a:lstStyle/>
          <a:p>
            <a:pPr marL="571500" indent="-571500">
              <a:buFont typeface="Wingdings" panose="05000000000000000000" pitchFamily="2" charset="2"/>
              <a:buChar char="q"/>
            </a:pPr>
            <a:r>
              <a:rPr lang="en-US" sz="2800" b="1" u="sng" dirty="0">
                <a:latin typeface="Times New Roman" panose="02020603050405020304" pitchFamily="18" charset="0"/>
                <a:cs typeface="Times New Roman" panose="02020603050405020304" pitchFamily="18" charset="0"/>
              </a:rPr>
              <a:t>References:</a:t>
            </a:r>
            <a:endParaRPr lang="en-IN" sz="2800" b="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A56BEEA-BEFA-9982-A3D5-C6C3787EB6A3}"/>
              </a:ext>
            </a:extLst>
          </p:cNvPr>
          <p:cNvSpPr>
            <a:spLocks noGrp="1"/>
          </p:cNvSpPr>
          <p:nvPr>
            <p:ph idx="1"/>
          </p:nvPr>
        </p:nvSpPr>
        <p:spPr>
          <a:xfrm>
            <a:off x="1154954" y="2603499"/>
            <a:ext cx="9621903" cy="3694663"/>
          </a:xfrm>
        </p:spPr>
        <p:txBody>
          <a:bodyPr>
            <a:normAutofit/>
          </a:bodyPr>
          <a:lstStyle/>
          <a:p>
            <a:pPr>
              <a:lnSpc>
                <a:spcPct val="90000"/>
              </a:lnSpc>
              <a:buClrTx/>
              <a:buAutoNum type="arabicPeriod"/>
            </a:pPr>
            <a:r>
              <a:rPr lang="en-US" sz="2400" dirty="0">
                <a:solidFill>
                  <a:schemeClr val="tx1"/>
                </a:solidFill>
                <a:latin typeface="Times New Roman" panose="02020603050405020304" pitchFamily="18" charset="0"/>
                <a:cs typeface="Times New Roman" panose="02020603050405020304" pitchFamily="18" charset="0"/>
              </a:rPr>
              <a:t>A.R TENCATE: Oral histology.</a:t>
            </a:r>
          </a:p>
          <a:p>
            <a:pPr>
              <a:lnSpc>
                <a:spcPct val="90000"/>
              </a:lnSpc>
              <a:buClrTx/>
              <a:buAutoNum type="arabicPeriod"/>
            </a:pPr>
            <a:r>
              <a:rPr lang="en-US" sz="2400" dirty="0">
                <a:solidFill>
                  <a:schemeClr val="tx1"/>
                </a:solidFill>
                <a:latin typeface="Times New Roman" panose="02020603050405020304" pitchFamily="18" charset="0"/>
                <a:cs typeface="Times New Roman" panose="02020603050405020304" pitchFamily="18" charset="0"/>
              </a:rPr>
              <a:t>S.N BHASKAR: Orban’s dental histology and embryology.</a:t>
            </a:r>
          </a:p>
          <a:p>
            <a:pPr>
              <a:lnSpc>
                <a:spcPct val="90000"/>
              </a:lnSpc>
              <a:buClrTx/>
              <a:buFont typeface="Wingdings 3" charset="2"/>
              <a:buAutoNum type="arabicPeriod"/>
            </a:pPr>
            <a:r>
              <a:rPr lang="en-US" sz="2400" dirty="0">
                <a:solidFill>
                  <a:schemeClr val="tx1"/>
                </a:solidFill>
                <a:latin typeface="Times New Roman" panose="02020603050405020304" pitchFamily="18" charset="0"/>
                <a:cs typeface="Times New Roman" panose="02020603050405020304" pitchFamily="18" charset="0"/>
              </a:rPr>
              <a:t>Stanley J. Nelson: Wheelers Dental Anatomy Physiology And Occlusion</a:t>
            </a:r>
            <a:endParaRPr lang="en-IN" sz="2400" dirty="0">
              <a:solidFill>
                <a:schemeClr val="tx1"/>
              </a:solidFill>
              <a:latin typeface="Times New Roman" panose="02020603050405020304" pitchFamily="18" charset="0"/>
              <a:cs typeface="Times New Roman" panose="02020603050405020304" pitchFamily="18" charset="0"/>
            </a:endParaRPr>
          </a:p>
          <a:p>
            <a:pPr>
              <a:lnSpc>
                <a:spcPct val="90000"/>
              </a:lnSpc>
              <a:buClrTx/>
              <a:buFont typeface="Wingdings 3" charset="2"/>
              <a:buAutoNum type="arabicPeriod"/>
            </a:pPr>
            <a:r>
              <a:rPr lang="en-US" sz="2400" dirty="0">
                <a:solidFill>
                  <a:schemeClr val="tx1"/>
                </a:solidFill>
                <a:latin typeface="Times New Roman" panose="02020603050405020304" pitchFamily="18" charset="0"/>
                <a:cs typeface="Times New Roman" panose="02020603050405020304" pitchFamily="18" charset="0"/>
              </a:rPr>
              <a:t>W.R PROFITT: Contemporary orthodontics</a:t>
            </a:r>
          </a:p>
          <a:p>
            <a:pPr>
              <a:lnSpc>
                <a:spcPct val="90000"/>
              </a:lnSpc>
              <a:buClrTx/>
              <a:buAutoNum type="arabicPeriod"/>
            </a:pPr>
            <a:r>
              <a:rPr lang="en-US" sz="2400" dirty="0">
                <a:solidFill>
                  <a:schemeClr val="tx1"/>
                </a:solidFill>
                <a:effectLst/>
                <a:latin typeface="Times New Roman" panose="02020603050405020304" pitchFamily="18" charset="0"/>
                <a:cs typeface="Times New Roman" panose="02020603050405020304" pitchFamily="18" charset="0"/>
              </a:rPr>
              <a:t>AJO-DO 1972 Sep (296-309): The six keys to normal occlusion – Andrew</a:t>
            </a:r>
            <a:endParaRPr lang="en-IN" sz="2400" dirty="0">
              <a:solidFill>
                <a:schemeClr val="tx1"/>
              </a:solidFill>
              <a:effectLst/>
              <a:latin typeface="Times New Roman" panose="02020603050405020304" pitchFamily="18" charset="0"/>
              <a:cs typeface="Times New Roman" panose="02020603050405020304" pitchFamily="18" charset="0"/>
            </a:endParaRPr>
          </a:p>
          <a:p>
            <a:pPr>
              <a:lnSpc>
                <a:spcPct val="90000"/>
              </a:lnSpc>
              <a:buClrTx/>
              <a:buAutoNum type="arabicPeriod"/>
            </a:pPr>
            <a:r>
              <a:rPr lang="en-IN" sz="2400" dirty="0">
                <a:solidFill>
                  <a:schemeClr val="tx1"/>
                </a:solidFill>
                <a:latin typeface="Times New Roman" panose="02020603050405020304" pitchFamily="18" charset="0"/>
                <a:cs typeface="Times New Roman" panose="02020603050405020304" pitchFamily="18" charset="0"/>
              </a:rPr>
              <a:t>Nikhil Marwah: Textbook of Paediatric Dentistry</a:t>
            </a:r>
          </a:p>
          <a:p>
            <a:pPr marL="0" indent="0">
              <a:lnSpc>
                <a:spcPct val="90000"/>
              </a:lnSpc>
              <a:buClrTx/>
              <a:buNone/>
            </a:pP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D8C9D0F-3E92-028C-5911-FBC431E916D4}"/>
              </a:ext>
            </a:extLst>
          </p:cNvPr>
          <p:cNvSpPr>
            <a:spLocks noGrp="1"/>
          </p:cNvSpPr>
          <p:nvPr>
            <p:ph type="sldNum" sz="quarter" idx="12"/>
          </p:nvPr>
        </p:nvSpPr>
        <p:spPr/>
        <p:txBody>
          <a:bodyPr/>
          <a:lstStyle/>
          <a:p>
            <a:fld id="{D57F1E4F-1CFF-5643-939E-217C01CDF565}" type="slidenum">
              <a:rPr lang="en-US" smtClean="0"/>
              <a:pPr/>
              <a:t>107</a:t>
            </a:fld>
            <a:endParaRPr lang="en-US" dirty="0"/>
          </a:p>
        </p:txBody>
      </p:sp>
    </p:spTree>
    <p:extLst>
      <p:ext uri="{BB962C8B-B14F-4D97-AF65-F5344CB8AC3E}">
        <p14:creationId xmlns:p14="http://schemas.microsoft.com/office/powerpoint/2010/main" val="4718579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6CD62-949D-43D1-2DFD-781349CE0040}"/>
              </a:ext>
            </a:extLst>
          </p:cNvPr>
          <p:cNvSpPr>
            <a:spLocks noGrp="1"/>
          </p:cNvSpPr>
          <p:nvPr>
            <p:ph type="sldNum" sz="quarter" idx="12"/>
          </p:nvPr>
        </p:nvSpPr>
        <p:spPr/>
        <p:txBody>
          <a:bodyPr/>
          <a:lstStyle/>
          <a:p>
            <a:fld id="{D57F1E4F-1CFF-5643-939E-217C01CDF565}" type="slidenum">
              <a:rPr lang="en-US" smtClean="0"/>
              <a:pPr/>
              <a:t>108</a:t>
            </a:fld>
            <a:endParaRPr lang="en-US" dirty="0"/>
          </a:p>
        </p:txBody>
      </p:sp>
      <p:pic>
        <p:nvPicPr>
          <p:cNvPr id="5" name="Content Placeholder 3">
            <a:extLst>
              <a:ext uri="{FF2B5EF4-FFF2-40B4-BE49-F238E27FC236}">
                <a16:creationId xmlns:a16="http://schemas.microsoft.com/office/drawing/2014/main" id="{5E91AA2E-368B-E639-23D8-76F3DD263BE0}"/>
              </a:ext>
            </a:extLst>
          </p:cNvPr>
          <p:cNvPicPr>
            <a:picLocks noGrp="1" noChangeAspect="1"/>
          </p:cNvPicPr>
          <p:nvPr>
            <p:ph idx="1"/>
          </p:nvPr>
        </p:nvPicPr>
        <p:blipFill rotWithShape="1">
          <a:blip r:embed="rId2"/>
          <a:srcRect r="7398"/>
          <a:stretch/>
        </p:blipFill>
        <p:spPr>
          <a:xfrm>
            <a:off x="2402967" y="2202284"/>
            <a:ext cx="7142249" cy="4338476"/>
          </a:xfrm>
          <a:prstGeom prst="rect">
            <a:avLst/>
          </a:prstGeom>
        </p:spPr>
      </p:pic>
    </p:spTree>
    <p:extLst>
      <p:ext uri="{BB962C8B-B14F-4D97-AF65-F5344CB8AC3E}">
        <p14:creationId xmlns:p14="http://schemas.microsoft.com/office/powerpoint/2010/main" val="2743771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C4BDD-A46C-D221-1832-640B619915F3}"/>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2. Cap Stage:</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12CAAB6-1641-30BF-A787-527CEB4DB2EC}"/>
              </a:ext>
            </a:extLst>
          </p:cNvPr>
          <p:cNvSpPr>
            <a:spLocks noGrp="1"/>
          </p:cNvSpPr>
          <p:nvPr>
            <p:ph idx="1"/>
          </p:nvPr>
        </p:nvSpPr>
        <p:spPr>
          <a:xfrm>
            <a:off x="1154955" y="2603500"/>
            <a:ext cx="6897364" cy="3703994"/>
          </a:xfrm>
        </p:spPr>
        <p:txBody>
          <a:bodyPr>
            <a:normAutofit/>
          </a:bodyPr>
          <a:lstStyle/>
          <a:p>
            <a:r>
              <a:rPr lang="en-US" sz="2400" dirty="0">
                <a:solidFill>
                  <a:schemeClr val="tx1"/>
                </a:solidFill>
                <a:latin typeface="Times New Roman" panose="02020603050405020304" pitchFamily="18" charset="0"/>
                <a:cs typeface="Times New Roman" panose="02020603050405020304" pitchFamily="18" charset="0"/>
              </a:rPr>
              <a:t>Stage is characterized by formation of enamel knot, enamel cord and enamel septa.</a:t>
            </a:r>
          </a:p>
          <a:p>
            <a:r>
              <a:rPr lang="en-US" sz="2400" dirty="0">
                <a:solidFill>
                  <a:schemeClr val="tx1"/>
                </a:solidFill>
                <a:latin typeface="Times New Roman" panose="02020603050405020304" pitchFamily="18" charset="0"/>
                <a:cs typeface="Times New Roman" panose="02020603050405020304" pitchFamily="18" charset="0"/>
              </a:rPr>
              <a:t>Three layers are formed Outer enamel epithelium, Stellate reticulum, Inner enamel epithelium.</a:t>
            </a:r>
          </a:p>
          <a:p>
            <a:r>
              <a:rPr lang="en-US" sz="2400" dirty="0">
                <a:solidFill>
                  <a:schemeClr val="tx1"/>
                </a:solidFill>
                <a:latin typeface="Times New Roman" panose="02020603050405020304" pitchFamily="18" charset="0"/>
                <a:cs typeface="Times New Roman" panose="02020603050405020304" pitchFamily="18" charset="0"/>
              </a:rPr>
              <a:t>Stellate reticulum acts as a shock absorber that protect the delicate enamel forming cells.</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E707770-42AF-5643-8205-54F28FD2DF33}"/>
              </a:ext>
            </a:extLst>
          </p:cNvPr>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6" name="Picture 5">
            <a:extLst>
              <a:ext uri="{FF2B5EF4-FFF2-40B4-BE49-F238E27FC236}">
                <a16:creationId xmlns:a16="http://schemas.microsoft.com/office/drawing/2014/main" id="{59E85A93-BF89-28A8-C9B3-0A3675902BBC}"/>
              </a:ext>
            </a:extLst>
          </p:cNvPr>
          <p:cNvPicPr>
            <a:picLocks noChangeAspect="1"/>
          </p:cNvPicPr>
          <p:nvPr/>
        </p:nvPicPr>
        <p:blipFill>
          <a:blip r:embed="rId2"/>
          <a:stretch>
            <a:fillRect/>
          </a:stretch>
        </p:blipFill>
        <p:spPr>
          <a:xfrm>
            <a:off x="8250173" y="2893355"/>
            <a:ext cx="3249450" cy="2993395"/>
          </a:xfrm>
          <a:prstGeom prst="rect">
            <a:avLst/>
          </a:prstGeom>
        </p:spPr>
      </p:pic>
    </p:spTree>
    <p:extLst>
      <p:ext uri="{BB962C8B-B14F-4D97-AF65-F5344CB8AC3E}">
        <p14:creationId xmlns:p14="http://schemas.microsoft.com/office/powerpoint/2010/main" val="4207798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401BB-3975-C98E-5310-176F86BFDA32}"/>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3. Bell Stage:</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C88EF13-2DA6-C170-8C8F-1C415FF47F7C}"/>
              </a:ext>
            </a:extLst>
          </p:cNvPr>
          <p:cNvSpPr>
            <a:spLocks noGrp="1"/>
          </p:cNvSpPr>
          <p:nvPr>
            <p:ph idx="1"/>
          </p:nvPr>
        </p:nvSpPr>
        <p:spPr>
          <a:xfrm>
            <a:off x="1154954" y="2470334"/>
            <a:ext cx="10066421" cy="3184741"/>
          </a:xfrm>
        </p:spPr>
        <p:txBody>
          <a:bodyPr>
            <a:no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In this stage, the crown shape is determined.</a:t>
            </a:r>
          </a:p>
          <a:p>
            <a:pPr algn="just"/>
            <a:r>
              <a:rPr lang="en-US" sz="2400" dirty="0">
                <a:solidFill>
                  <a:schemeClr val="tx1"/>
                </a:solidFill>
                <a:latin typeface="Times New Roman" panose="02020603050405020304" pitchFamily="18" charset="0"/>
                <a:cs typeface="Times New Roman" panose="02020603050405020304" pitchFamily="18" charset="0"/>
              </a:rPr>
              <a:t>Four layers are seen in this stage; Outer enamel epithelium, stellate reticulum, stratum intermedium, inner enamel epithelium.</a:t>
            </a:r>
          </a:p>
          <a:p>
            <a:pPr algn="just"/>
            <a:r>
              <a:rPr lang="en-US" sz="2400" dirty="0">
                <a:solidFill>
                  <a:schemeClr val="tx1"/>
                </a:solidFill>
                <a:latin typeface="Times New Roman" panose="02020603050405020304" pitchFamily="18" charset="0"/>
                <a:cs typeface="Times New Roman" panose="02020603050405020304" pitchFamily="18" charset="0"/>
              </a:rPr>
              <a:t>Stratum intermedium is rich in glycogen so helps in enamel formation.</a:t>
            </a:r>
          </a:p>
          <a:p>
            <a:pPr algn="just"/>
            <a:r>
              <a:rPr lang="en-US" sz="2400" dirty="0">
                <a:solidFill>
                  <a:schemeClr val="tx1"/>
                </a:solidFill>
                <a:latin typeface="Times New Roman" panose="02020603050405020304" pitchFamily="18" charset="0"/>
                <a:cs typeface="Times New Roman" panose="02020603050405020304" pitchFamily="18" charset="0"/>
              </a:rPr>
              <a:t>The junction of inner enamel epithelium and outer enamel epithelium is called cervical loop which marks the future CEJ.</a:t>
            </a:r>
          </a:p>
          <a:p>
            <a:pPr marL="0" indent="0" algn="just">
              <a:buNone/>
            </a:pP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B30095E-A160-3A0A-7747-CBC33DF93927}"/>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2484782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F9BA65-794E-9B3A-65C6-BB456C203EF2}"/>
              </a:ext>
            </a:extLst>
          </p:cNvPr>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5" name="Content Placeholder 4">
            <a:extLst>
              <a:ext uri="{FF2B5EF4-FFF2-40B4-BE49-F238E27FC236}">
                <a16:creationId xmlns:a16="http://schemas.microsoft.com/office/drawing/2014/main" id="{5E8CFAAE-A53B-4738-C09B-C0F0B045655D}"/>
              </a:ext>
            </a:extLst>
          </p:cNvPr>
          <p:cNvPicPr>
            <a:picLocks noGrp="1" noChangeAspect="1"/>
          </p:cNvPicPr>
          <p:nvPr>
            <p:ph idx="1"/>
          </p:nvPr>
        </p:nvPicPr>
        <p:blipFill rotWithShape="1">
          <a:blip r:embed="rId2"/>
          <a:srcRect t="43837" r="53496" b="4389"/>
          <a:stretch/>
        </p:blipFill>
        <p:spPr>
          <a:xfrm>
            <a:off x="3685615" y="2655459"/>
            <a:ext cx="4590637" cy="3583618"/>
          </a:xfrm>
          <a:prstGeom prst="rect">
            <a:avLst/>
          </a:prstGeom>
        </p:spPr>
      </p:pic>
    </p:spTree>
    <p:extLst>
      <p:ext uri="{BB962C8B-B14F-4D97-AF65-F5344CB8AC3E}">
        <p14:creationId xmlns:p14="http://schemas.microsoft.com/office/powerpoint/2010/main" val="2856019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675F4-03F6-F0EE-091B-0EAA0384C3BA}"/>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4. Advanced Bell Stage:</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E8FED3F-6FBF-CC12-B7F1-2999A64CC5A4}"/>
              </a:ext>
            </a:extLst>
          </p:cNvPr>
          <p:cNvSpPr>
            <a:spLocks noGrp="1"/>
          </p:cNvSpPr>
          <p:nvPr>
            <p:ph idx="1"/>
          </p:nvPr>
        </p:nvSpPr>
        <p:spPr/>
        <p:txBody>
          <a:bodyPr>
            <a:normAutofit/>
          </a:bodyPr>
          <a:lstStyle/>
          <a:p>
            <a:r>
              <a:rPr lang="en-US" sz="2400" dirty="0">
                <a:solidFill>
                  <a:schemeClr val="tx1"/>
                </a:solidFill>
                <a:latin typeface="Times New Roman" panose="02020603050405020304" pitchFamily="18" charset="0"/>
                <a:cs typeface="Times New Roman" panose="02020603050405020304" pitchFamily="18" charset="0"/>
              </a:rPr>
              <a:t>There is Commencement of mineralization and root formation.</a:t>
            </a:r>
          </a:p>
          <a:p>
            <a:r>
              <a:rPr lang="en-US" sz="2400" dirty="0">
                <a:solidFill>
                  <a:schemeClr val="tx1"/>
                </a:solidFill>
                <a:latin typeface="Times New Roman" panose="02020603050405020304" pitchFamily="18" charset="0"/>
                <a:cs typeface="Times New Roman" panose="02020603050405020304" pitchFamily="18" charset="0"/>
              </a:rPr>
              <a:t>There is formation of future DEJ.</a:t>
            </a:r>
          </a:p>
          <a:p>
            <a:r>
              <a:rPr lang="en-US" sz="2400" dirty="0">
                <a:solidFill>
                  <a:schemeClr val="tx1"/>
                </a:solidFill>
                <a:latin typeface="Times New Roman" panose="02020603050405020304" pitchFamily="18" charset="0"/>
                <a:cs typeface="Times New Roman" panose="02020603050405020304" pitchFamily="18" charset="0"/>
              </a:rPr>
              <a:t>Cervical portion of enamel organ gives rise to HERS, which molds the shape of roots and initiates radicular dentin formation.</a:t>
            </a:r>
          </a:p>
          <a:p>
            <a:r>
              <a:rPr lang="en-US" sz="2400" dirty="0">
                <a:solidFill>
                  <a:schemeClr val="tx1"/>
                </a:solidFill>
                <a:latin typeface="Times New Roman" panose="02020603050405020304" pitchFamily="18" charset="0"/>
                <a:cs typeface="Times New Roman" panose="02020603050405020304" pitchFamily="18" charset="0"/>
              </a:rPr>
              <a:t>The differentiation of odontoblasts and the formation of dentin follow the lengthening of root sheath.</a:t>
            </a:r>
          </a:p>
          <a:p>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C443C6C-3064-C492-F092-BDBD13B0B937}"/>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2859744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3A1CA6-1121-F742-C428-77C3C9B6FE8D}"/>
              </a:ext>
            </a:extLst>
          </p:cNvPr>
          <p:cNvSpPr>
            <a:spLocks noGrp="1"/>
          </p:cNvSpPr>
          <p:nvPr>
            <p:ph idx="1"/>
          </p:nvPr>
        </p:nvSpPr>
        <p:spPr>
          <a:xfrm>
            <a:off x="604449" y="2715468"/>
            <a:ext cx="7709128" cy="3750646"/>
          </a:xfrm>
        </p:spPr>
        <p:txBody>
          <a:bodyPr>
            <a:normAutofit/>
          </a:bodyPr>
          <a:lstStyle/>
          <a:p>
            <a:r>
              <a:rPr lang="en-US" sz="2400" dirty="0">
                <a:solidFill>
                  <a:schemeClr val="tx1"/>
                </a:solidFill>
                <a:latin typeface="Times New Roman" panose="02020603050405020304" pitchFamily="18" charset="0"/>
                <a:cs typeface="Times New Roman" panose="02020603050405020304" pitchFamily="18" charset="0"/>
              </a:rPr>
              <a:t>Inner enamel epithelium </a:t>
            </a:r>
            <a:r>
              <a:rPr lang="en-US" sz="2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ameloblasts  enamel</a:t>
            </a:r>
          </a:p>
          <a:p>
            <a:r>
              <a:rPr lang="en-US" sz="2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Dental Papilla odontoblast dentin</a:t>
            </a:r>
          </a:p>
          <a:p>
            <a:r>
              <a:rPr lang="en-US" sz="2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Outer enamel epithelium  capillary network</a:t>
            </a:r>
          </a:p>
          <a:p>
            <a:r>
              <a:rPr lang="en-US" sz="2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Dental sac  periodontal ligament</a:t>
            </a:r>
          </a:p>
          <a:p>
            <a:r>
              <a:rPr lang="en-US" sz="2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The junction between inner and outer enamel epithelium and odontoblast  dentinoenamel junction.</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64A9040-2D60-378C-0852-763167D49F64}"/>
              </a:ext>
            </a:extLst>
          </p:cNvPr>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5" name="Picture 4">
            <a:extLst>
              <a:ext uri="{FF2B5EF4-FFF2-40B4-BE49-F238E27FC236}">
                <a16:creationId xmlns:a16="http://schemas.microsoft.com/office/drawing/2014/main" id="{87CE70AE-9E9C-56A2-285A-B970FC4B884E}"/>
              </a:ext>
            </a:extLst>
          </p:cNvPr>
          <p:cNvPicPr>
            <a:picLocks noChangeAspect="1"/>
          </p:cNvPicPr>
          <p:nvPr/>
        </p:nvPicPr>
        <p:blipFill rotWithShape="1">
          <a:blip r:embed="rId2"/>
          <a:srcRect l="50769" t="43508" b="4719"/>
          <a:stretch/>
        </p:blipFill>
        <p:spPr>
          <a:xfrm>
            <a:off x="8173616" y="2761861"/>
            <a:ext cx="3575373" cy="2636413"/>
          </a:xfrm>
          <a:prstGeom prst="rect">
            <a:avLst/>
          </a:prstGeom>
        </p:spPr>
      </p:pic>
    </p:spTree>
    <p:extLst>
      <p:ext uri="{BB962C8B-B14F-4D97-AF65-F5344CB8AC3E}">
        <p14:creationId xmlns:p14="http://schemas.microsoft.com/office/powerpoint/2010/main" val="2159867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27A0-9356-8635-10F6-D920B0DC9C59}"/>
              </a:ext>
            </a:extLst>
          </p:cNvPr>
          <p:cNvSpPr>
            <a:spLocks noGrp="1"/>
          </p:cNvSpPr>
          <p:nvPr>
            <p:ph type="title"/>
          </p:nvPr>
        </p:nvSpPr>
        <p:spPr>
          <a:xfrm>
            <a:off x="1252609" y="1204488"/>
            <a:ext cx="8761413" cy="706964"/>
          </a:xfrm>
        </p:spPr>
        <p:txBody>
          <a:bodyPr/>
          <a:lstStyle/>
          <a:p>
            <a:pPr marL="342900" indent="-342900" algn="just">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An analysis of successive stages of growth of the tooth germ can also be organized and studied under the following headings:</a:t>
            </a:r>
            <a:br>
              <a:rPr lang="en-US" sz="2400" dirty="0">
                <a:latin typeface="Times New Roman" panose="02020603050405020304" pitchFamily="18" charset="0"/>
                <a:cs typeface="Times New Roman" panose="02020603050405020304" pitchFamily="18" charset="0"/>
              </a:rPr>
            </a:br>
            <a:endParaRPr lang="en-IN" sz="24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22DD547-1A31-841D-431E-7AF2E385B698}"/>
              </a:ext>
            </a:extLst>
          </p:cNvPr>
          <p:cNvSpPr>
            <a:spLocks noGrp="1"/>
          </p:cNvSpPr>
          <p:nvPr>
            <p:ph idx="1"/>
          </p:nvPr>
        </p:nvSpPr>
        <p:spPr>
          <a:xfrm>
            <a:off x="1368018" y="2603500"/>
            <a:ext cx="8825659" cy="3416300"/>
          </a:xfrm>
        </p:spPr>
        <p:txBody>
          <a:bodyPr>
            <a:normAutofit/>
          </a:bodyPr>
          <a:lstStyle/>
          <a:p>
            <a:r>
              <a:rPr lang="en-US" sz="2400" dirty="0">
                <a:solidFill>
                  <a:schemeClr val="tx1"/>
                </a:solidFill>
                <a:latin typeface="Times New Roman" panose="02020603050405020304" pitchFamily="18" charset="0"/>
                <a:cs typeface="Times New Roman" panose="02020603050405020304" pitchFamily="18" charset="0"/>
              </a:rPr>
              <a:t>1. Initiation</a:t>
            </a:r>
          </a:p>
          <a:p>
            <a:r>
              <a:rPr lang="en-US" sz="2400" dirty="0">
                <a:solidFill>
                  <a:schemeClr val="tx1"/>
                </a:solidFill>
                <a:latin typeface="Times New Roman" panose="02020603050405020304" pitchFamily="18" charset="0"/>
                <a:cs typeface="Times New Roman" panose="02020603050405020304" pitchFamily="18" charset="0"/>
              </a:rPr>
              <a:t>2. Proliferation</a:t>
            </a:r>
          </a:p>
          <a:p>
            <a:r>
              <a:rPr lang="en-US" sz="2400" dirty="0">
                <a:solidFill>
                  <a:schemeClr val="tx1"/>
                </a:solidFill>
                <a:latin typeface="Times New Roman" panose="02020603050405020304" pitchFamily="18" charset="0"/>
                <a:cs typeface="Times New Roman" panose="02020603050405020304" pitchFamily="18" charset="0"/>
              </a:rPr>
              <a:t>3. histodifferentiation</a:t>
            </a:r>
          </a:p>
          <a:p>
            <a:r>
              <a:rPr lang="en-US" sz="2400" dirty="0">
                <a:solidFill>
                  <a:schemeClr val="tx1"/>
                </a:solidFill>
                <a:latin typeface="Times New Roman" panose="02020603050405020304" pitchFamily="18" charset="0"/>
                <a:cs typeface="Times New Roman" panose="02020603050405020304" pitchFamily="18" charset="0"/>
              </a:rPr>
              <a:t>4. Morphodifferentiation</a:t>
            </a:r>
          </a:p>
          <a:p>
            <a:r>
              <a:rPr lang="en-US" sz="2400" dirty="0">
                <a:solidFill>
                  <a:schemeClr val="tx1"/>
                </a:solidFill>
                <a:latin typeface="Times New Roman" panose="02020603050405020304" pitchFamily="18" charset="0"/>
                <a:cs typeface="Times New Roman" panose="02020603050405020304" pitchFamily="18" charset="0"/>
              </a:rPr>
              <a:t>5. Apposition</a:t>
            </a:r>
          </a:p>
          <a:p>
            <a:pPr marL="0" indent="0">
              <a:buNone/>
            </a:pP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46A0EE1-574D-1971-F8BC-F3CC57D0C5A8}"/>
              </a:ext>
            </a:extLst>
          </p:cNvPr>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5" name="Picture 4">
            <a:extLst>
              <a:ext uri="{FF2B5EF4-FFF2-40B4-BE49-F238E27FC236}">
                <a16:creationId xmlns:a16="http://schemas.microsoft.com/office/drawing/2014/main" id="{8C1B5733-E4B1-E976-169F-E132A20C4FE3}"/>
              </a:ext>
            </a:extLst>
          </p:cNvPr>
          <p:cNvPicPr>
            <a:picLocks noChangeAspect="1"/>
          </p:cNvPicPr>
          <p:nvPr/>
        </p:nvPicPr>
        <p:blipFill>
          <a:blip r:embed="rId2"/>
          <a:stretch>
            <a:fillRect/>
          </a:stretch>
        </p:blipFill>
        <p:spPr>
          <a:xfrm>
            <a:off x="5442954" y="2381348"/>
            <a:ext cx="6164328" cy="4246017"/>
          </a:xfrm>
          <a:prstGeom prst="rect">
            <a:avLst/>
          </a:prstGeom>
        </p:spPr>
      </p:pic>
    </p:spTree>
    <p:extLst>
      <p:ext uri="{BB962C8B-B14F-4D97-AF65-F5344CB8AC3E}">
        <p14:creationId xmlns:p14="http://schemas.microsoft.com/office/powerpoint/2010/main" val="4276711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F3888-0013-04E8-9457-3996519C0F32}"/>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1. Initiation:</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ED3BD62-A8DC-EB4E-6A93-153AF2A1DBFB}"/>
              </a:ext>
            </a:extLst>
          </p:cNvPr>
          <p:cNvSpPr>
            <a:spLocks noGrp="1"/>
          </p:cNvSpPr>
          <p:nvPr>
            <p:ph idx="1"/>
          </p:nvPr>
        </p:nvSpPr>
        <p:spPr>
          <a:xfrm>
            <a:off x="1083933" y="2346053"/>
            <a:ext cx="10181830" cy="4054753"/>
          </a:xfrm>
        </p:spPr>
        <p:txBody>
          <a:bodyPr>
            <a:no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The initiation stage is first observed in </a:t>
            </a:r>
            <a:r>
              <a:rPr lang="en-US" sz="2400" b="1" dirty="0">
                <a:solidFill>
                  <a:schemeClr val="tx1"/>
                </a:solidFill>
                <a:latin typeface="Times New Roman" panose="02020603050405020304" pitchFamily="18" charset="0"/>
                <a:cs typeface="Times New Roman" panose="02020603050405020304" pitchFamily="18" charset="0"/>
              </a:rPr>
              <a:t>six weeks </a:t>
            </a:r>
            <a:r>
              <a:rPr lang="en-US" sz="2400" dirty="0">
                <a:solidFill>
                  <a:schemeClr val="tx1"/>
                </a:solidFill>
                <a:latin typeface="Times New Roman" panose="02020603050405020304" pitchFamily="18" charset="0"/>
                <a:cs typeface="Times New Roman" panose="02020603050405020304" pitchFamily="18" charset="0"/>
              </a:rPr>
              <a:t>old fetus.</a:t>
            </a:r>
          </a:p>
          <a:p>
            <a:pPr algn="just"/>
            <a:r>
              <a:rPr lang="en-US" sz="2400" dirty="0">
                <a:solidFill>
                  <a:schemeClr val="tx1"/>
                </a:solidFill>
                <a:latin typeface="Times New Roman" panose="02020603050405020304" pitchFamily="18" charset="0"/>
                <a:cs typeface="Times New Roman" panose="02020603050405020304" pitchFamily="18" charset="0"/>
              </a:rPr>
              <a:t>Recognized by the initial expansion of basal layer of oral cavity immediately above the basement membrane.</a:t>
            </a:r>
          </a:p>
          <a:p>
            <a:pPr algn="just"/>
            <a:r>
              <a:rPr lang="en-US" sz="2400" dirty="0">
                <a:solidFill>
                  <a:schemeClr val="tx1"/>
                </a:solidFill>
                <a:latin typeface="Times New Roman" panose="02020603050405020304" pitchFamily="18" charset="0"/>
                <a:cs typeface="Times New Roman" panose="02020603050405020304" pitchFamily="18" charset="0"/>
              </a:rPr>
              <a:t>Initiation of the entire deciduous dentition occurs during 2</a:t>
            </a:r>
            <a:r>
              <a:rPr lang="en-US" sz="2400" baseline="30000" dirty="0">
                <a:solidFill>
                  <a:schemeClr val="tx1"/>
                </a:solidFill>
                <a:latin typeface="Times New Roman" panose="02020603050405020304" pitchFamily="18" charset="0"/>
                <a:cs typeface="Times New Roman" panose="02020603050405020304" pitchFamily="18" charset="0"/>
              </a:rPr>
              <a:t>nd</a:t>
            </a:r>
            <a:r>
              <a:rPr lang="en-US" sz="2400" dirty="0">
                <a:solidFill>
                  <a:schemeClr val="tx1"/>
                </a:solidFill>
                <a:latin typeface="Times New Roman" panose="02020603050405020304" pitchFamily="18" charset="0"/>
                <a:cs typeface="Times New Roman" panose="02020603050405020304" pitchFamily="18" charset="0"/>
              </a:rPr>
              <a:t> month in utero.</a:t>
            </a:r>
          </a:p>
          <a:p>
            <a:pPr algn="just"/>
            <a:r>
              <a:rPr lang="en-US" sz="2400" dirty="0">
                <a:solidFill>
                  <a:schemeClr val="tx1"/>
                </a:solidFill>
                <a:latin typeface="Times New Roman" panose="02020603050405020304" pitchFamily="18" charset="0"/>
                <a:cs typeface="Times New Roman" panose="02020603050405020304" pitchFamily="18" charset="0"/>
              </a:rPr>
              <a:t>Initiation of the entire permanent dentition starts from 5</a:t>
            </a:r>
            <a:r>
              <a:rPr lang="en-US" sz="2400" baseline="30000" dirty="0">
                <a:solidFill>
                  <a:schemeClr val="tx1"/>
                </a:solidFill>
                <a:latin typeface="Times New Roman" panose="02020603050405020304" pitchFamily="18" charset="0"/>
                <a:cs typeface="Times New Roman" panose="02020603050405020304" pitchFamily="18" charset="0"/>
              </a:rPr>
              <a:t>th</a:t>
            </a:r>
            <a:r>
              <a:rPr lang="en-US" sz="2400" dirty="0">
                <a:solidFill>
                  <a:schemeClr val="tx1"/>
                </a:solidFill>
                <a:latin typeface="Times New Roman" panose="02020603050405020304" pitchFamily="18" charset="0"/>
                <a:cs typeface="Times New Roman" panose="02020603050405020304" pitchFamily="18" charset="0"/>
              </a:rPr>
              <a:t> month in utero.</a:t>
            </a:r>
          </a:p>
          <a:p>
            <a:pPr algn="just"/>
            <a:r>
              <a:rPr lang="en-US" sz="2400" dirty="0">
                <a:solidFill>
                  <a:schemeClr val="tx1"/>
                </a:solidFill>
                <a:latin typeface="Times New Roman" panose="02020603050405020304" pitchFamily="18" charset="0"/>
                <a:cs typeface="Times New Roman" panose="02020603050405020304" pitchFamily="18" charset="0"/>
              </a:rPr>
              <a:t>Initiation of the 1</a:t>
            </a:r>
            <a:r>
              <a:rPr lang="en-US" sz="2400" baseline="30000" dirty="0">
                <a:solidFill>
                  <a:schemeClr val="tx1"/>
                </a:solidFill>
                <a:latin typeface="Times New Roman" panose="02020603050405020304" pitchFamily="18" charset="0"/>
                <a:cs typeface="Times New Roman" panose="02020603050405020304" pitchFamily="18" charset="0"/>
              </a:rPr>
              <a:t>st</a:t>
            </a:r>
            <a:r>
              <a:rPr lang="en-US" sz="2400" dirty="0">
                <a:solidFill>
                  <a:schemeClr val="tx1"/>
                </a:solidFill>
                <a:latin typeface="Times New Roman" panose="02020603050405020304" pitchFamily="18" charset="0"/>
                <a:cs typeface="Times New Roman" panose="02020603050405020304" pitchFamily="18" charset="0"/>
              </a:rPr>
              <a:t> permanent molar occurs at 4 months in utero.</a:t>
            </a:r>
          </a:p>
          <a:p>
            <a:pPr algn="just"/>
            <a:r>
              <a:rPr lang="en-US" sz="2400" dirty="0">
                <a:solidFill>
                  <a:schemeClr val="tx1"/>
                </a:solidFill>
                <a:latin typeface="Times New Roman" panose="02020603050405020304" pitchFamily="18" charset="0"/>
                <a:cs typeface="Times New Roman" panose="02020603050405020304" pitchFamily="18" charset="0"/>
              </a:rPr>
              <a:t>Initiation of the 2</a:t>
            </a:r>
            <a:r>
              <a:rPr lang="en-US" sz="2400" baseline="30000" dirty="0">
                <a:solidFill>
                  <a:schemeClr val="tx1"/>
                </a:solidFill>
                <a:latin typeface="Times New Roman" panose="02020603050405020304" pitchFamily="18" charset="0"/>
                <a:cs typeface="Times New Roman" panose="02020603050405020304" pitchFamily="18" charset="0"/>
              </a:rPr>
              <a:t>nd</a:t>
            </a:r>
            <a:r>
              <a:rPr lang="en-US" sz="2400" dirty="0">
                <a:solidFill>
                  <a:schemeClr val="tx1"/>
                </a:solidFill>
                <a:latin typeface="Times New Roman" panose="02020603050405020304" pitchFamily="18" charset="0"/>
                <a:cs typeface="Times New Roman" panose="02020603050405020304" pitchFamily="18" charset="0"/>
              </a:rPr>
              <a:t> permanent molar at 1 year.</a:t>
            </a:r>
          </a:p>
          <a:p>
            <a:pPr algn="just"/>
            <a:r>
              <a:rPr lang="en-US" sz="2400" dirty="0">
                <a:solidFill>
                  <a:schemeClr val="tx1"/>
                </a:solidFill>
                <a:latin typeface="Times New Roman" panose="02020603050405020304" pitchFamily="18" charset="0"/>
                <a:cs typeface="Times New Roman" panose="02020603050405020304" pitchFamily="18" charset="0"/>
              </a:rPr>
              <a:t>Initiation of the 3</a:t>
            </a:r>
            <a:r>
              <a:rPr lang="en-US" sz="2400" baseline="30000" dirty="0">
                <a:solidFill>
                  <a:schemeClr val="tx1"/>
                </a:solidFill>
                <a:latin typeface="Times New Roman" panose="02020603050405020304" pitchFamily="18" charset="0"/>
                <a:cs typeface="Times New Roman" panose="02020603050405020304" pitchFamily="18" charset="0"/>
              </a:rPr>
              <a:t>rd</a:t>
            </a:r>
            <a:r>
              <a:rPr lang="en-US" sz="2400" dirty="0">
                <a:solidFill>
                  <a:schemeClr val="tx1"/>
                </a:solidFill>
                <a:latin typeface="Times New Roman" panose="02020603050405020304" pitchFamily="18" charset="0"/>
                <a:cs typeface="Times New Roman" panose="02020603050405020304" pitchFamily="18" charset="0"/>
              </a:rPr>
              <a:t> permanent molar occurs at 4 to 5 year.</a:t>
            </a:r>
          </a:p>
          <a:p>
            <a:pPr algn="just"/>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3BF5FE2-3EC7-627F-FB0F-B422185E877B}"/>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3746899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718BE-A868-13FD-E707-00CCB8ABAA53}"/>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2. Proliferation:</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33E840E-552C-E23C-44EC-901EB72361B0}"/>
              </a:ext>
            </a:extLst>
          </p:cNvPr>
          <p:cNvSpPr>
            <a:spLocks noGrp="1"/>
          </p:cNvSpPr>
          <p:nvPr>
            <p:ph idx="1"/>
          </p:nvPr>
        </p:nvSpPr>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Further multiplication of the cells of the initiation stage and an expansion of the tooth bud which results in the formation of the tooth germ in the form of a cap.</a:t>
            </a:r>
          </a:p>
          <a:p>
            <a:pPr algn="just"/>
            <a:r>
              <a:rPr lang="en-US" sz="2400" dirty="0">
                <a:solidFill>
                  <a:schemeClr val="tx1"/>
                </a:solidFill>
                <a:latin typeface="Times New Roman" panose="02020603050405020304" pitchFamily="18" charset="0"/>
                <a:cs typeface="Times New Roman" panose="02020603050405020304" pitchFamily="18" charset="0"/>
              </a:rPr>
              <a:t>Any problem in the first two stages leads to </a:t>
            </a:r>
            <a:r>
              <a:rPr lang="en-US" sz="2400" b="1" dirty="0">
                <a:solidFill>
                  <a:schemeClr val="tx1"/>
                </a:solidFill>
                <a:latin typeface="Times New Roman" panose="02020603050405020304" pitchFamily="18" charset="0"/>
                <a:cs typeface="Times New Roman" panose="02020603050405020304" pitchFamily="18" charset="0"/>
              </a:rPr>
              <a:t>Anodontia.</a:t>
            </a:r>
            <a:endParaRPr lang="en-IN" sz="2400" b="1"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AF2018B-952F-DA3E-B15A-061ECA714B07}"/>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567620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A07AE-30E7-B36E-3AA2-80E72AFAD44F}"/>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3. Histodifferentiation:</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0580BE5-EC7C-BCF7-2ECC-C5AB14DCEEA7}"/>
              </a:ext>
            </a:extLst>
          </p:cNvPr>
          <p:cNvSpPr>
            <a:spLocks noGrp="1"/>
          </p:cNvSpPr>
          <p:nvPr>
            <p:ph idx="1"/>
          </p:nvPr>
        </p:nvSpPr>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This stage is marked by the histological difference in the appearance of the cells of the tooth germ as they begin to specialize.</a:t>
            </a:r>
          </a:p>
          <a:p>
            <a:pPr algn="just"/>
            <a:r>
              <a:rPr lang="en-US" sz="2400" dirty="0">
                <a:solidFill>
                  <a:schemeClr val="tx1"/>
                </a:solidFill>
                <a:latin typeface="Times New Roman" panose="02020603050405020304" pitchFamily="18" charset="0"/>
                <a:cs typeface="Times New Roman" panose="02020603050405020304" pitchFamily="18" charset="0"/>
              </a:rPr>
              <a:t>The tooth germ assumes the shape of bell in this stage. </a:t>
            </a:r>
          </a:p>
          <a:p>
            <a:pPr algn="just"/>
            <a:r>
              <a:rPr lang="en-US" sz="2400" dirty="0">
                <a:solidFill>
                  <a:schemeClr val="tx1"/>
                </a:solidFill>
                <a:latin typeface="Times New Roman" panose="02020603050405020304" pitchFamily="18" charset="0"/>
                <a:cs typeface="Times New Roman" panose="02020603050405020304" pitchFamily="18" charset="0"/>
              </a:rPr>
              <a:t>With the formation of dentin, the cells of the inner enamel epithelium differentiate into ameloblasts and enamel matrix is formed opposite the dentin.</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CA0A4E2-1184-9AB0-D3EB-36932A8F31F3}"/>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2921975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CD3B0-98E9-5A85-818E-D05A3AE980AA}"/>
              </a:ext>
            </a:extLst>
          </p:cNvPr>
          <p:cNvSpPr>
            <a:spLocks noGrp="1"/>
          </p:cNvSpPr>
          <p:nvPr>
            <p:ph type="title"/>
          </p:nvPr>
        </p:nvSpPr>
        <p:spPr/>
        <p:txBody>
          <a:bodyPr/>
          <a:lstStyle/>
          <a:p>
            <a:pPr marL="571500" indent="-571500">
              <a:buFont typeface="Wingdings" panose="05000000000000000000" pitchFamily="2" charset="2"/>
              <a:buChar char="q"/>
            </a:pPr>
            <a:r>
              <a:rPr lang="en-US" sz="2800" b="1" i="1" u="sng" dirty="0">
                <a:latin typeface="Times New Roman" panose="02020603050405020304" pitchFamily="18" charset="0"/>
                <a:cs typeface="Times New Roman" panose="02020603050405020304" pitchFamily="18" charset="0"/>
              </a:rPr>
              <a:t>Contents:</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9F0DAB3-5D10-1819-B7F4-6BB6A504AD30}"/>
              </a:ext>
            </a:extLst>
          </p:cNvPr>
          <p:cNvSpPr>
            <a:spLocks noGrp="1"/>
          </p:cNvSpPr>
          <p:nvPr>
            <p:ph idx="1"/>
          </p:nvPr>
        </p:nvSpPr>
        <p:spPr>
          <a:xfrm>
            <a:off x="1089639" y="2146300"/>
            <a:ext cx="8825659" cy="3416300"/>
          </a:xfrm>
        </p:spPr>
        <p:txBody>
          <a:bodyPr>
            <a:noAutofit/>
          </a:bodyPr>
          <a:lstStyle/>
          <a:p>
            <a:pPr>
              <a:buClrTx/>
              <a:buAutoNum type="arabicPeriod"/>
            </a:pPr>
            <a:r>
              <a:rPr lang="en-US" sz="2400" dirty="0">
                <a:solidFill>
                  <a:schemeClr val="tx1"/>
                </a:solidFill>
                <a:latin typeface="Times New Roman" panose="02020603050405020304" pitchFamily="18" charset="0"/>
                <a:cs typeface="Times New Roman" panose="02020603050405020304" pitchFamily="18" charset="0"/>
              </a:rPr>
              <a:t>Introduction</a:t>
            </a:r>
          </a:p>
          <a:p>
            <a:pPr>
              <a:buClrTx/>
              <a:buAutoNum type="arabicPeriod"/>
            </a:pPr>
            <a:r>
              <a:rPr lang="en-IN" sz="2400" dirty="0">
                <a:solidFill>
                  <a:schemeClr val="tx1"/>
                </a:solidFill>
                <a:latin typeface="Times New Roman" panose="02020603050405020304" pitchFamily="18" charset="0"/>
                <a:cs typeface="Times New Roman" panose="02020603050405020304" pitchFamily="18" charset="0"/>
              </a:rPr>
              <a:t>Stages of Tooth Development</a:t>
            </a:r>
          </a:p>
          <a:p>
            <a:pPr>
              <a:buClrTx/>
              <a:buAutoNum type="arabicPeriod"/>
            </a:pPr>
            <a:r>
              <a:rPr lang="en-IN" sz="2400" dirty="0">
                <a:solidFill>
                  <a:schemeClr val="tx1"/>
                </a:solidFill>
                <a:latin typeface="Times New Roman" panose="02020603050405020304" pitchFamily="18" charset="0"/>
                <a:cs typeface="Times New Roman" panose="02020603050405020304" pitchFamily="18" charset="0"/>
              </a:rPr>
              <a:t>Eruption of Tooth</a:t>
            </a:r>
          </a:p>
          <a:p>
            <a:pPr>
              <a:buClrTx/>
              <a:buAutoNum type="arabicPeriod"/>
            </a:pPr>
            <a:r>
              <a:rPr lang="en-IN" sz="2400" dirty="0">
                <a:solidFill>
                  <a:schemeClr val="tx1"/>
                </a:solidFill>
                <a:latin typeface="Times New Roman" panose="02020603050405020304" pitchFamily="18" charset="0"/>
                <a:cs typeface="Times New Roman" panose="02020603050405020304" pitchFamily="18" charset="0"/>
              </a:rPr>
              <a:t>Theories of Eruption of Tooth</a:t>
            </a:r>
          </a:p>
          <a:p>
            <a:pPr>
              <a:buClrTx/>
              <a:buAutoNum type="arabicPeriod"/>
            </a:pPr>
            <a:r>
              <a:rPr lang="en-IN" sz="2400" dirty="0">
                <a:solidFill>
                  <a:schemeClr val="tx1"/>
                </a:solidFill>
                <a:latin typeface="Times New Roman" panose="02020603050405020304" pitchFamily="18" charset="0"/>
                <a:cs typeface="Times New Roman" panose="02020603050405020304" pitchFamily="18" charset="0"/>
              </a:rPr>
              <a:t>Development of Dentition</a:t>
            </a:r>
          </a:p>
          <a:p>
            <a:pPr>
              <a:buClrTx/>
              <a:buAutoNum type="arabicPeriod"/>
            </a:pPr>
            <a:r>
              <a:rPr lang="en-IN" sz="2400" dirty="0">
                <a:solidFill>
                  <a:schemeClr val="tx1"/>
                </a:solidFill>
                <a:latin typeface="Times New Roman" panose="02020603050405020304" pitchFamily="18" charset="0"/>
                <a:cs typeface="Times New Roman" panose="02020603050405020304" pitchFamily="18" charset="0"/>
              </a:rPr>
              <a:t>Stages of Development of Dentition</a:t>
            </a:r>
          </a:p>
          <a:p>
            <a:pPr>
              <a:buClrTx/>
              <a:buAutoNum type="arabicPeriod"/>
            </a:pPr>
            <a:r>
              <a:rPr lang="en-US" sz="2400" dirty="0">
                <a:solidFill>
                  <a:schemeClr val="tx1"/>
                </a:solidFill>
                <a:latin typeface="Times New Roman" panose="02020603050405020304" pitchFamily="18" charset="0"/>
                <a:cs typeface="Times New Roman" panose="02020603050405020304" pitchFamily="18" charset="0"/>
              </a:rPr>
              <a:t>The Six Keys To Normal Occlusion</a:t>
            </a:r>
            <a:endParaRPr lang="en-IN" sz="2400" dirty="0">
              <a:solidFill>
                <a:schemeClr val="tx1"/>
              </a:solidFill>
              <a:latin typeface="Times New Roman" panose="02020603050405020304" pitchFamily="18" charset="0"/>
              <a:cs typeface="Times New Roman" panose="02020603050405020304" pitchFamily="18" charset="0"/>
            </a:endParaRPr>
          </a:p>
          <a:p>
            <a:pPr>
              <a:buClrTx/>
              <a:buAutoNum type="arabicPeriod"/>
            </a:pPr>
            <a:r>
              <a:rPr lang="en-IN" sz="2400" dirty="0">
                <a:solidFill>
                  <a:schemeClr val="tx1"/>
                </a:solidFill>
                <a:latin typeface="Times New Roman" panose="02020603050405020304" pitchFamily="18" charset="0"/>
                <a:cs typeface="Times New Roman" panose="02020603050405020304" pitchFamily="18" charset="0"/>
              </a:rPr>
              <a:t>Conclusion</a:t>
            </a:r>
          </a:p>
          <a:p>
            <a:pPr>
              <a:buClrTx/>
              <a:buAutoNum type="arabicPeriod"/>
            </a:pPr>
            <a:r>
              <a:rPr lang="en-IN" sz="2400" dirty="0">
                <a:solidFill>
                  <a:schemeClr val="tx1"/>
                </a:solidFill>
                <a:latin typeface="Times New Roman" panose="02020603050405020304" pitchFamily="18" charset="0"/>
                <a:cs typeface="Times New Roman" panose="02020603050405020304" pitchFamily="18" charset="0"/>
              </a:rPr>
              <a:t>References</a:t>
            </a:r>
          </a:p>
        </p:txBody>
      </p:sp>
      <p:sp>
        <p:nvSpPr>
          <p:cNvPr id="4" name="Slide Number Placeholder 3">
            <a:extLst>
              <a:ext uri="{FF2B5EF4-FFF2-40B4-BE49-F238E27FC236}">
                <a16:creationId xmlns:a16="http://schemas.microsoft.com/office/drawing/2014/main" id="{E0041AC6-EAC5-4B8E-B380-0C7D2EFB2CCA}"/>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2957046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2E918-FD61-15F3-D208-EDB4564EE532}"/>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4. Morphodifferentiation:</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CE47577-0851-AFBC-A6AF-BC4D60E414ED}"/>
              </a:ext>
            </a:extLst>
          </p:cNvPr>
          <p:cNvSpPr>
            <a:spLocks noGrp="1"/>
          </p:cNvSpPr>
          <p:nvPr>
            <p:ph idx="1"/>
          </p:nvPr>
        </p:nvSpPr>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It is the stage at which the cells find an arrangement that ultimately dictates the final size and shape of tooth.</a:t>
            </a:r>
          </a:p>
          <a:p>
            <a:pPr algn="just"/>
            <a:r>
              <a:rPr lang="en-US" sz="2400" dirty="0">
                <a:solidFill>
                  <a:schemeClr val="tx1"/>
                </a:solidFill>
                <a:latin typeface="Times New Roman" panose="02020603050405020304" pitchFamily="18" charset="0"/>
                <a:cs typeface="Times New Roman" panose="02020603050405020304" pitchFamily="18" charset="0"/>
              </a:rPr>
              <a:t>It coordinates with advanced bell stage.</a:t>
            </a:r>
          </a:p>
          <a:p>
            <a:pPr algn="just"/>
            <a:r>
              <a:rPr lang="en-US" sz="2400" dirty="0">
                <a:solidFill>
                  <a:schemeClr val="tx1"/>
                </a:solidFill>
                <a:latin typeface="Times New Roman" panose="02020603050405020304" pitchFamily="18" charset="0"/>
                <a:cs typeface="Times New Roman" panose="02020603050405020304" pitchFamily="18" charset="0"/>
              </a:rPr>
              <a:t>Problem in this stage leads to abnormalities in size and shape of teeth.</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F681AC3-9CE6-4342-59CE-75D90B301500}"/>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37957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F8B81-96A7-CE23-16A1-9600BAFB1BA9}"/>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5. Apposition:</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30563C0-B04C-22CF-0A6E-1F9DFE86F287}"/>
              </a:ext>
            </a:extLst>
          </p:cNvPr>
          <p:cNvSpPr>
            <a:spLocks noGrp="1"/>
          </p:cNvSpPr>
          <p:nvPr>
            <p:ph idx="1"/>
          </p:nvPr>
        </p:nvSpPr>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It is the deposition of the matrix of the hard dental structure.</a:t>
            </a:r>
          </a:p>
          <a:p>
            <a:pPr algn="just"/>
            <a:r>
              <a:rPr lang="en-US" sz="2400" dirty="0">
                <a:solidFill>
                  <a:schemeClr val="tx1"/>
                </a:solidFill>
                <a:latin typeface="Times New Roman" panose="02020603050405020304" pitchFamily="18" charset="0"/>
                <a:cs typeface="Times New Roman" panose="02020603050405020304" pitchFamily="18" charset="0"/>
              </a:rPr>
              <a:t>It is the fulfillment of the plans outlined at the stages of histodifferentiation and morphodifferentiation.</a:t>
            </a:r>
          </a:p>
          <a:p>
            <a:pPr algn="just"/>
            <a:r>
              <a:rPr lang="en-US" sz="2400" dirty="0">
                <a:solidFill>
                  <a:schemeClr val="tx1"/>
                </a:solidFill>
                <a:latin typeface="Times New Roman" panose="02020603050405020304" pitchFamily="18" charset="0"/>
                <a:cs typeface="Times New Roman" panose="02020603050405020304" pitchFamily="18" charset="0"/>
              </a:rPr>
              <a:t>Characterized by the regular and rhythmic deposition of extracellular matrix, which is of itself incapable of further growth.</a:t>
            </a:r>
          </a:p>
          <a:p>
            <a:pPr algn="just"/>
            <a:r>
              <a:rPr lang="en-US" sz="2400" dirty="0">
                <a:solidFill>
                  <a:schemeClr val="tx1"/>
                </a:solidFill>
                <a:latin typeface="Times New Roman" panose="02020603050405020304" pitchFamily="18" charset="0"/>
                <a:cs typeface="Times New Roman" panose="02020603050405020304" pitchFamily="18" charset="0"/>
              </a:rPr>
              <a:t>This accounts for the layered appearance of enamel and dentin.</a:t>
            </a:r>
          </a:p>
          <a:p>
            <a:pPr algn="just"/>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1A5A681-B522-49B6-5F98-3063CFA6F8F4}"/>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1058406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42F36-5BCA-9234-A41B-D7F494E08EBE}"/>
              </a:ext>
            </a:extLst>
          </p:cNvPr>
          <p:cNvSpPr>
            <a:spLocks noGrp="1"/>
          </p:cNvSpPr>
          <p:nvPr>
            <p:ph type="title"/>
          </p:nvPr>
        </p:nvSpPr>
        <p:spPr/>
        <p:txBody>
          <a:bodyPr/>
          <a:lstStyle/>
          <a:p>
            <a:pPr marL="571500" indent="-571500">
              <a:buFont typeface="Wingdings" panose="05000000000000000000" pitchFamily="2" charset="2"/>
              <a:buChar char="q"/>
            </a:pPr>
            <a:r>
              <a:rPr lang="en-US" sz="2800" b="1" i="1" u="sng" dirty="0">
                <a:latin typeface="Times New Roman" panose="02020603050405020304" pitchFamily="18" charset="0"/>
                <a:cs typeface="Times New Roman" panose="02020603050405020304" pitchFamily="18" charset="0"/>
              </a:rPr>
              <a:t>Nolla’s Stages of Tooth Development</a:t>
            </a:r>
            <a:endParaRPr lang="en-IN" sz="2800" b="1" i="1" u="sng"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CEB25ED-1BC2-DB1B-5DF4-852EAC8A430A}"/>
              </a:ext>
            </a:extLst>
          </p:cNvPr>
          <p:cNvSpPr>
            <a:spLocks noGrp="1"/>
          </p:cNvSpPr>
          <p:nvPr>
            <p:ph type="sldNum" sz="quarter" idx="12"/>
          </p:nvPr>
        </p:nvSpPr>
        <p:spPr/>
        <p:txBody>
          <a:bodyPr/>
          <a:lstStyle/>
          <a:p>
            <a:fld id="{D57F1E4F-1CFF-5643-939E-217C01CDF565}" type="slidenum">
              <a:rPr lang="en-US" smtClean="0"/>
              <a:pPr/>
              <a:t>22</a:t>
            </a:fld>
            <a:endParaRPr lang="en-US" dirty="0"/>
          </a:p>
        </p:txBody>
      </p:sp>
      <p:pic>
        <p:nvPicPr>
          <p:cNvPr id="6" name="Picture 5">
            <a:extLst>
              <a:ext uri="{FF2B5EF4-FFF2-40B4-BE49-F238E27FC236}">
                <a16:creationId xmlns:a16="http://schemas.microsoft.com/office/drawing/2014/main" id="{52BA8C1A-26D7-7AF3-9267-1BEEC5C2C11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006083" y="2136710"/>
            <a:ext cx="7613778" cy="4721290"/>
          </a:xfrm>
          <a:prstGeom prst="rect">
            <a:avLst/>
          </a:prstGeom>
        </p:spPr>
      </p:pic>
    </p:spTree>
    <p:extLst>
      <p:ext uri="{BB962C8B-B14F-4D97-AF65-F5344CB8AC3E}">
        <p14:creationId xmlns:p14="http://schemas.microsoft.com/office/powerpoint/2010/main" val="1590480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5500-B505-9B10-B5F6-6EFCADD8DB9C}"/>
              </a:ext>
            </a:extLst>
          </p:cNvPr>
          <p:cNvSpPr>
            <a:spLocks noGrp="1"/>
          </p:cNvSpPr>
          <p:nvPr>
            <p:ph type="title"/>
          </p:nvPr>
        </p:nvSpPr>
        <p:spPr/>
        <p:txBody>
          <a:bodyPr/>
          <a:lstStyle/>
          <a:p>
            <a:pPr marL="571500" indent="-571500">
              <a:buFont typeface="Wingdings" panose="05000000000000000000" pitchFamily="2" charset="2"/>
              <a:buChar char="Ø"/>
            </a:pPr>
            <a:r>
              <a:rPr lang="en-US" sz="2800" b="1" i="1" u="sng" dirty="0">
                <a:latin typeface="Times New Roman" panose="02020603050405020304" pitchFamily="18" charset="0"/>
                <a:cs typeface="Times New Roman" panose="02020603050405020304" pitchFamily="18" charset="0"/>
              </a:rPr>
              <a:t>Eruption of Tooth:</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3426204-0307-0714-11BB-34C4EDFBF67A}"/>
              </a:ext>
            </a:extLst>
          </p:cNvPr>
          <p:cNvSpPr>
            <a:spLocks noGrp="1"/>
          </p:cNvSpPr>
          <p:nvPr>
            <p:ph idx="1"/>
          </p:nvPr>
        </p:nvSpPr>
        <p:spPr>
          <a:xfrm>
            <a:off x="548466" y="2622161"/>
            <a:ext cx="7083975" cy="4030566"/>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Eruption ( Latin word </a:t>
            </a:r>
            <a:r>
              <a:rPr lang="en-US" sz="2400" b="1" i="1" dirty="0">
                <a:solidFill>
                  <a:schemeClr val="tx1"/>
                </a:solidFill>
                <a:latin typeface="Times New Roman" panose="02020603050405020304" pitchFamily="18" charset="0"/>
                <a:cs typeface="Times New Roman" panose="02020603050405020304" pitchFamily="18" charset="0"/>
              </a:rPr>
              <a:t>erumpere</a:t>
            </a:r>
            <a:r>
              <a:rPr lang="en-US" sz="2400" dirty="0">
                <a:solidFill>
                  <a:schemeClr val="tx1"/>
                </a:solidFill>
                <a:latin typeface="Times New Roman" panose="02020603050405020304" pitchFamily="18" charset="0"/>
                <a:cs typeface="Times New Roman" panose="02020603050405020304" pitchFamily="18" charset="0"/>
              </a:rPr>
              <a:t> = to break out)</a:t>
            </a:r>
          </a:p>
          <a:p>
            <a:pPr algn="just"/>
            <a:r>
              <a:rPr lang="en-IN" sz="2400" dirty="0">
                <a:solidFill>
                  <a:schemeClr val="tx1"/>
                </a:solidFill>
                <a:latin typeface="Times New Roman" panose="02020603050405020304" pitchFamily="18" charset="0"/>
                <a:cs typeface="Times New Roman" panose="02020603050405020304" pitchFamily="18" charset="0"/>
              </a:rPr>
              <a:t>Tooth eruption is complex series of events occurring in a continuous process to move the teeth in a three dimensional space.</a:t>
            </a:r>
          </a:p>
          <a:p>
            <a:pPr algn="just"/>
            <a:r>
              <a:rPr lang="en-IN" sz="2400" dirty="0">
                <a:solidFill>
                  <a:schemeClr val="tx1"/>
                </a:solidFill>
                <a:latin typeface="Times New Roman" panose="02020603050405020304" pitchFamily="18" charset="0"/>
                <a:cs typeface="Times New Roman" panose="02020603050405020304" pitchFamily="18" charset="0"/>
              </a:rPr>
              <a:t>It is a developmental process and can be defined as, “</a:t>
            </a:r>
            <a:r>
              <a:rPr lang="en-IN" sz="2400" b="1" dirty="0">
                <a:solidFill>
                  <a:schemeClr val="tx1"/>
                </a:solidFill>
                <a:latin typeface="Times New Roman" panose="02020603050405020304" pitchFamily="18" charset="0"/>
                <a:cs typeface="Times New Roman" panose="02020603050405020304" pitchFamily="18" charset="0"/>
              </a:rPr>
              <a:t>axial or occlusal movement of the tooth from its developmental position within the alveolar crypt in the jaw to its functional position in the occlusal plane within the oral cavity</a:t>
            </a:r>
            <a:r>
              <a:rPr lang="en-IN" sz="2400" dirty="0">
                <a:solidFill>
                  <a:schemeClr val="tx1"/>
                </a:solidFill>
                <a:latin typeface="Times New Roman" panose="02020603050405020304" pitchFamily="18" charset="0"/>
                <a:cs typeface="Times New Roman" panose="02020603050405020304" pitchFamily="18" charset="0"/>
              </a:rPr>
              <a:t>.”</a:t>
            </a:r>
          </a:p>
        </p:txBody>
      </p:sp>
      <p:sp>
        <p:nvSpPr>
          <p:cNvPr id="4" name="Slide Number Placeholder 3">
            <a:extLst>
              <a:ext uri="{FF2B5EF4-FFF2-40B4-BE49-F238E27FC236}">
                <a16:creationId xmlns:a16="http://schemas.microsoft.com/office/drawing/2014/main" id="{243B6689-1B0B-DE4D-8D85-416CF2FC6D75}"/>
              </a:ext>
            </a:extLst>
          </p:cNvPr>
          <p:cNvSpPr>
            <a:spLocks noGrp="1"/>
          </p:cNvSpPr>
          <p:nvPr>
            <p:ph type="sldNum" sz="quarter" idx="12"/>
          </p:nvPr>
        </p:nvSpPr>
        <p:spPr/>
        <p:txBody>
          <a:bodyPr/>
          <a:lstStyle/>
          <a:p>
            <a:fld id="{D57F1E4F-1CFF-5643-939E-217C01CDF565}" type="slidenum">
              <a:rPr lang="en-US" smtClean="0"/>
              <a:pPr/>
              <a:t>23</a:t>
            </a:fld>
            <a:endParaRPr lang="en-US" dirty="0"/>
          </a:p>
        </p:txBody>
      </p:sp>
      <p:pic>
        <p:nvPicPr>
          <p:cNvPr id="5" name="Picture 4">
            <a:extLst>
              <a:ext uri="{FF2B5EF4-FFF2-40B4-BE49-F238E27FC236}">
                <a16:creationId xmlns:a16="http://schemas.microsoft.com/office/drawing/2014/main" id="{A19CC07F-1928-2844-5DD7-961C01B04F8D}"/>
              </a:ext>
            </a:extLst>
          </p:cNvPr>
          <p:cNvPicPr>
            <a:picLocks noChangeAspect="1"/>
          </p:cNvPicPr>
          <p:nvPr/>
        </p:nvPicPr>
        <p:blipFill>
          <a:blip r:embed="rId2"/>
          <a:stretch>
            <a:fillRect/>
          </a:stretch>
        </p:blipFill>
        <p:spPr>
          <a:xfrm>
            <a:off x="7772541" y="2994738"/>
            <a:ext cx="4209885" cy="2799573"/>
          </a:xfrm>
          <a:prstGeom prst="rect">
            <a:avLst/>
          </a:prstGeom>
        </p:spPr>
      </p:pic>
    </p:spTree>
    <p:extLst>
      <p:ext uri="{BB962C8B-B14F-4D97-AF65-F5344CB8AC3E}">
        <p14:creationId xmlns:p14="http://schemas.microsoft.com/office/powerpoint/2010/main" val="1946701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A3696-2DCE-8681-64BA-9782BD5208D5}"/>
              </a:ext>
            </a:extLst>
          </p:cNvPr>
          <p:cNvSpPr>
            <a:spLocks noGrp="1"/>
          </p:cNvSpPr>
          <p:nvPr>
            <p:ph idx="1"/>
          </p:nvPr>
        </p:nvSpPr>
        <p:spPr/>
        <p:txBody>
          <a:bodyPr>
            <a:normAutofit/>
          </a:bodyPr>
          <a:lstStyle/>
          <a:p>
            <a:r>
              <a:rPr lang="en-US" sz="2400" dirty="0">
                <a:solidFill>
                  <a:schemeClr val="tx1"/>
                </a:solidFill>
                <a:latin typeface="Times New Roman" panose="02020603050405020304" pitchFamily="18" charset="0"/>
                <a:cs typeface="Times New Roman" panose="02020603050405020304" pitchFamily="18" charset="0"/>
              </a:rPr>
              <a:t>The entire process of tooth eruption may generally be described as follows:</a:t>
            </a:r>
          </a:p>
          <a:p>
            <a:pPr>
              <a:buAutoNum type="arabicPeriod"/>
            </a:pPr>
            <a:r>
              <a:rPr lang="en-US" sz="2400" dirty="0">
                <a:solidFill>
                  <a:schemeClr val="tx1"/>
                </a:solidFill>
                <a:latin typeface="Times New Roman" panose="02020603050405020304" pitchFamily="18" charset="0"/>
                <a:cs typeface="Times New Roman" panose="02020603050405020304" pitchFamily="18" charset="0"/>
              </a:rPr>
              <a:t>Pre- eruptive tooth movement</a:t>
            </a:r>
          </a:p>
          <a:p>
            <a:pPr>
              <a:buAutoNum type="arabicPeriod"/>
            </a:pPr>
            <a:r>
              <a:rPr lang="en-US" sz="2400" dirty="0">
                <a:solidFill>
                  <a:schemeClr val="tx1"/>
                </a:solidFill>
                <a:latin typeface="Times New Roman" panose="02020603050405020304" pitchFamily="18" charset="0"/>
                <a:cs typeface="Times New Roman" panose="02020603050405020304" pitchFamily="18" charset="0"/>
              </a:rPr>
              <a:t>Eruptive tooth movement</a:t>
            </a:r>
          </a:p>
          <a:p>
            <a:pPr>
              <a:buAutoNum type="arabicPeriod"/>
            </a:pPr>
            <a:r>
              <a:rPr lang="en-US" sz="2400" dirty="0">
                <a:solidFill>
                  <a:schemeClr val="tx1"/>
                </a:solidFill>
                <a:latin typeface="Times New Roman" panose="02020603050405020304" pitchFamily="18" charset="0"/>
                <a:cs typeface="Times New Roman" panose="02020603050405020304" pitchFamily="18" charset="0"/>
              </a:rPr>
              <a:t>Post-eruptive tooth movement</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2531D5A-8B1E-BE2A-1B78-5DF280C6D4A9}"/>
              </a:ext>
            </a:extLst>
          </p:cNvPr>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3427387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52B98-8258-3830-853C-D247069DF7C2}"/>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1. Pre-eruptive tooth movement:</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328CE13-0324-0272-0A73-49F6E4195A00}"/>
              </a:ext>
            </a:extLst>
          </p:cNvPr>
          <p:cNvSpPr>
            <a:spLocks noGrp="1"/>
          </p:cNvSpPr>
          <p:nvPr>
            <p:ph idx="1"/>
          </p:nvPr>
        </p:nvSpPr>
        <p:spPr>
          <a:xfrm>
            <a:off x="1075055" y="2292781"/>
            <a:ext cx="10279485" cy="4010364"/>
          </a:xfrm>
        </p:spPr>
        <p:txBody>
          <a:bodyPr>
            <a:noAutofit/>
          </a:bodyPr>
          <a:lstStyle/>
          <a:p>
            <a:r>
              <a:rPr lang="en-US" sz="2200" dirty="0">
                <a:solidFill>
                  <a:schemeClr val="tx1"/>
                </a:solidFill>
                <a:latin typeface="Times New Roman" panose="02020603050405020304" pitchFamily="18" charset="0"/>
                <a:cs typeface="Times New Roman" panose="02020603050405020304" pitchFamily="18" charset="0"/>
              </a:rPr>
              <a:t>Movements made by deciduous and permanent tooth germs within the tissues of the jaw before they begin to erupt.</a:t>
            </a:r>
          </a:p>
          <a:p>
            <a:r>
              <a:rPr lang="en-US" sz="2200" dirty="0">
                <a:solidFill>
                  <a:schemeClr val="tx1"/>
                </a:solidFill>
                <a:latin typeface="Times New Roman" panose="02020603050405020304" pitchFamily="18" charset="0"/>
                <a:cs typeface="Times New Roman" panose="02020603050405020304" pitchFamily="18" charset="0"/>
              </a:rPr>
              <a:t>Tooth root begins its formation and begins to move toward the surface of the oral cavity from its bony vault.</a:t>
            </a:r>
          </a:p>
          <a:p>
            <a:pPr>
              <a:lnSpc>
                <a:spcPct val="130000"/>
              </a:lnSpc>
            </a:pPr>
            <a:r>
              <a:rPr lang="en-US" sz="2200" dirty="0">
                <a:solidFill>
                  <a:schemeClr val="tx1"/>
                </a:solidFill>
                <a:latin typeface="Times New Roman" panose="02020603050405020304" pitchFamily="18" charset="0"/>
                <a:cs typeface="Times New Roman" panose="02020603050405020304" pitchFamily="18" charset="0"/>
              </a:rPr>
              <a:t>Two processes are necessary :</a:t>
            </a:r>
          </a:p>
          <a:p>
            <a:pPr marL="0" indent="0">
              <a:lnSpc>
                <a:spcPct val="130000"/>
              </a:lnSpc>
              <a:buNone/>
            </a:pPr>
            <a:r>
              <a:rPr lang="en-US" sz="2200" dirty="0">
                <a:solidFill>
                  <a:schemeClr val="tx1"/>
                </a:solidFill>
                <a:latin typeface="Times New Roman" panose="02020603050405020304" pitchFamily="18" charset="0"/>
                <a:cs typeface="Times New Roman" panose="02020603050405020304" pitchFamily="18" charset="0"/>
              </a:rPr>
              <a:t>1)There must be resorption of bone and primary tooth roots overlying the crown of the erupting tooth.</a:t>
            </a:r>
          </a:p>
          <a:p>
            <a:pPr marL="0" indent="0">
              <a:lnSpc>
                <a:spcPct val="130000"/>
              </a:lnSpc>
              <a:buNone/>
            </a:pPr>
            <a:r>
              <a:rPr lang="en-US" sz="2200" dirty="0">
                <a:solidFill>
                  <a:schemeClr val="tx1"/>
                </a:solidFill>
                <a:latin typeface="Times New Roman" panose="02020603050405020304" pitchFamily="18" charset="0"/>
                <a:cs typeface="Times New Roman" panose="02020603050405020304" pitchFamily="18" charset="0"/>
              </a:rPr>
              <a:t>2)The eruption mechanism itself then must move the tooth in the direction where the path has been cleared.</a:t>
            </a:r>
          </a:p>
          <a:p>
            <a:endParaRPr lang="en-IN" sz="22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D9A9CBC-8942-444D-214F-97A661F058A0}"/>
              </a:ext>
            </a:extLst>
          </p:cNvPr>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3275508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B760A-4016-97D7-B364-CC07F8B8ADCA}"/>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2. Eruptive Tooth Movement:</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A072057-1779-AC67-55F3-8AB494744085}"/>
              </a:ext>
            </a:extLst>
          </p:cNvPr>
          <p:cNvSpPr>
            <a:spLocks noGrp="1"/>
          </p:cNvSpPr>
          <p:nvPr>
            <p:ph idx="1"/>
          </p:nvPr>
        </p:nvSpPr>
        <p:spPr>
          <a:xfrm>
            <a:off x="1133576" y="2854249"/>
            <a:ext cx="6190956" cy="4143710"/>
          </a:xfrm>
        </p:spPr>
        <p:txBody>
          <a:bodyPr>
            <a:no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Made by the tooth to move from its position within the bone of the jaw to its functional position in occlusion.</a:t>
            </a:r>
          </a:p>
          <a:p>
            <a:pPr algn="just"/>
            <a:r>
              <a:rPr lang="en-US" sz="2400" dirty="0">
                <a:solidFill>
                  <a:schemeClr val="tx1"/>
                </a:solidFill>
                <a:latin typeface="Times New Roman" panose="02020603050405020304" pitchFamily="18" charset="0"/>
                <a:cs typeface="Times New Roman" panose="02020603050405020304" pitchFamily="18" charset="0"/>
              </a:rPr>
              <a:t>This phase is divided into </a:t>
            </a:r>
            <a:r>
              <a:rPr lang="en-US" sz="2400" b="1" dirty="0">
                <a:solidFill>
                  <a:schemeClr val="tx1"/>
                </a:solidFill>
                <a:latin typeface="Times New Roman" panose="02020603050405020304" pitchFamily="18" charset="0"/>
                <a:cs typeface="Times New Roman" panose="02020603050405020304" pitchFamily="18" charset="0"/>
              </a:rPr>
              <a:t>Intraosseous</a:t>
            </a:r>
            <a:r>
              <a:rPr lang="en-US" sz="2400" dirty="0">
                <a:solidFill>
                  <a:schemeClr val="tx1"/>
                </a:solidFill>
                <a:latin typeface="Times New Roman" panose="02020603050405020304" pitchFamily="18" charset="0"/>
                <a:cs typeface="Times New Roman" panose="02020603050405020304" pitchFamily="18" charset="0"/>
              </a:rPr>
              <a:t> and </a:t>
            </a:r>
            <a:r>
              <a:rPr lang="en-US" sz="2400" b="1" dirty="0">
                <a:solidFill>
                  <a:schemeClr val="tx1"/>
                </a:solidFill>
                <a:latin typeface="Times New Roman" panose="02020603050405020304" pitchFamily="18" charset="0"/>
                <a:cs typeface="Times New Roman" panose="02020603050405020304" pitchFamily="18" charset="0"/>
              </a:rPr>
              <a:t>Extraosseous</a:t>
            </a:r>
            <a:r>
              <a:rPr lang="en-US" sz="2400" dirty="0">
                <a:solidFill>
                  <a:schemeClr val="tx1"/>
                </a:solidFill>
                <a:latin typeface="Times New Roman" panose="02020603050405020304" pitchFamily="18" charset="0"/>
                <a:cs typeface="Times New Roman" panose="02020603050405020304" pitchFamily="18" charset="0"/>
              </a:rPr>
              <a:t> components.</a:t>
            </a:r>
          </a:p>
          <a:p>
            <a:pPr algn="just"/>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7AF0A16-321D-E500-444D-F0918B10D99E}"/>
              </a:ext>
            </a:extLst>
          </p:cNvPr>
          <p:cNvSpPr>
            <a:spLocks noGrp="1"/>
          </p:cNvSpPr>
          <p:nvPr>
            <p:ph type="sldNum" sz="quarter" idx="12"/>
          </p:nvPr>
        </p:nvSpPr>
        <p:spPr/>
        <p:txBody>
          <a:bodyPr/>
          <a:lstStyle/>
          <a:p>
            <a:fld id="{D57F1E4F-1CFF-5643-939E-217C01CDF565}" type="slidenum">
              <a:rPr lang="en-US" smtClean="0"/>
              <a:pPr/>
              <a:t>26</a:t>
            </a:fld>
            <a:endParaRPr lang="en-US" dirty="0"/>
          </a:p>
        </p:txBody>
      </p:sp>
      <p:pic>
        <p:nvPicPr>
          <p:cNvPr id="5" name="Picture 4">
            <a:extLst>
              <a:ext uri="{FF2B5EF4-FFF2-40B4-BE49-F238E27FC236}">
                <a16:creationId xmlns:a16="http://schemas.microsoft.com/office/drawing/2014/main" id="{D24D0607-3F0D-4F57-443F-5A3A46E563ED}"/>
              </a:ext>
            </a:extLst>
          </p:cNvPr>
          <p:cNvPicPr>
            <a:picLocks noChangeAspect="1"/>
          </p:cNvPicPr>
          <p:nvPr/>
        </p:nvPicPr>
        <p:blipFill rotWithShape="1">
          <a:blip r:embed="rId2"/>
          <a:srcRect l="34059" t="3503" r="27564" b="40548"/>
          <a:stretch/>
        </p:blipFill>
        <p:spPr>
          <a:xfrm>
            <a:off x="8042988" y="2845837"/>
            <a:ext cx="3457038" cy="3041779"/>
          </a:xfrm>
          <a:prstGeom prst="rect">
            <a:avLst/>
          </a:prstGeom>
        </p:spPr>
      </p:pic>
    </p:spTree>
    <p:extLst>
      <p:ext uri="{BB962C8B-B14F-4D97-AF65-F5344CB8AC3E}">
        <p14:creationId xmlns:p14="http://schemas.microsoft.com/office/powerpoint/2010/main" val="2323137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CECB52-DA62-591D-97FA-8E81C1DA3130}"/>
              </a:ext>
            </a:extLst>
          </p:cNvPr>
          <p:cNvSpPr>
            <a:spLocks noGrp="1"/>
          </p:cNvSpPr>
          <p:nvPr>
            <p:ph idx="1"/>
          </p:nvPr>
        </p:nvSpPr>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The term </a:t>
            </a:r>
            <a:r>
              <a:rPr lang="en-US" sz="2400" b="1" dirty="0">
                <a:solidFill>
                  <a:schemeClr val="tx1"/>
                </a:solidFill>
                <a:latin typeface="Times New Roman" panose="02020603050405020304" pitchFamily="18" charset="0"/>
                <a:cs typeface="Times New Roman" panose="02020603050405020304" pitchFamily="18" charset="0"/>
              </a:rPr>
              <a:t>Prefunctional eruptive tooth movement </a:t>
            </a:r>
            <a:r>
              <a:rPr lang="en-US" sz="2400" dirty="0">
                <a:solidFill>
                  <a:schemeClr val="tx1"/>
                </a:solidFill>
                <a:latin typeface="Times New Roman" panose="02020603050405020304" pitchFamily="18" charset="0"/>
                <a:cs typeface="Times New Roman" panose="02020603050405020304" pitchFamily="18" charset="0"/>
              </a:rPr>
              <a:t>is used to describe the movement of the tooth after its appearance in the oral cavity till it attains the functional position.</a:t>
            </a:r>
          </a:p>
          <a:p>
            <a:pPr algn="just"/>
            <a:r>
              <a:rPr lang="en-US" sz="2400" dirty="0">
                <a:solidFill>
                  <a:schemeClr val="tx1"/>
                </a:solidFill>
                <a:latin typeface="Times New Roman" panose="02020603050405020304" pitchFamily="18" charset="0"/>
                <a:cs typeface="Times New Roman" panose="02020603050405020304" pitchFamily="18" charset="0"/>
              </a:rPr>
              <a:t>It includes, the formation of the roots, the periodontal ligament, and dentogingival junction.</a:t>
            </a:r>
          </a:p>
          <a:p>
            <a:endParaRPr lang="en-IN" sz="2400" dirty="0"/>
          </a:p>
        </p:txBody>
      </p:sp>
      <p:sp>
        <p:nvSpPr>
          <p:cNvPr id="4" name="Slide Number Placeholder 3">
            <a:extLst>
              <a:ext uri="{FF2B5EF4-FFF2-40B4-BE49-F238E27FC236}">
                <a16:creationId xmlns:a16="http://schemas.microsoft.com/office/drawing/2014/main" id="{7CF936DF-4EFA-6E40-7033-2034FCCE0492}"/>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3847106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C4B0-B3B5-2910-3315-BA38A7D012C4}"/>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3. Post-Eruptive Tooth Movement:</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6D91CB9-4417-CC29-B1C5-BAE6868DCAAE}"/>
              </a:ext>
            </a:extLst>
          </p:cNvPr>
          <p:cNvSpPr>
            <a:spLocks noGrp="1"/>
          </p:cNvSpPr>
          <p:nvPr>
            <p:ph idx="1"/>
          </p:nvPr>
        </p:nvSpPr>
        <p:spPr>
          <a:xfrm>
            <a:off x="1154954" y="2603499"/>
            <a:ext cx="10022032" cy="3513215"/>
          </a:xfrm>
        </p:spPr>
        <p:txBody>
          <a:bodyPr>
            <a:no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This occurs after the tooth has reached its </a:t>
            </a:r>
            <a:r>
              <a:rPr lang="en-US" sz="2400" b="1" dirty="0">
                <a:solidFill>
                  <a:schemeClr val="tx1"/>
                </a:solidFill>
                <a:latin typeface="Times New Roman" panose="02020603050405020304" pitchFamily="18" charset="0"/>
                <a:cs typeface="Times New Roman" panose="02020603050405020304" pitchFamily="18" charset="0"/>
              </a:rPr>
              <a:t>functional position in occlusion</a:t>
            </a:r>
            <a:r>
              <a:rPr lang="en-US" sz="2400" dirty="0">
                <a:solidFill>
                  <a:schemeClr val="tx1"/>
                </a:solidFill>
                <a:latin typeface="Times New Roman" panose="02020603050405020304" pitchFamily="18" charset="0"/>
                <a:cs typeface="Times New Roman" panose="02020603050405020304" pitchFamily="18" charset="0"/>
              </a:rPr>
              <a:t>.</a:t>
            </a:r>
          </a:p>
          <a:p>
            <a:pPr algn="just"/>
            <a:r>
              <a:rPr lang="en-US" sz="2400" dirty="0">
                <a:solidFill>
                  <a:schemeClr val="tx1"/>
                </a:solidFill>
                <a:latin typeface="Times New Roman" panose="02020603050405020304" pitchFamily="18" charset="0"/>
                <a:cs typeface="Times New Roman" panose="02020603050405020304" pitchFamily="18" charset="0"/>
              </a:rPr>
              <a:t>Post-eruptive tooth movements are:</a:t>
            </a:r>
          </a:p>
          <a:p>
            <a:pPr algn="just">
              <a:buAutoNum type="arabicPeriod"/>
            </a:pPr>
            <a:r>
              <a:rPr lang="en-US" sz="2400" dirty="0">
                <a:solidFill>
                  <a:schemeClr val="tx1"/>
                </a:solidFill>
                <a:latin typeface="Times New Roman" panose="02020603050405020304" pitchFamily="18" charset="0"/>
                <a:cs typeface="Times New Roman" panose="02020603050405020304" pitchFamily="18" charset="0"/>
              </a:rPr>
              <a:t>Movements made to compensate for the </a:t>
            </a:r>
            <a:r>
              <a:rPr lang="en-US" sz="2400" b="1" dirty="0">
                <a:solidFill>
                  <a:srgbClr val="C00000"/>
                </a:solidFill>
                <a:latin typeface="Times New Roman" panose="02020603050405020304" pitchFamily="18" charset="0"/>
                <a:cs typeface="Times New Roman" panose="02020603050405020304" pitchFamily="18" charset="0"/>
              </a:rPr>
              <a:t>continuous occlusal wear</a:t>
            </a:r>
            <a:r>
              <a:rPr lang="en-US" sz="2400" dirty="0">
                <a:solidFill>
                  <a:schemeClr val="tx1"/>
                </a:solidFill>
                <a:latin typeface="Times New Roman" panose="02020603050405020304" pitchFamily="18" charset="0"/>
                <a:cs typeface="Times New Roman" panose="02020603050405020304" pitchFamily="18" charset="0"/>
              </a:rPr>
              <a:t>.</a:t>
            </a:r>
          </a:p>
          <a:p>
            <a:pPr algn="just">
              <a:buAutoNum type="arabicPeriod"/>
            </a:pPr>
            <a:r>
              <a:rPr lang="en-US" sz="2400" dirty="0">
                <a:solidFill>
                  <a:schemeClr val="tx1"/>
                </a:solidFill>
                <a:latin typeface="Times New Roman" panose="02020603050405020304" pitchFamily="18" charset="0"/>
                <a:cs typeface="Times New Roman" panose="02020603050405020304" pitchFamily="18" charset="0"/>
              </a:rPr>
              <a:t>Movements made to compensate </a:t>
            </a:r>
            <a:r>
              <a:rPr lang="en-US" sz="2400" b="1" dirty="0">
                <a:solidFill>
                  <a:srgbClr val="C00000"/>
                </a:solidFill>
                <a:latin typeface="Times New Roman" panose="02020603050405020304" pitchFamily="18" charset="0"/>
                <a:cs typeface="Times New Roman" panose="02020603050405020304" pitchFamily="18" charset="0"/>
              </a:rPr>
              <a:t>interproximal wear</a:t>
            </a:r>
            <a:r>
              <a:rPr lang="en-US" sz="2400" dirty="0">
                <a:solidFill>
                  <a:schemeClr val="tx1"/>
                </a:solidFill>
                <a:latin typeface="Times New Roman" panose="02020603050405020304" pitchFamily="18" charset="0"/>
                <a:cs typeface="Times New Roman" panose="02020603050405020304" pitchFamily="18" charset="0"/>
              </a:rPr>
              <a:t>.</a:t>
            </a:r>
          </a:p>
          <a:p>
            <a:pPr algn="just">
              <a:buAutoNum type="arabicPeriod"/>
            </a:pPr>
            <a:r>
              <a:rPr lang="en-US" sz="2400" dirty="0">
                <a:solidFill>
                  <a:schemeClr val="tx1"/>
                </a:solidFill>
                <a:latin typeface="Times New Roman" panose="02020603050405020304" pitchFamily="18" charset="0"/>
                <a:cs typeface="Times New Roman" panose="02020603050405020304" pitchFamily="18" charset="0"/>
              </a:rPr>
              <a:t>Movements to accommodate </a:t>
            </a:r>
            <a:r>
              <a:rPr lang="en-US" sz="2400" b="1" dirty="0">
                <a:solidFill>
                  <a:srgbClr val="C00000"/>
                </a:solidFill>
                <a:latin typeface="Times New Roman" panose="02020603050405020304" pitchFamily="18" charset="0"/>
                <a:cs typeface="Times New Roman" panose="02020603050405020304" pitchFamily="18" charset="0"/>
              </a:rPr>
              <a:t>growing jaws</a:t>
            </a:r>
            <a:r>
              <a:rPr lang="en-US" sz="2400" dirty="0">
                <a:solidFill>
                  <a:schemeClr val="tx1"/>
                </a:solidFill>
                <a:latin typeface="Times New Roman" panose="02020603050405020304" pitchFamily="18" charset="0"/>
                <a:cs typeface="Times New Roman" panose="02020603050405020304" pitchFamily="18" charset="0"/>
              </a:rPr>
              <a:t>.</a:t>
            </a:r>
          </a:p>
          <a:p>
            <a:pPr algn="just">
              <a:buFont typeface="Wingdings" panose="05000000000000000000" pitchFamily="2" charset="2"/>
              <a:buChar char="Ø"/>
            </a:pPr>
            <a:r>
              <a:rPr lang="en-US" sz="2400" dirty="0">
                <a:solidFill>
                  <a:schemeClr val="tx1"/>
                </a:solidFill>
                <a:latin typeface="Times New Roman" panose="02020603050405020304" pitchFamily="18" charset="0"/>
                <a:cs typeface="Times New Roman" panose="02020603050405020304" pitchFamily="18" charset="0"/>
              </a:rPr>
              <a:t>The movements compensating for occlusal and proximal wear continue throughout life and consist of axial and mesial migration, respectively.</a:t>
            </a:r>
          </a:p>
          <a:p>
            <a:pPr marL="0" indent="0" algn="just">
              <a:buNone/>
            </a:pPr>
            <a:endParaRPr lang="en-US" sz="2400" dirty="0">
              <a:solidFill>
                <a:schemeClr val="tx1"/>
              </a:solidFill>
              <a:latin typeface="Times New Roman" panose="02020603050405020304" pitchFamily="18" charset="0"/>
              <a:cs typeface="Times New Roman" panose="02020603050405020304" pitchFamily="18" charset="0"/>
            </a:endParaRPr>
          </a:p>
          <a:p>
            <a:pPr algn="just">
              <a:buAutoNum type="arabicPeriod"/>
            </a:pPr>
            <a:endParaRPr lang="en-US" sz="2400"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F05FECC-FB6E-93D5-F586-FBD7B4A10D1D}"/>
              </a:ext>
            </a:extLst>
          </p:cNvPr>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2890139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B39633-3512-18EB-5F20-939FF52F9E42}"/>
              </a:ext>
            </a:extLst>
          </p:cNvPr>
          <p:cNvSpPr>
            <a:spLocks noGrp="1"/>
          </p:cNvSpPr>
          <p:nvPr>
            <p:ph idx="1"/>
          </p:nvPr>
        </p:nvSpPr>
        <p:spPr>
          <a:xfrm>
            <a:off x="1154954" y="2603500"/>
            <a:ext cx="9533761" cy="3593114"/>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When the tooth is in bony crypt, rate of eruption is about 1µ per day.</a:t>
            </a:r>
          </a:p>
          <a:p>
            <a:pPr algn="just"/>
            <a:r>
              <a:rPr lang="en-US" sz="2400" dirty="0">
                <a:solidFill>
                  <a:schemeClr val="tx1"/>
                </a:solidFill>
                <a:latin typeface="Times New Roman" panose="02020603050405020304" pitchFamily="18" charset="0"/>
                <a:cs typeface="Times New Roman" panose="02020603050405020304" pitchFamily="18" charset="0"/>
              </a:rPr>
              <a:t>When the tooth comes out of the socket, eruption increases to 7.5µ and after appearance in oral cavity, the eruption rate accelerates to 1mm per day.</a:t>
            </a:r>
          </a:p>
          <a:p>
            <a:pPr algn="just"/>
            <a:r>
              <a:rPr lang="en-US" sz="2400" dirty="0">
                <a:solidFill>
                  <a:schemeClr val="tx1"/>
                </a:solidFill>
                <a:latin typeface="Times New Roman" panose="02020603050405020304" pitchFamily="18" charset="0"/>
                <a:cs typeface="Times New Roman" panose="02020603050405020304" pitchFamily="18" charset="0"/>
              </a:rPr>
              <a:t>The final position of teeth in the oral cavity is determined by the pressure exerted by tongue, cheeks, lips and teeth which have come in contact.</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3C894C1-15B7-0B36-BD17-9939E1FB83D2}"/>
              </a:ext>
            </a:extLst>
          </p:cNvPr>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624798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334E5-1BA6-8829-1B2C-E9CAE56900AE}"/>
              </a:ext>
            </a:extLst>
          </p:cNvPr>
          <p:cNvSpPr>
            <a:spLocks noGrp="1"/>
          </p:cNvSpPr>
          <p:nvPr>
            <p:ph type="title"/>
          </p:nvPr>
        </p:nvSpPr>
        <p:spPr>
          <a:xfrm>
            <a:off x="1296997" y="1204488"/>
            <a:ext cx="8761413" cy="706964"/>
          </a:xfrm>
        </p:spPr>
        <p:txBody>
          <a:bodyPr/>
          <a:lstStyle/>
          <a:p>
            <a:pPr marL="457200" indent="-457200">
              <a:buFont typeface="Wingdings" panose="05000000000000000000" pitchFamily="2" charset="2"/>
              <a:buChar char="q"/>
            </a:pPr>
            <a:r>
              <a:rPr lang="en-US" sz="2800" b="1" i="1" u="sng" dirty="0">
                <a:latin typeface="Times New Roman" panose="02020603050405020304" pitchFamily="18" charset="0"/>
                <a:cs typeface="Times New Roman" panose="02020603050405020304" pitchFamily="18" charset="0"/>
              </a:rPr>
              <a:t>Introduction:</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FF43F5F-460D-6D96-EEA3-87ECF1C158A8}"/>
              </a:ext>
            </a:extLst>
          </p:cNvPr>
          <p:cNvSpPr>
            <a:spLocks noGrp="1"/>
          </p:cNvSpPr>
          <p:nvPr>
            <p:ph idx="1"/>
          </p:nvPr>
        </p:nvSpPr>
        <p:spPr>
          <a:xfrm>
            <a:off x="1154954" y="2603499"/>
            <a:ext cx="7186613" cy="3927929"/>
          </a:xfrm>
        </p:spPr>
        <p:txBody>
          <a:bodyPr>
            <a:normAutofit/>
          </a:bodyPr>
          <a:lstStyle/>
          <a:p>
            <a:pPr algn="just"/>
            <a:r>
              <a:rPr lang="en-US" sz="2400" dirty="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rPr>
              <a:t>The oral cavity contains a variety of soft and hard tissues.</a:t>
            </a:r>
          </a:p>
          <a:p>
            <a:pPr algn="just"/>
            <a:r>
              <a:rPr lang="en-US" sz="2400" dirty="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rPr>
              <a:t>The soft tissues include the lining mucosa of the mouth and salivary gland.</a:t>
            </a:r>
          </a:p>
          <a:p>
            <a:pPr algn="just"/>
            <a:r>
              <a:rPr lang="en-US" sz="2400" dirty="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rPr>
              <a:t>The hard tissues are the bones of the jaws and the tooth.</a:t>
            </a:r>
          </a:p>
          <a:p>
            <a:pPr algn="just"/>
            <a:r>
              <a:rPr lang="en-US" sz="2400" dirty="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rPr>
              <a:t>The term dentition is used to describe the natural teeth in the jaw bones.</a:t>
            </a:r>
            <a:endParaRPr lang="en-IN" sz="2400" dirty="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B48F1E8-C19A-1272-9ED6-612C5FE4086C}"/>
              </a:ext>
            </a:extLst>
          </p:cNvPr>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7" name="Picture 6">
            <a:extLst>
              <a:ext uri="{FF2B5EF4-FFF2-40B4-BE49-F238E27FC236}">
                <a16:creationId xmlns:a16="http://schemas.microsoft.com/office/drawing/2014/main" id="{6103DDFF-D024-A25D-E077-A7D6DE15E07B}"/>
              </a:ext>
            </a:extLst>
          </p:cNvPr>
          <p:cNvPicPr>
            <a:picLocks noChangeAspect="1"/>
          </p:cNvPicPr>
          <p:nvPr/>
        </p:nvPicPr>
        <p:blipFill>
          <a:blip r:embed="rId2">
            <a:clrChange>
              <a:clrFrom>
                <a:srgbClr val="2D3025"/>
              </a:clrFrom>
              <a:clrTo>
                <a:srgbClr val="2D3025">
                  <a:alpha val="0"/>
                </a:srgbClr>
              </a:clrTo>
            </a:clrChange>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8498636" y="2696549"/>
            <a:ext cx="3284374" cy="3284374"/>
          </a:xfrm>
          <a:prstGeom prst="rect">
            <a:avLst/>
          </a:prstGeom>
        </p:spPr>
      </p:pic>
    </p:spTree>
    <p:extLst>
      <p:ext uri="{BB962C8B-B14F-4D97-AF65-F5344CB8AC3E}">
        <p14:creationId xmlns:p14="http://schemas.microsoft.com/office/powerpoint/2010/main" val="1964324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A9CA-5391-B567-51FD-DD76CA0A2903}"/>
              </a:ext>
            </a:extLst>
          </p:cNvPr>
          <p:cNvSpPr>
            <a:spLocks noGrp="1"/>
          </p:cNvSpPr>
          <p:nvPr>
            <p:ph type="title"/>
          </p:nvPr>
        </p:nvSpPr>
        <p:spPr/>
        <p:txBody>
          <a:bodyPr/>
          <a:lstStyle/>
          <a:p>
            <a:pPr marL="571500" indent="-571500">
              <a:buFont typeface="Wingdings" panose="05000000000000000000" pitchFamily="2" charset="2"/>
              <a:buChar char="q"/>
            </a:pPr>
            <a:r>
              <a:rPr lang="en-US" sz="2800" b="1" i="1" u="sng" dirty="0">
                <a:latin typeface="Times New Roman" panose="02020603050405020304" pitchFamily="18" charset="0"/>
                <a:cs typeface="Times New Roman" panose="02020603050405020304" pitchFamily="18" charset="0"/>
              </a:rPr>
              <a:t>Buccinator Mechanism:</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D79CBD8-E613-D582-3C87-1027483A2A76}"/>
              </a:ext>
            </a:extLst>
          </p:cNvPr>
          <p:cNvSpPr>
            <a:spLocks noGrp="1"/>
          </p:cNvSpPr>
          <p:nvPr>
            <p:ph idx="1"/>
          </p:nvPr>
        </p:nvSpPr>
        <p:spPr>
          <a:xfrm>
            <a:off x="716416" y="2491532"/>
            <a:ext cx="6346857" cy="3937260"/>
          </a:xfrm>
        </p:spPr>
        <p:txBody>
          <a:bodyPr>
            <a:no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Starting with the decussating fibers of the orbicularis </a:t>
            </a:r>
            <a:r>
              <a:rPr lang="en-US" sz="2400" dirty="0" err="1">
                <a:solidFill>
                  <a:schemeClr val="tx1"/>
                </a:solidFill>
                <a:latin typeface="Times New Roman" panose="02020603050405020304" pitchFamily="18" charset="0"/>
                <a:cs typeface="Times New Roman" panose="02020603050405020304" pitchFamily="18" charset="0"/>
              </a:rPr>
              <a:t>oris</a:t>
            </a:r>
            <a:r>
              <a:rPr lang="en-US" sz="2400" dirty="0">
                <a:solidFill>
                  <a:schemeClr val="tx1"/>
                </a:solidFill>
                <a:latin typeface="Times New Roman" panose="02020603050405020304" pitchFamily="18" charset="0"/>
                <a:cs typeface="Times New Roman" panose="02020603050405020304" pitchFamily="18" charset="0"/>
              </a:rPr>
              <a:t> the buccinator runs laterally and posteriorly around the corner of mouth it inserts into the pterygomandibular raphe just behind the dentition.</a:t>
            </a:r>
          </a:p>
          <a:p>
            <a:pPr algn="just"/>
            <a:r>
              <a:rPr lang="en-US" sz="2400" dirty="0">
                <a:solidFill>
                  <a:schemeClr val="tx1"/>
                </a:solidFill>
                <a:latin typeface="Times New Roman" panose="02020603050405020304" pitchFamily="18" charset="0"/>
                <a:cs typeface="Times New Roman" panose="02020603050405020304" pitchFamily="18" charset="0"/>
              </a:rPr>
              <a:t>Here it mingles with fibers of superior constrictor which attaches to the pharyngeal tubercle of occipital bone.</a:t>
            </a:r>
          </a:p>
          <a:p>
            <a:pPr algn="just"/>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5E9FBFC-3B2A-7F42-FF39-99B9BB4ADBB5}"/>
              </a:ext>
            </a:extLst>
          </p:cNvPr>
          <p:cNvSpPr>
            <a:spLocks noGrp="1"/>
          </p:cNvSpPr>
          <p:nvPr>
            <p:ph type="sldNum" sz="quarter" idx="12"/>
          </p:nvPr>
        </p:nvSpPr>
        <p:spPr/>
        <p:txBody>
          <a:bodyPr/>
          <a:lstStyle/>
          <a:p>
            <a:fld id="{D57F1E4F-1CFF-5643-939E-217C01CDF565}" type="slidenum">
              <a:rPr lang="en-US" smtClean="0"/>
              <a:pPr/>
              <a:t>30</a:t>
            </a:fld>
            <a:endParaRPr lang="en-US" dirty="0"/>
          </a:p>
        </p:txBody>
      </p:sp>
      <p:pic>
        <p:nvPicPr>
          <p:cNvPr id="5" name="Picture 4">
            <a:extLst>
              <a:ext uri="{FF2B5EF4-FFF2-40B4-BE49-F238E27FC236}">
                <a16:creationId xmlns:a16="http://schemas.microsoft.com/office/drawing/2014/main" id="{A3BE815F-FBD5-6892-976E-09EBDDB0234E}"/>
              </a:ext>
            </a:extLst>
          </p:cNvPr>
          <p:cNvPicPr>
            <a:picLocks noChangeAspect="1"/>
          </p:cNvPicPr>
          <p:nvPr/>
        </p:nvPicPr>
        <p:blipFill>
          <a:blip r:embed="rId2"/>
          <a:stretch>
            <a:fillRect/>
          </a:stretch>
        </p:blipFill>
        <p:spPr>
          <a:xfrm>
            <a:off x="7273708" y="2593910"/>
            <a:ext cx="4665561" cy="3470987"/>
          </a:xfrm>
          <a:prstGeom prst="rect">
            <a:avLst/>
          </a:prstGeom>
        </p:spPr>
      </p:pic>
    </p:spTree>
    <p:extLst>
      <p:ext uri="{BB962C8B-B14F-4D97-AF65-F5344CB8AC3E}">
        <p14:creationId xmlns:p14="http://schemas.microsoft.com/office/powerpoint/2010/main" val="387623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5EC31A3-7B66-E03E-C09B-BAC6C6573FF5}"/>
              </a:ext>
            </a:extLst>
          </p:cNvPr>
          <p:cNvSpPr>
            <a:spLocks noGrp="1"/>
          </p:cNvSpPr>
          <p:nvPr>
            <p:ph idx="1"/>
          </p:nvPr>
        </p:nvSpPr>
        <p:spPr>
          <a:xfrm>
            <a:off x="1472195" y="2911410"/>
            <a:ext cx="8825659" cy="3416300"/>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Thus completely encircling the face.</a:t>
            </a:r>
          </a:p>
          <a:p>
            <a:pPr algn="just"/>
            <a:r>
              <a:rPr lang="en-US" sz="2400" dirty="0">
                <a:solidFill>
                  <a:schemeClr val="tx1"/>
                </a:solidFill>
                <a:latin typeface="Times New Roman" panose="02020603050405020304" pitchFamily="18" charset="0"/>
                <a:cs typeface="Times New Roman" panose="02020603050405020304" pitchFamily="18" charset="0"/>
              </a:rPr>
              <a:t>The teeth and the supporting structures are continuously under influence of contagious musculature buccinator and lips on other side.</a:t>
            </a:r>
          </a:p>
          <a:p>
            <a:endParaRPr lang="en-IN" sz="2400" dirty="0"/>
          </a:p>
        </p:txBody>
      </p:sp>
      <p:sp>
        <p:nvSpPr>
          <p:cNvPr id="4" name="Slide Number Placeholder 3">
            <a:extLst>
              <a:ext uri="{FF2B5EF4-FFF2-40B4-BE49-F238E27FC236}">
                <a16:creationId xmlns:a16="http://schemas.microsoft.com/office/drawing/2014/main" id="{20253745-34BE-D072-7BE5-A6A6D6D99C5B}"/>
              </a:ext>
            </a:extLst>
          </p:cNvPr>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1543492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899ED-3334-C1C3-38EA-6B563EE96B38}"/>
              </a:ext>
            </a:extLst>
          </p:cNvPr>
          <p:cNvSpPr>
            <a:spLocks noGrp="1"/>
          </p:cNvSpPr>
          <p:nvPr>
            <p:ph type="title"/>
          </p:nvPr>
        </p:nvSpPr>
        <p:spPr/>
        <p:txBody>
          <a:bodyPr/>
          <a:lstStyle/>
          <a:p>
            <a:pPr marL="571500" indent="-571500">
              <a:buFont typeface="Wingdings" panose="05000000000000000000" pitchFamily="2" charset="2"/>
              <a:buChar char="q"/>
            </a:pPr>
            <a:r>
              <a:rPr lang="en-US" sz="2800" b="1" i="1" u="sng" dirty="0">
                <a:latin typeface="Times New Roman" panose="02020603050405020304" pitchFamily="18" charset="0"/>
                <a:cs typeface="Times New Roman" panose="02020603050405020304" pitchFamily="18" charset="0"/>
              </a:rPr>
              <a:t>Role of buccinator mechanism:</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4B1374E-337C-D254-B7C3-ECE402A186C8}"/>
              </a:ext>
            </a:extLst>
          </p:cNvPr>
          <p:cNvSpPr>
            <a:spLocks noGrp="1"/>
          </p:cNvSpPr>
          <p:nvPr>
            <p:ph idx="1"/>
          </p:nvPr>
        </p:nvSpPr>
        <p:spPr>
          <a:xfrm>
            <a:off x="1154954" y="2603500"/>
            <a:ext cx="9603242" cy="3498720"/>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The integrity of the dental arches and the relationship of the teeth to each other within each arch and with opposing members are result of morphogenetic factors as modified by stabilizing and active function forces of muscle on the tongue on one side and lips and cheek on other side.</a:t>
            </a:r>
          </a:p>
          <a:p>
            <a:pPr algn="just"/>
            <a:r>
              <a:rPr lang="en-US" sz="2400" dirty="0">
                <a:solidFill>
                  <a:schemeClr val="tx1"/>
                </a:solidFill>
                <a:latin typeface="Times New Roman" panose="02020603050405020304" pitchFamily="18" charset="0"/>
                <a:cs typeface="Times New Roman" panose="02020603050405020304" pitchFamily="18" charset="0"/>
              </a:rPr>
              <a:t>If cheek is destroyed the teeth begin to move outwards under the unopposed pressure from the tongue.</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CC70B60-3D7D-BD56-867D-72D8D28F6F4F}"/>
              </a:ext>
            </a:extLst>
          </p:cNvPr>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1549407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F215D47-70D9-FC94-5116-4704698F4922}"/>
              </a:ext>
            </a:extLst>
          </p:cNvPr>
          <p:cNvPicPr>
            <a:picLocks noGrp="1" noChangeAspect="1"/>
          </p:cNvPicPr>
          <p:nvPr>
            <p:ph idx="1"/>
          </p:nvPr>
        </p:nvPicPr>
        <p:blipFill>
          <a:blip r:embed="rId2"/>
          <a:stretch>
            <a:fillRect/>
          </a:stretch>
        </p:blipFill>
        <p:spPr>
          <a:xfrm>
            <a:off x="3255234" y="3218899"/>
            <a:ext cx="4675787" cy="2229991"/>
          </a:xfrm>
        </p:spPr>
      </p:pic>
      <p:sp>
        <p:nvSpPr>
          <p:cNvPr id="4" name="Slide Number Placeholder 3">
            <a:extLst>
              <a:ext uri="{FF2B5EF4-FFF2-40B4-BE49-F238E27FC236}">
                <a16:creationId xmlns:a16="http://schemas.microsoft.com/office/drawing/2014/main" id="{84FBD534-D40E-8784-2ABF-639200D1D546}"/>
              </a:ext>
            </a:extLst>
          </p:cNvPr>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2739285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FB9B3-B138-A36D-5AA7-4928B5C18FDF}"/>
              </a:ext>
            </a:extLst>
          </p:cNvPr>
          <p:cNvSpPr>
            <a:spLocks noGrp="1"/>
          </p:cNvSpPr>
          <p:nvPr>
            <p:ph type="title"/>
          </p:nvPr>
        </p:nvSpPr>
        <p:spPr/>
        <p:txBody>
          <a:bodyPr/>
          <a:lstStyle/>
          <a:p>
            <a:pPr marL="457200" indent="-457200">
              <a:buFont typeface="Wingdings" panose="05000000000000000000" pitchFamily="2" charset="2"/>
              <a:buChar char="q"/>
            </a:pPr>
            <a:r>
              <a:rPr lang="en-US" sz="2800" dirty="0">
                <a:latin typeface="Times New Roman" panose="02020603050405020304" pitchFamily="18" charset="0"/>
                <a:cs typeface="Times New Roman" panose="02020603050405020304" pitchFamily="18" charset="0"/>
              </a:rPr>
              <a:t>Post-emergent eruption consists of three stages:</a:t>
            </a:r>
            <a:endParaRPr lang="en-IN" sz="28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E2B3C62-85A3-0326-D904-57E1D4F447C0}"/>
              </a:ext>
            </a:extLst>
          </p:cNvPr>
          <p:cNvSpPr>
            <a:spLocks noGrp="1"/>
          </p:cNvSpPr>
          <p:nvPr>
            <p:ph idx="1"/>
          </p:nvPr>
        </p:nvSpPr>
        <p:spPr>
          <a:xfrm>
            <a:off x="1154954" y="2603500"/>
            <a:ext cx="10004277" cy="3433316"/>
          </a:xfrm>
        </p:spPr>
        <p:txBody>
          <a:bodyPr>
            <a:noAutofit/>
          </a:bodyPr>
          <a:lstStyle/>
          <a:p>
            <a:pPr algn="just">
              <a:buAutoNum type="arabicPeriod"/>
            </a:pPr>
            <a:r>
              <a:rPr lang="en-US" sz="2400" b="1" u="sng" dirty="0">
                <a:solidFill>
                  <a:schemeClr val="tx1"/>
                </a:solidFill>
                <a:latin typeface="Times New Roman" panose="02020603050405020304" pitchFamily="18" charset="0"/>
                <a:cs typeface="Times New Roman" panose="02020603050405020304" pitchFamily="18" charset="0"/>
              </a:rPr>
              <a:t>Post-emergent spurt</a:t>
            </a:r>
            <a:r>
              <a:rPr lang="en-US" sz="2400" dirty="0">
                <a:solidFill>
                  <a:schemeClr val="tx1"/>
                </a:solidFill>
                <a:latin typeface="Times New Roman" panose="02020603050405020304" pitchFamily="18" charset="0"/>
                <a:cs typeface="Times New Roman" panose="02020603050405020304" pitchFamily="18" charset="0"/>
              </a:rPr>
              <a:t>: This is the phase where there is rapid tooth movement after the tooth penetrates the gingiva till it reaches the occlusal level</a:t>
            </a:r>
          </a:p>
          <a:p>
            <a:pPr algn="just">
              <a:buAutoNum type="arabicPeriod"/>
            </a:pPr>
            <a:r>
              <a:rPr lang="en-US" sz="2400" b="1" u="sng" dirty="0">
                <a:solidFill>
                  <a:schemeClr val="tx1"/>
                </a:solidFill>
                <a:latin typeface="Times New Roman" panose="02020603050405020304" pitchFamily="18" charset="0"/>
                <a:cs typeface="Times New Roman" panose="02020603050405020304" pitchFamily="18" charset="0"/>
              </a:rPr>
              <a:t>Juvenile Occlusal Equilibrium</a:t>
            </a:r>
            <a:r>
              <a:rPr lang="en-US" sz="2400" dirty="0">
                <a:solidFill>
                  <a:schemeClr val="tx1"/>
                </a:solidFill>
                <a:latin typeface="Times New Roman" panose="02020603050405020304" pitchFamily="18" charset="0"/>
                <a:cs typeface="Times New Roman" panose="02020603050405020304" pitchFamily="18" charset="0"/>
              </a:rPr>
              <a:t>: This is slow process, during which teeth erupt to compensate for the vertical growth of the mandibular ramus.</a:t>
            </a:r>
          </a:p>
          <a:p>
            <a:pPr algn="just">
              <a:buAutoNum type="arabicPeriod"/>
            </a:pPr>
            <a:r>
              <a:rPr lang="en-US" sz="2400" b="1" u="sng" dirty="0">
                <a:solidFill>
                  <a:schemeClr val="tx1"/>
                </a:solidFill>
                <a:latin typeface="Times New Roman" panose="02020603050405020304" pitchFamily="18" charset="0"/>
                <a:cs typeface="Times New Roman" panose="02020603050405020304" pitchFamily="18" charset="0"/>
              </a:rPr>
              <a:t>Adult Occlusal Equilibrium</a:t>
            </a:r>
            <a:r>
              <a:rPr lang="en-US" sz="2400" dirty="0">
                <a:solidFill>
                  <a:schemeClr val="tx1"/>
                </a:solidFill>
                <a:latin typeface="Times New Roman" panose="02020603050405020304" pitchFamily="18" charset="0"/>
                <a:cs typeface="Times New Roman" panose="02020603050405020304" pitchFamily="18" charset="0"/>
              </a:rPr>
              <a:t>: Final phase of tooth eruption. Occurs after the pubertal growth spurt ends.</a:t>
            </a:r>
          </a:p>
          <a:p>
            <a:pPr marL="0" indent="0" algn="just">
              <a:buNone/>
            </a:pPr>
            <a:r>
              <a:rPr lang="mr-IN" sz="2400" dirty="0">
                <a:solidFill>
                  <a:schemeClr val="tx1"/>
                </a:solidFill>
                <a:latin typeface="Times New Roman" panose="02020603050405020304" pitchFamily="18" charset="0"/>
              </a:rPr>
              <a:t>-</a:t>
            </a:r>
            <a:r>
              <a:rPr lang="en-US" sz="2400" dirty="0">
                <a:solidFill>
                  <a:schemeClr val="tx1"/>
                </a:solidFill>
                <a:latin typeface="Times New Roman" panose="02020603050405020304" pitchFamily="18" charset="0"/>
                <a:cs typeface="Times New Roman" panose="02020603050405020304" pitchFamily="18" charset="0"/>
              </a:rPr>
              <a:t>Tooth continuous to erupt when its antagonist is lost and also because of wear of the tooth structure. </a:t>
            </a:r>
          </a:p>
          <a:p>
            <a:pPr marL="0" indent="0" algn="just">
              <a:buNone/>
            </a:pP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2F98DA5-3495-D40A-9962-281AE5153EC9}"/>
              </a:ext>
            </a:extLst>
          </p:cNvPr>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2378670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718DC-2233-E77B-1562-493F7AE2DFD8}"/>
              </a:ext>
            </a:extLst>
          </p:cNvPr>
          <p:cNvSpPr>
            <a:spLocks noGrp="1"/>
          </p:cNvSpPr>
          <p:nvPr>
            <p:ph type="title"/>
          </p:nvPr>
        </p:nvSpPr>
        <p:spPr/>
        <p:txBody>
          <a:bodyPr/>
          <a:lstStyle/>
          <a:p>
            <a:pPr marL="571500" indent="-571500">
              <a:buFont typeface="Wingdings" panose="05000000000000000000" pitchFamily="2" charset="2"/>
              <a:buChar char="q"/>
            </a:pPr>
            <a:r>
              <a:rPr lang="en-US" sz="2800" b="1" i="1" u="sng" dirty="0">
                <a:latin typeface="Times New Roman" panose="02020603050405020304" pitchFamily="18" charset="0"/>
                <a:cs typeface="Times New Roman" panose="02020603050405020304" pitchFamily="18" charset="0"/>
              </a:rPr>
              <a:t>Theories of Tooth Eruption:</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A41F87D-3DDD-948C-B3D4-8E81F0DEB5C1}"/>
              </a:ext>
            </a:extLst>
          </p:cNvPr>
          <p:cNvSpPr>
            <a:spLocks noGrp="1"/>
          </p:cNvSpPr>
          <p:nvPr>
            <p:ph idx="1"/>
          </p:nvPr>
        </p:nvSpPr>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The mechanism that brings about tooth movement is still debatable and is likely to be a combination of number of factors.</a:t>
            </a:r>
          </a:p>
          <a:p>
            <a:pPr algn="just"/>
            <a:r>
              <a:rPr lang="en-US" sz="2400" dirty="0">
                <a:solidFill>
                  <a:schemeClr val="tx1"/>
                </a:solidFill>
                <a:latin typeface="Times New Roman" panose="02020603050405020304" pitchFamily="18" charset="0"/>
                <a:cs typeface="Times New Roman" panose="02020603050405020304" pitchFamily="18" charset="0"/>
              </a:rPr>
              <a:t>Four theories merit serious consideration:</a:t>
            </a:r>
          </a:p>
          <a:p>
            <a:pPr algn="just">
              <a:buAutoNum type="arabicPeriod"/>
            </a:pPr>
            <a:r>
              <a:rPr lang="en-US" sz="2400" dirty="0">
                <a:solidFill>
                  <a:schemeClr val="tx1"/>
                </a:solidFill>
                <a:latin typeface="Times New Roman" panose="02020603050405020304" pitchFamily="18" charset="0"/>
                <a:cs typeface="Times New Roman" panose="02020603050405020304" pitchFamily="18" charset="0"/>
              </a:rPr>
              <a:t>Bone remodeling theory</a:t>
            </a:r>
          </a:p>
          <a:p>
            <a:pPr algn="just">
              <a:buAutoNum type="arabicPeriod"/>
            </a:pPr>
            <a:r>
              <a:rPr lang="en-US" sz="2400" dirty="0">
                <a:solidFill>
                  <a:schemeClr val="tx1"/>
                </a:solidFill>
                <a:latin typeface="Times New Roman" panose="02020603050405020304" pitchFamily="18" charset="0"/>
                <a:cs typeface="Times New Roman" panose="02020603050405020304" pitchFamily="18" charset="0"/>
              </a:rPr>
              <a:t>Root formation theory</a:t>
            </a:r>
          </a:p>
          <a:p>
            <a:pPr algn="just">
              <a:buAutoNum type="arabicPeriod"/>
            </a:pPr>
            <a:r>
              <a:rPr lang="en-US" sz="2400" dirty="0">
                <a:solidFill>
                  <a:schemeClr val="tx1"/>
                </a:solidFill>
                <a:latin typeface="Times New Roman" panose="02020603050405020304" pitchFamily="18" charset="0"/>
                <a:cs typeface="Times New Roman" panose="02020603050405020304" pitchFamily="18" charset="0"/>
              </a:rPr>
              <a:t>Vascular pressure theory</a:t>
            </a:r>
          </a:p>
          <a:p>
            <a:pPr algn="just">
              <a:buAutoNum type="arabicPeriod"/>
            </a:pPr>
            <a:r>
              <a:rPr lang="en-US" sz="2400" dirty="0">
                <a:solidFill>
                  <a:schemeClr val="tx1"/>
                </a:solidFill>
                <a:latin typeface="Times New Roman" panose="02020603050405020304" pitchFamily="18" charset="0"/>
                <a:cs typeface="Times New Roman" panose="02020603050405020304" pitchFamily="18" charset="0"/>
              </a:rPr>
              <a:t>Periodontal ligament traction theory</a:t>
            </a:r>
          </a:p>
          <a:p>
            <a:pPr algn="just"/>
            <a:endParaRPr lang="en-US" sz="2400" dirty="0">
              <a:solidFill>
                <a:schemeClr val="tx1"/>
              </a:solidFill>
              <a:latin typeface="Times New Roman" panose="02020603050405020304" pitchFamily="18" charset="0"/>
              <a:cs typeface="Times New Roman" panose="02020603050405020304" pitchFamily="18" charset="0"/>
            </a:endParaRPr>
          </a:p>
          <a:p>
            <a:pPr algn="just"/>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E78F0C8-22EB-6DC8-E4E9-1C9368BD91B2}"/>
              </a:ext>
            </a:extLst>
          </p:cNvPr>
          <p:cNvSpPr>
            <a:spLocks noGrp="1"/>
          </p:cNvSpPr>
          <p:nvPr>
            <p:ph type="sldNum" sz="quarter" idx="12"/>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3316159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EAA21-E4D0-C3B4-B0AD-295FDD01CE01}"/>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1. Bone Remodeling Theory:</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C5E702E-33E6-4D44-5E6F-A2B054E01500}"/>
              </a:ext>
            </a:extLst>
          </p:cNvPr>
          <p:cNvSpPr>
            <a:spLocks noGrp="1"/>
          </p:cNvSpPr>
          <p:nvPr>
            <p:ph idx="1"/>
          </p:nvPr>
        </p:nvSpPr>
        <p:spPr>
          <a:xfrm>
            <a:off x="1154954" y="2603500"/>
            <a:ext cx="9951011" cy="3433316"/>
          </a:xfrm>
        </p:spPr>
        <p:txBody>
          <a:bodyPr>
            <a:no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This theory states selective bone formation and resorption which occurs, is the cause for tooth eruption.</a:t>
            </a:r>
          </a:p>
          <a:p>
            <a:pPr algn="just"/>
            <a:r>
              <a:rPr lang="en-US" sz="2400" dirty="0">
                <a:solidFill>
                  <a:schemeClr val="tx1"/>
                </a:solidFill>
                <a:latin typeface="Times New Roman" panose="02020603050405020304" pitchFamily="18" charset="0"/>
                <a:cs typeface="Times New Roman" panose="02020603050405020304" pitchFamily="18" charset="0"/>
              </a:rPr>
              <a:t>If the tooth germ is removed experimentally and dental follicle is left intact, an eruptive pathway forms in the overlying bone.</a:t>
            </a:r>
          </a:p>
          <a:p>
            <a:pPr algn="just"/>
            <a:r>
              <a:rPr lang="en-US" sz="2400" dirty="0">
                <a:solidFill>
                  <a:schemeClr val="tx1"/>
                </a:solidFill>
                <a:latin typeface="Times New Roman" panose="02020603050405020304" pitchFamily="18" charset="0"/>
                <a:cs typeface="Times New Roman" panose="02020603050405020304" pitchFamily="18" charset="0"/>
              </a:rPr>
              <a:t>If silicone replica is substituted for the tooth germ, it also erupts.</a:t>
            </a:r>
          </a:p>
          <a:p>
            <a:pPr algn="just"/>
            <a:r>
              <a:rPr lang="en-US" sz="2400" dirty="0">
                <a:solidFill>
                  <a:schemeClr val="tx1"/>
                </a:solidFill>
                <a:latin typeface="Times New Roman" panose="02020603050405020304" pitchFamily="18" charset="0"/>
                <a:cs typeface="Times New Roman" panose="02020603050405020304" pitchFamily="18" charset="0"/>
              </a:rPr>
              <a:t>If dental follicle is removed, no eruptive pathway forms.</a:t>
            </a:r>
          </a:p>
          <a:p>
            <a:pPr algn="just"/>
            <a:r>
              <a:rPr lang="en-US" sz="2400" dirty="0">
                <a:solidFill>
                  <a:schemeClr val="tx1"/>
                </a:solidFill>
                <a:latin typeface="Times New Roman" panose="02020603050405020304" pitchFamily="18" charset="0"/>
                <a:cs typeface="Times New Roman" panose="02020603050405020304" pitchFamily="18" charset="0"/>
              </a:rPr>
              <a:t>It is the follicle that provides the source for new bone-forming cells and for osteoclasts.</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D323AEC-5CBC-C6A5-FD00-44CF0C16DD0D}"/>
              </a:ext>
            </a:extLst>
          </p:cNvPr>
          <p:cNvSpPr>
            <a:spLocks noGrp="1"/>
          </p:cNvSpPr>
          <p:nvPr>
            <p:ph type="sldNum" sz="quarter" idx="12"/>
          </p:nvPr>
        </p:nvSpPr>
        <p:spPr/>
        <p:txBody>
          <a:bodyPr/>
          <a:lstStyle/>
          <a:p>
            <a:fld id="{D57F1E4F-1CFF-5643-939E-217C01CDF565}" type="slidenum">
              <a:rPr lang="en-US" smtClean="0"/>
              <a:pPr/>
              <a:t>36</a:t>
            </a:fld>
            <a:endParaRPr lang="en-US" dirty="0"/>
          </a:p>
        </p:txBody>
      </p:sp>
    </p:spTree>
    <p:extLst>
      <p:ext uri="{BB962C8B-B14F-4D97-AF65-F5344CB8AC3E}">
        <p14:creationId xmlns:p14="http://schemas.microsoft.com/office/powerpoint/2010/main" val="1094904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42207-FA1B-3A4C-D77E-522B73BE39D7}"/>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2. Root Formation Theory:</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1F64419-E810-EB5B-A34D-973554B56CD2}"/>
              </a:ext>
            </a:extLst>
          </p:cNvPr>
          <p:cNvSpPr>
            <a:spLocks noGrp="1"/>
          </p:cNvSpPr>
          <p:nvPr>
            <p:ph idx="1"/>
          </p:nvPr>
        </p:nvSpPr>
        <p:spPr>
          <a:xfrm>
            <a:off x="1154954" y="2718910"/>
            <a:ext cx="9613660" cy="3806178"/>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Root formation would appear to be the most obvious cause of tooth eruption since it undoubtedly causes an overall increase in length of tooth along with the crown moving occlusally.</a:t>
            </a:r>
          </a:p>
          <a:p>
            <a:pPr algn="just"/>
            <a:r>
              <a:rPr lang="en-US" sz="2400" dirty="0">
                <a:solidFill>
                  <a:schemeClr val="tx1"/>
                </a:solidFill>
                <a:latin typeface="Times New Roman" panose="02020603050405020304" pitchFamily="18" charset="0"/>
                <a:cs typeface="Times New Roman" panose="02020603050405020304" pitchFamily="18" charset="0"/>
              </a:rPr>
              <a:t>Some experimental studies are strongly against such conclusion as rootless teeth have been found to erupt.</a:t>
            </a:r>
          </a:p>
          <a:p>
            <a:pPr algn="just"/>
            <a:r>
              <a:rPr lang="en-US" sz="2400" dirty="0">
                <a:solidFill>
                  <a:schemeClr val="tx1"/>
                </a:solidFill>
                <a:latin typeface="Times New Roman" panose="02020603050405020304" pitchFamily="18" charset="0"/>
                <a:cs typeface="Times New Roman" panose="02020603050405020304" pitchFamily="18" charset="0"/>
              </a:rPr>
              <a:t>This is most obvious in Dentin dysplasia type 1 and following irradiation.</a:t>
            </a:r>
          </a:p>
          <a:p>
            <a:pPr algn="just"/>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DEFB34A-E784-9785-E3DA-B4957C61469E}"/>
              </a:ext>
            </a:extLst>
          </p:cNvPr>
          <p:cNvSpPr>
            <a:spLocks noGrp="1"/>
          </p:cNvSpPr>
          <p:nvPr>
            <p:ph type="sldNum" sz="quarter" idx="12"/>
          </p:nvPr>
        </p:nvSpPr>
        <p:spPr/>
        <p:txBody>
          <a:bodyPr/>
          <a:lstStyle/>
          <a:p>
            <a:fld id="{D57F1E4F-1CFF-5643-939E-217C01CDF565}" type="slidenum">
              <a:rPr lang="en-US" smtClean="0"/>
              <a:pPr/>
              <a:t>37</a:t>
            </a:fld>
            <a:endParaRPr lang="en-US" dirty="0"/>
          </a:p>
        </p:txBody>
      </p:sp>
    </p:spTree>
    <p:extLst>
      <p:ext uri="{BB962C8B-B14F-4D97-AF65-F5344CB8AC3E}">
        <p14:creationId xmlns:p14="http://schemas.microsoft.com/office/powerpoint/2010/main" val="4079589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AE5B89-662A-AB4E-CEB2-D96E68573E1B}"/>
              </a:ext>
            </a:extLst>
          </p:cNvPr>
          <p:cNvSpPr>
            <a:spLocks noGrp="1"/>
          </p:cNvSpPr>
          <p:nvPr>
            <p:ph idx="1"/>
          </p:nvPr>
        </p:nvSpPr>
        <p:spPr>
          <a:xfrm>
            <a:off x="968523" y="2496968"/>
            <a:ext cx="10314996" cy="3104842"/>
          </a:xfrm>
        </p:spPr>
        <p:txBody>
          <a:bodyPr>
            <a:no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The advocates of this theory postulated the existence of Cushion- hammock ligament, straddling the base of the socket from one bony wall to other like a sling.</a:t>
            </a:r>
          </a:p>
          <a:p>
            <a:pPr algn="just"/>
            <a:r>
              <a:rPr lang="en-US" sz="2400" dirty="0">
                <a:solidFill>
                  <a:schemeClr val="tx1"/>
                </a:solidFill>
                <a:latin typeface="Times New Roman" panose="02020603050405020304" pitchFamily="18" charset="0"/>
                <a:cs typeface="Times New Roman" panose="02020603050405020304" pitchFamily="18" charset="0"/>
              </a:rPr>
              <a:t>Its function was to provide fixed base to growing root.</a:t>
            </a:r>
          </a:p>
          <a:p>
            <a:pPr algn="just"/>
            <a:r>
              <a:rPr lang="en-US" sz="2400" dirty="0">
                <a:solidFill>
                  <a:schemeClr val="tx1"/>
                </a:solidFill>
                <a:latin typeface="Times New Roman" panose="02020603050405020304" pitchFamily="18" charset="0"/>
                <a:cs typeface="Times New Roman" panose="02020603050405020304" pitchFamily="18" charset="0"/>
              </a:rPr>
              <a:t>But this structure is actually a pulp-delineating membrane that runs across the apex of the tooth and has no bony insertion, so it can not act as a fixed base.</a:t>
            </a:r>
          </a:p>
          <a:p>
            <a:pPr algn="just"/>
            <a:r>
              <a:rPr lang="en-US" sz="2400" dirty="0">
                <a:solidFill>
                  <a:schemeClr val="tx1"/>
                </a:solidFill>
                <a:latin typeface="Times New Roman" panose="02020603050405020304" pitchFamily="18" charset="0"/>
                <a:cs typeface="Times New Roman" panose="02020603050405020304" pitchFamily="18" charset="0"/>
              </a:rPr>
              <a:t>For instance, some teeth move distance greater than the length of their roots, and eruptive tooth movement can occur even after completion of root formation.</a:t>
            </a:r>
          </a:p>
          <a:p>
            <a:pPr algn="just"/>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83D20E7-180B-6F30-7E65-353F80BB1424}"/>
              </a:ext>
            </a:extLst>
          </p:cNvPr>
          <p:cNvSpPr>
            <a:spLocks noGrp="1"/>
          </p:cNvSpPr>
          <p:nvPr>
            <p:ph type="sldNum" sz="quarter" idx="12"/>
          </p:nvPr>
        </p:nvSpPr>
        <p:spPr/>
        <p:txBody>
          <a:bodyPr/>
          <a:lstStyle/>
          <a:p>
            <a:fld id="{D57F1E4F-1CFF-5643-939E-217C01CDF565}" type="slidenum">
              <a:rPr lang="en-US" smtClean="0"/>
              <a:pPr/>
              <a:t>38</a:t>
            </a:fld>
            <a:endParaRPr lang="en-US" dirty="0"/>
          </a:p>
        </p:txBody>
      </p:sp>
    </p:spTree>
    <p:extLst>
      <p:ext uri="{BB962C8B-B14F-4D97-AF65-F5344CB8AC3E}">
        <p14:creationId xmlns:p14="http://schemas.microsoft.com/office/powerpoint/2010/main" val="26452564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8CB79-1F15-14A8-9A8A-A847C2BAA8D8}"/>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3. Vascular Pressure Theory:</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39FFAAD-FD69-A48C-450A-562FEBA5FF41}"/>
              </a:ext>
            </a:extLst>
          </p:cNvPr>
          <p:cNvSpPr>
            <a:spLocks noGrp="1"/>
          </p:cNvSpPr>
          <p:nvPr>
            <p:ph idx="1"/>
          </p:nvPr>
        </p:nvSpPr>
        <p:spPr>
          <a:xfrm>
            <a:off x="1154954" y="2603499"/>
            <a:ext cx="9444984" cy="3761789"/>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It is known that the teeth move in their sockets in synchrony with the arterial pulse, so local volume changes can produce limited tooth movement.</a:t>
            </a:r>
          </a:p>
          <a:p>
            <a:pPr algn="just"/>
            <a:r>
              <a:rPr lang="en-US" sz="2400" dirty="0">
                <a:solidFill>
                  <a:schemeClr val="tx1"/>
                </a:solidFill>
                <a:latin typeface="Times New Roman" panose="02020603050405020304" pitchFamily="18" charset="0"/>
                <a:cs typeface="Times New Roman" panose="02020603050405020304" pitchFamily="18" charset="0"/>
              </a:rPr>
              <a:t>Spontaneous changes in blood pressure have been shown to influence eruptive behavior.</a:t>
            </a:r>
          </a:p>
          <a:p>
            <a:pPr algn="just"/>
            <a:r>
              <a:rPr lang="en-US" sz="2400" dirty="0">
                <a:solidFill>
                  <a:schemeClr val="tx1"/>
                </a:solidFill>
                <a:latin typeface="Times New Roman" panose="02020603050405020304" pitchFamily="18" charset="0"/>
                <a:cs typeface="Times New Roman" panose="02020603050405020304" pitchFamily="18" charset="0"/>
              </a:rPr>
              <a:t>Ground substance can swell from 30% to 50% by retaining additional water, so this also could create pressure.</a:t>
            </a:r>
          </a:p>
          <a:p>
            <a:pPr algn="just"/>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B53C288-C585-2C9A-5F29-1909D8DB74E8}"/>
              </a:ext>
            </a:extLst>
          </p:cNvPr>
          <p:cNvSpPr>
            <a:spLocks noGrp="1"/>
          </p:cNvSpPr>
          <p:nvPr>
            <p:ph type="sldNum" sz="quarter" idx="12"/>
          </p:nvPr>
        </p:nvSpPr>
        <p:spPr/>
        <p:txBody>
          <a:bodyPr/>
          <a:lstStyle/>
          <a:p>
            <a:fld id="{D57F1E4F-1CFF-5643-939E-217C01CDF565}" type="slidenum">
              <a:rPr lang="en-US" smtClean="0"/>
              <a:pPr/>
              <a:t>39</a:t>
            </a:fld>
            <a:endParaRPr lang="en-US" dirty="0"/>
          </a:p>
        </p:txBody>
      </p:sp>
    </p:spTree>
    <p:extLst>
      <p:ext uri="{BB962C8B-B14F-4D97-AF65-F5344CB8AC3E}">
        <p14:creationId xmlns:p14="http://schemas.microsoft.com/office/powerpoint/2010/main" val="1808110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BFE144-E1FE-47FD-F3DC-4FA8EEA34804}"/>
              </a:ext>
            </a:extLst>
          </p:cNvPr>
          <p:cNvSpPr>
            <a:spLocks noGrp="1"/>
          </p:cNvSpPr>
          <p:nvPr>
            <p:ph idx="1"/>
          </p:nvPr>
        </p:nvSpPr>
        <p:spPr>
          <a:xfrm>
            <a:off x="488947" y="2493163"/>
            <a:ext cx="5557289" cy="3646380"/>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Humans have two sets of teeth in their lifetime.</a:t>
            </a:r>
          </a:p>
          <a:p>
            <a:pPr algn="just"/>
            <a:r>
              <a:rPr lang="en-US" sz="2400" dirty="0">
                <a:solidFill>
                  <a:schemeClr val="tx1"/>
                </a:solidFill>
                <a:latin typeface="Times New Roman" panose="02020603050405020304" pitchFamily="18" charset="0"/>
                <a:cs typeface="Times New Roman" panose="02020603050405020304" pitchFamily="18" charset="0"/>
              </a:rPr>
              <a:t>The first set of teeth to be seen in the mouth is the </a:t>
            </a:r>
            <a:r>
              <a:rPr lang="en-US" sz="2400" b="1" dirty="0">
                <a:solidFill>
                  <a:schemeClr val="tx1"/>
                </a:solidFill>
                <a:latin typeface="Times New Roman" panose="02020603050405020304" pitchFamily="18" charset="0"/>
                <a:cs typeface="Times New Roman" panose="02020603050405020304" pitchFamily="18" charset="0"/>
              </a:rPr>
              <a:t>Primary or Deciduous</a:t>
            </a:r>
            <a:r>
              <a:rPr lang="en-US" sz="2400" dirty="0">
                <a:solidFill>
                  <a:schemeClr val="tx1"/>
                </a:solidFill>
                <a:latin typeface="Times New Roman" panose="02020603050405020304" pitchFamily="18" charset="0"/>
                <a:cs typeface="Times New Roman" panose="02020603050405020304" pitchFamily="18" charset="0"/>
              </a:rPr>
              <a:t> dentition, which begins to form prenatally at about 14 weeks in utero and is completed postnatally at about 3 years of age and second set of teeth is </a:t>
            </a:r>
            <a:r>
              <a:rPr lang="en-US" sz="2400" b="1" dirty="0">
                <a:solidFill>
                  <a:schemeClr val="tx1"/>
                </a:solidFill>
                <a:latin typeface="Times New Roman" panose="02020603050405020304" pitchFamily="18" charset="0"/>
                <a:cs typeface="Times New Roman" panose="02020603050405020304" pitchFamily="18" charset="0"/>
              </a:rPr>
              <a:t>Permanent or succedaneous</a:t>
            </a:r>
            <a:r>
              <a:rPr lang="en-US" sz="2400" dirty="0">
                <a:solidFill>
                  <a:schemeClr val="tx1"/>
                </a:solidFill>
                <a:latin typeface="Times New Roman" panose="02020603050405020304" pitchFamily="18" charset="0"/>
                <a:cs typeface="Times New Roman" panose="02020603050405020304" pitchFamily="18" charset="0"/>
              </a:rPr>
              <a:t> dentition.</a:t>
            </a:r>
          </a:p>
          <a:p>
            <a:pPr algn="just"/>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224856EE-B794-C42C-771F-852025D555FF}"/>
              </a:ext>
            </a:extLst>
          </p:cNvPr>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4" name="Picture 3">
            <a:extLst>
              <a:ext uri="{FF2B5EF4-FFF2-40B4-BE49-F238E27FC236}">
                <a16:creationId xmlns:a16="http://schemas.microsoft.com/office/drawing/2014/main" id="{C2806E78-3B2D-37CC-0619-69540EA30F71}"/>
              </a:ext>
            </a:extLst>
          </p:cNvPr>
          <p:cNvPicPr>
            <a:picLocks noChangeAspect="1"/>
          </p:cNvPicPr>
          <p:nvPr/>
        </p:nvPicPr>
        <p:blipFill>
          <a:blip r:embed="rId2"/>
          <a:stretch>
            <a:fillRect/>
          </a:stretch>
        </p:blipFill>
        <p:spPr>
          <a:xfrm>
            <a:off x="6606073" y="2584580"/>
            <a:ext cx="5412614" cy="3900888"/>
          </a:xfrm>
          <a:prstGeom prst="rect">
            <a:avLst/>
          </a:prstGeom>
        </p:spPr>
      </p:pic>
    </p:spTree>
    <p:extLst>
      <p:ext uri="{BB962C8B-B14F-4D97-AF65-F5344CB8AC3E}">
        <p14:creationId xmlns:p14="http://schemas.microsoft.com/office/powerpoint/2010/main" val="15600813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6A8763-4BBB-848F-579C-B0BA5E5851EA}"/>
              </a:ext>
            </a:extLst>
          </p:cNvPr>
          <p:cNvSpPr>
            <a:spLocks noGrp="1"/>
          </p:cNvSpPr>
          <p:nvPr>
            <p:ph idx="1"/>
          </p:nvPr>
        </p:nvSpPr>
        <p:spPr>
          <a:xfrm>
            <a:off x="1154954" y="2603499"/>
            <a:ext cx="9400596" cy="3770667"/>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But experimental surgical excision of the growing root and associated tissues which eliminates the periapical vasculature did not prevent or stop the eruption.</a:t>
            </a:r>
          </a:p>
          <a:p>
            <a:pPr algn="just"/>
            <a:r>
              <a:rPr lang="en-US" sz="2400" dirty="0">
                <a:solidFill>
                  <a:schemeClr val="tx1"/>
                </a:solidFill>
                <a:latin typeface="Times New Roman" panose="02020603050405020304" pitchFamily="18" charset="0"/>
                <a:cs typeface="Times New Roman" panose="02020603050405020304" pitchFamily="18" charset="0"/>
              </a:rPr>
              <a:t>This means that vascular pressure can play an important role by generating eruptive force but they are not absolutely necessary for tooth eruption.</a:t>
            </a:r>
          </a:p>
        </p:txBody>
      </p:sp>
      <p:sp>
        <p:nvSpPr>
          <p:cNvPr id="4" name="Slide Number Placeholder 3">
            <a:extLst>
              <a:ext uri="{FF2B5EF4-FFF2-40B4-BE49-F238E27FC236}">
                <a16:creationId xmlns:a16="http://schemas.microsoft.com/office/drawing/2014/main" id="{BA271ADD-842C-0FCF-E4E5-AD8B377F3B91}"/>
              </a:ext>
            </a:extLst>
          </p:cNvPr>
          <p:cNvSpPr>
            <a:spLocks noGrp="1"/>
          </p:cNvSpPr>
          <p:nvPr>
            <p:ph type="sldNum" sz="quarter" idx="12"/>
          </p:nvPr>
        </p:nvSpPr>
        <p:spPr/>
        <p:txBody>
          <a:bodyPr/>
          <a:lstStyle/>
          <a:p>
            <a:fld id="{D57F1E4F-1CFF-5643-939E-217C01CDF565}" type="slidenum">
              <a:rPr lang="en-US" smtClean="0"/>
              <a:pPr/>
              <a:t>40</a:t>
            </a:fld>
            <a:endParaRPr lang="en-US" dirty="0"/>
          </a:p>
        </p:txBody>
      </p:sp>
    </p:spTree>
    <p:extLst>
      <p:ext uri="{BB962C8B-B14F-4D97-AF65-F5344CB8AC3E}">
        <p14:creationId xmlns:p14="http://schemas.microsoft.com/office/powerpoint/2010/main" val="1022602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D77AB-DC52-2D49-BA80-6FC6206BF5ED}"/>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4. Periodontal Ligament Traction Theory And The Role Of Dental Follicle :</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F7DD1B8-10F9-F8FD-7B1E-5E2483244315}"/>
              </a:ext>
            </a:extLst>
          </p:cNvPr>
          <p:cNvSpPr>
            <a:spLocks noGrp="1"/>
          </p:cNvSpPr>
          <p:nvPr>
            <p:ph idx="1"/>
          </p:nvPr>
        </p:nvSpPr>
        <p:spPr>
          <a:xfrm>
            <a:off x="1154954" y="2603499"/>
            <a:ext cx="9808968" cy="3877199"/>
          </a:xfrm>
        </p:spPr>
        <p:txBody>
          <a:bodyPr>
            <a:no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It states that the fibroblasts of the dental follicle by their contraction can generate a force, which can pull the teeth in occlusion.</a:t>
            </a:r>
          </a:p>
          <a:p>
            <a:pPr algn="just"/>
            <a:r>
              <a:rPr lang="en-US" sz="2400" dirty="0">
                <a:solidFill>
                  <a:schemeClr val="tx1"/>
                </a:solidFill>
                <a:latin typeface="Times New Roman" panose="02020603050405020304" pitchFamily="18" charset="0"/>
                <a:cs typeface="Times New Roman" panose="02020603050405020304" pitchFamily="18" charset="0"/>
              </a:rPr>
              <a:t>Fibroblasts have their processes attached to collagen fibers by a sticky protein called Fibronectin as the processes are in contact with each other it produces a summative force for eruption.</a:t>
            </a:r>
          </a:p>
          <a:p>
            <a:pPr algn="just"/>
            <a:r>
              <a:rPr lang="en-US" sz="2400" dirty="0">
                <a:solidFill>
                  <a:schemeClr val="tx1"/>
                </a:solidFill>
                <a:latin typeface="Times New Roman" panose="02020603050405020304" pitchFamily="18" charset="0"/>
                <a:cs typeface="Times New Roman" panose="02020603050405020304" pitchFamily="18" charset="0"/>
              </a:rPr>
              <a:t>Experiments in which roots have transected and metallic barrier was placed showed distal fragment of tooth erupted, this is because the attachment of dental follicle to the fragment.</a:t>
            </a:r>
          </a:p>
          <a:p>
            <a:pPr marL="0" indent="0" algn="just">
              <a:buNone/>
            </a:pP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66A367B-A3D7-2ABA-471C-E742458311A0}"/>
              </a:ext>
            </a:extLst>
          </p:cNvPr>
          <p:cNvSpPr>
            <a:spLocks noGrp="1"/>
          </p:cNvSpPr>
          <p:nvPr>
            <p:ph type="sldNum" sz="quarter" idx="12"/>
          </p:nvPr>
        </p:nvSpPr>
        <p:spPr/>
        <p:txBody>
          <a:bodyPr/>
          <a:lstStyle/>
          <a:p>
            <a:fld id="{D57F1E4F-1CFF-5643-939E-217C01CDF565}" type="slidenum">
              <a:rPr lang="en-US" smtClean="0"/>
              <a:pPr/>
              <a:t>41</a:t>
            </a:fld>
            <a:endParaRPr lang="en-US" dirty="0"/>
          </a:p>
        </p:txBody>
      </p:sp>
    </p:spTree>
    <p:extLst>
      <p:ext uri="{BB962C8B-B14F-4D97-AF65-F5344CB8AC3E}">
        <p14:creationId xmlns:p14="http://schemas.microsoft.com/office/powerpoint/2010/main" val="59860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E74128-7AB9-45BC-90E6-C2E9F8CAC6DC}"/>
              </a:ext>
            </a:extLst>
          </p:cNvPr>
          <p:cNvSpPr>
            <a:spLocks noGrp="1"/>
          </p:cNvSpPr>
          <p:nvPr>
            <p:ph idx="1"/>
          </p:nvPr>
        </p:nvSpPr>
        <p:spPr>
          <a:xfrm>
            <a:off x="1154953" y="2479207"/>
            <a:ext cx="9951011" cy="3823933"/>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The dental follicle plays important role in eruption.</a:t>
            </a:r>
          </a:p>
          <a:p>
            <a:pPr algn="just"/>
            <a:r>
              <a:rPr lang="en-US" sz="2400" dirty="0">
                <a:solidFill>
                  <a:schemeClr val="tx1"/>
                </a:solidFill>
                <a:latin typeface="Times New Roman" panose="02020603050405020304" pitchFamily="18" charset="0"/>
                <a:cs typeface="Times New Roman" panose="02020603050405020304" pitchFamily="18" charset="0"/>
              </a:rPr>
              <a:t>It produces factor for promoting osteoclastic bone resorption in the coronal part and by promoting bone formation in the apical part.</a:t>
            </a:r>
          </a:p>
          <a:p>
            <a:pPr algn="just"/>
            <a:r>
              <a:rPr lang="en-US" sz="2400" dirty="0">
                <a:solidFill>
                  <a:schemeClr val="tx1"/>
                </a:solidFill>
                <a:latin typeface="Times New Roman" panose="02020603050405020304" pitchFamily="18" charset="0"/>
                <a:cs typeface="Times New Roman" panose="02020603050405020304" pitchFamily="18" charset="0"/>
              </a:rPr>
              <a:t>Dental follicle cells secrete MCP-1 (monocyte chemotactic proteins-1), CSF-1 (colony stimulating factor-1)</a:t>
            </a:r>
            <a:r>
              <a:rPr lang="en-IN" sz="2400" dirty="0">
                <a:solidFill>
                  <a:schemeClr val="tx1"/>
                </a:solidFill>
                <a:latin typeface="Times New Roman" panose="02020603050405020304" pitchFamily="18" charset="0"/>
                <a:cs typeface="Times New Roman" panose="02020603050405020304" pitchFamily="18" charset="0"/>
              </a:rPr>
              <a:t>, which promotes osteoclast formation.</a:t>
            </a:r>
          </a:p>
          <a:p>
            <a:pPr algn="just"/>
            <a:r>
              <a:rPr lang="en-IN" sz="2400" dirty="0">
                <a:solidFill>
                  <a:schemeClr val="tx1"/>
                </a:solidFill>
                <a:latin typeface="Times New Roman" panose="02020603050405020304" pitchFamily="18" charset="0"/>
                <a:cs typeface="Times New Roman" panose="02020603050405020304" pitchFamily="18" charset="0"/>
              </a:rPr>
              <a:t>According this theory, eruption could be brought about by combination of events involving a force initiated by the fibroblast.</a:t>
            </a:r>
          </a:p>
          <a:p>
            <a:pPr algn="just"/>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0BD392B-A5AB-4B33-DA6D-CF88EB2DE86D}"/>
              </a:ext>
            </a:extLst>
          </p:cNvPr>
          <p:cNvSpPr>
            <a:spLocks noGrp="1"/>
          </p:cNvSpPr>
          <p:nvPr>
            <p:ph type="sldNum" sz="quarter" idx="12"/>
          </p:nvPr>
        </p:nvSpPr>
        <p:spPr/>
        <p:txBody>
          <a:bodyPr/>
          <a:lstStyle/>
          <a:p>
            <a:fld id="{D57F1E4F-1CFF-5643-939E-217C01CDF565}" type="slidenum">
              <a:rPr lang="en-US" smtClean="0"/>
              <a:pPr/>
              <a:t>42</a:t>
            </a:fld>
            <a:endParaRPr lang="en-US" dirty="0"/>
          </a:p>
        </p:txBody>
      </p:sp>
    </p:spTree>
    <p:extLst>
      <p:ext uri="{BB962C8B-B14F-4D97-AF65-F5344CB8AC3E}">
        <p14:creationId xmlns:p14="http://schemas.microsoft.com/office/powerpoint/2010/main" val="16846649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6EEA1-2B52-78DD-F8C6-C9AEF4CACCBD}"/>
              </a:ext>
            </a:extLst>
          </p:cNvPr>
          <p:cNvSpPr>
            <a:spLocks noGrp="1"/>
          </p:cNvSpPr>
          <p:nvPr>
            <p:ph type="title"/>
          </p:nvPr>
        </p:nvSpPr>
        <p:spPr/>
        <p:txBody>
          <a:bodyPr/>
          <a:lstStyle/>
          <a:p>
            <a:pPr marL="457200" indent="-457200">
              <a:buFont typeface="Wingdings" panose="05000000000000000000" pitchFamily="2" charset="2"/>
              <a:buChar char="q"/>
            </a:pPr>
            <a:r>
              <a:rPr lang="en-US" sz="2800" b="1" i="1" u="sng" dirty="0">
                <a:latin typeface="Times New Roman" panose="02020603050405020304" pitchFamily="18" charset="0"/>
                <a:cs typeface="Times New Roman" panose="02020603050405020304" pitchFamily="18" charset="0"/>
              </a:rPr>
              <a:t>Factors Affecting Eruption Of Teeth:</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729A07D-F054-F2CD-C668-362ECCC6736D}"/>
              </a:ext>
            </a:extLst>
          </p:cNvPr>
          <p:cNvSpPr>
            <a:spLocks noGrp="1"/>
          </p:cNvSpPr>
          <p:nvPr>
            <p:ph idx="1"/>
          </p:nvPr>
        </p:nvSpPr>
        <p:spPr>
          <a:xfrm>
            <a:off x="826480" y="2212881"/>
            <a:ext cx="10430405" cy="4081385"/>
          </a:xfrm>
        </p:spPr>
        <p:txBody>
          <a:bodyPr>
            <a:noAutofit/>
          </a:bodyPr>
          <a:lstStyle/>
          <a:p>
            <a:pPr algn="just"/>
            <a:r>
              <a:rPr lang="en-US" sz="2200" dirty="0">
                <a:solidFill>
                  <a:schemeClr val="tx1"/>
                </a:solidFill>
                <a:latin typeface="Times New Roman" panose="02020603050405020304" pitchFamily="18" charset="0"/>
                <a:cs typeface="Times New Roman" panose="02020603050405020304" pitchFamily="18" charset="0"/>
              </a:rPr>
              <a:t>The factors which affect tooth eruption can be grossly divided into two major categories:</a:t>
            </a:r>
          </a:p>
          <a:p>
            <a:pPr algn="just"/>
            <a:r>
              <a:rPr lang="en-IN" sz="2200" dirty="0">
                <a:solidFill>
                  <a:schemeClr val="tx1"/>
                </a:solidFill>
                <a:latin typeface="Times New Roman" panose="02020603050405020304" pitchFamily="18" charset="0"/>
                <a:cs typeface="Times New Roman" panose="02020603050405020304" pitchFamily="18" charset="0"/>
              </a:rPr>
              <a:t>1. Local factors</a:t>
            </a:r>
          </a:p>
          <a:p>
            <a:pPr algn="just"/>
            <a:r>
              <a:rPr lang="en-IN" sz="2200" dirty="0">
                <a:solidFill>
                  <a:schemeClr val="tx1"/>
                </a:solidFill>
                <a:latin typeface="Times New Roman" panose="02020603050405020304" pitchFamily="18" charset="0"/>
                <a:cs typeface="Times New Roman" panose="02020603050405020304" pitchFamily="18" charset="0"/>
              </a:rPr>
              <a:t>2. Systemic factors</a:t>
            </a:r>
          </a:p>
          <a:p>
            <a:pPr algn="just">
              <a:buAutoNum type="arabicPeriod"/>
            </a:pPr>
            <a:r>
              <a:rPr lang="en-IN" sz="2400" b="1" i="1" u="sng" dirty="0">
                <a:solidFill>
                  <a:schemeClr val="tx1"/>
                </a:solidFill>
                <a:latin typeface="Times New Roman" panose="02020603050405020304" pitchFamily="18" charset="0"/>
                <a:cs typeface="Times New Roman" panose="02020603050405020304" pitchFamily="18" charset="0"/>
              </a:rPr>
              <a:t>Local Factors:</a:t>
            </a:r>
          </a:p>
          <a:p>
            <a:pPr algn="just">
              <a:buFont typeface="Arial" panose="020B0604020202020204" pitchFamily="34" charset="0"/>
              <a:buChar char="•"/>
            </a:pPr>
            <a:r>
              <a:rPr lang="en-IN" sz="2000" u="sng" dirty="0">
                <a:solidFill>
                  <a:srgbClr val="C00000"/>
                </a:solidFill>
                <a:latin typeface="Times New Roman" panose="02020603050405020304" pitchFamily="18" charset="0"/>
                <a:cs typeface="Times New Roman" panose="02020603050405020304" pitchFamily="18" charset="0"/>
              </a:rPr>
              <a:t>Physical obstruction-</a:t>
            </a:r>
          </a:p>
          <a:p>
            <a:pPr algn="just">
              <a:buFontTx/>
              <a:buChar char="-"/>
            </a:pPr>
            <a:r>
              <a:rPr lang="en-IN" sz="2000" dirty="0">
                <a:solidFill>
                  <a:schemeClr val="tx1"/>
                </a:solidFill>
                <a:latin typeface="Times New Roman" panose="02020603050405020304" pitchFamily="18" charset="0"/>
                <a:cs typeface="Times New Roman" panose="02020603050405020304" pitchFamily="18" charset="0"/>
              </a:rPr>
              <a:t>Supernumerary teeth</a:t>
            </a:r>
          </a:p>
          <a:p>
            <a:pPr algn="just">
              <a:buFontTx/>
              <a:buChar char="-"/>
            </a:pPr>
            <a:r>
              <a:rPr lang="en-IN" sz="2000" dirty="0">
                <a:solidFill>
                  <a:schemeClr val="tx1"/>
                </a:solidFill>
                <a:latin typeface="Times New Roman" panose="02020603050405020304" pitchFamily="18" charset="0"/>
                <a:cs typeface="Times New Roman" panose="02020603050405020304" pitchFamily="18" charset="0"/>
              </a:rPr>
              <a:t>Odontogenic and non-odontogenic tumours</a:t>
            </a:r>
          </a:p>
          <a:p>
            <a:pPr algn="just">
              <a:buFontTx/>
              <a:buChar char="-"/>
            </a:pPr>
            <a:r>
              <a:rPr lang="en-IN" sz="2000" dirty="0">
                <a:solidFill>
                  <a:schemeClr val="tx1"/>
                </a:solidFill>
                <a:latin typeface="Times New Roman" panose="02020603050405020304" pitchFamily="18" charset="0"/>
                <a:cs typeface="Times New Roman" panose="02020603050405020304" pitchFamily="18" charset="0"/>
              </a:rPr>
              <a:t>Mucosal barrier</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919C11D-83F6-60E3-EE18-EDC5A5E438E0}"/>
              </a:ext>
            </a:extLst>
          </p:cNvPr>
          <p:cNvSpPr>
            <a:spLocks noGrp="1"/>
          </p:cNvSpPr>
          <p:nvPr>
            <p:ph type="sldNum" sz="quarter" idx="12"/>
          </p:nvPr>
        </p:nvSpPr>
        <p:spPr/>
        <p:txBody>
          <a:bodyPr/>
          <a:lstStyle/>
          <a:p>
            <a:fld id="{D57F1E4F-1CFF-5643-939E-217C01CDF565}" type="slidenum">
              <a:rPr lang="en-US" smtClean="0"/>
              <a:pPr/>
              <a:t>43</a:t>
            </a:fld>
            <a:endParaRPr lang="en-US" dirty="0"/>
          </a:p>
        </p:txBody>
      </p:sp>
    </p:spTree>
    <p:extLst>
      <p:ext uri="{BB962C8B-B14F-4D97-AF65-F5344CB8AC3E}">
        <p14:creationId xmlns:p14="http://schemas.microsoft.com/office/powerpoint/2010/main" val="20917194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373418-1AB5-145A-AF8B-C97BBBE76D56}"/>
              </a:ext>
            </a:extLst>
          </p:cNvPr>
          <p:cNvSpPr>
            <a:spLocks noGrp="1"/>
          </p:cNvSpPr>
          <p:nvPr>
            <p:ph idx="1"/>
          </p:nvPr>
        </p:nvSpPr>
        <p:spPr>
          <a:xfrm>
            <a:off x="959645" y="2346048"/>
            <a:ext cx="10066421" cy="3397805"/>
          </a:xfrm>
        </p:spPr>
        <p:txBody>
          <a:bodyPr>
            <a:noAutofit/>
          </a:bodyPr>
          <a:lstStyle/>
          <a:p>
            <a:pPr>
              <a:buFont typeface="Arial" panose="020B0604020202020204" pitchFamily="34" charset="0"/>
              <a:buChar char="•"/>
            </a:pPr>
            <a:r>
              <a:rPr lang="en-US" sz="2200" u="sng" dirty="0">
                <a:solidFill>
                  <a:srgbClr val="C00000"/>
                </a:solidFill>
                <a:latin typeface="Times New Roman" panose="02020603050405020304" pitchFamily="18" charset="0"/>
                <a:cs typeface="Times New Roman" panose="02020603050405020304" pitchFamily="18" charset="0"/>
              </a:rPr>
              <a:t>Injuries to deciduous teeth:</a:t>
            </a:r>
          </a:p>
          <a:p>
            <a:pPr>
              <a:buFontTx/>
              <a:buChar char="-"/>
            </a:pPr>
            <a:r>
              <a:rPr lang="en-IN" sz="2000" dirty="0">
                <a:solidFill>
                  <a:schemeClr val="tx1"/>
                </a:solidFill>
                <a:latin typeface="Times New Roman" panose="02020603050405020304" pitchFamily="18" charset="0"/>
                <a:cs typeface="Times New Roman" panose="02020603050405020304" pitchFamily="18" charset="0"/>
              </a:rPr>
              <a:t>Premature loss of primary teeth</a:t>
            </a:r>
          </a:p>
          <a:p>
            <a:pPr>
              <a:buFontTx/>
              <a:buChar char="-"/>
            </a:pPr>
            <a:r>
              <a:rPr lang="en-IN" sz="2000" dirty="0">
                <a:solidFill>
                  <a:schemeClr val="tx1"/>
                </a:solidFill>
                <a:latin typeface="Times New Roman" panose="02020603050405020304" pitchFamily="18" charset="0"/>
                <a:cs typeface="Times New Roman" panose="02020603050405020304" pitchFamily="18" charset="0"/>
              </a:rPr>
              <a:t>Dilacerations</a:t>
            </a:r>
          </a:p>
          <a:p>
            <a:pPr>
              <a:buFontTx/>
              <a:buChar char="-"/>
            </a:pPr>
            <a:r>
              <a:rPr lang="en-IN" sz="2000" dirty="0">
                <a:solidFill>
                  <a:schemeClr val="tx1"/>
                </a:solidFill>
                <a:latin typeface="Times New Roman" panose="02020603050405020304" pitchFamily="18" charset="0"/>
                <a:cs typeface="Times New Roman" panose="02020603050405020304" pitchFamily="18" charset="0"/>
              </a:rPr>
              <a:t>Ankylosis</a:t>
            </a:r>
          </a:p>
          <a:p>
            <a:pPr>
              <a:buFontTx/>
              <a:buChar char="-"/>
            </a:pPr>
            <a:r>
              <a:rPr lang="en-IN" sz="2000" dirty="0">
                <a:solidFill>
                  <a:schemeClr val="tx1"/>
                </a:solidFill>
                <a:latin typeface="Times New Roman" panose="02020603050405020304" pitchFamily="18" charset="0"/>
                <a:cs typeface="Times New Roman" panose="02020603050405020304" pitchFamily="18" charset="0"/>
              </a:rPr>
              <a:t>Delayed root resorption</a:t>
            </a:r>
          </a:p>
          <a:p>
            <a:pPr>
              <a:buFont typeface="Arial" panose="020B0604020202020204" pitchFamily="34" charset="0"/>
              <a:buChar char="•"/>
            </a:pPr>
            <a:r>
              <a:rPr lang="en-IN" sz="2200" u="sng" dirty="0">
                <a:solidFill>
                  <a:srgbClr val="C00000"/>
                </a:solidFill>
                <a:latin typeface="Times New Roman" panose="02020603050405020304" pitchFamily="18" charset="0"/>
                <a:cs typeface="Times New Roman" panose="02020603050405020304" pitchFamily="18" charset="0"/>
              </a:rPr>
              <a:t>Carious primary teeth</a:t>
            </a:r>
          </a:p>
          <a:p>
            <a:pPr>
              <a:buFont typeface="Arial" panose="020B0604020202020204" pitchFamily="34" charset="0"/>
              <a:buChar char="•"/>
            </a:pPr>
            <a:r>
              <a:rPr lang="en-IN" sz="2200" u="sng" dirty="0">
                <a:solidFill>
                  <a:srgbClr val="C00000"/>
                </a:solidFill>
                <a:latin typeface="Times New Roman" panose="02020603050405020304" pitchFamily="18" charset="0"/>
                <a:cs typeface="Times New Roman" panose="02020603050405020304" pitchFamily="18" charset="0"/>
              </a:rPr>
              <a:t>Impacted Primary teeth</a:t>
            </a:r>
          </a:p>
          <a:p>
            <a:pPr>
              <a:buFont typeface="Arial" panose="020B0604020202020204" pitchFamily="34" charset="0"/>
              <a:buChar char="•"/>
            </a:pPr>
            <a:r>
              <a:rPr lang="en-IN" sz="2200" u="sng" dirty="0">
                <a:solidFill>
                  <a:srgbClr val="C00000"/>
                </a:solidFill>
                <a:latin typeface="Times New Roman" panose="02020603050405020304" pitchFamily="18" charset="0"/>
                <a:cs typeface="Times New Roman" panose="02020603050405020304" pitchFamily="18" charset="0"/>
              </a:rPr>
              <a:t>Arch length deficiency</a:t>
            </a:r>
          </a:p>
          <a:p>
            <a:pPr>
              <a:buFont typeface="Arial" panose="020B0604020202020204" pitchFamily="34" charset="0"/>
              <a:buChar char="•"/>
            </a:pPr>
            <a:r>
              <a:rPr lang="en-IN" sz="2200" u="sng" dirty="0">
                <a:solidFill>
                  <a:srgbClr val="C00000"/>
                </a:solidFill>
                <a:latin typeface="Times New Roman" panose="02020603050405020304" pitchFamily="18" charset="0"/>
                <a:cs typeface="Times New Roman" panose="02020603050405020304" pitchFamily="18" charset="0"/>
              </a:rPr>
              <a:t>Oral clefts</a:t>
            </a:r>
            <a:endParaRPr lang="en-US" sz="2200" u="sng" dirty="0">
              <a:solidFill>
                <a:srgbClr val="C00000"/>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D1E70FB-7855-C9DB-678F-0343111DC069}"/>
              </a:ext>
            </a:extLst>
          </p:cNvPr>
          <p:cNvSpPr>
            <a:spLocks noGrp="1"/>
          </p:cNvSpPr>
          <p:nvPr>
            <p:ph type="sldNum" sz="quarter" idx="12"/>
          </p:nvPr>
        </p:nvSpPr>
        <p:spPr/>
        <p:txBody>
          <a:bodyPr/>
          <a:lstStyle/>
          <a:p>
            <a:fld id="{D57F1E4F-1CFF-5643-939E-217C01CDF565}" type="slidenum">
              <a:rPr lang="en-US" smtClean="0"/>
              <a:pPr/>
              <a:t>44</a:t>
            </a:fld>
            <a:endParaRPr lang="en-US" dirty="0"/>
          </a:p>
        </p:txBody>
      </p:sp>
    </p:spTree>
    <p:extLst>
      <p:ext uri="{BB962C8B-B14F-4D97-AF65-F5344CB8AC3E}">
        <p14:creationId xmlns:p14="http://schemas.microsoft.com/office/powerpoint/2010/main" val="24480483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92D40-3868-8C8C-D45D-175BF9A09F53}"/>
              </a:ext>
            </a:extLst>
          </p:cNvPr>
          <p:cNvSpPr>
            <a:spLocks noGrp="1"/>
          </p:cNvSpPr>
          <p:nvPr>
            <p:ph type="title"/>
          </p:nvPr>
        </p:nvSpPr>
        <p:spPr/>
        <p:txBody>
          <a:bodyPr/>
          <a:lstStyle/>
          <a:p>
            <a:r>
              <a:rPr lang="en-US" sz="2800" b="1" i="1" u="sng" dirty="0">
                <a:solidFill>
                  <a:srgbClr val="C00000"/>
                </a:solidFill>
                <a:latin typeface="Times New Roman" panose="02020603050405020304" pitchFamily="18" charset="0"/>
                <a:cs typeface="Times New Roman" panose="02020603050405020304" pitchFamily="18" charset="0"/>
              </a:rPr>
              <a:t>2. Systemic Factors:</a:t>
            </a:r>
            <a:endParaRPr lang="en-IN" sz="2800" b="1" i="1" u="sng"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9989F96-3828-1C85-8DB5-E6A6013F2C54}"/>
              </a:ext>
            </a:extLst>
          </p:cNvPr>
          <p:cNvSpPr>
            <a:spLocks noGrp="1"/>
          </p:cNvSpPr>
          <p:nvPr>
            <p:ph idx="1"/>
          </p:nvPr>
        </p:nvSpPr>
        <p:spPr>
          <a:xfrm>
            <a:off x="1154954" y="2328292"/>
            <a:ext cx="9800091" cy="3495459"/>
          </a:xfrm>
        </p:spPr>
        <p:txBody>
          <a:bodyPr>
            <a:noAutofit/>
          </a:bodyPr>
          <a:lstStyle/>
          <a:p>
            <a:pPr>
              <a:buFont typeface="Arial" panose="020B0604020202020204" pitchFamily="34" charset="0"/>
              <a:buChar char="•"/>
            </a:pPr>
            <a:r>
              <a:rPr lang="en-US" sz="2200" dirty="0">
                <a:solidFill>
                  <a:schemeClr val="tx1"/>
                </a:solidFill>
                <a:latin typeface="Times New Roman" panose="02020603050405020304" pitchFamily="18" charset="0"/>
                <a:cs typeface="Times New Roman" panose="02020603050405020304" pitchFamily="18" charset="0"/>
              </a:rPr>
              <a:t>Nutrition</a:t>
            </a:r>
          </a:p>
          <a:p>
            <a:pPr>
              <a:buFont typeface="Arial" panose="020B0604020202020204" pitchFamily="34" charset="0"/>
              <a:buChar char="•"/>
            </a:pPr>
            <a:r>
              <a:rPr lang="en-US" sz="2200" dirty="0">
                <a:solidFill>
                  <a:schemeClr val="tx1"/>
                </a:solidFill>
                <a:latin typeface="Times New Roman" panose="02020603050405020304" pitchFamily="18" charset="0"/>
                <a:cs typeface="Times New Roman" panose="02020603050405020304" pitchFamily="18" charset="0"/>
              </a:rPr>
              <a:t>Hormonal influences</a:t>
            </a:r>
          </a:p>
          <a:p>
            <a:pPr>
              <a:buFont typeface="Arial" panose="020B0604020202020204" pitchFamily="34" charset="0"/>
              <a:buChar char="•"/>
            </a:pPr>
            <a:r>
              <a:rPr lang="en-US" sz="2200" dirty="0">
                <a:solidFill>
                  <a:schemeClr val="tx1"/>
                </a:solidFill>
                <a:latin typeface="Times New Roman" panose="02020603050405020304" pitchFamily="18" charset="0"/>
                <a:cs typeface="Times New Roman" panose="02020603050405020304" pitchFamily="18" charset="0"/>
              </a:rPr>
              <a:t>Cerebral Palsy</a:t>
            </a:r>
          </a:p>
          <a:p>
            <a:pPr>
              <a:buFont typeface="Arial" panose="020B0604020202020204" pitchFamily="34" charset="0"/>
              <a:buChar char="•"/>
            </a:pPr>
            <a:r>
              <a:rPr lang="en-US" sz="2200" dirty="0">
                <a:solidFill>
                  <a:schemeClr val="tx1"/>
                </a:solidFill>
                <a:latin typeface="Times New Roman" panose="02020603050405020304" pitchFamily="18" charset="0"/>
                <a:cs typeface="Times New Roman" panose="02020603050405020304" pitchFamily="18" charset="0"/>
              </a:rPr>
              <a:t>HIV infection</a:t>
            </a:r>
          </a:p>
          <a:p>
            <a:pPr>
              <a:buFont typeface="Arial" panose="020B0604020202020204" pitchFamily="34" charset="0"/>
              <a:buChar char="•"/>
            </a:pPr>
            <a:r>
              <a:rPr lang="en-US" sz="2200" dirty="0">
                <a:solidFill>
                  <a:schemeClr val="tx1"/>
                </a:solidFill>
                <a:latin typeface="Times New Roman" panose="02020603050405020304" pitchFamily="18" charset="0"/>
                <a:cs typeface="Times New Roman" panose="02020603050405020304" pitchFamily="18" charset="0"/>
              </a:rPr>
              <a:t>Anemia</a:t>
            </a:r>
          </a:p>
          <a:p>
            <a:pPr>
              <a:buFont typeface="Arial" panose="020B0604020202020204" pitchFamily="34" charset="0"/>
              <a:buChar char="•"/>
            </a:pPr>
            <a:r>
              <a:rPr lang="en-US" sz="2200" dirty="0">
                <a:solidFill>
                  <a:schemeClr val="tx1"/>
                </a:solidFill>
                <a:latin typeface="Times New Roman" panose="02020603050405020304" pitchFamily="18" charset="0"/>
                <a:cs typeface="Times New Roman" panose="02020603050405020304" pitchFamily="18" charset="0"/>
              </a:rPr>
              <a:t>Low birth weight</a:t>
            </a:r>
          </a:p>
          <a:p>
            <a:pPr>
              <a:buFont typeface="Arial" panose="020B0604020202020204" pitchFamily="34" charset="0"/>
              <a:buChar char="•"/>
            </a:pPr>
            <a:r>
              <a:rPr lang="en-US" sz="2200" dirty="0">
                <a:solidFill>
                  <a:schemeClr val="tx1"/>
                </a:solidFill>
                <a:latin typeface="Times New Roman" panose="02020603050405020304" pitchFamily="18" charset="0"/>
                <a:cs typeface="Times New Roman" panose="02020603050405020304" pitchFamily="18" charset="0"/>
              </a:rPr>
              <a:t>Long term chemotherapy</a:t>
            </a:r>
          </a:p>
          <a:p>
            <a:pPr>
              <a:buFont typeface="Arial" panose="020B0604020202020204" pitchFamily="34" charset="0"/>
              <a:buChar char="•"/>
            </a:pPr>
            <a:r>
              <a:rPr lang="en-US" sz="2200" dirty="0">
                <a:solidFill>
                  <a:schemeClr val="tx1"/>
                </a:solidFill>
                <a:latin typeface="Times New Roman" panose="02020603050405020304" pitchFamily="18" charset="0"/>
                <a:cs typeface="Times New Roman" panose="02020603050405020304" pitchFamily="18" charset="0"/>
              </a:rPr>
              <a:t>Tobacco, smoking</a:t>
            </a:r>
          </a:p>
          <a:p>
            <a:pPr>
              <a:buFont typeface="Arial" panose="020B0604020202020204" pitchFamily="34" charset="0"/>
              <a:buChar char="•"/>
            </a:pPr>
            <a:r>
              <a:rPr lang="en-US" sz="2200" dirty="0">
                <a:solidFill>
                  <a:schemeClr val="tx1"/>
                </a:solidFill>
                <a:latin typeface="Times New Roman" panose="02020603050405020304" pitchFamily="18" charset="0"/>
                <a:cs typeface="Times New Roman" panose="02020603050405020304" pitchFamily="18" charset="0"/>
              </a:rPr>
              <a:t>Genetic influence</a:t>
            </a:r>
            <a:endParaRPr lang="en-IN" sz="22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7A176E6-5C6B-C488-BB8B-F38431894106}"/>
              </a:ext>
            </a:extLst>
          </p:cNvPr>
          <p:cNvSpPr>
            <a:spLocks noGrp="1"/>
          </p:cNvSpPr>
          <p:nvPr>
            <p:ph type="sldNum" sz="quarter" idx="12"/>
          </p:nvPr>
        </p:nvSpPr>
        <p:spPr/>
        <p:txBody>
          <a:bodyPr/>
          <a:lstStyle/>
          <a:p>
            <a:fld id="{D57F1E4F-1CFF-5643-939E-217C01CDF565}" type="slidenum">
              <a:rPr lang="en-US" smtClean="0"/>
              <a:pPr/>
              <a:t>45</a:t>
            </a:fld>
            <a:endParaRPr lang="en-US" dirty="0"/>
          </a:p>
        </p:txBody>
      </p:sp>
    </p:spTree>
    <p:extLst>
      <p:ext uri="{BB962C8B-B14F-4D97-AF65-F5344CB8AC3E}">
        <p14:creationId xmlns:p14="http://schemas.microsoft.com/office/powerpoint/2010/main" val="16523078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E38DB-C206-FA62-62DB-80EEB5829CAF}"/>
              </a:ext>
            </a:extLst>
          </p:cNvPr>
          <p:cNvSpPr>
            <a:spLocks noGrp="1"/>
          </p:cNvSpPr>
          <p:nvPr>
            <p:ph type="title"/>
          </p:nvPr>
        </p:nvSpPr>
        <p:spPr/>
        <p:txBody>
          <a:bodyPr/>
          <a:lstStyle/>
          <a:p>
            <a:pPr marL="571500" indent="-571500">
              <a:buFont typeface="Wingdings" panose="05000000000000000000" pitchFamily="2" charset="2"/>
              <a:buChar char="q"/>
            </a:pPr>
            <a:r>
              <a:rPr lang="en-US" sz="2800" b="1" i="1" u="sng" dirty="0">
                <a:latin typeface="Times New Roman" panose="02020603050405020304" pitchFamily="18" charset="0"/>
                <a:cs typeface="Times New Roman" panose="02020603050405020304" pitchFamily="18" charset="0"/>
              </a:rPr>
              <a:t>Development of Occlusion:</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20684C4-3D31-6900-AA56-B7738C7FDD89}"/>
              </a:ext>
            </a:extLst>
          </p:cNvPr>
          <p:cNvSpPr>
            <a:spLocks noGrp="1"/>
          </p:cNvSpPr>
          <p:nvPr>
            <p:ph idx="1"/>
          </p:nvPr>
        </p:nvSpPr>
        <p:spPr>
          <a:xfrm>
            <a:off x="324530" y="2360904"/>
            <a:ext cx="7382556" cy="3610688"/>
          </a:xfrm>
        </p:spPr>
        <p:txBody>
          <a:bodyPr>
            <a:no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Occlusion usually means the contact relationship in function.</a:t>
            </a:r>
          </a:p>
          <a:p>
            <a:pPr algn="just"/>
            <a:r>
              <a:rPr lang="en-US" sz="2400" dirty="0">
                <a:solidFill>
                  <a:schemeClr val="tx1"/>
                </a:solidFill>
                <a:latin typeface="Times New Roman" panose="02020603050405020304" pitchFamily="18" charset="0"/>
                <a:cs typeface="Times New Roman" panose="02020603050405020304" pitchFamily="18" charset="0"/>
              </a:rPr>
              <a:t>Salzmann has defined occlusion as </a:t>
            </a:r>
            <a:r>
              <a:rPr lang="en-US" sz="2400" dirty="0">
                <a:solidFill>
                  <a:srgbClr val="C00000"/>
                </a:solidFill>
                <a:latin typeface="Times New Roman" panose="02020603050405020304" pitchFamily="18" charset="0"/>
                <a:cs typeface="Times New Roman" panose="02020603050405020304" pitchFamily="18" charset="0"/>
              </a:rPr>
              <a:t>“the changing inter-relationship of the opposing surfaces of the maxillary and mandibular teeth which occurs during movements of mandible and terminal full contact of maxillary and mandibular arches.”</a:t>
            </a:r>
          </a:p>
          <a:p>
            <a:pPr algn="just"/>
            <a:r>
              <a:rPr lang="en-US" sz="2400" dirty="0">
                <a:solidFill>
                  <a:schemeClr val="tx1"/>
                </a:solidFill>
                <a:latin typeface="Times New Roman" panose="02020603050405020304" pitchFamily="18" charset="0"/>
                <a:cs typeface="Times New Roman" panose="02020603050405020304" pitchFamily="18" charset="0"/>
              </a:rPr>
              <a:t>It is sum total of many factors like genetic and environmental factors, muscular pressure, changes with development, maturity, ageing. </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7C250C8-D85B-BA94-B775-54072C6B94A4}"/>
              </a:ext>
            </a:extLst>
          </p:cNvPr>
          <p:cNvSpPr>
            <a:spLocks noGrp="1"/>
          </p:cNvSpPr>
          <p:nvPr>
            <p:ph type="sldNum" sz="quarter" idx="12"/>
          </p:nvPr>
        </p:nvSpPr>
        <p:spPr/>
        <p:txBody>
          <a:bodyPr/>
          <a:lstStyle/>
          <a:p>
            <a:fld id="{D57F1E4F-1CFF-5643-939E-217C01CDF565}" type="slidenum">
              <a:rPr lang="en-US" smtClean="0"/>
              <a:pPr/>
              <a:t>46</a:t>
            </a:fld>
            <a:endParaRPr lang="en-US" dirty="0"/>
          </a:p>
        </p:txBody>
      </p:sp>
      <p:pic>
        <p:nvPicPr>
          <p:cNvPr id="5" name="Picture 4">
            <a:extLst>
              <a:ext uri="{FF2B5EF4-FFF2-40B4-BE49-F238E27FC236}">
                <a16:creationId xmlns:a16="http://schemas.microsoft.com/office/drawing/2014/main" id="{24373E00-46DE-3FC4-C19D-17D9AB2529DC}"/>
              </a:ext>
            </a:extLst>
          </p:cNvPr>
          <p:cNvPicPr>
            <a:picLocks noChangeAspect="1"/>
          </p:cNvPicPr>
          <p:nvPr/>
        </p:nvPicPr>
        <p:blipFill>
          <a:blip r:embed="rId2"/>
          <a:stretch>
            <a:fillRect/>
          </a:stretch>
        </p:blipFill>
        <p:spPr>
          <a:xfrm>
            <a:off x="7893698" y="2631233"/>
            <a:ext cx="3831387" cy="2911565"/>
          </a:xfrm>
          <a:prstGeom prst="rect">
            <a:avLst/>
          </a:prstGeom>
        </p:spPr>
      </p:pic>
    </p:spTree>
    <p:extLst>
      <p:ext uri="{BB962C8B-B14F-4D97-AF65-F5344CB8AC3E}">
        <p14:creationId xmlns:p14="http://schemas.microsoft.com/office/powerpoint/2010/main" val="4548249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E02D1-F211-4256-2744-D197B15160BF}"/>
              </a:ext>
            </a:extLst>
          </p:cNvPr>
          <p:cNvSpPr>
            <a:spLocks noGrp="1"/>
          </p:cNvSpPr>
          <p:nvPr>
            <p:ph type="title"/>
          </p:nvPr>
        </p:nvSpPr>
        <p:spPr/>
        <p:txBody>
          <a:bodyPr/>
          <a:lstStyle/>
          <a:p>
            <a:pPr marL="571500" indent="-571500">
              <a:buFont typeface="Wingdings" panose="05000000000000000000" pitchFamily="2" charset="2"/>
              <a:buChar char="q"/>
            </a:pPr>
            <a:r>
              <a:rPr lang="en-US" sz="2800" b="1" i="1" u="sng" dirty="0">
                <a:latin typeface="Times New Roman" panose="02020603050405020304" pitchFamily="18" charset="0"/>
                <a:cs typeface="Times New Roman" panose="02020603050405020304" pitchFamily="18" charset="0"/>
              </a:rPr>
              <a:t>Periods of Dental Development:</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B4CC5DA-2C6E-74F6-7852-3365528DB39D}"/>
              </a:ext>
            </a:extLst>
          </p:cNvPr>
          <p:cNvSpPr>
            <a:spLocks noGrp="1"/>
          </p:cNvSpPr>
          <p:nvPr>
            <p:ph idx="1"/>
          </p:nvPr>
        </p:nvSpPr>
        <p:spPr>
          <a:xfrm>
            <a:off x="1181587" y="2381559"/>
            <a:ext cx="8825659" cy="3416300"/>
          </a:xfrm>
        </p:spPr>
        <p:txBody>
          <a:bodyPr>
            <a:noAutofit/>
          </a:bodyPr>
          <a:lstStyle/>
          <a:p>
            <a:r>
              <a:rPr lang="en-US" sz="2400" dirty="0">
                <a:solidFill>
                  <a:schemeClr val="tx1"/>
                </a:solidFill>
                <a:latin typeface="Times New Roman" panose="02020603050405020304" pitchFamily="18" charset="0"/>
                <a:cs typeface="Times New Roman" panose="02020603050405020304" pitchFamily="18" charset="0"/>
              </a:rPr>
              <a:t>Stages of occlusion development are:</a:t>
            </a:r>
          </a:p>
          <a:p>
            <a:pPr marL="0" indent="0">
              <a:buNone/>
            </a:pPr>
            <a:r>
              <a:rPr lang="en-US" sz="2400" dirty="0">
                <a:solidFill>
                  <a:schemeClr val="tx1"/>
                </a:solidFill>
                <a:latin typeface="Times New Roman" panose="02020603050405020304" pitchFamily="18" charset="0"/>
                <a:cs typeface="Times New Roman" panose="02020603050405020304" pitchFamily="18" charset="0"/>
              </a:rPr>
              <a:t>1. Predental stage or mouth of neonate</a:t>
            </a:r>
            <a:r>
              <a:rPr lang="en-IN" sz="2400" dirty="0">
                <a:solidFill>
                  <a:schemeClr val="tx1"/>
                </a:solidFill>
                <a:latin typeface="Times New Roman" panose="02020603050405020304" pitchFamily="18" charset="0"/>
                <a:cs typeface="Times New Roman" panose="02020603050405020304" pitchFamily="18" charset="0"/>
              </a:rPr>
              <a:t> (0-6 months)</a:t>
            </a:r>
          </a:p>
          <a:p>
            <a:pPr marL="0" indent="0">
              <a:buNone/>
            </a:pPr>
            <a:r>
              <a:rPr lang="en-IN" sz="2400" dirty="0">
                <a:solidFill>
                  <a:schemeClr val="tx1"/>
                </a:solidFill>
                <a:latin typeface="Times New Roman" panose="02020603050405020304" pitchFamily="18" charset="0"/>
                <a:cs typeface="Times New Roman" panose="02020603050405020304" pitchFamily="18" charset="0"/>
              </a:rPr>
              <a:t>2. Deciduous dentition (6months-6years)</a:t>
            </a:r>
          </a:p>
          <a:p>
            <a:pPr marL="0" indent="0">
              <a:buNone/>
            </a:pPr>
            <a:r>
              <a:rPr lang="en-IN" sz="2400" dirty="0">
                <a:solidFill>
                  <a:schemeClr val="tx1"/>
                </a:solidFill>
                <a:latin typeface="Times New Roman" panose="02020603050405020304" pitchFamily="18" charset="0"/>
                <a:cs typeface="Times New Roman" panose="02020603050405020304" pitchFamily="18" charset="0"/>
              </a:rPr>
              <a:t>3. Mixed dentition stage (6-12 years)</a:t>
            </a:r>
          </a:p>
          <a:p>
            <a:pPr marL="0" indent="0">
              <a:buNone/>
            </a:pPr>
            <a:r>
              <a:rPr lang="en-IN" sz="2400" i="1" dirty="0">
                <a:solidFill>
                  <a:schemeClr val="tx1"/>
                </a:solidFill>
                <a:latin typeface="Times New Roman" panose="02020603050405020304" pitchFamily="18" charset="0"/>
                <a:cs typeface="Times New Roman" panose="02020603050405020304" pitchFamily="18" charset="0"/>
              </a:rPr>
              <a:t>    -</a:t>
            </a:r>
            <a:r>
              <a:rPr lang="en-IN" sz="2200" i="1" dirty="0">
                <a:solidFill>
                  <a:schemeClr val="tx1"/>
                </a:solidFill>
                <a:latin typeface="Times New Roman" panose="02020603050405020304" pitchFamily="18" charset="0"/>
                <a:cs typeface="Times New Roman" panose="02020603050405020304" pitchFamily="18" charset="0"/>
              </a:rPr>
              <a:t>First transitional stage</a:t>
            </a:r>
          </a:p>
          <a:p>
            <a:pPr marL="0" indent="0">
              <a:buNone/>
            </a:pPr>
            <a:r>
              <a:rPr lang="en-IN" sz="2200" i="1" dirty="0">
                <a:solidFill>
                  <a:schemeClr val="tx1"/>
                </a:solidFill>
                <a:latin typeface="Times New Roman" panose="02020603050405020304" pitchFamily="18" charset="0"/>
                <a:cs typeface="Times New Roman" panose="02020603050405020304" pitchFamily="18" charset="0"/>
              </a:rPr>
              <a:t>    -Intertransitional stage</a:t>
            </a:r>
          </a:p>
          <a:p>
            <a:pPr marL="0" indent="0">
              <a:buNone/>
            </a:pPr>
            <a:r>
              <a:rPr lang="en-IN" sz="2200" i="1" dirty="0">
                <a:solidFill>
                  <a:schemeClr val="tx1"/>
                </a:solidFill>
                <a:latin typeface="Times New Roman" panose="02020603050405020304" pitchFamily="18" charset="0"/>
                <a:cs typeface="Times New Roman" panose="02020603050405020304" pitchFamily="18" charset="0"/>
              </a:rPr>
              <a:t>    -Second transitional stage</a:t>
            </a:r>
          </a:p>
          <a:p>
            <a:pPr marL="0" indent="0">
              <a:buNone/>
            </a:pPr>
            <a:r>
              <a:rPr lang="en-IN" sz="2400" dirty="0">
                <a:solidFill>
                  <a:schemeClr val="tx1"/>
                </a:solidFill>
                <a:latin typeface="Times New Roman" panose="02020603050405020304" pitchFamily="18" charset="0"/>
                <a:cs typeface="Times New Roman" panose="02020603050405020304" pitchFamily="18" charset="0"/>
              </a:rPr>
              <a:t>4. Permanent dentition</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2709248-ECD8-8E89-2423-A01233C5F808}"/>
              </a:ext>
            </a:extLst>
          </p:cNvPr>
          <p:cNvSpPr>
            <a:spLocks noGrp="1"/>
          </p:cNvSpPr>
          <p:nvPr>
            <p:ph type="sldNum" sz="quarter" idx="12"/>
          </p:nvPr>
        </p:nvSpPr>
        <p:spPr/>
        <p:txBody>
          <a:bodyPr/>
          <a:lstStyle/>
          <a:p>
            <a:fld id="{D57F1E4F-1CFF-5643-939E-217C01CDF565}" type="slidenum">
              <a:rPr lang="en-US" smtClean="0"/>
              <a:pPr/>
              <a:t>47</a:t>
            </a:fld>
            <a:endParaRPr lang="en-US" dirty="0"/>
          </a:p>
        </p:txBody>
      </p:sp>
    </p:spTree>
    <p:extLst>
      <p:ext uri="{BB962C8B-B14F-4D97-AF65-F5344CB8AC3E}">
        <p14:creationId xmlns:p14="http://schemas.microsoft.com/office/powerpoint/2010/main" val="12129222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A673-F6FE-090E-8536-390CE76A327D}"/>
              </a:ext>
            </a:extLst>
          </p:cNvPr>
          <p:cNvSpPr>
            <a:spLocks noGrp="1"/>
          </p:cNvSpPr>
          <p:nvPr>
            <p:ph type="title"/>
          </p:nvPr>
        </p:nvSpPr>
        <p:spPr>
          <a:xfrm>
            <a:off x="711070" y="1009179"/>
            <a:ext cx="9871112" cy="775233"/>
          </a:xfrm>
        </p:spPr>
        <p:txBody>
          <a:bodyPr/>
          <a:lstStyle/>
          <a:p>
            <a:r>
              <a:rPr lang="en-US" sz="2800" b="1" i="1" u="sng" dirty="0">
                <a:latin typeface="Times New Roman" panose="02020603050405020304" pitchFamily="18" charset="0"/>
                <a:cs typeface="Times New Roman" panose="02020603050405020304" pitchFamily="18" charset="0"/>
              </a:rPr>
              <a:t>1. Mouth of Neonate/ Gum pads/ Pre-dentition stage(0-6 months)</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40CF2A2-137B-3815-C91E-0E062E41C474}"/>
              </a:ext>
            </a:extLst>
          </p:cNvPr>
          <p:cNvSpPr>
            <a:spLocks noGrp="1"/>
          </p:cNvSpPr>
          <p:nvPr>
            <p:ph idx="1"/>
          </p:nvPr>
        </p:nvSpPr>
        <p:spPr>
          <a:xfrm>
            <a:off x="1154954" y="2603500"/>
            <a:ext cx="9968766" cy="3584236"/>
          </a:xfrm>
        </p:spPr>
        <p:txBody>
          <a:bodyPr>
            <a:no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The alveolar arches at the time of birth are called </a:t>
            </a:r>
            <a:r>
              <a:rPr lang="en-US" sz="2400" b="1" dirty="0">
                <a:solidFill>
                  <a:srgbClr val="C00000"/>
                </a:solidFill>
                <a:latin typeface="Times New Roman" panose="02020603050405020304" pitchFamily="18" charset="0"/>
                <a:cs typeface="Times New Roman" panose="02020603050405020304" pitchFamily="18" charset="0"/>
              </a:rPr>
              <a:t>Gum Pads.</a:t>
            </a:r>
          </a:p>
          <a:p>
            <a:pPr algn="just"/>
            <a:r>
              <a:rPr lang="en-US" sz="2400" dirty="0">
                <a:solidFill>
                  <a:schemeClr val="tx1"/>
                </a:solidFill>
                <a:latin typeface="Times New Roman" panose="02020603050405020304" pitchFamily="18" charset="0"/>
                <a:cs typeface="Times New Roman" panose="02020603050405020304" pitchFamily="18" charset="0"/>
              </a:rPr>
              <a:t>Basic form of arch is determined in the intrauterine life.</a:t>
            </a:r>
          </a:p>
          <a:p>
            <a:pPr algn="just"/>
            <a:r>
              <a:rPr lang="en-US" sz="2400" i="1" dirty="0">
                <a:solidFill>
                  <a:schemeClr val="tx1"/>
                </a:solidFill>
                <a:latin typeface="Times New Roman" panose="02020603050405020304" pitchFamily="18" charset="0"/>
                <a:cs typeface="Times New Roman" panose="02020603050405020304" pitchFamily="18" charset="0"/>
              </a:rPr>
              <a:t>Leighton</a:t>
            </a:r>
            <a:r>
              <a:rPr lang="en-US" sz="2400" dirty="0">
                <a:solidFill>
                  <a:schemeClr val="tx1"/>
                </a:solidFill>
                <a:latin typeface="Times New Roman" panose="02020603050405020304" pitchFamily="18" charset="0"/>
                <a:cs typeface="Times New Roman" panose="02020603050405020304" pitchFamily="18" charset="0"/>
              </a:rPr>
              <a:t> has outlined various factors that determine size of gum pads as follows:</a:t>
            </a:r>
          </a:p>
          <a:p>
            <a:pPr algn="just">
              <a:buFontTx/>
              <a:buChar char="-"/>
            </a:pPr>
            <a:r>
              <a:rPr lang="en-US" sz="2400" dirty="0">
                <a:solidFill>
                  <a:schemeClr val="tx1"/>
                </a:solidFill>
                <a:latin typeface="Times New Roman" panose="02020603050405020304" pitchFamily="18" charset="0"/>
                <a:cs typeface="Times New Roman" panose="02020603050405020304" pitchFamily="18" charset="0"/>
              </a:rPr>
              <a:t>The state of maturity of infant at birth</a:t>
            </a:r>
          </a:p>
          <a:p>
            <a:pPr algn="just">
              <a:buFontTx/>
              <a:buChar char="-"/>
            </a:pPr>
            <a:r>
              <a:rPr lang="en-US" sz="2400" dirty="0">
                <a:solidFill>
                  <a:schemeClr val="tx1"/>
                </a:solidFill>
                <a:latin typeface="Times New Roman" panose="02020603050405020304" pitchFamily="18" charset="0"/>
                <a:cs typeface="Times New Roman" panose="02020603050405020304" pitchFamily="18" charset="0"/>
              </a:rPr>
              <a:t>The size at birth as expressed by birth weight</a:t>
            </a:r>
          </a:p>
          <a:p>
            <a:pPr algn="just">
              <a:buFontTx/>
              <a:buChar char="-"/>
            </a:pPr>
            <a:r>
              <a:rPr lang="en-IN" sz="2400" dirty="0">
                <a:solidFill>
                  <a:schemeClr val="tx1"/>
                </a:solidFill>
                <a:latin typeface="Times New Roman" panose="02020603050405020304" pitchFamily="18" charset="0"/>
                <a:cs typeface="Times New Roman" panose="02020603050405020304" pitchFamily="18" charset="0"/>
              </a:rPr>
              <a:t>Size of developing primary teeth</a:t>
            </a:r>
          </a:p>
          <a:p>
            <a:pPr algn="just">
              <a:buFontTx/>
              <a:buChar char="-"/>
            </a:pPr>
            <a:r>
              <a:rPr lang="en-IN" sz="2400" dirty="0">
                <a:solidFill>
                  <a:schemeClr val="tx1"/>
                </a:solidFill>
                <a:latin typeface="Times New Roman" panose="02020603050405020304" pitchFamily="18" charset="0"/>
                <a:cs typeface="Times New Roman" panose="02020603050405020304" pitchFamily="18" charset="0"/>
              </a:rPr>
              <a:t>Genetic factors</a:t>
            </a:r>
          </a:p>
        </p:txBody>
      </p:sp>
      <p:sp>
        <p:nvSpPr>
          <p:cNvPr id="4" name="Slide Number Placeholder 3">
            <a:extLst>
              <a:ext uri="{FF2B5EF4-FFF2-40B4-BE49-F238E27FC236}">
                <a16:creationId xmlns:a16="http://schemas.microsoft.com/office/drawing/2014/main" id="{E1265CC6-3D3B-084C-01FA-4F0CE31CF260}"/>
              </a:ext>
            </a:extLst>
          </p:cNvPr>
          <p:cNvSpPr>
            <a:spLocks noGrp="1"/>
          </p:cNvSpPr>
          <p:nvPr>
            <p:ph type="sldNum" sz="quarter" idx="12"/>
          </p:nvPr>
        </p:nvSpPr>
        <p:spPr/>
        <p:txBody>
          <a:bodyPr/>
          <a:lstStyle/>
          <a:p>
            <a:fld id="{D57F1E4F-1CFF-5643-939E-217C01CDF565}" type="slidenum">
              <a:rPr lang="en-US" smtClean="0"/>
              <a:pPr/>
              <a:t>48</a:t>
            </a:fld>
            <a:endParaRPr lang="en-US" dirty="0"/>
          </a:p>
        </p:txBody>
      </p:sp>
      <p:pic>
        <p:nvPicPr>
          <p:cNvPr id="6" name="Picture 5">
            <a:extLst>
              <a:ext uri="{FF2B5EF4-FFF2-40B4-BE49-F238E27FC236}">
                <a16:creationId xmlns:a16="http://schemas.microsoft.com/office/drawing/2014/main" id="{A8F49621-2F1D-52BC-8861-763E1E7CF7F1}"/>
              </a:ext>
            </a:extLst>
          </p:cNvPr>
          <p:cNvPicPr>
            <a:picLocks noChangeAspect="1"/>
          </p:cNvPicPr>
          <p:nvPr/>
        </p:nvPicPr>
        <p:blipFill>
          <a:blip r:embed="rId2"/>
          <a:stretch>
            <a:fillRect/>
          </a:stretch>
        </p:blipFill>
        <p:spPr>
          <a:xfrm>
            <a:off x="7949979" y="4184552"/>
            <a:ext cx="2892192" cy="2292719"/>
          </a:xfrm>
          <a:prstGeom prst="rect">
            <a:avLst/>
          </a:prstGeom>
        </p:spPr>
      </p:pic>
    </p:spTree>
    <p:extLst>
      <p:ext uri="{BB962C8B-B14F-4D97-AF65-F5344CB8AC3E}">
        <p14:creationId xmlns:p14="http://schemas.microsoft.com/office/powerpoint/2010/main" val="6898260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8B70D6-01DD-0F89-FFC0-3B26679C7152}"/>
              </a:ext>
            </a:extLst>
          </p:cNvPr>
          <p:cNvSpPr>
            <a:spLocks noGrp="1"/>
          </p:cNvSpPr>
          <p:nvPr>
            <p:ph idx="1"/>
          </p:nvPr>
        </p:nvSpPr>
        <p:spPr>
          <a:xfrm>
            <a:off x="1154955" y="2603500"/>
            <a:ext cx="4863290" cy="3461398"/>
          </a:xfrm>
        </p:spPr>
        <p:txBody>
          <a:bodyPr>
            <a:no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Maxillary arch is horse-shoe shaped, develop in two parts, labiobuccal and lingual.</a:t>
            </a:r>
          </a:p>
          <a:p>
            <a:pPr algn="just"/>
            <a:r>
              <a:rPr lang="en-US" sz="2400" dirty="0">
                <a:solidFill>
                  <a:schemeClr val="tx1"/>
                </a:solidFill>
                <a:latin typeface="Times New Roman" panose="02020603050405020304" pitchFamily="18" charset="0"/>
                <a:cs typeface="Times New Roman" panose="02020603050405020304" pitchFamily="18" charset="0"/>
              </a:rPr>
              <a:t>Labiobuccal portion divided into 10 segments by </a:t>
            </a:r>
            <a:r>
              <a:rPr lang="en-US" sz="2400" dirty="0">
                <a:solidFill>
                  <a:srgbClr val="C00000"/>
                </a:solidFill>
                <a:latin typeface="Times New Roman" panose="02020603050405020304" pitchFamily="18" charset="0"/>
                <a:cs typeface="Times New Roman" panose="02020603050405020304" pitchFamily="18" charset="0"/>
              </a:rPr>
              <a:t>transverse groove </a:t>
            </a:r>
            <a:r>
              <a:rPr lang="en-US" sz="2400" dirty="0">
                <a:solidFill>
                  <a:schemeClr val="tx1"/>
                </a:solidFill>
                <a:latin typeface="Times New Roman" panose="02020603050405020304" pitchFamily="18" charset="0"/>
                <a:cs typeface="Times New Roman" panose="02020603050405020304" pitchFamily="18" charset="0"/>
              </a:rPr>
              <a:t>corresponding to deciduous tooth sac.</a:t>
            </a:r>
          </a:p>
        </p:txBody>
      </p:sp>
      <p:sp>
        <p:nvSpPr>
          <p:cNvPr id="4" name="Slide Number Placeholder 3">
            <a:extLst>
              <a:ext uri="{FF2B5EF4-FFF2-40B4-BE49-F238E27FC236}">
                <a16:creationId xmlns:a16="http://schemas.microsoft.com/office/drawing/2014/main" id="{659F22EA-6E76-7B1D-D955-AA3E89C4D698}"/>
              </a:ext>
            </a:extLst>
          </p:cNvPr>
          <p:cNvSpPr>
            <a:spLocks noGrp="1"/>
          </p:cNvSpPr>
          <p:nvPr>
            <p:ph type="sldNum" sz="quarter" idx="12"/>
          </p:nvPr>
        </p:nvSpPr>
        <p:spPr/>
        <p:txBody>
          <a:bodyPr/>
          <a:lstStyle/>
          <a:p>
            <a:fld id="{D57F1E4F-1CFF-5643-939E-217C01CDF565}" type="slidenum">
              <a:rPr lang="en-US" smtClean="0"/>
              <a:pPr/>
              <a:t>49</a:t>
            </a:fld>
            <a:endParaRPr lang="en-US" dirty="0"/>
          </a:p>
        </p:txBody>
      </p:sp>
      <p:pic>
        <p:nvPicPr>
          <p:cNvPr id="6" name="Picture 5">
            <a:extLst>
              <a:ext uri="{FF2B5EF4-FFF2-40B4-BE49-F238E27FC236}">
                <a16:creationId xmlns:a16="http://schemas.microsoft.com/office/drawing/2014/main" id="{5781ABC3-D85B-F8CC-F159-906C2640194D}"/>
              </a:ext>
            </a:extLst>
          </p:cNvPr>
          <p:cNvPicPr>
            <a:picLocks noChangeAspect="1"/>
          </p:cNvPicPr>
          <p:nvPr/>
        </p:nvPicPr>
        <p:blipFill rotWithShape="1">
          <a:blip r:embed="rId2"/>
          <a:srcRect b="43939"/>
          <a:stretch/>
        </p:blipFill>
        <p:spPr>
          <a:xfrm>
            <a:off x="6980464" y="2849336"/>
            <a:ext cx="5000283" cy="2758362"/>
          </a:xfrm>
          <a:prstGeom prst="rect">
            <a:avLst/>
          </a:prstGeom>
        </p:spPr>
      </p:pic>
    </p:spTree>
    <p:extLst>
      <p:ext uri="{BB962C8B-B14F-4D97-AF65-F5344CB8AC3E}">
        <p14:creationId xmlns:p14="http://schemas.microsoft.com/office/powerpoint/2010/main" val="702058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F068A-5477-8694-23C5-61F16E2A8D1E}"/>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Formulae for </a:t>
            </a:r>
            <a:r>
              <a:rPr lang="en-US" sz="2800" b="1" i="1" u="sng" dirty="0" err="1">
                <a:latin typeface="Times New Roman" panose="02020603050405020304" pitchFamily="18" charset="0"/>
                <a:cs typeface="Times New Roman" panose="02020603050405020304" pitchFamily="18" charset="0"/>
              </a:rPr>
              <a:t>Mammaliam</a:t>
            </a:r>
            <a:r>
              <a:rPr lang="en-US" sz="2800" b="1" i="1" u="sng" dirty="0">
                <a:latin typeface="Times New Roman" panose="02020603050405020304" pitchFamily="18" charset="0"/>
                <a:cs typeface="Times New Roman" panose="02020603050405020304" pitchFamily="18" charset="0"/>
              </a:rPr>
              <a:t> Teeth:</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F6D17C7-B76D-2B60-42E5-EA4B31E7E590}"/>
              </a:ext>
            </a:extLst>
          </p:cNvPr>
          <p:cNvSpPr>
            <a:spLocks noGrp="1"/>
          </p:cNvSpPr>
          <p:nvPr>
            <p:ph idx="1"/>
          </p:nvPr>
        </p:nvSpPr>
        <p:spPr/>
        <p:txBody>
          <a:bodyPr>
            <a:normAutofit/>
          </a:bodyPr>
          <a:lstStyle/>
          <a:p>
            <a:r>
              <a:rPr lang="en-US" sz="2400" dirty="0">
                <a:solidFill>
                  <a:schemeClr val="tx1"/>
                </a:solidFill>
                <a:latin typeface="Times New Roman" panose="02020603050405020304" pitchFamily="18" charset="0"/>
                <a:cs typeface="Times New Roman" panose="02020603050405020304" pitchFamily="18" charset="0"/>
              </a:rPr>
              <a:t>The dental formula for </a:t>
            </a:r>
            <a:r>
              <a:rPr lang="en-US" sz="2400" b="1" dirty="0">
                <a:solidFill>
                  <a:schemeClr val="tx1"/>
                </a:solidFill>
                <a:latin typeface="Times New Roman" panose="02020603050405020304" pitchFamily="18" charset="0"/>
                <a:cs typeface="Times New Roman" panose="02020603050405020304" pitchFamily="18" charset="0"/>
              </a:rPr>
              <a:t>Primary/ deciduous</a:t>
            </a:r>
            <a:r>
              <a:rPr lang="en-US" sz="2400" dirty="0">
                <a:solidFill>
                  <a:schemeClr val="tx1"/>
                </a:solidFill>
                <a:latin typeface="Times New Roman" panose="02020603050405020304" pitchFamily="18" charset="0"/>
                <a:cs typeface="Times New Roman" panose="02020603050405020304" pitchFamily="18" charset="0"/>
              </a:rPr>
              <a:t> dentition:</a:t>
            </a:r>
          </a:p>
          <a:p>
            <a:pPr marL="0" indent="0">
              <a:buNone/>
            </a:pPr>
            <a:r>
              <a:rPr lang="en-US" sz="2400" dirty="0">
                <a:solidFill>
                  <a:schemeClr val="tx1"/>
                </a:solidFill>
                <a:latin typeface="Times New Roman" panose="02020603050405020304" pitchFamily="18" charset="0"/>
                <a:cs typeface="Times New Roman" panose="02020603050405020304" pitchFamily="18" charset="0"/>
              </a:rPr>
              <a:t>                    I 2/2   C 1/1  M 2/2 =10 </a:t>
            </a:r>
          </a:p>
          <a:p>
            <a:pPr marL="0" indent="0">
              <a:buNone/>
            </a:pPr>
            <a:endParaRPr lang="en-US" sz="2400" dirty="0">
              <a:solidFill>
                <a:schemeClr val="tx1"/>
              </a:solidFill>
              <a:latin typeface="Times New Roman" panose="02020603050405020304" pitchFamily="18" charset="0"/>
              <a:cs typeface="Times New Roman" panose="02020603050405020304" pitchFamily="18" charset="0"/>
            </a:endParaRPr>
          </a:p>
          <a:p>
            <a:pPr marL="0" indent="0">
              <a:buNone/>
            </a:pPr>
            <a:r>
              <a:rPr lang="en-US" sz="2400" dirty="0">
                <a:solidFill>
                  <a:schemeClr val="tx1"/>
                </a:solidFill>
                <a:latin typeface="Times New Roman" panose="02020603050405020304" pitchFamily="18" charset="0"/>
                <a:cs typeface="Times New Roman" panose="02020603050405020304" pitchFamily="18" charset="0"/>
              </a:rPr>
              <a:t>     The dental formula for </a:t>
            </a:r>
            <a:r>
              <a:rPr lang="en-US" sz="2400" b="1" dirty="0">
                <a:solidFill>
                  <a:schemeClr val="tx1"/>
                </a:solidFill>
                <a:latin typeface="Times New Roman" panose="02020603050405020304" pitchFamily="18" charset="0"/>
                <a:cs typeface="Times New Roman" panose="02020603050405020304" pitchFamily="18" charset="0"/>
              </a:rPr>
              <a:t>Permanent dentition</a:t>
            </a:r>
            <a:r>
              <a:rPr lang="en-US" sz="2400" dirty="0">
                <a:solidFill>
                  <a:schemeClr val="tx1"/>
                </a:solidFill>
                <a:latin typeface="Times New Roman" panose="02020603050405020304" pitchFamily="18" charset="0"/>
                <a:cs typeface="Times New Roman" panose="02020603050405020304" pitchFamily="18" charset="0"/>
              </a:rPr>
              <a:t>:</a:t>
            </a:r>
          </a:p>
          <a:p>
            <a:pPr marL="0" indent="0">
              <a:buNone/>
            </a:pPr>
            <a:r>
              <a:rPr lang="en-US" sz="2400" dirty="0">
                <a:solidFill>
                  <a:schemeClr val="tx1"/>
                </a:solidFill>
                <a:latin typeface="Times New Roman" panose="02020603050405020304" pitchFamily="18" charset="0"/>
                <a:cs typeface="Times New Roman" panose="02020603050405020304" pitchFamily="18" charset="0"/>
              </a:rPr>
              <a:t>                    I 2/2  C1/1 P 2/2  M3/3 =16</a:t>
            </a:r>
          </a:p>
          <a:p>
            <a:pPr marL="0" indent="0">
              <a:buNone/>
            </a:pP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66B73BC-7FAF-98CB-E5D5-348138C948A9}"/>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3330353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7F726B-470F-7362-20EA-1BFA2030A6E5}"/>
              </a:ext>
            </a:extLst>
          </p:cNvPr>
          <p:cNvSpPr>
            <a:spLocks noGrp="1"/>
          </p:cNvSpPr>
          <p:nvPr>
            <p:ph idx="1"/>
          </p:nvPr>
        </p:nvSpPr>
        <p:spPr>
          <a:xfrm>
            <a:off x="1154955" y="2603500"/>
            <a:ext cx="5609740" cy="3974582"/>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Groove between canine and deciduous first molar is called </a:t>
            </a:r>
            <a:r>
              <a:rPr lang="en-US" sz="2400" dirty="0">
                <a:solidFill>
                  <a:srgbClr val="C00000"/>
                </a:solidFill>
                <a:latin typeface="Times New Roman" panose="02020603050405020304" pitchFamily="18" charset="0"/>
                <a:cs typeface="Times New Roman" panose="02020603050405020304" pitchFamily="18" charset="0"/>
              </a:rPr>
              <a:t>Lateral sulcus</a:t>
            </a:r>
            <a:r>
              <a:rPr lang="en-US" sz="2400" dirty="0">
                <a:solidFill>
                  <a:schemeClr val="tx1"/>
                </a:solidFill>
                <a:latin typeface="Times New Roman" panose="02020603050405020304" pitchFamily="18" charset="0"/>
                <a:cs typeface="Times New Roman" panose="02020603050405020304" pitchFamily="18" charset="0"/>
              </a:rPr>
              <a:t>.</a:t>
            </a:r>
          </a:p>
          <a:p>
            <a:pPr algn="just"/>
            <a:r>
              <a:rPr lang="en-US" sz="2400" dirty="0">
                <a:solidFill>
                  <a:schemeClr val="tx1"/>
                </a:solidFill>
                <a:latin typeface="Times New Roman" panose="02020603050405020304" pitchFamily="18" charset="0"/>
                <a:cs typeface="Times New Roman" panose="02020603050405020304" pitchFamily="18" charset="0"/>
              </a:rPr>
              <a:t>Labiobuccal and lingual portion is demarcated by </a:t>
            </a:r>
            <a:r>
              <a:rPr lang="en-US" sz="2400" dirty="0">
                <a:solidFill>
                  <a:srgbClr val="C00000"/>
                </a:solidFill>
                <a:latin typeface="Times New Roman" panose="02020603050405020304" pitchFamily="18" charset="0"/>
                <a:cs typeface="Times New Roman" panose="02020603050405020304" pitchFamily="18" charset="0"/>
              </a:rPr>
              <a:t>Dental groove</a:t>
            </a:r>
            <a:r>
              <a:rPr lang="en-US" sz="2400" dirty="0">
                <a:solidFill>
                  <a:schemeClr val="tx1"/>
                </a:solidFill>
                <a:latin typeface="Times New Roman" panose="02020603050405020304" pitchFamily="18" charset="0"/>
                <a:cs typeface="Times New Roman" panose="02020603050405020304" pitchFamily="18" charset="0"/>
              </a:rPr>
              <a:t>.</a:t>
            </a:r>
          </a:p>
          <a:p>
            <a:pPr algn="just"/>
            <a:r>
              <a:rPr lang="en-US" sz="2400" dirty="0">
                <a:solidFill>
                  <a:srgbClr val="C00000"/>
                </a:solidFill>
                <a:latin typeface="Times New Roman" panose="02020603050405020304" pitchFamily="18" charset="0"/>
                <a:cs typeface="Times New Roman" panose="02020603050405020304" pitchFamily="18" charset="0"/>
              </a:rPr>
              <a:t>Gingival groove </a:t>
            </a:r>
            <a:r>
              <a:rPr lang="en-US" sz="2400" dirty="0">
                <a:solidFill>
                  <a:schemeClr val="tx1"/>
                </a:solidFill>
                <a:latin typeface="Times New Roman" panose="02020603050405020304" pitchFamily="18" charset="0"/>
                <a:cs typeface="Times New Roman" panose="02020603050405020304" pitchFamily="18" charset="0"/>
              </a:rPr>
              <a:t>demarcates the palate from gum pads.</a:t>
            </a:r>
            <a:endParaRPr lang="en-IN" sz="2400" dirty="0">
              <a:solidFill>
                <a:schemeClr val="tx1"/>
              </a:solidFill>
              <a:latin typeface="Times New Roman" panose="02020603050405020304" pitchFamily="18" charset="0"/>
              <a:cs typeface="Times New Roman" panose="02020603050405020304" pitchFamily="18" charset="0"/>
            </a:endParaRPr>
          </a:p>
          <a:p>
            <a:endParaRPr lang="en-IN" sz="2400" dirty="0"/>
          </a:p>
        </p:txBody>
      </p:sp>
      <p:sp>
        <p:nvSpPr>
          <p:cNvPr id="4" name="Slide Number Placeholder 3">
            <a:extLst>
              <a:ext uri="{FF2B5EF4-FFF2-40B4-BE49-F238E27FC236}">
                <a16:creationId xmlns:a16="http://schemas.microsoft.com/office/drawing/2014/main" id="{C525E423-BA70-FD8E-FACF-BB9D4816FB05}"/>
              </a:ext>
            </a:extLst>
          </p:cNvPr>
          <p:cNvSpPr>
            <a:spLocks noGrp="1"/>
          </p:cNvSpPr>
          <p:nvPr>
            <p:ph type="sldNum" sz="quarter" idx="12"/>
          </p:nvPr>
        </p:nvSpPr>
        <p:spPr/>
        <p:txBody>
          <a:bodyPr/>
          <a:lstStyle/>
          <a:p>
            <a:fld id="{D57F1E4F-1CFF-5643-939E-217C01CDF565}" type="slidenum">
              <a:rPr lang="en-US" smtClean="0"/>
              <a:pPr/>
              <a:t>50</a:t>
            </a:fld>
            <a:endParaRPr lang="en-US" dirty="0"/>
          </a:p>
        </p:txBody>
      </p:sp>
      <p:pic>
        <p:nvPicPr>
          <p:cNvPr id="5" name="Picture 4">
            <a:extLst>
              <a:ext uri="{FF2B5EF4-FFF2-40B4-BE49-F238E27FC236}">
                <a16:creationId xmlns:a16="http://schemas.microsoft.com/office/drawing/2014/main" id="{21F50BD7-6440-4562-271D-657CC58C7DF3}"/>
              </a:ext>
            </a:extLst>
          </p:cNvPr>
          <p:cNvPicPr>
            <a:picLocks noChangeAspect="1"/>
          </p:cNvPicPr>
          <p:nvPr/>
        </p:nvPicPr>
        <p:blipFill>
          <a:blip r:embed="rId2"/>
          <a:stretch>
            <a:fillRect/>
          </a:stretch>
        </p:blipFill>
        <p:spPr>
          <a:xfrm>
            <a:off x="7423025" y="2504104"/>
            <a:ext cx="3979021" cy="3915357"/>
          </a:xfrm>
          <a:prstGeom prst="rect">
            <a:avLst/>
          </a:prstGeom>
        </p:spPr>
      </p:pic>
    </p:spTree>
    <p:extLst>
      <p:ext uri="{BB962C8B-B14F-4D97-AF65-F5344CB8AC3E}">
        <p14:creationId xmlns:p14="http://schemas.microsoft.com/office/powerpoint/2010/main" val="26615857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064364-DBA5-15AA-FFA4-81B7D910B4B8}"/>
              </a:ext>
            </a:extLst>
          </p:cNvPr>
          <p:cNvSpPr>
            <a:spLocks noGrp="1"/>
          </p:cNvSpPr>
          <p:nvPr>
            <p:ph idx="1"/>
          </p:nvPr>
        </p:nvSpPr>
        <p:spPr>
          <a:xfrm>
            <a:off x="915620" y="2516806"/>
            <a:ext cx="6931425" cy="4201234"/>
          </a:xfrm>
        </p:spPr>
        <p:txBody>
          <a:bodyPr>
            <a:normAutofit/>
          </a:bodyPr>
          <a:lstStyle/>
          <a:p>
            <a:r>
              <a:rPr lang="en-US" sz="2400" dirty="0">
                <a:solidFill>
                  <a:schemeClr val="tx1"/>
                </a:solidFill>
                <a:latin typeface="Times New Roman" panose="02020603050405020304" pitchFamily="18" charset="0"/>
                <a:cs typeface="Times New Roman" panose="02020603050405020304" pitchFamily="18" charset="0"/>
              </a:rPr>
              <a:t>Mandibular gum pads are U shaped.</a:t>
            </a:r>
          </a:p>
          <a:p>
            <a:r>
              <a:rPr lang="en-IN" sz="2400" dirty="0">
                <a:solidFill>
                  <a:schemeClr val="tx1"/>
                </a:solidFill>
                <a:latin typeface="Times New Roman" panose="02020603050405020304" pitchFamily="18" charset="0"/>
                <a:cs typeface="Times New Roman" panose="02020603050405020304" pitchFamily="18" charset="0"/>
              </a:rPr>
              <a:t>Anteriorly the lower gum pad is everted.</a:t>
            </a:r>
          </a:p>
          <a:p>
            <a:r>
              <a:rPr lang="en-IN" sz="2400" dirty="0">
                <a:solidFill>
                  <a:schemeClr val="tx1"/>
                </a:solidFill>
                <a:latin typeface="Times New Roman" panose="02020603050405020304" pitchFamily="18" charset="0"/>
                <a:cs typeface="Times New Roman" panose="02020603050405020304" pitchFamily="18" charset="0"/>
              </a:rPr>
              <a:t>Gum pad is divided into 10 segments by transverse groove. </a:t>
            </a:r>
          </a:p>
          <a:p>
            <a:r>
              <a:rPr lang="en-IN" sz="2400" dirty="0">
                <a:solidFill>
                  <a:schemeClr val="tx1"/>
                </a:solidFill>
                <a:latin typeface="Times New Roman" panose="02020603050405020304" pitchFamily="18" charset="0"/>
                <a:cs typeface="Times New Roman" panose="02020603050405020304" pitchFamily="18" charset="0"/>
              </a:rPr>
              <a:t>But these segments are less defined when compared to maxillary gum pads.</a:t>
            </a:r>
          </a:p>
          <a:p>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C75459A-C31A-82AC-AB9F-662CFCE697BE}"/>
              </a:ext>
            </a:extLst>
          </p:cNvPr>
          <p:cNvSpPr>
            <a:spLocks noGrp="1"/>
          </p:cNvSpPr>
          <p:nvPr>
            <p:ph type="sldNum" sz="quarter" idx="12"/>
          </p:nvPr>
        </p:nvSpPr>
        <p:spPr/>
        <p:txBody>
          <a:bodyPr/>
          <a:lstStyle/>
          <a:p>
            <a:fld id="{D57F1E4F-1CFF-5643-939E-217C01CDF565}" type="slidenum">
              <a:rPr lang="en-US" smtClean="0"/>
              <a:pPr/>
              <a:t>51</a:t>
            </a:fld>
            <a:endParaRPr lang="en-US" dirty="0"/>
          </a:p>
        </p:txBody>
      </p:sp>
      <p:pic>
        <p:nvPicPr>
          <p:cNvPr id="2" name="Picture 1">
            <a:extLst>
              <a:ext uri="{FF2B5EF4-FFF2-40B4-BE49-F238E27FC236}">
                <a16:creationId xmlns:a16="http://schemas.microsoft.com/office/drawing/2014/main" id="{C45A882F-E576-597A-18A4-1D2329F086C2}"/>
              </a:ext>
            </a:extLst>
          </p:cNvPr>
          <p:cNvPicPr>
            <a:picLocks noChangeAspect="1"/>
          </p:cNvPicPr>
          <p:nvPr/>
        </p:nvPicPr>
        <p:blipFill rotWithShape="1">
          <a:blip r:embed="rId2"/>
          <a:srcRect t="55126"/>
          <a:stretch/>
        </p:blipFill>
        <p:spPr>
          <a:xfrm>
            <a:off x="8036718" y="2892489"/>
            <a:ext cx="3974937" cy="1756377"/>
          </a:xfrm>
          <a:prstGeom prst="rect">
            <a:avLst/>
          </a:prstGeom>
        </p:spPr>
      </p:pic>
    </p:spTree>
    <p:extLst>
      <p:ext uri="{BB962C8B-B14F-4D97-AF65-F5344CB8AC3E}">
        <p14:creationId xmlns:p14="http://schemas.microsoft.com/office/powerpoint/2010/main" val="5971140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18BB6-662F-650E-9B44-A6D27D7D1D38}"/>
              </a:ext>
            </a:extLst>
          </p:cNvPr>
          <p:cNvSpPr>
            <a:spLocks noGrp="1"/>
          </p:cNvSpPr>
          <p:nvPr>
            <p:ph type="title"/>
          </p:nvPr>
        </p:nvSpPr>
        <p:spPr/>
        <p:txBody>
          <a:bodyPr/>
          <a:lstStyle/>
          <a:p>
            <a:pPr marL="571500" indent="-571500">
              <a:buFont typeface="Wingdings" panose="05000000000000000000" pitchFamily="2" charset="2"/>
              <a:buChar char="Ø"/>
            </a:pPr>
            <a:r>
              <a:rPr lang="en-US" sz="2800" b="1" i="1" u="sng" dirty="0">
                <a:latin typeface="Times New Roman" panose="02020603050405020304" pitchFamily="18" charset="0"/>
                <a:cs typeface="Times New Roman" panose="02020603050405020304" pitchFamily="18" charset="0"/>
              </a:rPr>
              <a:t>Relationship of the arches:</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66F0C1A-8326-B3C8-513B-66499E214749}"/>
              </a:ext>
            </a:extLst>
          </p:cNvPr>
          <p:cNvSpPr>
            <a:spLocks noGrp="1"/>
          </p:cNvSpPr>
          <p:nvPr>
            <p:ph idx="1"/>
          </p:nvPr>
        </p:nvSpPr>
        <p:spPr>
          <a:xfrm>
            <a:off x="1163832" y="2488089"/>
            <a:ext cx="5227638" cy="4015348"/>
          </a:xfrm>
        </p:spPr>
        <p:txBody>
          <a:bodyPr>
            <a:no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Gum pad relationship is arbitrary.</a:t>
            </a:r>
          </a:p>
          <a:p>
            <a:pPr algn="just"/>
            <a:r>
              <a:rPr lang="en-US" sz="2400" dirty="0">
                <a:solidFill>
                  <a:schemeClr val="tx1"/>
                </a:solidFill>
                <a:latin typeface="Times New Roman" panose="02020603050405020304" pitchFamily="18" charset="0"/>
                <a:cs typeface="Times New Roman" panose="02020603050405020304" pitchFamily="18" charset="0"/>
              </a:rPr>
              <a:t>Upper lip appears short.</a:t>
            </a:r>
          </a:p>
          <a:p>
            <a:pPr algn="just"/>
            <a:r>
              <a:rPr lang="en-US" sz="2400" dirty="0">
                <a:solidFill>
                  <a:schemeClr val="tx1"/>
                </a:solidFill>
                <a:latin typeface="Times New Roman" panose="02020603050405020304" pitchFamily="18" charset="0"/>
                <a:cs typeface="Times New Roman" panose="02020603050405020304" pitchFamily="18" charset="0"/>
              </a:rPr>
              <a:t>Tongue is interposed between lips.</a:t>
            </a:r>
          </a:p>
          <a:p>
            <a:pPr algn="just"/>
            <a:r>
              <a:rPr lang="en-US" sz="2400" dirty="0">
                <a:solidFill>
                  <a:schemeClr val="tx1"/>
                </a:solidFill>
                <a:latin typeface="Times New Roman" panose="02020603050405020304" pitchFamily="18" charset="0"/>
                <a:cs typeface="Times New Roman" panose="02020603050405020304" pitchFamily="18" charset="0"/>
              </a:rPr>
              <a:t>Maxillary gum pad is wider and there is total overlapping transversally and Antero posteriorly.</a:t>
            </a:r>
          </a:p>
          <a:p>
            <a:pPr algn="just"/>
            <a:endParaRPr lang="en-US" sz="2400" dirty="0">
              <a:solidFill>
                <a:schemeClr val="tx1"/>
              </a:solidFill>
              <a:latin typeface="Times New Roman" panose="02020603050405020304" pitchFamily="18" charset="0"/>
              <a:cs typeface="Times New Roman" panose="02020603050405020304" pitchFamily="18" charset="0"/>
            </a:endParaRPr>
          </a:p>
          <a:p>
            <a:pPr algn="just"/>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D3DA2E3-D053-B31F-BF35-E60452EF9BC2}"/>
              </a:ext>
            </a:extLst>
          </p:cNvPr>
          <p:cNvSpPr>
            <a:spLocks noGrp="1"/>
          </p:cNvSpPr>
          <p:nvPr>
            <p:ph type="sldNum" sz="quarter" idx="12"/>
          </p:nvPr>
        </p:nvSpPr>
        <p:spPr/>
        <p:txBody>
          <a:bodyPr/>
          <a:lstStyle/>
          <a:p>
            <a:fld id="{D57F1E4F-1CFF-5643-939E-217C01CDF565}" type="slidenum">
              <a:rPr lang="en-US" smtClean="0"/>
              <a:pPr/>
              <a:t>52</a:t>
            </a:fld>
            <a:endParaRPr lang="en-US" dirty="0"/>
          </a:p>
        </p:txBody>
      </p:sp>
      <p:pic>
        <p:nvPicPr>
          <p:cNvPr id="7" name="Picture 6">
            <a:extLst>
              <a:ext uri="{FF2B5EF4-FFF2-40B4-BE49-F238E27FC236}">
                <a16:creationId xmlns:a16="http://schemas.microsoft.com/office/drawing/2014/main" id="{91700AD9-0863-F1CE-7CDF-8CC12E978970}"/>
              </a:ext>
            </a:extLst>
          </p:cNvPr>
          <p:cNvPicPr>
            <a:picLocks noChangeAspect="1"/>
          </p:cNvPicPr>
          <p:nvPr/>
        </p:nvPicPr>
        <p:blipFill rotWithShape="1">
          <a:blip r:embed="rId2"/>
          <a:srcRect l="5798" r="30386"/>
          <a:stretch/>
        </p:blipFill>
        <p:spPr>
          <a:xfrm>
            <a:off x="6979297" y="2534016"/>
            <a:ext cx="3368352" cy="2807013"/>
          </a:xfrm>
          <a:prstGeom prst="rect">
            <a:avLst/>
          </a:prstGeom>
        </p:spPr>
      </p:pic>
    </p:spTree>
    <p:extLst>
      <p:ext uri="{BB962C8B-B14F-4D97-AF65-F5344CB8AC3E}">
        <p14:creationId xmlns:p14="http://schemas.microsoft.com/office/powerpoint/2010/main" val="24770177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A7F562-0CD7-FA77-997A-8AE8E4348871}"/>
              </a:ext>
            </a:extLst>
          </p:cNvPr>
          <p:cNvSpPr>
            <a:spLocks noGrp="1"/>
          </p:cNvSpPr>
          <p:nvPr>
            <p:ph type="sldNum" sz="quarter" idx="12"/>
          </p:nvPr>
        </p:nvSpPr>
        <p:spPr/>
        <p:txBody>
          <a:bodyPr/>
          <a:lstStyle/>
          <a:p>
            <a:fld id="{D57F1E4F-1CFF-5643-939E-217C01CDF565}" type="slidenum">
              <a:rPr lang="en-US" smtClean="0"/>
              <a:pPr/>
              <a:t>53</a:t>
            </a:fld>
            <a:endParaRPr lang="en-US" dirty="0"/>
          </a:p>
        </p:txBody>
      </p:sp>
      <p:sp>
        <p:nvSpPr>
          <p:cNvPr id="8" name="Content Placeholder 7">
            <a:extLst>
              <a:ext uri="{FF2B5EF4-FFF2-40B4-BE49-F238E27FC236}">
                <a16:creationId xmlns:a16="http://schemas.microsoft.com/office/drawing/2014/main" id="{F5501DB5-6E55-715E-5636-D34FDA71E1B8}"/>
              </a:ext>
            </a:extLst>
          </p:cNvPr>
          <p:cNvSpPr>
            <a:spLocks noGrp="1"/>
          </p:cNvSpPr>
          <p:nvPr>
            <p:ph idx="1"/>
          </p:nvPr>
        </p:nvSpPr>
        <p:spPr>
          <a:xfrm>
            <a:off x="940350" y="2967392"/>
            <a:ext cx="6832050" cy="4142533"/>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Retrognathic mandible seen</a:t>
            </a:r>
          </a:p>
          <a:p>
            <a:pPr algn="just"/>
            <a:r>
              <a:rPr lang="en-US" sz="2400" dirty="0">
                <a:solidFill>
                  <a:schemeClr val="tx1"/>
                </a:solidFill>
                <a:latin typeface="Times New Roman" panose="02020603050405020304" pitchFamily="18" charset="0"/>
                <a:cs typeface="Times New Roman" panose="02020603050405020304" pitchFamily="18" charset="0"/>
              </a:rPr>
              <a:t>Anterior openbite is seen.</a:t>
            </a:r>
          </a:p>
          <a:p>
            <a:pPr algn="just"/>
            <a:r>
              <a:rPr lang="en-US" sz="2400" dirty="0">
                <a:solidFill>
                  <a:schemeClr val="tx1"/>
                </a:solidFill>
                <a:latin typeface="Times New Roman" panose="02020603050405020304" pitchFamily="18" charset="0"/>
                <a:cs typeface="Times New Roman" panose="02020603050405020304" pitchFamily="18" charset="0"/>
              </a:rPr>
              <a:t>Contact mainly occur at molar region.</a:t>
            </a:r>
          </a:p>
          <a:p>
            <a:pPr algn="just"/>
            <a:r>
              <a:rPr lang="en-US" sz="2400" dirty="0">
                <a:solidFill>
                  <a:schemeClr val="tx1"/>
                </a:solidFill>
                <a:latin typeface="Times New Roman" panose="02020603050405020304" pitchFamily="18" charset="0"/>
                <a:cs typeface="Times New Roman" panose="02020603050405020304" pitchFamily="18" charset="0"/>
              </a:rPr>
              <a:t>Infantile open bite is normal as it helps in suckling.</a:t>
            </a:r>
            <a:endParaRPr lang="en-GB" sz="2400" dirty="0">
              <a:solidFill>
                <a:schemeClr val="tx1"/>
              </a:solidFill>
              <a:latin typeface="Times New Roman" panose="02020603050405020304" pitchFamily="18" charset="0"/>
              <a:cs typeface="Times New Roman" panose="02020603050405020304" pitchFamily="18" charset="0"/>
            </a:endParaRPr>
          </a:p>
          <a:p>
            <a:endParaRPr lang="en-IN" sz="2400" dirty="0"/>
          </a:p>
        </p:txBody>
      </p:sp>
      <p:pic>
        <p:nvPicPr>
          <p:cNvPr id="9" name="Content Placeholder 5">
            <a:extLst>
              <a:ext uri="{FF2B5EF4-FFF2-40B4-BE49-F238E27FC236}">
                <a16:creationId xmlns:a16="http://schemas.microsoft.com/office/drawing/2014/main" id="{89F1109F-A844-F77F-416D-F0E72A3C5D82}"/>
              </a:ext>
            </a:extLst>
          </p:cNvPr>
          <p:cNvPicPr>
            <a:picLocks noChangeAspect="1"/>
          </p:cNvPicPr>
          <p:nvPr/>
        </p:nvPicPr>
        <p:blipFill>
          <a:blip r:embed="rId2"/>
          <a:stretch>
            <a:fillRect/>
          </a:stretch>
        </p:blipFill>
        <p:spPr>
          <a:xfrm>
            <a:off x="7818815" y="2948732"/>
            <a:ext cx="3718013" cy="3041519"/>
          </a:xfrm>
          <a:prstGeom prst="rect">
            <a:avLst/>
          </a:prstGeom>
        </p:spPr>
      </p:pic>
    </p:spTree>
    <p:extLst>
      <p:ext uri="{BB962C8B-B14F-4D97-AF65-F5344CB8AC3E}">
        <p14:creationId xmlns:p14="http://schemas.microsoft.com/office/powerpoint/2010/main" val="15555046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E30CF-3BDF-C1D4-E318-53830543BFFB}"/>
              </a:ext>
            </a:extLst>
          </p:cNvPr>
          <p:cNvSpPr>
            <a:spLocks noGrp="1"/>
          </p:cNvSpPr>
          <p:nvPr>
            <p:ph type="title"/>
          </p:nvPr>
        </p:nvSpPr>
        <p:spPr>
          <a:xfrm>
            <a:off x="1208220" y="1204488"/>
            <a:ext cx="8761413" cy="706964"/>
          </a:xfrm>
        </p:spPr>
        <p:txBody>
          <a:bodyPr/>
          <a:lstStyle/>
          <a:p>
            <a:pPr marL="571500" indent="-571500">
              <a:buFont typeface="Wingdings" panose="05000000000000000000" pitchFamily="2" charset="2"/>
              <a:buChar char="Ø"/>
            </a:pPr>
            <a:r>
              <a:rPr lang="en-US" sz="2800" b="1" i="1" u="sng" dirty="0">
                <a:latin typeface="Times New Roman" panose="02020603050405020304" pitchFamily="18" charset="0"/>
                <a:cs typeface="Times New Roman" panose="02020603050405020304" pitchFamily="18" charset="0"/>
              </a:rPr>
              <a:t>Clinical Considerations:</a:t>
            </a:r>
            <a:br>
              <a:rPr lang="en-US" sz="2800" b="1" i="1" u="sng" dirty="0">
                <a:latin typeface="Times New Roman" panose="02020603050405020304" pitchFamily="18" charset="0"/>
                <a:cs typeface="Times New Roman" panose="02020603050405020304" pitchFamily="18" charset="0"/>
              </a:rPr>
            </a:b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ADFB402-8928-5054-E0DC-51973C5567DE}"/>
              </a:ext>
            </a:extLst>
          </p:cNvPr>
          <p:cNvSpPr>
            <a:spLocks noGrp="1"/>
          </p:cNvSpPr>
          <p:nvPr>
            <p:ph idx="1"/>
          </p:nvPr>
        </p:nvSpPr>
        <p:spPr>
          <a:xfrm>
            <a:off x="623109" y="2762121"/>
            <a:ext cx="6514809" cy="3358761"/>
          </a:xfrm>
        </p:spPr>
        <p:txBody>
          <a:bodyPr>
            <a:noAutofit/>
          </a:bodyPr>
          <a:lstStyle/>
          <a:p>
            <a:pPr marL="0" indent="0" algn="just">
              <a:buNone/>
            </a:pPr>
            <a:r>
              <a:rPr lang="en-US" sz="2400" b="1" i="1" u="sng" dirty="0">
                <a:solidFill>
                  <a:schemeClr val="tx1"/>
                </a:solidFill>
                <a:latin typeface="Times New Roman" panose="02020603050405020304" pitchFamily="18" charset="0"/>
                <a:cs typeface="Times New Roman" panose="02020603050405020304" pitchFamily="18" charset="0"/>
              </a:rPr>
              <a:t>1. Natal Tooth:</a:t>
            </a:r>
          </a:p>
          <a:p>
            <a:pPr algn="just">
              <a:buFont typeface="Wingdings" panose="05000000000000000000" pitchFamily="2" charset="2"/>
              <a:buChar char="q"/>
            </a:pPr>
            <a:r>
              <a:rPr lang="en-US" sz="2400" dirty="0">
                <a:solidFill>
                  <a:schemeClr val="tx1"/>
                </a:solidFill>
                <a:latin typeface="Times New Roman" panose="02020603050405020304" pitchFamily="18" charset="0"/>
                <a:cs typeface="Times New Roman" panose="02020603050405020304" pitchFamily="18" charset="0"/>
              </a:rPr>
              <a:t>Occasionally child will born with tooth present in mouth, this is called as ‘</a:t>
            </a:r>
            <a:r>
              <a:rPr lang="en-US" sz="2400" dirty="0">
                <a:solidFill>
                  <a:srgbClr val="C00000"/>
                </a:solidFill>
                <a:latin typeface="Times New Roman" panose="02020603050405020304" pitchFamily="18" charset="0"/>
                <a:cs typeface="Times New Roman" panose="02020603050405020304" pitchFamily="18" charset="0"/>
              </a:rPr>
              <a:t>Natal Tooth’.</a:t>
            </a:r>
          </a:p>
          <a:p>
            <a:pPr algn="just">
              <a:buFont typeface="Wingdings" panose="05000000000000000000" pitchFamily="2" charset="2"/>
              <a:buChar char="q"/>
            </a:pPr>
            <a:r>
              <a:rPr lang="en-US" sz="2400" dirty="0">
                <a:solidFill>
                  <a:schemeClr val="tx1"/>
                </a:solidFill>
                <a:latin typeface="Times New Roman" panose="02020603050405020304" pitchFamily="18" charset="0"/>
                <a:cs typeface="Times New Roman" panose="02020603050405020304" pitchFamily="18" charset="0"/>
              </a:rPr>
              <a:t>If teeth erupts during first month it is called ‘</a:t>
            </a:r>
            <a:r>
              <a:rPr lang="en-US" sz="2400" dirty="0">
                <a:solidFill>
                  <a:srgbClr val="C00000"/>
                </a:solidFill>
                <a:latin typeface="Times New Roman" panose="02020603050405020304" pitchFamily="18" charset="0"/>
                <a:cs typeface="Times New Roman" panose="02020603050405020304" pitchFamily="18" charset="0"/>
              </a:rPr>
              <a:t>Neo-natal teeth</a:t>
            </a:r>
            <a:r>
              <a:rPr lang="en-US" sz="2400" dirty="0">
                <a:solidFill>
                  <a:schemeClr val="tx1"/>
                </a:solidFill>
                <a:latin typeface="Times New Roman" panose="02020603050405020304" pitchFamily="18" charset="0"/>
                <a:cs typeface="Times New Roman" panose="02020603050405020304" pitchFamily="18" charset="0"/>
              </a:rPr>
              <a:t>’.</a:t>
            </a:r>
          </a:p>
          <a:p>
            <a:pPr algn="just">
              <a:buFont typeface="Wingdings" panose="05000000000000000000" pitchFamily="2" charset="2"/>
              <a:buChar char="q"/>
            </a:pPr>
            <a:r>
              <a:rPr lang="en-US" sz="2400" dirty="0">
                <a:solidFill>
                  <a:schemeClr val="tx1"/>
                </a:solidFill>
                <a:latin typeface="Times New Roman" panose="02020603050405020304" pitchFamily="18" charset="0"/>
                <a:cs typeface="Times New Roman" panose="02020603050405020304" pitchFamily="18" charset="0"/>
              </a:rPr>
              <a:t>If teeth erupts during second or third month it is called as ‘</a:t>
            </a:r>
            <a:r>
              <a:rPr lang="en-US" sz="2400" dirty="0">
                <a:solidFill>
                  <a:srgbClr val="C00000"/>
                </a:solidFill>
                <a:latin typeface="Times New Roman" panose="02020603050405020304" pitchFamily="18" charset="0"/>
                <a:cs typeface="Times New Roman" panose="02020603050405020304" pitchFamily="18" charset="0"/>
              </a:rPr>
              <a:t>Pre-erupted teeth</a:t>
            </a:r>
            <a:r>
              <a:rPr lang="en-US" sz="2400" dirty="0">
                <a:solidFill>
                  <a:schemeClr val="tx1"/>
                </a:solidFill>
                <a:latin typeface="Times New Roman" panose="02020603050405020304" pitchFamily="18" charset="0"/>
                <a:cs typeface="Times New Roman" panose="02020603050405020304" pitchFamily="18" charset="0"/>
              </a:rPr>
              <a:t>’.</a:t>
            </a:r>
          </a:p>
          <a:p>
            <a:pPr algn="just">
              <a:buFont typeface="Wingdings" panose="05000000000000000000" pitchFamily="2" charset="2"/>
              <a:buChar char="q"/>
            </a:pP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C070C88-6096-5157-6DD5-F9DD934F46C5}"/>
              </a:ext>
            </a:extLst>
          </p:cNvPr>
          <p:cNvSpPr>
            <a:spLocks noGrp="1"/>
          </p:cNvSpPr>
          <p:nvPr>
            <p:ph type="sldNum" sz="quarter" idx="12"/>
          </p:nvPr>
        </p:nvSpPr>
        <p:spPr/>
        <p:txBody>
          <a:bodyPr/>
          <a:lstStyle/>
          <a:p>
            <a:fld id="{D57F1E4F-1CFF-5643-939E-217C01CDF565}" type="slidenum">
              <a:rPr lang="en-US" smtClean="0"/>
              <a:pPr/>
              <a:t>54</a:t>
            </a:fld>
            <a:endParaRPr lang="en-US" dirty="0"/>
          </a:p>
        </p:txBody>
      </p:sp>
      <p:pic>
        <p:nvPicPr>
          <p:cNvPr id="6" name="Picture 5">
            <a:extLst>
              <a:ext uri="{FF2B5EF4-FFF2-40B4-BE49-F238E27FC236}">
                <a16:creationId xmlns:a16="http://schemas.microsoft.com/office/drawing/2014/main" id="{76A3B9A9-200F-3D6F-CBE9-72A906656BF4}"/>
              </a:ext>
            </a:extLst>
          </p:cNvPr>
          <p:cNvPicPr>
            <a:picLocks noChangeAspect="1"/>
          </p:cNvPicPr>
          <p:nvPr/>
        </p:nvPicPr>
        <p:blipFill>
          <a:blip r:embed="rId3"/>
          <a:stretch>
            <a:fillRect/>
          </a:stretch>
        </p:blipFill>
        <p:spPr>
          <a:xfrm>
            <a:off x="7571842" y="2978669"/>
            <a:ext cx="3939513" cy="2778319"/>
          </a:xfrm>
          <a:prstGeom prst="rect">
            <a:avLst/>
          </a:prstGeom>
        </p:spPr>
      </p:pic>
    </p:spTree>
    <p:extLst>
      <p:ext uri="{BB962C8B-B14F-4D97-AF65-F5344CB8AC3E}">
        <p14:creationId xmlns:p14="http://schemas.microsoft.com/office/powerpoint/2010/main" val="2260102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389EED-B47D-1A10-147A-EC4BDAF704E4}"/>
              </a:ext>
            </a:extLst>
          </p:cNvPr>
          <p:cNvSpPr>
            <a:spLocks noGrp="1"/>
          </p:cNvSpPr>
          <p:nvPr>
            <p:ph idx="1"/>
          </p:nvPr>
        </p:nvSpPr>
        <p:spPr>
          <a:xfrm>
            <a:off x="1145623" y="1390520"/>
            <a:ext cx="8825659" cy="3416300"/>
          </a:xfrm>
        </p:spPr>
        <p:txBody>
          <a:bodyPr>
            <a:noAutofit/>
          </a:bodyPr>
          <a:lstStyle/>
          <a:p>
            <a:pPr>
              <a:defRPr/>
            </a:pPr>
            <a:r>
              <a:rPr lang="en-US" sz="2400" b="1" i="1" u="sng" dirty="0">
                <a:solidFill>
                  <a:schemeClr val="bg1"/>
                </a:solidFill>
                <a:latin typeface="Times New Roman" panose="02020603050405020304" pitchFamily="18" charset="0"/>
                <a:cs typeface="Times New Roman" panose="02020603050405020304" pitchFamily="18" charset="0"/>
              </a:rPr>
              <a:t>CLINICAL FEATURES:</a:t>
            </a:r>
          </a:p>
          <a:p>
            <a:pPr>
              <a:defRPr/>
            </a:pPr>
            <a:endParaRPr lang="en-US" sz="2400" b="1" u="sng" dirty="0">
              <a:solidFill>
                <a:schemeClr val="tx2"/>
              </a:solidFill>
              <a:latin typeface="Times New Roman" panose="02020603050405020304" pitchFamily="18" charset="0"/>
              <a:cs typeface="Times New Roman" panose="02020603050405020304" pitchFamily="18" charset="0"/>
            </a:endParaRPr>
          </a:p>
          <a:p>
            <a:pPr>
              <a:buFont typeface="Wingdings" pitchFamily="2" charset="2"/>
              <a:buChar char="q"/>
              <a:defRPr/>
            </a:pPr>
            <a:r>
              <a:rPr lang="en-US" sz="2400" dirty="0">
                <a:solidFill>
                  <a:schemeClr val="tx2"/>
                </a:solidFill>
                <a:latin typeface="Times New Roman" panose="02020603050405020304" pitchFamily="18" charset="0"/>
                <a:cs typeface="Times New Roman" panose="02020603050405020304" pitchFamily="18" charset="0"/>
              </a:rPr>
              <a:t>Normal or shell like structure.</a:t>
            </a:r>
          </a:p>
          <a:p>
            <a:pPr>
              <a:buFont typeface="Wingdings" pitchFamily="2" charset="2"/>
              <a:buChar char="q"/>
              <a:defRPr/>
            </a:pPr>
            <a:r>
              <a:rPr lang="en-US" sz="2400" dirty="0">
                <a:solidFill>
                  <a:schemeClr val="tx2"/>
                </a:solidFill>
                <a:latin typeface="Times New Roman" panose="02020603050405020304" pitchFamily="18" charset="0"/>
                <a:cs typeface="Times New Roman" panose="02020603050405020304" pitchFamily="18" charset="0"/>
              </a:rPr>
              <a:t>Enamel hypoplasia</a:t>
            </a:r>
          </a:p>
          <a:p>
            <a:pPr>
              <a:buFont typeface="Wingdings" pitchFamily="2" charset="2"/>
              <a:buChar char="q"/>
              <a:defRPr/>
            </a:pPr>
            <a:r>
              <a:rPr lang="en-US" sz="2400" dirty="0">
                <a:solidFill>
                  <a:schemeClr val="tx2"/>
                </a:solidFill>
                <a:latin typeface="Times New Roman" panose="02020603050405020304" pitchFamily="18" charset="0"/>
                <a:cs typeface="Times New Roman" panose="02020603050405020304" pitchFamily="18" charset="0"/>
              </a:rPr>
              <a:t>Occurs in pairs</a:t>
            </a:r>
          </a:p>
          <a:p>
            <a:pPr>
              <a:buFont typeface="Wingdings" pitchFamily="2" charset="2"/>
              <a:buChar char="q"/>
              <a:defRPr/>
            </a:pPr>
            <a:r>
              <a:rPr lang="en-US" sz="2400" dirty="0">
                <a:solidFill>
                  <a:schemeClr val="tx2"/>
                </a:solidFill>
                <a:latin typeface="Times New Roman" panose="02020603050405020304" pitchFamily="18" charset="0"/>
                <a:cs typeface="Times New Roman" panose="02020603050405020304" pitchFamily="18" charset="0"/>
              </a:rPr>
              <a:t>No root growth</a:t>
            </a:r>
          </a:p>
          <a:p>
            <a:pPr>
              <a:buFont typeface="Wingdings" pitchFamily="2" charset="2"/>
              <a:buChar char="q"/>
              <a:defRPr/>
            </a:pPr>
            <a:r>
              <a:rPr lang="en-US" sz="2400" dirty="0">
                <a:solidFill>
                  <a:schemeClr val="tx2"/>
                </a:solidFill>
                <a:latin typeface="Times New Roman" panose="02020603050405020304" pitchFamily="18" charset="0"/>
                <a:cs typeface="Times New Roman" panose="02020603050405020304" pitchFamily="18" charset="0"/>
              </a:rPr>
              <a:t>As root grows it becomes firmer</a:t>
            </a:r>
          </a:p>
          <a:p>
            <a:pPr>
              <a:buFont typeface="Wingdings" pitchFamily="2" charset="2"/>
              <a:buChar char="q"/>
              <a:defRPr/>
            </a:pPr>
            <a:r>
              <a:rPr lang="en-US" sz="2400" dirty="0">
                <a:solidFill>
                  <a:schemeClr val="tx2"/>
                </a:solidFill>
                <a:latin typeface="Times New Roman" panose="02020603050405020304" pitchFamily="18" charset="0"/>
                <a:cs typeface="Times New Roman" panose="02020603050405020304" pitchFamily="18" charset="0"/>
              </a:rPr>
              <a:t>Ulceration of tongue-</a:t>
            </a:r>
          </a:p>
          <a:p>
            <a:pPr>
              <a:defRPr/>
            </a:pPr>
            <a:r>
              <a:rPr lang="en-US" sz="2400" dirty="0">
                <a:solidFill>
                  <a:schemeClr val="tx2"/>
                </a:solidFill>
                <a:latin typeface="Times New Roman" panose="02020603050405020304" pitchFamily="18" charset="0"/>
                <a:cs typeface="Times New Roman" panose="02020603050405020304" pitchFamily="18" charset="0"/>
              </a:rPr>
              <a:t>           RIGA-FEDE DISEASE</a:t>
            </a:r>
          </a:p>
          <a:p>
            <a:pPr marL="0" indent="0">
              <a:buNone/>
            </a:pPr>
            <a:endParaRPr lang="en-IN" sz="24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96A3493-A590-55DD-E46B-9303BD96F799}"/>
              </a:ext>
            </a:extLst>
          </p:cNvPr>
          <p:cNvSpPr>
            <a:spLocks noGrp="1"/>
          </p:cNvSpPr>
          <p:nvPr>
            <p:ph type="sldNum" sz="quarter" idx="12"/>
          </p:nvPr>
        </p:nvSpPr>
        <p:spPr/>
        <p:txBody>
          <a:bodyPr/>
          <a:lstStyle/>
          <a:p>
            <a:fld id="{D57F1E4F-1CFF-5643-939E-217C01CDF565}" type="slidenum">
              <a:rPr lang="en-US" smtClean="0"/>
              <a:pPr/>
              <a:t>55</a:t>
            </a:fld>
            <a:endParaRPr lang="en-US" dirty="0"/>
          </a:p>
        </p:txBody>
      </p:sp>
    </p:spTree>
    <p:extLst>
      <p:ext uri="{BB962C8B-B14F-4D97-AF65-F5344CB8AC3E}">
        <p14:creationId xmlns:p14="http://schemas.microsoft.com/office/powerpoint/2010/main" val="37630811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57713-7EA1-D0B1-087F-BAEDD147B961}"/>
              </a:ext>
            </a:extLst>
          </p:cNvPr>
          <p:cNvSpPr>
            <a:spLocks noGrp="1"/>
          </p:cNvSpPr>
          <p:nvPr>
            <p:ph type="title"/>
          </p:nvPr>
        </p:nvSpPr>
        <p:spPr/>
        <p:txBody>
          <a:bodyPr/>
          <a:lstStyle/>
          <a:p>
            <a:pPr marL="457200" indent="-457200">
              <a:buFont typeface="Wingdings" panose="05000000000000000000" pitchFamily="2" charset="2"/>
              <a:buChar char="q"/>
            </a:pPr>
            <a:r>
              <a:rPr lang="en-US" sz="2800" b="1" i="1" u="sng" dirty="0">
                <a:solidFill>
                  <a:schemeClr val="bg1"/>
                </a:solidFill>
                <a:latin typeface="Times New Roman" panose="02020603050405020304" pitchFamily="18" charset="0"/>
                <a:cs typeface="Times New Roman" panose="02020603050405020304" pitchFamily="18" charset="0"/>
              </a:rPr>
              <a:t>ETIOLOGY:</a:t>
            </a:r>
            <a:br>
              <a:rPr lang="en-US" sz="2800" b="1" i="1" u="sng" dirty="0">
                <a:solidFill>
                  <a:schemeClr val="bg1"/>
                </a:solidFill>
                <a:latin typeface="Times New Roman" panose="02020603050405020304" pitchFamily="18" charset="0"/>
                <a:cs typeface="Times New Roman" panose="02020603050405020304" pitchFamily="18" charset="0"/>
              </a:rPr>
            </a:br>
            <a:endParaRPr lang="en-IN" sz="2800" i="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6E912EE-CBA4-D303-1ECB-C9677DFBCC94}"/>
              </a:ext>
            </a:extLst>
          </p:cNvPr>
          <p:cNvSpPr>
            <a:spLocks noGrp="1"/>
          </p:cNvSpPr>
          <p:nvPr>
            <p:ph idx="1"/>
          </p:nvPr>
        </p:nvSpPr>
        <p:spPr>
          <a:xfrm>
            <a:off x="1220268" y="2230276"/>
            <a:ext cx="8825659" cy="3416300"/>
          </a:xfrm>
        </p:spPr>
        <p:txBody>
          <a:bodyPr>
            <a:noAutofit/>
          </a:bodyPr>
          <a:lstStyle/>
          <a:p>
            <a:pPr>
              <a:buFont typeface="Wingdings" pitchFamily="2" charset="2"/>
              <a:buChar char="q"/>
              <a:defRPr/>
            </a:pPr>
            <a:r>
              <a:rPr lang="en-US" sz="2400" dirty="0">
                <a:solidFill>
                  <a:schemeClr val="tx1"/>
                </a:solidFill>
                <a:latin typeface="Times New Roman" panose="02020603050405020304" pitchFamily="18" charset="0"/>
                <a:cs typeface="Times New Roman" panose="02020603050405020304" pitchFamily="18" charset="0"/>
              </a:rPr>
              <a:t>Superficial position of tooth germ</a:t>
            </a:r>
          </a:p>
          <a:p>
            <a:pPr>
              <a:buFont typeface="Wingdings" pitchFamily="2" charset="2"/>
              <a:buChar char="q"/>
              <a:defRPr/>
            </a:pPr>
            <a:r>
              <a:rPr lang="en-US" sz="2400" dirty="0">
                <a:solidFill>
                  <a:schemeClr val="tx1"/>
                </a:solidFill>
                <a:latin typeface="Times New Roman" panose="02020603050405020304" pitchFamily="18" charset="0"/>
                <a:cs typeface="Times New Roman" panose="02020603050405020304" pitchFamily="18" charset="0"/>
              </a:rPr>
              <a:t>Infection or malnutrition</a:t>
            </a:r>
          </a:p>
          <a:p>
            <a:pPr>
              <a:buFont typeface="Wingdings" pitchFamily="2" charset="2"/>
              <a:buChar char="q"/>
              <a:defRPr/>
            </a:pPr>
            <a:r>
              <a:rPr lang="en-US" sz="2400" dirty="0">
                <a:solidFill>
                  <a:schemeClr val="tx1"/>
                </a:solidFill>
                <a:latin typeface="Times New Roman" panose="02020603050405020304" pitchFamily="18" charset="0"/>
                <a:cs typeface="Times New Roman" panose="02020603050405020304" pitchFamily="18" charset="0"/>
              </a:rPr>
              <a:t>Febrile illness</a:t>
            </a:r>
          </a:p>
          <a:p>
            <a:pPr>
              <a:buFont typeface="Wingdings" pitchFamily="2" charset="2"/>
              <a:buChar char="q"/>
              <a:defRPr/>
            </a:pPr>
            <a:r>
              <a:rPr lang="en-US" sz="2400" dirty="0">
                <a:solidFill>
                  <a:schemeClr val="tx1"/>
                </a:solidFill>
                <a:latin typeface="Times New Roman" panose="02020603050405020304" pitchFamily="18" charset="0"/>
                <a:cs typeface="Times New Roman" panose="02020603050405020304" pitchFamily="18" charset="0"/>
              </a:rPr>
              <a:t>Heredity</a:t>
            </a:r>
          </a:p>
          <a:p>
            <a:pPr>
              <a:buFont typeface="Wingdings" pitchFamily="2" charset="2"/>
              <a:buChar char="q"/>
              <a:defRPr/>
            </a:pPr>
            <a:r>
              <a:rPr lang="en-US" sz="2400" dirty="0">
                <a:solidFill>
                  <a:schemeClr val="tx1"/>
                </a:solidFill>
                <a:latin typeface="Times New Roman" panose="02020603050405020304" pitchFamily="18" charset="0"/>
                <a:cs typeface="Times New Roman" panose="02020603050405020304" pitchFamily="18" charset="0"/>
              </a:rPr>
              <a:t>Hyper activity of dental lamina</a:t>
            </a:r>
          </a:p>
          <a:p>
            <a:pPr>
              <a:buFont typeface="Wingdings" pitchFamily="2" charset="2"/>
              <a:buChar char="q"/>
              <a:defRPr/>
            </a:pPr>
            <a:r>
              <a:rPr lang="en-US" sz="2400" dirty="0">
                <a:solidFill>
                  <a:schemeClr val="tx1"/>
                </a:solidFill>
                <a:latin typeface="Times New Roman" panose="02020603050405020304" pitchFamily="18" charset="0"/>
                <a:cs typeface="Times New Roman" panose="02020603050405020304" pitchFamily="18" charset="0"/>
              </a:rPr>
              <a:t>Hypovitaminosis</a:t>
            </a:r>
          </a:p>
          <a:p>
            <a:pPr>
              <a:buFont typeface="Wingdings" pitchFamily="2" charset="2"/>
              <a:buChar char="q"/>
              <a:defRPr/>
            </a:pPr>
            <a:r>
              <a:rPr lang="en-US" sz="2400" dirty="0">
                <a:solidFill>
                  <a:schemeClr val="tx1"/>
                </a:solidFill>
                <a:latin typeface="Times New Roman" panose="02020603050405020304" pitchFamily="18" charset="0"/>
                <a:cs typeface="Times New Roman" panose="02020603050405020304" pitchFamily="18" charset="0"/>
              </a:rPr>
              <a:t>Environmental factors</a:t>
            </a:r>
          </a:p>
          <a:p>
            <a:pPr>
              <a:buFont typeface="Wingdings" pitchFamily="2" charset="2"/>
              <a:buChar char="q"/>
              <a:defRPr/>
            </a:pPr>
            <a:r>
              <a:rPr lang="en-US" sz="2400" dirty="0">
                <a:solidFill>
                  <a:schemeClr val="tx1"/>
                </a:solidFill>
                <a:latin typeface="Times New Roman" panose="02020603050405020304" pitchFamily="18" charset="0"/>
                <a:cs typeface="Times New Roman" panose="02020603050405020304" pitchFamily="18" charset="0"/>
              </a:rPr>
              <a:t>Common teeth (90-99% primary)</a:t>
            </a:r>
          </a:p>
          <a:p>
            <a:pPr>
              <a:defRPr/>
            </a:pPr>
            <a:r>
              <a:rPr lang="en-US" sz="2400" dirty="0" err="1">
                <a:solidFill>
                  <a:schemeClr val="tx1"/>
                </a:solidFill>
                <a:latin typeface="Times New Roman" panose="02020603050405020304" pitchFamily="18" charset="0"/>
                <a:cs typeface="Times New Roman" panose="02020603050405020304" pitchFamily="18" charset="0"/>
              </a:rPr>
              <a:t>Mand</a:t>
            </a:r>
            <a:r>
              <a:rPr lang="en-US" sz="2400" dirty="0">
                <a:solidFill>
                  <a:schemeClr val="tx1"/>
                </a:solidFill>
                <a:latin typeface="Times New Roman" panose="02020603050405020304" pitchFamily="18" charset="0"/>
                <a:cs typeface="Times New Roman" panose="02020603050405020304" pitchFamily="18" charset="0"/>
              </a:rPr>
              <a:t>. incisors &gt; maxillary incisors &gt; </a:t>
            </a:r>
            <a:r>
              <a:rPr lang="en-US" sz="2400" dirty="0" err="1">
                <a:solidFill>
                  <a:schemeClr val="tx1"/>
                </a:solidFill>
                <a:latin typeface="Times New Roman" panose="02020603050405020304" pitchFamily="18" charset="0"/>
                <a:cs typeface="Times New Roman" panose="02020603050405020304" pitchFamily="18" charset="0"/>
              </a:rPr>
              <a:t>mand</a:t>
            </a:r>
            <a:r>
              <a:rPr lang="en-US" sz="2400" dirty="0">
                <a:solidFill>
                  <a:schemeClr val="tx1"/>
                </a:solidFill>
                <a:latin typeface="Times New Roman" panose="02020603050405020304" pitchFamily="18" charset="0"/>
                <a:cs typeface="Times New Roman" panose="02020603050405020304" pitchFamily="18" charset="0"/>
              </a:rPr>
              <a:t> cuspid &gt; molars</a:t>
            </a:r>
          </a:p>
          <a:p>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19EEBF9-B8BA-A783-8F88-E1B490715C78}"/>
              </a:ext>
            </a:extLst>
          </p:cNvPr>
          <p:cNvSpPr>
            <a:spLocks noGrp="1"/>
          </p:cNvSpPr>
          <p:nvPr>
            <p:ph type="sldNum" sz="quarter" idx="12"/>
          </p:nvPr>
        </p:nvSpPr>
        <p:spPr/>
        <p:txBody>
          <a:bodyPr/>
          <a:lstStyle/>
          <a:p>
            <a:fld id="{D57F1E4F-1CFF-5643-939E-217C01CDF565}" type="slidenum">
              <a:rPr lang="en-US" smtClean="0"/>
              <a:pPr/>
              <a:t>56</a:t>
            </a:fld>
            <a:endParaRPr lang="en-US" dirty="0"/>
          </a:p>
        </p:txBody>
      </p:sp>
    </p:spTree>
    <p:extLst>
      <p:ext uri="{BB962C8B-B14F-4D97-AF65-F5344CB8AC3E}">
        <p14:creationId xmlns:p14="http://schemas.microsoft.com/office/powerpoint/2010/main" val="9596990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0C982-D4CC-F845-1401-CF9D377D000A}"/>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2.Delayed or Retarded Eruption:</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13182E0-7291-0E6A-68A0-82BB70F20DC4}"/>
              </a:ext>
            </a:extLst>
          </p:cNvPr>
          <p:cNvSpPr>
            <a:spLocks noGrp="1"/>
          </p:cNvSpPr>
          <p:nvPr>
            <p:ph idx="1"/>
          </p:nvPr>
        </p:nvSpPr>
        <p:spPr>
          <a:xfrm>
            <a:off x="940350" y="2323581"/>
            <a:ext cx="10293707" cy="3050851"/>
          </a:xfrm>
        </p:spPr>
        <p:txBody>
          <a:bodyPr>
            <a:noAutofit/>
          </a:bodyPr>
          <a:lstStyle/>
          <a:p>
            <a:pPr algn="just">
              <a:buFont typeface="Wingdings" panose="05000000000000000000" pitchFamily="2" charset="2"/>
              <a:buChar char="Ø"/>
            </a:pPr>
            <a:r>
              <a:rPr lang="en-US" sz="2200" dirty="0">
                <a:solidFill>
                  <a:schemeClr val="tx1"/>
                </a:solidFill>
                <a:latin typeface="Times New Roman" panose="02020603050405020304" pitchFamily="18" charset="0"/>
                <a:cs typeface="Times New Roman" panose="02020603050405020304" pitchFamily="18" charset="0"/>
              </a:rPr>
              <a:t>It may be due to local or systemic factors.</a:t>
            </a:r>
          </a:p>
          <a:p>
            <a:pPr algn="just">
              <a:buFont typeface="Wingdings" panose="05000000000000000000" pitchFamily="2" charset="2"/>
              <a:buChar char="Ø"/>
            </a:pPr>
            <a:r>
              <a:rPr lang="en-US" sz="2200" dirty="0">
                <a:solidFill>
                  <a:schemeClr val="tx1"/>
                </a:solidFill>
                <a:latin typeface="Times New Roman" panose="02020603050405020304" pitchFamily="18" charset="0"/>
                <a:cs typeface="Times New Roman" panose="02020603050405020304" pitchFamily="18" charset="0"/>
              </a:rPr>
              <a:t>Systemic factors includes nutritional deficiency, genetic and endocrinal deficiencies.</a:t>
            </a:r>
          </a:p>
          <a:p>
            <a:pPr algn="just">
              <a:buFont typeface="Wingdings" panose="05000000000000000000" pitchFamily="2" charset="2"/>
              <a:buChar char="Ø"/>
            </a:pPr>
            <a:r>
              <a:rPr lang="en-US" sz="2200" dirty="0">
                <a:solidFill>
                  <a:schemeClr val="tx1"/>
                </a:solidFill>
                <a:latin typeface="Times New Roman" panose="02020603050405020304" pitchFamily="18" charset="0"/>
                <a:cs typeface="Times New Roman" panose="02020603050405020304" pitchFamily="18" charset="0"/>
              </a:rPr>
              <a:t>Local factors include early loss of deciduous teeth with drifting of adjacent teeth to block the eruptive pathway.</a:t>
            </a:r>
          </a:p>
          <a:p>
            <a:pPr algn="just">
              <a:buFont typeface="Wingdings" panose="05000000000000000000" pitchFamily="2" charset="2"/>
              <a:buChar char="Ø"/>
            </a:pPr>
            <a:r>
              <a:rPr lang="en-US" sz="2200" dirty="0">
                <a:solidFill>
                  <a:schemeClr val="tx1"/>
                </a:solidFill>
                <a:latin typeface="Times New Roman" panose="02020603050405020304" pitchFamily="18" charset="0"/>
                <a:cs typeface="Times New Roman" panose="02020603050405020304" pitchFamily="18" charset="0"/>
              </a:rPr>
              <a:t>Some syndromic conditions in which delayed eruption of teeth seen are:</a:t>
            </a:r>
          </a:p>
          <a:p>
            <a:pPr marL="0" indent="0" algn="just">
              <a:buNone/>
            </a:pPr>
            <a:r>
              <a:rPr lang="en-US" sz="2200" dirty="0">
                <a:solidFill>
                  <a:schemeClr val="tx1"/>
                </a:solidFill>
                <a:latin typeface="Times New Roman" panose="02020603050405020304" pitchFamily="18" charset="0"/>
                <a:cs typeface="Times New Roman" panose="02020603050405020304" pitchFamily="18" charset="0"/>
              </a:rPr>
              <a:t>1. Cleidocranial dysplasia</a:t>
            </a:r>
          </a:p>
          <a:p>
            <a:pPr marL="0" indent="0" algn="just">
              <a:buNone/>
            </a:pPr>
            <a:r>
              <a:rPr lang="en-US" sz="2200" dirty="0">
                <a:solidFill>
                  <a:schemeClr val="tx1"/>
                </a:solidFill>
                <a:latin typeface="Times New Roman" panose="02020603050405020304" pitchFamily="18" charset="0"/>
                <a:cs typeface="Times New Roman" panose="02020603050405020304" pitchFamily="18" charset="0"/>
              </a:rPr>
              <a:t>2. Apert syndrome</a:t>
            </a:r>
          </a:p>
          <a:p>
            <a:pPr marL="0" indent="0" algn="just">
              <a:buNone/>
            </a:pPr>
            <a:r>
              <a:rPr lang="en-US" sz="2200" dirty="0">
                <a:solidFill>
                  <a:schemeClr val="tx1"/>
                </a:solidFill>
                <a:latin typeface="Times New Roman" panose="02020603050405020304" pitchFamily="18" charset="0"/>
                <a:cs typeface="Times New Roman" panose="02020603050405020304" pitchFamily="18" charset="0"/>
              </a:rPr>
              <a:t>3. Goltz syndrome</a:t>
            </a:r>
          </a:p>
          <a:p>
            <a:pPr marL="0" indent="0" algn="just">
              <a:buNone/>
            </a:pPr>
            <a:r>
              <a:rPr lang="en-US" sz="2200" dirty="0">
                <a:solidFill>
                  <a:schemeClr val="tx1"/>
                </a:solidFill>
                <a:latin typeface="Times New Roman" panose="02020603050405020304" pitchFamily="18" charset="0"/>
                <a:cs typeface="Times New Roman" panose="02020603050405020304" pitchFamily="18" charset="0"/>
              </a:rPr>
              <a:t>4. Hunter’s syndrome</a:t>
            </a:r>
          </a:p>
          <a:p>
            <a:pPr marL="0" indent="0" algn="just">
              <a:buNone/>
            </a:pPr>
            <a:r>
              <a:rPr lang="en-US" sz="2200" dirty="0">
                <a:solidFill>
                  <a:schemeClr val="tx1"/>
                </a:solidFill>
                <a:latin typeface="Times New Roman" panose="02020603050405020304" pitchFamily="18" charset="0"/>
                <a:cs typeface="Times New Roman" panose="02020603050405020304" pitchFamily="18" charset="0"/>
              </a:rPr>
              <a:t>5. Osteogenesis Imperfecta</a:t>
            </a:r>
            <a:endParaRPr lang="en-IN" sz="22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CB6E4FC-826D-DDF5-89BB-109C751186CC}"/>
              </a:ext>
            </a:extLst>
          </p:cNvPr>
          <p:cNvSpPr>
            <a:spLocks noGrp="1"/>
          </p:cNvSpPr>
          <p:nvPr>
            <p:ph type="sldNum" sz="quarter" idx="12"/>
          </p:nvPr>
        </p:nvSpPr>
        <p:spPr/>
        <p:txBody>
          <a:bodyPr/>
          <a:lstStyle/>
          <a:p>
            <a:fld id="{D57F1E4F-1CFF-5643-939E-217C01CDF565}" type="slidenum">
              <a:rPr lang="en-US" smtClean="0"/>
              <a:pPr/>
              <a:t>57</a:t>
            </a:fld>
            <a:endParaRPr lang="en-US" dirty="0"/>
          </a:p>
        </p:txBody>
      </p:sp>
    </p:spTree>
    <p:extLst>
      <p:ext uri="{BB962C8B-B14F-4D97-AF65-F5344CB8AC3E}">
        <p14:creationId xmlns:p14="http://schemas.microsoft.com/office/powerpoint/2010/main" val="16311400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A77ED-2CE2-F5B2-A6BB-940EE4FE9F29}"/>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3. Impaction of Teeth:</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5D2E367-4879-2E52-244A-607DEB34E0DB}"/>
              </a:ext>
            </a:extLst>
          </p:cNvPr>
          <p:cNvSpPr>
            <a:spLocks noGrp="1"/>
          </p:cNvSpPr>
          <p:nvPr>
            <p:ph idx="1"/>
          </p:nvPr>
        </p:nvSpPr>
        <p:spPr>
          <a:xfrm>
            <a:off x="1154954" y="2603500"/>
            <a:ext cx="9341985" cy="3517382"/>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The white populations have shown evolutionary trend towards decreased jaw sizes with concomitant increase in incidence of dental crowding in jaws.</a:t>
            </a:r>
          </a:p>
          <a:p>
            <a:pPr algn="just"/>
            <a:r>
              <a:rPr lang="en-US" sz="2400" dirty="0">
                <a:solidFill>
                  <a:schemeClr val="tx1"/>
                </a:solidFill>
                <a:latin typeface="Times New Roman" panose="02020603050405020304" pitchFamily="18" charset="0"/>
                <a:cs typeface="Times New Roman" panose="02020603050405020304" pitchFamily="18" charset="0"/>
              </a:rPr>
              <a:t>The third molars and to certain extent canines often impacted as they erupt later than the rest of the dentition.</a:t>
            </a:r>
          </a:p>
          <a:p>
            <a:pPr algn="just"/>
            <a:r>
              <a:rPr lang="en-US" sz="2400" dirty="0">
                <a:solidFill>
                  <a:schemeClr val="tx1"/>
                </a:solidFill>
                <a:latin typeface="Times New Roman" panose="02020603050405020304" pitchFamily="18" charset="0"/>
                <a:cs typeface="Times New Roman" panose="02020603050405020304" pitchFamily="18" charset="0"/>
              </a:rPr>
              <a:t>As most of the space would already been occupied by teeth that erupted before them.</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4E7FB68-0F99-E930-228E-EB2AADBF4A09}"/>
              </a:ext>
            </a:extLst>
          </p:cNvPr>
          <p:cNvSpPr>
            <a:spLocks noGrp="1"/>
          </p:cNvSpPr>
          <p:nvPr>
            <p:ph type="sldNum" sz="quarter" idx="12"/>
          </p:nvPr>
        </p:nvSpPr>
        <p:spPr/>
        <p:txBody>
          <a:bodyPr/>
          <a:lstStyle/>
          <a:p>
            <a:fld id="{D57F1E4F-1CFF-5643-939E-217C01CDF565}" type="slidenum">
              <a:rPr lang="en-US" smtClean="0"/>
              <a:pPr/>
              <a:t>58</a:t>
            </a:fld>
            <a:endParaRPr lang="en-US" dirty="0"/>
          </a:p>
        </p:txBody>
      </p:sp>
    </p:spTree>
    <p:extLst>
      <p:ext uri="{BB962C8B-B14F-4D97-AF65-F5344CB8AC3E}">
        <p14:creationId xmlns:p14="http://schemas.microsoft.com/office/powerpoint/2010/main" val="34127249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4AFB4-A3A7-2C78-9C9D-2EA3C8AE64D1}"/>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4. Primary Failure Of Eruption:</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633F42F-E344-138A-EB0E-604F3E817455}"/>
              </a:ext>
            </a:extLst>
          </p:cNvPr>
          <p:cNvSpPr>
            <a:spLocks noGrp="1"/>
          </p:cNvSpPr>
          <p:nvPr>
            <p:ph idx="1"/>
          </p:nvPr>
        </p:nvSpPr>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Condition wherein permanent teeth, especially molars will fail to erupt.</a:t>
            </a:r>
          </a:p>
          <a:p>
            <a:pPr algn="just"/>
            <a:r>
              <a:rPr lang="en-US" sz="2400" dirty="0">
                <a:solidFill>
                  <a:schemeClr val="tx1"/>
                </a:solidFill>
                <a:latin typeface="Times New Roman" panose="02020603050405020304" pitchFamily="18" charset="0"/>
                <a:cs typeface="Times New Roman" panose="02020603050405020304" pitchFamily="18" charset="0"/>
              </a:rPr>
              <a:t>Familial history of eruption problems and hypodontia were identified in many cases.</a:t>
            </a:r>
          </a:p>
          <a:p>
            <a:pPr algn="just"/>
            <a:r>
              <a:rPr lang="en-US" sz="2400" dirty="0">
                <a:solidFill>
                  <a:schemeClr val="tx1"/>
                </a:solidFill>
                <a:latin typeface="Times New Roman" panose="02020603050405020304" pitchFamily="18" charset="0"/>
                <a:cs typeface="Times New Roman" panose="02020603050405020304" pitchFamily="18" charset="0"/>
              </a:rPr>
              <a:t>Defects in genes like CSF-1, NFB, c-</a:t>
            </a:r>
            <a:r>
              <a:rPr lang="en-US" sz="2400" dirty="0" err="1">
                <a:solidFill>
                  <a:schemeClr val="tx1"/>
                </a:solidFill>
                <a:latin typeface="Times New Roman" panose="02020603050405020304" pitchFamily="18" charset="0"/>
                <a:cs typeface="Times New Roman" panose="02020603050405020304" pitchFamily="18" charset="0"/>
              </a:rPr>
              <a:t>fos</a:t>
            </a:r>
            <a:r>
              <a:rPr lang="en-US" sz="2400" dirty="0">
                <a:solidFill>
                  <a:schemeClr val="tx1"/>
                </a:solidFill>
                <a:latin typeface="Times New Roman" panose="02020603050405020304" pitchFamily="18" charset="0"/>
                <a:cs typeface="Times New Roman" panose="02020603050405020304" pitchFamily="18" charset="0"/>
              </a:rPr>
              <a:t> may be responsible for this condition.</a:t>
            </a:r>
          </a:p>
          <a:p>
            <a:pPr algn="just"/>
            <a:r>
              <a:rPr lang="en-US" sz="2400" dirty="0">
                <a:solidFill>
                  <a:schemeClr val="tx1"/>
                </a:solidFill>
                <a:latin typeface="Times New Roman" panose="02020603050405020304" pitchFamily="18" charset="0"/>
                <a:cs typeface="Times New Roman" panose="02020603050405020304" pitchFamily="18" charset="0"/>
              </a:rPr>
              <a:t>Orthodontic treatment to force the eruption is generally unsuccessful.</a:t>
            </a:r>
          </a:p>
          <a:p>
            <a:pPr algn="just"/>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6BC36F1-C0E4-F975-5A26-599166BCD6DB}"/>
              </a:ext>
            </a:extLst>
          </p:cNvPr>
          <p:cNvSpPr>
            <a:spLocks noGrp="1"/>
          </p:cNvSpPr>
          <p:nvPr>
            <p:ph type="sldNum" sz="quarter" idx="12"/>
          </p:nvPr>
        </p:nvSpPr>
        <p:spPr/>
        <p:txBody>
          <a:bodyPr/>
          <a:lstStyle/>
          <a:p>
            <a:fld id="{D57F1E4F-1CFF-5643-939E-217C01CDF565}" type="slidenum">
              <a:rPr lang="en-US" smtClean="0"/>
              <a:pPr/>
              <a:t>59</a:t>
            </a:fld>
            <a:endParaRPr lang="en-US" dirty="0"/>
          </a:p>
        </p:txBody>
      </p:sp>
    </p:spTree>
    <p:extLst>
      <p:ext uri="{BB962C8B-B14F-4D97-AF65-F5344CB8AC3E}">
        <p14:creationId xmlns:p14="http://schemas.microsoft.com/office/powerpoint/2010/main" val="3019136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248CD-1692-BFC5-4008-320694471311}"/>
              </a:ext>
            </a:extLst>
          </p:cNvPr>
          <p:cNvSpPr>
            <a:spLocks noGrp="1"/>
          </p:cNvSpPr>
          <p:nvPr>
            <p:ph type="title"/>
          </p:nvPr>
        </p:nvSpPr>
        <p:spPr/>
        <p:txBody>
          <a:bodyPr/>
          <a:lstStyle/>
          <a:p>
            <a:pPr marL="457200" indent="-457200">
              <a:buFont typeface="Wingdings" panose="05000000000000000000" pitchFamily="2" charset="2"/>
              <a:buChar char="Ø"/>
            </a:pPr>
            <a:r>
              <a:rPr lang="en-US" sz="2800" b="1" i="1" u="sng" dirty="0">
                <a:latin typeface="Times New Roman" panose="02020603050405020304" pitchFamily="18" charset="0"/>
                <a:cs typeface="Times New Roman" panose="02020603050405020304" pitchFamily="18" charset="0"/>
              </a:rPr>
              <a:t>Dental Lamina:</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E61BB66-37CA-7E38-6415-19BBE33E04F8}"/>
              </a:ext>
            </a:extLst>
          </p:cNvPr>
          <p:cNvSpPr>
            <a:spLocks noGrp="1"/>
          </p:cNvSpPr>
          <p:nvPr>
            <p:ph idx="1"/>
          </p:nvPr>
        </p:nvSpPr>
        <p:spPr>
          <a:xfrm>
            <a:off x="741145" y="2845371"/>
            <a:ext cx="7040585" cy="3760703"/>
          </a:xfrm>
        </p:spPr>
        <p:txBody>
          <a:bodyPr>
            <a:no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Odontogenesis occurs in the 6</a:t>
            </a:r>
            <a:r>
              <a:rPr lang="en-US" sz="2400" baseline="30000" dirty="0">
                <a:solidFill>
                  <a:schemeClr val="tx1"/>
                </a:solidFill>
                <a:latin typeface="Times New Roman" panose="02020603050405020304" pitchFamily="18" charset="0"/>
                <a:cs typeface="Times New Roman" panose="02020603050405020304" pitchFamily="18" charset="0"/>
              </a:rPr>
              <a:t>th</a:t>
            </a:r>
            <a:r>
              <a:rPr lang="en-US" sz="2400" dirty="0">
                <a:solidFill>
                  <a:schemeClr val="tx1"/>
                </a:solidFill>
                <a:latin typeface="Times New Roman" panose="02020603050405020304" pitchFamily="18" charset="0"/>
                <a:cs typeface="Times New Roman" panose="02020603050405020304" pitchFamily="18" charset="0"/>
              </a:rPr>
              <a:t> week of intrauterine life with the formation of primary epithelial band.</a:t>
            </a:r>
          </a:p>
          <a:p>
            <a:pPr algn="just"/>
            <a:r>
              <a:rPr lang="en-US" sz="2400" dirty="0">
                <a:solidFill>
                  <a:schemeClr val="tx1"/>
                </a:solidFill>
                <a:latin typeface="Times New Roman" panose="02020603050405020304" pitchFamily="18" charset="0"/>
                <a:cs typeface="Times New Roman" panose="02020603050405020304" pitchFamily="18" charset="0"/>
              </a:rPr>
              <a:t>At about 7</a:t>
            </a:r>
            <a:r>
              <a:rPr lang="en-US" sz="2400" baseline="30000" dirty="0">
                <a:solidFill>
                  <a:schemeClr val="tx1"/>
                </a:solidFill>
                <a:latin typeface="Times New Roman" panose="02020603050405020304" pitchFamily="18" charset="0"/>
                <a:cs typeface="Times New Roman" panose="02020603050405020304" pitchFamily="18" charset="0"/>
              </a:rPr>
              <a:t>th</a:t>
            </a:r>
            <a:r>
              <a:rPr lang="en-US" sz="2400" dirty="0">
                <a:solidFill>
                  <a:schemeClr val="tx1"/>
                </a:solidFill>
                <a:latin typeface="Times New Roman" panose="02020603050405020304" pitchFamily="18" charset="0"/>
                <a:cs typeface="Times New Roman" panose="02020603050405020304" pitchFamily="18" charset="0"/>
              </a:rPr>
              <a:t> week primary epithelial band divides into lingual process called </a:t>
            </a:r>
            <a:r>
              <a:rPr lang="en-US" sz="2400" b="1" dirty="0">
                <a:solidFill>
                  <a:schemeClr val="tx1"/>
                </a:solidFill>
                <a:latin typeface="Times New Roman" panose="02020603050405020304" pitchFamily="18" charset="0"/>
                <a:cs typeface="Times New Roman" panose="02020603050405020304" pitchFamily="18" charset="0"/>
              </a:rPr>
              <a:t>dental lamina </a:t>
            </a:r>
            <a:r>
              <a:rPr lang="en-US" sz="2400" dirty="0">
                <a:solidFill>
                  <a:schemeClr val="tx1"/>
                </a:solidFill>
                <a:latin typeface="Times New Roman" panose="02020603050405020304" pitchFamily="18" charset="0"/>
                <a:cs typeface="Times New Roman" panose="02020603050405020304" pitchFamily="18" charset="0"/>
              </a:rPr>
              <a:t>and buccal process called </a:t>
            </a:r>
            <a:r>
              <a:rPr lang="en-US" sz="2400" b="1" dirty="0">
                <a:solidFill>
                  <a:schemeClr val="tx1"/>
                </a:solidFill>
                <a:latin typeface="Times New Roman" panose="02020603050405020304" pitchFamily="18" charset="0"/>
                <a:cs typeface="Times New Roman" panose="02020603050405020304" pitchFamily="18" charset="0"/>
              </a:rPr>
              <a:t>vestibular lamina.</a:t>
            </a:r>
          </a:p>
          <a:p>
            <a:pPr algn="just"/>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427244E-85D2-FC4D-0F99-E9532999C500}"/>
              </a:ext>
            </a:extLst>
          </p:cNvPr>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8" name="Picture 7">
            <a:extLst>
              <a:ext uri="{FF2B5EF4-FFF2-40B4-BE49-F238E27FC236}">
                <a16:creationId xmlns:a16="http://schemas.microsoft.com/office/drawing/2014/main" id="{C4611A65-A498-DAA3-EB5D-2B7BA7EFDDFE}"/>
              </a:ext>
            </a:extLst>
          </p:cNvPr>
          <p:cNvPicPr>
            <a:picLocks noChangeAspect="1"/>
          </p:cNvPicPr>
          <p:nvPr/>
        </p:nvPicPr>
        <p:blipFill>
          <a:blip r:embed="rId2"/>
          <a:stretch>
            <a:fillRect/>
          </a:stretch>
        </p:blipFill>
        <p:spPr>
          <a:xfrm>
            <a:off x="8112773" y="2447926"/>
            <a:ext cx="3195797" cy="4046181"/>
          </a:xfrm>
          <a:prstGeom prst="rect">
            <a:avLst/>
          </a:prstGeom>
        </p:spPr>
      </p:pic>
    </p:spTree>
    <p:extLst>
      <p:ext uri="{BB962C8B-B14F-4D97-AF65-F5344CB8AC3E}">
        <p14:creationId xmlns:p14="http://schemas.microsoft.com/office/powerpoint/2010/main" val="38340674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FBB31-91B8-9502-44B0-2F4F37D7FC95}"/>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5. Hyper eruption:</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49B59C0-AF2D-7319-BC3A-089EDE345663}"/>
              </a:ext>
            </a:extLst>
          </p:cNvPr>
          <p:cNvSpPr>
            <a:spLocks noGrp="1"/>
          </p:cNvSpPr>
          <p:nvPr>
            <p:ph idx="1"/>
          </p:nvPr>
        </p:nvSpPr>
        <p:spPr>
          <a:xfrm>
            <a:off x="1378888" y="2864757"/>
            <a:ext cx="8825659" cy="3416300"/>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Term used to describe a condition wherein the loss of an opposing tooth has caused the tooth/ teeth to erupt to a greater than normal distance into space provided.</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13232D9-B3DC-FEF3-A827-F067738BF04F}"/>
              </a:ext>
            </a:extLst>
          </p:cNvPr>
          <p:cNvSpPr>
            <a:spLocks noGrp="1"/>
          </p:cNvSpPr>
          <p:nvPr>
            <p:ph type="sldNum" sz="quarter" idx="12"/>
          </p:nvPr>
        </p:nvSpPr>
        <p:spPr/>
        <p:txBody>
          <a:bodyPr/>
          <a:lstStyle/>
          <a:p>
            <a:fld id="{D57F1E4F-1CFF-5643-939E-217C01CDF565}" type="slidenum">
              <a:rPr lang="en-US" smtClean="0"/>
              <a:pPr/>
              <a:t>60</a:t>
            </a:fld>
            <a:endParaRPr lang="en-US" dirty="0"/>
          </a:p>
        </p:txBody>
      </p:sp>
    </p:spTree>
    <p:extLst>
      <p:ext uri="{BB962C8B-B14F-4D97-AF65-F5344CB8AC3E}">
        <p14:creationId xmlns:p14="http://schemas.microsoft.com/office/powerpoint/2010/main" val="29938320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5C933-2201-CD9F-49FF-A093870863F9}"/>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6. Teething:</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DA3AB33-675C-95C2-0C1A-83C096AF0CCD}"/>
              </a:ext>
            </a:extLst>
          </p:cNvPr>
          <p:cNvSpPr>
            <a:spLocks noGrp="1"/>
          </p:cNvSpPr>
          <p:nvPr>
            <p:ph idx="1"/>
          </p:nvPr>
        </p:nvSpPr>
        <p:spPr>
          <a:xfrm>
            <a:off x="1154954" y="2603500"/>
            <a:ext cx="9146042" cy="3769308"/>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The ‘breaking out’ of the tooth through the oral epithelium is often associated with an acute inflammatory response in the connective tissue adjacent to the erupting tooth.</a:t>
            </a:r>
          </a:p>
          <a:p>
            <a:pPr algn="just"/>
            <a:r>
              <a:rPr lang="en-US" sz="2400" dirty="0">
                <a:solidFill>
                  <a:schemeClr val="tx1"/>
                </a:solidFill>
                <a:latin typeface="Times New Roman" panose="02020603050405020304" pitchFamily="18" charset="0"/>
                <a:cs typeface="Times New Roman" panose="02020603050405020304" pitchFamily="18" charset="0"/>
              </a:rPr>
              <a:t>The child will manifest symptoms of inflammation such as pain, mild fever, general malaise that are popularly called </a:t>
            </a:r>
            <a:r>
              <a:rPr lang="en-US" sz="2400" b="1" dirty="0">
                <a:solidFill>
                  <a:schemeClr val="tx1"/>
                </a:solidFill>
                <a:latin typeface="Times New Roman" panose="02020603050405020304" pitchFamily="18" charset="0"/>
                <a:cs typeface="Times New Roman" panose="02020603050405020304" pitchFamily="18" charset="0"/>
              </a:rPr>
              <a:t>Teething</a:t>
            </a:r>
            <a:r>
              <a:rPr lang="en-US" sz="2400" dirty="0">
                <a:solidFill>
                  <a:schemeClr val="tx1"/>
                </a:solidFill>
                <a:latin typeface="Times New Roman" panose="02020603050405020304" pitchFamily="18" charset="0"/>
                <a:cs typeface="Times New Roman" panose="02020603050405020304" pitchFamily="18" charset="0"/>
              </a:rPr>
              <a:t>.</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BDB0479-2469-1E24-F69F-8FEADD397AB3}"/>
              </a:ext>
            </a:extLst>
          </p:cNvPr>
          <p:cNvSpPr>
            <a:spLocks noGrp="1"/>
          </p:cNvSpPr>
          <p:nvPr>
            <p:ph type="sldNum" sz="quarter" idx="12"/>
          </p:nvPr>
        </p:nvSpPr>
        <p:spPr/>
        <p:txBody>
          <a:bodyPr/>
          <a:lstStyle/>
          <a:p>
            <a:fld id="{D57F1E4F-1CFF-5643-939E-217C01CDF565}" type="slidenum">
              <a:rPr lang="en-US" smtClean="0"/>
              <a:pPr/>
              <a:t>61</a:t>
            </a:fld>
            <a:endParaRPr lang="en-US" dirty="0"/>
          </a:p>
        </p:txBody>
      </p:sp>
    </p:spTree>
    <p:extLst>
      <p:ext uri="{BB962C8B-B14F-4D97-AF65-F5344CB8AC3E}">
        <p14:creationId xmlns:p14="http://schemas.microsoft.com/office/powerpoint/2010/main" val="13379085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B8ECF-0ED0-1043-046D-79E51A41002C}"/>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2. Primary Dentition Stage (6months- 6 years):</a:t>
            </a:r>
            <a:endParaRPr lang="en-IN" sz="2800" b="1" i="1" u="sng"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25037CA-7821-4BF7-510F-54350CAB96CC}"/>
              </a:ext>
            </a:extLst>
          </p:cNvPr>
          <p:cNvSpPr>
            <a:spLocks noGrp="1"/>
          </p:cNvSpPr>
          <p:nvPr>
            <p:ph type="sldNum" sz="quarter" idx="12"/>
          </p:nvPr>
        </p:nvSpPr>
        <p:spPr/>
        <p:txBody>
          <a:bodyPr/>
          <a:lstStyle/>
          <a:p>
            <a:fld id="{D57F1E4F-1CFF-5643-939E-217C01CDF565}" type="slidenum">
              <a:rPr lang="en-US" smtClean="0"/>
              <a:pPr/>
              <a:t>62</a:t>
            </a:fld>
            <a:endParaRPr lang="en-US" dirty="0"/>
          </a:p>
        </p:txBody>
      </p:sp>
      <p:pic>
        <p:nvPicPr>
          <p:cNvPr id="11" name="Content Placeholder 10">
            <a:extLst>
              <a:ext uri="{FF2B5EF4-FFF2-40B4-BE49-F238E27FC236}">
                <a16:creationId xmlns:a16="http://schemas.microsoft.com/office/drawing/2014/main" id="{D25F3012-31F0-6BDA-DE0A-DEDD214B3248}"/>
              </a:ext>
            </a:extLst>
          </p:cNvPr>
          <p:cNvPicPr>
            <a:picLocks noGrp="1" noChangeAspect="1"/>
          </p:cNvPicPr>
          <p:nvPr>
            <p:ph idx="1"/>
          </p:nvPr>
        </p:nvPicPr>
        <p:blipFill>
          <a:blip r:embed="rId2"/>
          <a:stretch>
            <a:fillRect/>
          </a:stretch>
        </p:blipFill>
        <p:spPr>
          <a:xfrm>
            <a:off x="298239" y="2127638"/>
            <a:ext cx="11205224" cy="4357137"/>
          </a:xfrm>
        </p:spPr>
      </p:pic>
    </p:spTree>
    <p:extLst>
      <p:ext uri="{BB962C8B-B14F-4D97-AF65-F5344CB8AC3E}">
        <p14:creationId xmlns:p14="http://schemas.microsoft.com/office/powerpoint/2010/main" val="10718229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208476-9110-47B2-DD23-EEC7EA1A3B91}"/>
              </a:ext>
            </a:extLst>
          </p:cNvPr>
          <p:cNvSpPr>
            <a:spLocks noGrp="1"/>
          </p:cNvSpPr>
          <p:nvPr>
            <p:ph type="sldNum" sz="quarter" idx="12"/>
          </p:nvPr>
        </p:nvSpPr>
        <p:spPr/>
        <p:txBody>
          <a:bodyPr/>
          <a:lstStyle/>
          <a:p>
            <a:fld id="{D57F1E4F-1CFF-5643-939E-217C01CDF565}" type="slidenum">
              <a:rPr lang="en-US" smtClean="0"/>
              <a:pPr/>
              <a:t>63</a:t>
            </a:fld>
            <a:endParaRPr lang="en-US" dirty="0"/>
          </a:p>
        </p:txBody>
      </p:sp>
      <p:sp>
        <p:nvSpPr>
          <p:cNvPr id="5" name="Content Placeholder 2">
            <a:extLst>
              <a:ext uri="{FF2B5EF4-FFF2-40B4-BE49-F238E27FC236}">
                <a16:creationId xmlns:a16="http://schemas.microsoft.com/office/drawing/2014/main" id="{3E933B06-2FA3-9A76-93BC-B52D3BE86C00}"/>
              </a:ext>
            </a:extLst>
          </p:cNvPr>
          <p:cNvSpPr>
            <a:spLocks noGrp="1"/>
          </p:cNvSpPr>
          <p:nvPr>
            <p:ph idx="1"/>
          </p:nvPr>
        </p:nvSpPr>
        <p:spPr>
          <a:xfrm>
            <a:off x="1155700" y="2463540"/>
            <a:ext cx="8824913" cy="3416300"/>
          </a:xfrm>
        </p:spPr>
        <p:txBody>
          <a:bodyPr>
            <a:noAutofit/>
          </a:bodyPr>
          <a:lstStyle/>
          <a:p>
            <a:r>
              <a:rPr lang="en-US" sz="2400" u="sng" dirty="0">
                <a:solidFill>
                  <a:schemeClr val="tx1"/>
                </a:solidFill>
                <a:latin typeface="Times New Roman" panose="02020603050405020304" pitchFamily="18" charset="0"/>
                <a:cs typeface="Times New Roman" panose="02020603050405020304" pitchFamily="18" charset="0"/>
              </a:rPr>
              <a:t>Features of deciduous dentition:</a:t>
            </a:r>
          </a:p>
          <a:p>
            <a:pPr>
              <a:buAutoNum type="arabicPeriod"/>
            </a:pPr>
            <a:r>
              <a:rPr lang="en-US" sz="2400" dirty="0">
                <a:solidFill>
                  <a:schemeClr val="tx1"/>
                </a:solidFill>
                <a:latin typeface="Times New Roman" panose="02020603050405020304" pitchFamily="18" charset="0"/>
                <a:cs typeface="Times New Roman" panose="02020603050405020304" pitchFamily="18" charset="0"/>
              </a:rPr>
              <a:t>Ovoid dental arches.</a:t>
            </a:r>
          </a:p>
          <a:p>
            <a:pPr>
              <a:buAutoNum type="arabicPeriod"/>
            </a:pPr>
            <a:r>
              <a:rPr lang="en-US" sz="2400" dirty="0">
                <a:solidFill>
                  <a:schemeClr val="tx1"/>
                </a:solidFill>
                <a:latin typeface="Times New Roman" panose="02020603050405020304" pitchFamily="18" charset="0"/>
                <a:cs typeface="Times New Roman" panose="02020603050405020304" pitchFamily="18" charset="0"/>
              </a:rPr>
              <a:t>Deep bite initially which changes to edge to edge relationship.</a:t>
            </a:r>
          </a:p>
          <a:p>
            <a:pPr>
              <a:buAutoNum type="arabicPeriod"/>
            </a:pPr>
            <a:r>
              <a:rPr lang="en-US" sz="2400" dirty="0">
                <a:solidFill>
                  <a:schemeClr val="tx1"/>
                </a:solidFill>
                <a:latin typeface="Times New Roman" panose="02020603050405020304" pitchFamily="18" charset="0"/>
                <a:cs typeface="Times New Roman" panose="02020603050405020304" pitchFamily="18" charset="0"/>
              </a:rPr>
              <a:t>Developmental spaces present.</a:t>
            </a:r>
          </a:p>
          <a:p>
            <a:pPr>
              <a:buAutoNum type="arabicPeriod"/>
            </a:pPr>
            <a:r>
              <a:rPr lang="en-US" sz="2400" dirty="0">
                <a:solidFill>
                  <a:schemeClr val="tx1"/>
                </a:solidFill>
                <a:latin typeface="Times New Roman" panose="02020603050405020304" pitchFamily="18" charset="0"/>
                <a:cs typeface="Times New Roman" panose="02020603050405020304" pitchFamily="18" charset="0"/>
              </a:rPr>
              <a:t>Flat curve of spee.</a:t>
            </a:r>
          </a:p>
          <a:p>
            <a:pPr>
              <a:buAutoNum type="arabicPeriod"/>
            </a:pPr>
            <a:r>
              <a:rPr lang="en-US" sz="2400" dirty="0">
                <a:solidFill>
                  <a:schemeClr val="tx1"/>
                </a:solidFill>
                <a:latin typeface="Times New Roman" panose="02020603050405020304" pitchFamily="18" charset="0"/>
                <a:cs typeface="Times New Roman" panose="02020603050405020304" pitchFamily="18" charset="0"/>
              </a:rPr>
              <a:t>Shallow intercuspal contact.</a:t>
            </a:r>
          </a:p>
          <a:p>
            <a:pPr>
              <a:buAutoNum type="arabicPeriod"/>
            </a:pPr>
            <a:r>
              <a:rPr lang="en-US" sz="2400" dirty="0">
                <a:solidFill>
                  <a:schemeClr val="tx1"/>
                </a:solidFill>
                <a:latin typeface="Times New Roman" panose="02020603050405020304" pitchFamily="18" charset="0"/>
                <a:cs typeface="Times New Roman" panose="02020603050405020304" pitchFamily="18" charset="0"/>
              </a:rPr>
              <a:t>Minimal overjet.</a:t>
            </a:r>
          </a:p>
          <a:p>
            <a:pPr>
              <a:buAutoNum type="arabicPeriod"/>
            </a:pPr>
            <a:r>
              <a:rPr lang="en-US" sz="2400" dirty="0">
                <a:solidFill>
                  <a:schemeClr val="tx1"/>
                </a:solidFill>
                <a:latin typeface="Times New Roman" panose="02020603050405020304" pitchFamily="18" charset="0"/>
                <a:cs typeface="Times New Roman" panose="02020603050405020304" pitchFamily="18" charset="0"/>
              </a:rPr>
              <a:t>Absence of crowding</a:t>
            </a:r>
          </a:p>
          <a:p>
            <a:pPr marL="0" indent="0">
              <a:buNone/>
            </a:pP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49989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D8811-C3F0-80A3-B4F8-CE02904F7DD7}"/>
              </a:ext>
            </a:extLst>
          </p:cNvPr>
          <p:cNvSpPr>
            <a:spLocks noGrp="1"/>
          </p:cNvSpPr>
          <p:nvPr>
            <p:ph type="title"/>
          </p:nvPr>
        </p:nvSpPr>
        <p:spPr/>
        <p:txBody>
          <a:bodyPr/>
          <a:lstStyle/>
          <a:p>
            <a:pPr marL="571500" indent="-571500">
              <a:buFont typeface="Wingdings" panose="05000000000000000000" pitchFamily="2" charset="2"/>
              <a:buChar char="Ø"/>
            </a:pPr>
            <a:r>
              <a:rPr lang="en-US" sz="2800" b="1" i="1" u="sng" dirty="0">
                <a:latin typeface="Times New Roman" panose="02020603050405020304" pitchFamily="18" charset="0"/>
                <a:cs typeface="Times New Roman" panose="02020603050405020304" pitchFamily="18" charset="0"/>
              </a:rPr>
              <a:t>Features of deciduous occlusion:</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A85B167-C8F0-1134-11DF-DEDC657055B0}"/>
              </a:ext>
            </a:extLst>
          </p:cNvPr>
          <p:cNvSpPr>
            <a:spLocks noGrp="1"/>
          </p:cNvSpPr>
          <p:nvPr>
            <p:ph idx="1"/>
          </p:nvPr>
        </p:nvSpPr>
        <p:spPr>
          <a:xfrm>
            <a:off x="809721" y="2491533"/>
            <a:ext cx="10638940" cy="3293447"/>
          </a:xfrm>
        </p:spPr>
        <p:txBody>
          <a:bodyPr>
            <a:no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Primary dentition in which spaces are present is called </a:t>
            </a:r>
            <a:r>
              <a:rPr lang="en-US" sz="2400" b="1" dirty="0">
                <a:solidFill>
                  <a:schemeClr val="tx1"/>
                </a:solidFill>
                <a:latin typeface="Times New Roman" panose="02020603050405020304" pitchFamily="18" charset="0"/>
                <a:cs typeface="Times New Roman" panose="02020603050405020304" pitchFamily="18" charset="0"/>
              </a:rPr>
              <a:t>Spaced dentition or open dentition.</a:t>
            </a:r>
          </a:p>
          <a:p>
            <a:pPr algn="just"/>
            <a:r>
              <a:rPr lang="en-IN" sz="2400" dirty="0">
                <a:solidFill>
                  <a:schemeClr val="tx1"/>
                </a:solidFill>
                <a:latin typeface="Times New Roman" panose="02020603050405020304" pitchFamily="18" charset="0"/>
                <a:cs typeface="Times New Roman" panose="02020603050405020304" pitchFamily="18" charset="0"/>
              </a:rPr>
              <a:t>There are two types of spacing:</a:t>
            </a:r>
          </a:p>
          <a:p>
            <a:pPr marL="0" indent="0" algn="just">
              <a:buNone/>
            </a:pPr>
            <a:r>
              <a:rPr lang="en-IN" sz="2400" dirty="0">
                <a:solidFill>
                  <a:schemeClr val="tx1"/>
                </a:solidFill>
                <a:latin typeface="Times New Roman" panose="02020603050405020304" pitchFamily="18" charset="0"/>
                <a:cs typeface="Times New Roman" panose="02020603050405020304" pitchFamily="18" charset="0"/>
              </a:rPr>
              <a:t>1. Physiologic/ developmental spacing and</a:t>
            </a:r>
          </a:p>
          <a:p>
            <a:pPr marL="0" indent="0" algn="just">
              <a:buNone/>
            </a:pPr>
            <a:r>
              <a:rPr lang="en-IN" sz="2400" dirty="0">
                <a:solidFill>
                  <a:schemeClr val="tx1"/>
                </a:solidFill>
                <a:latin typeface="Times New Roman" panose="02020603050405020304" pitchFamily="18" charset="0"/>
                <a:cs typeface="Times New Roman" panose="02020603050405020304" pitchFamily="18" charset="0"/>
              </a:rPr>
              <a:t>2. Primate spaces.</a:t>
            </a:r>
          </a:p>
        </p:txBody>
      </p:sp>
      <p:sp>
        <p:nvSpPr>
          <p:cNvPr id="4" name="Slide Number Placeholder 3">
            <a:extLst>
              <a:ext uri="{FF2B5EF4-FFF2-40B4-BE49-F238E27FC236}">
                <a16:creationId xmlns:a16="http://schemas.microsoft.com/office/drawing/2014/main" id="{86295925-1D5B-484A-C9F8-8803E5075B56}"/>
              </a:ext>
            </a:extLst>
          </p:cNvPr>
          <p:cNvSpPr>
            <a:spLocks noGrp="1"/>
          </p:cNvSpPr>
          <p:nvPr>
            <p:ph type="sldNum" sz="quarter" idx="12"/>
          </p:nvPr>
        </p:nvSpPr>
        <p:spPr/>
        <p:txBody>
          <a:bodyPr/>
          <a:lstStyle/>
          <a:p>
            <a:fld id="{D57F1E4F-1CFF-5643-939E-217C01CDF565}" type="slidenum">
              <a:rPr lang="en-US" smtClean="0"/>
              <a:pPr/>
              <a:t>64</a:t>
            </a:fld>
            <a:endParaRPr lang="en-US" dirty="0"/>
          </a:p>
        </p:txBody>
      </p:sp>
    </p:spTree>
    <p:extLst>
      <p:ext uri="{BB962C8B-B14F-4D97-AF65-F5344CB8AC3E}">
        <p14:creationId xmlns:p14="http://schemas.microsoft.com/office/powerpoint/2010/main" val="42372233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2AE8E-4D2C-F5E4-CD5B-7A7444D5C91A}"/>
              </a:ext>
            </a:extLst>
          </p:cNvPr>
          <p:cNvSpPr>
            <a:spLocks noGrp="1"/>
          </p:cNvSpPr>
          <p:nvPr>
            <p:ph type="title"/>
          </p:nvPr>
        </p:nvSpPr>
        <p:spPr>
          <a:xfrm>
            <a:off x="1164285" y="1318900"/>
            <a:ext cx="8761413" cy="706964"/>
          </a:xfrm>
        </p:spPr>
        <p:txBody>
          <a:bodyPr/>
          <a:lstStyle/>
          <a:p>
            <a:r>
              <a:rPr lang="en-IN" sz="2800" b="1" i="1" u="sng" dirty="0">
                <a:solidFill>
                  <a:schemeClr val="bg1"/>
                </a:solidFill>
                <a:latin typeface="Times New Roman" panose="02020603050405020304" pitchFamily="18" charset="0"/>
                <a:cs typeface="Times New Roman" panose="02020603050405020304" pitchFamily="18" charset="0"/>
              </a:rPr>
              <a:t>1. Developmental spaces </a:t>
            </a:r>
            <a:r>
              <a:rPr lang="en-IN" sz="2800" dirty="0">
                <a:solidFill>
                  <a:schemeClr val="bg1"/>
                </a:solidFill>
                <a:latin typeface="Times New Roman" panose="02020603050405020304" pitchFamily="18" charset="0"/>
                <a:cs typeface="Times New Roman" panose="02020603050405020304" pitchFamily="18" charset="0"/>
              </a:rPr>
              <a:t>:</a:t>
            </a:r>
            <a:br>
              <a:rPr lang="en-IN" sz="2800" dirty="0">
                <a:solidFill>
                  <a:schemeClr val="bg1"/>
                </a:solidFill>
                <a:latin typeface="Times New Roman" panose="02020603050405020304" pitchFamily="18" charset="0"/>
                <a:cs typeface="Times New Roman" panose="02020603050405020304" pitchFamily="18" charset="0"/>
              </a:rPr>
            </a:br>
            <a:endParaRPr lang="en-IN" sz="2800" dirty="0">
              <a:solidFill>
                <a:schemeClr val="bg1"/>
              </a:solidFill>
            </a:endParaRPr>
          </a:p>
        </p:txBody>
      </p:sp>
      <p:sp>
        <p:nvSpPr>
          <p:cNvPr id="3" name="Content Placeholder 2">
            <a:extLst>
              <a:ext uri="{FF2B5EF4-FFF2-40B4-BE49-F238E27FC236}">
                <a16:creationId xmlns:a16="http://schemas.microsoft.com/office/drawing/2014/main" id="{AFAF603C-DB5D-8FF0-FC5E-40B8F0412174}"/>
              </a:ext>
            </a:extLst>
          </p:cNvPr>
          <p:cNvSpPr>
            <a:spLocks noGrp="1"/>
          </p:cNvSpPr>
          <p:nvPr>
            <p:ph idx="1"/>
          </p:nvPr>
        </p:nvSpPr>
        <p:spPr>
          <a:xfrm>
            <a:off x="501812" y="2696806"/>
            <a:ext cx="6990670" cy="3974582"/>
          </a:xfrm>
        </p:spPr>
        <p:txBody>
          <a:bodyPr>
            <a:normAutofit/>
          </a:bodyPr>
          <a:lstStyle/>
          <a:p>
            <a:pPr algn="just">
              <a:buFontTx/>
              <a:buChar char="-"/>
            </a:pPr>
            <a:r>
              <a:rPr lang="en-IN" sz="2400" dirty="0">
                <a:solidFill>
                  <a:schemeClr val="tx1"/>
                </a:solidFill>
                <a:latin typeface="Times New Roman" panose="02020603050405020304" pitchFamily="18" charset="0"/>
                <a:cs typeface="Times New Roman" panose="02020603050405020304" pitchFamily="18" charset="0"/>
              </a:rPr>
              <a:t>Present throughout primary dentition</a:t>
            </a:r>
          </a:p>
          <a:p>
            <a:pPr algn="just">
              <a:buFontTx/>
              <a:buChar char="-"/>
            </a:pPr>
            <a:r>
              <a:rPr lang="en-IN" sz="2400" dirty="0">
                <a:solidFill>
                  <a:schemeClr val="tx1"/>
                </a:solidFill>
                <a:latin typeface="Times New Roman" panose="02020603050405020304" pitchFamily="18" charset="0"/>
                <a:cs typeface="Times New Roman" panose="02020603050405020304" pitchFamily="18" charset="0"/>
              </a:rPr>
              <a:t>Reason for this space is the anteroposterior growth of jaws.</a:t>
            </a:r>
          </a:p>
          <a:p>
            <a:pPr algn="just">
              <a:buFontTx/>
              <a:buChar char="-"/>
            </a:pPr>
            <a:r>
              <a:rPr lang="en-IN" sz="2400" dirty="0">
                <a:solidFill>
                  <a:schemeClr val="tx1"/>
                </a:solidFill>
                <a:latin typeface="Times New Roman" panose="02020603050405020304" pitchFamily="18" charset="0"/>
                <a:cs typeface="Times New Roman" panose="02020603050405020304" pitchFamily="18" charset="0"/>
              </a:rPr>
              <a:t>Developmental space is on an average </a:t>
            </a:r>
            <a:r>
              <a:rPr lang="en-IN" sz="2400" dirty="0">
                <a:solidFill>
                  <a:srgbClr val="C00000"/>
                </a:solidFill>
                <a:latin typeface="Times New Roman" panose="02020603050405020304" pitchFamily="18" charset="0"/>
                <a:cs typeface="Times New Roman" panose="02020603050405020304" pitchFamily="18" charset="0"/>
              </a:rPr>
              <a:t>4mm in maxillary arch and 3 mm in mandibular arch.</a:t>
            </a:r>
          </a:p>
          <a:p>
            <a:endParaRPr lang="en-IN" sz="2400" dirty="0"/>
          </a:p>
        </p:txBody>
      </p:sp>
      <p:sp>
        <p:nvSpPr>
          <p:cNvPr id="4" name="Slide Number Placeholder 3">
            <a:extLst>
              <a:ext uri="{FF2B5EF4-FFF2-40B4-BE49-F238E27FC236}">
                <a16:creationId xmlns:a16="http://schemas.microsoft.com/office/drawing/2014/main" id="{B5ADB236-20C0-8698-BDE1-817A53BF74B0}"/>
              </a:ext>
            </a:extLst>
          </p:cNvPr>
          <p:cNvSpPr>
            <a:spLocks noGrp="1"/>
          </p:cNvSpPr>
          <p:nvPr>
            <p:ph type="sldNum" sz="quarter" idx="12"/>
          </p:nvPr>
        </p:nvSpPr>
        <p:spPr/>
        <p:txBody>
          <a:bodyPr/>
          <a:lstStyle/>
          <a:p>
            <a:fld id="{D57F1E4F-1CFF-5643-939E-217C01CDF565}" type="slidenum">
              <a:rPr lang="en-US" smtClean="0"/>
              <a:pPr/>
              <a:t>65</a:t>
            </a:fld>
            <a:endParaRPr lang="en-US" dirty="0"/>
          </a:p>
        </p:txBody>
      </p:sp>
      <p:pic>
        <p:nvPicPr>
          <p:cNvPr id="6" name="Picture 5">
            <a:extLst>
              <a:ext uri="{FF2B5EF4-FFF2-40B4-BE49-F238E27FC236}">
                <a16:creationId xmlns:a16="http://schemas.microsoft.com/office/drawing/2014/main" id="{48C6EC26-2512-A9DA-90B8-45CE2183E3EE}"/>
              </a:ext>
            </a:extLst>
          </p:cNvPr>
          <p:cNvPicPr>
            <a:picLocks noChangeAspect="1"/>
          </p:cNvPicPr>
          <p:nvPr/>
        </p:nvPicPr>
        <p:blipFill>
          <a:blip r:embed="rId2"/>
          <a:stretch>
            <a:fillRect/>
          </a:stretch>
        </p:blipFill>
        <p:spPr>
          <a:xfrm>
            <a:off x="7706806" y="2623754"/>
            <a:ext cx="3620558" cy="2634004"/>
          </a:xfrm>
          <a:prstGeom prst="rect">
            <a:avLst/>
          </a:prstGeom>
        </p:spPr>
      </p:pic>
    </p:spTree>
    <p:extLst>
      <p:ext uri="{BB962C8B-B14F-4D97-AF65-F5344CB8AC3E}">
        <p14:creationId xmlns:p14="http://schemas.microsoft.com/office/powerpoint/2010/main" val="21244427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6D510A-9522-E19B-7DB8-2DFC96C3D454}"/>
              </a:ext>
            </a:extLst>
          </p:cNvPr>
          <p:cNvSpPr>
            <a:spLocks noGrp="1"/>
          </p:cNvSpPr>
          <p:nvPr>
            <p:ph idx="1"/>
          </p:nvPr>
        </p:nvSpPr>
        <p:spPr>
          <a:xfrm>
            <a:off x="1154954" y="2603500"/>
            <a:ext cx="9435291" cy="3834622"/>
          </a:xfrm>
        </p:spPr>
        <p:txBody>
          <a:bodyPr>
            <a:noAutofit/>
          </a:bodyPr>
          <a:lstStyle/>
          <a:p>
            <a:pPr algn="just"/>
            <a:r>
              <a:rPr lang="en-US" sz="2400" b="1" i="1" u="sng" dirty="0">
                <a:solidFill>
                  <a:schemeClr val="tx1"/>
                </a:solidFill>
                <a:latin typeface="Times New Roman" panose="02020603050405020304" pitchFamily="18" charset="0"/>
                <a:cs typeface="Times New Roman" panose="02020603050405020304" pitchFamily="18" charset="0"/>
              </a:rPr>
              <a:t>2. Primate spaces:</a:t>
            </a:r>
          </a:p>
          <a:p>
            <a:pPr algn="just">
              <a:buFontTx/>
              <a:buChar char="-"/>
            </a:pPr>
            <a:r>
              <a:rPr lang="en-US" sz="2400" dirty="0">
                <a:solidFill>
                  <a:schemeClr val="tx1"/>
                </a:solidFill>
                <a:latin typeface="Times New Roman" panose="02020603050405020304" pitchFamily="18" charset="0"/>
                <a:cs typeface="Times New Roman" panose="02020603050405020304" pitchFamily="18" charset="0"/>
              </a:rPr>
              <a:t>Also called as </a:t>
            </a:r>
            <a:r>
              <a:rPr lang="en-US" sz="2400" b="1" dirty="0">
                <a:solidFill>
                  <a:schemeClr val="tx1"/>
                </a:solidFill>
                <a:latin typeface="Times New Roman" panose="02020603050405020304" pitchFamily="18" charset="0"/>
                <a:cs typeface="Times New Roman" panose="02020603050405020304" pitchFamily="18" charset="0"/>
              </a:rPr>
              <a:t>Simian / Anthropoid </a:t>
            </a:r>
            <a:r>
              <a:rPr lang="en-US" sz="2400" dirty="0">
                <a:solidFill>
                  <a:schemeClr val="tx1"/>
                </a:solidFill>
                <a:latin typeface="Times New Roman" panose="02020603050405020304" pitchFamily="18" charset="0"/>
                <a:cs typeface="Times New Roman" panose="02020603050405020304" pitchFamily="18" charset="0"/>
              </a:rPr>
              <a:t>spaces as it is seen in monkeys.</a:t>
            </a:r>
          </a:p>
          <a:p>
            <a:pPr algn="just">
              <a:buFontTx/>
              <a:buChar char="-"/>
            </a:pPr>
            <a:r>
              <a:rPr lang="en-US" sz="2400" dirty="0">
                <a:solidFill>
                  <a:schemeClr val="tx1"/>
                </a:solidFill>
                <a:latin typeface="Times New Roman" panose="02020603050405020304" pitchFamily="18" charset="0"/>
                <a:cs typeface="Times New Roman" panose="02020603050405020304" pitchFamily="18" charset="0"/>
              </a:rPr>
              <a:t>Present between deciduous lateral incisor and canine in the maxillary arch.</a:t>
            </a:r>
          </a:p>
          <a:p>
            <a:pPr algn="just">
              <a:buFontTx/>
              <a:buChar char="-"/>
            </a:pPr>
            <a:r>
              <a:rPr lang="en-US" sz="2400" dirty="0">
                <a:solidFill>
                  <a:schemeClr val="tx1"/>
                </a:solidFill>
                <a:latin typeface="Times New Roman" panose="02020603050405020304" pitchFamily="18" charset="0"/>
                <a:cs typeface="Times New Roman" panose="02020603050405020304" pitchFamily="18" charset="0"/>
              </a:rPr>
              <a:t>In the mandibular arch, it is present between primary canine and primary first molar.</a:t>
            </a:r>
          </a:p>
          <a:p>
            <a:pPr algn="just">
              <a:buFontTx/>
              <a:buChar char="-"/>
            </a:pPr>
            <a:r>
              <a:rPr lang="en-US" sz="2400" dirty="0">
                <a:solidFill>
                  <a:schemeClr val="tx1"/>
                </a:solidFill>
                <a:latin typeface="Times New Roman" panose="02020603050405020304" pitchFamily="18" charset="0"/>
                <a:cs typeface="Times New Roman" panose="02020603050405020304" pitchFamily="18" charset="0"/>
              </a:rPr>
              <a:t>These spaces are used in early mesial shift in mandibular arch.</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8CC9473-CD06-8E29-E9BD-78FF5C8FEE80}"/>
              </a:ext>
            </a:extLst>
          </p:cNvPr>
          <p:cNvSpPr>
            <a:spLocks noGrp="1"/>
          </p:cNvSpPr>
          <p:nvPr>
            <p:ph type="sldNum" sz="quarter" idx="12"/>
          </p:nvPr>
        </p:nvSpPr>
        <p:spPr/>
        <p:txBody>
          <a:bodyPr/>
          <a:lstStyle/>
          <a:p>
            <a:fld id="{D57F1E4F-1CFF-5643-939E-217C01CDF565}" type="slidenum">
              <a:rPr lang="en-US" smtClean="0"/>
              <a:pPr/>
              <a:t>66</a:t>
            </a:fld>
            <a:endParaRPr lang="en-US" dirty="0"/>
          </a:p>
        </p:txBody>
      </p:sp>
    </p:spTree>
    <p:extLst>
      <p:ext uri="{BB962C8B-B14F-4D97-AF65-F5344CB8AC3E}">
        <p14:creationId xmlns:p14="http://schemas.microsoft.com/office/powerpoint/2010/main" val="30193092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892BCD6-728F-320A-A722-F0449F441400}"/>
              </a:ext>
            </a:extLst>
          </p:cNvPr>
          <p:cNvPicPr>
            <a:picLocks noGrp="1" noChangeAspect="1"/>
          </p:cNvPicPr>
          <p:nvPr>
            <p:ph idx="1"/>
          </p:nvPr>
        </p:nvPicPr>
        <p:blipFill>
          <a:blip r:embed="rId2"/>
          <a:stretch>
            <a:fillRect/>
          </a:stretch>
        </p:blipFill>
        <p:spPr>
          <a:xfrm>
            <a:off x="1932806" y="2715468"/>
            <a:ext cx="3822128" cy="2705618"/>
          </a:xfrm>
        </p:spPr>
      </p:pic>
      <p:sp>
        <p:nvSpPr>
          <p:cNvPr id="4" name="Slide Number Placeholder 3">
            <a:extLst>
              <a:ext uri="{FF2B5EF4-FFF2-40B4-BE49-F238E27FC236}">
                <a16:creationId xmlns:a16="http://schemas.microsoft.com/office/drawing/2014/main" id="{75448B38-6C52-E225-8A37-90AEF599D2D5}"/>
              </a:ext>
            </a:extLst>
          </p:cNvPr>
          <p:cNvSpPr>
            <a:spLocks noGrp="1"/>
          </p:cNvSpPr>
          <p:nvPr>
            <p:ph type="sldNum" sz="quarter" idx="12"/>
          </p:nvPr>
        </p:nvSpPr>
        <p:spPr/>
        <p:txBody>
          <a:bodyPr/>
          <a:lstStyle/>
          <a:p>
            <a:fld id="{D57F1E4F-1CFF-5643-939E-217C01CDF565}" type="slidenum">
              <a:rPr lang="en-US" smtClean="0"/>
              <a:pPr/>
              <a:t>67</a:t>
            </a:fld>
            <a:endParaRPr lang="en-US" dirty="0"/>
          </a:p>
        </p:txBody>
      </p:sp>
      <p:pic>
        <p:nvPicPr>
          <p:cNvPr id="8" name="Picture 7">
            <a:extLst>
              <a:ext uri="{FF2B5EF4-FFF2-40B4-BE49-F238E27FC236}">
                <a16:creationId xmlns:a16="http://schemas.microsoft.com/office/drawing/2014/main" id="{197D9629-FE88-0A76-92BC-C5626D2B3805}"/>
              </a:ext>
            </a:extLst>
          </p:cNvPr>
          <p:cNvPicPr>
            <a:picLocks noChangeAspect="1"/>
          </p:cNvPicPr>
          <p:nvPr/>
        </p:nvPicPr>
        <p:blipFill>
          <a:blip r:embed="rId3"/>
          <a:stretch>
            <a:fillRect/>
          </a:stretch>
        </p:blipFill>
        <p:spPr>
          <a:xfrm>
            <a:off x="6586593" y="2653846"/>
            <a:ext cx="3658419" cy="2756483"/>
          </a:xfrm>
          <a:prstGeom prst="rect">
            <a:avLst/>
          </a:prstGeom>
        </p:spPr>
      </p:pic>
    </p:spTree>
    <p:extLst>
      <p:ext uri="{BB962C8B-B14F-4D97-AF65-F5344CB8AC3E}">
        <p14:creationId xmlns:p14="http://schemas.microsoft.com/office/powerpoint/2010/main" val="6245151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A77F0A-BA56-E305-1004-2BC94464FB4B}"/>
              </a:ext>
            </a:extLst>
          </p:cNvPr>
          <p:cNvSpPr>
            <a:spLocks noGrp="1"/>
          </p:cNvSpPr>
          <p:nvPr>
            <p:ph idx="1"/>
          </p:nvPr>
        </p:nvSpPr>
        <p:spPr>
          <a:xfrm>
            <a:off x="1014994" y="2183621"/>
            <a:ext cx="10918859" cy="4422453"/>
          </a:xfrm>
        </p:spPr>
        <p:txBody>
          <a:bodyPr>
            <a:normAutofit fontScale="92500" lnSpcReduction="10000"/>
          </a:bodyPr>
          <a:lstStyle/>
          <a:p>
            <a:pPr algn="just"/>
            <a:r>
              <a:rPr lang="en-US" sz="2400" b="1" i="1" u="sng" dirty="0">
                <a:solidFill>
                  <a:schemeClr val="tx1"/>
                </a:solidFill>
                <a:latin typeface="Times New Roman" panose="02020603050405020304" pitchFamily="18" charset="0"/>
                <a:cs typeface="Times New Roman" panose="02020603050405020304" pitchFamily="18" charset="0"/>
              </a:rPr>
              <a:t>Deep bite:</a:t>
            </a:r>
          </a:p>
          <a:p>
            <a:pPr algn="just">
              <a:buFontTx/>
              <a:buChar char="-"/>
            </a:pPr>
            <a:r>
              <a:rPr lang="en-US" sz="2400" dirty="0">
                <a:solidFill>
                  <a:schemeClr val="tx1"/>
                </a:solidFill>
                <a:latin typeface="Times New Roman" panose="02020603050405020304" pitchFamily="18" charset="0"/>
                <a:cs typeface="Times New Roman" panose="02020603050405020304" pitchFamily="18" charset="0"/>
              </a:rPr>
              <a:t>When the primary incisors erupt, the overbite is deep.</a:t>
            </a:r>
          </a:p>
          <a:p>
            <a:pPr algn="just">
              <a:buFontTx/>
              <a:buChar char="-"/>
            </a:pPr>
            <a:r>
              <a:rPr lang="en-US" sz="2400" dirty="0">
                <a:solidFill>
                  <a:schemeClr val="tx1"/>
                </a:solidFill>
                <a:latin typeface="Times New Roman" panose="02020603050405020304" pitchFamily="18" charset="0"/>
                <a:cs typeface="Times New Roman" panose="02020603050405020304" pitchFamily="18" charset="0"/>
              </a:rPr>
              <a:t>This is due to vertical inclination of the primary incisors.</a:t>
            </a:r>
          </a:p>
          <a:p>
            <a:pPr algn="just">
              <a:buFontTx/>
              <a:buChar char="-"/>
            </a:pPr>
            <a:r>
              <a:rPr lang="en-US" sz="2400" dirty="0">
                <a:solidFill>
                  <a:schemeClr val="tx1"/>
                </a:solidFill>
                <a:latin typeface="Times New Roman" panose="02020603050405020304" pitchFamily="18" charset="0"/>
                <a:cs typeface="Times New Roman" panose="02020603050405020304" pitchFamily="18" charset="0"/>
              </a:rPr>
              <a:t>This deep bite reduces over the period of time because of two reasons:</a:t>
            </a:r>
          </a:p>
          <a:p>
            <a:pPr algn="just">
              <a:buAutoNum type="arabicPeriod"/>
            </a:pPr>
            <a:r>
              <a:rPr lang="en-US" sz="2400" dirty="0">
                <a:solidFill>
                  <a:schemeClr val="tx1"/>
                </a:solidFill>
                <a:latin typeface="Times New Roman" panose="02020603050405020304" pitchFamily="18" charset="0"/>
                <a:cs typeface="Times New Roman" panose="02020603050405020304" pitchFamily="18" charset="0"/>
              </a:rPr>
              <a:t>Eruption of primary molars</a:t>
            </a:r>
          </a:p>
          <a:p>
            <a:pPr algn="just">
              <a:buAutoNum type="arabicPeriod"/>
            </a:pPr>
            <a:r>
              <a:rPr lang="en-US" sz="2400" dirty="0">
                <a:solidFill>
                  <a:schemeClr val="tx1"/>
                </a:solidFill>
                <a:latin typeface="Times New Roman" panose="02020603050405020304" pitchFamily="18" charset="0"/>
                <a:cs typeface="Times New Roman" panose="02020603050405020304" pitchFamily="18" charset="0"/>
              </a:rPr>
              <a:t>Rapid attrition of incisors</a:t>
            </a:r>
          </a:p>
          <a:p>
            <a:pPr algn="just">
              <a:buFont typeface="Wingdings" panose="05000000000000000000" pitchFamily="2" charset="2"/>
              <a:buChar char="Ø"/>
            </a:pPr>
            <a:r>
              <a:rPr lang="en-US" sz="2400" b="1" i="1" u="sng" dirty="0">
                <a:solidFill>
                  <a:schemeClr val="tx1"/>
                </a:solidFill>
                <a:latin typeface="Times New Roman" panose="02020603050405020304" pitchFamily="18" charset="0"/>
                <a:cs typeface="Times New Roman" panose="02020603050405020304" pitchFamily="18" charset="0"/>
              </a:rPr>
              <a:t>Overjet:</a:t>
            </a:r>
          </a:p>
          <a:p>
            <a:pPr algn="just">
              <a:buFontTx/>
              <a:buChar char="-"/>
            </a:pPr>
            <a:r>
              <a:rPr lang="en-US" sz="2400" dirty="0">
                <a:solidFill>
                  <a:schemeClr val="tx1"/>
                </a:solidFill>
                <a:latin typeface="Times New Roman" panose="02020603050405020304" pitchFamily="18" charset="0"/>
                <a:cs typeface="Times New Roman" panose="02020603050405020304" pitchFamily="18" charset="0"/>
              </a:rPr>
              <a:t>Initially it is more.</a:t>
            </a:r>
          </a:p>
          <a:p>
            <a:pPr algn="just">
              <a:buFontTx/>
              <a:buChar char="-"/>
            </a:pPr>
            <a:r>
              <a:rPr lang="en-US" sz="2400" dirty="0">
                <a:solidFill>
                  <a:schemeClr val="tx1"/>
                </a:solidFill>
                <a:latin typeface="Times New Roman" panose="02020603050405020304" pitchFamily="18" charset="0"/>
                <a:cs typeface="Times New Roman" panose="02020603050405020304" pitchFamily="18" charset="0"/>
              </a:rPr>
              <a:t>Then it decreases with the movement of whole dental arch anteriorly.</a:t>
            </a:r>
          </a:p>
          <a:p>
            <a:pPr algn="just">
              <a:buFontTx/>
              <a:buChar char="-"/>
            </a:pPr>
            <a:r>
              <a:rPr lang="en-US" sz="2400" dirty="0">
                <a:solidFill>
                  <a:schemeClr val="tx1"/>
                </a:solidFill>
                <a:latin typeface="Times New Roman" panose="02020603050405020304" pitchFamily="18" charset="0"/>
                <a:cs typeface="Times New Roman" panose="02020603050405020304" pitchFamily="18" charset="0"/>
              </a:rPr>
              <a:t>Average overjet is 1-2 mm.</a:t>
            </a:r>
          </a:p>
          <a:p>
            <a:pPr marL="0" indent="0" algn="just">
              <a:buNone/>
            </a:pP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3538DE5-F584-ED41-8A61-5DFE6B9FF406}"/>
              </a:ext>
            </a:extLst>
          </p:cNvPr>
          <p:cNvSpPr>
            <a:spLocks noGrp="1"/>
          </p:cNvSpPr>
          <p:nvPr>
            <p:ph type="sldNum" sz="quarter" idx="12"/>
          </p:nvPr>
        </p:nvSpPr>
        <p:spPr/>
        <p:txBody>
          <a:bodyPr/>
          <a:lstStyle/>
          <a:p>
            <a:fld id="{D57F1E4F-1CFF-5643-939E-217C01CDF565}" type="slidenum">
              <a:rPr lang="en-US" smtClean="0"/>
              <a:pPr/>
              <a:t>68</a:t>
            </a:fld>
            <a:endParaRPr lang="en-US" dirty="0"/>
          </a:p>
        </p:txBody>
      </p:sp>
    </p:spTree>
    <p:extLst>
      <p:ext uri="{BB962C8B-B14F-4D97-AF65-F5344CB8AC3E}">
        <p14:creationId xmlns:p14="http://schemas.microsoft.com/office/powerpoint/2010/main" val="18594820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CF2E6-7090-7A61-9EE0-F436C914FEC7}"/>
              </a:ext>
            </a:extLst>
          </p:cNvPr>
          <p:cNvSpPr>
            <a:spLocks noGrp="1"/>
          </p:cNvSpPr>
          <p:nvPr>
            <p:ph type="title"/>
          </p:nvPr>
        </p:nvSpPr>
        <p:spPr/>
        <p:txBody>
          <a:bodyPr/>
          <a:lstStyle/>
          <a:p>
            <a:pPr marL="571500" indent="-571500">
              <a:buFont typeface="Wingdings" panose="05000000000000000000" pitchFamily="2" charset="2"/>
              <a:buChar char="q"/>
            </a:pPr>
            <a:r>
              <a:rPr lang="en-US" sz="2800" b="1" i="1" u="sng" dirty="0">
                <a:latin typeface="Times New Roman" panose="02020603050405020304" pitchFamily="18" charset="0"/>
                <a:cs typeface="Times New Roman" panose="02020603050405020304" pitchFamily="18" charset="0"/>
              </a:rPr>
              <a:t>Terminal plane Relationship:</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C5D6359-F3DA-7036-D38E-D39BE3628011}"/>
              </a:ext>
            </a:extLst>
          </p:cNvPr>
          <p:cNvSpPr>
            <a:spLocks noGrp="1"/>
          </p:cNvSpPr>
          <p:nvPr>
            <p:ph idx="1"/>
          </p:nvPr>
        </p:nvSpPr>
        <p:spPr/>
        <p:txBody>
          <a:bodyPr>
            <a:no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Baume’s classified primary teeth in occlusion based on the relationship of upper and lower primary second molar.</a:t>
            </a:r>
          </a:p>
          <a:p>
            <a:pPr algn="just"/>
            <a:r>
              <a:rPr lang="en-US" sz="2400" dirty="0">
                <a:solidFill>
                  <a:schemeClr val="tx1"/>
                </a:solidFill>
                <a:latin typeface="Times New Roman" panose="02020603050405020304" pitchFamily="18" charset="0"/>
                <a:cs typeface="Times New Roman" panose="02020603050405020304" pitchFamily="18" charset="0"/>
              </a:rPr>
              <a:t>A line is drawn along the distal surface of maxillary and mandibular second primary molar.</a:t>
            </a:r>
          </a:p>
          <a:p>
            <a:pPr algn="just"/>
            <a:r>
              <a:rPr lang="en-US" sz="2400" dirty="0">
                <a:solidFill>
                  <a:schemeClr val="tx1"/>
                </a:solidFill>
                <a:latin typeface="Times New Roman" panose="02020603050405020304" pitchFamily="18" charset="0"/>
                <a:cs typeface="Times New Roman" panose="02020603050405020304" pitchFamily="18" charset="0"/>
              </a:rPr>
              <a:t>It is classified into 3 categories:</a:t>
            </a:r>
          </a:p>
          <a:p>
            <a:pPr algn="just">
              <a:buAutoNum type="arabicPeriod"/>
            </a:pPr>
            <a:r>
              <a:rPr lang="en-US" sz="2400" dirty="0">
                <a:solidFill>
                  <a:schemeClr val="tx1"/>
                </a:solidFill>
                <a:latin typeface="Times New Roman" panose="02020603050405020304" pitchFamily="18" charset="0"/>
                <a:cs typeface="Times New Roman" panose="02020603050405020304" pitchFamily="18" charset="0"/>
              </a:rPr>
              <a:t>Flush terminal plane – 76%</a:t>
            </a:r>
          </a:p>
          <a:p>
            <a:pPr algn="just">
              <a:buAutoNum type="arabicPeriod"/>
            </a:pPr>
            <a:r>
              <a:rPr lang="en-US" sz="2400" dirty="0">
                <a:solidFill>
                  <a:schemeClr val="tx1"/>
                </a:solidFill>
                <a:latin typeface="Times New Roman" panose="02020603050405020304" pitchFamily="18" charset="0"/>
                <a:cs typeface="Times New Roman" panose="02020603050405020304" pitchFamily="18" charset="0"/>
              </a:rPr>
              <a:t>Mesial step -14%</a:t>
            </a:r>
          </a:p>
          <a:p>
            <a:pPr algn="just">
              <a:buAutoNum type="arabicPeriod"/>
            </a:pPr>
            <a:r>
              <a:rPr lang="en-US" sz="2400" dirty="0">
                <a:solidFill>
                  <a:schemeClr val="tx1"/>
                </a:solidFill>
                <a:latin typeface="Times New Roman" panose="02020603050405020304" pitchFamily="18" charset="0"/>
                <a:cs typeface="Times New Roman" panose="02020603050405020304" pitchFamily="18" charset="0"/>
              </a:rPr>
              <a:t>Distal step -10%</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14951F1-48FF-717A-D8AA-16FA21AFBD4D}"/>
              </a:ext>
            </a:extLst>
          </p:cNvPr>
          <p:cNvSpPr>
            <a:spLocks noGrp="1"/>
          </p:cNvSpPr>
          <p:nvPr>
            <p:ph type="sldNum" sz="quarter" idx="12"/>
          </p:nvPr>
        </p:nvSpPr>
        <p:spPr/>
        <p:txBody>
          <a:bodyPr/>
          <a:lstStyle/>
          <a:p>
            <a:fld id="{D57F1E4F-1CFF-5643-939E-217C01CDF565}" type="slidenum">
              <a:rPr lang="en-US" smtClean="0"/>
              <a:pPr/>
              <a:t>69</a:t>
            </a:fld>
            <a:endParaRPr lang="en-US" dirty="0"/>
          </a:p>
        </p:txBody>
      </p:sp>
    </p:spTree>
    <p:extLst>
      <p:ext uri="{BB962C8B-B14F-4D97-AF65-F5344CB8AC3E}">
        <p14:creationId xmlns:p14="http://schemas.microsoft.com/office/powerpoint/2010/main" val="921582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BDFF37-9911-7AAF-C4D5-EE5C1CD616BC}"/>
              </a:ext>
            </a:extLst>
          </p:cNvPr>
          <p:cNvSpPr>
            <a:spLocks noGrp="1"/>
          </p:cNvSpPr>
          <p:nvPr>
            <p:ph idx="1"/>
          </p:nvPr>
        </p:nvSpPr>
        <p:spPr>
          <a:xfrm>
            <a:off x="1416211" y="2967392"/>
            <a:ext cx="9118050" cy="3806631"/>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Odontogenic cells continue to proliferate forming ovoid swellings called enamel organs in the areas where teeth are going to form.</a:t>
            </a:r>
          </a:p>
          <a:p>
            <a:pPr algn="just"/>
            <a:r>
              <a:rPr lang="en-US" sz="2400" dirty="0">
                <a:solidFill>
                  <a:schemeClr val="tx1"/>
                </a:solidFill>
                <a:latin typeface="Times New Roman" panose="02020603050405020304" pitchFamily="18" charset="0"/>
                <a:cs typeface="Times New Roman" panose="02020603050405020304" pitchFamily="18" charset="0"/>
              </a:rPr>
              <a:t>All the </a:t>
            </a:r>
            <a:r>
              <a:rPr lang="en-US" sz="2400" b="1" dirty="0">
                <a:solidFill>
                  <a:srgbClr val="C00000"/>
                </a:solidFill>
                <a:latin typeface="Times New Roman" panose="02020603050405020304" pitchFamily="18" charset="0"/>
                <a:cs typeface="Times New Roman" panose="02020603050405020304" pitchFamily="18" charset="0"/>
              </a:rPr>
              <a:t>deciduous teeth </a:t>
            </a:r>
            <a:r>
              <a:rPr lang="en-US" sz="2400" dirty="0">
                <a:solidFill>
                  <a:schemeClr val="tx1"/>
                </a:solidFill>
                <a:latin typeface="Times New Roman" panose="02020603050405020304" pitchFamily="18" charset="0"/>
                <a:cs typeface="Times New Roman" panose="02020603050405020304" pitchFamily="18" charset="0"/>
              </a:rPr>
              <a:t>arise from this </a:t>
            </a:r>
            <a:r>
              <a:rPr lang="en-US" sz="2400" b="1" dirty="0">
                <a:solidFill>
                  <a:srgbClr val="C00000"/>
                </a:solidFill>
                <a:latin typeface="Times New Roman" panose="02020603050405020304" pitchFamily="18" charset="0"/>
                <a:cs typeface="Times New Roman" panose="02020603050405020304" pitchFamily="18" charset="0"/>
              </a:rPr>
              <a:t>dental lamina</a:t>
            </a:r>
            <a:r>
              <a:rPr lang="en-US" sz="2400" dirty="0">
                <a:solidFill>
                  <a:schemeClr val="tx1"/>
                </a:solidFill>
                <a:latin typeface="Times New Roman" panose="02020603050405020304" pitchFamily="18" charset="0"/>
                <a:cs typeface="Times New Roman" panose="02020603050405020304" pitchFamily="18" charset="0"/>
              </a:rPr>
              <a:t>, </a:t>
            </a:r>
            <a:r>
              <a:rPr lang="en-US" sz="2400" b="1" dirty="0">
                <a:solidFill>
                  <a:schemeClr val="tx1"/>
                </a:solidFill>
                <a:latin typeface="Times New Roman" panose="02020603050405020304" pitchFamily="18" charset="0"/>
                <a:cs typeface="Times New Roman" panose="02020603050405020304" pitchFamily="18" charset="0"/>
              </a:rPr>
              <a:t>permanent successors</a:t>
            </a:r>
            <a:r>
              <a:rPr lang="en-US" sz="2400" dirty="0">
                <a:solidFill>
                  <a:schemeClr val="tx1"/>
                </a:solidFill>
                <a:latin typeface="Times New Roman" panose="02020603050405020304" pitchFamily="18" charset="0"/>
                <a:cs typeface="Times New Roman" panose="02020603050405020304" pitchFamily="18" charset="0"/>
              </a:rPr>
              <a:t> arise from its </a:t>
            </a:r>
            <a:r>
              <a:rPr lang="en-US" sz="2400" b="1" dirty="0">
                <a:solidFill>
                  <a:schemeClr val="tx1"/>
                </a:solidFill>
                <a:latin typeface="Times New Roman" panose="02020603050405020304" pitchFamily="18" charset="0"/>
                <a:cs typeface="Times New Roman" panose="02020603050405020304" pitchFamily="18" charset="0"/>
              </a:rPr>
              <a:t>lingual extension </a:t>
            </a:r>
            <a:r>
              <a:rPr lang="en-US" sz="2400" dirty="0">
                <a:solidFill>
                  <a:schemeClr val="tx1"/>
                </a:solidFill>
                <a:latin typeface="Times New Roman" panose="02020603050405020304" pitchFamily="18" charset="0"/>
                <a:cs typeface="Times New Roman" panose="02020603050405020304" pitchFamily="18" charset="0"/>
              </a:rPr>
              <a:t>while </a:t>
            </a:r>
            <a:r>
              <a:rPr lang="en-US" sz="2400" b="1" dirty="0">
                <a:solidFill>
                  <a:srgbClr val="0070C0"/>
                </a:solidFill>
                <a:latin typeface="Times New Roman" panose="02020603050405020304" pitchFamily="18" charset="0"/>
                <a:cs typeface="Times New Roman" panose="02020603050405020304" pitchFamily="18" charset="0"/>
              </a:rPr>
              <a:t>permanent molars </a:t>
            </a:r>
            <a:r>
              <a:rPr lang="en-US" sz="2400" dirty="0">
                <a:solidFill>
                  <a:schemeClr val="tx1"/>
                </a:solidFill>
                <a:latin typeface="Times New Roman" panose="02020603050405020304" pitchFamily="18" charset="0"/>
                <a:cs typeface="Times New Roman" panose="02020603050405020304" pitchFamily="18" charset="0"/>
              </a:rPr>
              <a:t>from its </a:t>
            </a:r>
            <a:r>
              <a:rPr lang="en-US" sz="2400" b="1" dirty="0">
                <a:solidFill>
                  <a:srgbClr val="0070C0"/>
                </a:solidFill>
                <a:latin typeface="Times New Roman" panose="02020603050405020304" pitchFamily="18" charset="0"/>
                <a:cs typeface="Times New Roman" panose="02020603050405020304" pitchFamily="18" charset="0"/>
              </a:rPr>
              <a:t>distal extension</a:t>
            </a:r>
            <a:r>
              <a:rPr lang="en-US" sz="2400" dirty="0">
                <a:solidFill>
                  <a:schemeClr val="tx1"/>
                </a:solidFill>
                <a:latin typeface="Times New Roman" panose="02020603050405020304" pitchFamily="18" charset="0"/>
                <a:cs typeface="Times New Roman" panose="02020603050405020304" pitchFamily="18" charset="0"/>
              </a:rPr>
              <a:t>.</a:t>
            </a:r>
          </a:p>
          <a:p>
            <a:endParaRPr lang="en-IN" sz="2400" dirty="0"/>
          </a:p>
        </p:txBody>
      </p:sp>
      <p:sp>
        <p:nvSpPr>
          <p:cNvPr id="4" name="Slide Number Placeholder 3">
            <a:extLst>
              <a:ext uri="{FF2B5EF4-FFF2-40B4-BE49-F238E27FC236}">
                <a16:creationId xmlns:a16="http://schemas.microsoft.com/office/drawing/2014/main" id="{2C377C02-065D-376C-0FA4-607D52DA1AC8}"/>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11346621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D0F1-032D-D7F2-C988-AD22605A20EF}"/>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1. Flush Terminal Plane:</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F4A1E0C-B79C-FADA-B78E-057171913308}"/>
              </a:ext>
            </a:extLst>
          </p:cNvPr>
          <p:cNvSpPr>
            <a:spLocks noGrp="1"/>
          </p:cNvSpPr>
          <p:nvPr>
            <p:ph idx="1"/>
          </p:nvPr>
        </p:nvSpPr>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The distal surface of upper and lower second deciduous molars are in one vertical plane.</a:t>
            </a:r>
          </a:p>
          <a:p>
            <a:pPr algn="just"/>
            <a:r>
              <a:rPr lang="en-US" sz="2400" dirty="0">
                <a:solidFill>
                  <a:schemeClr val="tx1"/>
                </a:solidFill>
                <a:latin typeface="Times New Roman" panose="02020603050405020304" pitchFamily="18" charset="0"/>
                <a:cs typeface="Times New Roman" panose="02020603050405020304" pitchFamily="18" charset="0"/>
              </a:rPr>
              <a:t>The permanent molars will erupt in flush or end on relationship.</a:t>
            </a:r>
          </a:p>
          <a:p>
            <a:pPr algn="just"/>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D956B8C-A7AB-2CD2-401C-CE7F58598475}"/>
              </a:ext>
            </a:extLst>
          </p:cNvPr>
          <p:cNvSpPr>
            <a:spLocks noGrp="1"/>
          </p:cNvSpPr>
          <p:nvPr>
            <p:ph type="sldNum" sz="quarter" idx="12"/>
          </p:nvPr>
        </p:nvSpPr>
        <p:spPr/>
        <p:txBody>
          <a:bodyPr/>
          <a:lstStyle/>
          <a:p>
            <a:fld id="{D57F1E4F-1CFF-5643-939E-217C01CDF565}" type="slidenum">
              <a:rPr lang="en-US" smtClean="0"/>
              <a:pPr/>
              <a:t>70</a:t>
            </a:fld>
            <a:endParaRPr lang="en-US" dirty="0"/>
          </a:p>
        </p:txBody>
      </p:sp>
      <p:pic>
        <p:nvPicPr>
          <p:cNvPr id="6" name="Picture 5">
            <a:extLst>
              <a:ext uri="{FF2B5EF4-FFF2-40B4-BE49-F238E27FC236}">
                <a16:creationId xmlns:a16="http://schemas.microsoft.com/office/drawing/2014/main" id="{D1EC7B06-AB4D-32E4-4305-2FFB4B72D09C}"/>
              </a:ext>
            </a:extLst>
          </p:cNvPr>
          <p:cNvPicPr>
            <a:picLocks noChangeAspect="1"/>
          </p:cNvPicPr>
          <p:nvPr/>
        </p:nvPicPr>
        <p:blipFill>
          <a:blip r:embed="rId2"/>
          <a:stretch>
            <a:fillRect/>
          </a:stretch>
        </p:blipFill>
        <p:spPr>
          <a:xfrm>
            <a:off x="3813935" y="3954222"/>
            <a:ext cx="3221348" cy="2677988"/>
          </a:xfrm>
          <a:prstGeom prst="rect">
            <a:avLst/>
          </a:prstGeom>
        </p:spPr>
      </p:pic>
    </p:spTree>
    <p:extLst>
      <p:ext uri="{BB962C8B-B14F-4D97-AF65-F5344CB8AC3E}">
        <p14:creationId xmlns:p14="http://schemas.microsoft.com/office/powerpoint/2010/main" val="40462855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58F77-6F0A-DDCF-E29E-0B683818425F}"/>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2. Mesial Step:</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D8A47F9-580C-1857-6EDE-B686D4DEE78F}"/>
              </a:ext>
            </a:extLst>
          </p:cNvPr>
          <p:cNvSpPr>
            <a:spLocks noGrp="1"/>
          </p:cNvSpPr>
          <p:nvPr>
            <p:ph idx="1"/>
          </p:nvPr>
        </p:nvSpPr>
        <p:spPr>
          <a:xfrm>
            <a:off x="1154954" y="2603499"/>
            <a:ext cx="6934687" cy="3871945"/>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The distal surface of lower second deciduous molar is more mesial to that of upper second deciduous molar .</a:t>
            </a:r>
          </a:p>
          <a:p>
            <a:pPr algn="just"/>
            <a:r>
              <a:rPr lang="en-US" sz="2400" dirty="0">
                <a:solidFill>
                  <a:schemeClr val="tx1"/>
                </a:solidFill>
                <a:latin typeface="Times New Roman" panose="02020603050405020304" pitchFamily="18" charset="0"/>
                <a:cs typeface="Times New Roman" panose="02020603050405020304" pitchFamily="18" charset="0"/>
              </a:rPr>
              <a:t>The permanent molars will erupt in Angle’s class-I occlusion.</a:t>
            </a:r>
          </a:p>
          <a:p>
            <a:pPr algn="just"/>
            <a:r>
              <a:rPr lang="en-US" sz="2400" dirty="0">
                <a:solidFill>
                  <a:schemeClr val="tx1"/>
                </a:solidFill>
                <a:latin typeface="Times New Roman" panose="02020603050405020304" pitchFamily="18" charset="0"/>
                <a:cs typeface="Times New Roman" panose="02020603050405020304" pitchFamily="18" charset="0"/>
              </a:rPr>
              <a:t>Exaggerated mesial step of 2mm – the permanent molars will erupt in Angle’s class- III occlusion.</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5DA905E-4D5B-412E-BAAF-92DF53561DE7}"/>
              </a:ext>
            </a:extLst>
          </p:cNvPr>
          <p:cNvSpPr>
            <a:spLocks noGrp="1"/>
          </p:cNvSpPr>
          <p:nvPr>
            <p:ph type="sldNum" sz="quarter" idx="12"/>
          </p:nvPr>
        </p:nvSpPr>
        <p:spPr/>
        <p:txBody>
          <a:bodyPr/>
          <a:lstStyle/>
          <a:p>
            <a:fld id="{D57F1E4F-1CFF-5643-939E-217C01CDF565}" type="slidenum">
              <a:rPr lang="en-US" smtClean="0"/>
              <a:pPr/>
              <a:t>71</a:t>
            </a:fld>
            <a:endParaRPr lang="en-US" dirty="0"/>
          </a:p>
        </p:txBody>
      </p:sp>
      <p:pic>
        <p:nvPicPr>
          <p:cNvPr id="6" name="Picture 5">
            <a:extLst>
              <a:ext uri="{FF2B5EF4-FFF2-40B4-BE49-F238E27FC236}">
                <a16:creationId xmlns:a16="http://schemas.microsoft.com/office/drawing/2014/main" id="{F746386E-684F-A2E8-B277-31D6D6B1A04D}"/>
              </a:ext>
            </a:extLst>
          </p:cNvPr>
          <p:cNvPicPr>
            <a:picLocks noChangeAspect="1"/>
          </p:cNvPicPr>
          <p:nvPr/>
        </p:nvPicPr>
        <p:blipFill>
          <a:blip r:embed="rId2"/>
          <a:stretch>
            <a:fillRect/>
          </a:stretch>
        </p:blipFill>
        <p:spPr>
          <a:xfrm>
            <a:off x="8503420" y="2770406"/>
            <a:ext cx="3405712" cy="2669342"/>
          </a:xfrm>
          <a:prstGeom prst="rect">
            <a:avLst/>
          </a:prstGeom>
        </p:spPr>
      </p:pic>
    </p:spTree>
    <p:extLst>
      <p:ext uri="{BB962C8B-B14F-4D97-AF65-F5344CB8AC3E}">
        <p14:creationId xmlns:p14="http://schemas.microsoft.com/office/powerpoint/2010/main" val="16506910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404DF-BCE2-F697-159D-81FC7FA9689F}"/>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3. Distal Step:</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C0D541B-DC1E-C3F7-8AF8-DFA14AB5AC8F}"/>
              </a:ext>
            </a:extLst>
          </p:cNvPr>
          <p:cNvSpPr>
            <a:spLocks noGrp="1"/>
          </p:cNvSpPr>
          <p:nvPr>
            <p:ph idx="1"/>
          </p:nvPr>
        </p:nvSpPr>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The distal surface of lower second deciduous molar is distal to that of upper second deciduous molar.</a:t>
            </a:r>
          </a:p>
          <a:p>
            <a:pPr algn="just"/>
            <a:r>
              <a:rPr lang="en-US" sz="2400" dirty="0">
                <a:solidFill>
                  <a:schemeClr val="tx1"/>
                </a:solidFill>
                <a:latin typeface="Times New Roman" panose="02020603050405020304" pitchFamily="18" charset="0"/>
                <a:cs typeface="Times New Roman" panose="02020603050405020304" pitchFamily="18" charset="0"/>
              </a:rPr>
              <a:t>The permanent molars will erupt in Angle’s class-II occlusion.</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B71292C-6251-785F-B0CD-EA934D9EE757}"/>
              </a:ext>
            </a:extLst>
          </p:cNvPr>
          <p:cNvSpPr>
            <a:spLocks noGrp="1"/>
          </p:cNvSpPr>
          <p:nvPr>
            <p:ph type="sldNum" sz="quarter" idx="12"/>
          </p:nvPr>
        </p:nvSpPr>
        <p:spPr/>
        <p:txBody>
          <a:bodyPr/>
          <a:lstStyle/>
          <a:p>
            <a:fld id="{D57F1E4F-1CFF-5643-939E-217C01CDF565}" type="slidenum">
              <a:rPr lang="en-US" smtClean="0"/>
              <a:pPr/>
              <a:t>72</a:t>
            </a:fld>
            <a:endParaRPr lang="en-US" dirty="0"/>
          </a:p>
        </p:txBody>
      </p:sp>
      <p:pic>
        <p:nvPicPr>
          <p:cNvPr id="6" name="Picture 5">
            <a:extLst>
              <a:ext uri="{FF2B5EF4-FFF2-40B4-BE49-F238E27FC236}">
                <a16:creationId xmlns:a16="http://schemas.microsoft.com/office/drawing/2014/main" id="{CAE16CC7-80A1-0DAA-EBD7-095B9863B4A2}"/>
              </a:ext>
            </a:extLst>
          </p:cNvPr>
          <p:cNvPicPr>
            <a:picLocks noChangeAspect="1"/>
          </p:cNvPicPr>
          <p:nvPr/>
        </p:nvPicPr>
        <p:blipFill>
          <a:blip r:embed="rId2"/>
          <a:stretch>
            <a:fillRect/>
          </a:stretch>
        </p:blipFill>
        <p:spPr>
          <a:xfrm>
            <a:off x="3888187" y="4071170"/>
            <a:ext cx="3268392" cy="2521608"/>
          </a:xfrm>
          <a:prstGeom prst="rect">
            <a:avLst/>
          </a:prstGeom>
        </p:spPr>
      </p:pic>
    </p:spTree>
    <p:extLst>
      <p:ext uri="{BB962C8B-B14F-4D97-AF65-F5344CB8AC3E}">
        <p14:creationId xmlns:p14="http://schemas.microsoft.com/office/powerpoint/2010/main" val="19655410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9399CC4-030E-D21A-E46F-C657785B12D3}"/>
              </a:ext>
            </a:extLst>
          </p:cNvPr>
          <p:cNvPicPr>
            <a:picLocks noGrp="1" noChangeAspect="1"/>
          </p:cNvPicPr>
          <p:nvPr>
            <p:ph idx="1"/>
          </p:nvPr>
        </p:nvPicPr>
        <p:blipFill rotWithShape="1">
          <a:blip r:embed="rId2"/>
          <a:srcRect t="2500"/>
          <a:stretch/>
        </p:blipFill>
        <p:spPr>
          <a:xfrm>
            <a:off x="2443705" y="485191"/>
            <a:ext cx="6541673" cy="6326154"/>
          </a:xfrm>
        </p:spPr>
      </p:pic>
      <p:sp>
        <p:nvSpPr>
          <p:cNvPr id="4" name="Slide Number Placeholder 3">
            <a:extLst>
              <a:ext uri="{FF2B5EF4-FFF2-40B4-BE49-F238E27FC236}">
                <a16:creationId xmlns:a16="http://schemas.microsoft.com/office/drawing/2014/main" id="{706E0EE5-7B5A-D035-7823-5E8ECA1FE0AE}"/>
              </a:ext>
            </a:extLst>
          </p:cNvPr>
          <p:cNvSpPr>
            <a:spLocks noGrp="1"/>
          </p:cNvSpPr>
          <p:nvPr>
            <p:ph type="sldNum" sz="quarter" idx="12"/>
          </p:nvPr>
        </p:nvSpPr>
        <p:spPr/>
        <p:txBody>
          <a:bodyPr/>
          <a:lstStyle/>
          <a:p>
            <a:fld id="{D57F1E4F-1CFF-5643-939E-217C01CDF565}" type="slidenum">
              <a:rPr lang="en-US" smtClean="0"/>
              <a:pPr/>
              <a:t>73</a:t>
            </a:fld>
            <a:endParaRPr lang="en-US" dirty="0"/>
          </a:p>
        </p:txBody>
      </p:sp>
    </p:spTree>
    <p:extLst>
      <p:ext uri="{BB962C8B-B14F-4D97-AF65-F5344CB8AC3E}">
        <p14:creationId xmlns:p14="http://schemas.microsoft.com/office/powerpoint/2010/main" val="31087034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B69A1-E317-D788-E27C-9D05F316B286}"/>
              </a:ext>
            </a:extLst>
          </p:cNvPr>
          <p:cNvSpPr>
            <a:spLocks noGrp="1"/>
          </p:cNvSpPr>
          <p:nvPr>
            <p:ph type="ctrTitle"/>
          </p:nvPr>
        </p:nvSpPr>
        <p:spPr>
          <a:xfrm>
            <a:off x="1590261" y="2196469"/>
            <a:ext cx="8839740" cy="848168"/>
          </a:xfrm>
        </p:spPr>
        <p:txBody>
          <a:bodyPr/>
          <a:lstStyle/>
          <a:p>
            <a:pPr algn="ctr"/>
            <a:r>
              <a:rPr lang="en-US" sz="4800" b="1" i="1" u="sng" dirty="0">
                <a:solidFill>
                  <a:schemeClr val="bg1"/>
                </a:solidFill>
                <a:latin typeface="Algerian" panose="04020705040A02060702" pitchFamily="82" charset="0"/>
                <a:cs typeface="Times New Roman" panose="02020603050405020304" pitchFamily="18" charset="0"/>
              </a:rPr>
              <a:t>DEVELOPMENT OF OCCLUSION</a:t>
            </a:r>
            <a:endParaRPr lang="en-IN" sz="4800" b="1" i="1" u="sng" dirty="0">
              <a:solidFill>
                <a:schemeClr val="bg1"/>
              </a:solidFill>
              <a:latin typeface="Algerian" panose="04020705040A02060702" pitchFamily="82" charset="0"/>
              <a:cs typeface="Times New Roman" panose="02020603050405020304" pitchFamily="18" charset="0"/>
            </a:endParaRPr>
          </a:p>
        </p:txBody>
      </p:sp>
      <p:sp>
        <p:nvSpPr>
          <p:cNvPr id="3" name="Subtitle 2">
            <a:extLst>
              <a:ext uri="{FF2B5EF4-FFF2-40B4-BE49-F238E27FC236}">
                <a16:creationId xmlns:a16="http://schemas.microsoft.com/office/drawing/2014/main" id="{11BAADE7-75E1-4C0B-E7E3-9F3CCA58FB85}"/>
              </a:ext>
            </a:extLst>
          </p:cNvPr>
          <p:cNvSpPr>
            <a:spLocks noGrp="1"/>
          </p:cNvSpPr>
          <p:nvPr>
            <p:ph type="subTitle" idx="1"/>
          </p:nvPr>
        </p:nvSpPr>
        <p:spPr>
          <a:xfrm>
            <a:off x="6665052" y="5025858"/>
            <a:ext cx="4106587" cy="848168"/>
          </a:xfrm>
        </p:spPr>
        <p:txBody>
          <a:bodyPr>
            <a:noAutofit/>
          </a:bodyPr>
          <a:lstStyle/>
          <a:p>
            <a:pPr marL="342900" indent="-342900" algn="r">
              <a:buClr>
                <a:schemeClr val="accent4">
                  <a:lumMod val="60000"/>
                  <a:lumOff val="40000"/>
                </a:schemeClr>
              </a:buClr>
              <a:buFont typeface="Wingdings" panose="05000000000000000000" pitchFamily="2" charset="2"/>
              <a:buChar char="q"/>
            </a:pPr>
            <a:r>
              <a:rPr lang="en-US" sz="2400" b="1" i="1" u="sng" dirty="0">
                <a:solidFill>
                  <a:schemeClr val="accent4">
                    <a:lumMod val="40000"/>
                    <a:lumOff val="60000"/>
                  </a:schemeClr>
                </a:solidFill>
                <a:latin typeface="Times New Roman" panose="02020603050405020304" pitchFamily="18" charset="0"/>
                <a:cs typeface="Times New Roman" panose="02020603050405020304" pitchFamily="18" charset="0"/>
              </a:rPr>
              <a:t>Presented by: </a:t>
            </a:r>
          </a:p>
          <a:p>
            <a:pPr algn="r">
              <a:buClr>
                <a:schemeClr val="accent4">
                  <a:lumMod val="60000"/>
                  <a:lumOff val="40000"/>
                </a:schemeClr>
              </a:buClr>
            </a:pPr>
            <a:r>
              <a:rPr lang="en-US" sz="2400" b="1" i="1" u="sng" dirty="0">
                <a:solidFill>
                  <a:schemeClr val="accent4">
                    <a:lumMod val="40000"/>
                    <a:lumOff val="60000"/>
                  </a:schemeClr>
                </a:solidFill>
                <a:latin typeface="Times New Roman" panose="02020603050405020304" pitchFamily="18" charset="0"/>
                <a:cs typeface="Times New Roman" panose="02020603050405020304" pitchFamily="18" charset="0"/>
              </a:rPr>
              <a:t>Pooja gopalghare</a:t>
            </a:r>
            <a:endParaRPr lang="en-IN" sz="2400" b="1" i="1" u="sng"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4D1C5DD-FA85-3261-AD65-17DD11D8E8F5}"/>
              </a:ext>
            </a:extLst>
          </p:cNvPr>
          <p:cNvSpPr>
            <a:spLocks noGrp="1"/>
          </p:cNvSpPr>
          <p:nvPr>
            <p:ph type="sldNum" sz="quarter" idx="12"/>
          </p:nvPr>
        </p:nvSpPr>
        <p:spPr/>
        <p:txBody>
          <a:bodyPr/>
          <a:lstStyle/>
          <a:p>
            <a:fld id="{D57F1E4F-1CFF-5643-939E-217C01CDF565}" type="slidenum">
              <a:rPr lang="en-US" smtClean="0"/>
              <a:pPr/>
              <a:t>74</a:t>
            </a:fld>
            <a:endParaRPr lang="en-US" dirty="0"/>
          </a:p>
        </p:txBody>
      </p:sp>
      <p:sp>
        <p:nvSpPr>
          <p:cNvPr id="5" name="TextBox 4">
            <a:extLst>
              <a:ext uri="{FF2B5EF4-FFF2-40B4-BE49-F238E27FC236}">
                <a16:creationId xmlns:a16="http://schemas.microsoft.com/office/drawing/2014/main" id="{6D96D4D0-50F2-50EA-D4B9-5029376BD952}"/>
              </a:ext>
            </a:extLst>
          </p:cNvPr>
          <p:cNvSpPr txBox="1"/>
          <p:nvPr/>
        </p:nvSpPr>
        <p:spPr>
          <a:xfrm>
            <a:off x="5277679" y="3290144"/>
            <a:ext cx="1808921" cy="523220"/>
          </a:xfrm>
          <a:prstGeom prst="rect">
            <a:avLst/>
          </a:prstGeom>
          <a:noFill/>
        </p:spPr>
        <p:txBody>
          <a:bodyPr wrap="square" rtlCol="0">
            <a:spAutoFit/>
          </a:bodyPr>
          <a:lstStyle/>
          <a:p>
            <a:r>
              <a:rPr lang="en-IN" sz="2800" dirty="0">
                <a:solidFill>
                  <a:schemeClr val="bg1"/>
                </a:solidFill>
              </a:rPr>
              <a:t>PART 2</a:t>
            </a:r>
          </a:p>
        </p:txBody>
      </p:sp>
    </p:spTree>
    <p:extLst>
      <p:ext uri="{BB962C8B-B14F-4D97-AF65-F5344CB8AC3E}">
        <p14:creationId xmlns:p14="http://schemas.microsoft.com/office/powerpoint/2010/main" val="24613054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CD3B0-98E9-5A85-818E-D05A3AE980AA}"/>
              </a:ext>
            </a:extLst>
          </p:cNvPr>
          <p:cNvSpPr>
            <a:spLocks noGrp="1"/>
          </p:cNvSpPr>
          <p:nvPr>
            <p:ph type="title"/>
          </p:nvPr>
        </p:nvSpPr>
        <p:spPr/>
        <p:txBody>
          <a:bodyPr/>
          <a:lstStyle/>
          <a:p>
            <a:pPr marL="571500" indent="-571500">
              <a:buFont typeface="Wingdings" panose="05000000000000000000" pitchFamily="2" charset="2"/>
              <a:buChar char="q"/>
            </a:pPr>
            <a:r>
              <a:rPr lang="en-US" sz="2800" b="1" i="1" u="sng" dirty="0">
                <a:latin typeface="Times New Roman" panose="02020603050405020304" pitchFamily="18" charset="0"/>
                <a:cs typeface="Times New Roman" panose="02020603050405020304" pitchFamily="18" charset="0"/>
              </a:rPr>
              <a:t>Contents:</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9F0DAB3-5D10-1819-B7F4-6BB6A504AD30}"/>
              </a:ext>
            </a:extLst>
          </p:cNvPr>
          <p:cNvSpPr>
            <a:spLocks noGrp="1"/>
          </p:cNvSpPr>
          <p:nvPr>
            <p:ph idx="1"/>
          </p:nvPr>
        </p:nvSpPr>
        <p:spPr>
          <a:xfrm>
            <a:off x="1089639" y="2146300"/>
            <a:ext cx="8825659" cy="3416300"/>
          </a:xfrm>
        </p:spPr>
        <p:txBody>
          <a:bodyPr>
            <a:noAutofit/>
          </a:bodyPr>
          <a:lstStyle/>
          <a:p>
            <a:pPr>
              <a:buClrTx/>
              <a:buAutoNum type="arabicPeriod"/>
            </a:pPr>
            <a:r>
              <a:rPr lang="en-US" sz="2400" dirty="0">
                <a:solidFill>
                  <a:schemeClr val="tx1"/>
                </a:solidFill>
                <a:latin typeface="Times New Roman" panose="02020603050405020304" pitchFamily="18" charset="0"/>
                <a:cs typeface="Times New Roman" panose="02020603050405020304" pitchFamily="18" charset="0"/>
              </a:rPr>
              <a:t>Introduction</a:t>
            </a:r>
          </a:p>
          <a:p>
            <a:pPr>
              <a:buClrTx/>
              <a:buAutoNum type="arabicPeriod"/>
            </a:pPr>
            <a:r>
              <a:rPr lang="en-IN" sz="2400" dirty="0">
                <a:solidFill>
                  <a:schemeClr val="tx1"/>
                </a:solidFill>
                <a:latin typeface="Times New Roman" panose="02020603050405020304" pitchFamily="18" charset="0"/>
                <a:cs typeface="Times New Roman" panose="02020603050405020304" pitchFamily="18" charset="0"/>
              </a:rPr>
              <a:t>Stages of Tooth Development</a:t>
            </a:r>
          </a:p>
          <a:p>
            <a:pPr>
              <a:buClrTx/>
              <a:buAutoNum type="arabicPeriod"/>
            </a:pPr>
            <a:r>
              <a:rPr lang="en-IN" sz="2400" dirty="0">
                <a:solidFill>
                  <a:schemeClr val="tx1"/>
                </a:solidFill>
                <a:latin typeface="Times New Roman" panose="02020603050405020304" pitchFamily="18" charset="0"/>
                <a:cs typeface="Times New Roman" panose="02020603050405020304" pitchFamily="18" charset="0"/>
              </a:rPr>
              <a:t>Eruption of Tooth</a:t>
            </a:r>
          </a:p>
          <a:p>
            <a:pPr>
              <a:buClrTx/>
              <a:buAutoNum type="arabicPeriod"/>
            </a:pPr>
            <a:r>
              <a:rPr lang="en-IN" sz="2400" dirty="0">
                <a:solidFill>
                  <a:schemeClr val="tx1"/>
                </a:solidFill>
                <a:latin typeface="Times New Roman" panose="02020603050405020304" pitchFamily="18" charset="0"/>
                <a:cs typeface="Times New Roman" panose="02020603050405020304" pitchFamily="18" charset="0"/>
              </a:rPr>
              <a:t>Theories of Eruption of Tooth</a:t>
            </a:r>
          </a:p>
          <a:p>
            <a:pPr>
              <a:buClrTx/>
              <a:buAutoNum type="arabicPeriod"/>
            </a:pPr>
            <a:r>
              <a:rPr lang="en-IN" sz="2400" dirty="0">
                <a:solidFill>
                  <a:schemeClr val="tx1"/>
                </a:solidFill>
                <a:latin typeface="Times New Roman" panose="02020603050405020304" pitchFamily="18" charset="0"/>
                <a:cs typeface="Times New Roman" panose="02020603050405020304" pitchFamily="18" charset="0"/>
              </a:rPr>
              <a:t>Development of Dentition</a:t>
            </a:r>
          </a:p>
          <a:p>
            <a:pPr>
              <a:buClrTx/>
              <a:buAutoNum type="arabicPeriod"/>
            </a:pPr>
            <a:r>
              <a:rPr lang="en-IN" sz="2400" dirty="0">
                <a:solidFill>
                  <a:schemeClr val="tx1"/>
                </a:solidFill>
                <a:latin typeface="Times New Roman" panose="02020603050405020304" pitchFamily="18" charset="0"/>
                <a:cs typeface="Times New Roman" panose="02020603050405020304" pitchFamily="18" charset="0"/>
              </a:rPr>
              <a:t>Stages of Development of Dentition</a:t>
            </a:r>
          </a:p>
          <a:p>
            <a:pPr>
              <a:buClrTx/>
              <a:buAutoNum type="arabicPeriod"/>
            </a:pPr>
            <a:r>
              <a:rPr lang="en-US" sz="2400" dirty="0">
                <a:solidFill>
                  <a:schemeClr val="tx1"/>
                </a:solidFill>
                <a:latin typeface="Times New Roman" panose="02020603050405020304" pitchFamily="18" charset="0"/>
                <a:cs typeface="Times New Roman" panose="02020603050405020304" pitchFamily="18" charset="0"/>
              </a:rPr>
              <a:t>The Six Keys To Normal Occlusion</a:t>
            </a:r>
            <a:endParaRPr lang="en-IN" sz="2400" dirty="0">
              <a:solidFill>
                <a:schemeClr val="tx1"/>
              </a:solidFill>
              <a:latin typeface="Times New Roman" panose="02020603050405020304" pitchFamily="18" charset="0"/>
              <a:cs typeface="Times New Roman" panose="02020603050405020304" pitchFamily="18" charset="0"/>
            </a:endParaRPr>
          </a:p>
          <a:p>
            <a:pPr>
              <a:buClrTx/>
              <a:buAutoNum type="arabicPeriod"/>
            </a:pPr>
            <a:r>
              <a:rPr lang="en-IN" sz="2400" dirty="0">
                <a:solidFill>
                  <a:schemeClr val="tx1"/>
                </a:solidFill>
                <a:latin typeface="Times New Roman" panose="02020603050405020304" pitchFamily="18" charset="0"/>
                <a:cs typeface="Times New Roman" panose="02020603050405020304" pitchFamily="18" charset="0"/>
              </a:rPr>
              <a:t>Conclusion</a:t>
            </a:r>
          </a:p>
          <a:p>
            <a:pPr>
              <a:buClrTx/>
              <a:buAutoNum type="arabicPeriod"/>
            </a:pPr>
            <a:r>
              <a:rPr lang="en-IN" sz="2400" dirty="0">
                <a:solidFill>
                  <a:schemeClr val="tx1"/>
                </a:solidFill>
                <a:latin typeface="Times New Roman" panose="02020603050405020304" pitchFamily="18" charset="0"/>
                <a:cs typeface="Times New Roman" panose="02020603050405020304" pitchFamily="18" charset="0"/>
              </a:rPr>
              <a:t>References</a:t>
            </a:r>
          </a:p>
        </p:txBody>
      </p:sp>
      <p:sp>
        <p:nvSpPr>
          <p:cNvPr id="4" name="Slide Number Placeholder 3">
            <a:extLst>
              <a:ext uri="{FF2B5EF4-FFF2-40B4-BE49-F238E27FC236}">
                <a16:creationId xmlns:a16="http://schemas.microsoft.com/office/drawing/2014/main" id="{E0041AC6-EAC5-4B8E-B380-0C7D2EFB2CCA}"/>
              </a:ext>
            </a:extLst>
          </p:cNvPr>
          <p:cNvSpPr>
            <a:spLocks noGrp="1"/>
          </p:cNvSpPr>
          <p:nvPr>
            <p:ph type="sldNum" sz="quarter" idx="12"/>
          </p:nvPr>
        </p:nvSpPr>
        <p:spPr/>
        <p:txBody>
          <a:bodyPr/>
          <a:lstStyle/>
          <a:p>
            <a:fld id="{D57F1E4F-1CFF-5643-939E-217C01CDF565}" type="slidenum">
              <a:rPr lang="en-US" smtClean="0"/>
              <a:pPr/>
              <a:t>75</a:t>
            </a:fld>
            <a:endParaRPr lang="en-US" dirty="0"/>
          </a:p>
        </p:txBody>
      </p:sp>
    </p:spTree>
    <p:extLst>
      <p:ext uri="{BB962C8B-B14F-4D97-AF65-F5344CB8AC3E}">
        <p14:creationId xmlns:p14="http://schemas.microsoft.com/office/powerpoint/2010/main" val="27719476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C297D-FC67-3EB6-6BBD-37EF05C85C46}"/>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3. Mixed Dentition Stage:</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E3F0A4D-6966-7F55-709D-9EF49F1E3A37}"/>
              </a:ext>
            </a:extLst>
          </p:cNvPr>
          <p:cNvSpPr>
            <a:spLocks noGrp="1"/>
          </p:cNvSpPr>
          <p:nvPr>
            <p:ph idx="1"/>
          </p:nvPr>
        </p:nvSpPr>
        <p:spPr>
          <a:xfrm>
            <a:off x="1154954" y="2388895"/>
            <a:ext cx="10172409" cy="3778639"/>
          </a:xfrm>
        </p:spPr>
        <p:txBody>
          <a:bodyPr>
            <a:no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Transition from primary dentition to permanent dentition begins at 6 years of age with eruption of permanent first molars and permanent incisors.</a:t>
            </a:r>
          </a:p>
          <a:p>
            <a:pPr algn="just"/>
            <a:r>
              <a:rPr lang="en-US" sz="2400" dirty="0">
                <a:solidFill>
                  <a:schemeClr val="tx1"/>
                </a:solidFill>
                <a:latin typeface="Times New Roman" panose="02020603050405020304" pitchFamily="18" charset="0"/>
                <a:cs typeface="Times New Roman" panose="02020603050405020304" pitchFamily="18" charset="0"/>
              </a:rPr>
              <a:t>It is the period during which both primary and permanent dentition is present.</a:t>
            </a:r>
          </a:p>
          <a:p>
            <a:pPr algn="just"/>
            <a:r>
              <a:rPr lang="en-US" sz="2400" dirty="0">
                <a:solidFill>
                  <a:schemeClr val="tx1"/>
                </a:solidFill>
                <a:latin typeface="Times New Roman" panose="02020603050405020304" pitchFamily="18" charset="0"/>
                <a:cs typeface="Times New Roman" panose="02020603050405020304" pitchFamily="18" charset="0"/>
              </a:rPr>
              <a:t>It is divided into three stages:</a:t>
            </a:r>
          </a:p>
          <a:p>
            <a:pPr algn="just">
              <a:buAutoNum type="arabicPeriod"/>
            </a:pPr>
            <a:r>
              <a:rPr lang="en-US" sz="2400" dirty="0">
                <a:solidFill>
                  <a:schemeClr val="tx1"/>
                </a:solidFill>
                <a:latin typeface="Times New Roman" panose="02020603050405020304" pitchFamily="18" charset="0"/>
                <a:cs typeface="Times New Roman" panose="02020603050405020304" pitchFamily="18" charset="0"/>
              </a:rPr>
              <a:t>First Transitional</a:t>
            </a:r>
          </a:p>
          <a:p>
            <a:pPr algn="just">
              <a:buAutoNum type="arabicPeriod"/>
            </a:pPr>
            <a:r>
              <a:rPr lang="en-US" sz="2400" dirty="0">
                <a:solidFill>
                  <a:schemeClr val="tx1"/>
                </a:solidFill>
                <a:latin typeface="Times New Roman" panose="02020603050405020304" pitchFamily="18" charset="0"/>
                <a:cs typeface="Times New Roman" panose="02020603050405020304" pitchFamily="18" charset="0"/>
              </a:rPr>
              <a:t>Intertransitional </a:t>
            </a:r>
          </a:p>
          <a:p>
            <a:pPr algn="just">
              <a:buAutoNum type="arabicPeriod"/>
            </a:pPr>
            <a:r>
              <a:rPr lang="en-US" sz="2400" dirty="0">
                <a:solidFill>
                  <a:schemeClr val="tx1"/>
                </a:solidFill>
                <a:latin typeface="Times New Roman" panose="02020603050405020304" pitchFamily="18" charset="0"/>
                <a:cs typeface="Times New Roman" panose="02020603050405020304" pitchFamily="18" charset="0"/>
              </a:rPr>
              <a:t>Second Transitional</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1AA2470-6397-282C-9FB8-78BC53B04CF7}"/>
              </a:ext>
            </a:extLst>
          </p:cNvPr>
          <p:cNvSpPr>
            <a:spLocks noGrp="1"/>
          </p:cNvSpPr>
          <p:nvPr>
            <p:ph type="sldNum" sz="quarter" idx="12"/>
          </p:nvPr>
        </p:nvSpPr>
        <p:spPr/>
        <p:txBody>
          <a:bodyPr/>
          <a:lstStyle/>
          <a:p>
            <a:fld id="{D57F1E4F-1CFF-5643-939E-217C01CDF565}" type="slidenum">
              <a:rPr lang="en-US" smtClean="0"/>
              <a:pPr/>
              <a:t>76</a:t>
            </a:fld>
            <a:endParaRPr lang="en-US" dirty="0"/>
          </a:p>
        </p:txBody>
      </p:sp>
      <p:pic>
        <p:nvPicPr>
          <p:cNvPr id="5" name="Picture 4">
            <a:extLst>
              <a:ext uri="{FF2B5EF4-FFF2-40B4-BE49-F238E27FC236}">
                <a16:creationId xmlns:a16="http://schemas.microsoft.com/office/drawing/2014/main" id="{6D8AC9D5-C342-423D-C98E-E5D798202A61}"/>
              </a:ext>
            </a:extLst>
          </p:cNvPr>
          <p:cNvPicPr>
            <a:picLocks noChangeAspect="1"/>
          </p:cNvPicPr>
          <p:nvPr/>
        </p:nvPicPr>
        <p:blipFill>
          <a:blip r:embed="rId3"/>
          <a:stretch>
            <a:fillRect/>
          </a:stretch>
        </p:blipFill>
        <p:spPr>
          <a:xfrm>
            <a:off x="6429764" y="3915553"/>
            <a:ext cx="3485811" cy="2569223"/>
          </a:xfrm>
          <a:prstGeom prst="rect">
            <a:avLst/>
          </a:prstGeom>
        </p:spPr>
      </p:pic>
    </p:spTree>
    <p:extLst>
      <p:ext uri="{BB962C8B-B14F-4D97-AF65-F5344CB8AC3E}">
        <p14:creationId xmlns:p14="http://schemas.microsoft.com/office/powerpoint/2010/main" val="25995073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860E7-F09E-4E1C-4CA5-007B74042153}"/>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A. First Transitional Stage:</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7AF062E-8C42-4CF8-301A-9CF89D2F26AE}"/>
              </a:ext>
            </a:extLst>
          </p:cNvPr>
          <p:cNvSpPr>
            <a:spLocks noGrp="1"/>
          </p:cNvSpPr>
          <p:nvPr>
            <p:ph idx="1"/>
          </p:nvPr>
        </p:nvSpPr>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It marks the first exchange of teeth which begins by 6 years of age and usually completes within 2 years.</a:t>
            </a:r>
          </a:p>
          <a:p>
            <a:pPr algn="just"/>
            <a:r>
              <a:rPr lang="en-US" sz="2400" dirty="0">
                <a:solidFill>
                  <a:schemeClr val="tx1"/>
                </a:solidFill>
                <a:latin typeface="Times New Roman" panose="02020603050405020304" pitchFamily="18" charset="0"/>
                <a:cs typeface="Times New Roman" panose="02020603050405020304" pitchFamily="18" charset="0"/>
              </a:rPr>
              <a:t>Two important events takes place:</a:t>
            </a:r>
          </a:p>
          <a:p>
            <a:pPr algn="just">
              <a:buFontTx/>
              <a:buChar char="-"/>
            </a:pPr>
            <a:r>
              <a:rPr lang="en-US" sz="2400" dirty="0">
                <a:solidFill>
                  <a:schemeClr val="tx1"/>
                </a:solidFill>
                <a:latin typeface="Times New Roman" panose="02020603050405020304" pitchFamily="18" charset="0"/>
                <a:cs typeface="Times New Roman" panose="02020603050405020304" pitchFamily="18" charset="0"/>
              </a:rPr>
              <a:t>Eruption of first Permanent molars</a:t>
            </a:r>
          </a:p>
          <a:p>
            <a:pPr algn="just">
              <a:buFontTx/>
              <a:buChar char="-"/>
            </a:pPr>
            <a:r>
              <a:rPr lang="en-US" sz="2400" dirty="0">
                <a:solidFill>
                  <a:schemeClr val="tx1"/>
                </a:solidFill>
                <a:latin typeface="Times New Roman" panose="02020603050405020304" pitchFamily="18" charset="0"/>
                <a:cs typeface="Times New Roman" panose="02020603050405020304" pitchFamily="18" charset="0"/>
              </a:rPr>
              <a:t>Replacement of incisors</a:t>
            </a:r>
          </a:p>
          <a:p>
            <a:pPr marL="0" indent="0" algn="just">
              <a:buNone/>
            </a:pP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9B1771E-223F-B1E4-E5E1-39307679E3A7}"/>
              </a:ext>
            </a:extLst>
          </p:cNvPr>
          <p:cNvSpPr>
            <a:spLocks noGrp="1"/>
          </p:cNvSpPr>
          <p:nvPr>
            <p:ph type="sldNum" sz="quarter" idx="12"/>
          </p:nvPr>
        </p:nvSpPr>
        <p:spPr/>
        <p:txBody>
          <a:bodyPr/>
          <a:lstStyle/>
          <a:p>
            <a:fld id="{D57F1E4F-1CFF-5643-939E-217C01CDF565}" type="slidenum">
              <a:rPr lang="en-US" smtClean="0"/>
              <a:pPr/>
              <a:t>77</a:t>
            </a:fld>
            <a:endParaRPr lang="en-US" dirty="0"/>
          </a:p>
        </p:txBody>
      </p:sp>
    </p:spTree>
    <p:extLst>
      <p:ext uri="{BB962C8B-B14F-4D97-AF65-F5344CB8AC3E}">
        <p14:creationId xmlns:p14="http://schemas.microsoft.com/office/powerpoint/2010/main" val="3431905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A7B6A-523F-9CED-8021-255EEB81B90D}"/>
              </a:ext>
            </a:extLst>
          </p:cNvPr>
          <p:cNvSpPr>
            <a:spLocks noGrp="1"/>
          </p:cNvSpPr>
          <p:nvPr>
            <p:ph type="title"/>
          </p:nvPr>
        </p:nvSpPr>
        <p:spPr/>
        <p:txBody>
          <a:bodyPr/>
          <a:lstStyle/>
          <a:p>
            <a:pPr marL="571500" indent="-571500">
              <a:buFont typeface="Wingdings" panose="05000000000000000000" pitchFamily="2" charset="2"/>
              <a:buChar char="Ø"/>
            </a:pPr>
            <a:r>
              <a:rPr lang="en-US" sz="2800" b="1" u="sng" dirty="0">
                <a:latin typeface="Times New Roman" panose="02020603050405020304" pitchFamily="18" charset="0"/>
                <a:cs typeface="Times New Roman" panose="02020603050405020304" pitchFamily="18" charset="0"/>
              </a:rPr>
              <a:t>Eruption Of First Permanent Molars:</a:t>
            </a:r>
            <a:endParaRPr lang="en-IN" sz="2800" b="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0DA8E6E-C77C-4FB4-13B2-66E214B122A3}"/>
              </a:ext>
            </a:extLst>
          </p:cNvPr>
          <p:cNvSpPr>
            <a:spLocks noGrp="1"/>
          </p:cNvSpPr>
          <p:nvPr>
            <p:ph idx="1"/>
          </p:nvPr>
        </p:nvSpPr>
        <p:spPr>
          <a:xfrm>
            <a:off x="1154954" y="2603500"/>
            <a:ext cx="9985797" cy="3890606"/>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In patients with spaced dentition and flush terminal plane, when the permanent mandibular first molar erupts at about age of 6 years, they close the primate space distal to canine.</a:t>
            </a:r>
          </a:p>
          <a:p>
            <a:pPr algn="just"/>
            <a:r>
              <a:rPr lang="en-US" sz="2400" dirty="0">
                <a:solidFill>
                  <a:schemeClr val="tx1"/>
                </a:solidFill>
                <a:latin typeface="Times New Roman" panose="02020603050405020304" pitchFamily="18" charset="0"/>
                <a:cs typeface="Times New Roman" panose="02020603050405020304" pitchFamily="18" charset="0"/>
              </a:rPr>
              <a:t>Thereby, flush terminal plane gets converted into Mesial step.</a:t>
            </a:r>
          </a:p>
          <a:p>
            <a:pPr algn="just"/>
            <a:r>
              <a:rPr lang="en-US" sz="2400" dirty="0">
                <a:solidFill>
                  <a:schemeClr val="tx1"/>
                </a:solidFill>
                <a:latin typeface="Times New Roman" panose="02020603050405020304" pitchFamily="18" charset="0"/>
                <a:cs typeface="Times New Roman" panose="02020603050405020304" pitchFamily="18" charset="0"/>
              </a:rPr>
              <a:t>This leads to permanent maxillary first molar to erupt in Class – I Molar relationship.</a:t>
            </a:r>
          </a:p>
          <a:p>
            <a:pPr algn="just"/>
            <a:r>
              <a:rPr lang="en-US" sz="2400" dirty="0">
                <a:solidFill>
                  <a:schemeClr val="tx1"/>
                </a:solidFill>
                <a:latin typeface="Times New Roman" panose="02020603050405020304" pitchFamily="18" charset="0"/>
                <a:cs typeface="Times New Roman" panose="02020603050405020304" pitchFamily="18" charset="0"/>
              </a:rPr>
              <a:t>This process is called </a:t>
            </a:r>
            <a:r>
              <a:rPr lang="en-US" sz="2400" b="1" dirty="0">
                <a:solidFill>
                  <a:schemeClr val="tx1"/>
                </a:solidFill>
                <a:latin typeface="Times New Roman" panose="02020603050405020304" pitchFamily="18" charset="0"/>
                <a:cs typeface="Times New Roman" panose="02020603050405020304" pitchFamily="18" charset="0"/>
              </a:rPr>
              <a:t>Early Mesial Shift.</a:t>
            </a:r>
            <a:endParaRPr lang="en-IN" sz="2400" b="1"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99B8B71-D273-7150-C865-88B29756555F}"/>
              </a:ext>
            </a:extLst>
          </p:cNvPr>
          <p:cNvSpPr>
            <a:spLocks noGrp="1"/>
          </p:cNvSpPr>
          <p:nvPr>
            <p:ph type="sldNum" sz="quarter" idx="12"/>
          </p:nvPr>
        </p:nvSpPr>
        <p:spPr/>
        <p:txBody>
          <a:bodyPr/>
          <a:lstStyle/>
          <a:p>
            <a:fld id="{D57F1E4F-1CFF-5643-939E-217C01CDF565}" type="slidenum">
              <a:rPr lang="en-US" smtClean="0"/>
              <a:pPr/>
              <a:t>78</a:t>
            </a:fld>
            <a:endParaRPr lang="en-US" dirty="0"/>
          </a:p>
        </p:txBody>
      </p:sp>
    </p:spTree>
    <p:extLst>
      <p:ext uri="{BB962C8B-B14F-4D97-AF65-F5344CB8AC3E}">
        <p14:creationId xmlns:p14="http://schemas.microsoft.com/office/powerpoint/2010/main" val="39648344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2EFB495-F293-89BB-84F7-9AF5CC94F804}"/>
              </a:ext>
            </a:extLst>
          </p:cNvPr>
          <p:cNvPicPr>
            <a:picLocks noGrp="1" noChangeAspect="1"/>
          </p:cNvPicPr>
          <p:nvPr>
            <p:ph idx="1"/>
          </p:nvPr>
        </p:nvPicPr>
        <p:blipFill>
          <a:blip r:embed="rId2"/>
          <a:stretch>
            <a:fillRect/>
          </a:stretch>
        </p:blipFill>
        <p:spPr>
          <a:xfrm>
            <a:off x="1640999" y="3330092"/>
            <a:ext cx="7937754" cy="1969695"/>
          </a:xfrm>
        </p:spPr>
      </p:pic>
      <p:sp>
        <p:nvSpPr>
          <p:cNvPr id="4" name="Slide Number Placeholder 3">
            <a:extLst>
              <a:ext uri="{FF2B5EF4-FFF2-40B4-BE49-F238E27FC236}">
                <a16:creationId xmlns:a16="http://schemas.microsoft.com/office/drawing/2014/main" id="{9184E5C9-ECC3-05E1-4127-D29E6C3F11F8}"/>
              </a:ext>
            </a:extLst>
          </p:cNvPr>
          <p:cNvSpPr>
            <a:spLocks noGrp="1"/>
          </p:cNvSpPr>
          <p:nvPr>
            <p:ph type="sldNum" sz="quarter" idx="12"/>
          </p:nvPr>
        </p:nvSpPr>
        <p:spPr/>
        <p:txBody>
          <a:bodyPr/>
          <a:lstStyle/>
          <a:p>
            <a:fld id="{D57F1E4F-1CFF-5643-939E-217C01CDF565}" type="slidenum">
              <a:rPr lang="en-US" smtClean="0"/>
              <a:pPr/>
              <a:t>79</a:t>
            </a:fld>
            <a:endParaRPr lang="en-US" dirty="0"/>
          </a:p>
        </p:txBody>
      </p:sp>
    </p:spTree>
    <p:extLst>
      <p:ext uri="{BB962C8B-B14F-4D97-AF65-F5344CB8AC3E}">
        <p14:creationId xmlns:p14="http://schemas.microsoft.com/office/powerpoint/2010/main" val="3731566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426DD-475C-945B-250D-C1AEF3347115}"/>
              </a:ext>
            </a:extLst>
          </p:cNvPr>
          <p:cNvSpPr>
            <a:spLocks noGrp="1"/>
          </p:cNvSpPr>
          <p:nvPr>
            <p:ph type="title"/>
          </p:nvPr>
        </p:nvSpPr>
        <p:spPr/>
        <p:txBody>
          <a:bodyPr/>
          <a:lstStyle/>
          <a:p>
            <a:pPr marL="457200" indent="-457200">
              <a:buFont typeface="Wingdings" panose="05000000000000000000" pitchFamily="2" charset="2"/>
              <a:buChar char="Ø"/>
            </a:pPr>
            <a:r>
              <a:rPr lang="en-US" sz="2800" b="1" i="1" u="sng" dirty="0">
                <a:latin typeface="Times New Roman" panose="02020603050405020304" pitchFamily="18" charset="0"/>
                <a:cs typeface="Times New Roman" panose="02020603050405020304" pitchFamily="18" charset="0"/>
              </a:rPr>
              <a:t>Enamel organ:</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053C492-BBEF-FD88-BC83-B0AD66030087}"/>
              </a:ext>
            </a:extLst>
          </p:cNvPr>
          <p:cNvSpPr>
            <a:spLocks noGrp="1"/>
          </p:cNvSpPr>
          <p:nvPr>
            <p:ph idx="1"/>
          </p:nvPr>
        </p:nvSpPr>
        <p:spPr>
          <a:xfrm>
            <a:off x="725746" y="2715468"/>
            <a:ext cx="7877079" cy="3769308"/>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The ectoderm in certain areas of dental lamina proliferates and forms knob like structures that grow into underlying mesenchyme.</a:t>
            </a:r>
          </a:p>
          <a:p>
            <a:pPr algn="just"/>
            <a:r>
              <a:rPr lang="en-US" sz="2400" dirty="0">
                <a:solidFill>
                  <a:schemeClr val="tx1"/>
                </a:solidFill>
                <a:latin typeface="Times New Roman" panose="02020603050405020304" pitchFamily="18" charset="0"/>
                <a:cs typeface="Times New Roman" panose="02020603050405020304" pitchFamily="18" charset="0"/>
              </a:rPr>
              <a:t>Each of these knobs represent a deciduous tooth and is called the </a:t>
            </a:r>
            <a:r>
              <a:rPr lang="en-US" sz="2400" b="1" dirty="0">
                <a:solidFill>
                  <a:schemeClr val="tx1"/>
                </a:solidFill>
                <a:latin typeface="Times New Roman" panose="02020603050405020304" pitchFamily="18" charset="0"/>
                <a:cs typeface="Times New Roman" panose="02020603050405020304" pitchFamily="18" charset="0"/>
              </a:rPr>
              <a:t>enamel organ</a:t>
            </a:r>
            <a:r>
              <a:rPr lang="en-US" sz="2400" dirty="0">
                <a:solidFill>
                  <a:schemeClr val="tx1"/>
                </a:solidFill>
                <a:latin typeface="Times New Roman" panose="02020603050405020304" pitchFamily="18" charset="0"/>
                <a:cs typeface="Times New Roman" panose="02020603050405020304" pitchFamily="18" charset="0"/>
              </a:rPr>
              <a:t>.</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9790338-35DB-9E38-4407-EC09E1550C66}"/>
              </a:ext>
            </a:extLst>
          </p:cNvPr>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5" name="Picture 4">
            <a:extLst>
              <a:ext uri="{FF2B5EF4-FFF2-40B4-BE49-F238E27FC236}">
                <a16:creationId xmlns:a16="http://schemas.microsoft.com/office/drawing/2014/main" id="{51AB7133-57B9-9B5C-87FC-096C9B17282B}"/>
              </a:ext>
            </a:extLst>
          </p:cNvPr>
          <p:cNvPicPr>
            <a:picLocks noChangeAspect="1"/>
          </p:cNvPicPr>
          <p:nvPr/>
        </p:nvPicPr>
        <p:blipFill>
          <a:blip r:embed="rId2"/>
          <a:stretch>
            <a:fillRect/>
          </a:stretch>
        </p:blipFill>
        <p:spPr>
          <a:xfrm>
            <a:off x="9153330" y="2640564"/>
            <a:ext cx="2584581" cy="3512379"/>
          </a:xfrm>
          <a:prstGeom prst="rect">
            <a:avLst/>
          </a:prstGeom>
        </p:spPr>
      </p:pic>
    </p:spTree>
    <p:extLst>
      <p:ext uri="{BB962C8B-B14F-4D97-AF65-F5344CB8AC3E}">
        <p14:creationId xmlns:p14="http://schemas.microsoft.com/office/powerpoint/2010/main" val="7971575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CDCB14-5EA3-CA8F-442C-BBFED610DB3B}"/>
              </a:ext>
            </a:extLst>
          </p:cNvPr>
          <p:cNvSpPr>
            <a:spLocks noGrp="1"/>
          </p:cNvSpPr>
          <p:nvPr>
            <p:ph idx="1"/>
          </p:nvPr>
        </p:nvSpPr>
        <p:spPr>
          <a:xfrm>
            <a:off x="709127" y="2341984"/>
            <a:ext cx="6064898" cy="4086808"/>
          </a:xfrm>
        </p:spPr>
        <p:txBody>
          <a:bodyPr>
            <a:normAutofit/>
          </a:bodyPr>
          <a:lstStyle/>
          <a:p>
            <a:pPr algn="just"/>
            <a:r>
              <a:rPr lang="en-US" sz="2400" b="1" i="1" u="sng" dirty="0">
                <a:solidFill>
                  <a:schemeClr val="tx1"/>
                </a:solidFill>
                <a:latin typeface="Times New Roman" panose="02020603050405020304" pitchFamily="18" charset="0"/>
                <a:cs typeface="Times New Roman" panose="02020603050405020304" pitchFamily="18" charset="0"/>
              </a:rPr>
              <a:t>Late mesial shift:</a:t>
            </a:r>
          </a:p>
          <a:p>
            <a:pPr algn="just"/>
            <a:r>
              <a:rPr lang="en-US" sz="2400" dirty="0">
                <a:solidFill>
                  <a:schemeClr val="tx1"/>
                </a:solidFill>
                <a:latin typeface="Times New Roman" panose="02020603050405020304" pitchFamily="18" charset="0"/>
                <a:cs typeface="Times New Roman" panose="02020603050405020304" pitchFamily="18" charset="0"/>
              </a:rPr>
              <a:t>Many children lack primate spaces and have a nonspaced dentition and thus erupting permanent molars are not able to establish Class I relation even as they erupt. </a:t>
            </a:r>
          </a:p>
          <a:p>
            <a:pPr algn="just"/>
            <a:r>
              <a:rPr lang="en-US" sz="2400" dirty="0">
                <a:solidFill>
                  <a:schemeClr val="tx1"/>
                </a:solidFill>
                <a:latin typeface="Times New Roman" panose="02020603050405020304" pitchFamily="18" charset="0"/>
                <a:cs typeface="Times New Roman" panose="02020603050405020304" pitchFamily="18" charset="0"/>
              </a:rPr>
              <a:t>In these cases, the molars establish Class I relation by drifting mesially and utilizing the </a:t>
            </a:r>
            <a:r>
              <a:rPr lang="en-US" sz="2400" b="1" dirty="0">
                <a:solidFill>
                  <a:schemeClr val="tx1"/>
                </a:solidFill>
                <a:latin typeface="Times New Roman" panose="02020603050405020304" pitchFamily="18" charset="0"/>
                <a:cs typeface="Times New Roman" panose="02020603050405020304" pitchFamily="18" charset="0"/>
              </a:rPr>
              <a:t>Leeway space </a:t>
            </a:r>
            <a:r>
              <a:rPr lang="en-US" sz="2400" dirty="0">
                <a:solidFill>
                  <a:schemeClr val="tx1"/>
                </a:solidFill>
                <a:latin typeface="Times New Roman" panose="02020603050405020304" pitchFamily="18" charset="0"/>
                <a:cs typeface="Times New Roman" panose="02020603050405020304" pitchFamily="18" charset="0"/>
              </a:rPr>
              <a:t>after exfoliation of deciduous molars and this is called</a:t>
            </a:r>
            <a:r>
              <a:rPr lang="en-US" sz="2400" dirty="0">
                <a:latin typeface="Times New Roman" panose="02020603050405020304" pitchFamily="18" charset="0"/>
                <a:cs typeface="Times New Roman" panose="02020603050405020304" pitchFamily="18" charset="0"/>
              </a:rPr>
              <a:t> </a:t>
            </a:r>
            <a:r>
              <a:rPr lang="en-US" sz="2400" b="1" dirty="0">
                <a:solidFill>
                  <a:srgbClr val="C00000"/>
                </a:solidFill>
                <a:latin typeface="Times New Roman" panose="02020603050405020304" pitchFamily="18" charset="0"/>
                <a:cs typeface="Times New Roman" panose="02020603050405020304" pitchFamily="18" charset="0"/>
              </a:rPr>
              <a:t>late mesial shift.</a:t>
            </a:r>
          </a:p>
        </p:txBody>
      </p:sp>
      <p:sp>
        <p:nvSpPr>
          <p:cNvPr id="4" name="Slide Number Placeholder 3">
            <a:extLst>
              <a:ext uri="{FF2B5EF4-FFF2-40B4-BE49-F238E27FC236}">
                <a16:creationId xmlns:a16="http://schemas.microsoft.com/office/drawing/2014/main" id="{41CA3D10-9794-91F3-CF54-7F29B804D3F4}"/>
              </a:ext>
            </a:extLst>
          </p:cNvPr>
          <p:cNvSpPr>
            <a:spLocks noGrp="1"/>
          </p:cNvSpPr>
          <p:nvPr>
            <p:ph type="sldNum" sz="quarter" idx="12"/>
          </p:nvPr>
        </p:nvSpPr>
        <p:spPr/>
        <p:txBody>
          <a:bodyPr/>
          <a:lstStyle/>
          <a:p>
            <a:fld id="{D57F1E4F-1CFF-5643-939E-217C01CDF565}" type="slidenum">
              <a:rPr lang="en-US" smtClean="0"/>
              <a:pPr/>
              <a:t>80</a:t>
            </a:fld>
            <a:endParaRPr lang="en-US" dirty="0"/>
          </a:p>
        </p:txBody>
      </p:sp>
      <p:pic>
        <p:nvPicPr>
          <p:cNvPr id="6" name="Picture 5">
            <a:extLst>
              <a:ext uri="{FF2B5EF4-FFF2-40B4-BE49-F238E27FC236}">
                <a16:creationId xmlns:a16="http://schemas.microsoft.com/office/drawing/2014/main" id="{7D8A9B27-2453-85CA-24FE-4E81D13BAD4A}"/>
              </a:ext>
            </a:extLst>
          </p:cNvPr>
          <p:cNvPicPr>
            <a:picLocks noChangeAspect="1"/>
          </p:cNvPicPr>
          <p:nvPr/>
        </p:nvPicPr>
        <p:blipFill rotWithShape="1">
          <a:blip r:embed="rId3"/>
          <a:srcRect l="12256"/>
          <a:stretch/>
        </p:blipFill>
        <p:spPr>
          <a:xfrm>
            <a:off x="7492483" y="2446986"/>
            <a:ext cx="4250486" cy="4068342"/>
          </a:xfrm>
          <a:prstGeom prst="rect">
            <a:avLst/>
          </a:prstGeom>
        </p:spPr>
      </p:pic>
    </p:spTree>
    <p:extLst>
      <p:ext uri="{BB962C8B-B14F-4D97-AF65-F5344CB8AC3E}">
        <p14:creationId xmlns:p14="http://schemas.microsoft.com/office/powerpoint/2010/main" val="16635643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7477E-5052-D7CF-021E-5F73A8A3E9C2}"/>
              </a:ext>
            </a:extLst>
          </p:cNvPr>
          <p:cNvSpPr>
            <a:spLocks noGrp="1"/>
          </p:cNvSpPr>
          <p:nvPr>
            <p:ph type="title"/>
          </p:nvPr>
        </p:nvSpPr>
        <p:spPr/>
        <p:txBody>
          <a:bodyPr/>
          <a:lstStyle/>
          <a:p>
            <a:pPr marL="571500" indent="-571500">
              <a:buFont typeface="Wingdings" panose="05000000000000000000" pitchFamily="2" charset="2"/>
              <a:buChar char="Ø"/>
            </a:pPr>
            <a:r>
              <a:rPr lang="en-US" sz="2800" b="1" i="1" u="sng" dirty="0">
                <a:latin typeface="Times New Roman" panose="02020603050405020304" pitchFamily="18" charset="0"/>
                <a:cs typeface="Times New Roman" panose="02020603050405020304" pitchFamily="18" charset="0"/>
              </a:rPr>
              <a:t>Exchange of incisors:</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5C62B0D-59A7-85C3-197D-49671970608F}"/>
              </a:ext>
            </a:extLst>
          </p:cNvPr>
          <p:cNvSpPr>
            <a:spLocks noGrp="1"/>
          </p:cNvSpPr>
          <p:nvPr>
            <p:ph idx="1"/>
          </p:nvPr>
        </p:nvSpPr>
        <p:spPr>
          <a:xfrm>
            <a:off x="1042988" y="2295590"/>
            <a:ext cx="6888032" cy="3890606"/>
          </a:xfrm>
        </p:spPr>
        <p:txBody>
          <a:bodyPr>
            <a:no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The deciduous incisors are replaced by permanent incisors during this phase. </a:t>
            </a:r>
          </a:p>
          <a:p>
            <a:pPr algn="just"/>
            <a:r>
              <a:rPr lang="en-US" sz="2400" dirty="0">
                <a:solidFill>
                  <a:schemeClr val="tx1"/>
                </a:solidFill>
                <a:latin typeface="Times New Roman" panose="02020603050405020304" pitchFamily="18" charset="0"/>
                <a:cs typeface="Times New Roman" panose="02020603050405020304" pitchFamily="18" charset="0"/>
              </a:rPr>
              <a:t>This period of transition is from 6½ to 8½ years. </a:t>
            </a:r>
          </a:p>
          <a:p>
            <a:pPr algn="just"/>
            <a:r>
              <a:rPr lang="en-US" sz="2400" dirty="0">
                <a:solidFill>
                  <a:schemeClr val="tx1"/>
                </a:solidFill>
                <a:latin typeface="Times New Roman" panose="02020603050405020304" pitchFamily="18" charset="0"/>
                <a:cs typeface="Times New Roman" panose="02020603050405020304" pitchFamily="18" charset="0"/>
              </a:rPr>
              <a:t>The permanent incisors are larger as compared to their primary counterparts and thus require more space for their alignment. </a:t>
            </a:r>
          </a:p>
          <a:p>
            <a:pPr algn="just"/>
            <a:r>
              <a:rPr lang="en-US" sz="2400" dirty="0">
                <a:solidFill>
                  <a:schemeClr val="tx1"/>
                </a:solidFill>
                <a:latin typeface="Times New Roman" panose="02020603050405020304" pitchFamily="18" charset="0"/>
                <a:cs typeface="Times New Roman" panose="02020603050405020304" pitchFamily="18" charset="0"/>
              </a:rPr>
              <a:t>This difference between space available and space required is called the </a:t>
            </a:r>
            <a:r>
              <a:rPr lang="en-US" sz="2400" b="1" dirty="0">
                <a:solidFill>
                  <a:schemeClr val="tx1"/>
                </a:solidFill>
                <a:latin typeface="Times New Roman" panose="02020603050405020304" pitchFamily="18" charset="0"/>
                <a:cs typeface="Times New Roman" panose="02020603050405020304" pitchFamily="18" charset="0"/>
              </a:rPr>
              <a:t>incisor liability.</a:t>
            </a:r>
          </a:p>
          <a:p>
            <a:pPr algn="just"/>
            <a:r>
              <a:rPr lang="en-US" sz="2400" dirty="0">
                <a:solidFill>
                  <a:schemeClr val="tx1"/>
                </a:solidFill>
                <a:latin typeface="Times New Roman" panose="02020603050405020304" pitchFamily="18" charset="0"/>
                <a:cs typeface="Times New Roman" panose="02020603050405020304" pitchFamily="18" charset="0"/>
              </a:rPr>
              <a:t>This is </a:t>
            </a:r>
            <a:r>
              <a:rPr lang="en-US" sz="2400" dirty="0">
                <a:solidFill>
                  <a:srgbClr val="C00000"/>
                </a:solidFill>
                <a:latin typeface="Times New Roman" panose="02020603050405020304" pitchFamily="18" charset="0"/>
                <a:cs typeface="Times New Roman" panose="02020603050405020304" pitchFamily="18" charset="0"/>
              </a:rPr>
              <a:t>7 mm for maxillary </a:t>
            </a:r>
            <a:r>
              <a:rPr lang="en-US" sz="2400" dirty="0">
                <a:solidFill>
                  <a:schemeClr val="tx1"/>
                </a:solidFill>
                <a:latin typeface="Times New Roman" panose="02020603050405020304" pitchFamily="18" charset="0"/>
                <a:cs typeface="Times New Roman" panose="02020603050405020304" pitchFamily="18" charset="0"/>
              </a:rPr>
              <a:t>arch and </a:t>
            </a:r>
            <a:r>
              <a:rPr lang="en-US" sz="2400" dirty="0">
                <a:solidFill>
                  <a:srgbClr val="C00000"/>
                </a:solidFill>
                <a:latin typeface="Times New Roman" panose="02020603050405020304" pitchFamily="18" charset="0"/>
                <a:cs typeface="Times New Roman" panose="02020603050405020304" pitchFamily="18" charset="0"/>
              </a:rPr>
              <a:t>5 mm for mandibular </a:t>
            </a:r>
            <a:r>
              <a:rPr lang="en-US" sz="2400" dirty="0">
                <a:solidFill>
                  <a:schemeClr val="tx1"/>
                </a:solidFill>
                <a:latin typeface="Times New Roman" panose="02020603050405020304" pitchFamily="18" charset="0"/>
                <a:cs typeface="Times New Roman" panose="02020603050405020304" pitchFamily="18" charset="0"/>
              </a:rPr>
              <a:t>arch. </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B0237EA-2633-DE15-8E76-E1F5EE1861D3}"/>
              </a:ext>
            </a:extLst>
          </p:cNvPr>
          <p:cNvSpPr>
            <a:spLocks noGrp="1"/>
          </p:cNvSpPr>
          <p:nvPr>
            <p:ph type="sldNum" sz="quarter" idx="12"/>
          </p:nvPr>
        </p:nvSpPr>
        <p:spPr/>
        <p:txBody>
          <a:bodyPr/>
          <a:lstStyle/>
          <a:p>
            <a:fld id="{D57F1E4F-1CFF-5643-939E-217C01CDF565}" type="slidenum">
              <a:rPr lang="en-US" smtClean="0"/>
              <a:pPr/>
              <a:t>81</a:t>
            </a:fld>
            <a:endParaRPr lang="en-US" dirty="0"/>
          </a:p>
        </p:txBody>
      </p:sp>
      <p:pic>
        <p:nvPicPr>
          <p:cNvPr id="6" name="Picture 5">
            <a:extLst>
              <a:ext uri="{FF2B5EF4-FFF2-40B4-BE49-F238E27FC236}">
                <a16:creationId xmlns:a16="http://schemas.microsoft.com/office/drawing/2014/main" id="{2B63A652-64DD-3F4D-60A0-53B2444810DE}"/>
              </a:ext>
            </a:extLst>
          </p:cNvPr>
          <p:cNvPicPr>
            <a:picLocks noChangeAspect="1"/>
          </p:cNvPicPr>
          <p:nvPr/>
        </p:nvPicPr>
        <p:blipFill>
          <a:blip r:embed="rId2"/>
          <a:stretch>
            <a:fillRect/>
          </a:stretch>
        </p:blipFill>
        <p:spPr>
          <a:xfrm>
            <a:off x="8342339" y="2743200"/>
            <a:ext cx="3489857" cy="3638939"/>
          </a:xfrm>
          <a:prstGeom prst="rect">
            <a:avLst/>
          </a:prstGeom>
        </p:spPr>
      </p:pic>
    </p:spTree>
    <p:extLst>
      <p:ext uri="{BB962C8B-B14F-4D97-AF65-F5344CB8AC3E}">
        <p14:creationId xmlns:p14="http://schemas.microsoft.com/office/powerpoint/2010/main" val="24524767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B3BE7-B770-0DB9-95E1-04339C25B6D4}"/>
              </a:ext>
            </a:extLst>
          </p:cNvPr>
          <p:cNvSpPr>
            <a:spLocks noGrp="1"/>
          </p:cNvSpPr>
          <p:nvPr>
            <p:ph type="title"/>
          </p:nvPr>
        </p:nvSpPr>
        <p:spPr/>
        <p:txBody>
          <a:bodyPr/>
          <a:lstStyle/>
          <a:p>
            <a:pPr marL="342900" indent="-34290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Some of the factors that help in alignment of incisors by gaining space are:</a:t>
            </a:r>
            <a:endParaRPr lang="en-IN" sz="24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128DFD9-9213-E504-DC42-AEEA33C11371}"/>
              </a:ext>
            </a:extLst>
          </p:cNvPr>
          <p:cNvSpPr>
            <a:spLocks noGrp="1"/>
          </p:cNvSpPr>
          <p:nvPr>
            <p:ph idx="1"/>
          </p:nvPr>
        </p:nvSpPr>
        <p:spPr>
          <a:xfrm>
            <a:off x="1035699" y="2743202"/>
            <a:ext cx="9853126" cy="3890864"/>
          </a:xfrm>
        </p:spPr>
        <p:txBody>
          <a:bodyPr>
            <a:noAutofit/>
          </a:bodyPr>
          <a:lstStyle/>
          <a:p>
            <a:pPr marL="0" indent="0" algn="just">
              <a:buNone/>
            </a:pPr>
            <a:r>
              <a:rPr lang="en-US" sz="2400" dirty="0">
                <a:solidFill>
                  <a:schemeClr val="tx1"/>
                </a:solidFill>
                <a:latin typeface="Times New Roman" panose="02020603050405020304" pitchFamily="18" charset="0"/>
                <a:cs typeface="Times New Roman" panose="02020603050405020304" pitchFamily="18" charset="0"/>
              </a:rPr>
              <a:t>■ </a:t>
            </a:r>
            <a:r>
              <a:rPr lang="en-US" sz="2400" u="sng" dirty="0">
                <a:solidFill>
                  <a:schemeClr val="tx1"/>
                </a:solidFill>
                <a:latin typeface="Times New Roman" panose="02020603050405020304" pitchFamily="18" charset="0"/>
                <a:cs typeface="Times New Roman" panose="02020603050405020304" pitchFamily="18" charset="0"/>
              </a:rPr>
              <a:t>Utilization of interdental spacing of primary incisors</a:t>
            </a:r>
            <a:r>
              <a:rPr lang="en-US" sz="2400" dirty="0">
                <a:solidFill>
                  <a:schemeClr val="tx1"/>
                </a:solidFill>
                <a:latin typeface="Times New Roman" panose="02020603050405020304" pitchFamily="18" charset="0"/>
                <a:cs typeface="Times New Roman" panose="02020603050405020304" pitchFamily="18" charset="0"/>
              </a:rPr>
              <a:t>: </a:t>
            </a:r>
          </a:p>
          <a:p>
            <a:pPr marL="0" indent="0" algn="just">
              <a:buNone/>
            </a:pPr>
            <a:r>
              <a:rPr lang="en-US" sz="2400" dirty="0">
                <a:solidFill>
                  <a:schemeClr val="tx1"/>
                </a:solidFill>
                <a:latin typeface="Times New Roman" panose="02020603050405020304" pitchFamily="18" charset="0"/>
                <a:cs typeface="Times New Roman" panose="02020603050405020304" pitchFamily="18" charset="0"/>
              </a:rPr>
              <a:t>-Averages 4 mm in the maxillary arch and 3 mm in the mandibular arch. </a:t>
            </a:r>
          </a:p>
          <a:p>
            <a:pPr marL="0" indent="0" algn="just">
              <a:buNone/>
            </a:pPr>
            <a:endParaRPr lang="en-US" sz="2400" dirty="0">
              <a:solidFill>
                <a:schemeClr val="tx1"/>
              </a:solidFill>
              <a:latin typeface="Times New Roman" panose="02020603050405020304" pitchFamily="18" charset="0"/>
              <a:cs typeface="Times New Roman" panose="02020603050405020304" pitchFamily="18" charset="0"/>
            </a:endParaRPr>
          </a:p>
          <a:p>
            <a:pPr marL="0" indent="0" algn="just">
              <a:buNone/>
            </a:pPr>
            <a:r>
              <a:rPr lang="en-US" sz="2400" dirty="0">
                <a:solidFill>
                  <a:schemeClr val="tx1"/>
                </a:solidFill>
                <a:latin typeface="Times New Roman" panose="02020603050405020304" pitchFamily="18" charset="0"/>
                <a:cs typeface="Times New Roman" panose="02020603050405020304" pitchFamily="18" charset="0"/>
              </a:rPr>
              <a:t>■ </a:t>
            </a:r>
            <a:r>
              <a:rPr lang="en-US" sz="2400" u="sng" dirty="0">
                <a:solidFill>
                  <a:schemeClr val="tx1"/>
                </a:solidFill>
                <a:latin typeface="Times New Roman" panose="02020603050405020304" pitchFamily="18" charset="0"/>
                <a:cs typeface="Times New Roman" panose="02020603050405020304" pitchFamily="18" charset="0"/>
              </a:rPr>
              <a:t>Increase in intercanine arch width</a:t>
            </a:r>
            <a:r>
              <a:rPr lang="en-US" sz="2400" dirty="0">
                <a:solidFill>
                  <a:schemeClr val="tx1"/>
                </a:solidFill>
                <a:latin typeface="Times New Roman" panose="02020603050405020304" pitchFamily="18" charset="0"/>
                <a:cs typeface="Times New Roman" panose="02020603050405020304" pitchFamily="18" charset="0"/>
              </a:rPr>
              <a:t>: </a:t>
            </a:r>
          </a:p>
          <a:p>
            <a:pPr marL="0" indent="0" algn="just">
              <a:buNone/>
            </a:pPr>
            <a:r>
              <a:rPr lang="en-US" sz="2400" dirty="0">
                <a:solidFill>
                  <a:schemeClr val="tx1"/>
                </a:solidFill>
                <a:latin typeface="Times New Roman" panose="02020603050405020304" pitchFamily="18" charset="0"/>
                <a:cs typeface="Times New Roman" panose="02020603050405020304" pitchFamily="18" charset="0"/>
              </a:rPr>
              <a:t>-This occurs as the child grows. In males, it is 6 mm for maxilla and 4 mm for mandible whereas in females, it is 4.5 mm in maxilla and 4 mm in mandible. </a:t>
            </a:r>
          </a:p>
        </p:txBody>
      </p:sp>
      <p:sp>
        <p:nvSpPr>
          <p:cNvPr id="4" name="Slide Number Placeholder 3">
            <a:extLst>
              <a:ext uri="{FF2B5EF4-FFF2-40B4-BE49-F238E27FC236}">
                <a16:creationId xmlns:a16="http://schemas.microsoft.com/office/drawing/2014/main" id="{FAAE3D8A-3762-E084-3C5D-FE64F71FF980}"/>
              </a:ext>
            </a:extLst>
          </p:cNvPr>
          <p:cNvSpPr>
            <a:spLocks noGrp="1"/>
          </p:cNvSpPr>
          <p:nvPr>
            <p:ph type="sldNum" sz="quarter" idx="12"/>
          </p:nvPr>
        </p:nvSpPr>
        <p:spPr/>
        <p:txBody>
          <a:bodyPr/>
          <a:lstStyle/>
          <a:p>
            <a:fld id="{D57F1E4F-1CFF-5643-939E-217C01CDF565}" type="slidenum">
              <a:rPr lang="en-US" smtClean="0"/>
              <a:pPr/>
              <a:t>82</a:t>
            </a:fld>
            <a:endParaRPr lang="en-US" dirty="0"/>
          </a:p>
        </p:txBody>
      </p:sp>
    </p:spTree>
    <p:extLst>
      <p:ext uri="{BB962C8B-B14F-4D97-AF65-F5344CB8AC3E}">
        <p14:creationId xmlns:p14="http://schemas.microsoft.com/office/powerpoint/2010/main" val="34697656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EE8EB5-5884-3F98-E16D-F9B362A866A8}"/>
              </a:ext>
            </a:extLst>
          </p:cNvPr>
          <p:cNvSpPr>
            <a:spLocks noGrp="1"/>
          </p:cNvSpPr>
          <p:nvPr>
            <p:ph idx="1"/>
          </p:nvPr>
        </p:nvSpPr>
        <p:spPr>
          <a:xfrm>
            <a:off x="1154955" y="2603500"/>
            <a:ext cx="7503854" cy="3416300"/>
          </a:xfrm>
        </p:spPr>
        <p:txBody>
          <a:bodyPr>
            <a:normAutofit lnSpcReduction="10000"/>
          </a:bodyPr>
          <a:lstStyle/>
          <a:p>
            <a:pPr marL="0" indent="0" algn="just">
              <a:buNone/>
            </a:pPr>
            <a:r>
              <a:rPr lang="en-US" sz="2400" dirty="0">
                <a:solidFill>
                  <a:schemeClr val="tx1"/>
                </a:solidFill>
                <a:latin typeface="Times New Roman" panose="02020603050405020304" pitchFamily="18" charset="0"/>
                <a:cs typeface="Times New Roman" panose="02020603050405020304" pitchFamily="18" charset="0"/>
              </a:rPr>
              <a:t>■ </a:t>
            </a:r>
            <a:r>
              <a:rPr lang="en-US" sz="2400" u="sng" dirty="0">
                <a:solidFill>
                  <a:schemeClr val="tx1"/>
                </a:solidFill>
                <a:latin typeface="Times New Roman" panose="02020603050405020304" pitchFamily="18" charset="0"/>
                <a:cs typeface="Times New Roman" panose="02020603050405020304" pitchFamily="18" charset="0"/>
              </a:rPr>
              <a:t>Increase in intercanine arch length</a:t>
            </a:r>
            <a:r>
              <a:rPr lang="en-US" sz="2400" dirty="0">
                <a:solidFill>
                  <a:schemeClr val="tx1"/>
                </a:solidFill>
                <a:latin typeface="Times New Roman" panose="02020603050405020304" pitchFamily="18" charset="0"/>
                <a:cs typeface="Times New Roman" panose="02020603050405020304" pitchFamily="18" charset="0"/>
              </a:rPr>
              <a:t>: </a:t>
            </a:r>
          </a:p>
          <a:p>
            <a:pPr marL="0" indent="0" algn="just">
              <a:buNone/>
            </a:pPr>
            <a:r>
              <a:rPr lang="en-US" sz="2400" dirty="0">
                <a:solidFill>
                  <a:schemeClr val="tx1"/>
                </a:solidFill>
                <a:latin typeface="Times New Roman" panose="02020603050405020304" pitchFamily="18" charset="0"/>
                <a:cs typeface="Times New Roman" panose="02020603050405020304" pitchFamily="18" charset="0"/>
              </a:rPr>
              <a:t> -This is due to growth of jaws. </a:t>
            </a:r>
          </a:p>
          <a:p>
            <a:pPr marL="0" indent="0" algn="just">
              <a:buNone/>
            </a:pPr>
            <a:endParaRPr lang="en-US" sz="2400" dirty="0">
              <a:solidFill>
                <a:schemeClr val="tx1"/>
              </a:solidFill>
              <a:latin typeface="Times New Roman" panose="02020603050405020304" pitchFamily="18" charset="0"/>
              <a:cs typeface="Times New Roman" panose="02020603050405020304" pitchFamily="18" charset="0"/>
            </a:endParaRPr>
          </a:p>
          <a:p>
            <a:pPr marL="0" indent="0" algn="just">
              <a:buNone/>
            </a:pPr>
            <a:r>
              <a:rPr lang="en-US" sz="2400" dirty="0">
                <a:solidFill>
                  <a:schemeClr val="tx1"/>
                </a:solidFill>
                <a:latin typeface="Times New Roman" panose="02020603050405020304" pitchFamily="18" charset="0"/>
                <a:cs typeface="Times New Roman" panose="02020603050405020304" pitchFamily="18" charset="0"/>
              </a:rPr>
              <a:t>■ </a:t>
            </a:r>
            <a:r>
              <a:rPr lang="en-US" sz="2400" u="sng" dirty="0">
                <a:solidFill>
                  <a:schemeClr val="tx1"/>
                </a:solidFill>
                <a:latin typeface="Times New Roman" panose="02020603050405020304" pitchFamily="18" charset="0"/>
                <a:cs typeface="Times New Roman" panose="02020603050405020304" pitchFamily="18" charset="0"/>
              </a:rPr>
              <a:t>Change in interincisal angulations</a:t>
            </a:r>
            <a:r>
              <a:rPr lang="en-US" sz="2400" dirty="0">
                <a:solidFill>
                  <a:schemeClr val="tx1"/>
                </a:solidFill>
                <a:latin typeface="Times New Roman" panose="02020603050405020304" pitchFamily="18" charset="0"/>
                <a:cs typeface="Times New Roman" panose="02020603050405020304" pitchFamily="18" charset="0"/>
              </a:rPr>
              <a:t>: </a:t>
            </a:r>
          </a:p>
          <a:p>
            <a:pPr marL="0" indent="0" algn="just">
              <a:buNone/>
            </a:pPr>
            <a:r>
              <a:rPr lang="en-US" sz="2400" dirty="0">
                <a:solidFill>
                  <a:schemeClr val="tx1"/>
                </a:solidFill>
                <a:latin typeface="Times New Roman" panose="02020603050405020304" pitchFamily="18" charset="0"/>
                <a:cs typeface="Times New Roman" panose="02020603050405020304" pitchFamily="18" charset="0"/>
              </a:rPr>
              <a:t> -The angle between the maxillary and mandibular incisors is about 150° in primary dentition, whereas it is about 123° in permanent dentition thus allowing more proclination and gaining space for incisor alignment.</a:t>
            </a:r>
          </a:p>
          <a:p>
            <a:endParaRPr lang="en-IN" sz="2400" dirty="0">
              <a:solidFill>
                <a:schemeClr val="tx1"/>
              </a:solidFill>
            </a:endParaRPr>
          </a:p>
        </p:txBody>
      </p:sp>
      <p:sp>
        <p:nvSpPr>
          <p:cNvPr id="4" name="Slide Number Placeholder 3">
            <a:extLst>
              <a:ext uri="{FF2B5EF4-FFF2-40B4-BE49-F238E27FC236}">
                <a16:creationId xmlns:a16="http://schemas.microsoft.com/office/drawing/2014/main" id="{1289826C-D629-D8C6-76F0-7E26EEDD22B8}"/>
              </a:ext>
            </a:extLst>
          </p:cNvPr>
          <p:cNvSpPr>
            <a:spLocks noGrp="1"/>
          </p:cNvSpPr>
          <p:nvPr>
            <p:ph type="sldNum" sz="quarter" idx="12"/>
          </p:nvPr>
        </p:nvSpPr>
        <p:spPr/>
        <p:txBody>
          <a:bodyPr/>
          <a:lstStyle/>
          <a:p>
            <a:fld id="{D57F1E4F-1CFF-5643-939E-217C01CDF565}" type="slidenum">
              <a:rPr lang="en-US" smtClean="0"/>
              <a:pPr/>
              <a:t>83</a:t>
            </a:fld>
            <a:endParaRPr lang="en-US" dirty="0"/>
          </a:p>
        </p:txBody>
      </p:sp>
      <p:pic>
        <p:nvPicPr>
          <p:cNvPr id="6" name="Picture 5">
            <a:extLst>
              <a:ext uri="{FF2B5EF4-FFF2-40B4-BE49-F238E27FC236}">
                <a16:creationId xmlns:a16="http://schemas.microsoft.com/office/drawing/2014/main" id="{6E9D4C45-50F7-B3EC-370A-63B939B0E9B9}"/>
              </a:ext>
            </a:extLst>
          </p:cNvPr>
          <p:cNvPicPr>
            <a:picLocks noChangeAspect="1"/>
          </p:cNvPicPr>
          <p:nvPr/>
        </p:nvPicPr>
        <p:blipFill>
          <a:blip r:embed="rId2"/>
          <a:stretch>
            <a:fillRect/>
          </a:stretch>
        </p:blipFill>
        <p:spPr>
          <a:xfrm>
            <a:off x="8834935" y="3063426"/>
            <a:ext cx="3054676" cy="2656240"/>
          </a:xfrm>
          <a:prstGeom prst="rect">
            <a:avLst/>
          </a:prstGeom>
        </p:spPr>
      </p:pic>
    </p:spTree>
    <p:extLst>
      <p:ext uri="{BB962C8B-B14F-4D97-AF65-F5344CB8AC3E}">
        <p14:creationId xmlns:p14="http://schemas.microsoft.com/office/powerpoint/2010/main" val="11327781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2577-DF47-EA75-6E06-8F151342C04B}"/>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B. Intertransitional Period :</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092B157-409A-38A0-5B4F-A4157011AEA9}"/>
              </a:ext>
            </a:extLst>
          </p:cNvPr>
          <p:cNvSpPr>
            <a:spLocks noGrp="1"/>
          </p:cNvSpPr>
          <p:nvPr>
            <p:ph idx="1"/>
          </p:nvPr>
        </p:nvSpPr>
        <p:spPr>
          <a:xfrm>
            <a:off x="1154955" y="2603500"/>
            <a:ext cx="6253552" cy="3778640"/>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In this period, the maxillary and mandibular arches consist of permanent incisors and permanent molars that sandwich the deciduous canines and molars.</a:t>
            </a:r>
          </a:p>
          <a:p>
            <a:pPr algn="just"/>
            <a:r>
              <a:rPr lang="en-US" sz="2400" dirty="0">
                <a:solidFill>
                  <a:schemeClr val="tx1"/>
                </a:solidFill>
                <a:latin typeface="Times New Roman" panose="02020603050405020304" pitchFamily="18" charset="0"/>
                <a:cs typeface="Times New Roman" panose="02020603050405020304" pitchFamily="18" charset="0"/>
              </a:rPr>
              <a:t>This phase lasts for 1½ years and is relatively stable. </a:t>
            </a:r>
          </a:p>
          <a:p>
            <a:pPr algn="just"/>
            <a:r>
              <a:rPr lang="en-US" sz="2400" dirty="0">
                <a:solidFill>
                  <a:schemeClr val="tx1"/>
                </a:solidFill>
                <a:latin typeface="Times New Roman" panose="02020603050405020304" pitchFamily="18" charset="0"/>
                <a:cs typeface="Times New Roman" panose="02020603050405020304" pitchFamily="18" charset="0"/>
              </a:rPr>
              <a:t>Only a few changes in the morphology of deciduous teeth are seen because they undergo attrition.</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BAD4C52-BC37-C97F-D3C7-DC884B024D7C}"/>
              </a:ext>
            </a:extLst>
          </p:cNvPr>
          <p:cNvSpPr>
            <a:spLocks noGrp="1"/>
          </p:cNvSpPr>
          <p:nvPr>
            <p:ph type="sldNum" sz="quarter" idx="12"/>
          </p:nvPr>
        </p:nvSpPr>
        <p:spPr/>
        <p:txBody>
          <a:bodyPr/>
          <a:lstStyle/>
          <a:p>
            <a:fld id="{D57F1E4F-1CFF-5643-939E-217C01CDF565}" type="slidenum">
              <a:rPr lang="en-US" smtClean="0"/>
              <a:pPr/>
              <a:t>84</a:t>
            </a:fld>
            <a:endParaRPr lang="en-US" dirty="0"/>
          </a:p>
        </p:txBody>
      </p:sp>
      <p:pic>
        <p:nvPicPr>
          <p:cNvPr id="5" name="Picture 4">
            <a:extLst>
              <a:ext uri="{FF2B5EF4-FFF2-40B4-BE49-F238E27FC236}">
                <a16:creationId xmlns:a16="http://schemas.microsoft.com/office/drawing/2014/main" id="{9CCECADE-3998-D967-4E2A-B36B5DA4065E}"/>
              </a:ext>
            </a:extLst>
          </p:cNvPr>
          <p:cNvPicPr>
            <a:picLocks noChangeAspect="1"/>
          </p:cNvPicPr>
          <p:nvPr/>
        </p:nvPicPr>
        <p:blipFill>
          <a:blip r:embed="rId2"/>
          <a:stretch>
            <a:fillRect/>
          </a:stretch>
        </p:blipFill>
        <p:spPr>
          <a:xfrm>
            <a:off x="8120062" y="2840004"/>
            <a:ext cx="3644811" cy="3010289"/>
          </a:xfrm>
          <a:prstGeom prst="rect">
            <a:avLst/>
          </a:prstGeom>
        </p:spPr>
      </p:pic>
    </p:spTree>
    <p:extLst>
      <p:ext uri="{BB962C8B-B14F-4D97-AF65-F5344CB8AC3E}">
        <p14:creationId xmlns:p14="http://schemas.microsoft.com/office/powerpoint/2010/main" val="6651357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7D3A6-A515-A89C-D7B1-AB47C33AF53D}"/>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C. Second Transitional Period:</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7509D17-26BC-2FA6-6F1F-90177297FE19}"/>
              </a:ext>
            </a:extLst>
          </p:cNvPr>
          <p:cNvSpPr>
            <a:spLocks noGrp="1"/>
          </p:cNvSpPr>
          <p:nvPr>
            <p:ph idx="1"/>
          </p:nvPr>
        </p:nvSpPr>
        <p:spPr>
          <a:xfrm>
            <a:off x="1154954" y="2603500"/>
            <a:ext cx="9584581" cy="3955920"/>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This phase is characterized by replacement of deciduous molars and canines by premolars and permanent cuspids and the eruption of maxillary lateral incisors and canines. </a:t>
            </a:r>
          </a:p>
          <a:p>
            <a:pPr algn="just"/>
            <a:r>
              <a:rPr lang="en-US" sz="2400" dirty="0">
                <a:solidFill>
                  <a:schemeClr val="tx1"/>
                </a:solidFill>
                <a:latin typeface="Times New Roman" panose="02020603050405020304" pitchFamily="18" charset="0"/>
                <a:cs typeface="Times New Roman" panose="02020603050405020304" pitchFamily="18" charset="0"/>
              </a:rPr>
              <a:t>This takes place around 9 to 11 years of age and is very critical for the alignment of the erupting permanent teeth.</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226D8FD-A064-9554-C85E-0AEA7AF68ABC}"/>
              </a:ext>
            </a:extLst>
          </p:cNvPr>
          <p:cNvSpPr>
            <a:spLocks noGrp="1"/>
          </p:cNvSpPr>
          <p:nvPr>
            <p:ph type="sldNum" sz="quarter" idx="12"/>
          </p:nvPr>
        </p:nvSpPr>
        <p:spPr/>
        <p:txBody>
          <a:bodyPr/>
          <a:lstStyle/>
          <a:p>
            <a:fld id="{D57F1E4F-1CFF-5643-939E-217C01CDF565}" type="slidenum">
              <a:rPr lang="en-US" smtClean="0"/>
              <a:pPr/>
              <a:t>85</a:t>
            </a:fld>
            <a:endParaRPr lang="en-US" dirty="0"/>
          </a:p>
        </p:txBody>
      </p:sp>
    </p:spTree>
    <p:extLst>
      <p:ext uri="{BB962C8B-B14F-4D97-AF65-F5344CB8AC3E}">
        <p14:creationId xmlns:p14="http://schemas.microsoft.com/office/powerpoint/2010/main" val="32063489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9B15B-DE22-393D-A9AB-6091DFDE78B6}"/>
              </a:ext>
            </a:extLst>
          </p:cNvPr>
          <p:cNvSpPr>
            <a:spLocks noGrp="1"/>
          </p:cNvSpPr>
          <p:nvPr>
            <p:ph type="title"/>
          </p:nvPr>
        </p:nvSpPr>
        <p:spPr/>
        <p:txBody>
          <a:bodyPr/>
          <a:lstStyle/>
          <a:p>
            <a:pPr marL="457200" indent="-457200">
              <a:buFont typeface="Wingdings" panose="05000000000000000000" pitchFamily="2" charset="2"/>
              <a:buChar char="Ø"/>
            </a:pPr>
            <a:r>
              <a:rPr lang="en-US" sz="2800" b="1" u="sng" dirty="0">
                <a:latin typeface="Times New Roman" panose="02020603050405020304" pitchFamily="18" charset="0"/>
                <a:cs typeface="Times New Roman" panose="02020603050405020304" pitchFamily="18" charset="0"/>
              </a:rPr>
              <a:t>Replacement of Deciduous Molars and Canine </a:t>
            </a:r>
            <a:endParaRPr lang="en-IN" sz="2800" b="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EAE935E-3F9B-03EC-449F-982464B03FE6}"/>
              </a:ext>
            </a:extLst>
          </p:cNvPr>
          <p:cNvSpPr>
            <a:spLocks noGrp="1"/>
          </p:cNvSpPr>
          <p:nvPr>
            <p:ph idx="1"/>
          </p:nvPr>
        </p:nvSpPr>
        <p:spPr>
          <a:xfrm>
            <a:off x="1154954" y="2510194"/>
            <a:ext cx="8716834" cy="4067888"/>
          </a:xfrm>
        </p:spPr>
        <p:txBody>
          <a:bodyPr>
            <a:no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The combined mesiodistal width of permanent canine and premolars is less than that of deciduous canine and molars. This extra space is called </a:t>
            </a:r>
            <a:r>
              <a:rPr lang="en-US" sz="2400" b="1" dirty="0">
                <a:solidFill>
                  <a:schemeClr val="tx1"/>
                </a:solidFill>
                <a:latin typeface="Times New Roman" panose="02020603050405020304" pitchFamily="18" charset="0"/>
                <a:cs typeface="Times New Roman" panose="02020603050405020304" pitchFamily="18" charset="0"/>
              </a:rPr>
              <a:t>Leeway space of Nance </a:t>
            </a:r>
            <a:r>
              <a:rPr lang="en-US" sz="2400" dirty="0">
                <a:solidFill>
                  <a:schemeClr val="tx1"/>
                </a:solidFill>
                <a:latin typeface="Times New Roman" panose="02020603050405020304" pitchFamily="18" charset="0"/>
                <a:cs typeface="Times New Roman" panose="02020603050405020304" pitchFamily="18" charset="0"/>
              </a:rPr>
              <a:t>and is utilized by mandibular molars to establish Class I relationship through late mesial shift. </a:t>
            </a:r>
          </a:p>
          <a:p>
            <a:pPr algn="just"/>
            <a:r>
              <a:rPr lang="en-US" sz="2400" dirty="0">
                <a:solidFill>
                  <a:schemeClr val="tx1"/>
                </a:solidFill>
                <a:latin typeface="Times New Roman" panose="02020603050405020304" pitchFamily="18" charset="0"/>
                <a:cs typeface="Times New Roman" panose="02020603050405020304" pitchFamily="18" charset="0"/>
              </a:rPr>
              <a:t>It is </a:t>
            </a:r>
            <a:r>
              <a:rPr lang="en-US" sz="2400" b="1" dirty="0">
                <a:solidFill>
                  <a:schemeClr val="tx1"/>
                </a:solidFill>
                <a:latin typeface="Times New Roman" panose="02020603050405020304" pitchFamily="18" charset="0"/>
                <a:cs typeface="Times New Roman" panose="02020603050405020304" pitchFamily="18" charset="0"/>
              </a:rPr>
              <a:t>1.8 mm </a:t>
            </a:r>
            <a:r>
              <a:rPr lang="en-US" sz="2400" dirty="0">
                <a:solidFill>
                  <a:schemeClr val="tx1"/>
                </a:solidFill>
                <a:latin typeface="Times New Roman" panose="02020603050405020304" pitchFamily="18" charset="0"/>
                <a:cs typeface="Times New Roman" panose="02020603050405020304" pitchFamily="18" charset="0"/>
              </a:rPr>
              <a:t>(0.9 mm on each side) in </a:t>
            </a:r>
            <a:r>
              <a:rPr lang="en-US" sz="2400" b="1" dirty="0">
                <a:solidFill>
                  <a:schemeClr val="tx1"/>
                </a:solidFill>
                <a:latin typeface="Times New Roman" panose="02020603050405020304" pitchFamily="18" charset="0"/>
                <a:cs typeface="Times New Roman" panose="02020603050405020304" pitchFamily="18" charset="0"/>
              </a:rPr>
              <a:t>maxillary</a:t>
            </a:r>
            <a:r>
              <a:rPr lang="en-US" sz="2400" dirty="0">
                <a:solidFill>
                  <a:schemeClr val="tx1"/>
                </a:solidFill>
                <a:latin typeface="Times New Roman" panose="02020603050405020304" pitchFamily="18" charset="0"/>
                <a:cs typeface="Times New Roman" panose="02020603050405020304" pitchFamily="18" charset="0"/>
              </a:rPr>
              <a:t> </a:t>
            </a:r>
            <a:r>
              <a:rPr lang="en-US" sz="2400" b="1" dirty="0">
                <a:solidFill>
                  <a:schemeClr val="tx1"/>
                </a:solidFill>
                <a:latin typeface="Times New Roman" panose="02020603050405020304" pitchFamily="18" charset="0"/>
                <a:cs typeface="Times New Roman" panose="02020603050405020304" pitchFamily="18" charset="0"/>
              </a:rPr>
              <a:t>arch</a:t>
            </a:r>
            <a:r>
              <a:rPr lang="en-US" sz="2400" dirty="0">
                <a:solidFill>
                  <a:schemeClr val="tx1"/>
                </a:solidFill>
                <a:latin typeface="Times New Roman" panose="02020603050405020304" pitchFamily="18" charset="0"/>
                <a:cs typeface="Times New Roman" panose="02020603050405020304" pitchFamily="18" charset="0"/>
              </a:rPr>
              <a:t> and </a:t>
            </a:r>
            <a:r>
              <a:rPr lang="en-US" sz="2400" b="1" dirty="0">
                <a:solidFill>
                  <a:srgbClr val="C00000"/>
                </a:solidFill>
                <a:latin typeface="Times New Roman" panose="02020603050405020304" pitchFamily="18" charset="0"/>
                <a:cs typeface="Times New Roman" panose="02020603050405020304" pitchFamily="18" charset="0"/>
              </a:rPr>
              <a:t>3.4 mm </a:t>
            </a:r>
            <a:r>
              <a:rPr lang="en-US" sz="2400" dirty="0">
                <a:solidFill>
                  <a:schemeClr val="tx1"/>
                </a:solidFill>
                <a:latin typeface="Times New Roman" panose="02020603050405020304" pitchFamily="18" charset="0"/>
                <a:cs typeface="Times New Roman" panose="02020603050405020304" pitchFamily="18" charset="0"/>
              </a:rPr>
              <a:t>(1.7 mm on each side) in </a:t>
            </a:r>
            <a:r>
              <a:rPr lang="en-US" sz="2400" b="1" dirty="0">
                <a:solidFill>
                  <a:srgbClr val="C00000"/>
                </a:solidFill>
                <a:latin typeface="Times New Roman" panose="02020603050405020304" pitchFamily="18" charset="0"/>
                <a:cs typeface="Times New Roman" panose="02020603050405020304" pitchFamily="18" charset="0"/>
              </a:rPr>
              <a:t>mandibular arch</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4" name="Slide Number Placeholder 3">
            <a:extLst>
              <a:ext uri="{FF2B5EF4-FFF2-40B4-BE49-F238E27FC236}">
                <a16:creationId xmlns:a16="http://schemas.microsoft.com/office/drawing/2014/main" id="{6FB38784-25C2-A5DD-E097-6B6A77BF2A43}"/>
              </a:ext>
            </a:extLst>
          </p:cNvPr>
          <p:cNvSpPr>
            <a:spLocks noGrp="1"/>
          </p:cNvSpPr>
          <p:nvPr>
            <p:ph type="sldNum" sz="quarter" idx="12"/>
          </p:nvPr>
        </p:nvSpPr>
        <p:spPr/>
        <p:txBody>
          <a:bodyPr/>
          <a:lstStyle/>
          <a:p>
            <a:fld id="{D57F1E4F-1CFF-5643-939E-217C01CDF565}" type="slidenum">
              <a:rPr lang="en-US" smtClean="0"/>
              <a:pPr/>
              <a:t>86</a:t>
            </a:fld>
            <a:endParaRPr lang="en-US" dirty="0"/>
          </a:p>
        </p:txBody>
      </p:sp>
    </p:spTree>
    <p:extLst>
      <p:ext uri="{BB962C8B-B14F-4D97-AF65-F5344CB8AC3E}">
        <p14:creationId xmlns:p14="http://schemas.microsoft.com/office/powerpoint/2010/main" val="9255489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CDA19C-D316-FF39-0A72-6E353A7F4F52}"/>
              </a:ext>
            </a:extLst>
          </p:cNvPr>
          <p:cNvSpPr>
            <a:spLocks noGrp="1"/>
          </p:cNvSpPr>
          <p:nvPr>
            <p:ph idx="1"/>
          </p:nvPr>
        </p:nvSpPr>
        <p:spPr>
          <a:xfrm>
            <a:off x="641772" y="3004715"/>
            <a:ext cx="6860042" cy="3657341"/>
          </a:xfrm>
        </p:spPr>
        <p:txBody>
          <a:bodyPr>
            <a:normAutofit/>
          </a:bodyPr>
          <a:lstStyle/>
          <a:p>
            <a:r>
              <a:rPr lang="en-US" sz="2400" dirty="0">
                <a:solidFill>
                  <a:schemeClr val="tx1"/>
                </a:solidFill>
                <a:latin typeface="Times New Roman" panose="02020603050405020304" pitchFamily="18" charset="0"/>
                <a:cs typeface="Times New Roman" panose="02020603050405020304" pitchFamily="18" charset="0"/>
              </a:rPr>
              <a:t>The dimensions of deciduous 2nd molars is more than that of 2nd premolars, this excess space is called as </a:t>
            </a:r>
            <a:r>
              <a:rPr lang="en-US" sz="2400" b="1" dirty="0">
                <a:solidFill>
                  <a:schemeClr val="tx1"/>
                </a:solidFill>
                <a:latin typeface="Times New Roman" panose="02020603050405020304" pitchFamily="18" charset="0"/>
                <a:cs typeface="Times New Roman" panose="02020603050405020304" pitchFamily="18" charset="0"/>
              </a:rPr>
              <a:t>E-space.</a:t>
            </a:r>
            <a:endParaRPr lang="en-IN" sz="2400" b="1" dirty="0">
              <a:solidFill>
                <a:schemeClr val="tx1"/>
              </a:solidFill>
              <a:latin typeface="Times New Roman" panose="02020603050405020304" pitchFamily="18" charset="0"/>
              <a:cs typeface="Times New Roman" panose="02020603050405020304" pitchFamily="18" charset="0"/>
            </a:endParaRPr>
          </a:p>
          <a:p>
            <a:endParaRPr lang="en-IN" sz="2400" dirty="0"/>
          </a:p>
        </p:txBody>
      </p:sp>
      <p:sp>
        <p:nvSpPr>
          <p:cNvPr id="4" name="Slide Number Placeholder 3">
            <a:extLst>
              <a:ext uri="{FF2B5EF4-FFF2-40B4-BE49-F238E27FC236}">
                <a16:creationId xmlns:a16="http://schemas.microsoft.com/office/drawing/2014/main" id="{89917AE6-4FEB-B76B-AC80-6D54B19D7BB6}"/>
              </a:ext>
            </a:extLst>
          </p:cNvPr>
          <p:cNvSpPr>
            <a:spLocks noGrp="1"/>
          </p:cNvSpPr>
          <p:nvPr>
            <p:ph type="sldNum" sz="quarter" idx="12"/>
          </p:nvPr>
        </p:nvSpPr>
        <p:spPr/>
        <p:txBody>
          <a:bodyPr/>
          <a:lstStyle/>
          <a:p>
            <a:fld id="{D57F1E4F-1CFF-5643-939E-217C01CDF565}" type="slidenum">
              <a:rPr lang="en-US" smtClean="0"/>
              <a:pPr/>
              <a:t>87</a:t>
            </a:fld>
            <a:endParaRPr lang="en-US" dirty="0"/>
          </a:p>
        </p:txBody>
      </p:sp>
      <p:pic>
        <p:nvPicPr>
          <p:cNvPr id="6" name="Picture 5">
            <a:extLst>
              <a:ext uri="{FF2B5EF4-FFF2-40B4-BE49-F238E27FC236}">
                <a16:creationId xmlns:a16="http://schemas.microsoft.com/office/drawing/2014/main" id="{BAAE8A24-682B-70CC-EB62-DC26C4BC0EFC}"/>
              </a:ext>
            </a:extLst>
          </p:cNvPr>
          <p:cNvPicPr>
            <a:picLocks noChangeAspect="1"/>
          </p:cNvPicPr>
          <p:nvPr/>
        </p:nvPicPr>
        <p:blipFill>
          <a:blip r:embed="rId2"/>
          <a:stretch>
            <a:fillRect/>
          </a:stretch>
        </p:blipFill>
        <p:spPr>
          <a:xfrm>
            <a:off x="7504145" y="2668432"/>
            <a:ext cx="4015238" cy="3489773"/>
          </a:xfrm>
          <a:prstGeom prst="rect">
            <a:avLst/>
          </a:prstGeom>
        </p:spPr>
      </p:pic>
    </p:spTree>
    <p:extLst>
      <p:ext uri="{BB962C8B-B14F-4D97-AF65-F5344CB8AC3E}">
        <p14:creationId xmlns:p14="http://schemas.microsoft.com/office/powerpoint/2010/main" val="34596016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1FA08-4FCB-42EF-6046-155F7F9550E1}"/>
              </a:ext>
            </a:extLst>
          </p:cNvPr>
          <p:cNvSpPr>
            <a:spLocks noGrp="1"/>
          </p:cNvSpPr>
          <p:nvPr>
            <p:ph type="title"/>
          </p:nvPr>
        </p:nvSpPr>
        <p:spPr/>
        <p:txBody>
          <a:bodyPr/>
          <a:lstStyle/>
          <a:p>
            <a:pPr marL="571500" indent="-571500">
              <a:buFont typeface="Wingdings" panose="05000000000000000000" pitchFamily="2" charset="2"/>
              <a:buChar char="Ø"/>
            </a:pPr>
            <a:r>
              <a:rPr lang="en-US" sz="2800" b="1" u="sng" dirty="0">
                <a:latin typeface="Times New Roman" panose="02020603050405020304" pitchFamily="18" charset="0"/>
                <a:cs typeface="Times New Roman" panose="02020603050405020304" pitchFamily="18" charset="0"/>
              </a:rPr>
              <a:t>Eruption of Maxillary Canine:</a:t>
            </a:r>
            <a:endParaRPr lang="en-IN" sz="2800" b="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F2989A0-2BFE-A976-A627-33F7C4806879}"/>
              </a:ext>
            </a:extLst>
          </p:cNvPr>
          <p:cNvSpPr>
            <a:spLocks noGrp="1"/>
          </p:cNvSpPr>
          <p:nvPr>
            <p:ph idx="1"/>
          </p:nvPr>
        </p:nvSpPr>
        <p:spPr>
          <a:xfrm>
            <a:off x="968342" y="2678144"/>
            <a:ext cx="10219062" cy="3405414"/>
          </a:xfrm>
        </p:spPr>
        <p:txBody>
          <a:bodyPr>
            <a:no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The other event of significance in second transition period is eruption of maxillary lateral incisors and canines.</a:t>
            </a:r>
          </a:p>
          <a:p>
            <a:pPr algn="just"/>
            <a:r>
              <a:rPr lang="en-US" sz="2400" dirty="0">
                <a:solidFill>
                  <a:schemeClr val="tx1"/>
                </a:solidFill>
                <a:latin typeface="Times New Roman" panose="02020603050405020304" pitchFamily="18" charset="0"/>
                <a:cs typeface="Times New Roman" panose="02020603050405020304" pitchFamily="18" charset="0"/>
              </a:rPr>
              <a:t>This self-correcting malocclusion is seen around 8 to 11 years of age or during eruption of canines and was first described by H Broadbent in 1937.</a:t>
            </a:r>
          </a:p>
          <a:p>
            <a:pPr algn="just"/>
            <a:r>
              <a:rPr lang="en-US" sz="2400" dirty="0">
                <a:solidFill>
                  <a:schemeClr val="tx1"/>
                </a:solidFill>
                <a:latin typeface="Times New Roman" panose="02020603050405020304" pitchFamily="18" charset="0"/>
                <a:cs typeface="Times New Roman" panose="02020603050405020304" pitchFamily="18" charset="0"/>
              </a:rPr>
              <a:t>As the permanent maxillary canines erupt they displace the roots of maxillary lateral incisors mesially.</a:t>
            </a:r>
          </a:p>
          <a:p>
            <a:pPr algn="just"/>
            <a:r>
              <a:rPr lang="en-US" sz="2400" dirty="0">
                <a:solidFill>
                  <a:schemeClr val="tx1"/>
                </a:solidFill>
                <a:latin typeface="Times New Roman" panose="02020603050405020304" pitchFamily="18" charset="0"/>
                <a:cs typeface="Times New Roman" panose="02020603050405020304" pitchFamily="18" charset="0"/>
              </a:rPr>
              <a:t>This force is transmitted to the central incisors and their roots are also displaced mesially.</a:t>
            </a:r>
          </a:p>
        </p:txBody>
      </p:sp>
      <p:sp>
        <p:nvSpPr>
          <p:cNvPr id="4" name="Slide Number Placeholder 3">
            <a:extLst>
              <a:ext uri="{FF2B5EF4-FFF2-40B4-BE49-F238E27FC236}">
                <a16:creationId xmlns:a16="http://schemas.microsoft.com/office/drawing/2014/main" id="{35DABB6F-F6AA-8702-51B9-77054BFC7910}"/>
              </a:ext>
            </a:extLst>
          </p:cNvPr>
          <p:cNvSpPr>
            <a:spLocks noGrp="1"/>
          </p:cNvSpPr>
          <p:nvPr>
            <p:ph type="sldNum" sz="quarter" idx="12"/>
          </p:nvPr>
        </p:nvSpPr>
        <p:spPr/>
        <p:txBody>
          <a:bodyPr/>
          <a:lstStyle/>
          <a:p>
            <a:fld id="{D57F1E4F-1CFF-5643-939E-217C01CDF565}" type="slidenum">
              <a:rPr lang="en-US" smtClean="0"/>
              <a:pPr/>
              <a:t>88</a:t>
            </a:fld>
            <a:endParaRPr lang="en-US" dirty="0"/>
          </a:p>
        </p:txBody>
      </p:sp>
    </p:spTree>
    <p:extLst>
      <p:ext uri="{BB962C8B-B14F-4D97-AF65-F5344CB8AC3E}">
        <p14:creationId xmlns:p14="http://schemas.microsoft.com/office/powerpoint/2010/main" val="33928310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E201DF-3AC5-0D42-CD42-D8F1F7E2945A}"/>
              </a:ext>
            </a:extLst>
          </p:cNvPr>
          <p:cNvSpPr>
            <a:spLocks noGrp="1"/>
          </p:cNvSpPr>
          <p:nvPr>
            <p:ph idx="1"/>
          </p:nvPr>
        </p:nvSpPr>
        <p:spPr>
          <a:xfrm>
            <a:off x="597159" y="2649893"/>
            <a:ext cx="4711959" cy="3750907"/>
          </a:xfrm>
        </p:spPr>
        <p:txBody>
          <a:bodyPr numCol="1">
            <a:no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Thus, the resultant force causes the distal divergence of the crown in an opposite direction, leading to midline spacing.</a:t>
            </a:r>
          </a:p>
          <a:p>
            <a:r>
              <a:rPr lang="en-US" sz="2400" dirty="0">
                <a:solidFill>
                  <a:schemeClr val="tx1"/>
                </a:solidFill>
                <a:latin typeface="Times New Roman" panose="02020603050405020304" pitchFamily="18" charset="0"/>
                <a:cs typeface="Times New Roman" panose="02020603050405020304" pitchFamily="18" charset="0"/>
              </a:rPr>
              <a:t>This is called </a:t>
            </a:r>
            <a:r>
              <a:rPr lang="en-US" sz="2400" b="1" dirty="0">
                <a:solidFill>
                  <a:schemeClr val="tx1"/>
                </a:solidFill>
                <a:latin typeface="Times New Roman" panose="02020603050405020304" pitchFamily="18" charset="0"/>
                <a:cs typeface="Times New Roman" panose="02020603050405020304" pitchFamily="18" charset="0"/>
              </a:rPr>
              <a:t>Ugly Duckling Stage or Broadbent phenomenon</a:t>
            </a:r>
            <a:r>
              <a:rPr lang="en-US" sz="2400" dirty="0">
                <a:solidFill>
                  <a:schemeClr val="tx1"/>
                </a:solidFill>
                <a:latin typeface="Times New Roman" panose="02020603050405020304" pitchFamily="18" charset="0"/>
                <a:cs typeface="Times New Roman" panose="02020603050405020304" pitchFamily="18" charset="0"/>
              </a:rPr>
              <a:t>.</a:t>
            </a:r>
          </a:p>
          <a:p>
            <a:pPr algn="just"/>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70DB88A-82BD-1403-EDFC-8EDEDA695699}"/>
              </a:ext>
            </a:extLst>
          </p:cNvPr>
          <p:cNvSpPr>
            <a:spLocks noGrp="1"/>
          </p:cNvSpPr>
          <p:nvPr>
            <p:ph type="sldNum" sz="quarter" idx="12"/>
          </p:nvPr>
        </p:nvSpPr>
        <p:spPr/>
        <p:txBody>
          <a:bodyPr/>
          <a:lstStyle/>
          <a:p>
            <a:fld id="{D57F1E4F-1CFF-5643-939E-217C01CDF565}" type="slidenum">
              <a:rPr lang="en-US" smtClean="0"/>
              <a:pPr/>
              <a:t>89</a:t>
            </a:fld>
            <a:endParaRPr lang="en-US" dirty="0"/>
          </a:p>
        </p:txBody>
      </p:sp>
      <p:pic>
        <p:nvPicPr>
          <p:cNvPr id="5" name="Content Placeholder 5">
            <a:extLst>
              <a:ext uri="{FF2B5EF4-FFF2-40B4-BE49-F238E27FC236}">
                <a16:creationId xmlns:a16="http://schemas.microsoft.com/office/drawing/2014/main" id="{D83BDC62-5FE8-4A67-265E-E6E9321490BF}"/>
              </a:ext>
            </a:extLst>
          </p:cNvPr>
          <p:cNvPicPr>
            <a:picLocks noChangeAspect="1"/>
          </p:cNvPicPr>
          <p:nvPr/>
        </p:nvPicPr>
        <p:blipFill>
          <a:blip r:embed="rId3"/>
          <a:stretch>
            <a:fillRect/>
          </a:stretch>
        </p:blipFill>
        <p:spPr>
          <a:xfrm>
            <a:off x="5490270" y="2594169"/>
            <a:ext cx="6214883" cy="3918597"/>
          </a:xfrm>
          <a:prstGeom prst="rect">
            <a:avLst/>
          </a:prstGeom>
        </p:spPr>
      </p:pic>
    </p:spTree>
    <p:extLst>
      <p:ext uri="{BB962C8B-B14F-4D97-AF65-F5344CB8AC3E}">
        <p14:creationId xmlns:p14="http://schemas.microsoft.com/office/powerpoint/2010/main" val="3502575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A398C-EB47-0371-A629-3AF47F55D7CB}"/>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Stages Of Tooth Development:</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708ACB1-EA0D-66FB-91E6-F63609EAA994}"/>
              </a:ext>
            </a:extLst>
          </p:cNvPr>
          <p:cNvSpPr>
            <a:spLocks noGrp="1"/>
          </p:cNvSpPr>
          <p:nvPr>
            <p:ph idx="1"/>
          </p:nvPr>
        </p:nvSpPr>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Tooth development is continuous process, the developmental history of tooth is divided into several morphologic stages.</a:t>
            </a:r>
          </a:p>
          <a:p>
            <a:pPr algn="just"/>
            <a:r>
              <a:rPr lang="en-US" sz="2400" dirty="0">
                <a:solidFill>
                  <a:schemeClr val="tx1"/>
                </a:solidFill>
                <a:latin typeface="Times New Roman" panose="02020603050405020304" pitchFamily="18" charset="0"/>
                <a:cs typeface="Times New Roman" panose="02020603050405020304" pitchFamily="18" charset="0"/>
              </a:rPr>
              <a:t>Stages are named after the shape of enamel organ ;</a:t>
            </a:r>
          </a:p>
          <a:p>
            <a:pPr marL="0" indent="0" algn="just">
              <a:buNone/>
            </a:pPr>
            <a:r>
              <a:rPr lang="en-US" sz="2400" dirty="0">
                <a:solidFill>
                  <a:schemeClr val="tx1"/>
                </a:solidFill>
                <a:latin typeface="Times New Roman" panose="02020603050405020304" pitchFamily="18" charset="0"/>
                <a:cs typeface="Times New Roman" panose="02020603050405020304" pitchFamily="18" charset="0"/>
              </a:rPr>
              <a:t> 1. Bud stage</a:t>
            </a:r>
          </a:p>
          <a:p>
            <a:pPr marL="0" indent="0" algn="just">
              <a:buNone/>
            </a:pPr>
            <a:r>
              <a:rPr lang="en-US" sz="2400" dirty="0">
                <a:solidFill>
                  <a:schemeClr val="tx1"/>
                </a:solidFill>
                <a:latin typeface="Times New Roman" panose="02020603050405020304" pitchFamily="18" charset="0"/>
                <a:cs typeface="Times New Roman" panose="02020603050405020304" pitchFamily="18" charset="0"/>
              </a:rPr>
              <a:t> 2. Cap stage</a:t>
            </a:r>
          </a:p>
          <a:p>
            <a:pPr marL="0" indent="0" algn="just">
              <a:buNone/>
            </a:pPr>
            <a:r>
              <a:rPr lang="en-US" sz="2400" dirty="0">
                <a:solidFill>
                  <a:schemeClr val="tx1"/>
                </a:solidFill>
                <a:latin typeface="Times New Roman" panose="02020603050405020304" pitchFamily="18" charset="0"/>
                <a:cs typeface="Times New Roman" panose="02020603050405020304" pitchFamily="18" charset="0"/>
              </a:rPr>
              <a:t> 3. Bell stage</a:t>
            </a:r>
          </a:p>
          <a:p>
            <a:pPr marL="0" indent="0" algn="just">
              <a:buNone/>
            </a:pPr>
            <a:r>
              <a:rPr lang="en-US" sz="2400" dirty="0">
                <a:solidFill>
                  <a:schemeClr val="tx1"/>
                </a:solidFill>
                <a:latin typeface="Times New Roman" panose="02020603050405020304" pitchFamily="18" charset="0"/>
                <a:cs typeface="Times New Roman" panose="02020603050405020304" pitchFamily="18" charset="0"/>
              </a:rPr>
              <a:t> 4. Advanced Bell stage</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65C5874-4E2E-8132-7E55-858ECDD3ED9E}"/>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36682729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A789A0-921E-9A38-0F0E-BBA621CF96E1}"/>
              </a:ext>
            </a:extLst>
          </p:cNvPr>
          <p:cNvSpPr>
            <a:spLocks noGrp="1"/>
          </p:cNvSpPr>
          <p:nvPr>
            <p:ph type="sldNum" sz="quarter" idx="12"/>
          </p:nvPr>
        </p:nvSpPr>
        <p:spPr/>
        <p:txBody>
          <a:bodyPr/>
          <a:lstStyle/>
          <a:p>
            <a:fld id="{D57F1E4F-1CFF-5643-939E-217C01CDF565}" type="slidenum">
              <a:rPr lang="en-US" smtClean="0"/>
              <a:pPr/>
              <a:t>90</a:t>
            </a:fld>
            <a:endParaRPr lang="en-US" dirty="0"/>
          </a:p>
        </p:txBody>
      </p:sp>
      <p:sp>
        <p:nvSpPr>
          <p:cNvPr id="12" name="Content Placeholder 11">
            <a:extLst>
              <a:ext uri="{FF2B5EF4-FFF2-40B4-BE49-F238E27FC236}">
                <a16:creationId xmlns:a16="http://schemas.microsoft.com/office/drawing/2014/main" id="{45B29535-2D0E-645A-8FA4-F42FCD4CD8A3}"/>
              </a:ext>
            </a:extLst>
          </p:cNvPr>
          <p:cNvSpPr>
            <a:spLocks noGrp="1"/>
          </p:cNvSpPr>
          <p:nvPr>
            <p:ph idx="1"/>
          </p:nvPr>
        </p:nvSpPr>
        <p:spPr>
          <a:xfrm>
            <a:off x="679093" y="2556847"/>
            <a:ext cx="7037324" cy="3703994"/>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This condition corrects itself after the canines have erupted. </a:t>
            </a:r>
          </a:p>
          <a:p>
            <a:pPr algn="just"/>
            <a:r>
              <a:rPr lang="en-US" sz="2400" dirty="0">
                <a:solidFill>
                  <a:schemeClr val="tx1"/>
                </a:solidFill>
                <a:latin typeface="Times New Roman" panose="02020603050405020304" pitchFamily="18" charset="0"/>
                <a:cs typeface="Times New Roman" panose="02020603050405020304" pitchFamily="18" charset="0"/>
              </a:rPr>
              <a:t>The canines after eruption apply pressure on the crowns of incisors thereby causing them to shift back to original positions. </a:t>
            </a:r>
          </a:p>
          <a:p>
            <a:pPr algn="just"/>
            <a:r>
              <a:rPr lang="en-US" sz="2400" dirty="0">
                <a:solidFill>
                  <a:schemeClr val="tx1"/>
                </a:solidFill>
                <a:latin typeface="Times New Roman" panose="02020603050405020304" pitchFamily="18" charset="0"/>
                <a:cs typeface="Times New Roman" panose="02020603050405020304" pitchFamily="18" charset="0"/>
              </a:rPr>
              <a:t>No orthodontic treatment should be attempted at this stage as there is a danger of deflecting the canine from its normal path of eruption.</a:t>
            </a:r>
            <a:endParaRPr lang="en-IN" sz="2400" dirty="0">
              <a:solidFill>
                <a:schemeClr val="tx1"/>
              </a:solidFill>
              <a:latin typeface="Times New Roman" panose="02020603050405020304" pitchFamily="18" charset="0"/>
              <a:cs typeface="Times New Roman" panose="02020603050405020304" pitchFamily="18" charset="0"/>
            </a:endParaRPr>
          </a:p>
          <a:p>
            <a:endParaRPr lang="en-IN" sz="2400" dirty="0">
              <a:solidFill>
                <a:schemeClr val="tx1"/>
              </a:solidFill>
            </a:endParaRPr>
          </a:p>
        </p:txBody>
      </p:sp>
      <p:pic>
        <p:nvPicPr>
          <p:cNvPr id="2" name="Picture 1">
            <a:extLst>
              <a:ext uri="{FF2B5EF4-FFF2-40B4-BE49-F238E27FC236}">
                <a16:creationId xmlns:a16="http://schemas.microsoft.com/office/drawing/2014/main" id="{9F05ED40-4F08-6879-0896-57EBDEF7FD0D}"/>
              </a:ext>
            </a:extLst>
          </p:cNvPr>
          <p:cNvPicPr>
            <a:picLocks noChangeAspect="1"/>
          </p:cNvPicPr>
          <p:nvPr/>
        </p:nvPicPr>
        <p:blipFill rotWithShape="1">
          <a:blip r:embed="rId2"/>
          <a:srcRect l="19611" t="47735" r="16521" b="1669"/>
          <a:stretch/>
        </p:blipFill>
        <p:spPr>
          <a:xfrm>
            <a:off x="7735077" y="3023118"/>
            <a:ext cx="4397186" cy="2556588"/>
          </a:xfrm>
          <a:prstGeom prst="rect">
            <a:avLst/>
          </a:prstGeom>
        </p:spPr>
      </p:pic>
    </p:spTree>
    <p:extLst>
      <p:ext uri="{BB962C8B-B14F-4D97-AF65-F5344CB8AC3E}">
        <p14:creationId xmlns:p14="http://schemas.microsoft.com/office/powerpoint/2010/main" val="21288346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0AC27-38FD-2DFD-6B44-306447C064E1}"/>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4. Permanent Dentition Stage:</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E58147A-AD91-750F-1213-0B9D3121AC97}"/>
              </a:ext>
            </a:extLst>
          </p:cNvPr>
          <p:cNvSpPr>
            <a:spLocks noGrp="1"/>
          </p:cNvSpPr>
          <p:nvPr>
            <p:ph idx="1"/>
          </p:nvPr>
        </p:nvSpPr>
        <p:spPr>
          <a:xfrm>
            <a:off x="1154954" y="2603499"/>
            <a:ext cx="9864499" cy="4030565"/>
          </a:xfrm>
        </p:spPr>
        <p:txBody>
          <a:bodyPr>
            <a:no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The entire permanent dentition is formed within the jaws after birth except for the cusps of 1st molar, which are formed before birth. </a:t>
            </a:r>
          </a:p>
          <a:p>
            <a:pPr algn="just"/>
            <a:r>
              <a:rPr lang="en-US" sz="2400" dirty="0">
                <a:solidFill>
                  <a:schemeClr val="tx1"/>
                </a:solidFill>
                <a:latin typeface="Times New Roman" panose="02020603050405020304" pitchFamily="18" charset="0"/>
                <a:cs typeface="Times New Roman" panose="02020603050405020304" pitchFamily="18" charset="0"/>
              </a:rPr>
              <a:t>Some changes that can be seen in permanent dentition are: </a:t>
            </a:r>
          </a:p>
          <a:p>
            <a:pPr algn="just">
              <a:buFontTx/>
              <a:buChar char="-"/>
            </a:pPr>
            <a:r>
              <a:rPr lang="en-US" sz="2400" dirty="0">
                <a:solidFill>
                  <a:schemeClr val="tx1"/>
                </a:solidFill>
                <a:latin typeface="Times New Roman" panose="02020603050405020304" pitchFamily="18" charset="0"/>
                <a:cs typeface="Times New Roman" panose="02020603050405020304" pitchFamily="18" charset="0"/>
              </a:rPr>
              <a:t>Overbite decreases </a:t>
            </a:r>
          </a:p>
          <a:p>
            <a:pPr algn="just">
              <a:buFontTx/>
              <a:buChar char="-"/>
            </a:pPr>
            <a:r>
              <a:rPr lang="en-US" sz="2400" dirty="0">
                <a:solidFill>
                  <a:schemeClr val="tx1"/>
                </a:solidFill>
                <a:latin typeface="Times New Roman" panose="02020603050405020304" pitchFamily="18" charset="0"/>
                <a:cs typeface="Times New Roman" panose="02020603050405020304" pitchFamily="18" charset="0"/>
              </a:rPr>
              <a:t>Dental arches become shorter</a:t>
            </a:r>
          </a:p>
          <a:p>
            <a:pPr algn="just">
              <a:buFontTx/>
              <a:buChar char="-"/>
            </a:pPr>
            <a:r>
              <a:rPr lang="en-US" sz="2400" dirty="0">
                <a:solidFill>
                  <a:schemeClr val="tx1"/>
                </a:solidFill>
                <a:latin typeface="Times New Roman" panose="02020603050405020304" pitchFamily="18" charset="0"/>
                <a:cs typeface="Times New Roman" panose="02020603050405020304" pitchFamily="18" charset="0"/>
              </a:rPr>
              <a:t>Vertical overbite decreases up to the age of 18 years by 0.5 mm </a:t>
            </a:r>
          </a:p>
          <a:p>
            <a:pPr algn="just">
              <a:buFontTx/>
              <a:buChar char="-"/>
            </a:pPr>
            <a:r>
              <a:rPr lang="en-US" sz="2400" dirty="0">
                <a:solidFill>
                  <a:schemeClr val="tx1"/>
                </a:solidFill>
                <a:latin typeface="Times New Roman" panose="02020603050405020304" pitchFamily="18" charset="0"/>
                <a:cs typeface="Times New Roman" panose="02020603050405020304" pitchFamily="18" charset="0"/>
              </a:rPr>
              <a:t>Overjet decreases by 0.7 mm between 12 and 20 years of age.</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0781E13-56BC-F2D5-8BA6-5577C36DD005}"/>
              </a:ext>
            </a:extLst>
          </p:cNvPr>
          <p:cNvSpPr>
            <a:spLocks noGrp="1"/>
          </p:cNvSpPr>
          <p:nvPr>
            <p:ph type="sldNum" sz="quarter" idx="12"/>
          </p:nvPr>
        </p:nvSpPr>
        <p:spPr/>
        <p:txBody>
          <a:bodyPr/>
          <a:lstStyle/>
          <a:p>
            <a:fld id="{D57F1E4F-1CFF-5643-939E-217C01CDF565}" type="slidenum">
              <a:rPr lang="en-US" smtClean="0"/>
              <a:pPr/>
              <a:t>91</a:t>
            </a:fld>
            <a:endParaRPr lang="en-US" dirty="0"/>
          </a:p>
        </p:txBody>
      </p:sp>
    </p:spTree>
    <p:extLst>
      <p:ext uri="{BB962C8B-B14F-4D97-AF65-F5344CB8AC3E}">
        <p14:creationId xmlns:p14="http://schemas.microsoft.com/office/powerpoint/2010/main" val="10058236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9294B2D-8DAF-716E-CD4E-AA7E05750856}"/>
              </a:ext>
            </a:extLst>
          </p:cNvPr>
          <p:cNvPicPr>
            <a:picLocks noGrp="1" noChangeAspect="1"/>
          </p:cNvPicPr>
          <p:nvPr>
            <p:ph idx="1"/>
          </p:nvPr>
        </p:nvPicPr>
        <p:blipFill>
          <a:blip r:embed="rId2"/>
          <a:stretch>
            <a:fillRect/>
          </a:stretch>
        </p:blipFill>
        <p:spPr>
          <a:xfrm>
            <a:off x="2166687" y="2442768"/>
            <a:ext cx="7630456" cy="3842994"/>
          </a:xfrm>
        </p:spPr>
      </p:pic>
      <p:sp>
        <p:nvSpPr>
          <p:cNvPr id="4" name="Slide Number Placeholder 3">
            <a:extLst>
              <a:ext uri="{FF2B5EF4-FFF2-40B4-BE49-F238E27FC236}">
                <a16:creationId xmlns:a16="http://schemas.microsoft.com/office/drawing/2014/main" id="{BE24742E-3F91-F182-CBAD-A8130795BA3C}"/>
              </a:ext>
            </a:extLst>
          </p:cNvPr>
          <p:cNvSpPr>
            <a:spLocks noGrp="1"/>
          </p:cNvSpPr>
          <p:nvPr>
            <p:ph type="sldNum" sz="quarter" idx="12"/>
          </p:nvPr>
        </p:nvSpPr>
        <p:spPr/>
        <p:txBody>
          <a:bodyPr/>
          <a:lstStyle/>
          <a:p>
            <a:fld id="{D57F1E4F-1CFF-5643-939E-217C01CDF565}" type="slidenum">
              <a:rPr lang="en-US" smtClean="0"/>
              <a:pPr/>
              <a:t>92</a:t>
            </a:fld>
            <a:endParaRPr lang="en-US" dirty="0"/>
          </a:p>
        </p:txBody>
      </p:sp>
    </p:spTree>
    <p:extLst>
      <p:ext uri="{BB962C8B-B14F-4D97-AF65-F5344CB8AC3E}">
        <p14:creationId xmlns:p14="http://schemas.microsoft.com/office/powerpoint/2010/main" val="33673812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D90B7-AFC6-7A16-CF76-9071CA91C83F}"/>
              </a:ext>
            </a:extLst>
          </p:cNvPr>
          <p:cNvSpPr>
            <a:spLocks noGrp="1"/>
          </p:cNvSpPr>
          <p:nvPr>
            <p:ph type="title"/>
          </p:nvPr>
        </p:nvSpPr>
        <p:spPr/>
        <p:txBody>
          <a:bodyPr/>
          <a:lstStyle/>
          <a:p>
            <a:pPr marL="571500" indent="-571500">
              <a:buFont typeface="Wingdings" panose="05000000000000000000" pitchFamily="2" charset="2"/>
              <a:buChar char="Ø"/>
            </a:pPr>
            <a:r>
              <a:rPr lang="en-US" sz="2800" b="1" i="1" u="sng" dirty="0">
                <a:latin typeface="Times New Roman" panose="02020603050405020304" pitchFamily="18" charset="0"/>
                <a:cs typeface="Times New Roman" panose="02020603050405020304" pitchFamily="18" charset="0"/>
              </a:rPr>
              <a:t>The Six Keys To Normal Occlusion:</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81DDACD-2609-53CB-8112-7439603EC684}"/>
              </a:ext>
            </a:extLst>
          </p:cNvPr>
          <p:cNvSpPr>
            <a:spLocks noGrp="1"/>
          </p:cNvSpPr>
          <p:nvPr>
            <p:ph idx="1"/>
          </p:nvPr>
        </p:nvSpPr>
        <p:spPr>
          <a:xfrm>
            <a:off x="1154954" y="2603500"/>
            <a:ext cx="9407299" cy="3825292"/>
          </a:xfrm>
        </p:spPr>
        <p:txBody>
          <a:bodyPr>
            <a:norm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The permanent dentition after establishing itself is governed by various factors. </a:t>
            </a:r>
          </a:p>
          <a:p>
            <a:pPr algn="just"/>
            <a:r>
              <a:rPr lang="en-US" sz="2400" dirty="0">
                <a:solidFill>
                  <a:schemeClr val="tx1"/>
                </a:solidFill>
                <a:latin typeface="Times New Roman" panose="02020603050405020304" pitchFamily="18" charset="0"/>
                <a:cs typeface="Times New Roman" panose="02020603050405020304" pitchFamily="18" charset="0"/>
              </a:rPr>
              <a:t>These were underlined as Andrew’s six keys of occlusion. </a:t>
            </a:r>
          </a:p>
          <a:p>
            <a:pPr algn="just"/>
            <a:r>
              <a:rPr lang="en-US" sz="2400" dirty="0">
                <a:solidFill>
                  <a:schemeClr val="tx1"/>
                </a:solidFill>
                <a:latin typeface="Times New Roman" panose="02020603050405020304" pitchFamily="18" charset="0"/>
                <a:cs typeface="Times New Roman" panose="02020603050405020304" pitchFamily="18" charset="0"/>
              </a:rPr>
              <a:t>Andrew in 1970 put forward these keys to occlusion after studying 120 patients with ideal occlusion. </a:t>
            </a:r>
          </a:p>
        </p:txBody>
      </p:sp>
      <p:sp>
        <p:nvSpPr>
          <p:cNvPr id="4" name="Slide Number Placeholder 3">
            <a:extLst>
              <a:ext uri="{FF2B5EF4-FFF2-40B4-BE49-F238E27FC236}">
                <a16:creationId xmlns:a16="http://schemas.microsoft.com/office/drawing/2014/main" id="{6A64D610-CF45-C8B3-C9D2-4041D26D6AE5}"/>
              </a:ext>
            </a:extLst>
          </p:cNvPr>
          <p:cNvSpPr>
            <a:spLocks noGrp="1"/>
          </p:cNvSpPr>
          <p:nvPr>
            <p:ph type="sldNum" sz="quarter" idx="12"/>
          </p:nvPr>
        </p:nvSpPr>
        <p:spPr/>
        <p:txBody>
          <a:bodyPr/>
          <a:lstStyle/>
          <a:p>
            <a:fld id="{D57F1E4F-1CFF-5643-939E-217C01CDF565}" type="slidenum">
              <a:rPr lang="en-US" smtClean="0"/>
              <a:pPr/>
              <a:t>93</a:t>
            </a:fld>
            <a:endParaRPr lang="en-US" dirty="0"/>
          </a:p>
        </p:txBody>
      </p:sp>
    </p:spTree>
    <p:extLst>
      <p:ext uri="{BB962C8B-B14F-4D97-AF65-F5344CB8AC3E}">
        <p14:creationId xmlns:p14="http://schemas.microsoft.com/office/powerpoint/2010/main" val="34197437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889B58-BAFA-3D2A-CD08-2A788F944155}"/>
              </a:ext>
            </a:extLst>
          </p:cNvPr>
          <p:cNvSpPr>
            <a:spLocks noGrp="1"/>
          </p:cNvSpPr>
          <p:nvPr>
            <p:ph idx="1"/>
          </p:nvPr>
        </p:nvSpPr>
        <p:spPr>
          <a:xfrm>
            <a:off x="1136292" y="2491533"/>
            <a:ext cx="9864500" cy="3862614"/>
          </a:xfrm>
        </p:spPr>
        <p:txBody>
          <a:bodyPr>
            <a:noAutofit/>
          </a:bodyPr>
          <a:lstStyle/>
          <a:p>
            <a:r>
              <a:rPr lang="en-US" sz="2200" dirty="0">
                <a:solidFill>
                  <a:schemeClr val="tx1"/>
                </a:solidFill>
                <a:latin typeface="Times New Roman" panose="02020603050405020304" pitchFamily="18" charset="0"/>
                <a:cs typeface="Times New Roman" panose="02020603050405020304" pitchFamily="18" charset="0"/>
              </a:rPr>
              <a:t>He hypothesized that the presence of the following features is necessary for an ideal occlusion: </a:t>
            </a:r>
          </a:p>
          <a:p>
            <a:pPr marL="0" indent="0">
              <a:buNone/>
            </a:pPr>
            <a:r>
              <a:rPr lang="en-US" sz="2200" dirty="0">
                <a:solidFill>
                  <a:schemeClr val="tx1"/>
                </a:solidFill>
                <a:latin typeface="Times New Roman" panose="02020603050405020304" pitchFamily="18" charset="0"/>
                <a:cs typeface="Times New Roman" panose="02020603050405020304" pitchFamily="18" charset="0"/>
              </a:rPr>
              <a:t>1. Molar inter-arch relationship </a:t>
            </a:r>
          </a:p>
          <a:p>
            <a:pPr marL="0" indent="0">
              <a:buNone/>
            </a:pPr>
            <a:r>
              <a:rPr lang="en-US" sz="2200" dirty="0">
                <a:solidFill>
                  <a:schemeClr val="tx1"/>
                </a:solidFill>
                <a:latin typeface="Times New Roman" panose="02020603050405020304" pitchFamily="18" charset="0"/>
                <a:cs typeface="Times New Roman" panose="02020603050405020304" pitchFamily="18" charset="0"/>
              </a:rPr>
              <a:t>2. Mesiodistal crown angulation </a:t>
            </a:r>
          </a:p>
          <a:p>
            <a:pPr marL="0" indent="0">
              <a:buNone/>
            </a:pPr>
            <a:r>
              <a:rPr lang="en-US" sz="2200" dirty="0">
                <a:solidFill>
                  <a:schemeClr val="tx1"/>
                </a:solidFill>
                <a:latin typeface="Times New Roman" panose="02020603050405020304" pitchFamily="18" charset="0"/>
                <a:cs typeface="Times New Roman" panose="02020603050405020304" pitchFamily="18" charset="0"/>
              </a:rPr>
              <a:t>3. Labiolingual crown inclination </a:t>
            </a:r>
          </a:p>
          <a:p>
            <a:pPr marL="0" indent="0">
              <a:buNone/>
            </a:pPr>
            <a:r>
              <a:rPr lang="en-US" sz="2200" dirty="0">
                <a:solidFill>
                  <a:schemeClr val="tx1"/>
                </a:solidFill>
                <a:latin typeface="Times New Roman" panose="02020603050405020304" pitchFamily="18" charset="0"/>
                <a:cs typeface="Times New Roman" panose="02020603050405020304" pitchFamily="18" charset="0"/>
              </a:rPr>
              <a:t>4. Absence of rotation </a:t>
            </a:r>
          </a:p>
          <a:p>
            <a:pPr marL="0" indent="0">
              <a:buNone/>
            </a:pPr>
            <a:r>
              <a:rPr lang="en-US" sz="2200" dirty="0">
                <a:solidFill>
                  <a:schemeClr val="tx1"/>
                </a:solidFill>
                <a:latin typeface="Times New Roman" panose="02020603050405020304" pitchFamily="18" charset="0"/>
                <a:cs typeface="Times New Roman" panose="02020603050405020304" pitchFamily="18" charset="0"/>
              </a:rPr>
              <a:t>5. Tights contacts </a:t>
            </a:r>
          </a:p>
          <a:p>
            <a:pPr marL="0" indent="0">
              <a:buNone/>
            </a:pPr>
            <a:r>
              <a:rPr lang="en-US" sz="2200" dirty="0">
                <a:solidFill>
                  <a:schemeClr val="tx1"/>
                </a:solidFill>
                <a:latin typeface="Times New Roman" panose="02020603050405020304" pitchFamily="18" charset="0"/>
                <a:cs typeface="Times New Roman" panose="02020603050405020304" pitchFamily="18" charset="0"/>
              </a:rPr>
              <a:t>6. Curve of spee </a:t>
            </a:r>
          </a:p>
          <a:p>
            <a:pPr marL="0" indent="0">
              <a:buNone/>
            </a:pPr>
            <a:r>
              <a:rPr lang="en-US" sz="2200" dirty="0">
                <a:solidFill>
                  <a:schemeClr val="tx1"/>
                </a:solidFill>
                <a:latin typeface="Times New Roman" panose="02020603050405020304" pitchFamily="18" charset="0"/>
                <a:cs typeface="Times New Roman" panose="02020603050405020304" pitchFamily="18" charset="0"/>
              </a:rPr>
              <a:t>7. Bolton’s discrepancy.</a:t>
            </a:r>
            <a:endParaRPr lang="en-IN" sz="2200" dirty="0">
              <a:solidFill>
                <a:schemeClr val="tx1"/>
              </a:solidFill>
              <a:latin typeface="Times New Roman" panose="02020603050405020304" pitchFamily="18" charset="0"/>
              <a:cs typeface="Times New Roman" panose="02020603050405020304" pitchFamily="18" charset="0"/>
            </a:endParaRPr>
          </a:p>
          <a:p>
            <a:endParaRPr lang="en-IN" sz="22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FFE6212-3116-CB28-D950-27D6CCC1855C}"/>
              </a:ext>
            </a:extLst>
          </p:cNvPr>
          <p:cNvSpPr>
            <a:spLocks noGrp="1"/>
          </p:cNvSpPr>
          <p:nvPr>
            <p:ph type="sldNum" sz="quarter" idx="12"/>
          </p:nvPr>
        </p:nvSpPr>
        <p:spPr/>
        <p:txBody>
          <a:bodyPr/>
          <a:lstStyle/>
          <a:p>
            <a:fld id="{D57F1E4F-1CFF-5643-939E-217C01CDF565}" type="slidenum">
              <a:rPr lang="en-US" smtClean="0"/>
              <a:pPr/>
              <a:t>94</a:t>
            </a:fld>
            <a:endParaRPr lang="en-US" dirty="0"/>
          </a:p>
        </p:txBody>
      </p:sp>
    </p:spTree>
    <p:extLst>
      <p:ext uri="{BB962C8B-B14F-4D97-AF65-F5344CB8AC3E}">
        <p14:creationId xmlns:p14="http://schemas.microsoft.com/office/powerpoint/2010/main" val="18057942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A578-7BF3-D2B8-0497-F69BE8A8ABEB}"/>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1.</a:t>
            </a:r>
            <a:r>
              <a:rPr lang="en-IN" sz="2800" b="1" i="1" u="sng" dirty="0">
                <a:latin typeface="Times New Roman" panose="02020603050405020304" pitchFamily="18" charset="0"/>
                <a:cs typeface="Times New Roman" panose="02020603050405020304" pitchFamily="18" charset="0"/>
              </a:rPr>
              <a:t> Molar Interarch Relationship:</a:t>
            </a:r>
          </a:p>
        </p:txBody>
      </p:sp>
      <p:sp>
        <p:nvSpPr>
          <p:cNvPr id="3" name="Content Placeholder 2">
            <a:extLst>
              <a:ext uri="{FF2B5EF4-FFF2-40B4-BE49-F238E27FC236}">
                <a16:creationId xmlns:a16="http://schemas.microsoft.com/office/drawing/2014/main" id="{F89302E0-A402-7735-A0E6-3E42DA7B3695}"/>
              </a:ext>
            </a:extLst>
          </p:cNvPr>
          <p:cNvSpPr>
            <a:spLocks noGrp="1"/>
          </p:cNvSpPr>
          <p:nvPr>
            <p:ph idx="1"/>
          </p:nvPr>
        </p:nvSpPr>
        <p:spPr>
          <a:xfrm>
            <a:off x="1574832" y="2519524"/>
            <a:ext cx="8825659" cy="3416300"/>
          </a:xfrm>
        </p:spPr>
        <p:txBody>
          <a:bodyPr>
            <a:no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The distal surface of the distobuccal cusp of the upper first permanent molar made contact and occluded with the mesial surface of the mesiobuccal cusp of the lower second molar. </a:t>
            </a:r>
          </a:p>
        </p:txBody>
      </p:sp>
      <p:sp>
        <p:nvSpPr>
          <p:cNvPr id="4" name="Slide Number Placeholder 3">
            <a:extLst>
              <a:ext uri="{FF2B5EF4-FFF2-40B4-BE49-F238E27FC236}">
                <a16:creationId xmlns:a16="http://schemas.microsoft.com/office/drawing/2014/main" id="{3F9F508A-F196-C0D7-71A2-412DC76A1E87}"/>
              </a:ext>
            </a:extLst>
          </p:cNvPr>
          <p:cNvSpPr>
            <a:spLocks noGrp="1"/>
          </p:cNvSpPr>
          <p:nvPr>
            <p:ph type="sldNum" sz="quarter" idx="12"/>
          </p:nvPr>
        </p:nvSpPr>
        <p:spPr/>
        <p:txBody>
          <a:bodyPr/>
          <a:lstStyle/>
          <a:p>
            <a:fld id="{D57F1E4F-1CFF-5643-939E-217C01CDF565}" type="slidenum">
              <a:rPr lang="en-US" smtClean="0"/>
              <a:pPr/>
              <a:t>95</a:t>
            </a:fld>
            <a:endParaRPr lang="en-US" dirty="0"/>
          </a:p>
        </p:txBody>
      </p:sp>
      <p:pic>
        <p:nvPicPr>
          <p:cNvPr id="6" name="Picture 5">
            <a:extLst>
              <a:ext uri="{FF2B5EF4-FFF2-40B4-BE49-F238E27FC236}">
                <a16:creationId xmlns:a16="http://schemas.microsoft.com/office/drawing/2014/main" id="{D0EBB219-25A4-8F66-AE2D-6B824C243499}"/>
              </a:ext>
            </a:extLst>
          </p:cNvPr>
          <p:cNvPicPr>
            <a:picLocks noChangeAspect="1"/>
          </p:cNvPicPr>
          <p:nvPr/>
        </p:nvPicPr>
        <p:blipFill>
          <a:blip r:embed="rId2"/>
          <a:stretch>
            <a:fillRect/>
          </a:stretch>
        </p:blipFill>
        <p:spPr>
          <a:xfrm>
            <a:off x="3673545" y="3874596"/>
            <a:ext cx="3716300" cy="2374529"/>
          </a:xfrm>
          <a:prstGeom prst="rect">
            <a:avLst/>
          </a:prstGeom>
        </p:spPr>
      </p:pic>
    </p:spTree>
    <p:extLst>
      <p:ext uri="{BB962C8B-B14F-4D97-AF65-F5344CB8AC3E}">
        <p14:creationId xmlns:p14="http://schemas.microsoft.com/office/powerpoint/2010/main" val="23740447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BF8ED-A7A9-C0F7-E856-9C016C78517D}"/>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2. Mesiodistal Crown Angulation:</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4601B42-A1D5-9BE6-B5D3-4AF1A46490F0}"/>
              </a:ext>
            </a:extLst>
          </p:cNvPr>
          <p:cNvSpPr>
            <a:spLocks noGrp="1"/>
          </p:cNvSpPr>
          <p:nvPr>
            <p:ph idx="1"/>
          </p:nvPr>
        </p:nvSpPr>
        <p:spPr>
          <a:xfrm>
            <a:off x="1024326" y="2603499"/>
            <a:ext cx="9948475" cy="3909267"/>
          </a:xfrm>
        </p:spPr>
        <p:txBody>
          <a:bodyPr>
            <a:no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Crown angulation refers to angulation (or tip) of the long axis of the crown, not to angulation of the long axis of the entire tooth.</a:t>
            </a:r>
          </a:p>
          <a:p>
            <a:pPr algn="just"/>
            <a:r>
              <a:rPr lang="en-US" sz="2400" dirty="0">
                <a:solidFill>
                  <a:schemeClr val="tx1"/>
                </a:solidFill>
                <a:latin typeface="Times New Roman" panose="02020603050405020304" pitchFamily="18" charset="0"/>
                <a:cs typeface="Times New Roman" panose="02020603050405020304" pitchFamily="18" charset="0"/>
              </a:rPr>
              <a:t>The gingival part of the long axis of the crown must be distal to the occlusal part of the axis. </a:t>
            </a:r>
          </a:p>
          <a:p>
            <a:pPr algn="just"/>
            <a:r>
              <a:rPr lang="en-US" sz="2400" dirty="0">
                <a:solidFill>
                  <a:schemeClr val="tx1"/>
                </a:solidFill>
                <a:latin typeface="Times New Roman" panose="02020603050405020304" pitchFamily="18" charset="0"/>
                <a:cs typeface="Times New Roman" panose="02020603050405020304" pitchFamily="18" charset="0"/>
              </a:rPr>
              <a:t>The long axis of the crown for all teeth, except molars, is judged to be the middevelopmental ridge, which is the most prominent and centermost vertical portion of the labial or buccal surface of the crown.</a:t>
            </a:r>
          </a:p>
          <a:p>
            <a:pPr algn="just"/>
            <a:r>
              <a:rPr lang="en-US" sz="2400" dirty="0">
                <a:solidFill>
                  <a:schemeClr val="tx1"/>
                </a:solidFill>
                <a:latin typeface="Times New Roman" panose="02020603050405020304" pitchFamily="18" charset="0"/>
                <a:cs typeface="Times New Roman" panose="02020603050405020304" pitchFamily="18" charset="0"/>
              </a:rPr>
              <a:t>The long axis of the molar crown is identified by the dominant vertical groove on the buccal surface of the crown.</a:t>
            </a: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148906A-F23A-3D43-9A73-296E556C294D}"/>
              </a:ext>
            </a:extLst>
          </p:cNvPr>
          <p:cNvSpPr>
            <a:spLocks noGrp="1"/>
          </p:cNvSpPr>
          <p:nvPr>
            <p:ph type="sldNum" sz="quarter" idx="12"/>
          </p:nvPr>
        </p:nvSpPr>
        <p:spPr/>
        <p:txBody>
          <a:bodyPr/>
          <a:lstStyle/>
          <a:p>
            <a:fld id="{D57F1E4F-1CFF-5643-939E-217C01CDF565}" type="slidenum">
              <a:rPr lang="en-US" smtClean="0"/>
              <a:pPr/>
              <a:t>96</a:t>
            </a:fld>
            <a:endParaRPr lang="en-US" dirty="0"/>
          </a:p>
        </p:txBody>
      </p:sp>
    </p:spTree>
    <p:extLst>
      <p:ext uri="{BB962C8B-B14F-4D97-AF65-F5344CB8AC3E}">
        <p14:creationId xmlns:p14="http://schemas.microsoft.com/office/powerpoint/2010/main" val="14654898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18F87CE-9537-5DEB-2CF8-EFD4126B6217}"/>
              </a:ext>
            </a:extLst>
          </p:cNvPr>
          <p:cNvPicPr>
            <a:picLocks noGrp="1" noChangeAspect="1"/>
          </p:cNvPicPr>
          <p:nvPr>
            <p:ph idx="1"/>
          </p:nvPr>
        </p:nvPicPr>
        <p:blipFill>
          <a:blip r:embed="rId3"/>
          <a:stretch>
            <a:fillRect/>
          </a:stretch>
        </p:blipFill>
        <p:spPr>
          <a:xfrm>
            <a:off x="1647851" y="2565386"/>
            <a:ext cx="8453555" cy="3490181"/>
          </a:xfrm>
        </p:spPr>
      </p:pic>
      <p:sp>
        <p:nvSpPr>
          <p:cNvPr id="4" name="Slide Number Placeholder 3">
            <a:extLst>
              <a:ext uri="{FF2B5EF4-FFF2-40B4-BE49-F238E27FC236}">
                <a16:creationId xmlns:a16="http://schemas.microsoft.com/office/drawing/2014/main" id="{17B7D4EC-9B97-3DE9-819F-DFB8F3655464}"/>
              </a:ext>
            </a:extLst>
          </p:cNvPr>
          <p:cNvSpPr>
            <a:spLocks noGrp="1"/>
          </p:cNvSpPr>
          <p:nvPr>
            <p:ph type="sldNum" sz="quarter" idx="12"/>
          </p:nvPr>
        </p:nvSpPr>
        <p:spPr/>
        <p:txBody>
          <a:bodyPr/>
          <a:lstStyle/>
          <a:p>
            <a:fld id="{D57F1E4F-1CFF-5643-939E-217C01CDF565}" type="slidenum">
              <a:rPr lang="en-US" smtClean="0"/>
              <a:pPr/>
              <a:t>97</a:t>
            </a:fld>
            <a:endParaRPr lang="en-US" dirty="0"/>
          </a:p>
        </p:txBody>
      </p:sp>
    </p:spTree>
    <p:extLst>
      <p:ext uri="{BB962C8B-B14F-4D97-AF65-F5344CB8AC3E}">
        <p14:creationId xmlns:p14="http://schemas.microsoft.com/office/powerpoint/2010/main" val="16357863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23835-A073-C8D1-0F40-0080760BFA17}"/>
              </a:ext>
            </a:extLst>
          </p:cNvPr>
          <p:cNvSpPr>
            <a:spLocks noGrp="1"/>
          </p:cNvSpPr>
          <p:nvPr>
            <p:ph type="title"/>
          </p:nvPr>
        </p:nvSpPr>
        <p:spPr/>
        <p:txBody>
          <a:bodyPr/>
          <a:lstStyle/>
          <a:p>
            <a:r>
              <a:rPr lang="en-US" sz="2800" b="1" i="1" u="sng" dirty="0">
                <a:latin typeface="Times New Roman" panose="02020603050405020304" pitchFamily="18" charset="0"/>
                <a:cs typeface="Times New Roman" panose="02020603050405020304" pitchFamily="18" charset="0"/>
              </a:rPr>
              <a:t>3. Crown Inclination :</a:t>
            </a:r>
            <a:endParaRPr lang="en-IN" sz="2800" b="1" i="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305AD84-FCFF-9E50-C1F0-F91E372D6C8A}"/>
              </a:ext>
            </a:extLst>
          </p:cNvPr>
          <p:cNvSpPr>
            <a:spLocks noGrp="1"/>
          </p:cNvSpPr>
          <p:nvPr>
            <p:ph idx="1"/>
          </p:nvPr>
        </p:nvSpPr>
        <p:spPr>
          <a:xfrm>
            <a:off x="951723" y="2836765"/>
            <a:ext cx="10189029" cy="4095880"/>
          </a:xfrm>
        </p:spPr>
        <p:txBody>
          <a:bodyPr>
            <a:noAutofit/>
          </a:bodyPr>
          <a:lstStyle/>
          <a:p>
            <a:pPr algn="just"/>
            <a:r>
              <a:rPr lang="en-US" sz="2400" dirty="0">
                <a:solidFill>
                  <a:schemeClr val="tx1"/>
                </a:solidFill>
                <a:latin typeface="Times New Roman" panose="02020603050405020304" pitchFamily="18" charset="0"/>
                <a:cs typeface="Times New Roman" panose="02020603050405020304" pitchFamily="18" charset="0"/>
              </a:rPr>
              <a:t>Crown inclination refers to the labiolingual or buccolingual inclination of the long axis of the crown, not to the inclination of the long axis of the entire tooth. </a:t>
            </a:r>
          </a:p>
          <a:p>
            <a:pPr algn="just"/>
            <a:r>
              <a:rPr lang="en-US" sz="2400" dirty="0">
                <a:solidFill>
                  <a:schemeClr val="tx1"/>
                </a:solidFill>
                <a:latin typeface="Times New Roman" panose="02020603050405020304" pitchFamily="18" charset="0"/>
                <a:cs typeface="Times New Roman" panose="02020603050405020304" pitchFamily="18" charset="0"/>
              </a:rPr>
              <a:t>Crown inclination is determined by the resulting angle between a line 90 degrees to the occlusal plane and a line tangent to the middle of the labial or buccal clinical crown. </a:t>
            </a:r>
          </a:p>
        </p:txBody>
      </p:sp>
      <p:sp>
        <p:nvSpPr>
          <p:cNvPr id="4" name="Slide Number Placeholder 3">
            <a:extLst>
              <a:ext uri="{FF2B5EF4-FFF2-40B4-BE49-F238E27FC236}">
                <a16:creationId xmlns:a16="http://schemas.microsoft.com/office/drawing/2014/main" id="{CAE7816B-3E80-931B-F585-FB46C58124C7}"/>
              </a:ext>
            </a:extLst>
          </p:cNvPr>
          <p:cNvSpPr>
            <a:spLocks noGrp="1"/>
          </p:cNvSpPr>
          <p:nvPr>
            <p:ph type="sldNum" sz="quarter" idx="12"/>
          </p:nvPr>
        </p:nvSpPr>
        <p:spPr/>
        <p:txBody>
          <a:bodyPr/>
          <a:lstStyle/>
          <a:p>
            <a:fld id="{D57F1E4F-1CFF-5643-939E-217C01CDF565}" type="slidenum">
              <a:rPr lang="en-US" smtClean="0"/>
              <a:pPr/>
              <a:t>98</a:t>
            </a:fld>
            <a:endParaRPr lang="en-US" dirty="0"/>
          </a:p>
        </p:txBody>
      </p:sp>
    </p:spTree>
    <p:extLst>
      <p:ext uri="{BB962C8B-B14F-4D97-AF65-F5344CB8AC3E}">
        <p14:creationId xmlns:p14="http://schemas.microsoft.com/office/powerpoint/2010/main" val="5485749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CF783-7030-6145-199D-F24C4E10AD8B}"/>
              </a:ext>
            </a:extLst>
          </p:cNvPr>
          <p:cNvSpPr>
            <a:spLocks noGrp="1"/>
          </p:cNvSpPr>
          <p:nvPr>
            <p:ph type="title"/>
          </p:nvPr>
        </p:nvSpPr>
        <p:spPr>
          <a:xfrm>
            <a:off x="501812" y="2214638"/>
            <a:ext cx="8045029" cy="4167501"/>
          </a:xfrm>
        </p:spPr>
        <p:txBody>
          <a:bodyPr/>
          <a:lstStyle/>
          <a:p>
            <a:r>
              <a:rPr lang="en-US" sz="2400" dirty="0">
                <a:solidFill>
                  <a:schemeClr val="tx1"/>
                </a:solidFill>
                <a:latin typeface="Times New Roman" panose="02020603050405020304" pitchFamily="18" charset="0"/>
                <a:cs typeface="Times New Roman" panose="02020603050405020304" pitchFamily="18" charset="0"/>
              </a:rPr>
              <a:t>-Cervical area of crown is lingually placed then it is called as </a:t>
            </a:r>
            <a:r>
              <a:rPr lang="en-US" sz="2400" b="1" dirty="0">
                <a:solidFill>
                  <a:schemeClr val="tx1"/>
                </a:solidFill>
                <a:latin typeface="Times New Roman" panose="02020603050405020304" pitchFamily="18" charset="0"/>
                <a:cs typeface="Times New Roman" panose="02020603050405020304" pitchFamily="18" charset="0"/>
              </a:rPr>
              <a:t>positive crown inclination</a:t>
            </a:r>
            <a:r>
              <a:rPr lang="en-US" sz="2400" dirty="0">
                <a:solidFill>
                  <a:schemeClr val="tx1"/>
                </a:solidFill>
                <a:latin typeface="Times New Roman" panose="02020603050405020304" pitchFamily="18" charset="0"/>
                <a:cs typeface="Times New Roman" panose="02020603050405020304" pitchFamily="18" charset="0"/>
              </a:rPr>
              <a:t> and if it is more buccally then it is called as </a:t>
            </a:r>
            <a:r>
              <a:rPr lang="en-US" sz="2400" b="1" dirty="0">
                <a:solidFill>
                  <a:schemeClr val="tx1"/>
                </a:solidFill>
                <a:latin typeface="Times New Roman" panose="02020603050405020304" pitchFamily="18" charset="0"/>
                <a:cs typeface="Times New Roman" panose="02020603050405020304" pitchFamily="18" charset="0"/>
              </a:rPr>
              <a:t>negative crown inclination. </a:t>
            </a:r>
            <a:br>
              <a:rPr lang="en-US" sz="2400" b="1" dirty="0">
                <a:solidFill>
                  <a:schemeClr val="tx1"/>
                </a:solidFill>
                <a:latin typeface="Times New Roman" panose="02020603050405020304" pitchFamily="18" charset="0"/>
                <a:cs typeface="Times New Roman" panose="02020603050405020304" pitchFamily="18" charset="0"/>
              </a:rPr>
            </a:br>
            <a:br>
              <a:rPr lang="en-US" sz="2400" b="1" dirty="0">
                <a:solidFill>
                  <a:schemeClr val="tx1"/>
                </a:solidFill>
                <a:latin typeface="Times New Roman" panose="02020603050405020304" pitchFamily="18" charset="0"/>
                <a:cs typeface="Times New Roman" panose="02020603050405020304" pitchFamily="18" charset="0"/>
              </a:rPr>
            </a:br>
            <a:r>
              <a:rPr lang="en-US" sz="2400" b="1" dirty="0">
                <a:solidFill>
                  <a:schemeClr val="tx1"/>
                </a:solidFill>
                <a:latin typeface="Times New Roman" panose="02020603050405020304" pitchFamily="18" charset="0"/>
                <a:cs typeface="Times New Roman" panose="02020603050405020304" pitchFamily="18" charset="0"/>
              </a:rPr>
              <a:t>-</a:t>
            </a:r>
            <a:r>
              <a:rPr lang="en-US" sz="2400" dirty="0">
                <a:solidFill>
                  <a:schemeClr val="tx1"/>
                </a:solidFill>
                <a:latin typeface="Times New Roman" panose="02020603050405020304" pitchFamily="18" charset="0"/>
                <a:cs typeface="Times New Roman" panose="02020603050405020304" pitchFamily="18" charset="0"/>
              </a:rPr>
              <a:t>Maxillary incisors-positive, mandibular incisors-negative, posteriors-negative crown inclination.</a:t>
            </a:r>
            <a:br>
              <a:rPr lang="en-IN" sz="2400" dirty="0">
                <a:solidFill>
                  <a:schemeClr val="tx1"/>
                </a:solidFill>
                <a:latin typeface="Times New Roman" panose="02020603050405020304" pitchFamily="18" charset="0"/>
                <a:cs typeface="Times New Roman" panose="02020603050405020304" pitchFamily="18" charset="0"/>
              </a:rPr>
            </a:br>
            <a:endParaRPr lang="en-IN" sz="2400" dirty="0"/>
          </a:p>
        </p:txBody>
      </p:sp>
      <p:pic>
        <p:nvPicPr>
          <p:cNvPr id="6" name="Content Placeholder 5">
            <a:extLst>
              <a:ext uri="{FF2B5EF4-FFF2-40B4-BE49-F238E27FC236}">
                <a16:creationId xmlns:a16="http://schemas.microsoft.com/office/drawing/2014/main" id="{DE26B4D7-2605-B742-4036-FB6D0F5C8AE5}"/>
              </a:ext>
            </a:extLst>
          </p:cNvPr>
          <p:cNvPicPr>
            <a:picLocks noGrp="1" noChangeAspect="1"/>
          </p:cNvPicPr>
          <p:nvPr>
            <p:ph idx="1"/>
          </p:nvPr>
        </p:nvPicPr>
        <p:blipFill>
          <a:blip r:embed="rId2"/>
          <a:stretch>
            <a:fillRect/>
          </a:stretch>
        </p:blipFill>
        <p:spPr>
          <a:xfrm>
            <a:off x="8807355" y="2192953"/>
            <a:ext cx="2631975" cy="4270002"/>
          </a:xfrm>
        </p:spPr>
      </p:pic>
      <p:sp>
        <p:nvSpPr>
          <p:cNvPr id="4" name="Slide Number Placeholder 3">
            <a:extLst>
              <a:ext uri="{FF2B5EF4-FFF2-40B4-BE49-F238E27FC236}">
                <a16:creationId xmlns:a16="http://schemas.microsoft.com/office/drawing/2014/main" id="{0F617212-0E77-B43C-4A13-BA4627AAA028}"/>
              </a:ext>
            </a:extLst>
          </p:cNvPr>
          <p:cNvSpPr>
            <a:spLocks noGrp="1"/>
          </p:cNvSpPr>
          <p:nvPr>
            <p:ph type="sldNum" sz="quarter" idx="12"/>
          </p:nvPr>
        </p:nvSpPr>
        <p:spPr/>
        <p:txBody>
          <a:bodyPr/>
          <a:lstStyle/>
          <a:p>
            <a:fld id="{D57F1E4F-1CFF-5643-939E-217C01CDF565}" type="slidenum">
              <a:rPr lang="en-US" smtClean="0"/>
              <a:pPr/>
              <a:t>99</a:t>
            </a:fld>
            <a:endParaRPr lang="en-US" dirty="0"/>
          </a:p>
        </p:txBody>
      </p:sp>
    </p:spTree>
    <p:extLst>
      <p:ext uri="{BB962C8B-B14F-4D97-AF65-F5344CB8AC3E}">
        <p14:creationId xmlns:p14="http://schemas.microsoft.com/office/powerpoint/2010/main" val="37016268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1958</TotalTime>
  <Words>5476</Words>
  <Application>Microsoft Office PowerPoint</Application>
  <PresentationFormat>Widescreen</PresentationFormat>
  <Paragraphs>581</Paragraphs>
  <Slides>108</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108</vt:i4>
      </vt:variant>
    </vt:vector>
  </HeadingPairs>
  <TitlesOfParts>
    <vt:vector size="116" baseType="lpstr">
      <vt:lpstr>Algerian</vt:lpstr>
      <vt:lpstr>Arial</vt:lpstr>
      <vt:lpstr>Calibri</vt:lpstr>
      <vt:lpstr>Century Gothic</vt:lpstr>
      <vt:lpstr>Times New Roman</vt:lpstr>
      <vt:lpstr>Wingdings</vt:lpstr>
      <vt:lpstr>Wingdings 3</vt:lpstr>
      <vt:lpstr>Ion Boardroom</vt:lpstr>
      <vt:lpstr>DEVELOPMENT OF OCCLUSION</vt:lpstr>
      <vt:lpstr>Contents:</vt:lpstr>
      <vt:lpstr>Introduction:</vt:lpstr>
      <vt:lpstr>PowerPoint Presentation</vt:lpstr>
      <vt:lpstr>Formulae for Mammaliam Teeth:</vt:lpstr>
      <vt:lpstr>Dental Lamina:</vt:lpstr>
      <vt:lpstr>PowerPoint Presentation</vt:lpstr>
      <vt:lpstr>Enamel organ:</vt:lpstr>
      <vt:lpstr>Stages Of Tooth Development:</vt:lpstr>
      <vt:lpstr>1. Bud Stage:</vt:lpstr>
      <vt:lpstr>2. Cap Stage:</vt:lpstr>
      <vt:lpstr>3. Bell Stage:</vt:lpstr>
      <vt:lpstr>PowerPoint Presentation</vt:lpstr>
      <vt:lpstr>4. Advanced Bell Stage:</vt:lpstr>
      <vt:lpstr>PowerPoint Presentation</vt:lpstr>
      <vt:lpstr>An analysis of successive stages of growth of the tooth germ can also be organized and studied under the following headings: </vt:lpstr>
      <vt:lpstr>1. Initiation:</vt:lpstr>
      <vt:lpstr>2. Proliferation:</vt:lpstr>
      <vt:lpstr>3. Histodifferentiation:</vt:lpstr>
      <vt:lpstr>4. Morphodifferentiation:</vt:lpstr>
      <vt:lpstr>5. Apposition:</vt:lpstr>
      <vt:lpstr>Nolla’s Stages of Tooth Development</vt:lpstr>
      <vt:lpstr>Eruption of Tooth:</vt:lpstr>
      <vt:lpstr>PowerPoint Presentation</vt:lpstr>
      <vt:lpstr>1. Pre-eruptive tooth movement:</vt:lpstr>
      <vt:lpstr>2. Eruptive Tooth Movement:</vt:lpstr>
      <vt:lpstr>PowerPoint Presentation</vt:lpstr>
      <vt:lpstr>3. Post-Eruptive Tooth Movement:</vt:lpstr>
      <vt:lpstr>PowerPoint Presentation</vt:lpstr>
      <vt:lpstr>Buccinator Mechanism:</vt:lpstr>
      <vt:lpstr>PowerPoint Presentation</vt:lpstr>
      <vt:lpstr>Role of buccinator mechanism:</vt:lpstr>
      <vt:lpstr>PowerPoint Presentation</vt:lpstr>
      <vt:lpstr>Post-emergent eruption consists of three stages:</vt:lpstr>
      <vt:lpstr>Theories of Tooth Eruption:</vt:lpstr>
      <vt:lpstr>1. Bone Remodeling Theory:</vt:lpstr>
      <vt:lpstr>2. Root Formation Theory:</vt:lpstr>
      <vt:lpstr>PowerPoint Presentation</vt:lpstr>
      <vt:lpstr>3. Vascular Pressure Theory:</vt:lpstr>
      <vt:lpstr>PowerPoint Presentation</vt:lpstr>
      <vt:lpstr>4. Periodontal Ligament Traction Theory And The Role Of Dental Follicle :</vt:lpstr>
      <vt:lpstr>PowerPoint Presentation</vt:lpstr>
      <vt:lpstr>Factors Affecting Eruption Of Teeth:</vt:lpstr>
      <vt:lpstr>PowerPoint Presentation</vt:lpstr>
      <vt:lpstr>2. Systemic Factors:</vt:lpstr>
      <vt:lpstr>Development of Occlusion:</vt:lpstr>
      <vt:lpstr>Periods of Dental Development:</vt:lpstr>
      <vt:lpstr>1. Mouth of Neonate/ Gum pads/ Pre-dentition stage(0-6 months)</vt:lpstr>
      <vt:lpstr>PowerPoint Presentation</vt:lpstr>
      <vt:lpstr>PowerPoint Presentation</vt:lpstr>
      <vt:lpstr>PowerPoint Presentation</vt:lpstr>
      <vt:lpstr>Relationship of the arches:</vt:lpstr>
      <vt:lpstr>PowerPoint Presentation</vt:lpstr>
      <vt:lpstr>Clinical Considerations: </vt:lpstr>
      <vt:lpstr>PowerPoint Presentation</vt:lpstr>
      <vt:lpstr>ETIOLOGY: </vt:lpstr>
      <vt:lpstr>2.Delayed or Retarded Eruption:</vt:lpstr>
      <vt:lpstr>3. Impaction of Teeth:</vt:lpstr>
      <vt:lpstr>4. Primary Failure Of Eruption:</vt:lpstr>
      <vt:lpstr>5. Hyper eruption:</vt:lpstr>
      <vt:lpstr>6. Teething:</vt:lpstr>
      <vt:lpstr>2. Primary Dentition Stage (6months- 6 years):</vt:lpstr>
      <vt:lpstr>PowerPoint Presentation</vt:lpstr>
      <vt:lpstr>Features of deciduous occlusion:</vt:lpstr>
      <vt:lpstr>1. Developmental spaces : </vt:lpstr>
      <vt:lpstr>PowerPoint Presentation</vt:lpstr>
      <vt:lpstr>PowerPoint Presentation</vt:lpstr>
      <vt:lpstr>PowerPoint Presentation</vt:lpstr>
      <vt:lpstr>Terminal plane Relationship:</vt:lpstr>
      <vt:lpstr>1. Flush Terminal Plane:</vt:lpstr>
      <vt:lpstr>2. Mesial Step:</vt:lpstr>
      <vt:lpstr>3. Distal Step:</vt:lpstr>
      <vt:lpstr>PowerPoint Presentation</vt:lpstr>
      <vt:lpstr>DEVELOPMENT OF OCCLUSION</vt:lpstr>
      <vt:lpstr>Contents:</vt:lpstr>
      <vt:lpstr>3. Mixed Dentition Stage:</vt:lpstr>
      <vt:lpstr>A. First Transitional Stage:</vt:lpstr>
      <vt:lpstr>Eruption Of First Permanent Molars:</vt:lpstr>
      <vt:lpstr>PowerPoint Presentation</vt:lpstr>
      <vt:lpstr>PowerPoint Presentation</vt:lpstr>
      <vt:lpstr>Exchange of incisors:</vt:lpstr>
      <vt:lpstr>Some of the factors that help in alignment of incisors by gaining space are:</vt:lpstr>
      <vt:lpstr>PowerPoint Presentation</vt:lpstr>
      <vt:lpstr>B. Intertransitional Period :</vt:lpstr>
      <vt:lpstr>C. Second Transitional Period:</vt:lpstr>
      <vt:lpstr>Replacement of Deciduous Molars and Canine </vt:lpstr>
      <vt:lpstr>PowerPoint Presentation</vt:lpstr>
      <vt:lpstr>Eruption of Maxillary Canine:</vt:lpstr>
      <vt:lpstr>PowerPoint Presentation</vt:lpstr>
      <vt:lpstr>PowerPoint Presentation</vt:lpstr>
      <vt:lpstr>4. Permanent Dentition Stage:</vt:lpstr>
      <vt:lpstr>PowerPoint Presentation</vt:lpstr>
      <vt:lpstr>The Six Keys To Normal Occlusion:</vt:lpstr>
      <vt:lpstr>PowerPoint Presentation</vt:lpstr>
      <vt:lpstr>1. Molar Interarch Relationship:</vt:lpstr>
      <vt:lpstr>2. Mesiodistal Crown Angulation:</vt:lpstr>
      <vt:lpstr>PowerPoint Presentation</vt:lpstr>
      <vt:lpstr>3. Crown Inclination :</vt:lpstr>
      <vt:lpstr>-Cervical area of crown is lingually placed then it is called as positive crown inclination and if it is more buccally then it is called as negative crown inclination.   -Maxillary incisors-positive, mandibular incisors-negative, posteriors-negative crown inclination. </vt:lpstr>
      <vt:lpstr>4. Absence of Rotation:</vt:lpstr>
      <vt:lpstr>5. Tights Contacts :</vt:lpstr>
      <vt:lpstr>6. Curve of Spee:</vt:lpstr>
      <vt:lpstr>PowerPoint Presentation</vt:lpstr>
      <vt:lpstr>7. Bolton’s Discrepancy:</vt:lpstr>
      <vt:lpstr>PowerPoint Presentation</vt:lpstr>
      <vt:lpstr>Conclusion:</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PAYAL BHUTADA</dc:creator>
  <cp:lastModifiedBy>pooja gopalghare</cp:lastModifiedBy>
  <cp:revision>23</cp:revision>
  <dcterms:created xsi:type="dcterms:W3CDTF">2022-06-15T17:29:56Z</dcterms:created>
  <dcterms:modified xsi:type="dcterms:W3CDTF">2023-09-18T05:00:25Z</dcterms:modified>
</cp:coreProperties>
</file>