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5"/>
  </p:notesMasterIdLst>
  <p:sldIdLst>
    <p:sldId id="257" r:id="rId2"/>
    <p:sldId id="258" r:id="rId3"/>
    <p:sldId id="259" r:id="rId4"/>
    <p:sldId id="260" r:id="rId5"/>
    <p:sldId id="261" r:id="rId6"/>
    <p:sldId id="262" r:id="rId7"/>
    <p:sldId id="264" r:id="rId8"/>
    <p:sldId id="266" r:id="rId9"/>
    <p:sldId id="267" r:id="rId10"/>
    <p:sldId id="268" r:id="rId11"/>
    <p:sldId id="269" r:id="rId12"/>
    <p:sldId id="270" r:id="rId13"/>
    <p:sldId id="271" r:id="rId14"/>
    <p:sldId id="272" r:id="rId15"/>
    <p:sldId id="273" r:id="rId16"/>
    <p:sldId id="275" r:id="rId17"/>
    <p:sldId id="276" r:id="rId18"/>
    <p:sldId id="277" r:id="rId19"/>
    <p:sldId id="278" r:id="rId20"/>
    <p:sldId id="279" r:id="rId21"/>
    <p:sldId id="280" r:id="rId22"/>
    <p:sldId id="281" r:id="rId23"/>
    <p:sldId id="282" r:id="rId24"/>
    <p:sldId id="284" r:id="rId25"/>
    <p:sldId id="285" r:id="rId26"/>
    <p:sldId id="286" r:id="rId27"/>
    <p:sldId id="287" r:id="rId28"/>
    <p:sldId id="288" r:id="rId29"/>
    <p:sldId id="289" r:id="rId30"/>
    <p:sldId id="291" r:id="rId31"/>
    <p:sldId id="292" r:id="rId32"/>
    <p:sldId id="293" r:id="rId33"/>
    <p:sldId id="294" r:id="rId34"/>
    <p:sldId id="295" r:id="rId35"/>
    <p:sldId id="296" r:id="rId36"/>
    <p:sldId id="297" r:id="rId37"/>
    <p:sldId id="298" r:id="rId38"/>
    <p:sldId id="299" r:id="rId39"/>
    <p:sldId id="304" r:id="rId40"/>
    <p:sldId id="305" r:id="rId41"/>
    <p:sldId id="306" r:id="rId42"/>
    <p:sldId id="307" r:id="rId43"/>
    <p:sldId id="256"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DE3DA-43C1-4EC2-8D09-D113F9D19979}" type="datetimeFigureOut">
              <a:rPr lang="en-IN" smtClean="0"/>
              <a:t>17-08-2017</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69B7D-46EB-41F9-B266-07F94893E6EC}" type="slidenum">
              <a:rPr lang="en-IN" smtClean="0"/>
              <a:t>‹#›</a:t>
            </a:fld>
            <a:endParaRPr lang="en-IN"/>
          </a:p>
        </p:txBody>
      </p:sp>
    </p:spTree>
    <p:extLst>
      <p:ext uri="{BB962C8B-B14F-4D97-AF65-F5344CB8AC3E}">
        <p14:creationId xmlns:p14="http://schemas.microsoft.com/office/powerpoint/2010/main" val="1695818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a:t>
            </a:fld>
            <a:endParaRPr lang="en-IN"/>
          </a:p>
        </p:txBody>
      </p:sp>
    </p:spTree>
    <p:extLst>
      <p:ext uri="{BB962C8B-B14F-4D97-AF65-F5344CB8AC3E}">
        <p14:creationId xmlns:p14="http://schemas.microsoft.com/office/powerpoint/2010/main" val="1228910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10</a:t>
            </a:fld>
            <a:endParaRPr lang="en-IN"/>
          </a:p>
        </p:txBody>
      </p:sp>
    </p:spTree>
    <p:extLst>
      <p:ext uri="{BB962C8B-B14F-4D97-AF65-F5344CB8AC3E}">
        <p14:creationId xmlns:p14="http://schemas.microsoft.com/office/powerpoint/2010/main" val="3132112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11</a:t>
            </a:fld>
            <a:endParaRPr lang="en-IN"/>
          </a:p>
        </p:txBody>
      </p:sp>
    </p:spTree>
    <p:extLst>
      <p:ext uri="{BB962C8B-B14F-4D97-AF65-F5344CB8AC3E}">
        <p14:creationId xmlns:p14="http://schemas.microsoft.com/office/powerpoint/2010/main" val="2821428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12</a:t>
            </a:fld>
            <a:endParaRPr lang="en-IN"/>
          </a:p>
        </p:txBody>
      </p:sp>
    </p:spTree>
    <p:extLst>
      <p:ext uri="{BB962C8B-B14F-4D97-AF65-F5344CB8AC3E}">
        <p14:creationId xmlns:p14="http://schemas.microsoft.com/office/powerpoint/2010/main" val="1096298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13</a:t>
            </a:fld>
            <a:endParaRPr lang="en-IN"/>
          </a:p>
        </p:txBody>
      </p:sp>
    </p:spTree>
    <p:extLst>
      <p:ext uri="{BB962C8B-B14F-4D97-AF65-F5344CB8AC3E}">
        <p14:creationId xmlns:p14="http://schemas.microsoft.com/office/powerpoint/2010/main" val="484096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14</a:t>
            </a:fld>
            <a:endParaRPr lang="en-IN"/>
          </a:p>
        </p:txBody>
      </p:sp>
    </p:spTree>
    <p:extLst>
      <p:ext uri="{BB962C8B-B14F-4D97-AF65-F5344CB8AC3E}">
        <p14:creationId xmlns:p14="http://schemas.microsoft.com/office/powerpoint/2010/main" val="3582226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15</a:t>
            </a:fld>
            <a:endParaRPr lang="en-IN"/>
          </a:p>
        </p:txBody>
      </p:sp>
    </p:spTree>
    <p:extLst>
      <p:ext uri="{BB962C8B-B14F-4D97-AF65-F5344CB8AC3E}">
        <p14:creationId xmlns:p14="http://schemas.microsoft.com/office/powerpoint/2010/main" val="931621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16</a:t>
            </a:fld>
            <a:endParaRPr lang="en-IN"/>
          </a:p>
        </p:txBody>
      </p:sp>
    </p:spTree>
    <p:extLst>
      <p:ext uri="{BB962C8B-B14F-4D97-AF65-F5344CB8AC3E}">
        <p14:creationId xmlns:p14="http://schemas.microsoft.com/office/powerpoint/2010/main" val="7174015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17</a:t>
            </a:fld>
            <a:endParaRPr lang="en-IN"/>
          </a:p>
        </p:txBody>
      </p:sp>
    </p:spTree>
    <p:extLst>
      <p:ext uri="{BB962C8B-B14F-4D97-AF65-F5344CB8AC3E}">
        <p14:creationId xmlns:p14="http://schemas.microsoft.com/office/powerpoint/2010/main" val="466515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18</a:t>
            </a:fld>
            <a:endParaRPr lang="en-IN"/>
          </a:p>
        </p:txBody>
      </p:sp>
    </p:spTree>
    <p:extLst>
      <p:ext uri="{BB962C8B-B14F-4D97-AF65-F5344CB8AC3E}">
        <p14:creationId xmlns:p14="http://schemas.microsoft.com/office/powerpoint/2010/main" val="5689521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19</a:t>
            </a:fld>
            <a:endParaRPr lang="en-IN"/>
          </a:p>
        </p:txBody>
      </p:sp>
    </p:spTree>
    <p:extLst>
      <p:ext uri="{BB962C8B-B14F-4D97-AF65-F5344CB8AC3E}">
        <p14:creationId xmlns:p14="http://schemas.microsoft.com/office/powerpoint/2010/main" val="4176922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D4FBE4A-8513-4888-8BC6-B5DAAE5E6D48}" type="slidenum">
              <a:rPr lang="en-IN" smtClean="0"/>
              <a:t>2</a:t>
            </a:fld>
            <a:endParaRPr lang="en-IN"/>
          </a:p>
        </p:txBody>
      </p:sp>
    </p:spTree>
    <p:extLst>
      <p:ext uri="{BB962C8B-B14F-4D97-AF65-F5344CB8AC3E}">
        <p14:creationId xmlns:p14="http://schemas.microsoft.com/office/powerpoint/2010/main" val="34962311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20</a:t>
            </a:fld>
            <a:endParaRPr lang="en-IN"/>
          </a:p>
        </p:txBody>
      </p:sp>
    </p:spTree>
    <p:extLst>
      <p:ext uri="{BB962C8B-B14F-4D97-AF65-F5344CB8AC3E}">
        <p14:creationId xmlns:p14="http://schemas.microsoft.com/office/powerpoint/2010/main" val="36401564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21</a:t>
            </a:fld>
            <a:endParaRPr lang="en-IN"/>
          </a:p>
        </p:txBody>
      </p:sp>
    </p:spTree>
    <p:extLst>
      <p:ext uri="{BB962C8B-B14F-4D97-AF65-F5344CB8AC3E}">
        <p14:creationId xmlns:p14="http://schemas.microsoft.com/office/powerpoint/2010/main" val="39627910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22</a:t>
            </a:fld>
            <a:endParaRPr lang="en-IN"/>
          </a:p>
        </p:txBody>
      </p:sp>
    </p:spTree>
    <p:extLst>
      <p:ext uri="{BB962C8B-B14F-4D97-AF65-F5344CB8AC3E}">
        <p14:creationId xmlns:p14="http://schemas.microsoft.com/office/powerpoint/2010/main" val="1597051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23</a:t>
            </a:fld>
            <a:endParaRPr lang="en-IN"/>
          </a:p>
        </p:txBody>
      </p:sp>
    </p:spTree>
    <p:extLst>
      <p:ext uri="{BB962C8B-B14F-4D97-AF65-F5344CB8AC3E}">
        <p14:creationId xmlns:p14="http://schemas.microsoft.com/office/powerpoint/2010/main" val="3462026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24</a:t>
            </a:fld>
            <a:endParaRPr lang="en-IN"/>
          </a:p>
        </p:txBody>
      </p:sp>
    </p:spTree>
    <p:extLst>
      <p:ext uri="{BB962C8B-B14F-4D97-AF65-F5344CB8AC3E}">
        <p14:creationId xmlns:p14="http://schemas.microsoft.com/office/powerpoint/2010/main" val="8831959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25</a:t>
            </a:fld>
            <a:endParaRPr lang="en-IN"/>
          </a:p>
        </p:txBody>
      </p:sp>
    </p:spTree>
    <p:extLst>
      <p:ext uri="{BB962C8B-B14F-4D97-AF65-F5344CB8AC3E}">
        <p14:creationId xmlns:p14="http://schemas.microsoft.com/office/powerpoint/2010/main" val="23634453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26</a:t>
            </a:fld>
            <a:endParaRPr lang="en-IN"/>
          </a:p>
        </p:txBody>
      </p:sp>
    </p:spTree>
    <p:extLst>
      <p:ext uri="{BB962C8B-B14F-4D97-AF65-F5344CB8AC3E}">
        <p14:creationId xmlns:p14="http://schemas.microsoft.com/office/powerpoint/2010/main" val="3562327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27</a:t>
            </a:fld>
            <a:endParaRPr lang="en-IN"/>
          </a:p>
        </p:txBody>
      </p:sp>
    </p:spTree>
    <p:extLst>
      <p:ext uri="{BB962C8B-B14F-4D97-AF65-F5344CB8AC3E}">
        <p14:creationId xmlns:p14="http://schemas.microsoft.com/office/powerpoint/2010/main" val="180735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28</a:t>
            </a:fld>
            <a:endParaRPr lang="en-IN"/>
          </a:p>
        </p:txBody>
      </p:sp>
    </p:spTree>
    <p:extLst>
      <p:ext uri="{BB962C8B-B14F-4D97-AF65-F5344CB8AC3E}">
        <p14:creationId xmlns:p14="http://schemas.microsoft.com/office/powerpoint/2010/main" val="27808706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29</a:t>
            </a:fld>
            <a:endParaRPr lang="en-IN"/>
          </a:p>
        </p:txBody>
      </p:sp>
    </p:spTree>
    <p:extLst>
      <p:ext uri="{BB962C8B-B14F-4D97-AF65-F5344CB8AC3E}">
        <p14:creationId xmlns:p14="http://schemas.microsoft.com/office/powerpoint/2010/main" val="9643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a:t>
            </a:fld>
            <a:endParaRPr lang="en-IN"/>
          </a:p>
        </p:txBody>
      </p:sp>
    </p:spTree>
    <p:extLst>
      <p:ext uri="{BB962C8B-B14F-4D97-AF65-F5344CB8AC3E}">
        <p14:creationId xmlns:p14="http://schemas.microsoft.com/office/powerpoint/2010/main" val="7512553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30</a:t>
            </a:fld>
            <a:endParaRPr lang="en-IN"/>
          </a:p>
        </p:txBody>
      </p:sp>
    </p:spTree>
    <p:extLst>
      <p:ext uri="{BB962C8B-B14F-4D97-AF65-F5344CB8AC3E}">
        <p14:creationId xmlns:p14="http://schemas.microsoft.com/office/powerpoint/2010/main" val="4760307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31</a:t>
            </a:fld>
            <a:endParaRPr lang="en-IN"/>
          </a:p>
        </p:txBody>
      </p:sp>
    </p:spTree>
    <p:extLst>
      <p:ext uri="{BB962C8B-B14F-4D97-AF65-F5344CB8AC3E}">
        <p14:creationId xmlns:p14="http://schemas.microsoft.com/office/powerpoint/2010/main" val="20389793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32</a:t>
            </a:fld>
            <a:endParaRPr lang="en-IN"/>
          </a:p>
        </p:txBody>
      </p:sp>
    </p:spTree>
    <p:extLst>
      <p:ext uri="{BB962C8B-B14F-4D97-AF65-F5344CB8AC3E}">
        <p14:creationId xmlns:p14="http://schemas.microsoft.com/office/powerpoint/2010/main" val="5521615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33</a:t>
            </a:fld>
            <a:endParaRPr lang="en-IN"/>
          </a:p>
        </p:txBody>
      </p:sp>
    </p:spTree>
    <p:extLst>
      <p:ext uri="{BB962C8B-B14F-4D97-AF65-F5344CB8AC3E}">
        <p14:creationId xmlns:p14="http://schemas.microsoft.com/office/powerpoint/2010/main" val="2124587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34</a:t>
            </a:fld>
            <a:endParaRPr lang="en-IN"/>
          </a:p>
        </p:txBody>
      </p:sp>
    </p:spTree>
    <p:extLst>
      <p:ext uri="{BB962C8B-B14F-4D97-AF65-F5344CB8AC3E}">
        <p14:creationId xmlns:p14="http://schemas.microsoft.com/office/powerpoint/2010/main" val="18115598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35</a:t>
            </a:fld>
            <a:endParaRPr lang="en-IN"/>
          </a:p>
        </p:txBody>
      </p:sp>
    </p:spTree>
    <p:extLst>
      <p:ext uri="{BB962C8B-B14F-4D97-AF65-F5344CB8AC3E}">
        <p14:creationId xmlns:p14="http://schemas.microsoft.com/office/powerpoint/2010/main" val="31695876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36</a:t>
            </a:fld>
            <a:endParaRPr lang="en-IN"/>
          </a:p>
        </p:txBody>
      </p:sp>
    </p:spTree>
    <p:extLst>
      <p:ext uri="{BB962C8B-B14F-4D97-AF65-F5344CB8AC3E}">
        <p14:creationId xmlns:p14="http://schemas.microsoft.com/office/powerpoint/2010/main" val="27278075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37</a:t>
            </a:fld>
            <a:endParaRPr lang="en-IN"/>
          </a:p>
        </p:txBody>
      </p:sp>
    </p:spTree>
    <p:extLst>
      <p:ext uri="{BB962C8B-B14F-4D97-AF65-F5344CB8AC3E}">
        <p14:creationId xmlns:p14="http://schemas.microsoft.com/office/powerpoint/2010/main" val="2863288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38</a:t>
            </a:fld>
            <a:endParaRPr lang="en-IN"/>
          </a:p>
        </p:txBody>
      </p:sp>
    </p:spTree>
    <p:extLst>
      <p:ext uri="{BB962C8B-B14F-4D97-AF65-F5344CB8AC3E}">
        <p14:creationId xmlns:p14="http://schemas.microsoft.com/office/powerpoint/2010/main" val="6956273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39</a:t>
            </a:fld>
            <a:endParaRPr lang="en-IN"/>
          </a:p>
        </p:txBody>
      </p:sp>
    </p:spTree>
    <p:extLst>
      <p:ext uri="{BB962C8B-B14F-4D97-AF65-F5344CB8AC3E}">
        <p14:creationId xmlns:p14="http://schemas.microsoft.com/office/powerpoint/2010/main" val="2728189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4</a:t>
            </a:fld>
            <a:endParaRPr lang="en-IN"/>
          </a:p>
        </p:txBody>
      </p:sp>
    </p:spTree>
    <p:extLst>
      <p:ext uri="{BB962C8B-B14F-4D97-AF65-F5344CB8AC3E}">
        <p14:creationId xmlns:p14="http://schemas.microsoft.com/office/powerpoint/2010/main" val="15947479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40</a:t>
            </a:fld>
            <a:endParaRPr lang="en-IN"/>
          </a:p>
        </p:txBody>
      </p:sp>
    </p:spTree>
    <p:extLst>
      <p:ext uri="{BB962C8B-B14F-4D97-AF65-F5344CB8AC3E}">
        <p14:creationId xmlns:p14="http://schemas.microsoft.com/office/powerpoint/2010/main" val="12874579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41</a:t>
            </a:fld>
            <a:endParaRPr lang="en-IN"/>
          </a:p>
        </p:txBody>
      </p:sp>
    </p:spTree>
    <p:extLst>
      <p:ext uri="{BB962C8B-B14F-4D97-AF65-F5344CB8AC3E}">
        <p14:creationId xmlns:p14="http://schemas.microsoft.com/office/powerpoint/2010/main" val="20306880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42</a:t>
            </a:fld>
            <a:endParaRPr lang="en-IN"/>
          </a:p>
        </p:txBody>
      </p:sp>
    </p:spTree>
    <p:extLst>
      <p:ext uri="{BB962C8B-B14F-4D97-AF65-F5344CB8AC3E}">
        <p14:creationId xmlns:p14="http://schemas.microsoft.com/office/powerpoint/2010/main" val="41671113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43</a:t>
            </a:fld>
            <a:endParaRPr lang="en-IN"/>
          </a:p>
        </p:txBody>
      </p:sp>
    </p:spTree>
    <p:extLst>
      <p:ext uri="{BB962C8B-B14F-4D97-AF65-F5344CB8AC3E}">
        <p14:creationId xmlns:p14="http://schemas.microsoft.com/office/powerpoint/2010/main" val="3694086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5</a:t>
            </a:fld>
            <a:endParaRPr lang="en-IN"/>
          </a:p>
        </p:txBody>
      </p:sp>
    </p:spTree>
    <p:extLst>
      <p:ext uri="{BB962C8B-B14F-4D97-AF65-F5344CB8AC3E}">
        <p14:creationId xmlns:p14="http://schemas.microsoft.com/office/powerpoint/2010/main" val="2790376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6</a:t>
            </a:fld>
            <a:endParaRPr lang="en-IN"/>
          </a:p>
        </p:txBody>
      </p:sp>
    </p:spTree>
    <p:extLst>
      <p:ext uri="{BB962C8B-B14F-4D97-AF65-F5344CB8AC3E}">
        <p14:creationId xmlns:p14="http://schemas.microsoft.com/office/powerpoint/2010/main" val="1912657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7</a:t>
            </a:fld>
            <a:endParaRPr lang="en-IN"/>
          </a:p>
        </p:txBody>
      </p:sp>
    </p:spTree>
    <p:extLst>
      <p:ext uri="{BB962C8B-B14F-4D97-AF65-F5344CB8AC3E}">
        <p14:creationId xmlns:p14="http://schemas.microsoft.com/office/powerpoint/2010/main" val="3887693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8</a:t>
            </a:fld>
            <a:endParaRPr lang="en-IN"/>
          </a:p>
        </p:txBody>
      </p:sp>
    </p:spTree>
    <p:extLst>
      <p:ext uri="{BB962C8B-B14F-4D97-AF65-F5344CB8AC3E}">
        <p14:creationId xmlns:p14="http://schemas.microsoft.com/office/powerpoint/2010/main" val="2521751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DA69B7D-46EB-41F9-B266-07F94893E6EC}" type="slidenum">
              <a:rPr lang="en-IN" smtClean="0"/>
              <a:t>9</a:t>
            </a:fld>
            <a:endParaRPr lang="en-IN"/>
          </a:p>
        </p:txBody>
      </p:sp>
    </p:spTree>
    <p:extLst>
      <p:ext uri="{BB962C8B-B14F-4D97-AF65-F5344CB8AC3E}">
        <p14:creationId xmlns:p14="http://schemas.microsoft.com/office/powerpoint/2010/main" val="759585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fld id="{5C7BF4F6-50F0-425E-A05C-8E4856806BA5}" type="datetimeFigureOut">
              <a:rPr lang="en-IN" smtClean="0"/>
              <a:t>17-08-2017</a:t>
            </a:fld>
            <a:endParaRPr lang="en-IN"/>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IN"/>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3F824A74-41B5-48BF-A8D2-ABBBA20465B9}" type="slidenum">
              <a:rPr lang="en-IN" smtClean="0"/>
              <a:t>‹#›</a:t>
            </a:fld>
            <a:endParaRPr lang="en-IN"/>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99487878"/>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7BF4F6-50F0-425E-A05C-8E4856806BA5}" type="datetimeFigureOut">
              <a:rPr lang="en-IN" smtClean="0"/>
              <a:t>17-08-2017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338572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5C7BF4F6-50F0-425E-A05C-8E4856806BA5}" type="datetimeFigureOut">
              <a:rPr lang="en-IN" smtClean="0"/>
              <a:t>17-08-2017</a:t>
            </a:fld>
            <a:endParaRPr lang="en-IN"/>
          </a:p>
        </p:txBody>
      </p:sp>
      <p:sp>
        <p:nvSpPr>
          <p:cNvPr id="5" name="Footer Placeholder 4"/>
          <p:cNvSpPr>
            <a:spLocks noGrp="1"/>
          </p:cNvSpPr>
          <p:nvPr>
            <p:ph type="ftr" sz="quarter" idx="11"/>
          </p:nvPr>
        </p:nvSpPr>
        <p:spPr>
          <a:xfrm>
            <a:off x="2933699" y="6296615"/>
            <a:ext cx="5959577" cy="365125"/>
          </a:xfrm>
        </p:spPr>
        <p:txBody>
          <a:bodyPr/>
          <a:lstStyle/>
          <a:p>
            <a:endParaRPr lang="en-IN"/>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3F824A74-41B5-48BF-A8D2-ABBBA20465B9}" type="slidenum">
              <a:rPr lang="en-IN" smtClean="0"/>
              <a:t>‹#›</a:t>
            </a:fld>
            <a:endParaRPr lang="en-IN"/>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961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7BF4F6-50F0-425E-A05C-8E4856806BA5}" type="datetimeFigureOut">
              <a:rPr lang="en-IN" smtClean="0"/>
              <a:t>17-08-2017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361565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5C7BF4F6-50F0-425E-A05C-8E4856806BA5}" type="datetimeFigureOut">
              <a:rPr lang="en-IN" smtClean="0"/>
              <a:t>17-08-2017</a:t>
            </a:fld>
            <a:endParaRPr lang="en-IN"/>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IN"/>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3F824A74-41B5-48BF-A8D2-ABBBA20465B9}" type="slidenum">
              <a:rPr lang="en-IN" smtClean="0"/>
              <a:t>‹#›</a:t>
            </a:fld>
            <a:endParaRPr lang="en-IN"/>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30150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7BF4F6-50F0-425E-A05C-8E4856806BA5}" type="datetimeFigureOut">
              <a:rPr lang="en-IN" smtClean="0"/>
              <a:t>17-08-2017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182336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7BF4F6-50F0-425E-A05C-8E4856806BA5}" type="datetimeFigureOut">
              <a:rPr lang="en-IN" smtClean="0"/>
              <a:t>17-08-2017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3749395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7BF4F6-50F0-425E-A05C-8E4856806BA5}" type="datetimeFigureOut">
              <a:rPr lang="en-IN" smtClean="0"/>
              <a:t>17-08-2017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36680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5C7BF4F6-50F0-425E-A05C-8E4856806BA5}" type="datetimeFigureOut">
              <a:rPr lang="en-IN" smtClean="0"/>
              <a:t>17-08-2017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F824A74-41B5-48BF-A8D2-ABBBA20465B9}" type="slidenum">
              <a:rPr lang="en-IN" smtClean="0"/>
              <a:t>‹#›</a:t>
            </a:fld>
            <a:endParaRPr lang="en-IN"/>
          </a:p>
        </p:txBody>
      </p:sp>
    </p:spTree>
    <p:extLst>
      <p:ext uri="{BB962C8B-B14F-4D97-AF65-F5344CB8AC3E}">
        <p14:creationId xmlns:p14="http://schemas.microsoft.com/office/powerpoint/2010/main" val="277448724"/>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5C7BF4F6-50F0-425E-A05C-8E4856806BA5}" type="datetimeFigureOut">
              <a:rPr lang="en-IN" smtClean="0"/>
              <a:t>17-08-2017</a:t>
            </a:fld>
            <a:endParaRPr lang="en-IN"/>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IN"/>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3F824A74-41B5-48BF-A8D2-ABBBA20465B9}" type="slidenum">
              <a:rPr lang="en-IN" smtClean="0"/>
              <a:t>‹#›</a:t>
            </a:fld>
            <a:endParaRPr lang="en-IN"/>
          </a:p>
        </p:txBody>
      </p:sp>
    </p:spTree>
    <p:extLst>
      <p:ext uri="{BB962C8B-B14F-4D97-AF65-F5344CB8AC3E}">
        <p14:creationId xmlns:p14="http://schemas.microsoft.com/office/powerpoint/2010/main" val="3401738647"/>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5C7BF4F6-50F0-425E-A05C-8E4856806BA5}" type="datetimeFigureOut">
              <a:rPr lang="en-IN" smtClean="0"/>
              <a:t>17-08-2017</a:t>
            </a:fld>
            <a:endParaRPr lang="en-IN"/>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IN"/>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3F824A74-41B5-48BF-A8D2-ABBBA20465B9}" type="slidenum">
              <a:rPr lang="en-IN" smtClean="0"/>
              <a:t>‹#›</a:t>
            </a:fld>
            <a:endParaRPr lang="en-IN"/>
          </a:p>
        </p:txBody>
      </p:sp>
    </p:spTree>
    <p:extLst>
      <p:ext uri="{BB962C8B-B14F-4D97-AF65-F5344CB8AC3E}">
        <p14:creationId xmlns:p14="http://schemas.microsoft.com/office/powerpoint/2010/main" val="4002519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5C7BF4F6-50F0-425E-A05C-8E4856806BA5}" type="datetimeFigureOut">
              <a:rPr lang="en-IN" smtClean="0"/>
              <a:t>17-08-2017</a:t>
            </a:fld>
            <a:endParaRPr lang="en-IN"/>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IN"/>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3F824A74-41B5-48BF-A8D2-ABBBA20465B9}" type="slidenum">
              <a:rPr lang="en-IN" smtClean="0"/>
              <a:t>‹#›</a:t>
            </a:fld>
            <a:endParaRPr lang="en-IN"/>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3363735275"/>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ubTitle" idx="1"/>
          </p:nvPr>
        </p:nvSpPr>
        <p:spPr>
          <a:xfrm>
            <a:off x="7745350" y="1501471"/>
            <a:ext cx="4206311" cy="4086529"/>
          </a:xfrm>
        </p:spPr>
        <p:txBody>
          <a:bodyPr>
            <a:normAutofit lnSpcReduction="10000"/>
          </a:bodyPr>
          <a:lstStyle/>
          <a:p>
            <a:pPr algn="ctr"/>
            <a:r>
              <a:rPr lang="en-US" sz="6600" b="1" dirty="0">
                <a:solidFill>
                  <a:schemeClr val="tx1"/>
                </a:solidFill>
              </a:rPr>
              <a:t>ETHICS </a:t>
            </a:r>
          </a:p>
          <a:p>
            <a:pPr algn="ctr"/>
            <a:r>
              <a:rPr lang="en-US" sz="6600" b="1" dirty="0">
                <a:solidFill>
                  <a:schemeClr val="tx1"/>
                </a:solidFill>
              </a:rPr>
              <a:t>IN DENTISTRY</a:t>
            </a:r>
          </a:p>
        </p:txBody>
      </p:sp>
    </p:spTree>
    <p:extLst>
      <p:ext uri="{BB962C8B-B14F-4D97-AF65-F5344CB8AC3E}">
        <p14:creationId xmlns:p14="http://schemas.microsoft.com/office/powerpoint/2010/main" val="1526341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2951177" y="1043292"/>
            <a:ext cx="8610600" cy="1143000"/>
          </a:xfrm>
        </p:spPr>
        <p:txBody>
          <a:bodyPr>
            <a:noAutofit/>
          </a:bodyPr>
          <a:lstStyle/>
          <a:p>
            <a:r>
              <a:rPr lang="en-US" sz="3600" b="1" dirty="0"/>
              <a:t>To do no harm (Non-Maleficence)</a:t>
            </a:r>
            <a:r>
              <a:rPr lang="en-US" sz="3600" dirty="0"/>
              <a:t> </a:t>
            </a:r>
          </a:p>
        </p:txBody>
      </p:sp>
      <p:sp>
        <p:nvSpPr>
          <p:cNvPr id="24581" name="Rectangle 3"/>
          <p:cNvSpPr>
            <a:spLocks noGrp="1" noChangeArrowheads="1"/>
          </p:cNvSpPr>
          <p:nvPr>
            <p:ph idx="1"/>
          </p:nvPr>
        </p:nvSpPr>
        <p:spPr>
          <a:xfrm>
            <a:off x="3898234" y="2307771"/>
            <a:ext cx="7663543" cy="4419600"/>
          </a:xfrm>
        </p:spPr>
        <p:txBody>
          <a:bodyPr>
            <a:normAutofit fontScale="92500"/>
          </a:bodyPr>
          <a:lstStyle/>
          <a:p>
            <a:pPr algn="just"/>
            <a:r>
              <a:rPr lang="en-US" sz="2800" dirty="0"/>
              <a:t>It is considered to be the foundation of social morality. </a:t>
            </a:r>
          </a:p>
          <a:p>
            <a:pPr algn="just"/>
            <a:r>
              <a:rPr lang="en-US" sz="2800" dirty="0"/>
              <a:t>It is clear that although dental care professionals support this principle in theory they are at times guilty of transgressions that go beyond a limitation. </a:t>
            </a:r>
          </a:p>
          <a:p>
            <a:pPr algn="just"/>
            <a:r>
              <a:rPr lang="en-US" sz="2800" dirty="0"/>
              <a:t>For example : Iatrogenic diseases. </a:t>
            </a:r>
          </a:p>
          <a:p>
            <a:pPr algn="just"/>
            <a:r>
              <a:rPr lang="en-US" sz="2800" dirty="0"/>
              <a:t>In population based research the investigator has a dual responsibility, i.e. to the individual and to the population of which they are a part. </a:t>
            </a:r>
          </a:p>
        </p:txBody>
      </p:sp>
    </p:spTree>
    <p:extLst>
      <p:ext uri="{BB962C8B-B14F-4D97-AF65-F5344CB8AC3E}">
        <p14:creationId xmlns:p14="http://schemas.microsoft.com/office/powerpoint/2010/main" val="4276630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normAutofit/>
          </a:bodyPr>
          <a:lstStyle/>
          <a:p>
            <a:r>
              <a:rPr lang="en-US" b="1" dirty="0"/>
              <a:t>To do good (Beneficence)</a:t>
            </a:r>
            <a:r>
              <a:rPr lang="en-US" dirty="0"/>
              <a:t> </a:t>
            </a:r>
          </a:p>
        </p:txBody>
      </p:sp>
      <p:sp>
        <p:nvSpPr>
          <p:cNvPr id="25605" name="Rectangle 3"/>
          <p:cNvSpPr>
            <a:spLocks noGrp="1" noChangeArrowheads="1"/>
          </p:cNvSpPr>
          <p:nvPr>
            <p:ph idx="1"/>
          </p:nvPr>
        </p:nvSpPr>
        <p:spPr>
          <a:xfrm>
            <a:off x="3601503" y="2239527"/>
            <a:ext cx="7848600" cy="4393502"/>
          </a:xfrm>
        </p:spPr>
        <p:txBody>
          <a:bodyPr>
            <a:normAutofit fontScale="92500"/>
          </a:bodyPr>
          <a:lstStyle/>
          <a:p>
            <a:pPr algn="just">
              <a:lnSpc>
                <a:spcPct val="90000"/>
              </a:lnSpc>
            </a:pPr>
            <a:r>
              <a:rPr lang="en-US" sz="2800" dirty="0"/>
              <a:t>It should be the role of dentists and dental hygienists to benefit patients, as well as not to inflict harm.  </a:t>
            </a:r>
          </a:p>
          <a:p>
            <a:pPr algn="just">
              <a:lnSpc>
                <a:spcPct val="90000"/>
              </a:lnSpc>
            </a:pPr>
            <a:r>
              <a:rPr lang="en-US" sz="2800" dirty="0"/>
              <a:t>The expectation of the patient is that the care provider will initiate beneficial action and that there is an agreement between the doctor and patient that some good will occur. </a:t>
            </a:r>
          </a:p>
          <a:p>
            <a:pPr algn="just">
              <a:lnSpc>
                <a:spcPct val="90000"/>
              </a:lnSpc>
            </a:pPr>
            <a:r>
              <a:rPr lang="en-US" sz="2800" dirty="0"/>
              <a:t>In the process of treating a patient what has to be weighed are the consequences of treatment versus no treatment, e.g.: questionable dental caries. </a:t>
            </a:r>
          </a:p>
          <a:p>
            <a:pPr algn="just">
              <a:lnSpc>
                <a:spcPct val="90000"/>
              </a:lnSpc>
            </a:pPr>
            <a:r>
              <a:rPr lang="en-US" sz="2800" dirty="0"/>
              <a:t>The attempts should be to maximize the benefits and minimize harm.</a:t>
            </a:r>
          </a:p>
        </p:txBody>
      </p:sp>
    </p:spTree>
    <p:extLst>
      <p:ext uri="{BB962C8B-B14F-4D97-AF65-F5344CB8AC3E}">
        <p14:creationId xmlns:p14="http://schemas.microsoft.com/office/powerpoint/2010/main" val="3889853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r>
              <a:rPr lang="en-US" b="1"/>
              <a:t>Respect for persons</a:t>
            </a:r>
            <a:r>
              <a:rPr lang="en-US"/>
              <a:t> </a:t>
            </a:r>
          </a:p>
        </p:txBody>
      </p:sp>
      <p:sp>
        <p:nvSpPr>
          <p:cNvPr id="27653" name="Rectangle 3"/>
          <p:cNvSpPr>
            <a:spLocks noGrp="1" noChangeArrowheads="1"/>
          </p:cNvSpPr>
          <p:nvPr>
            <p:ph idx="1"/>
          </p:nvPr>
        </p:nvSpPr>
        <p:spPr>
          <a:xfrm>
            <a:off x="3731986" y="2496457"/>
            <a:ext cx="7972285" cy="3651504"/>
          </a:xfrm>
        </p:spPr>
        <p:txBody>
          <a:bodyPr>
            <a:normAutofit/>
          </a:bodyPr>
          <a:lstStyle/>
          <a:p>
            <a:r>
              <a:rPr lang="en-US" sz="2400" dirty="0"/>
              <a:t>This incorporates at least two other ethical principles of which </a:t>
            </a:r>
          </a:p>
          <a:p>
            <a:pPr marL="514350" indent="-514350">
              <a:buFont typeface="+mj-lt"/>
              <a:buAutoNum type="arabicPeriod"/>
            </a:pPr>
            <a:r>
              <a:rPr lang="en-US" sz="2400" dirty="0"/>
              <a:t>Autonomy dictates that health care professionals respect the patients capacity for self determination in making decision regarding their treatment </a:t>
            </a:r>
          </a:p>
          <a:p>
            <a:pPr marL="514350" indent="-514350">
              <a:buFont typeface="+mj-lt"/>
              <a:buAutoNum type="arabicPeriod"/>
            </a:pPr>
            <a:r>
              <a:rPr lang="en-US" sz="2400" dirty="0"/>
              <a:t>And informed consent is an essential component of a patient’s right to autonomy. </a:t>
            </a:r>
          </a:p>
        </p:txBody>
      </p:sp>
    </p:spTree>
    <p:extLst>
      <p:ext uri="{BB962C8B-B14F-4D97-AF65-F5344CB8AC3E}">
        <p14:creationId xmlns:p14="http://schemas.microsoft.com/office/powerpoint/2010/main" val="3034414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3"/>
          <p:cNvSpPr>
            <a:spLocks noGrp="1" noChangeArrowheads="1"/>
          </p:cNvSpPr>
          <p:nvPr>
            <p:ph idx="1"/>
          </p:nvPr>
        </p:nvSpPr>
        <p:spPr>
          <a:xfrm>
            <a:off x="3679371" y="2419332"/>
            <a:ext cx="8229600" cy="4039525"/>
          </a:xfrm>
        </p:spPr>
        <p:txBody>
          <a:bodyPr>
            <a:normAutofit fontScale="92500"/>
          </a:bodyPr>
          <a:lstStyle/>
          <a:p>
            <a:pPr marL="609600" indent="-609600"/>
            <a:r>
              <a:rPr lang="en-US" sz="2800" dirty="0"/>
              <a:t>Dentists sometimes attempt to direct a patient toward a particular mode of treatment stressing certain advantages and not mentioning disadvantages.</a:t>
            </a:r>
          </a:p>
          <a:p>
            <a:pPr marL="609600" indent="-609600"/>
            <a:r>
              <a:rPr lang="en-US" sz="2800" dirty="0"/>
              <a:t>It is unethical to mislead or misinform the patient. </a:t>
            </a:r>
          </a:p>
          <a:p>
            <a:pPr marL="609600" indent="-609600"/>
            <a:r>
              <a:rPr lang="en-US" sz="2800" dirty="0"/>
              <a:t>Dentists are seen as a paternalistic figure and Paternalism in health care can take the form of withholding information, restricting choices, or making the choice for the patient. </a:t>
            </a:r>
          </a:p>
        </p:txBody>
      </p:sp>
    </p:spTree>
    <p:extLst>
      <p:ext uri="{BB962C8B-B14F-4D97-AF65-F5344CB8AC3E}">
        <p14:creationId xmlns:p14="http://schemas.microsoft.com/office/powerpoint/2010/main" val="3671850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r>
              <a:rPr lang="en-US"/>
              <a:t>Informed Consent </a:t>
            </a:r>
          </a:p>
        </p:txBody>
      </p:sp>
      <p:sp>
        <p:nvSpPr>
          <p:cNvPr id="30725" name="Rectangle 3"/>
          <p:cNvSpPr>
            <a:spLocks noGrp="1" noChangeArrowheads="1"/>
          </p:cNvSpPr>
          <p:nvPr>
            <p:ph idx="1"/>
          </p:nvPr>
        </p:nvSpPr>
        <p:spPr>
          <a:xfrm>
            <a:off x="4005943" y="2438400"/>
            <a:ext cx="7698328" cy="4419600"/>
          </a:xfrm>
        </p:spPr>
        <p:txBody>
          <a:bodyPr>
            <a:normAutofit/>
          </a:bodyPr>
          <a:lstStyle/>
          <a:p>
            <a:pPr marL="609600" indent="-609600"/>
            <a:r>
              <a:rPr lang="en-US" sz="2400" dirty="0"/>
              <a:t>It is the first stated and the largest principle of the Nuremberg code.  </a:t>
            </a:r>
          </a:p>
          <a:p>
            <a:pPr marL="609600" indent="-609600"/>
            <a:r>
              <a:rPr lang="en-US" sz="2400" dirty="0"/>
              <a:t>The Nuremberg code identified four attributes without which a consent cannot be considered valid. </a:t>
            </a:r>
          </a:p>
          <a:p>
            <a:pPr marL="609600" indent="-609600"/>
            <a:r>
              <a:rPr lang="en-US" sz="2400" dirty="0"/>
              <a:t>Consent must be</a:t>
            </a:r>
          </a:p>
          <a:p>
            <a:pPr marL="990600" lvl="1" indent="-533400"/>
            <a:r>
              <a:rPr lang="en-US" sz="2000" dirty="0"/>
              <a:t>Voluntary</a:t>
            </a:r>
          </a:p>
          <a:p>
            <a:pPr marL="990600" lvl="1" indent="-533400"/>
            <a:r>
              <a:rPr lang="en-US" sz="2000" dirty="0"/>
              <a:t>Legally competent</a:t>
            </a:r>
          </a:p>
          <a:p>
            <a:pPr marL="990600" lvl="1" indent="-533400"/>
            <a:r>
              <a:rPr lang="en-US" sz="2000" dirty="0"/>
              <a:t>Informed and </a:t>
            </a:r>
          </a:p>
          <a:p>
            <a:pPr marL="990600" lvl="1" indent="-533400"/>
            <a:r>
              <a:rPr lang="en-US" sz="2000" dirty="0"/>
              <a:t>Comprehending (grasp mentally/understandable)</a:t>
            </a:r>
          </a:p>
        </p:txBody>
      </p:sp>
    </p:spTree>
    <p:extLst>
      <p:ext uri="{BB962C8B-B14F-4D97-AF65-F5344CB8AC3E}">
        <p14:creationId xmlns:p14="http://schemas.microsoft.com/office/powerpoint/2010/main" val="2289443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lstStyle/>
          <a:p>
            <a:r>
              <a:rPr lang="en-US"/>
              <a:t>Informed Consent </a:t>
            </a:r>
          </a:p>
        </p:txBody>
      </p:sp>
      <p:sp>
        <p:nvSpPr>
          <p:cNvPr id="31749" name="Rectangle 3"/>
          <p:cNvSpPr>
            <a:spLocks noGrp="1" noChangeArrowheads="1"/>
          </p:cNvSpPr>
          <p:nvPr>
            <p:ph idx="1"/>
          </p:nvPr>
        </p:nvSpPr>
        <p:spPr/>
        <p:txBody>
          <a:bodyPr>
            <a:normAutofit/>
          </a:bodyPr>
          <a:lstStyle/>
          <a:p>
            <a:pPr marL="609600" indent="-609600" algn="just"/>
            <a:r>
              <a:rPr lang="en-US" sz="2800" dirty="0"/>
              <a:t>This term first appeared in American Common Law in the late 1950’s.</a:t>
            </a:r>
          </a:p>
          <a:p>
            <a:pPr marL="609600" indent="-609600" algn="just"/>
            <a:r>
              <a:rPr lang="en-US" sz="2800" dirty="0"/>
              <a:t>Although Nuremberg code calls for “Voluntary Consent” it has been customary, since 1950 to refer it as “Informed Consent”. </a:t>
            </a:r>
          </a:p>
        </p:txBody>
      </p:sp>
    </p:spTree>
    <p:extLst>
      <p:ext uri="{BB962C8B-B14F-4D97-AF65-F5344CB8AC3E}">
        <p14:creationId xmlns:p14="http://schemas.microsoft.com/office/powerpoint/2010/main" val="2557928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normAutofit/>
          </a:bodyPr>
          <a:lstStyle/>
          <a:p>
            <a:r>
              <a:rPr lang="en-US"/>
              <a:t>The informed consent is a two step process </a:t>
            </a:r>
          </a:p>
        </p:txBody>
      </p:sp>
      <p:sp>
        <p:nvSpPr>
          <p:cNvPr id="34821" name="Rectangle 3"/>
          <p:cNvSpPr>
            <a:spLocks noGrp="1" noChangeArrowheads="1"/>
          </p:cNvSpPr>
          <p:nvPr>
            <p:ph idx="1"/>
          </p:nvPr>
        </p:nvSpPr>
        <p:spPr>
          <a:xfrm>
            <a:off x="4368800" y="2438400"/>
            <a:ext cx="7335471" cy="3651504"/>
          </a:xfrm>
        </p:spPr>
        <p:txBody>
          <a:bodyPr>
            <a:normAutofit fontScale="92500" lnSpcReduction="10000"/>
          </a:bodyPr>
          <a:lstStyle/>
          <a:p>
            <a:r>
              <a:rPr lang="en-US" sz="3200" dirty="0"/>
              <a:t>First information is presented to the subject by the investigator. </a:t>
            </a:r>
          </a:p>
          <a:p>
            <a:r>
              <a:rPr lang="en-US" sz="3200" dirty="0"/>
              <a:t>Secondly, the subject satisfies himself or herself that he or she understands and based upon this understanding either agrees or refuses to participate in the research projects. </a:t>
            </a:r>
          </a:p>
        </p:txBody>
      </p:sp>
    </p:spTree>
    <p:extLst>
      <p:ext uri="{BB962C8B-B14F-4D97-AF65-F5344CB8AC3E}">
        <p14:creationId xmlns:p14="http://schemas.microsoft.com/office/powerpoint/2010/main" val="86968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p:txBody>
          <a:bodyPr/>
          <a:lstStyle/>
          <a:p>
            <a:r>
              <a:rPr lang="en-US" b="1"/>
              <a:t>Justice</a:t>
            </a:r>
            <a:r>
              <a:rPr lang="en-US"/>
              <a:t> </a:t>
            </a:r>
          </a:p>
        </p:txBody>
      </p:sp>
      <p:sp>
        <p:nvSpPr>
          <p:cNvPr id="35845" name="Rectangle 3"/>
          <p:cNvSpPr>
            <a:spLocks noGrp="1" noChangeArrowheads="1"/>
          </p:cNvSpPr>
          <p:nvPr>
            <p:ph idx="1"/>
          </p:nvPr>
        </p:nvSpPr>
        <p:spPr>
          <a:xfrm>
            <a:off x="3797614" y="2351313"/>
            <a:ext cx="8089586" cy="4143829"/>
          </a:xfrm>
        </p:spPr>
        <p:txBody>
          <a:bodyPr>
            <a:normAutofit/>
          </a:bodyPr>
          <a:lstStyle/>
          <a:p>
            <a:pPr>
              <a:lnSpc>
                <a:spcPct val="90000"/>
              </a:lnSpc>
            </a:pPr>
            <a:r>
              <a:rPr lang="en-US" sz="2400" dirty="0"/>
              <a:t>The primary duty of the health professional is service irrespective of class, creed etc.  </a:t>
            </a:r>
          </a:p>
          <a:p>
            <a:pPr>
              <a:lnSpc>
                <a:spcPct val="90000"/>
              </a:lnSpc>
            </a:pPr>
            <a:r>
              <a:rPr lang="en-US" sz="2400" dirty="0"/>
              <a:t>Justice demands that each person be treated equally.  </a:t>
            </a:r>
          </a:p>
          <a:p>
            <a:pPr>
              <a:lnSpc>
                <a:spcPct val="90000"/>
              </a:lnSpc>
            </a:pPr>
            <a:r>
              <a:rPr lang="en-US" sz="2400" dirty="0"/>
              <a:t>It calls for an obligation to protect the weak and to ensure equity in rights and benefits, both for groups and individuals.  </a:t>
            </a:r>
          </a:p>
          <a:p>
            <a:pPr>
              <a:lnSpc>
                <a:spcPct val="90000"/>
              </a:lnSpc>
            </a:pPr>
            <a:r>
              <a:rPr lang="en-US" sz="2400" dirty="0"/>
              <a:t>It calls for universal coverage and for care according to need. </a:t>
            </a:r>
          </a:p>
          <a:p>
            <a:pPr>
              <a:lnSpc>
                <a:spcPct val="90000"/>
              </a:lnSpc>
            </a:pPr>
            <a:r>
              <a:rPr lang="en-US" sz="2400" dirty="0"/>
              <a:t>The principle of justice in relation to health care calls for community participation in decisions and care which is effective and affordable.</a:t>
            </a:r>
          </a:p>
        </p:txBody>
      </p:sp>
    </p:spTree>
    <p:extLst>
      <p:ext uri="{BB962C8B-B14F-4D97-AF65-F5344CB8AC3E}">
        <p14:creationId xmlns:p14="http://schemas.microsoft.com/office/powerpoint/2010/main" val="2989625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p:txBody>
          <a:bodyPr/>
          <a:lstStyle/>
          <a:p>
            <a:r>
              <a:rPr lang="en-US" b="1"/>
              <a:t>Truthfulness</a:t>
            </a:r>
            <a:r>
              <a:rPr lang="en-US"/>
              <a:t> </a:t>
            </a:r>
          </a:p>
        </p:txBody>
      </p:sp>
      <p:sp>
        <p:nvSpPr>
          <p:cNvPr id="36869" name="Rectangle 3"/>
          <p:cNvSpPr>
            <a:spLocks noGrp="1" noChangeArrowheads="1"/>
          </p:cNvSpPr>
          <p:nvPr>
            <p:ph idx="1"/>
          </p:nvPr>
        </p:nvSpPr>
        <p:spPr>
          <a:xfrm>
            <a:off x="3886202" y="2438400"/>
            <a:ext cx="7818069" cy="4180114"/>
          </a:xfrm>
        </p:spPr>
        <p:txBody>
          <a:bodyPr>
            <a:normAutofit/>
          </a:bodyPr>
          <a:lstStyle/>
          <a:p>
            <a:pPr algn="just">
              <a:lnSpc>
                <a:spcPct val="80000"/>
              </a:lnSpc>
            </a:pPr>
            <a:r>
              <a:rPr lang="en-US" sz="2400" dirty="0"/>
              <a:t>The patient – doctor relationship is based on trust.</a:t>
            </a:r>
          </a:p>
          <a:p>
            <a:pPr algn="just">
              <a:lnSpc>
                <a:spcPct val="80000"/>
              </a:lnSpc>
            </a:pPr>
            <a:r>
              <a:rPr lang="en-US" sz="2400" dirty="0"/>
              <a:t>Lying shows disrespect to the patient and threatens relationship.</a:t>
            </a:r>
          </a:p>
          <a:p>
            <a:pPr algn="just">
              <a:lnSpc>
                <a:spcPct val="80000"/>
              </a:lnSpc>
            </a:pPr>
            <a:r>
              <a:rPr lang="en-US" sz="2400" dirty="0"/>
              <a:t> Studies in 1950 and 1960 (on terminally ill patients) had shown that the physicians had the right, indeed duty to withhold bad news when they believed it would upset the patient.  </a:t>
            </a:r>
          </a:p>
          <a:p>
            <a:pPr algn="just">
              <a:lnSpc>
                <a:spcPct val="80000"/>
              </a:lnSpc>
            </a:pPr>
            <a:r>
              <a:rPr lang="en-US" sz="2400" dirty="0"/>
              <a:t>It is an example for </a:t>
            </a:r>
            <a:r>
              <a:rPr lang="en-US" sz="2400" dirty="0" err="1"/>
              <a:t>hypocratic</a:t>
            </a:r>
            <a:r>
              <a:rPr lang="en-US" sz="2400" dirty="0"/>
              <a:t> paternalism, that is, the doctor knows the best.  </a:t>
            </a:r>
          </a:p>
          <a:p>
            <a:pPr algn="just">
              <a:lnSpc>
                <a:spcPct val="80000"/>
              </a:lnSpc>
            </a:pPr>
            <a:r>
              <a:rPr lang="en-US" sz="2400" dirty="0"/>
              <a:t>Nowadays, in certain areas, there is a reversal of this dominant physical pattern. </a:t>
            </a:r>
          </a:p>
        </p:txBody>
      </p:sp>
    </p:spTree>
    <p:extLst>
      <p:ext uri="{BB962C8B-B14F-4D97-AF65-F5344CB8AC3E}">
        <p14:creationId xmlns:p14="http://schemas.microsoft.com/office/powerpoint/2010/main" val="2950345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p:txBody>
          <a:bodyPr/>
          <a:lstStyle/>
          <a:p>
            <a:r>
              <a:rPr lang="en-US" b="1"/>
              <a:t>Confidentiality</a:t>
            </a:r>
            <a:r>
              <a:rPr lang="en-US"/>
              <a:t> </a:t>
            </a:r>
          </a:p>
        </p:txBody>
      </p:sp>
      <p:sp>
        <p:nvSpPr>
          <p:cNvPr id="37893" name="Rectangle 3"/>
          <p:cNvSpPr>
            <a:spLocks noGrp="1" noChangeArrowheads="1"/>
          </p:cNvSpPr>
          <p:nvPr>
            <p:ph idx="1"/>
          </p:nvPr>
        </p:nvSpPr>
        <p:spPr>
          <a:xfrm>
            <a:off x="4209143" y="2438400"/>
            <a:ext cx="7707086" cy="4419600"/>
          </a:xfrm>
        </p:spPr>
        <p:txBody>
          <a:bodyPr>
            <a:normAutofit lnSpcReduction="10000"/>
          </a:bodyPr>
          <a:lstStyle/>
          <a:p>
            <a:pPr algn="just">
              <a:lnSpc>
                <a:spcPct val="90000"/>
              </a:lnSpc>
            </a:pPr>
            <a:r>
              <a:rPr lang="en-US" sz="2800" dirty="0"/>
              <a:t>Is a principle that can be traced to the Hippocratic Oath and exists today in the international code of Medical Ethics.  </a:t>
            </a:r>
          </a:p>
          <a:p>
            <a:pPr algn="just">
              <a:lnSpc>
                <a:spcPct val="90000"/>
              </a:lnSpc>
            </a:pPr>
            <a:r>
              <a:rPr lang="en-US" sz="2800" dirty="0"/>
              <a:t>Every patient has the right to expect that all communications and records pertaining to his/her care will be treated as confidential.  </a:t>
            </a:r>
          </a:p>
          <a:p>
            <a:pPr algn="just">
              <a:lnSpc>
                <a:spcPct val="90000"/>
              </a:lnSpc>
            </a:pPr>
            <a:r>
              <a:rPr lang="en-US" sz="2800" dirty="0"/>
              <a:t>It is very natural to want to gossip about a patient, particularly if it is someone special or possibly a neighbor, but to do so would break a bond of trust between dental professional and patient. </a:t>
            </a:r>
          </a:p>
        </p:txBody>
      </p:sp>
    </p:spTree>
    <p:extLst>
      <p:ext uri="{BB962C8B-B14F-4D97-AF65-F5344CB8AC3E}">
        <p14:creationId xmlns:p14="http://schemas.microsoft.com/office/powerpoint/2010/main" val="12019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Introduction </a:t>
            </a:r>
          </a:p>
        </p:txBody>
      </p:sp>
      <p:sp>
        <p:nvSpPr>
          <p:cNvPr id="6148" name="Rectangle 3"/>
          <p:cNvSpPr>
            <a:spLocks noGrp="1" noChangeArrowheads="1"/>
          </p:cNvSpPr>
          <p:nvPr>
            <p:ph idx="1"/>
          </p:nvPr>
        </p:nvSpPr>
        <p:spPr>
          <a:xfrm>
            <a:off x="3788229" y="2438399"/>
            <a:ext cx="7916042" cy="4136571"/>
          </a:xfrm>
        </p:spPr>
        <p:txBody>
          <a:bodyPr>
            <a:normAutofit/>
          </a:bodyPr>
          <a:lstStyle/>
          <a:p>
            <a:pPr algn="just"/>
            <a:r>
              <a:rPr lang="en-US" sz="2800" dirty="0"/>
              <a:t>“Ethics” is derived from the Greek word ‘ethos’ meaning </a:t>
            </a:r>
            <a:r>
              <a:rPr lang="en-US" sz="2800" dirty="0">
                <a:solidFill>
                  <a:srgbClr val="FFFF00"/>
                </a:solidFill>
              </a:rPr>
              <a:t>custom or character</a:t>
            </a:r>
            <a:r>
              <a:rPr lang="en-US" sz="2800" dirty="0"/>
              <a:t>.</a:t>
            </a:r>
          </a:p>
          <a:p>
            <a:pPr algn="just"/>
            <a:r>
              <a:rPr lang="en-US" sz="2800" dirty="0"/>
              <a:t>Ethics is the philosophy of human conduct, a way of stating and evaluating principles by which problems of behavior can be solved.</a:t>
            </a:r>
          </a:p>
          <a:p>
            <a:pPr algn="just"/>
            <a:r>
              <a:rPr lang="en-US" sz="2800" dirty="0"/>
              <a:t>Ethics is concerned with standard judging whether actions are right or wrong.</a:t>
            </a:r>
          </a:p>
        </p:txBody>
      </p:sp>
    </p:spTree>
    <p:extLst>
      <p:ext uri="{BB962C8B-B14F-4D97-AF65-F5344CB8AC3E}">
        <p14:creationId xmlns:p14="http://schemas.microsoft.com/office/powerpoint/2010/main" val="3890962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lstStyle/>
          <a:p>
            <a:r>
              <a:rPr lang="en-US" b="1"/>
              <a:t>Confidentiality</a:t>
            </a:r>
            <a:r>
              <a:rPr lang="en-US"/>
              <a:t> </a:t>
            </a:r>
          </a:p>
        </p:txBody>
      </p:sp>
      <p:sp>
        <p:nvSpPr>
          <p:cNvPr id="38917" name="Rectangle 3"/>
          <p:cNvSpPr>
            <a:spLocks noGrp="1" noChangeArrowheads="1"/>
          </p:cNvSpPr>
          <p:nvPr>
            <p:ph idx="1"/>
          </p:nvPr>
        </p:nvSpPr>
        <p:spPr>
          <a:xfrm>
            <a:off x="3947885" y="2699656"/>
            <a:ext cx="7756385" cy="3886335"/>
          </a:xfrm>
        </p:spPr>
        <p:txBody>
          <a:bodyPr>
            <a:normAutofit/>
          </a:bodyPr>
          <a:lstStyle/>
          <a:p>
            <a:pPr algn="just"/>
            <a:r>
              <a:rPr lang="en-US" sz="2800" dirty="0"/>
              <a:t>Earlier it was widely accepted that confidentiality could be breached if it was thought it would benefit the patient.  </a:t>
            </a:r>
          </a:p>
          <a:p>
            <a:pPr algn="just"/>
            <a:r>
              <a:rPr lang="en-US" sz="2800" dirty="0"/>
              <a:t>Now patient’s permission has to be taken.</a:t>
            </a:r>
          </a:p>
          <a:p>
            <a:pPr algn="just"/>
            <a:r>
              <a:rPr lang="en-US" sz="2800" dirty="0"/>
              <a:t>In no instance other than in the court of law or the patient changes the dentist, should confidentiality be breached. </a:t>
            </a:r>
          </a:p>
        </p:txBody>
      </p:sp>
    </p:spTree>
    <p:extLst>
      <p:ext uri="{BB962C8B-B14F-4D97-AF65-F5344CB8AC3E}">
        <p14:creationId xmlns:p14="http://schemas.microsoft.com/office/powerpoint/2010/main" val="3663827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a:xfrm>
            <a:off x="1981200" y="304800"/>
            <a:ext cx="8610600" cy="1143000"/>
          </a:xfrm>
        </p:spPr>
        <p:txBody>
          <a:bodyPr>
            <a:normAutofit fontScale="90000"/>
          </a:bodyPr>
          <a:lstStyle/>
          <a:p>
            <a:r>
              <a:rPr lang="en-US" dirty="0"/>
              <a:t>II. Duties and Obligations of the Dentist Towards profession / professional colleagues </a:t>
            </a:r>
          </a:p>
        </p:txBody>
      </p:sp>
      <p:sp>
        <p:nvSpPr>
          <p:cNvPr id="39941" name="Rectangle 3"/>
          <p:cNvSpPr>
            <a:spLocks noGrp="1" noChangeArrowheads="1"/>
          </p:cNvSpPr>
          <p:nvPr>
            <p:ph idx="1"/>
          </p:nvPr>
        </p:nvSpPr>
        <p:spPr>
          <a:xfrm>
            <a:off x="3768436" y="2496456"/>
            <a:ext cx="7538192" cy="4161543"/>
          </a:xfrm>
        </p:spPr>
        <p:txBody>
          <a:bodyPr>
            <a:normAutofit fontScale="92500" lnSpcReduction="20000"/>
          </a:bodyPr>
          <a:lstStyle/>
          <a:p>
            <a:pPr marL="812800" indent="-812800" algn="just"/>
            <a:r>
              <a:rPr lang="en-US" sz="2600" dirty="0"/>
              <a:t>Treatment and cure of the disease depends on the skill and </a:t>
            </a:r>
            <a:r>
              <a:rPr lang="en-US" sz="2600" dirty="0">
                <a:solidFill>
                  <a:srgbClr val="FFFF00"/>
                </a:solidFill>
              </a:rPr>
              <a:t>prompt attention</a:t>
            </a:r>
            <a:r>
              <a:rPr lang="en-US" sz="2600" dirty="0"/>
              <a:t> showed to the patient. </a:t>
            </a:r>
          </a:p>
          <a:p>
            <a:pPr marL="812800" indent="-812800" algn="just"/>
            <a:r>
              <a:rPr lang="en-US" sz="2600" dirty="0"/>
              <a:t>The dentist has to be </a:t>
            </a:r>
            <a:r>
              <a:rPr lang="en-US" sz="2600" dirty="0">
                <a:solidFill>
                  <a:srgbClr val="FFFF00"/>
                </a:solidFill>
              </a:rPr>
              <a:t>sober, courteous, sympathetic, helpful, modest and punctual</a:t>
            </a:r>
            <a:r>
              <a:rPr lang="en-US" sz="2600" dirty="0"/>
              <a:t>. </a:t>
            </a:r>
          </a:p>
          <a:p>
            <a:pPr marL="812800" indent="-812800" algn="just"/>
            <a:r>
              <a:rPr lang="en-US" sz="2600" dirty="0"/>
              <a:t>He has to be morally, mentally and physically clean. </a:t>
            </a:r>
          </a:p>
          <a:p>
            <a:pPr marL="812800" indent="-812800" algn="just"/>
            <a:r>
              <a:rPr lang="en-US" sz="2600" dirty="0"/>
              <a:t>Its obligatory to enroll in societies and be updated in knowledge and skills. </a:t>
            </a:r>
          </a:p>
          <a:p>
            <a:pPr marL="812800" indent="-812800" algn="just"/>
            <a:r>
              <a:rPr lang="en-US" sz="2600" dirty="0">
                <a:solidFill>
                  <a:srgbClr val="FFFF00"/>
                </a:solidFill>
              </a:rPr>
              <a:t>It is not duty-bound on the dentist to treat the family of his fellow professionals without charge, but it is professional courtesy.</a:t>
            </a:r>
          </a:p>
        </p:txBody>
      </p:sp>
    </p:spTree>
    <p:extLst>
      <p:ext uri="{BB962C8B-B14F-4D97-AF65-F5344CB8AC3E}">
        <p14:creationId xmlns:p14="http://schemas.microsoft.com/office/powerpoint/2010/main" val="2189598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p:txBody>
          <a:bodyPr>
            <a:normAutofit/>
          </a:bodyPr>
          <a:lstStyle/>
          <a:p>
            <a:r>
              <a:rPr lang="en-US" dirty="0"/>
              <a:t> Duties and Obligations of the Dentist towards the society </a:t>
            </a:r>
          </a:p>
        </p:txBody>
      </p:sp>
      <p:sp>
        <p:nvSpPr>
          <p:cNvPr id="40965" name="Rectangle 3"/>
          <p:cNvSpPr>
            <a:spLocks noGrp="1" noChangeArrowheads="1"/>
          </p:cNvSpPr>
          <p:nvPr>
            <p:ph idx="1"/>
          </p:nvPr>
        </p:nvSpPr>
        <p:spPr/>
        <p:txBody>
          <a:bodyPr>
            <a:normAutofit/>
          </a:bodyPr>
          <a:lstStyle/>
          <a:p>
            <a:pPr marL="812800" indent="-812800" algn="just"/>
            <a:r>
              <a:rPr lang="en-US" sz="2800" dirty="0"/>
              <a:t>The dentist has to assume leadership in the community on maters pertaining to dental health. </a:t>
            </a:r>
          </a:p>
          <a:p>
            <a:pPr marL="812800" indent="-812800" algn="just"/>
            <a:r>
              <a:rPr lang="en-US" sz="2800" dirty="0"/>
              <a:t>People should be urged to seek care without influencing choice of dentists.</a:t>
            </a:r>
          </a:p>
        </p:txBody>
      </p:sp>
    </p:spTree>
    <p:extLst>
      <p:ext uri="{BB962C8B-B14F-4D97-AF65-F5344CB8AC3E}">
        <p14:creationId xmlns:p14="http://schemas.microsoft.com/office/powerpoint/2010/main" val="683882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p:txBody>
          <a:bodyPr>
            <a:normAutofit/>
          </a:bodyPr>
          <a:lstStyle/>
          <a:p>
            <a:r>
              <a:rPr lang="en-US" b="1"/>
              <a:t>Ethical Rules for Dentists (Prescribed by the DCI)</a:t>
            </a:r>
            <a:r>
              <a:rPr lang="en-US"/>
              <a:t> </a:t>
            </a:r>
          </a:p>
        </p:txBody>
      </p:sp>
      <p:sp>
        <p:nvSpPr>
          <p:cNvPr id="41989" name="Rectangle 3"/>
          <p:cNvSpPr>
            <a:spLocks noGrp="1" noChangeArrowheads="1"/>
          </p:cNvSpPr>
          <p:nvPr>
            <p:ph idx="1"/>
          </p:nvPr>
        </p:nvSpPr>
        <p:spPr>
          <a:xfrm>
            <a:off x="3532910" y="2438399"/>
            <a:ext cx="8171362" cy="4655128"/>
          </a:xfrm>
        </p:spPr>
        <p:txBody>
          <a:bodyPr>
            <a:normAutofit fontScale="85000" lnSpcReduction="20000"/>
          </a:bodyPr>
          <a:lstStyle/>
          <a:p>
            <a:pPr marL="0" indent="0" algn="just">
              <a:buNone/>
            </a:pPr>
            <a:r>
              <a:rPr lang="en-US" sz="2800" dirty="0"/>
              <a:t>The duties and obligations of dentist towards the patients: </a:t>
            </a:r>
          </a:p>
          <a:p>
            <a:pPr marL="609600" indent="-609600" algn="just">
              <a:buFont typeface="Wingdings" pitchFamily="2" charset="2"/>
              <a:buAutoNum type="arabicPeriod"/>
            </a:pPr>
            <a:r>
              <a:rPr lang="en-US" sz="2800" dirty="0"/>
              <a:t>Every dentist should </a:t>
            </a:r>
            <a:r>
              <a:rPr lang="en-US" sz="2800" dirty="0">
                <a:solidFill>
                  <a:srgbClr val="FFFF00"/>
                </a:solidFill>
              </a:rPr>
              <a:t>be sympathetic, friendly and helpful</a:t>
            </a:r>
            <a:r>
              <a:rPr lang="en-US" sz="2800" dirty="0"/>
              <a:t>. </a:t>
            </a:r>
          </a:p>
          <a:p>
            <a:pPr marL="609600" indent="-609600" algn="just">
              <a:buFont typeface="Wingdings" pitchFamily="2" charset="2"/>
              <a:buAutoNum type="arabicPeriod"/>
            </a:pPr>
            <a:r>
              <a:rPr lang="en-US" sz="2800" dirty="0"/>
              <a:t>He should observe </a:t>
            </a:r>
            <a:r>
              <a:rPr lang="en-US" sz="2800" dirty="0">
                <a:solidFill>
                  <a:srgbClr val="FFFF00"/>
                </a:solidFill>
              </a:rPr>
              <a:t>punctuality</a:t>
            </a:r>
            <a:r>
              <a:rPr lang="en-US" sz="2800" dirty="0"/>
              <a:t> in fulfilling his appointments. </a:t>
            </a:r>
          </a:p>
          <a:p>
            <a:pPr marL="609600" indent="-609600" algn="just">
              <a:buFont typeface="Wingdings" pitchFamily="2" charset="2"/>
              <a:buAutoNum type="arabicPeriod" startAt="4"/>
            </a:pPr>
            <a:r>
              <a:rPr lang="en-US" sz="2800" dirty="0"/>
              <a:t>He should establish a well merited reputation for professional ability. </a:t>
            </a:r>
          </a:p>
          <a:p>
            <a:pPr marL="609600" indent="-609600" algn="just">
              <a:buFont typeface="Wingdings" pitchFamily="2" charset="2"/>
              <a:buAutoNum type="arabicPeriod" startAt="4"/>
            </a:pPr>
            <a:r>
              <a:rPr lang="en-US" sz="2800" dirty="0"/>
              <a:t>The </a:t>
            </a:r>
            <a:r>
              <a:rPr lang="en-US" sz="2800" dirty="0">
                <a:solidFill>
                  <a:srgbClr val="FFFF00"/>
                </a:solidFill>
              </a:rPr>
              <a:t>welfare of the patient </a:t>
            </a:r>
            <a:r>
              <a:rPr lang="en-US" sz="2800" dirty="0"/>
              <a:t>should be conserved to the almost of the practitioners ability. </a:t>
            </a:r>
          </a:p>
          <a:p>
            <a:pPr marL="609600" indent="-609600" algn="just">
              <a:buFont typeface="Wingdings" pitchFamily="2" charset="2"/>
              <a:buAutoNum type="arabicPeriod" startAt="4"/>
            </a:pPr>
            <a:r>
              <a:rPr lang="en-US" sz="2800" dirty="0"/>
              <a:t>A dentist </a:t>
            </a:r>
            <a:r>
              <a:rPr lang="en-US" sz="2800" dirty="0">
                <a:solidFill>
                  <a:srgbClr val="FFFF00"/>
                </a:solidFill>
              </a:rPr>
              <a:t>should not per</a:t>
            </a:r>
            <a:r>
              <a:rPr lang="en-US" sz="2800" dirty="0"/>
              <a:t>mit consideration of </a:t>
            </a:r>
            <a:r>
              <a:rPr lang="en-US" sz="2800" dirty="0">
                <a:solidFill>
                  <a:srgbClr val="FFFF00"/>
                </a:solidFill>
              </a:rPr>
              <a:t>religion, nationality, race, party politics</a:t>
            </a:r>
            <a:r>
              <a:rPr lang="en-US" sz="2800" dirty="0"/>
              <a:t> to intervene between his duties and his patients. </a:t>
            </a:r>
          </a:p>
          <a:p>
            <a:pPr marL="609600" indent="-609600" algn="just"/>
            <a:endParaRPr lang="en-US" sz="2800" dirty="0"/>
          </a:p>
          <a:p>
            <a:pPr marL="609600" indent="-609600" algn="just">
              <a:buFont typeface="Wingdings" pitchFamily="2" charset="2"/>
              <a:buAutoNum type="arabicPeriod"/>
            </a:pPr>
            <a:endParaRPr lang="en-US" sz="2800" dirty="0"/>
          </a:p>
          <a:p>
            <a:pPr marL="609600" indent="-609600" algn="just"/>
            <a:endParaRPr lang="en-US" sz="2800" dirty="0"/>
          </a:p>
        </p:txBody>
      </p:sp>
    </p:spTree>
    <p:extLst>
      <p:ext uri="{BB962C8B-B14F-4D97-AF65-F5344CB8AC3E}">
        <p14:creationId xmlns:p14="http://schemas.microsoft.com/office/powerpoint/2010/main" val="2731892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p:txBody>
          <a:bodyPr>
            <a:normAutofit/>
          </a:bodyPr>
          <a:lstStyle/>
          <a:p>
            <a:r>
              <a:rPr lang="en-US" b="1"/>
              <a:t>Duties of Dentist Towards One Another</a:t>
            </a:r>
            <a:r>
              <a:rPr lang="en-US"/>
              <a:t> </a:t>
            </a:r>
          </a:p>
        </p:txBody>
      </p:sp>
      <p:sp>
        <p:nvSpPr>
          <p:cNvPr id="44037" name="Rectangle 3"/>
          <p:cNvSpPr>
            <a:spLocks noGrp="1" noChangeArrowheads="1"/>
          </p:cNvSpPr>
          <p:nvPr>
            <p:ph idx="1"/>
          </p:nvPr>
        </p:nvSpPr>
        <p:spPr>
          <a:xfrm>
            <a:off x="3851563" y="2452254"/>
            <a:ext cx="7564581" cy="4277753"/>
          </a:xfrm>
        </p:spPr>
        <p:txBody>
          <a:bodyPr>
            <a:normAutofit/>
          </a:bodyPr>
          <a:lstStyle/>
          <a:p>
            <a:pPr marL="609600" indent="-609600" algn="just">
              <a:buFont typeface="Wingdings" pitchFamily="2" charset="2"/>
              <a:buAutoNum type="arabicPeriod"/>
            </a:pPr>
            <a:r>
              <a:rPr lang="en-US" sz="3200" dirty="0"/>
              <a:t>Every dentist </a:t>
            </a:r>
            <a:r>
              <a:rPr lang="en-US" sz="3200" dirty="0">
                <a:solidFill>
                  <a:srgbClr val="FFFF00"/>
                </a:solidFill>
              </a:rPr>
              <a:t>should have pride </a:t>
            </a:r>
            <a:r>
              <a:rPr lang="en-US" sz="3200" dirty="0"/>
              <a:t>in his/her colleagues and should not disparage them either by act or word. </a:t>
            </a:r>
          </a:p>
          <a:p>
            <a:pPr marL="609600" indent="-609600" algn="just">
              <a:buFont typeface="Wingdings" pitchFamily="2" charset="2"/>
              <a:buAutoNum type="arabicPeriod"/>
            </a:pPr>
            <a:r>
              <a:rPr lang="en-US" sz="3200" dirty="0"/>
              <a:t>When the dentist is entrusted with the care of the patient of another, </a:t>
            </a:r>
            <a:r>
              <a:rPr lang="en-US" sz="3200" dirty="0">
                <a:solidFill>
                  <a:srgbClr val="FFFF00"/>
                </a:solidFill>
              </a:rPr>
              <a:t>during sickness or absence</a:t>
            </a:r>
            <a:r>
              <a:rPr lang="en-US" sz="3200" dirty="0"/>
              <a:t>, mutual arrangement should be made. </a:t>
            </a:r>
          </a:p>
        </p:txBody>
      </p:sp>
    </p:spTree>
    <p:extLst>
      <p:ext uri="{BB962C8B-B14F-4D97-AF65-F5344CB8AC3E}">
        <p14:creationId xmlns:p14="http://schemas.microsoft.com/office/powerpoint/2010/main" val="29418099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3"/>
          <p:cNvSpPr>
            <a:spLocks noGrp="1" noChangeArrowheads="1"/>
          </p:cNvSpPr>
          <p:nvPr>
            <p:ph idx="1"/>
          </p:nvPr>
        </p:nvSpPr>
        <p:spPr>
          <a:xfrm>
            <a:off x="3685308" y="2493818"/>
            <a:ext cx="8257310" cy="3851564"/>
          </a:xfrm>
        </p:spPr>
        <p:txBody>
          <a:bodyPr>
            <a:normAutofit/>
          </a:bodyPr>
          <a:lstStyle/>
          <a:p>
            <a:pPr marL="609600" indent="-609600" algn="just">
              <a:buFont typeface="Wingdings" pitchFamily="2" charset="2"/>
              <a:buAutoNum type="arabicPeriod" startAt="3"/>
            </a:pPr>
            <a:r>
              <a:rPr lang="en-US" sz="2800" dirty="0"/>
              <a:t>If a dentist is consulted by the patient of another dentist and the former find that the patient is suffering from previous faulty treatment, it is his duty to institute correct treatment and in such a manner as to avoid reflection on his predecessor. </a:t>
            </a:r>
          </a:p>
          <a:p>
            <a:pPr marL="609600" indent="-609600" algn="just"/>
            <a:endParaRPr lang="en-US" sz="2800" dirty="0"/>
          </a:p>
        </p:txBody>
      </p:sp>
    </p:spTree>
    <p:extLst>
      <p:ext uri="{BB962C8B-B14F-4D97-AF65-F5344CB8AC3E}">
        <p14:creationId xmlns:p14="http://schemas.microsoft.com/office/powerpoint/2010/main" val="1997391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p:txBody>
          <a:bodyPr>
            <a:normAutofit/>
          </a:bodyPr>
          <a:lstStyle/>
          <a:p>
            <a:r>
              <a:rPr lang="en-US" b="1"/>
              <a:t>Duties of the Dentist to the Public: Police and Law courts</a:t>
            </a:r>
          </a:p>
        </p:txBody>
      </p:sp>
      <p:sp>
        <p:nvSpPr>
          <p:cNvPr id="46085" name="Rectangle 3"/>
          <p:cNvSpPr>
            <a:spLocks noGrp="1" noChangeArrowheads="1"/>
          </p:cNvSpPr>
          <p:nvPr>
            <p:ph idx="1"/>
          </p:nvPr>
        </p:nvSpPr>
        <p:spPr>
          <a:xfrm>
            <a:off x="3363144" y="2265931"/>
            <a:ext cx="8153400" cy="4869160"/>
          </a:xfrm>
        </p:spPr>
        <p:txBody>
          <a:bodyPr>
            <a:normAutofit/>
          </a:bodyPr>
          <a:lstStyle/>
          <a:p>
            <a:pPr marL="609600" indent="-609600" algn="just"/>
            <a:r>
              <a:rPr lang="en-US" sz="2600" dirty="0"/>
              <a:t>A dentist is not bound to disclose professional secrets unless called upon by the magistrate or judge to do so. </a:t>
            </a:r>
          </a:p>
          <a:p>
            <a:pPr marL="609600" indent="-609600" algn="just"/>
            <a:r>
              <a:rPr lang="en-US" sz="2600" dirty="0"/>
              <a:t>Knowledge of a patient gained in the course of examination and treatment is privileged and should not be disclosed without the consent of the patient or an order from the judge in a court of law.</a:t>
            </a:r>
          </a:p>
        </p:txBody>
      </p:sp>
    </p:spTree>
    <p:extLst>
      <p:ext uri="{BB962C8B-B14F-4D97-AF65-F5344CB8AC3E}">
        <p14:creationId xmlns:p14="http://schemas.microsoft.com/office/powerpoint/2010/main" val="950843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p:txBody>
          <a:bodyPr>
            <a:normAutofit/>
          </a:bodyPr>
          <a:lstStyle/>
          <a:p>
            <a:r>
              <a:rPr lang="en-US" b="1" dirty="0"/>
              <a:t>Doctor-Patient Contract </a:t>
            </a:r>
            <a:endParaRPr lang="en-US" dirty="0"/>
          </a:p>
        </p:txBody>
      </p:sp>
      <p:sp>
        <p:nvSpPr>
          <p:cNvPr id="47109" name="Rectangle 3"/>
          <p:cNvSpPr>
            <a:spLocks noGrp="1" noChangeArrowheads="1"/>
          </p:cNvSpPr>
          <p:nvPr>
            <p:ph idx="1"/>
          </p:nvPr>
        </p:nvSpPr>
        <p:spPr>
          <a:xfrm>
            <a:off x="3699164" y="2438400"/>
            <a:ext cx="8005107" cy="3651504"/>
          </a:xfrm>
        </p:spPr>
        <p:txBody>
          <a:bodyPr>
            <a:normAutofit/>
          </a:bodyPr>
          <a:lstStyle/>
          <a:p>
            <a:pPr algn="just"/>
            <a:r>
              <a:rPr lang="en-US" sz="2800" dirty="0"/>
              <a:t>The legal foundation of the doctor - patient relationship is contract law.  </a:t>
            </a:r>
          </a:p>
          <a:p>
            <a:pPr algn="just"/>
            <a:r>
              <a:rPr lang="en-US" sz="2800" dirty="0"/>
              <a:t>At the moment a dentist expresses a professional opinion or performs a professional act, to an individual who has reason to rely on it, the doctor patient relationship begins and the doctor is burdened with implied warranties. </a:t>
            </a:r>
          </a:p>
        </p:txBody>
      </p:sp>
    </p:spTree>
    <p:extLst>
      <p:ext uri="{BB962C8B-B14F-4D97-AF65-F5344CB8AC3E}">
        <p14:creationId xmlns:p14="http://schemas.microsoft.com/office/powerpoint/2010/main" val="1192639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3"/>
          <p:cNvSpPr>
            <a:spLocks noGrp="1" noChangeArrowheads="1"/>
          </p:cNvSpPr>
          <p:nvPr>
            <p:ph idx="1"/>
          </p:nvPr>
        </p:nvSpPr>
        <p:spPr>
          <a:xfrm>
            <a:off x="3519054" y="2369127"/>
            <a:ext cx="7772401" cy="4114800"/>
          </a:xfrm>
        </p:spPr>
        <p:txBody>
          <a:bodyPr>
            <a:normAutofit fontScale="92500" lnSpcReduction="20000"/>
          </a:bodyPr>
          <a:lstStyle/>
          <a:p>
            <a:pPr algn="just"/>
            <a:r>
              <a:rPr lang="en-US" sz="3200" dirty="0"/>
              <a:t>Dentist may refuse to treat a patient for any reason except race, creed, color or national origin. </a:t>
            </a:r>
          </a:p>
          <a:p>
            <a:pPr algn="just"/>
            <a:r>
              <a:rPr lang="en-US" sz="3200" dirty="0"/>
              <a:t>The refusal to accept a patient based upon a persons disability may be in violation of the law.</a:t>
            </a:r>
          </a:p>
          <a:p>
            <a:pPr algn="just"/>
            <a:r>
              <a:rPr lang="en-US" sz="3200" dirty="0"/>
              <a:t>Patients suffering from AIDS, fall into the category of disabled persons and may not be refused care.  </a:t>
            </a:r>
          </a:p>
        </p:txBody>
      </p:sp>
    </p:spTree>
    <p:extLst>
      <p:ext uri="{BB962C8B-B14F-4D97-AF65-F5344CB8AC3E}">
        <p14:creationId xmlns:p14="http://schemas.microsoft.com/office/powerpoint/2010/main" val="9242366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p:txBody>
          <a:bodyPr>
            <a:normAutofit/>
          </a:bodyPr>
          <a:lstStyle/>
          <a:p>
            <a:r>
              <a:rPr lang="en-US" dirty="0"/>
              <a:t>Doctor-patient relationship ends </a:t>
            </a:r>
          </a:p>
        </p:txBody>
      </p:sp>
      <p:sp>
        <p:nvSpPr>
          <p:cNvPr id="49157" name="Rectangle 3"/>
          <p:cNvSpPr>
            <a:spLocks noGrp="1" noChangeArrowheads="1"/>
          </p:cNvSpPr>
          <p:nvPr>
            <p:ph idx="1"/>
          </p:nvPr>
        </p:nvSpPr>
        <p:spPr>
          <a:xfrm>
            <a:off x="3893127" y="2438398"/>
            <a:ext cx="7811144" cy="4156365"/>
          </a:xfrm>
        </p:spPr>
        <p:txBody>
          <a:bodyPr>
            <a:normAutofit/>
          </a:bodyPr>
          <a:lstStyle/>
          <a:p>
            <a:pPr marL="609600" indent="-609600"/>
            <a:r>
              <a:rPr lang="en-US" sz="3200" dirty="0"/>
              <a:t>When Both parties agree to end it. </a:t>
            </a:r>
          </a:p>
          <a:p>
            <a:pPr marL="609600" indent="-609600"/>
            <a:r>
              <a:rPr lang="en-US" sz="3200" dirty="0"/>
              <a:t>Either the patient or dentist dies</a:t>
            </a:r>
          </a:p>
          <a:p>
            <a:pPr marL="609600" indent="-609600"/>
            <a:r>
              <a:rPr lang="en-US" sz="3200" dirty="0"/>
              <a:t>The patient ends it by act or statement</a:t>
            </a:r>
          </a:p>
          <a:p>
            <a:pPr marL="609600" indent="-609600"/>
            <a:r>
              <a:rPr lang="en-US" sz="3200" dirty="0"/>
              <a:t>The patient is cured</a:t>
            </a:r>
          </a:p>
          <a:p>
            <a:pPr marL="609600" indent="-609600"/>
            <a:r>
              <a:rPr lang="en-US" sz="3200" dirty="0"/>
              <a:t>The dentist unilaterally decides to terminate the care. </a:t>
            </a:r>
          </a:p>
          <a:p>
            <a:pPr marL="609600" indent="-609600"/>
            <a:endParaRPr lang="en-US" sz="3200" dirty="0"/>
          </a:p>
        </p:txBody>
      </p:sp>
    </p:spTree>
    <p:extLst>
      <p:ext uri="{BB962C8B-B14F-4D97-AF65-F5344CB8AC3E}">
        <p14:creationId xmlns:p14="http://schemas.microsoft.com/office/powerpoint/2010/main" val="1994041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r>
              <a:rPr lang="en-US" dirty="0"/>
              <a:t>What is Ethics?</a:t>
            </a:r>
          </a:p>
        </p:txBody>
      </p:sp>
      <p:sp>
        <p:nvSpPr>
          <p:cNvPr id="7173" name="Rectangle 3"/>
          <p:cNvSpPr>
            <a:spLocks noGrp="1" noChangeArrowheads="1"/>
          </p:cNvSpPr>
          <p:nvPr>
            <p:ph idx="1"/>
          </p:nvPr>
        </p:nvSpPr>
        <p:spPr>
          <a:xfrm>
            <a:off x="3802743" y="2423886"/>
            <a:ext cx="8026400" cy="4434114"/>
          </a:xfrm>
        </p:spPr>
        <p:txBody>
          <a:bodyPr>
            <a:normAutofit/>
          </a:bodyPr>
          <a:lstStyle/>
          <a:p>
            <a:pPr algn="just"/>
            <a:r>
              <a:rPr lang="en-US" sz="2800" dirty="0"/>
              <a:t>It’s a branch of philosophy concerned with the study of those concepts that are used to evaluate human activities, in particular the concepts of goodness and obligation.</a:t>
            </a:r>
          </a:p>
          <a:p>
            <a:pPr algn="just">
              <a:buFont typeface="Wingdings" pitchFamily="2" charset="2"/>
              <a:buNone/>
            </a:pPr>
            <a:endParaRPr lang="en-US" sz="2800" dirty="0"/>
          </a:p>
          <a:p>
            <a:pPr algn="just"/>
            <a:r>
              <a:rPr lang="en-US" sz="2800" dirty="0">
                <a:solidFill>
                  <a:srgbClr val="FFFF00"/>
                </a:solidFill>
              </a:rPr>
              <a:t>Dental ethics </a:t>
            </a:r>
            <a:r>
              <a:rPr lang="en-US" sz="2800" dirty="0"/>
              <a:t>would mean moral duties and obligations of the dentist towards his patients, professional colleagues and to the society.</a:t>
            </a:r>
          </a:p>
        </p:txBody>
      </p:sp>
    </p:spTree>
    <p:extLst>
      <p:ext uri="{BB962C8B-B14F-4D97-AF65-F5344CB8AC3E}">
        <p14:creationId xmlns:p14="http://schemas.microsoft.com/office/powerpoint/2010/main" val="73845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p:txBody>
          <a:bodyPr>
            <a:normAutofit/>
          </a:bodyPr>
          <a:lstStyle/>
          <a:p>
            <a:r>
              <a:rPr lang="en-US" b="1"/>
              <a:t>Implied Duties Owed by the Doctor</a:t>
            </a:r>
            <a:r>
              <a:rPr lang="en-US"/>
              <a:t> </a:t>
            </a:r>
          </a:p>
        </p:txBody>
      </p:sp>
      <p:sp>
        <p:nvSpPr>
          <p:cNvPr id="51205" name="Rectangle 3"/>
          <p:cNvSpPr>
            <a:spLocks noGrp="1" noChangeArrowheads="1"/>
          </p:cNvSpPr>
          <p:nvPr>
            <p:ph idx="1"/>
          </p:nvPr>
        </p:nvSpPr>
        <p:spPr>
          <a:xfrm>
            <a:off x="3685307" y="2332037"/>
            <a:ext cx="8132620" cy="4525963"/>
          </a:xfrm>
        </p:spPr>
        <p:txBody>
          <a:bodyPr>
            <a:normAutofit lnSpcReduction="10000"/>
          </a:bodyPr>
          <a:lstStyle/>
          <a:p>
            <a:pPr marL="533400" indent="-533400" algn="just">
              <a:lnSpc>
                <a:spcPct val="80000"/>
              </a:lnSpc>
              <a:buFont typeface="Wingdings" pitchFamily="2" charset="2"/>
              <a:buAutoNum type="arabicPeriod"/>
            </a:pPr>
            <a:r>
              <a:rPr lang="en-US" sz="3600" dirty="0"/>
              <a:t>Use reasonable care in the provision of services as measured against acceptable standards set by other practitioners with similar training in a similar community. </a:t>
            </a:r>
          </a:p>
          <a:p>
            <a:pPr marL="533400" indent="-533400" algn="just">
              <a:lnSpc>
                <a:spcPct val="80000"/>
              </a:lnSpc>
              <a:buFont typeface="Wingdings" pitchFamily="2" charset="2"/>
              <a:buAutoNum type="arabicPeriod"/>
            </a:pPr>
            <a:r>
              <a:rPr lang="en-US" sz="3600" dirty="0"/>
              <a:t>Be properly licensed and registered and meet all other legal requirements to engage in the practice of dentistry.</a:t>
            </a:r>
          </a:p>
          <a:p>
            <a:pPr marL="533400" indent="-533400" algn="just">
              <a:lnSpc>
                <a:spcPct val="80000"/>
              </a:lnSpc>
              <a:buFont typeface="Wingdings" pitchFamily="2" charset="2"/>
              <a:buAutoNum type="arabicPeriod"/>
            </a:pPr>
            <a:r>
              <a:rPr lang="en-US" sz="3600" dirty="0"/>
              <a:t>Employ competent personnel and provide for their proper supervision.</a:t>
            </a:r>
          </a:p>
          <a:p>
            <a:pPr marL="533400" indent="-533400" algn="just">
              <a:lnSpc>
                <a:spcPct val="80000"/>
              </a:lnSpc>
            </a:pPr>
            <a:endParaRPr lang="en-US" sz="3600" dirty="0"/>
          </a:p>
        </p:txBody>
      </p:sp>
    </p:spTree>
    <p:extLst>
      <p:ext uri="{BB962C8B-B14F-4D97-AF65-F5344CB8AC3E}">
        <p14:creationId xmlns:p14="http://schemas.microsoft.com/office/powerpoint/2010/main" val="1478450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3"/>
          <p:cNvSpPr>
            <a:spLocks noGrp="1" noChangeArrowheads="1"/>
          </p:cNvSpPr>
          <p:nvPr>
            <p:ph idx="4294967295"/>
          </p:nvPr>
        </p:nvSpPr>
        <p:spPr>
          <a:xfrm>
            <a:off x="3900054" y="701675"/>
            <a:ext cx="7848600" cy="5892800"/>
          </a:xfrm>
        </p:spPr>
        <p:txBody>
          <a:bodyPr>
            <a:normAutofit/>
          </a:bodyPr>
          <a:lstStyle/>
          <a:p>
            <a:pPr marL="533400" indent="-533400">
              <a:lnSpc>
                <a:spcPct val="80000"/>
              </a:lnSpc>
              <a:buFont typeface="Wingdings" pitchFamily="2" charset="2"/>
              <a:buAutoNum type="arabicPeriod" startAt="4"/>
            </a:pPr>
            <a:r>
              <a:rPr lang="en-US" sz="2800" dirty="0">
                <a:solidFill>
                  <a:srgbClr val="FFFF00"/>
                </a:solidFill>
              </a:rPr>
              <a:t>Maintain a level of knowledge </a:t>
            </a:r>
            <a:r>
              <a:rPr lang="en-US" sz="2800" dirty="0"/>
              <a:t>in keeping with current advances in the profession. </a:t>
            </a:r>
          </a:p>
          <a:p>
            <a:pPr marL="533400" indent="-533400">
              <a:lnSpc>
                <a:spcPct val="80000"/>
              </a:lnSpc>
              <a:buFont typeface="Wingdings" pitchFamily="2" charset="2"/>
              <a:buAutoNum type="arabicPeriod" startAt="4"/>
            </a:pPr>
            <a:r>
              <a:rPr lang="en-US" sz="2800" dirty="0"/>
              <a:t>Use </a:t>
            </a:r>
            <a:r>
              <a:rPr lang="en-US" sz="2800" dirty="0">
                <a:solidFill>
                  <a:srgbClr val="FFFF00"/>
                </a:solidFill>
              </a:rPr>
              <a:t>methods that are acceptable </a:t>
            </a:r>
            <a:r>
              <a:rPr lang="en-US" sz="2800" dirty="0"/>
              <a:t>to at least a respectable minority of similar practitioners in the community.</a:t>
            </a:r>
          </a:p>
          <a:p>
            <a:pPr marL="533400" indent="-533400">
              <a:lnSpc>
                <a:spcPct val="80000"/>
              </a:lnSpc>
              <a:buFont typeface="Wingdings" pitchFamily="2" charset="2"/>
              <a:buAutoNum type="arabicPeriod" startAt="4"/>
            </a:pPr>
            <a:r>
              <a:rPr lang="en-US" sz="2800" dirty="0">
                <a:solidFill>
                  <a:srgbClr val="FFFF00"/>
                </a:solidFill>
              </a:rPr>
              <a:t>Not use experimental procedures</a:t>
            </a:r>
            <a:r>
              <a:rPr lang="en-US" sz="2800" dirty="0"/>
              <a:t>.</a:t>
            </a:r>
          </a:p>
          <a:p>
            <a:pPr marL="533400" indent="-533400">
              <a:lnSpc>
                <a:spcPct val="80000"/>
              </a:lnSpc>
              <a:buFont typeface="Wingdings" pitchFamily="2" charset="2"/>
              <a:buAutoNum type="arabicPeriod" startAt="4"/>
            </a:pPr>
            <a:r>
              <a:rPr lang="en-US" sz="2800" dirty="0">
                <a:solidFill>
                  <a:srgbClr val="FFFF00"/>
                </a:solidFill>
              </a:rPr>
              <a:t>Obtain informed consent</a:t>
            </a:r>
            <a:r>
              <a:rPr lang="en-US" sz="2800" dirty="0"/>
              <a:t> from the patient before instituting an examination or treatment.</a:t>
            </a:r>
          </a:p>
          <a:p>
            <a:pPr marL="533400" indent="-533400">
              <a:lnSpc>
                <a:spcPct val="80000"/>
              </a:lnSpc>
              <a:buFont typeface="Wingdings" pitchFamily="2" charset="2"/>
              <a:buAutoNum type="arabicPeriod" startAt="4"/>
            </a:pPr>
            <a:r>
              <a:rPr lang="en-US" sz="2800" dirty="0">
                <a:solidFill>
                  <a:srgbClr val="FFFF00"/>
                </a:solidFill>
              </a:rPr>
              <a:t>Not abandon </a:t>
            </a:r>
            <a:r>
              <a:rPr lang="en-US" sz="2800" dirty="0"/>
              <a:t>the patient.</a:t>
            </a:r>
          </a:p>
          <a:p>
            <a:pPr marL="533400" indent="-533400">
              <a:lnSpc>
                <a:spcPct val="80000"/>
              </a:lnSpc>
              <a:buFont typeface="Wingdings" pitchFamily="2" charset="2"/>
              <a:buAutoNum type="arabicPeriod" startAt="4"/>
            </a:pPr>
            <a:r>
              <a:rPr lang="en-US" sz="2800" dirty="0"/>
              <a:t>Ensure that </a:t>
            </a:r>
            <a:r>
              <a:rPr lang="en-US" sz="2800" dirty="0">
                <a:solidFill>
                  <a:srgbClr val="FFFF00"/>
                </a:solidFill>
              </a:rPr>
              <a:t>care is available in emergency situations</a:t>
            </a:r>
            <a:r>
              <a:rPr lang="en-US" sz="2800" dirty="0"/>
              <a:t>.</a:t>
            </a:r>
          </a:p>
          <a:p>
            <a:pPr marL="533400" indent="-533400">
              <a:lnSpc>
                <a:spcPct val="80000"/>
              </a:lnSpc>
              <a:buFont typeface="Wingdings" pitchFamily="2" charset="2"/>
              <a:buAutoNum type="arabicPeriod" startAt="4"/>
            </a:pPr>
            <a:r>
              <a:rPr lang="en-US" sz="2800" dirty="0">
                <a:solidFill>
                  <a:srgbClr val="FFFF00"/>
                </a:solidFill>
              </a:rPr>
              <a:t>Charge a reasonable fee </a:t>
            </a:r>
            <a:r>
              <a:rPr lang="en-US" sz="2800" dirty="0"/>
              <a:t>for services based on community standards.</a:t>
            </a:r>
          </a:p>
        </p:txBody>
      </p:sp>
    </p:spTree>
    <p:extLst>
      <p:ext uri="{BB962C8B-B14F-4D97-AF65-F5344CB8AC3E}">
        <p14:creationId xmlns:p14="http://schemas.microsoft.com/office/powerpoint/2010/main" val="574882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3"/>
          <p:cNvSpPr>
            <a:spLocks noGrp="1" noChangeArrowheads="1"/>
          </p:cNvSpPr>
          <p:nvPr>
            <p:ph idx="1"/>
          </p:nvPr>
        </p:nvSpPr>
        <p:spPr>
          <a:xfrm>
            <a:off x="3934690" y="2272144"/>
            <a:ext cx="7412183" cy="4241839"/>
          </a:xfrm>
        </p:spPr>
        <p:txBody>
          <a:bodyPr>
            <a:normAutofit fontScale="92500"/>
          </a:bodyPr>
          <a:lstStyle/>
          <a:p>
            <a:pPr>
              <a:lnSpc>
                <a:spcPct val="90000"/>
              </a:lnSpc>
            </a:pPr>
            <a:r>
              <a:rPr lang="en-US" sz="3600" dirty="0">
                <a:solidFill>
                  <a:srgbClr val="FFFF00"/>
                </a:solidFill>
              </a:rPr>
              <a:t>Keep the patient informed </a:t>
            </a:r>
            <a:r>
              <a:rPr lang="en-US" sz="3600" dirty="0"/>
              <a:t>of his or her progress. </a:t>
            </a:r>
          </a:p>
          <a:p>
            <a:pPr>
              <a:lnSpc>
                <a:spcPct val="90000"/>
              </a:lnSpc>
            </a:pPr>
            <a:r>
              <a:rPr lang="en-US" sz="3600" dirty="0">
                <a:solidFill>
                  <a:srgbClr val="FFFF00"/>
                </a:solidFill>
              </a:rPr>
              <a:t>Not undertake any procedure </a:t>
            </a:r>
            <a:r>
              <a:rPr lang="en-US" sz="3600" dirty="0"/>
              <a:t>for which the practitioner is not qualified. </a:t>
            </a:r>
          </a:p>
          <a:p>
            <a:pPr>
              <a:lnSpc>
                <a:spcPct val="90000"/>
              </a:lnSpc>
            </a:pPr>
            <a:r>
              <a:rPr lang="en-US" sz="3600" dirty="0">
                <a:solidFill>
                  <a:srgbClr val="FFFF00"/>
                </a:solidFill>
              </a:rPr>
              <a:t>Complete the care</a:t>
            </a:r>
            <a:r>
              <a:rPr lang="en-US" sz="3600" dirty="0"/>
              <a:t> in a timely manner. </a:t>
            </a:r>
          </a:p>
          <a:p>
            <a:pPr>
              <a:lnSpc>
                <a:spcPct val="90000"/>
              </a:lnSpc>
            </a:pPr>
            <a:r>
              <a:rPr lang="en-US" sz="3600" dirty="0">
                <a:solidFill>
                  <a:srgbClr val="FFFF00"/>
                </a:solidFill>
              </a:rPr>
              <a:t>Keep accurate records of the treatment</a:t>
            </a:r>
            <a:r>
              <a:rPr lang="en-US" sz="3600" dirty="0"/>
              <a:t>.</a:t>
            </a:r>
          </a:p>
        </p:txBody>
      </p:sp>
    </p:spTree>
    <p:extLst>
      <p:ext uri="{BB962C8B-B14F-4D97-AF65-F5344CB8AC3E}">
        <p14:creationId xmlns:p14="http://schemas.microsoft.com/office/powerpoint/2010/main" val="3554297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3"/>
          <p:cNvSpPr>
            <a:spLocks noGrp="1" noChangeArrowheads="1"/>
          </p:cNvSpPr>
          <p:nvPr>
            <p:ph idx="1"/>
          </p:nvPr>
        </p:nvSpPr>
        <p:spPr>
          <a:xfrm>
            <a:off x="3810000" y="2216726"/>
            <a:ext cx="8019550" cy="4641273"/>
          </a:xfrm>
        </p:spPr>
        <p:txBody>
          <a:bodyPr>
            <a:normAutofit lnSpcReduction="10000"/>
          </a:bodyPr>
          <a:lstStyle/>
          <a:p>
            <a:r>
              <a:rPr lang="en-US" sz="3600" dirty="0"/>
              <a:t>Maintain confidentiality of information. </a:t>
            </a:r>
          </a:p>
          <a:p>
            <a:r>
              <a:rPr lang="en-US" sz="3600" dirty="0">
                <a:solidFill>
                  <a:srgbClr val="FFFF00"/>
                </a:solidFill>
              </a:rPr>
              <a:t>Inform the patient of any untoward occurrences</a:t>
            </a:r>
            <a:r>
              <a:rPr lang="en-US" sz="3600" dirty="0"/>
              <a:t> in the course of treatment.</a:t>
            </a:r>
          </a:p>
          <a:p>
            <a:r>
              <a:rPr lang="en-US" sz="3600" dirty="0"/>
              <a:t>Make appropriate referrals and request necessary consultations.</a:t>
            </a:r>
          </a:p>
          <a:p>
            <a:r>
              <a:rPr lang="en-US" sz="3600" dirty="0"/>
              <a:t>Practice in a manner consistent with the code of ethics of the profession.</a:t>
            </a:r>
          </a:p>
          <a:p>
            <a:endParaRPr lang="en-US" sz="3600" dirty="0"/>
          </a:p>
        </p:txBody>
      </p:sp>
    </p:spTree>
    <p:extLst>
      <p:ext uri="{BB962C8B-B14F-4D97-AF65-F5344CB8AC3E}">
        <p14:creationId xmlns:p14="http://schemas.microsoft.com/office/powerpoint/2010/main" val="1524926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p:txBody>
          <a:bodyPr>
            <a:normAutofit/>
          </a:bodyPr>
          <a:lstStyle/>
          <a:p>
            <a:r>
              <a:rPr lang="en-US"/>
              <a:t>Implied Duties Owed by the Patient </a:t>
            </a:r>
          </a:p>
        </p:txBody>
      </p:sp>
      <p:sp>
        <p:nvSpPr>
          <p:cNvPr id="55301" name="Rectangle 3"/>
          <p:cNvSpPr>
            <a:spLocks noGrp="1" noChangeArrowheads="1"/>
          </p:cNvSpPr>
          <p:nvPr>
            <p:ph idx="1"/>
          </p:nvPr>
        </p:nvSpPr>
        <p:spPr>
          <a:xfrm>
            <a:off x="4239491" y="2438400"/>
            <a:ext cx="7464780" cy="3651504"/>
          </a:xfrm>
        </p:spPr>
        <p:txBody>
          <a:bodyPr>
            <a:normAutofit lnSpcReduction="10000"/>
          </a:bodyPr>
          <a:lstStyle/>
          <a:p>
            <a:pPr marL="609600" indent="-609600">
              <a:buFont typeface="Wingdings" pitchFamily="2" charset="2"/>
              <a:buAutoNum type="arabicPeriod"/>
            </a:pPr>
            <a:r>
              <a:rPr lang="en-US" sz="2800" dirty="0"/>
              <a:t>Home care instructions will be followed </a:t>
            </a:r>
          </a:p>
          <a:p>
            <a:pPr marL="609600" indent="-609600">
              <a:buFont typeface="Wingdings" pitchFamily="2" charset="2"/>
              <a:buAutoNum type="arabicPeriod"/>
            </a:pPr>
            <a:r>
              <a:rPr lang="en-US" sz="2800" dirty="0"/>
              <a:t>Appointments will be kept</a:t>
            </a:r>
          </a:p>
          <a:p>
            <a:pPr marL="609600" indent="-609600">
              <a:buFont typeface="Wingdings" pitchFamily="2" charset="2"/>
              <a:buAutoNum type="arabicPeriod"/>
            </a:pPr>
            <a:r>
              <a:rPr lang="en-US" sz="2800" dirty="0"/>
              <a:t>Bills for services will be paid in a reasonable time</a:t>
            </a:r>
          </a:p>
          <a:p>
            <a:pPr marL="609600" indent="-609600">
              <a:buFont typeface="Wingdings" pitchFamily="2" charset="2"/>
              <a:buAutoNum type="arabicPeriod"/>
            </a:pPr>
            <a:r>
              <a:rPr lang="en-US" sz="2800" dirty="0"/>
              <a:t>That the patient will co-operate in the care. </a:t>
            </a:r>
          </a:p>
          <a:p>
            <a:pPr marL="609600" indent="-609600">
              <a:buFont typeface="Wingdings" pitchFamily="2" charset="2"/>
              <a:buAutoNum type="arabicPeriod"/>
            </a:pPr>
            <a:r>
              <a:rPr lang="en-US" sz="2800" dirty="0"/>
              <a:t>That the patient will notify the dentist of a change in health status.</a:t>
            </a:r>
          </a:p>
          <a:p>
            <a:pPr marL="609600" indent="-609600"/>
            <a:endParaRPr lang="en-US" sz="2800" dirty="0"/>
          </a:p>
        </p:txBody>
      </p:sp>
    </p:spTree>
    <p:extLst>
      <p:ext uri="{BB962C8B-B14F-4D97-AF65-F5344CB8AC3E}">
        <p14:creationId xmlns:p14="http://schemas.microsoft.com/office/powerpoint/2010/main" val="4869824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a:xfrm>
            <a:off x="1676400" y="304800"/>
            <a:ext cx="8458200" cy="1143000"/>
          </a:xfrm>
        </p:spPr>
        <p:txBody>
          <a:bodyPr>
            <a:normAutofit fontScale="90000"/>
          </a:bodyPr>
          <a:lstStyle/>
          <a:p>
            <a:r>
              <a:rPr lang="en-US" sz="4000" dirty="0">
                <a:latin typeface="Verdana" pitchFamily="34" charset="0"/>
                <a:cs typeface="Times New Roman" pitchFamily="18" charset="0"/>
              </a:rPr>
              <a:t>Evolution of Protection of Human Participants in Research</a:t>
            </a:r>
            <a:r>
              <a:rPr lang="en-US" dirty="0">
                <a:latin typeface="Verdana" pitchFamily="34" charset="0"/>
                <a:cs typeface="Times New Roman" pitchFamily="18" charset="0"/>
              </a:rPr>
              <a:t> </a:t>
            </a:r>
          </a:p>
        </p:txBody>
      </p:sp>
      <p:sp>
        <p:nvSpPr>
          <p:cNvPr id="56325" name="Rectangle 3"/>
          <p:cNvSpPr>
            <a:spLocks noGrp="1" noChangeArrowheads="1"/>
          </p:cNvSpPr>
          <p:nvPr>
            <p:ph idx="1"/>
          </p:nvPr>
        </p:nvSpPr>
        <p:spPr>
          <a:xfrm>
            <a:off x="3726872" y="2858942"/>
            <a:ext cx="6636327" cy="4209331"/>
          </a:xfrm>
        </p:spPr>
        <p:txBody>
          <a:bodyPr>
            <a:normAutofit/>
          </a:bodyPr>
          <a:lstStyle/>
          <a:p>
            <a:r>
              <a:rPr lang="en-US" sz="2800" dirty="0">
                <a:cs typeface="Times New Roman" pitchFamily="18" charset="0"/>
              </a:rPr>
              <a:t>Prior to World War II there was little concern with the treatment of human subjects / participants in research. </a:t>
            </a:r>
          </a:p>
          <a:p>
            <a:r>
              <a:rPr lang="en-US" sz="2800" dirty="0">
                <a:cs typeface="Times New Roman" pitchFamily="18" charset="0"/>
              </a:rPr>
              <a:t>Thus, there were no formal protections.</a:t>
            </a:r>
            <a:r>
              <a:rPr lang="en-US" sz="2800" dirty="0"/>
              <a:t> </a:t>
            </a:r>
          </a:p>
        </p:txBody>
      </p:sp>
    </p:spTree>
    <p:extLst>
      <p:ext uri="{BB962C8B-B14F-4D97-AF65-F5344CB8AC3E}">
        <p14:creationId xmlns:p14="http://schemas.microsoft.com/office/powerpoint/2010/main" val="32210749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2"/>
          <p:cNvSpPr>
            <a:spLocks noGrp="1" noChangeArrowheads="1"/>
          </p:cNvSpPr>
          <p:nvPr>
            <p:ph type="title"/>
          </p:nvPr>
        </p:nvSpPr>
        <p:spPr/>
        <p:txBody>
          <a:bodyPr>
            <a:normAutofit/>
          </a:bodyPr>
          <a:lstStyle/>
          <a:p>
            <a:r>
              <a:rPr lang="en-US" b="1" dirty="0">
                <a:latin typeface="Verdana" pitchFamily="34" charset="0"/>
                <a:cs typeface="Times New Roman" pitchFamily="18" charset="0"/>
              </a:rPr>
              <a:t>Nuremberg Code</a:t>
            </a:r>
            <a:br>
              <a:rPr lang="en-US" dirty="0">
                <a:cs typeface="Times New Roman" pitchFamily="18" charset="0"/>
              </a:rPr>
            </a:br>
            <a:endParaRPr lang="en-US" dirty="0">
              <a:cs typeface="Times New Roman" pitchFamily="18" charset="0"/>
            </a:endParaRPr>
          </a:p>
        </p:txBody>
      </p:sp>
      <p:sp>
        <p:nvSpPr>
          <p:cNvPr id="57349" name="Rectangle 3"/>
          <p:cNvSpPr>
            <a:spLocks noGrp="1" noChangeArrowheads="1"/>
          </p:cNvSpPr>
          <p:nvPr>
            <p:ph idx="1"/>
          </p:nvPr>
        </p:nvSpPr>
        <p:spPr>
          <a:xfrm>
            <a:off x="4253345" y="2438399"/>
            <a:ext cx="7450926" cy="4294909"/>
          </a:xfrm>
        </p:spPr>
        <p:txBody>
          <a:bodyPr>
            <a:normAutofit/>
          </a:bodyPr>
          <a:lstStyle/>
          <a:p>
            <a:pPr>
              <a:lnSpc>
                <a:spcPct val="90000"/>
              </a:lnSpc>
            </a:pPr>
            <a:r>
              <a:rPr lang="en-US" sz="2400" dirty="0">
                <a:latin typeface="+mj-lt"/>
                <a:cs typeface="Times New Roman" pitchFamily="18" charset="0"/>
              </a:rPr>
              <a:t>In 1948 the Nuremberg Code laid down 10 standards for physicians to conform to when carrying out experiments on human participants. </a:t>
            </a:r>
          </a:p>
          <a:p>
            <a:pPr>
              <a:lnSpc>
                <a:spcPct val="90000"/>
              </a:lnSpc>
            </a:pPr>
            <a:r>
              <a:rPr lang="en-US" sz="2400" dirty="0">
                <a:latin typeface="+mj-lt"/>
                <a:cs typeface="Times New Roman" pitchFamily="18" charset="0"/>
              </a:rPr>
              <a:t>The Nuremberg Code was the result of judgment by an American military war crimes tribunal conducting proceedings against 23 Nazi physicians and administrators for their willing participation in war crimes and crimes against humanity.</a:t>
            </a:r>
          </a:p>
          <a:p>
            <a:pPr>
              <a:lnSpc>
                <a:spcPct val="90000"/>
              </a:lnSpc>
            </a:pPr>
            <a:r>
              <a:rPr lang="en-US" sz="2400" dirty="0">
                <a:latin typeface="+mj-lt"/>
                <a:cs typeface="Times New Roman" pitchFamily="18" charset="0"/>
              </a:rPr>
              <a:t> The doctors had conducted medical experiments on concentration camp prisoners who died or were permanently affected as a result. </a:t>
            </a:r>
          </a:p>
          <a:p>
            <a:pPr>
              <a:lnSpc>
                <a:spcPct val="90000"/>
              </a:lnSpc>
            </a:pPr>
            <a:endParaRPr lang="en-US" sz="2400" dirty="0">
              <a:latin typeface="+mj-lt"/>
            </a:endParaRPr>
          </a:p>
        </p:txBody>
      </p:sp>
    </p:spTree>
    <p:extLst>
      <p:ext uri="{BB962C8B-B14F-4D97-AF65-F5344CB8AC3E}">
        <p14:creationId xmlns:p14="http://schemas.microsoft.com/office/powerpoint/2010/main" val="31655361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a:xfrm>
            <a:off x="1828800" y="304800"/>
            <a:ext cx="8305800" cy="1143000"/>
          </a:xfrm>
        </p:spPr>
        <p:txBody>
          <a:bodyPr>
            <a:normAutofit fontScale="90000"/>
          </a:bodyPr>
          <a:lstStyle/>
          <a:p>
            <a:r>
              <a:rPr lang="en-US" sz="2800">
                <a:latin typeface="Verdana" pitchFamily="34" charset="0"/>
                <a:cs typeface="Times New Roman" pitchFamily="18" charset="0"/>
              </a:rPr>
              <a:t>Briefly, the 10 standards of the Nuremberg code are as follows:</a:t>
            </a:r>
            <a:r>
              <a:rPr lang="en-US"/>
              <a:t> </a:t>
            </a:r>
          </a:p>
        </p:txBody>
      </p:sp>
      <p:sp>
        <p:nvSpPr>
          <p:cNvPr id="58373" name="Rectangle 3"/>
          <p:cNvSpPr>
            <a:spLocks noGrp="1" noChangeArrowheads="1"/>
          </p:cNvSpPr>
          <p:nvPr>
            <p:ph idx="1"/>
          </p:nvPr>
        </p:nvSpPr>
        <p:spPr>
          <a:xfrm>
            <a:off x="4087091" y="2438399"/>
            <a:ext cx="7617180" cy="4253345"/>
          </a:xfrm>
        </p:spPr>
        <p:txBody>
          <a:bodyPr>
            <a:normAutofit fontScale="92500" lnSpcReduction="10000"/>
          </a:bodyPr>
          <a:lstStyle/>
          <a:p>
            <a:pPr marL="533400" indent="-533400">
              <a:buFont typeface="Wingdings" pitchFamily="2" charset="2"/>
              <a:buAutoNum type="arabicPeriod"/>
            </a:pPr>
            <a:r>
              <a:rPr lang="en-US" sz="2400" dirty="0">
                <a:latin typeface="+mj-lt"/>
              </a:rPr>
              <a:t>Volunteers freely consent to participate </a:t>
            </a:r>
          </a:p>
          <a:p>
            <a:pPr marL="533400" indent="-533400">
              <a:buFont typeface="Wingdings" pitchFamily="2" charset="2"/>
              <a:buAutoNum type="arabicPeriod"/>
            </a:pPr>
            <a:r>
              <a:rPr lang="en-US" sz="2400" dirty="0">
                <a:latin typeface="+mj-lt"/>
              </a:rPr>
              <a:t>Researchers fully inform volunteers concerning the study </a:t>
            </a:r>
          </a:p>
          <a:p>
            <a:pPr marL="533400" indent="-533400">
              <a:buFont typeface="Wingdings" pitchFamily="2" charset="2"/>
              <a:buAutoNum type="arabicPeriod"/>
            </a:pPr>
            <a:r>
              <a:rPr lang="en-US" sz="2400" dirty="0">
                <a:latin typeface="+mj-lt"/>
              </a:rPr>
              <a:t>Risks associated with the study are reduced where possible </a:t>
            </a:r>
          </a:p>
          <a:p>
            <a:pPr marL="533400" indent="-533400">
              <a:buFont typeface="Wingdings" pitchFamily="2" charset="2"/>
              <a:buAutoNum type="arabicPeriod"/>
            </a:pPr>
            <a:r>
              <a:rPr lang="en-US" sz="2400" dirty="0">
                <a:latin typeface="+mj-lt"/>
              </a:rPr>
              <a:t>Researchers are responsible for protecting participants against remote harms </a:t>
            </a:r>
          </a:p>
          <a:p>
            <a:pPr marL="533400" indent="-533400">
              <a:buFont typeface="Wingdings" pitchFamily="2" charset="2"/>
              <a:buAutoNum type="arabicPeriod"/>
            </a:pPr>
            <a:r>
              <a:rPr lang="en-US" sz="2400" dirty="0">
                <a:latin typeface="+mj-lt"/>
              </a:rPr>
              <a:t>Participants can withdraw from the study at any time </a:t>
            </a:r>
          </a:p>
          <a:p>
            <a:pPr marL="533400" indent="-533400">
              <a:buFont typeface="Wingdings" pitchFamily="2" charset="2"/>
              <a:buAutoNum type="arabicPeriod"/>
            </a:pPr>
            <a:r>
              <a:rPr lang="en-US" sz="2400" dirty="0">
                <a:latin typeface="+mj-lt"/>
              </a:rPr>
              <a:t>Qualified researchers conduct the study </a:t>
            </a:r>
          </a:p>
          <a:p>
            <a:pPr marL="533400" indent="-533400"/>
            <a:endParaRPr lang="en-US" sz="2400" dirty="0">
              <a:latin typeface="+mj-lt"/>
            </a:endParaRPr>
          </a:p>
        </p:txBody>
      </p:sp>
    </p:spTree>
    <p:extLst>
      <p:ext uri="{BB962C8B-B14F-4D97-AF65-F5344CB8AC3E}">
        <p14:creationId xmlns:p14="http://schemas.microsoft.com/office/powerpoint/2010/main" val="3574261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3"/>
          <p:cNvSpPr>
            <a:spLocks noGrp="1" noChangeArrowheads="1"/>
          </p:cNvSpPr>
          <p:nvPr>
            <p:ph idx="1"/>
          </p:nvPr>
        </p:nvSpPr>
        <p:spPr>
          <a:xfrm>
            <a:off x="4239491" y="2438400"/>
            <a:ext cx="7464780" cy="3651504"/>
          </a:xfrm>
        </p:spPr>
        <p:txBody>
          <a:bodyPr>
            <a:normAutofit lnSpcReduction="10000"/>
          </a:bodyPr>
          <a:lstStyle/>
          <a:p>
            <a:pPr marL="533400" indent="-533400">
              <a:buFont typeface="Wingdings" pitchFamily="2" charset="2"/>
              <a:buAutoNum type="arabicPeriod" startAt="7"/>
            </a:pPr>
            <a:r>
              <a:rPr lang="en-US" sz="2400" dirty="0">
                <a:latin typeface="+mj-lt"/>
              </a:rPr>
              <a:t>Termination of the study if adverse effects emerge </a:t>
            </a:r>
          </a:p>
          <a:p>
            <a:pPr marL="533400" indent="-533400">
              <a:buFont typeface="Wingdings" pitchFamily="2" charset="2"/>
              <a:buAutoNum type="arabicPeriod" startAt="7"/>
            </a:pPr>
            <a:r>
              <a:rPr lang="en-US" sz="2400" dirty="0">
                <a:latin typeface="+mj-lt"/>
              </a:rPr>
              <a:t>Society should benefit from study findings </a:t>
            </a:r>
          </a:p>
          <a:p>
            <a:pPr marL="533400" indent="-533400">
              <a:buFont typeface="Wingdings" pitchFamily="2" charset="2"/>
              <a:buAutoNum type="arabicPeriod" startAt="7"/>
            </a:pPr>
            <a:r>
              <a:rPr lang="en-US" sz="2400" dirty="0">
                <a:latin typeface="+mj-lt"/>
              </a:rPr>
              <a:t>Research on humans, should be based on previous animal or other previous work </a:t>
            </a:r>
          </a:p>
          <a:p>
            <a:pPr marL="533400" indent="-533400">
              <a:buFont typeface="Wingdings" pitchFamily="2" charset="2"/>
              <a:buAutoNum type="arabicPeriod" startAt="7"/>
            </a:pPr>
            <a:r>
              <a:rPr lang="en-US" sz="2400" dirty="0">
                <a:latin typeface="+mj-lt"/>
              </a:rPr>
              <a:t>A research study should never begin if there is a reason to believe that death or injury may result </a:t>
            </a:r>
          </a:p>
          <a:p>
            <a:pPr marL="533400" indent="-533400"/>
            <a:endParaRPr lang="en-US" sz="2400" dirty="0">
              <a:latin typeface="+mj-lt"/>
            </a:endParaRPr>
          </a:p>
        </p:txBody>
      </p:sp>
    </p:spTree>
    <p:extLst>
      <p:ext uri="{BB962C8B-B14F-4D97-AF65-F5344CB8AC3E}">
        <p14:creationId xmlns:p14="http://schemas.microsoft.com/office/powerpoint/2010/main" val="6215081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2"/>
          <p:cNvSpPr>
            <a:spLocks noGrp="1" noChangeArrowheads="1"/>
          </p:cNvSpPr>
          <p:nvPr>
            <p:ph type="title"/>
          </p:nvPr>
        </p:nvSpPr>
        <p:spPr/>
        <p:txBody>
          <a:bodyPr>
            <a:normAutofit/>
          </a:bodyPr>
          <a:lstStyle/>
          <a:p>
            <a:r>
              <a:rPr lang="en-US" b="1"/>
              <a:t>Some Unethical Practices by Dentists</a:t>
            </a:r>
            <a:r>
              <a:rPr lang="en-US"/>
              <a:t> </a:t>
            </a:r>
          </a:p>
        </p:txBody>
      </p:sp>
      <p:sp>
        <p:nvSpPr>
          <p:cNvPr id="91141" name="Rectangle 3"/>
          <p:cNvSpPr>
            <a:spLocks noGrp="1" noChangeArrowheads="1"/>
          </p:cNvSpPr>
          <p:nvPr>
            <p:ph idx="1"/>
          </p:nvPr>
        </p:nvSpPr>
        <p:spPr>
          <a:xfrm>
            <a:off x="3990109" y="2438399"/>
            <a:ext cx="7714162" cy="4294909"/>
          </a:xfrm>
        </p:spPr>
        <p:txBody>
          <a:bodyPr>
            <a:normAutofit/>
          </a:bodyPr>
          <a:lstStyle/>
          <a:p>
            <a:pPr marL="609600" indent="-609600"/>
            <a:r>
              <a:rPr lang="en-US" sz="2400" dirty="0"/>
              <a:t>Practice by unregistered persons employed by the dentist. </a:t>
            </a:r>
          </a:p>
          <a:p>
            <a:pPr marL="609600" indent="-609600"/>
            <a:r>
              <a:rPr lang="en-US" sz="2400" dirty="0"/>
              <a:t>Dentists signed under his name and authority issuing any certificate, which is untrue, misleading or improper. </a:t>
            </a:r>
          </a:p>
          <a:p>
            <a:pPr marL="609600" indent="-609600"/>
            <a:r>
              <a:rPr lang="en-US" sz="2400" dirty="0"/>
              <a:t>Use of bogus diplomas. </a:t>
            </a:r>
          </a:p>
          <a:p>
            <a:pPr marL="609600" indent="-609600"/>
            <a:r>
              <a:rPr lang="en-US" sz="2400" dirty="0"/>
              <a:t>Allowing commission</a:t>
            </a:r>
          </a:p>
          <a:p>
            <a:pPr marL="609600" indent="-609600"/>
            <a:r>
              <a:rPr lang="en-US" sz="2400" dirty="0"/>
              <a:t>Dentists advertising whether directly or indirectly for the purpose of obtaining patients or promoting his own professional advantage. </a:t>
            </a:r>
          </a:p>
        </p:txBody>
      </p:sp>
    </p:spTree>
    <p:extLst>
      <p:ext uri="{BB962C8B-B14F-4D97-AF65-F5344CB8AC3E}">
        <p14:creationId xmlns:p14="http://schemas.microsoft.com/office/powerpoint/2010/main" val="323817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en-US"/>
              <a:t>Definition of Ethics  </a:t>
            </a:r>
          </a:p>
        </p:txBody>
      </p:sp>
      <p:sp>
        <p:nvSpPr>
          <p:cNvPr id="8197" name="Rectangle 3"/>
          <p:cNvSpPr>
            <a:spLocks noGrp="1" noChangeArrowheads="1"/>
          </p:cNvSpPr>
          <p:nvPr>
            <p:ph idx="1"/>
          </p:nvPr>
        </p:nvSpPr>
        <p:spPr>
          <a:xfrm>
            <a:off x="4847771" y="3206496"/>
            <a:ext cx="6856500" cy="3651504"/>
          </a:xfrm>
        </p:spPr>
        <p:txBody>
          <a:bodyPr>
            <a:normAutofit/>
          </a:bodyPr>
          <a:lstStyle/>
          <a:p>
            <a:pPr marL="0" indent="0" algn="just">
              <a:buNone/>
            </a:pPr>
            <a:r>
              <a:rPr lang="en-US" sz="2800" dirty="0"/>
              <a:t>Is defined as "the science of the ideal human character and behavior in situations where distinction must be made between right and wrong, duty must be followed and good interpersonal relations maintained". </a:t>
            </a:r>
          </a:p>
        </p:txBody>
      </p:sp>
    </p:spTree>
    <p:extLst>
      <p:ext uri="{BB962C8B-B14F-4D97-AF65-F5344CB8AC3E}">
        <p14:creationId xmlns:p14="http://schemas.microsoft.com/office/powerpoint/2010/main" val="35408383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2"/>
          <p:cNvSpPr>
            <a:spLocks noGrp="1" noChangeArrowheads="1"/>
          </p:cNvSpPr>
          <p:nvPr>
            <p:ph type="title"/>
          </p:nvPr>
        </p:nvSpPr>
        <p:spPr/>
        <p:txBody>
          <a:bodyPr>
            <a:normAutofit/>
          </a:bodyPr>
          <a:lstStyle/>
          <a:p>
            <a:r>
              <a:rPr lang="en-US" b="1"/>
              <a:t>Some Unethical Practices by Dentists</a:t>
            </a:r>
            <a:r>
              <a:rPr lang="en-US"/>
              <a:t> </a:t>
            </a:r>
          </a:p>
        </p:txBody>
      </p:sp>
      <p:sp>
        <p:nvSpPr>
          <p:cNvPr id="92165" name="Rectangle 3"/>
          <p:cNvSpPr>
            <a:spLocks noGrp="1" noChangeArrowheads="1"/>
          </p:cNvSpPr>
          <p:nvPr>
            <p:ph idx="1"/>
          </p:nvPr>
        </p:nvSpPr>
        <p:spPr>
          <a:xfrm>
            <a:off x="4003964" y="2438400"/>
            <a:ext cx="7700307" cy="4114800"/>
          </a:xfrm>
        </p:spPr>
        <p:txBody>
          <a:bodyPr>
            <a:normAutofit lnSpcReduction="10000"/>
          </a:bodyPr>
          <a:lstStyle/>
          <a:p>
            <a:pPr marL="609600" indent="-609600"/>
            <a:r>
              <a:rPr lang="en-US" sz="2800" dirty="0"/>
              <a:t>Practice without a dental qualification</a:t>
            </a:r>
          </a:p>
          <a:p>
            <a:pPr marL="609600" indent="-609600"/>
            <a:r>
              <a:rPr lang="en-US" sz="2800" dirty="0"/>
              <a:t>Use of Dentist’s name who is no longer practicing (can continue only for 1 year)</a:t>
            </a:r>
          </a:p>
          <a:p>
            <a:pPr marL="609600" indent="-609600"/>
            <a:r>
              <a:rPr lang="en-US" sz="2800" dirty="0"/>
              <a:t>A dentist practicing medicine</a:t>
            </a:r>
          </a:p>
          <a:p>
            <a:pPr marL="609600" indent="-609600"/>
            <a:r>
              <a:rPr lang="en-US" sz="2800" dirty="0"/>
              <a:t>A dentist’s clinic termed as hospital</a:t>
            </a:r>
          </a:p>
          <a:p>
            <a:pPr marL="609600" indent="-609600"/>
            <a:r>
              <a:rPr lang="en-US" sz="2800" dirty="0"/>
              <a:t>Dentist’s board displays a membership</a:t>
            </a:r>
          </a:p>
          <a:p>
            <a:pPr marL="609600" indent="-609600"/>
            <a:r>
              <a:rPr lang="en-US" sz="2800" dirty="0"/>
              <a:t>Use of terms like tooth puller, Denture maker </a:t>
            </a:r>
            <a:r>
              <a:rPr lang="en-US" sz="2800" dirty="0" err="1"/>
              <a:t>etc</a:t>
            </a:r>
            <a:endParaRPr lang="en-US" sz="2800" dirty="0"/>
          </a:p>
          <a:p>
            <a:pPr marL="609600" indent="-609600"/>
            <a:endParaRPr lang="en-US" sz="2800" dirty="0"/>
          </a:p>
        </p:txBody>
      </p:sp>
    </p:spTree>
    <p:extLst>
      <p:ext uri="{BB962C8B-B14F-4D97-AF65-F5344CB8AC3E}">
        <p14:creationId xmlns:p14="http://schemas.microsoft.com/office/powerpoint/2010/main" val="19439149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2"/>
          <p:cNvSpPr>
            <a:spLocks noGrp="1" noChangeArrowheads="1"/>
          </p:cNvSpPr>
          <p:nvPr>
            <p:ph type="title"/>
          </p:nvPr>
        </p:nvSpPr>
        <p:spPr/>
        <p:txBody>
          <a:bodyPr>
            <a:normAutofit/>
          </a:bodyPr>
          <a:lstStyle/>
          <a:p>
            <a:r>
              <a:rPr lang="en-US" b="1"/>
              <a:t>Some Unethical Practices by Dentists</a:t>
            </a:r>
            <a:r>
              <a:rPr lang="en-US"/>
              <a:t> </a:t>
            </a:r>
          </a:p>
        </p:txBody>
      </p:sp>
      <p:sp>
        <p:nvSpPr>
          <p:cNvPr id="93189" name="Rectangle 3"/>
          <p:cNvSpPr>
            <a:spLocks noGrp="1" noChangeArrowheads="1"/>
          </p:cNvSpPr>
          <p:nvPr>
            <p:ph idx="1"/>
          </p:nvPr>
        </p:nvSpPr>
        <p:spPr>
          <a:xfrm>
            <a:off x="4017818" y="2438400"/>
            <a:ext cx="7686453" cy="4156364"/>
          </a:xfrm>
        </p:spPr>
        <p:txBody>
          <a:bodyPr>
            <a:noAutofit/>
          </a:bodyPr>
          <a:lstStyle/>
          <a:p>
            <a:pPr marL="609600" indent="-609600" algn="just">
              <a:lnSpc>
                <a:spcPct val="80000"/>
              </a:lnSpc>
            </a:pPr>
            <a:r>
              <a:rPr lang="en-US" sz="2800" dirty="0"/>
              <a:t>Commercial advertisements regarding practice, but dentists are allowed to advertise when they need some staff.</a:t>
            </a:r>
          </a:p>
          <a:p>
            <a:pPr marL="609600" indent="-609600" algn="just">
              <a:lnSpc>
                <a:spcPct val="80000"/>
              </a:lnSpc>
            </a:pPr>
            <a:r>
              <a:rPr lang="en-US" sz="2800" dirty="0"/>
              <a:t>It should be in normal type and should state only the nature of vacancy</a:t>
            </a:r>
          </a:p>
          <a:p>
            <a:pPr marL="609600" indent="-609600" algn="just">
              <a:lnSpc>
                <a:spcPct val="80000"/>
              </a:lnSpc>
            </a:pPr>
            <a:r>
              <a:rPr lang="en-US" sz="2800" dirty="0"/>
              <a:t>To sell physicians samples in clinic at a profit </a:t>
            </a:r>
          </a:p>
          <a:p>
            <a:pPr marL="609600" indent="-609600" algn="just">
              <a:lnSpc>
                <a:spcPct val="80000"/>
              </a:lnSpc>
            </a:pPr>
            <a:r>
              <a:rPr lang="en-US" sz="2800" dirty="0"/>
              <a:t>If a dentist whishes to announce in newspaper, the announcement should not contain his professional degree, his address and announcement should not appear in more than 3 issues of the publication.</a:t>
            </a:r>
          </a:p>
        </p:txBody>
      </p:sp>
    </p:spTree>
    <p:extLst>
      <p:ext uri="{BB962C8B-B14F-4D97-AF65-F5344CB8AC3E}">
        <p14:creationId xmlns:p14="http://schemas.microsoft.com/office/powerpoint/2010/main" val="7632197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2"/>
          <p:cNvSpPr>
            <a:spLocks noGrp="1" noChangeArrowheads="1"/>
          </p:cNvSpPr>
          <p:nvPr>
            <p:ph type="title"/>
          </p:nvPr>
        </p:nvSpPr>
        <p:spPr/>
        <p:txBody>
          <a:bodyPr>
            <a:normAutofit/>
          </a:bodyPr>
          <a:lstStyle/>
          <a:p>
            <a:r>
              <a:rPr lang="en-US" b="1"/>
              <a:t>Some Unethical Practices by Dentists</a:t>
            </a:r>
            <a:r>
              <a:rPr lang="en-US"/>
              <a:t> </a:t>
            </a:r>
          </a:p>
        </p:txBody>
      </p:sp>
      <p:sp>
        <p:nvSpPr>
          <p:cNvPr id="94213" name="Rectangle 3"/>
          <p:cNvSpPr>
            <a:spLocks noGrp="1" noChangeArrowheads="1"/>
          </p:cNvSpPr>
          <p:nvPr>
            <p:ph idx="1"/>
          </p:nvPr>
        </p:nvSpPr>
        <p:spPr>
          <a:xfrm>
            <a:off x="4142508" y="2466108"/>
            <a:ext cx="7561763" cy="3623795"/>
          </a:xfrm>
        </p:spPr>
        <p:txBody>
          <a:bodyPr>
            <a:normAutofit/>
          </a:bodyPr>
          <a:lstStyle/>
          <a:p>
            <a:pPr marL="609600" indent="-609600"/>
            <a:r>
              <a:rPr lang="en-US" sz="3200" dirty="0"/>
              <a:t>Not informing patients regarding change of ownership, change of address</a:t>
            </a:r>
          </a:p>
          <a:p>
            <a:pPr marL="609600" indent="-609600"/>
            <a:r>
              <a:rPr lang="en-US" sz="3200" dirty="0"/>
              <a:t>Dentists name in dental health education pamphlet which is distributed to public.</a:t>
            </a:r>
          </a:p>
        </p:txBody>
      </p:sp>
    </p:spTree>
    <p:extLst>
      <p:ext uri="{BB962C8B-B14F-4D97-AF65-F5344CB8AC3E}">
        <p14:creationId xmlns:p14="http://schemas.microsoft.com/office/powerpoint/2010/main" val="3462441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30911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p:txBody>
          <a:bodyPr>
            <a:normAutofit/>
          </a:bodyPr>
          <a:lstStyle/>
          <a:p>
            <a:r>
              <a:rPr lang="en-US"/>
              <a:t>Micro-ethical principles </a:t>
            </a:r>
          </a:p>
        </p:txBody>
      </p:sp>
      <p:sp>
        <p:nvSpPr>
          <p:cNvPr id="9221" name="Rectangle 3"/>
          <p:cNvSpPr>
            <a:spLocks noGrp="1" noChangeArrowheads="1"/>
          </p:cNvSpPr>
          <p:nvPr>
            <p:ph idx="1"/>
          </p:nvPr>
        </p:nvSpPr>
        <p:spPr>
          <a:xfrm>
            <a:off x="4717143" y="2438400"/>
            <a:ext cx="6987128" cy="3651504"/>
          </a:xfrm>
        </p:spPr>
        <p:txBody>
          <a:bodyPr>
            <a:normAutofit/>
          </a:bodyPr>
          <a:lstStyle/>
          <a:p>
            <a:pPr marL="0" indent="0">
              <a:buNone/>
            </a:pPr>
            <a:r>
              <a:rPr lang="en-US" sz="4400" dirty="0"/>
              <a:t>They focus primarily on </a:t>
            </a:r>
            <a:r>
              <a:rPr lang="en-US" sz="4400" dirty="0">
                <a:solidFill>
                  <a:srgbClr val="FFFF00"/>
                </a:solidFill>
              </a:rPr>
              <a:t>individuals’ rights and duties </a:t>
            </a:r>
            <a:r>
              <a:rPr lang="en-US" sz="4400" dirty="0"/>
              <a:t>and do not see individuals as part of a wider social order. </a:t>
            </a:r>
          </a:p>
        </p:txBody>
      </p:sp>
    </p:spTree>
    <p:extLst>
      <p:ext uri="{BB962C8B-B14F-4D97-AF65-F5344CB8AC3E}">
        <p14:creationId xmlns:p14="http://schemas.microsoft.com/office/powerpoint/2010/main" val="7061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ormAutofit/>
          </a:bodyPr>
          <a:lstStyle/>
          <a:p>
            <a:r>
              <a:rPr lang="en-US"/>
              <a:t>Macro-ethical principles </a:t>
            </a:r>
          </a:p>
        </p:txBody>
      </p:sp>
      <p:sp>
        <p:nvSpPr>
          <p:cNvPr id="10245" name="Rectangle 3"/>
          <p:cNvSpPr>
            <a:spLocks noGrp="1" noChangeArrowheads="1"/>
          </p:cNvSpPr>
          <p:nvPr>
            <p:ph idx="1"/>
          </p:nvPr>
        </p:nvSpPr>
        <p:spPr>
          <a:xfrm>
            <a:off x="3933371" y="2786742"/>
            <a:ext cx="7770900" cy="3651504"/>
          </a:xfrm>
        </p:spPr>
        <p:txBody>
          <a:bodyPr>
            <a:normAutofit/>
          </a:bodyPr>
          <a:lstStyle/>
          <a:p>
            <a:pPr marL="0" indent="0" algn="just">
              <a:buNone/>
            </a:pPr>
            <a:r>
              <a:rPr lang="en-US" sz="3600" dirty="0"/>
              <a:t>These are a set of principles designed to protect the human dignity, integrity, self-determination, confidentiality, rights and health of populations and the people comprising them.</a:t>
            </a:r>
          </a:p>
        </p:txBody>
      </p:sp>
    </p:spTree>
    <p:extLst>
      <p:ext uri="{BB962C8B-B14F-4D97-AF65-F5344CB8AC3E}">
        <p14:creationId xmlns:p14="http://schemas.microsoft.com/office/powerpoint/2010/main" val="706272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r>
              <a:rPr lang="en-US"/>
              <a:t>The Indian Scenario </a:t>
            </a:r>
          </a:p>
        </p:txBody>
      </p:sp>
      <p:sp>
        <p:nvSpPr>
          <p:cNvPr id="17413" name="Rectangle 3"/>
          <p:cNvSpPr>
            <a:spLocks noGrp="1" noChangeArrowheads="1"/>
          </p:cNvSpPr>
          <p:nvPr>
            <p:ph idx="1"/>
          </p:nvPr>
        </p:nvSpPr>
        <p:spPr>
          <a:xfrm>
            <a:off x="4165600" y="2438400"/>
            <a:ext cx="7538671" cy="3651504"/>
          </a:xfrm>
        </p:spPr>
        <p:txBody>
          <a:bodyPr>
            <a:normAutofit fontScale="92500"/>
          </a:bodyPr>
          <a:lstStyle/>
          <a:p>
            <a:pPr algn="just"/>
            <a:r>
              <a:rPr lang="en-US" sz="2800" dirty="0"/>
              <a:t>‘Ethical rules for Dentists’ were initially formed by the DCI, and the </a:t>
            </a:r>
            <a:r>
              <a:rPr lang="en-US" sz="2800" dirty="0">
                <a:solidFill>
                  <a:srgbClr val="FFFF00"/>
                </a:solidFill>
              </a:rPr>
              <a:t>Dentist Act </a:t>
            </a:r>
            <a:r>
              <a:rPr lang="en-US" sz="2800" dirty="0"/>
              <a:t>was amended via </a:t>
            </a:r>
            <a:r>
              <a:rPr lang="en-US" sz="2800" dirty="0">
                <a:solidFill>
                  <a:srgbClr val="FFFF00"/>
                </a:solidFill>
              </a:rPr>
              <a:t>section 17A</a:t>
            </a:r>
            <a:r>
              <a:rPr lang="en-US" sz="2800" dirty="0"/>
              <a:t>.</a:t>
            </a:r>
          </a:p>
          <a:p>
            <a:pPr algn="just"/>
            <a:r>
              <a:rPr lang="en-US" sz="2800" dirty="0"/>
              <a:t>The code of ethics was framed by the Dental Council in 1975 and later notified by the Government of India as Dentists Regulations 1976.  </a:t>
            </a:r>
          </a:p>
          <a:p>
            <a:pPr algn="just"/>
            <a:r>
              <a:rPr lang="en-US" sz="2800" dirty="0"/>
              <a:t>It is in force from August 1976. </a:t>
            </a:r>
          </a:p>
        </p:txBody>
      </p:sp>
    </p:spTree>
    <p:extLst>
      <p:ext uri="{BB962C8B-B14F-4D97-AF65-F5344CB8AC3E}">
        <p14:creationId xmlns:p14="http://schemas.microsoft.com/office/powerpoint/2010/main" val="3763033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b="1" dirty="0"/>
              <a:t>Ethical Principles</a:t>
            </a:r>
            <a:r>
              <a:rPr lang="en-US" dirty="0"/>
              <a:t> </a:t>
            </a:r>
          </a:p>
        </p:txBody>
      </p:sp>
      <p:sp>
        <p:nvSpPr>
          <p:cNvPr id="22533" name="Rectangle 3"/>
          <p:cNvSpPr>
            <a:spLocks noGrp="1" noChangeArrowheads="1"/>
          </p:cNvSpPr>
          <p:nvPr>
            <p:ph idx="1"/>
          </p:nvPr>
        </p:nvSpPr>
        <p:spPr>
          <a:xfrm>
            <a:off x="3570514" y="2235200"/>
            <a:ext cx="8026400" cy="4731656"/>
          </a:xfrm>
        </p:spPr>
        <p:txBody>
          <a:bodyPr>
            <a:normAutofit/>
          </a:bodyPr>
          <a:lstStyle/>
          <a:p>
            <a:pPr marL="609600" indent="-609600" algn="just"/>
            <a:r>
              <a:rPr lang="en-US" sz="2400" dirty="0"/>
              <a:t>Ethics is the part of Philosophy that deals with moral conduct and judgement, there are certain principles that the health care professional should be aware of in the practice of their profession.  The major principles are</a:t>
            </a:r>
            <a:r>
              <a:rPr lang="en-US" sz="3000" dirty="0"/>
              <a:t>: </a:t>
            </a:r>
          </a:p>
          <a:p>
            <a:pPr marL="1371600" lvl="2" indent="-457200">
              <a:buFontTx/>
              <a:buAutoNum type="arabicPeriod"/>
            </a:pPr>
            <a:r>
              <a:rPr lang="en-US" sz="2000" dirty="0"/>
              <a:t>To do no harm (non- Maleficence)</a:t>
            </a:r>
          </a:p>
          <a:p>
            <a:pPr marL="1371600" lvl="2" indent="-457200">
              <a:buFontTx/>
              <a:buAutoNum type="arabicPeriod"/>
            </a:pPr>
            <a:r>
              <a:rPr lang="en-US" sz="2000" dirty="0"/>
              <a:t>To do good (Beneficence) </a:t>
            </a:r>
          </a:p>
          <a:p>
            <a:pPr marL="1371600" lvl="2" indent="-457200">
              <a:buFontTx/>
              <a:buAutoNum type="arabicPeriod"/>
            </a:pPr>
            <a:r>
              <a:rPr lang="en-US" sz="2000" dirty="0"/>
              <a:t>Respect for persons </a:t>
            </a:r>
          </a:p>
          <a:p>
            <a:pPr marL="1371600" lvl="2" indent="-457200">
              <a:buFontTx/>
              <a:buAutoNum type="arabicPeriod"/>
            </a:pPr>
            <a:r>
              <a:rPr lang="en-US" sz="2000" dirty="0"/>
              <a:t>Justices</a:t>
            </a:r>
          </a:p>
          <a:p>
            <a:pPr marL="1371600" lvl="2" indent="-457200">
              <a:buFontTx/>
              <a:buAutoNum type="arabicPeriod"/>
            </a:pPr>
            <a:r>
              <a:rPr lang="en-US" sz="2000" dirty="0"/>
              <a:t>Truthfulness</a:t>
            </a:r>
          </a:p>
          <a:p>
            <a:pPr marL="1371600" lvl="2" indent="-457200">
              <a:buFontTx/>
              <a:buAutoNum type="arabicPeriod"/>
            </a:pPr>
            <a:r>
              <a:rPr lang="en-US" sz="2000" dirty="0"/>
              <a:t>Confidentiality </a:t>
            </a:r>
          </a:p>
          <a:p>
            <a:pPr marL="609600" indent="-609600"/>
            <a:endParaRPr lang="en-US" dirty="0"/>
          </a:p>
        </p:txBody>
      </p:sp>
    </p:spTree>
    <p:extLst>
      <p:ext uri="{BB962C8B-B14F-4D97-AF65-F5344CB8AC3E}">
        <p14:creationId xmlns:p14="http://schemas.microsoft.com/office/powerpoint/2010/main" val="3474871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1828800" y="152400"/>
            <a:ext cx="8839200" cy="1143000"/>
          </a:xfrm>
        </p:spPr>
        <p:txBody>
          <a:bodyPr>
            <a:normAutofit fontScale="90000"/>
          </a:bodyPr>
          <a:lstStyle/>
          <a:p>
            <a:r>
              <a:rPr lang="en-US" dirty="0"/>
              <a:t>I. Duties and Obligations of the Dentist towards patient / population </a:t>
            </a:r>
          </a:p>
        </p:txBody>
      </p:sp>
      <p:sp>
        <p:nvSpPr>
          <p:cNvPr id="23557" name="Rectangle 3"/>
          <p:cNvSpPr>
            <a:spLocks noGrp="1" noChangeArrowheads="1"/>
          </p:cNvSpPr>
          <p:nvPr>
            <p:ph idx="1"/>
          </p:nvPr>
        </p:nvSpPr>
        <p:spPr>
          <a:xfrm>
            <a:off x="4020457" y="2438400"/>
            <a:ext cx="7683814" cy="3651504"/>
          </a:xfrm>
        </p:spPr>
        <p:txBody>
          <a:bodyPr>
            <a:normAutofit/>
          </a:bodyPr>
          <a:lstStyle/>
          <a:p>
            <a:pPr marL="0" indent="0" algn="just">
              <a:buNone/>
            </a:pPr>
            <a:r>
              <a:rPr lang="en-US" sz="3600" dirty="0"/>
              <a:t>The first principle of medicine in the Hippocratic Oath is that the doctor’s first duty is to his or her patient.</a:t>
            </a:r>
          </a:p>
        </p:txBody>
      </p:sp>
    </p:spTree>
    <p:extLst>
      <p:ext uri="{BB962C8B-B14F-4D97-AF65-F5344CB8AC3E}">
        <p14:creationId xmlns:p14="http://schemas.microsoft.com/office/powerpoint/2010/main" val="3702508410"/>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Feathered</Template>
  <TotalTime>5677</TotalTime>
  <Words>2381</Words>
  <Application>Microsoft Office PowerPoint</Application>
  <PresentationFormat>Widescreen</PresentationFormat>
  <Paragraphs>224</Paragraphs>
  <Slides>43</Slides>
  <Notes>43</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Calibri</vt:lpstr>
      <vt:lpstr>Century Schoolbook</vt:lpstr>
      <vt:lpstr>Corbel</vt:lpstr>
      <vt:lpstr>Times New Roman</vt:lpstr>
      <vt:lpstr>Verdana</vt:lpstr>
      <vt:lpstr>Wingdings</vt:lpstr>
      <vt:lpstr>Feathered</vt:lpstr>
      <vt:lpstr>PowerPoint Presentation</vt:lpstr>
      <vt:lpstr>Introduction </vt:lpstr>
      <vt:lpstr>What is Ethics?</vt:lpstr>
      <vt:lpstr>Definition of Ethics  </vt:lpstr>
      <vt:lpstr>Micro-ethical principles </vt:lpstr>
      <vt:lpstr>Macro-ethical principles </vt:lpstr>
      <vt:lpstr>The Indian Scenario </vt:lpstr>
      <vt:lpstr>Ethical Principles </vt:lpstr>
      <vt:lpstr>I. Duties and Obligations of the Dentist towards patient / population </vt:lpstr>
      <vt:lpstr>To do no harm (Non-Maleficence) </vt:lpstr>
      <vt:lpstr>To do good (Beneficence) </vt:lpstr>
      <vt:lpstr>Respect for persons </vt:lpstr>
      <vt:lpstr>PowerPoint Presentation</vt:lpstr>
      <vt:lpstr>Informed Consent </vt:lpstr>
      <vt:lpstr>Informed Consent </vt:lpstr>
      <vt:lpstr>The informed consent is a two step process </vt:lpstr>
      <vt:lpstr>Justice </vt:lpstr>
      <vt:lpstr>Truthfulness </vt:lpstr>
      <vt:lpstr>Confidentiality </vt:lpstr>
      <vt:lpstr>Confidentiality </vt:lpstr>
      <vt:lpstr>II. Duties and Obligations of the Dentist Towards profession / professional colleagues </vt:lpstr>
      <vt:lpstr> Duties and Obligations of the Dentist towards the society </vt:lpstr>
      <vt:lpstr>Ethical Rules for Dentists (Prescribed by the DCI) </vt:lpstr>
      <vt:lpstr>Duties of Dentist Towards One Another </vt:lpstr>
      <vt:lpstr>PowerPoint Presentation</vt:lpstr>
      <vt:lpstr>Duties of the Dentist to the Public: Police and Law courts</vt:lpstr>
      <vt:lpstr>Doctor-Patient Contract </vt:lpstr>
      <vt:lpstr>PowerPoint Presentation</vt:lpstr>
      <vt:lpstr>Doctor-patient relationship ends </vt:lpstr>
      <vt:lpstr>Implied Duties Owed by the Doctor </vt:lpstr>
      <vt:lpstr>PowerPoint Presentation</vt:lpstr>
      <vt:lpstr>PowerPoint Presentation</vt:lpstr>
      <vt:lpstr>PowerPoint Presentation</vt:lpstr>
      <vt:lpstr>Implied Duties Owed by the Patient </vt:lpstr>
      <vt:lpstr>Evolution of Protection of Human Participants in Research </vt:lpstr>
      <vt:lpstr>Nuremberg Code </vt:lpstr>
      <vt:lpstr>Briefly, the 10 standards of the Nuremberg code are as follows: </vt:lpstr>
      <vt:lpstr>PowerPoint Presentation</vt:lpstr>
      <vt:lpstr>Some Unethical Practices by Dentists </vt:lpstr>
      <vt:lpstr>Some Unethical Practices by Dentists </vt:lpstr>
      <vt:lpstr>Some Unethical Practices by Dentists </vt:lpstr>
      <vt:lpstr>Some Unethical Practices by Dentists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IJAHS</dc:creator>
  <cp:lastModifiedBy>IJAHS</cp:lastModifiedBy>
  <cp:revision>10</cp:revision>
  <dcterms:created xsi:type="dcterms:W3CDTF">2017-08-12T04:57:12Z</dcterms:created>
  <dcterms:modified xsi:type="dcterms:W3CDTF">2017-08-17T07:10:25Z</dcterms:modified>
</cp:coreProperties>
</file>