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  <p:sldId id="258" r:id="rId3"/>
    <p:sldId id="26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3DE3CF-66AF-406A-947E-CD715F637E36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E6556D-BA95-49F7-9BD4-3DEC587D9C5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3DE3CF-66AF-406A-947E-CD715F637E36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E6556D-BA95-49F7-9BD4-3DEC587D9C5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3DE3CF-66AF-406A-947E-CD715F637E36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E6556D-BA95-49F7-9BD4-3DEC587D9C5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12FB23-337A-436A-B7AE-6D591A8F21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3DE3CF-66AF-406A-947E-CD715F637E36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E6556D-BA95-49F7-9BD4-3DEC587D9C5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3DE3CF-66AF-406A-947E-CD715F637E36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E6556D-BA95-49F7-9BD4-3DEC587D9C5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3DE3CF-66AF-406A-947E-CD715F637E36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E6556D-BA95-49F7-9BD4-3DEC587D9C5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3DE3CF-66AF-406A-947E-CD715F637E36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E6556D-BA95-49F7-9BD4-3DEC587D9C5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3DE3CF-66AF-406A-947E-CD715F637E36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E6556D-BA95-49F7-9BD4-3DEC587D9C5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3DE3CF-66AF-406A-947E-CD715F637E36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E6556D-BA95-49F7-9BD4-3DEC587D9C5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3DE3CF-66AF-406A-947E-CD715F637E36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E6556D-BA95-49F7-9BD4-3DEC587D9C5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3DE3CF-66AF-406A-947E-CD715F637E36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25E6556D-BA95-49F7-9BD4-3DEC587D9C5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F3DE3CF-66AF-406A-947E-CD715F637E36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5E6556D-BA95-49F7-9BD4-3DEC587D9C50}" type="slidenum">
              <a:rPr lang="en-IN" smtClean="0"/>
              <a:pPr/>
              <a:t>‹#›</a:t>
            </a:fld>
            <a:endParaRPr lang="en-IN"/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1" fontAlgn="base" hangingPunct="1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1" fontAlgn="base" hangingPunct="1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1" fontAlgn="base" hangingPunct="1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0"/>
            <a:ext cx="6400800" cy="2438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Dept</a:t>
            </a:r>
            <a:r>
              <a:rPr lang="en-US" dirty="0" smtClean="0"/>
              <a:t>. of oral Pathology </a:t>
            </a:r>
            <a:r>
              <a:rPr lang="en-US" smtClean="0"/>
              <a:t>&amp; </a:t>
            </a:r>
            <a:r>
              <a:rPr lang="en-US" smtClean="0"/>
              <a:t>microbiology</a:t>
            </a:r>
            <a:endParaRPr lang="en-US" dirty="0" smtClean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85800" y="381000"/>
            <a:ext cx="7772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 eaLnBrk="1" hangingPunct="1">
              <a:defRPr/>
            </a:pPr>
            <a:r>
              <a:rPr lang="en-US" sz="57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FORENSIC </a:t>
            </a:r>
            <a:r>
              <a:rPr lang="en-US" sz="5700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ODONTOLOGY -III </a:t>
            </a:r>
            <a:endParaRPr lang="en-US" sz="5700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BIBLIOGRAPHY</a:t>
            </a:r>
            <a:endParaRPr lang="en-US" dirty="0"/>
          </a:p>
        </p:txBody>
      </p:sp>
      <p:sp>
        <p:nvSpPr>
          <p:cNvPr id="4" name="Content Placeholder 6"/>
          <p:cNvSpPr txBox="1">
            <a:spLocks noGrp="1"/>
          </p:cNvSpPr>
          <p:nvPr>
            <p:ph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1"/>
              </a:buClr>
              <a:buSzPct val="70000"/>
              <a:buFont typeface="Wingdings" pitchFamily="2" charset="2"/>
              <a:buChar char="ü"/>
              <a:defRPr/>
            </a:pPr>
            <a:r>
              <a:rPr lang="en-US" sz="2800" dirty="0" smtClean="0"/>
              <a:t>Text book of oral pathology Shafer's, 5 &amp; 6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edition</a:t>
            </a:r>
          </a:p>
          <a:p>
            <a:pPr>
              <a:buClr>
                <a:schemeClr val="accent1"/>
              </a:buClr>
              <a:buSzPct val="70000"/>
              <a:buFont typeface="Wingdings" pitchFamily="2" charset="2"/>
              <a:buChar char="ü"/>
              <a:defRPr/>
            </a:pPr>
            <a:r>
              <a:rPr lang="en-US" sz="2800" dirty="0" smtClean="0"/>
              <a:t>Color Atlas of Oral Diseases Cawson, R. 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&amp; 5</a:t>
            </a:r>
            <a:r>
              <a:rPr lang="en-US" sz="2800" baseline="30000" dirty="0" smtClean="0"/>
              <a:t>th </a:t>
            </a:r>
            <a:r>
              <a:rPr lang="en-US" sz="2800" dirty="0" smtClean="0"/>
              <a:t>edition</a:t>
            </a:r>
          </a:p>
          <a:p>
            <a:pPr>
              <a:buClr>
                <a:schemeClr val="accent1"/>
              </a:buClr>
              <a:buSzPct val="70000"/>
              <a:buFont typeface="Wingdings" pitchFamily="2" charset="2"/>
              <a:buChar char="ü"/>
              <a:defRPr/>
            </a:pPr>
            <a:r>
              <a:rPr lang="en-US" sz="2800" dirty="0" smtClean="0"/>
              <a:t>Oral  and Maxillofacial Pathology Neville, Brad W. 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</a:t>
            </a:r>
          </a:p>
          <a:p>
            <a:pPr>
              <a:buClr>
                <a:schemeClr val="accent1"/>
              </a:buClr>
              <a:buSzPct val="70000"/>
              <a:buFont typeface="Wingdings" pitchFamily="2" charset="2"/>
              <a:buChar char="ü"/>
              <a:defRPr/>
            </a:pPr>
            <a:r>
              <a:rPr lang="en-US" sz="2800" dirty="0" smtClean="0"/>
              <a:t>Lucas’s Pathology Of Tumor’s of the Oral Tissues</a:t>
            </a:r>
          </a:p>
          <a:p>
            <a:pPr>
              <a:buClr>
                <a:schemeClr val="accent1"/>
              </a:buClr>
              <a:buSzPct val="70000"/>
              <a:buFont typeface="Wingdings" pitchFamily="2" charset="2"/>
              <a:buChar char="ü"/>
              <a:defRPr/>
            </a:pPr>
            <a:r>
              <a:rPr lang="en-US" sz="2800" dirty="0" smtClean="0"/>
              <a:t>Text Book of Forensic Odontology, Masthan K M K.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edition</a:t>
            </a:r>
          </a:p>
          <a:p>
            <a:pPr>
              <a:buClr>
                <a:schemeClr val="accent1"/>
              </a:buClr>
              <a:buSzPct val="70000"/>
              <a:buNone/>
              <a:defRPr/>
            </a:pPr>
            <a:endParaRPr lang="en-US" sz="2800" dirty="0" smtClean="0"/>
          </a:p>
          <a:p>
            <a:pPr>
              <a:buClr>
                <a:schemeClr val="accent1"/>
              </a:buClr>
              <a:buSzPct val="70000"/>
              <a:buFont typeface="Wingdings" pitchFamily="2" charset="2"/>
              <a:buChar char="•"/>
              <a:defRPr/>
            </a:pPr>
            <a:endParaRPr lang="en-US" sz="2800" dirty="0" smtClean="0"/>
          </a:p>
          <a:p>
            <a:pPr>
              <a:buClr>
                <a:schemeClr val="accent1"/>
              </a:buClr>
              <a:buSzPct val="70000"/>
              <a:buFont typeface="Wingdings" pitchFamily="2" charset="2"/>
              <a:buChar char="•"/>
              <a:defRPr/>
            </a:pPr>
            <a:endParaRPr lang="en-US" sz="2800" dirty="0" smtClean="0"/>
          </a:p>
          <a:p>
            <a:pPr>
              <a:buClr>
                <a:schemeClr val="accent1"/>
              </a:buClr>
              <a:buSzPct val="70000"/>
              <a:buFont typeface="Wingdings" pitchFamily="2" charset="2"/>
              <a:buChar char="•"/>
              <a:defRPr/>
            </a:pPr>
            <a:endParaRPr lang="en-US" sz="2800" dirty="0" smtClean="0"/>
          </a:p>
          <a:p>
            <a:pPr>
              <a:buClr>
                <a:schemeClr val="accent1"/>
              </a:buClr>
              <a:buSzPct val="70000"/>
              <a:buFont typeface="Wingdings" pitchFamily="2" charset="2"/>
              <a:buChar char="•"/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68878" y="2057400"/>
            <a:ext cx="494152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7200" b="1" cap="none" spc="0" dirty="0" smtClean="0">
                <a:ln w="11430"/>
                <a:solidFill>
                  <a:schemeClr val="bg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Thank you</a:t>
            </a:r>
            <a:endParaRPr lang="en-US" sz="7200" b="1" cap="none" spc="0" dirty="0">
              <a:ln w="11430"/>
              <a:solidFill>
                <a:schemeClr val="bg2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/>
          </p:cNvSpPr>
          <p:nvPr/>
        </p:nvSpPr>
        <p:spPr bwMode="auto">
          <a:xfrm>
            <a:off x="0" y="304800"/>
            <a:ext cx="9144000" cy="130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57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PURPOSE STATEMENT </a:t>
            </a:r>
            <a:endParaRPr lang="en-US" dirty="0"/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0" y="1752600"/>
            <a:ext cx="9144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3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At  the end of the lecture student should be able to </a:t>
            </a:r>
            <a:r>
              <a:rPr lang="en-US" sz="3200" dirty="0" smtClean="0">
                <a:latin typeface="Arial Rounded MT Bold" pitchFamily="34" charset="0"/>
                <a:cs typeface="Times New Roman" pitchFamily="18" charset="0"/>
              </a:rPr>
              <a:t>describe</a:t>
            </a:r>
            <a:endParaRPr lang="en-US" sz="3000" dirty="0">
              <a:effectLst>
                <a:outerShdw blurRad="38100" dist="38100" dir="2700000" algn="tl">
                  <a:srgbClr val="000000"/>
                </a:outerShdw>
              </a:effectLst>
              <a:latin typeface="Arial Rounded MT Bold" pitchFamily="34" charset="0"/>
            </a:endParaRPr>
          </a:p>
          <a:p>
            <a:pPr>
              <a:buClr>
                <a:schemeClr val="tx1"/>
              </a:buClr>
              <a:buSzPts val="2800"/>
              <a:buFont typeface="Arial" pitchFamily="34" charset="0"/>
              <a:buChar char="–"/>
              <a:defRPr/>
            </a:pPr>
            <a:r>
              <a:rPr lang="en-US" sz="300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Registration,classification</a:t>
            </a:r>
            <a:r>
              <a:rPr lang="en-US" sz="3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  <a:r>
              <a:rPr lang="en-US" sz="3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and evaluation of lip prints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CONTENTS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IN" dirty="0" smtClean="0"/>
              <a:t>Lip prints</a:t>
            </a:r>
          </a:p>
          <a:p>
            <a:pPr>
              <a:lnSpc>
                <a:spcPct val="150000"/>
              </a:lnSpc>
            </a:pPr>
            <a:r>
              <a:rPr lang="en-IN" dirty="0" smtClean="0"/>
              <a:t>Classification</a:t>
            </a:r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Lip prints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The wrinkles &amp; grooves visible on the lips are named as ‘sulci labiorum rubrorum’ by Tsuchihashi.</a:t>
            </a:r>
          </a:p>
          <a:p>
            <a:pPr eaLnBrk="1" hangingPunct="1">
              <a:defRPr/>
            </a:pPr>
            <a:r>
              <a:rPr lang="en-US" smtClean="0"/>
              <a:t>Lip prints are the imprint produced by these grooves.</a:t>
            </a:r>
          </a:p>
          <a:p>
            <a:pPr eaLnBrk="1" hangingPunct="1">
              <a:defRPr/>
            </a:pPr>
            <a:r>
              <a:rPr lang="en-US" smtClean="0"/>
              <a:t>Cheiloscopy is the examination of lip grooves.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Classification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smtClean="0"/>
              <a:t>By Santos: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sz="2400" smtClean="0"/>
              <a:t>Simple wrinkles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sz="2400" smtClean="0"/>
              <a:t>Straight line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sz="2400" smtClean="0"/>
              <a:t>Curved line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sz="2400" smtClean="0"/>
              <a:t>Angled line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sz="2400" smtClean="0"/>
              <a:t>Sine-shaped curve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sz="2400" smtClean="0"/>
              <a:t>Compound wrinkles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sz="2400" smtClean="0"/>
              <a:t>Bifurcated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sz="2400" smtClean="0"/>
              <a:t>Trifurcated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sz="2400" smtClean="0"/>
              <a:t>Anomalous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>
            <p:ph sz="half" idx="1"/>
          </p:nvPr>
        </p:nvGraphicFramePr>
        <p:xfrm>
          <a:off x="866775" y="1600200"/>
          <a:ext cx="3213100" cy="4530725"/>
        </p:xfrm>
        <a:graphic>
          <a:graphicData uri="http://schemas.openxmlformats.org/presentationml/2006/ole">
            <p:oleObj spid="_x0000_s1026" name="Photo Editor Photo" r:id="rId3" imgW="4048690" imgH="5706272" progId="">
              <p:embed/>
            </p:oleObj>
          </a:graphicData>
        </a:graphic>
      </p:graphicFrame>
      <p:sp>
        <p:nvSpPr>
          <p:cNvPr id="3174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52963" y="1600200"/>
            <a:ext cx="4033837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800" smtClean="0"/>
              <a:t>By Tsuchihashi</a:t>
            </a:r>
          </a:p>
          <a:p>
            <a:pPr eaLnBrk="1" hangingPunct="1">
              <a:defRPr/>
            </a:pPr>
            <a:r>
              <a:rPr lang="en-US" sz="2800" smtClean="0"/>
              <a:t>Type I</a:t>
            </a:r>
          </a:p>
          <a:p>
            <a:pPr eaLnBrk="1" hangingPunct="1">
              <a:defRPr/>
            </a:pPr>
            <a:r>
              <a:rPr lang="en-US" sz="2800" smtClean="0"/>
              <a:t>Type I’</a:t>
            </a:r>
          </a:p>
          <a:p>
            <a:pPr eaLnBrk="1" hangingPunct="1">
              <a:defRPr/>
            </a:pPr>
            <a:r>
              <a:rPr lang="en-US" sz="2800" smtClean="0"/>
              <a:t>Type II</a:t>
            </a:r>
          </a:p>
          <a:p>
            <a:pPr eaLnBrk="1" hangingPunct="1">
              <a:defRPr/>
            </a:pPr>
            <a:r>
              <a:rPr lang="en-US" sz="2800" smtClean="0"/>
              <a:t>Type III</a:t>
            </a:r>
          </a:p>
          <a:p>
            <a:pPr eaLnBrk="1" hangingPunct="1">
              <a:defRPr/>
            </a:pPr>
            <a:r>
              <a:rPr lang="en-US" sz="2800" smtClean="0"/>
              <a:t>Type IV</a:t>
            </a:r>
          </a:p>
          <a:p>
            <a:pPr eaLnBrk="1" hangingPunct="1">
              <a:defRPr/>
            </a:pPr>
            <a:r>
              <a:rPr lang="en-US" sz="2800" smtClean="0"/>
              <a:t>Type V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smtClean="0"/>
          </a:p>
          <a:p>
            <a:pPr eaLnBrk="1" hangingPunct="1">
              <a:defRPr/>
            </a:pPr>
            <a:endParaRPr lang="en-US" sz="2800" smtClean="0"/>
          </a:p>
          <a:p>
            <a:pPr eaLnBrk="1" hangingPunct="1">
              <a:defRPr/>
            </a:pPr>
            <a:endParaRPr lang="en-US" sz="2800" smtClean="0"/>
          </a:p>
          <a:p>
            <a:pPr eaLnBrk="1" hangingPunct="1">
              <a:defRPr/>
            </a:pPr>
            <a:endParaRPr lang="en-US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Lip prints ,usually left at crime scenes can provide a direct link to suspect.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Recently developed lipsticks do not leave any visible trace on the contact surfaces, known as ‘persistent’ lip prints.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Lifted by aluminium &amp; magnetic powder.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defRPr/>
            </a:pPr>
            <a:r>
              <a:rPr lang="en-US" smtClean="0"/>
              <a:t>Disadvantages as a clue-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en-US" smtClean="0"/>
              <a:t>Major trauma, surgical t/t, pathosis may alter the pattern &amp; morphology of the grooves.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en-US" smtClean="0"/>
              <a:t>Due to the mobility of transition zone ,the lip prints may differ in appearance.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                                     </a:t>
            </a:r>
            <a:endParaRPr lang="en-US" dirty="0" smtClean="0"/>
          </a:p>
          <a:p>
            <a:pPr>
              <a:buFont typeface="Wingdings" pitchFamily="2" charset="2"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  Registration ,classification &amp; </a:t>
            </a:r>
            <a:r>
              <a:rPr lang="en-US" dirty="0" err="1" smtClean="0"/>
              <a:t>interpretition</a:t>
            </a:r>
            <a:r>
              <a:rPr lang="en-US" dirty="0" smtClean="0"/>
              <a:t> of </a:t>
            </a:r>
            <a:r>
              <a:rPr lang="en-US" dirty="0" err="1" smtClean="0"/>
              <a:t>Lipprints</a:t>
            </a:r>
            <a:endParaRPr lang="en-US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              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forensic ododntology-II</Template>
  <TotalTime>9</TotalTime>
  <Words>260</Words>
  <Application>Microsoft Office PowerPoint</Application>
  <PresentationFormat>On-screen Show (4:3)</PresentationFormat>
  <Paragraphs>53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Flow</vt:lpstr>
      <vt:lpstr>Photo Editor Photo</vt:lpstr>
      <vt:lpstr>Slide 1</vt:lpstr>
      <vt:lpstr>Slide 2</vt:lpstr>
      <vt:lpstr>CONTENTS</vt:lpstr>
      <vt:lpstr>Lip prints </vt:lpstr>
      <vt:lpstr>Classification </vt:lpstr>
      <vt:lpstr>Slide 6</vt:lpstr>
      <vt:lpstr>Slide 7</vt:lpstr>
      <vt:lpstr>Slide 8</vt:lpstr>
      <vt:lpstr> SUMMARY</vt:lpstr>
      <vt:lpstr>BIBLIOGRAPHY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HOD</cp:lastModifiedBy>
  <cp:revision>9</cp:revision>
  <dcterms:created xsi:type="dcterms:W3CDTF">2012-04-30T09:31:03Z</dcterms:created>
  <dcterms:modified xsi:type="dcterms:W3CDTF">2018-02-05T06:26:35Z</dcterms:modified>
</cp:coreProperties>
</file>