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2"/>
  </p:notesMasterIdLst>
  <p:sldIdLst>
    <p:sldId id="256" r:id="rId2"/>
    <p:sldId id="425" r:id="rId3"/>
    <p:sldId id="416" r:id="rId4"/>
    <p:sldId id="424" r:id="rId5"/>
    <p:sldId id="422" r:id="rId6"/>
    <p:sldId id="262" r:id="rId7"/>
    <p:sldId id="263" r:id="rId8"/>
    <p:sldId id="42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417" r:id="rId30"/>
    <p:sldId id="418" r:id="rId31"/>
    <p:sldId id="284" r:id="rId32"/>
    <p:sldId id="419" r:id="rId33"/>
    <p:sldId id="285" r:id="rId34"/>
    <p:sldId id="286" r:id="rId35"/>
    <p:sldId id="420" r:id="rId36"/>
    <p:sldId id="287" r:id="rId37"/>
    <p:sldId id="288" r:id="rId38"/>
    <p:sldId id="289" r:id="rId39"/>
    <p:sldId id="421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427" r:id="rId52"/>
    <p:sldId id="428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30" r:id="rId82"/>
    <p:sldId id="331" r:id="rId83"/>
    <p:sldId id="332" r:id="rId84"/>
    <p:sldId id="333" r:id="rId85"/>
    <p:sldId id="334" r:id="rId86"/>
    <p:sldId id="335" r:id="rId87"/>
    <p:sldId id="337" r:id="rId88"/>
    <p:sldId id="338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</p:sldIdLst>
  <p:sldSz cx="10440988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4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77" autoAdjust="0"/>
  </p:normalViewPr>
  <p:slideViewPr>
    <p:cSldViewPr>
      <p:cViewPr varScale="1">
        <p:scale>
          <a:sx n="82" d="100"/>
          <a:sy n="82" d="100"/>
        </p:scale>
        <p:origin x="1066" y="62"/>
      </p:cViewPr>
      <p:guideLst>
        <p:guide orient="horz" pos="2880"/>
        <p:guide pos="24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15059-6E87-4CF6-9D5E-A4F2C61316E6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09875" y="857250"/>
            <a:ext cx="35242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DC9FA-8592-43BB-B83E-B5DADA71FED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23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A3CB3C2F-28BB-48C1-9617-38FC2CAC08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6BA99B44-C48E-57FE-E157-11230428F4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74FBE243-C391-23C2-1E6B-17F7FCBBB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0F1521C4-8FF9-4607-897C-B389041CF5A8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25902" y="34290"/>
            <a:ext cx="46310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66148" y="3840480"/>
            <a:ext cx="73086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C811B-7E5D-4715-8B48-8E88DBA3DED1}" type="datetime1">
              <a:rPr lang="en-US" smtClean="0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4AEAA-5C90-43DF-A841-259920863AE9}" type="datetime1">
              <a:rPr lang="en-US" smtClean="0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2049" y="1577340"/>
            <a:ext cx="4541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77109" y="1577340"/>
            <a:ext cx="4541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FD9E-5FB2-4785-8F6A-7CFC8DDA007A}" type="datetime1">
              <a:rPr lang="en-US" smtClean="0"/>
              <a:t>9/18/2023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26FA-AD30-48EC-9E74-21D66EF9D229}" type="datetime1">
              <a:rPr lang="en-US" smtClean="0"/>
              <a:t>9/18/2023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C9260-B807-4B70-9A8D-CBDE8A5E2869}" type="datetime1">
              <a:rPr lang="en-US" smtClean="0"/>
              <a:t>9/18/2023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4401" y="5944870"/>
            <a:ext cx="5097232" cy="913130"/>
          </a:xfrm>
          <a:custGeom>
            <a:avLst/>
            <a:gdLst/>
            <a:ahLst/>
            <a:cxnLst/>
            <a:rect l="l" t="t" r="r" b="b"/>
            <a:pathLst>
              <a:path w="4464050" h="913129">
                <a:moveTo>
                  <a:pt x="62252" y="17744"/>
                </a:moveTo>
                <a:lnTo>
                  <a:pt x="3203501" y="913129"/>
                </a:lnTo>
                <a:lnTo>
                  <a:pt x="4463531" y="913129"/>
                </a:lnTo>
                <a:lnTo>
                  <a:pt x="62252" y="17744"/>
                </a:lnTo>
                <a:close/>
              </a:path>
              <a:path w="4464050" h="913129">
                <a:moveTo>
                  <a:pt x="0" y="0"/>
                </a:moveTo>
                <a:lnTo>
                  <a:pt x="0" y="5079"/>
                </a:lnTo>
                <a:lnTo>
                  <a:pt x="62252" y="17744"/>
                </a:lnTo>
                <a:lnTo>
                  <a:pt x="0" y="0"/>
                </a:lnTo>
                <a:close/>
              </a:path>
            </a:pathLst>
          </a:custGeom>
          <a:solidFill>
            <a:srgbClr val="E6ABA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53953" y="5938520"/>
            <a:ext cx="4168419" cy="919480"/>
          </a:xfrm>
          <a:custGeom>
            <a:avLst/>
            <a:gdLst/>
            <a:ahLst/>
            <a:cxnLst/>
            <a:rect l="l" t="t" r="r" b="b"/>
            <a:pathLst>
              <a:path w="3650615" h="919479">
                <a:moveTo>
                  <a:pt x="0" y="0"/>
                </a:moveTo>
                <a:lnTo>
                  <a:pt x="7620" y="6349"/>
                </a:lnTo>
                <a:lnTo>
                  <a:pt x="2869594" y="919479"/>
                </a:lnTo>
                <a:lnTo>
                  <a:pt x="3650285" y="9194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5772150"/>
            <a:ext cx="3884916" cy="1085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694" y="415290"/>
            <a:ext cx="95216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884" y="2736910"/>
            <a:ext cx="95926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49936" y="6377940"/>
            <a:ext cx="33411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2050" y="6377940"/>
            <a:ext cx="24014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6C11-BDA1-4E4C-A4C4-675593AE6EA8}" type="datetime1">
              <a:rPr lang="en-US" smtClean="0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17511" y="6377940"/>
            <a:ext cx="24014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54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7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8.png"/><Relationship Id="rId4" Type="http://schemas.openxmlformats.org/officeDocument/2006/relationships/image" Target="../media/image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6" name="object 16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694" y="2242821"/>
            <a:ext cx="9753600" cy="1725929"/>
          </a:xfrm>
          <a:prstGeom prst="rect">
            <a:avLst/>
          </a:prstGeom>
        </p:spPr>
      </p:pic>
      <p:sp>
        <p:nvSpPr>
          <p:cNvPr id="167" name="object 167"/>
          <p:cNvSpPr txBox="1"/>
          <p:nvPr/>
        </p:nvSpPr>
        <p:spPr>
          <a:xfrm>
            <a:off x="2977935" y="5619850"/>
            <a:ext cx="5838862" cy="35817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42545" indent="381000" algn="r">
              <a:lnSpc>
                <a:spcPct val="101400"/>
              </a:lnSpc>
              <a:spcBef>
                <a:spcPts val="60"/>
              </a:spcBef>
              <a:tabLst>
                <a:tab pos="1755775" algn="l"/>
                <a:tab pos="2610485" algn="l"/>
              </a:tabLst>
            </a:pPr>
            <a:r>
              <a:rPr lang="en-US" sz="2400" dirty="0">
                <a:solidFill>
                  <a:schemeClr val="bg1"/>
                </a:solidFill>
                <a:latin typeface="Trebuchet MS"/>
                <a:cs typeface="Trebuchet MS"/>
              </a:rPr>
              <a:t>PRESENTED BY:</a:t>
            </a:r>
          </a:p>
        </p:txBody>
      </p:sp>
      <p:sp>
        <p:nvSpPr>
          <p:cNvPr id="168" name="Slide Number Placeholder 167">
            <a:extLst>
              <a:ext uri="{FF2B5EF4-FFF2-40B4-BE49-F238E27FC236}">
                <a16:creationId xmlns:a16="http://schemas.microsoft.com/office/drawing/2014/main" id="{2406DA08-ACF1-274F-329F-6791B018A4B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3870" y="482600"/>
            <a:ext cx="3544135" cy="736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6738" y="689609"/>
            <a:ext cx="29626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200" dirty="0">
                <a:solidFill>
                  <a:srgbClr val="FFFFFF"/>
                </a:solidFill>
                <a:latin typeface="Lucida Sans Unicode"/>
                <a:cs typeface="Lucida Sans Unicode"/>
              </a:rPr>
              <a:t>INDICATIONS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0298" y="1482090"/>
            <a:ext cx="8927770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 indent="-1905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54000" algn="l"/>
              </a:tabLst>
            </a:pPr>
            <a:r>
              <a:rPr sz="2000" dirty="0">
                <a:latin typeface="Microsoft Sans Serif"/>
                <a:cs typeface="Microsoft Sans Serif"/>
              </a:rPr>
              <a:t>Strategically important tooth</a:t>
            </a:r>
          </a:p>
          <a:p>
            <a:pPr marL="318770" marR="30480" indent="-63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(in case of the deciduous second molar where the permanent first molar  has not erupted)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306070" indent="-242570">
              <a:lnSpc>
                <a:spcPct val="100000"/>
              </a:lnSpc>
              <a:buAutoNum type="arabicPeriod" startAt="2"/>
              <a:tabLst>
                <a:tab pos="306070" algn="l"/>
              </a:tabLst>
            </a:pPr>
            <a:r>
              <a:rPr sz="2000" dirty="0">
                <a:latin typeface="Microsoft Sans Serif"/>
                <a:cs typeface="Microsoft Sans Serif"/>
              </a:rPr>
              <a:t>Irreversible pulpits</a:t>
            </a: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AutoNum type="arabicPeriod" startAt="2"/>
            </a:pPr>
            <a:endParaRPr sz="2100" dirty="0">
              <a:latin typeface="Microsoft Sans Serif"/>
              <a:cs typeface="Microsoft Sans Serif"/>
            </a:endParaRPr>
          </a:p>
          <a:p>
            <a:pPr marL="302260" indent="-238760">
              <a:lnSpc>
                <a:spcPct val="100000"/>
              </a:lnSpc>
              <a:buAutoNum type="arabicPeriod" startAt="2"/>
              <a:tabLst>
                <a:tab pos="302260" algn="l"/>
              </a:tabLst>
            </a:pPr>
            <a:r>
              <a:rPr sz="2000" dirty="0">
                <a:latin typeface="Microsoft Sans Serif"/>
                <a:cs typeface="Microsoft Sans Serif"/>
              </a:rPr>
              <a:t>Minimal periapical changes with sufficient bone support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 startAt="2"/>
            </a:pPr>
            <a:endParaRPr sz="2100" dirty="0">
              <a:latin typeface="Microsoft Sans Serif"/>
              <a:cs typeface="Microsoft Sans Serif"/>
            </a:endParaRPr>
          </a:p>
          <a:p>
            <a:pPr marL="309880" indent="-246379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309880" algn="l"/>
              </a:tabLst>
            </a:pPr>
            <a:r>
              <a:rPr sz="2000" dirty="0">
                <a:latin typeface="Microsoft Sans Serif"/>
                <a:cs typeface="Microsoft Sans Serif"/>
              </a:rPr>
              <a:t>At least 2/3</a:t>
            </a:r>
            <a:r>
              <a:rPr sz="1725" baseline="28985" dirty="0">
                <a:latin typeface="Microsoft Sans Serif"/>
                <a:cs typeface="Microsoft Sans Serif"/>
              </a:rPr>
              <a:t>rd </a:t>
            </a:r>
            <a:r>
              <a:rPr sz="2000" dirty="0">
                <a:latin typeface="Microsoft Sans Serif"/>
                <a:cs typeface="Microsoft Sans Serif"/>
              </a:rPr>
              <a:t>of the root length available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 startAt="2"/>
            </a:pPr>
            <a:endParaRPr sz="2100" dirty="0">
              <a:latin typeface="Microsoft Sans Serif"/>
              <a:cs typeface="Microsoft Sans Serif"/>
            </a:endParaRPr>
          </a:p>
          <a:p>
            <a:pPr marL="304800" indent="-241300">
              <a:lnSpc>
                <a:spcPct val="100000"/>
              </a:lnSpc>
              <a:buAutoNum type="arabicPeriod" startAt="2"/>
              <a:tabLst>
                <a:tab pos="304800" algn="l"/>
              </a:tabLst>
            </a:pPr>
            <a:r>
              <a:rPr sz="2000" dirty="0">
                <a:latin typeface="Microsoft Sans Serif"/>
                <a:cs typeface="Microsoft Sans Serif"/>
              </a:rPr>
              <a:t>Internal resorption without any obvious perforation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73151" y="34291"/>
            <a:ext cx="17865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Pulpectomy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-general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23F2D-EEFB-B9E1-450D-7D385BF7D3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2429" y="0"/>
            <a:ext cx="6982411" cy="5791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6656" y="34290"/>
            <a:ext cx="62776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0" dirty="0">
                <a:solidFill>
                  <a:srgbClr val="FFFFFF"/>
                </a:solidFill>
                <a:latin typeface="Georgia"/>
                <a:cs typeface="Georgia"/>
              </a:rPr>
              <a:t>Techniques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cleaning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Georgia"/>
                <a:cs typeface="Georgia"/>
              </a:rPr>
              <a:t>shaping</a:t>
            </a:r>
            <a:endParaRPr sz="24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799" y="146050"/>
            <a:ext cx="9411391" cy="67119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2B4D3-AEC8-020F-E188-38B0DF829D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100</a:t>
            </a:fld>
            <a:endParaRPr lang="en-IN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1459" y="642620"/>
            <a:ext cx="547716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44925" algn="l"/>
              </a:tabLst>
            </a:pPr>
            <a:r>
              <a:rPr sz="2400" spc="20" dirty="0">
                <a:latin typeface="Trebuchet MS"/>
                <a:cs typeface="Trebuchet MS"/>
              </a:rPr>
              <a:t>STANDARDISED</a:t>
            </a:r>
            <a:r>
              <a:rPr sz="2400" spc="-110" dirty="0">
                <a:latin typeface="Trebuchet MS"/>
                <a:cs typeface="Trebuchet MS"/>
              </a:rPr>
              <a:t> </a:t>
            </a:r>
            <a:r>
              <a:rPr sz="2400" spc="-15" dirty="0">
                <a:latin typeface="Trebuchet MS"/>
                <a:cs typeface="Trebuchet MS"/>
              </a:rPr>
              <a:t>TECHNIQUE	</a:t>
            </a:r>
            <a:r>
              <a:rPr sz="2400" spc="-105" dirty="0">
                <a:latin typeface="Trebuchet MS"/>
                <a:cs typeface="Trebuchet MS"/>
              </a:rPr>
              <a:t>(INGLE)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8390" y="1786890"/>
            <a:ext cx="9122813" cy="44884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0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" dirty="0">
                <a:latin typeface="Microsoft Sans Serif"/>
                <a:cs typeface="Microsoft Sans Serif"/>
              </a:rPr>
              <a:t>q</a:t>
            </a:r>
            <a:r>
              <a:rPr sz="2000" dirty="0">
                <a:latin typeface="Microsoft Sans Serif"/>
                <a:cs typeface="Microsoft Sans Serif"/>
              </a:rPr>
              <a:t>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635" indent="-115570">
              <a:lnSpc>
                <a:spcPct val="100000"/>
              </a:lnSpc>
              <a:buSzPct val="95000"/>
              <a:buChar char="•"/>
              <a:tabLst>
                <a:tab pos="128270" algn="l"/>
              </a:tabLst>
            </a:pPr>
            <a:r>
              <a:rPr sz="2000" spc="-135" dirty="0">
                <a:latin typeface="Microsoft Sans Serif"/>
                <a:cs typeface="Microsoft Sans Serif"/>
              </a:rPr>
              <a:t>Each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every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instrument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to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be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placed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to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full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working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length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Char char="•"/>
            </a:pPr>
            <a:endParaRPr sz="2100">
              <a:latin typeface="Microsoft Sans Serif"/>
              <a:cs typeface="Microsoft Sans Serif"/>
            </a:endParaRPr>
          </a:p>
          <a:p>
            <a:pPr marL="190500" indent="-177800">
              <a:lnSpc>
                <a:spcPct val="100000"/>
              </a:lnSpc>
              <a:buSzPct val="95000"/>
              <a:buChar char="•"/>
              <a:tabLst>
                <a:tab pos="190500" algn="l"/>
              </a:tabLst>
            </a:pP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enlarged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until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clean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white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dentin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30" dirty="0">
                <a:solidFill>
                  <a:srgbClr val="FF0000"/>
                </a:solidFill>
                <a:latin typeface="Microsoft Sans Serif"/>
                <a:cs typeface="Microsoft Sans Serif"/>
              </a:rPr>
              <a:t>shavings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seen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2100">
              <a:latin typeface="Microsoft Sans Serif"/>
              <a:cs typeface="Microsoft Sans Serif"/>
            </a:endParaRPr>
          </a:p>
          <a:p>
            <a:pPr marL="190500" indent="-177800">
              <a:lnSpc>
                <a:spcPct val="100000"/>
              </a:lnSpc>
              <a:spcBef>
                <a:spcPts val="5"/>
              </a:spcBef>
              <a:buSzPct val="95000"/>
              <a:buChar char="•"/>
              <a:tabLst>
                <a:tab pos="190500" algn="l"/>
              </a:tabLst>
            </a:pP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60" dirty="0">
                <a:latin typeface="Microsoft Sans Serif"/>
                <a:cs typeface="Microsoft Sans Serif"/>
              </a:rPr>
              <a:t>ze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300">
              <a:latin typeface="Microsoft Sans Serif"/>
              <a:cs typeface="Microsoft Sans Serif"/>
            </a:endParaRPr>
          </a:p>
          <a:p>
            <a:pPr marL="137160" algn="ctr">
              <a:lnSpc>
                <a:spcPct val="100000"/>
              </a:lnSpc>
              <a:spcBef>
                <a:spcPts val="1585"/>
              </a:spcBef>
            </a:pPr>
            <a:r>
              <a:rPr sz="2400" spc="-95" dirty="0">
                <a:latin typeface="Microsoft Sans Serif"/>
                <a:cs typeface="Microsoft Sans Serif"/>
              </a:rPr>
              <a:t>disadvantages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Microsoft Sans Serif"/>
              <a:cs typeface="Microsoft Sans Serif"/>
            </a:endParaRPr>
          </a:p>
          <a:p>
            <a:pPr marL="1116330">
              <a:lnSpc>
                <a:spcPct val="100000"/>
              </a:lnSpc>
            </a:pPr>
            <a:r>
              <a:rPr sz="2000" spc="-75" dirty="0">
                <a:latin typeface="Microsoft Sans Serif"/>
                <a:cs typeface="Microsoft Sans Serif"/>
              </a:rPr>
              <a:t>In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curved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canal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55" dirty="0">
                <a:latin typeface="Microsoft Sans Serif"/>
                <a:cs typeface="Microsoft Sans Serif"/>
              </a:rPr>
              <a:t>it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may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lead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endParaRPr sz="2000">
              <a:latin typeface="Microsoft Sans Serif"/>
              <a:cs typeface="Microsoft Sans Serif"/>
            </a:endParaRPr>
          </a:p>
          <a:p>
            <a:pPr marL="2945130" marR="5080">
              <a:lnSpc>
                <a:spcPct val="100000"/>
              </a:lnSpc>
            </a:pPr>
            <a:r>
              <a:rPr sz="2000" spc="-60" dirty="0">
                <a:latin typeface="Microsoft Sans Serif"/>
                <a:cs typeface="Microsoft Sans Serif"/>
              </a:rPr>
              <a:t>ledging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zipping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elbow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formation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perforation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37C2C-4704-F26B-EC00-0B5B7E6601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101</a:t>
            </a:fld>
            <a:endParaRPr lang="en-IN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484" y="720091"/>
            <a:ext cx="9439668" cy="38292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0"/>
              </a:spcBef>
            </a:pPr>
            <a:r>
              <a:rPr sz="2000" spc="-220" dirty="0">
                <a:latin typeface="Microsoft Sans Serif"/>
                <a:cs typeface="Microsoft Sans Serif"/>
              </a:rPr>
              <a:t>Gross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debridement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completed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working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determined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75" dirty="0">
                <a:latin typeface="Microsoft Sans Serif"/>
                <a:cs typeface="Microsoft Sans Serif"/>
              </a:rPr>
              <a:t>In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apical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third</a:t>
            </a:r>
            <a:endParaRPr sz="200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  <a:tabLst>
                <a:tab pos="2526030" algn="l"/>
                <a:tab pos="4990465" algn="l"/>
              </a:tabLst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00" dirty="0">
                <a:latin typeface="Microsoft Sans Serif"/>
                <a:cs typeface="Microsoft Sans Serif"/>
              </a:rPr>
              <a:t>iz</a:t>
            </a:r>
            <a:r>
              <a:rPr sz="2000" spc="-14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80" dirty="0">
                <a:latin typeface="Microsoft Sans Serif"/>
                <a:cs typeface="Microsoft Sans Serif"/>
              </a:rPr>
              <a:t>0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00" dirty="0">
                <a:latin typeface="Microsoft Sans Serif"/>
                <a:cs typeface="Microsoft Sans Serif"/>
              </a:rPr>
              <a:t>iz</a:t>
            </a:r>
            <a:r>
              <a:rPr sz="2000" spc="-14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0" dirty="0">
                <a:latin typeface="Microsoft Sans Serif"/>
                <a:cs typeface="Microsoft Sans Serif"/>
              </a:rPr>
              <a:t>i</a:t>
            </a:r>
            <a:r>
              <a:rPr sz="2000" spc="-114" dirty="0">
                <a:latin typeface="Microsoft Sans Serif"/>
                <a:cs typeface="Microsoft Sans Serif"/>
              </a:rPr>
              <a:t>z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60" dirty="0">
                <a:latin typeface="Microsoft Sans Serif"/>
                <a:cs typeface="Microsoft Sans Serif"/>
              </a:rPr>
              <a:t>Circumferential </a:t>
            </a:r>
            <a:r>
              <a:rPr sz="2400" spc="-35" dirty="0">
                <a:latin typeface="Microsoft Sans Serif"/>
                <a:cs typeface="Microsoft Sans Serif"/>
              </a:rPr>
              <a:t>filing</a:t>
            </a:r>
            <a:endParaRPr sz="2400">
              <a:latin typeface="Microsoft Sans Serif"/>
              <a:cs typeface="Microsoft Sans Serif"/>
            </a:endParaRPr>
          </a:p>
          <a:p>
            <a:pPr marL="972819" marR="5080" indent="-45720">
              <a:lnSpc>
                <a:spcPct val="100000"/>
              </a:lnSpc>
            </a:pP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file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engaged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against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dentinal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walls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lateral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40" dirty="0">
                <a:solidFill>
                  <a:srgbClr val="FF0000"/>
                </a:solidFill>
                <a:latin typeface="Microsoft Sans Serif"/>
                <a:cs typeface="Microsoft Sans Serif"/>
              </a:rPr>
              <a:t>pressure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45" dirty="0">
                <a:latin typeface="Microsoft Sans Serif"/>
                <a:cs typeface="Microsoft Sans Serif"/>
              </a:rPr>
              <a:t>i</a:t>
            </a:r>
            <a:r>
              <a:rPr sz="2000" spc="65" dirty="0">
                <a:latin typeface="Microsoft Sans Serif"/>
                <a:cs typeface="Microsoft Sans Serif"/>
              </a:rPr>
              <a:t>t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5" dirty="0">
                <a:latin typeface="Microsoft Sans Serif"/>
                <a:cs typeface="Microsoft Sans Serif"/>
              </a:rPr>
              <a:t>d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</a:pP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14" dirty="0">
                <a:latin typeface="Microsoft Sans Serif"/>
                <a:cs typeface="Microsoft Sans Serif"/>
              </a:rPr>
              <a:t>ic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u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3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14" dirty="0">
                <a:solidFill>
                  <a:srgbClr val="FF0000"/>
                </a:solidFill>
                <a:latin typeface="Microsoft Sans Serif"/>
                <a:cs typeface="Microsoft Sans Serif"/>
              </a:rPr>
              <a:t>he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13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1612265">
              <a:lnSpc>
                <a:spcPct val="100000"/>
              </a:lnSpc>
            </a:pPr>
            <a:r>
              <a:rPr sz="2000" spc="-40" dirty="0">
                <a:latin typeface="Microsoft Sans Serif"/>
                <a:cs typeface="Microsoft Sans Serif"/>
              </a:rPr>
              <a:t>Apical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third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serially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enlarged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develop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apical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stop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85" dirty="0">
                <a:latin typeface="Microsoft Sans Serif"/>
                <a:cs typeface="Microsoft Sans Serif"/>
              </a:rPr>
              <a:t>size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5486" y="34290"/>
            <a:ext cx="7528387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95240" algn="l"/>
              </a:tabLst>
            </a:pPr>
            <a:r>
              <a:rPr sz="2400" spc="-65" dirty="0">
                <a:latin typeface="Trebuchet MS"/>
                <a:cs typeface="Trebuchet MS"/>
              </a:rPr>
              <a:t>Step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-350" dirty="0">
                <a:latin typeface="Trebuchet MS"/>
                <a:cs typeface="Trebuchet MS"/>
              </a:rPr>
              <a:t>-</a:t>
            </a:r>
            <a:r>
              <a:rPr sz="2400" spc="-105" dirty="0">
                <a:latin typeface="Trebuchet MS"/>
                <a:cs typeface="Trebuchet MS"/>
              </a:rPr>
              <a:t> </a:t>
            </a:r>
            <a:r>
              <a:rPr sz="2400" spc="95" dirty="0">
                <a:latin typeface="Trebuchet MS"/>
                <a:cs typeface="Trebuchet MS"/>
              </a:rPr>
              <a:t>Back</a:t>
            </a:r>
            <a:r>
              <a:rPr sz="2400" spc="-105" dirty="0">
                <a:latin typeface="Trebuchet MS"/>
                <a:cs typeface="Trebuchet MS"/>
              </a:rPr>
              <a:t> </a:t>
            </a:r>
            <a:r>
              <a:rPr sz="2400" spc="15" dirty="0">
                <a:latin typeface="Trebuchet MS"/>
                <a:cs typeface="Trebuchet MS"/>
              </a:rPr>
              <a:t>(telescopic)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Technique	</a:t>
            </a:r>
            <a:r>
              <a:rPr sz="2400" spc="-120" dirty="0">
                <a:latin typeface="Trebuchet MS"/>
                <a:cs typeface="Trebuchet MS"/>
              </a:rPr>
              <a:t>(MULLANEY</a:t>
            </a:r>
            <a:r>
              <a:rPr sz="1800" spc="-120" dirty="0">
                <a:latin typeface="Trebuchet MS"/>
                <a:cs typeface="Trebuchet MS"/>
              </a:rPr>
              <a:t>)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5293" y="4442459"/>
            <a:ext cx="4350412" cy="24155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F0276-178B-2153-60D2-8F3ADED863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102</a:t>
            </a:fld>
            <a:endParaRPr lang="en-IN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5548" y="34290"/>
            <a:ext cx="7674851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</a:t>
            </a:r>
            <a:r>
              <a:rPr spc="-155" dirty="0"/>
              <a:t>e</a:t>
            </a:r>
            <a:r>
              <a:rPr spc="-145" dirty="0"/>
              <a:t>x</a:t>
            </a:r>
            <a:r>
              <a:rPr spc="125" dirty="0"/>
              <a:t>t</a:t>
            </a:r>
            <a:r>
              <a:rPr spc="-25" dirty="0"/>
              <a:t> </a:t>
            </a:r>
            <a:r>
              <a:rPr spc="-405" dirty="0"/>
              <a:t>s</a:t>
            </a:r>
            <a:r>
              <a:rPr spc="130" dirty="0"/>
              <a:t>t</a:t>
            </a:r>
            <a:r>
              <a:rPr spc="-5" dirty="0"/>
              <a:t>a</a:t>
            </a:r>
            <a:r>
              <a:rPr spc="-65" dirty="0"/>
              <a:t>g</a:t>
            </a:r>
            <a:r>
              <a:rPr spc="-150" dirty="0"/>
              <a:t>e</a:t>
            </a:r>
            <a:r>
              <a:rPr spc="-40" dirty="0"/>
              <a:t> </a:t>
            </a:r>
            <a:r>
              <a:rPr spc="-15" dirty="0">
                <a:solidFill>
                  <a:srgbClr val="FF0000"/>
                </a:solidFill>
              </a:rPr>
              <a:t>i</a:t>
            </a:r>
            <a:r>
              <a:rPr spc="-405" dirty="0">
                <a:solidFill>
                  <a:srgbClr val="FF0000"/>
                </a:solidFill>
              </a:rPr>
              <a:t>s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spc="-405" dirty="0">
                <a:solidFill>
                  <a:srgbClr val="FF0000"/>
                </a:solidFill>
              </a:rPr>
              <a:t>s</a:t>
            </a:r>
            <a:r>
              <a:rPr spc="120" dirty="0">
                <a:solidFill>
                  <a:srgbClr val="FF0000"/>
                </a:solidFill>
              </a:rPr>
              <a:t>t</a:t>
            </a:r>
            <a:r>
              <a:rPr spc="-155" dirty="0">
                <a:solidFill>
                  <a:srgbClr val="FF0000"/>
                </a:solidFill>
              </a:rPr>
              <a:t>e</a:t>
            </a:r>
            <a:r>
              <a:rPr spc="15" dirty="0">
                <a:solidFill>
                  <a:srgbClr val="FF0000"/>
                </a:solidFill>
              </a:rPr>
              <a:t>p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spc="5" dirty="0">
                <a:solidFill>
                  <a:srgbClr val="FF0000"/>
                </a:solidFill>
              </a:rPr>
              <a:t>ba</a:t>
            </a:r>
            <a:r>
              <a:rPr spc="-204" dirty="0">
                <a:solidFill>
                  <a:srgbClr val="FF0000"/>
                </a:solidFill>
              </a:rPr>
              <a:t>c</a:t>
            </a:r>
            <a:r>
              <a:rPr spc="90" dirty="0">
                <a:solidFill>
                  <a:srgbClr val="FF0000"/>
                </a:solidFill>
              </a:rPr>
              <a:t>k</a:t>
            </a:r>
            <a:r>
              <a:rPr spc="-25" dirty="0">
                <a:solidFill>
                  <a:srgbClr val="FF0000"/>
                </a:solidFill>
              </a:rPr>
              <a:t> </a:t>
            </a:r>
            <a:r>
              <a:rPr spc="5" dirty="0">
                <a:solidFill>
                  <a:srgbClr val="FF0000"/>
                </a:solidFill>
              </a:rPr>
              <a:t>p</a:t>
            </a:r>
            <a:r>
              <a:rPr spc="10" dirty="0">
                <a:solidFill>
                  <a:srgbClr val="FF0000"/>
                </a:solidFill>
              </a:rPr>
              <a:t>r</a:t>
            </a:r>
            <a:r>
              <a:rPr spc="-155" dirty="0">
                <a:solidFill>
                  <a:srgbClr val="FF0000"/>
                </a:solidFill>
              </a:rPr>
              <a:t>e</a:t>
            </a:r>
            <a:r>
              <a:rPr spc="5" dirty="0">
                <a:solidFill>
                  <a:srgbClr val="FF0000"/>
                </a:solidFill>
              </a:rPr>
              <a:t>pa</a:t>
            </a:r>
            <a:r>
              <a:rPr dirty="0">
                <a:solidFill>
                  <a:srgbClr val="FF0000"/>
                </a:solidFill>
              </a:rPr>
              <a:t>r</a:t>
            </a:r>
            <a:r>
              <a:rPr spc="5" dirty="0">
                <a:solidFill>
                  <a:srgbClr val="FF0000"/>
                </a:solidFill>
              </a:rPr>
              <a:t>a</a:t>
            </a:r>
            <a:r>
              <a:rPr spc="120" dirty="0">
                <a:solidFill>
                  <a:srgbClr val="FF0000"/>
                </a:solidFill>
              </a:rPr>
              <a:t>t</a:t>
            </a:r>
            <a:r>
              <a:rPr spc="-15" dirty="0">
                <a:solidFill>
                  <a:srgbClr val="FF0000"/>
                </a:solidFill>
              </a:rPr>
              <a:t>i</a:t>
            </a:r>
            <a:r>
              <a:rPr spc="-95" dirty="0">
                <a:solidFill>
                  <a:srgbClr val="FF0000"/>
                </a:solidFill>
              </a:rPr>
              <a:t>o</a:t>
            </a:r>
            <a:r>
              <a:rPr spc="-70" dirty="0">
                <a:solidFill>
                  <a:srgbClr val="FF0000"/>
                </a:solidFill>
              </a:rPr>
              <a:t>n</a:t>
            </a:r>
          </a:p>
          <a:p>
            <a:pPr marL="927100">
              <a:lnSpc>
                <a:spcPct val="100000"/>
              </a:lnSpc>
            </a:pPr>
            <a:r>
              <a:rPr spc="-100" dirty="0">
                <a:solidFill>
                  <a:srgbClr val="FF0000"/>
                </a:solidFill>
              </a:rPr>
              <a:t>increasing</a:t>
            </a:r>
            <a:r>
              <a:rPr spc="-25" dirty="0">
                <a:solidFill>
                  <a:srgbClr val="FF0000"/>
                </a:solidFill>
              </a:rPr>
              <a:t> </a:t>
            </a:r>
            <a:r>
              <a:rPr spc="-35" dirty="0">
                <a:solidFill>
                  <a:srgbClr val="FF0000"/>
                </a:solidFill>
              </a:rPr>
              <a:t>the</a:t>
            </a:r>
            <a:r>
              <a:rPr spc="-25" dirty="0">
                <a:solidFill>
                  <a:srgbClr val="FF0000"/>
                </a:solidFill>
              </a:rPr>
              <a:t> </a:t>
            </a:r>
            <a:r>
              <a:rPr spc="-185" dirty="0">
                <a:solidFill>
                  <a:srgbClr val="FF0000"/>
                </a:solidFill>
              </a:rPr>
              <a:t>size</a:t>
            </a:r>
            <a:r>
              <a:rPr spc="-25" dirty="0">
                <a:solidFill>
                  <a:srgbClr val="FF0000"/>
                </a:solidFill>
              </a:rPr>
              <a:t> </a:t>
            </a:r>
            <a:r>
              <a:rPr spc="-35" dirty="0">
                <a:solidFill>
                  <a:srgbClr val="FF0000"/>
                </a:solidFill>
              </a:rPr>
              <a:t>of</a:t>
            </a:r>
            <a:r>
              <a:rPr spc="-30" dirty="0">
                <a:solidFill>
                  <a:srgbClr val="FF0000"/>
                </a:solidFill>
              </a:rPr>
              <a:t> the</a:t>
            </a:r>
            <a:r>
              <a:rPr spc="-35" dirty="0">
                <a:solidFill>
                  <a:srgbClr val="FF0000"/>
                </a:solidFill>
              </a:rPr>
              <a:t> </a:t>
            </a:r>
            <a:r>
              <a:rPr spc="-114" dirty="0">
                <a:solidFill>
                  <a:srgbClr val="FF0000"/>
                </a:solidFill>
              </a:rPr>
              <a:t>files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spc="-25" dirty="0">
                <a:solidFill>
                  <a:srgbClr val="FF0000"/>
                </a:solidFill>
              </a:rPr>
              <a:t>and </a:t>
            </a:r>
            <a:r>
              <a:rPr spc="-110" dirty="0">
                <a:solidFill>
                  <a:srgbClr val="FF0000"/>
                </a:solidFill>
              </a:rPr>
              <a:t>decreasing</a:t>
            </a:r>
            <a:r>
              <a:rPr spc="-35" dirty="0">
                <a:solidFill>
                  <a:srgbClr val="FF0000"/>
                </a:solidFill>
              </a:rPr>
              <a:t> </a:t>
            </a:r>
            <a:r>
              <a:rPr spc="-30" dirty="0">
                <a:solidFill>
                  <a:srgbClr val="FF0000"/>
                </a:solidFill>
              </a:rPr>
              <a:t>the</a:t>
            </a:r>
            <a:r>
              <a:rPr spc="-20" dirty="0">
                <a:solidFill>
                  <a:srgbClr val="FF0000"/>
                </a:solidFill>
              </a:rPr>
              <a:t> </a:t>
            </a:r>
            <a:r>
              <a:rPr spc="-45" dirty="0">
                <a:solidFill>
                  <a:srgbClr val="FF0000"/>
                </a:solidFill>
              </a:rPr>
              <a:t>length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89648" y="949959"/>
            <a:ext cx="511100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4510" marR="5080" indent="-511809">
              <a:lnSpc>
                <a:spcPct val="100000"/>
              </a:lnSpc>
              <a:spcBef>
                <a:spcPts val="100"/>
              </a:spcBef>
              <a:tabLst>
                <a:tab pos="3776979" algn="l"/>
              </a:tabLst>
            </a:pP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mm  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14" dirty="0">
                <a:latin typeface="Microsoft Sans Serif"/>
                <a:cs typeface="Microsoft Sans Serif"/>
              </a:rPr>
              <a:t>ic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" dirty="0">
                <a:latin typeface="Microsoft Sans Serif"/>
                <a:cs typeface="Microsoft Sans Serif"/>
              </a:rPr>
              <a:t>r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14" dirty="0">
                <a:latin typeface="Microsoft Sans Serif"/>
                <a:cs typeface="Microsoft Sans Serif"/>
              </a:rPr>
              <a:t>g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00" dirty="0">
                <a:latin typeface="Microsoft Sans Serif"/>
                <a:cs typeface="Microsoft Sans Serif"/>
              </a:rPr>
              <a:t>iz</a:t>
            </a:r>
            <a:r>
              <a:rPr sz="2000" spc="-14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9647" y="1864359"/>
            <a:ext cx="12630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0" dirty="0">
                <a:latin typeface="Microsoft Sans Serif"/>
                <a:cs typeface="Microsoft Sans Serif"/>
              </a:rPr>
              <a:t>i</a:t>
            </a:r>
            <a:r>
              <a:rPr sz="2000" spc="-114" dirty="0">
                <a:latin typeface="Microsoft Sans Serif"/>
                <a:cs typeface="Microsoft Sans Serif"/>
              </a:rPr>
              <a:t>z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65" dirty="0">
                <a:latin typeface="Microsoft Sans Serif"/>
                <a:cs typeface="Microsoft Sans Serif"/>
              </a:rPr>
              <a:t>3</a:t>
            </a:r>
            <a:r>
              <a:rPr sz="2000" spc="80" dirty="0">
                <a:latin typeface="Microsoft Sans Serif"/>
                <a:cs typeface="Microsoft Sans Serif"/>
              </a:rPr>
              <a:t>0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0" dirty="0">
                <a:latin typeface="Microsoft Sans Serif"/>
                <a:cs typeface="Microsoft Sans Serif"/>
              </a:rPr>
              <a:t>i</a:t>
            </a:r>
            <a:r>
              <a:rPr sz="2000" spc="-114" dirty="0">
                <a:latin typeface="Microsoft Sans Serif"/>
                <a:cs typeface="Microsoft Sans Serif"/>
              </a:rPr>
              <a:t>z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65" dirty="0">
                <a:latin typeface="Microsoft Sans Serif"/>
                <a:cs typeface="Microsoft Sans Serif"/>
              </a:rPr>
              <a:t>35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0" dirty="0">
                <a:latin typeface="Microsoft Sans Serif"/>
                <a:cs typeface="Microsoft Sans Serif"/>
              </a:rPr>
              <a:t>i</a:t>
            </a:r>
            <a:r>
              <a:rPr sz="2000" spc="-114" dirty="0">
                <a:latin typeface="Microsoft Sans Serif"/>
                <a:cs typeface="Microsoft Sans Serif"/>
              </a:rPr>
              <a:t>z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4</a:t>
            </a:r>
            <a:r>
              <a:rPr sz="2000" spc="80" dirty="0">
                <a:latin typeface="Microsoft Sans Serif"/>
                <a:cs typeface="Microsoft Sans Serif"/>
              </a:rPr>
              <a:t>0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0" dirty="0">
                <a:latin typeface="Microsoft Sans Serif"/>
                <a:cs typeface="Microsoft Sans Serif"/>
              </a:rPr>
              <a:t>i</a:t>
            </a:r>
            <a:r>
              <a:rPr sz="2000" spc="-114" dirty="0">
                <a:latin typeface="Microsoft Sans Serif"/>
                <a:cs typeface="Microsoft Sans Serif"/>
              </a:rPr>
              <a:t>z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4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97846" y="1864359"/>
            <a:ext cx="1964936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6435" algn="l"/>
                <a:tab pos="925194" algn="l"/>
              </a:tabLst>
            </a:pPr>
            <a:r>
              <a:rPr sz="2000" spc="40" dirty="0">
                <a:latin typeface="Microsoft Sans Serif"/>
                <a:cs typeface="Microsoft Sans Serif"/>
              </a:rPr>
              <a:t>(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545" dirty="0">
                <a:latin typeface="Microsoft Sans Serif"/>
                <a:cs typeface="Microsoft Sans Serif"/>
              </a:rPr>
              <a:t>1</a:t>
            </a:r>
            <a:r>
              <a:rPr sz="2000" spc="110" dirty="0">
                <a:latin typeface="Microsoft Sans Serif"/>
                <a:cs typeface="Microsoft Sans Serif"/>
              </a:rPr>
              <a:t>-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300" dirty="0">
                <a:latin typeface="Microsoft Sans Serif"/>
                <a:cs typeface="Microsoft Sans Serif"/>
              </a:rPr>
              <a:t>=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80" dirty="0">
                <a:latin typeface="Microsoft Sans Serif"/>
                <a:cs typeface="Microsoft Sans Serif"/>
              </a:rPr>
              <a:t>0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endParaRPr sz="2000">
              <a:latin typeface="Microsoft Sans Serif"/>
              <a:cs typeface="Microsoft Sans Serif"/>
            </a:endParaRPr>
          </a:p>
          <a:p>
            <a:pPr marL="19685">
              <a:lnSpc>
                <a:spcPct val="100000"/>
              </a:lnSpc>
              <a:tabLst>
                <a:tab pos="774065" algn="l"/>
                <a:tab pos="1014094" algn="l"/>
              </a:tabLst>
            </a:pPr>
            <a:r>
              <a:rPr sz="2000" spc="40" dirty="0">
                <a:latin typeface="Microsoft Sans Serif"/>
                <a:cs typeface="Microsoft Sans Serif"/>
              </a:rPr>
              <a:t>(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85" dirty="0">
                <a:latin typeface="Microsoft Sans Serif"/>
                <a:cs typeface="Microsoft Sans Serif"/>
              </a:rPr>
              <a:t>0</a:t>
            </a:r>
            <a:r>
              <a:rPr sz="2000" spc="110" dirty="0">
                <a:latin typeface="Microsoft Sans Serif"/>
                <a:cs typeface="Microsoft Sans Serif"/>
              </a:rPr>
              <a:t>-</a:t>
            </a:r>
            <a:r>
              <a:rPr sz="2000" spc="-545" dirty="0">
                <a:latin typeface="Microsoft Sans Serif"/>
                <a:cs typeface="Microsoft Sans Serif"/>
              </a:rPr>
              <a:t>1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300" dirty="0">
                <a:latin typeface="Microsoft Sans Serif"/>
                <a:cs typeface="Microsoft Sans Serif"/>
              </a:rPr>
              <a:t>=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90" dirty="0">
                <a:latin typeface="Microsoft Sans Serif"/>
                <a:cs typeface="Microsoft Sans Serif"/>
              </a:rPr>
              <a:t>9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endParaRPr sz="2000">
              <a:latin typeface="Microsoft Sans Serif"/>
              <a:cs typeface="Microsoft Sans Serif"/>
            </a:endParaRPr>
          </a:p>
          <a:p>
            <a:pPr marL="19685">
              <a:lnSpc>
                <a:spcPct val="100000"/>
              </a:lnSpc>
              <a:tabLst>
                <a:tab pos="701675" algn="l"/>
                <a:tab pos="940435" algn="l"/>
              </a:tabLst>
            </a:pPr>
            <a:r>
              <a:rPr sz="2000" spc="40" dirty="0">
                <a:latin typeface="Microsoft Sans Serif"/>
                <a:cs typeface="Microsoft Sans Serif"/>
              </a:rPr>
              <a:t>(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80" dirty="0">
                <a:latin typeface="Microsoft Sans Serif"/>
                <a:cs typeface="Microsoft Sans Serif"/>
              </a:rPr>
              <a:t>9</a:t>
            </a:r>
            <a:r>
              <a:rPr sz="2000" spc="110" dirty="0">
                <a:latin typeface="Microsoft Sans Serif"/>
                <a:cs typeface="Microsoft Sans Serif"/>
              </a:rPr>
              <a:t>-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300" dirty="0">
                <a:latin typeface="Microsoft Sans Serif"/>
                <a:cs typeface="Microsoft Sans Serif"/>
              </a:rPr>
              <a:t>=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00" dirty="0">
                <a:latin typeface="Microsoft Sans Serif"/>
                <a:cs typeface="Microsoft Sans Serif"/>
              </a:rPr>
              <a:t>8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endParaRPr sz="2000">
              <a:latin typeface="Microsoft Sans Serif"/>
              <a:cs typeface="Microsoft Sans Serif"/>
            </a:endParaRPr>
          </a:p>
          <a:p>
            <a:pPr marL="19685">
              <a:lnSpc>
                <a:spcPct val="100000"/>
              </a:lnSpc>
              <a:tabLst>
                <a:tab pos="686435" algn="l"/>
                <a:tab pos="925194" algn="l"/>
              </a:tabLst>
            </a:pPr>
            <a:r>
              <a:rPr sz="2000" spc="40" dirty="0">
                <a:latin typeface="Microsoft Sans Serif"/>
                <a:cs typeface="Microsoft Sans Serif"/>
              </a:rPr>
              <a:t>(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00" dirty="0">
                <a:latin typeface="Microsoft Sans Serif"/>
                <a:cs typeface="Microsoft Sans Serif"/>
              </a:rPr>
              <a:t>8</a:t>
            </a:r>
            <a:r>
              <a:rPr sz="2000" spc="110" dirty="0">
                <a:latin typeface="Microsoft Sans Serif"/>
                <a:cs typeface="Microsoft Sans Serif"/>
              </a:rPr>
              <a:t>-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300" dirty="0">
                <a:latin typeface="Microsoft Sans Serif"/>
                <a:cs typeface="Microsoft Sans Serif"/>
              </a:rPr>
              <a:t>=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35" dirty="0">
                <a:latin typeface="Microsoft Sans Serif"/>
                <a:cs typeface="Microsoft Sans Serif"/>
              </a:rPr>
              <a:t>7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58" y="3615690"/>
            <a:ext cx="6363927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latin typeface="Microsoft Sans Serif"/>
                <a:cs typeface="Microsoft Sans Serif"/>
              </a:rPr>
              <a:t>Recapitulation</a:t>
            </a:r>
            <a:endParaRPr sz="2400">
              <a:latin typeface="Microsoft Sans Serif"/>
              <a:cs typeface="Microsoft Sans Serif"/>
            </a:endParaRPr>
          </a:p>
          <a:p>
            <a:pPr marL="908050" marR="5080" indent="19050">
              <a:lnSpc>
                <a:spcPct val="100000"/>
              </a:lnSpc>
              <a:tabLst>
                <a:tab pos="2627630" algn="l"/>
              </a:tabLst>
            </a:pP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  preparation </a:t>
            </a:r>
            <a:r>
              <a:rPr sz="2000" spc="20" dirty="0">
                <a:latin typeface="Microsoft Sans Serif"/>
                <a:cs typeface="Microsoft Sans Serif"/>
              </a:rPr>
              <a:t>to </a:t>
            </a:r>
            <a:r>
              <a:rPr sz="2000" spc="-5" dirty="0">
                <a:latin typeface="Microsoft Sans Serif"/>
                <a:cs typeface="Microsoft Sans Serif"/>
              </a:rPr>
              <a:t>maintain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50" dirty="0">
                <a:latin typeface="Microsoft Sans Serif"/>
                <a:cs typeface="Microsoft Sans Serif"/>
              </a:rPr>
              <a:t>patency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-45" dirty="0">
                <a:latin typeface="Microsoft Sans Serif"/>
                <a:cs typeface="Microsoft Sans Serif"/>
              </a:rPr>
              <a:t>hi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80" dirty="0">
                <a:latin typeface="Microsoft Sans Serif"/>
                <a:cs typeface="Microsoft Sans Serif"/>
              </a:rPr>
              <a:t>s 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body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5376" y="3425190"/>
            <a:ext cx="3586188" cy="296926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FE1C1C-1B5D-6B59-8785-31D51E87808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103</a:t>
            </a:fld>
            <a:endParaRPr lang="en-IN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295" y="1099820"/>
            <a:ext cx="8978525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35" dirty="0">
                <a:latin typeface="Microsoft Sans Serif"/>
                <a:cs typeface="Microsoft Sans Serif"/>
              </a:rPr>
              <a:t>Once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body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preparation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complete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number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gates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glidden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Are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used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further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funnel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preparation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coronally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336550">
              <a:lnSpc>
                <a:spcPct val="100000"/>
              </a:lnSpc>
            </a:pPr>
            <a:r>
              <a:rPr sz="2000" spc="-50" dirty="0">
                <a:latin typeface="Microsoft Sans Serif"/>
                <a:cs typeface="Microsoft Sans Serif"/>
              </a:rPr>
              <a:t>Circumferential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filing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master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 </a:t>
            </a:r>
            <a:r>
              <a:rPr sz="2000" spc="-40" dirty="0">
                <a:latin typeface="Microsoft Sans Serif"/>
                <a:cs typeface="Microsoft Sans Serif"/>
              </a:rPr>
              <a:t>file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smooth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out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65" dirty="0">
                <a:latin typeface="Microsoft Sans Serif"/>
                <a:cs typeface="Microsoft Sans Serif"/>
              </a:rPr>
              <a:t>steps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Created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by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step-back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B8FFF1-53ED-A246-B82C-19F0E5FC37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104</a:t>
            </a:fld>
            <a:endParaRPr lang="en-IN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6730"/>
            <a:ext cx="10440988" cy="63512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4968" y="34290"/>
            <a:ext cx="629939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75" dirty="0">
                <a:latin typeface="Trebuchet MS"/>
                <a:cs typeface="Trebuchet MS"/>
              </a:rPr>
              <a:t>CROWN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DOWN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step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35" dirty="0">
                <a:latin typeface="Trebuchet MS"/>
                <a:cs typeface="Trebuchet MS"/>
              </a:rPr>
              <a:t>down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)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-15" dirty="0">
                <a:latin typeface="Trebuchet MS"/>
                <a:cs typeface="Trebuchet MS"/>
              </a:rPr>
              <a:t>TECHNIQUE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38FCE-4652-2A1F-BCEE-980B0D8D81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105</a:t>
            </a:fld>
            <a:endParaRPr lang="en-IN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694" y="415290"/>
            <a:ext cx="9521600" cy="47448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539115" marR="5080" indent="-63500">
              <a:lnSpc>
                <a:spcPct val="100000"/>
              </a:lnSpc>
              <a:spcBef>
                <a:spcPts val="100"/>
              </a:spcBef>
            </a:pPr>
            <a:r>
              <a:rPr spc="-40" dirty="0">
                <a:solidFill>
                  <a:srgbClr val="FF0000"/>
                </a:solidFill>
              </a:rPr>
              <a:t>Recapitulation </a:t>
            </a:r>
            <a:r>
              <a:rPr spc="15" dirty="0"/>
              <a:t>with</a:t>
            </a:r>
            <a:r>
              <a:rPr spc="-35" dirty="0"/>
              <a:t> </a:t>
            </a:r>
            <a:r>
              <a:rPr spc="-5" dirty="0"/>
              <a:t>a</a:t>
            </a:r>
            <a:r>
              <a:rPr spc="-20" dirty="0"/>
              <a:t> </a:t>
            </a:r>
            <a:r>
              <a:rPr spc="-185" dirty="0"/>
              <a:t>size</a:t>
            </a:r>
            <a:r>
              <a:rPr spc="-35" dirty="0"/>
              <a:t> </a:t>
            </a:r>
            <a:r>
              <a:rPr spc="-235" dirty="0"/>
              <a:t>10</a:t>
            </a:r>
            <a:r>
              <a:rPr spc="-30" dirty="0"/>
              <a:t> </a:t>
            </a:r>
            <a:r>
              <a:rPr spc="-50" dirty="0"/>
              <a:t>or</a:t>
            </a:r>
            <a:r>
              <a:rPr spc="-20" dirty="0"/>
              <a:t> </a:t>
            </a:r>
            <a:r>
              <a:rPr spc="-360" dirty="0"/>
              <a:t>15</a:t>
            </a:r>
            <a:r>
              <a:rPr spc="-190" dirty="0"/>
              <a:t> </a:t>
            </a:r>
            <a:r>
              <a:rPr spc="-40" dirty="0"/>
              <a:t>file</a:t>
            </a:r>
            <a:r>
              <a:rPr spc="-35" dirty="0"/>
              <a:t> </a:t>
            </a:r>
            <a:r>
              <a:rPr spc="-40" dirty="0"/>
              <a:t>in</a:t>
            </a:r>
            <a:r>
              <a:rPr spc="-30" dirty="0"/>
              <a:t> </a:t>
            </a:r>
            <a:r>
              <a:rPr spc="-55" dirty="0"/>
              <a:t>between</a:t>
            </a:r>
            <a:r>
              <a:rPr spc="-30" dirty="0"/>
              <a:t> </a:t>
            </a:r>
            <a:r>
              <a:rPr spc="-110" dirty="0"/>
              <a:t>each</a:t>
            </a:r>
            <a:r>
              <a:rPr spc="-20" dirty="0"/>
              <a:t> </a:t>
            </a:r>
            <a:r>
              <a:rPr spc="-95" dirty="0"/>
              <a:t>change</a:t>
            </a:r>
            <a:r>
              <a:rPr spc="-40" dirty="0"/>
              <a:t> </a:t>
            </a:r>
            <a:r>
              <a:rPr spc="-35" dirty="0"/>
              <a:t>of </a:t>
            </a:r>
            <a:r>
              <a:rPr spc="-520" dirty="0"/>
              <a:t> </a:t>
            </a:r>
            <a:r>
              <a:rPr spc="-45" dirty="0"/>
              <a:t>instrument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8993" y="1482090"/>
            <a:ext cx="7421077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70" dirty="0">
                <a:latin typeface="Microsoft Sans Serif"/>
                <a:cs typeface="Microsoft Sans Serif"/>
              </a:rPr>
              <a:t>Canal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irrigated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appropriately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irrigants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final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taper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accomplished</a:t>
            </a:r>
            <a:r>
              <a:rPr sz="2000" spc="-25" dirty="0">
                <a:latin typeface="Microsoft Sans Serif"/>
                <a:cs typeface="Microsoft Sans Serif"/>
              </a:rPr>
              <a:t> by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master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file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20" dirty="0">
                <a:latin typeface="Microsoft Sans Serif"/>
                <a:cs typeface="Microsoft Sans Serif"/>
              </a:rPr>
              <a:t>U</a:t>
            </a:r>
            <a:r>
              <a:rPr sz="2000" spc="-220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204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u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20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f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13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f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g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2224" y="3234690"/>
            <a:ext cx="8830611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8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latin typeface="Trebuchet MS"/>
                <a:cs typeface="Trebuchet MS"/>
              </a:rPr>
              <a:t>advantages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10"/>
              </a:spcBef>
            </a:pPr>
            <a:r>
              <a:rPr sz="2000" spc="-409" dirty="0">
                <a:latin typeface="Microsoft Sans Serif"/>
                <a:cs typeface="Microsoft Sans Serif"/>
              </a:rPr>
              <a:t>S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endParaRPr sz="2000" dirty="0">
              <a:latin typeface="Microsoft Sans Serif"/>
              <a:cs typeface="Microsoft Sans Serif"/>
            </a:endParaRPr>
          </a:p>
          <a:p>
            <a:pPr marL="12700" marR="5080" indent="63500">
              <a:lnSpc>
                <a:spcPct val="100000"/>
              </a:lnSpc>
            </a:pPr>
            <a:r>
              <a:rPr sz="2000" spc="-35" dirty="0">
                <a:latin typeface="Microsoft Sans Serif"/>
                <a:cs typeface="Microsoft Sans Serif"/>
              </a:rPr>
              <a:t>removal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coronal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obstruction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removes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bulk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tissue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before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shaping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145" dirty="0">
                <a:solidFill>
                  <a:srgbClr val="FF0000"/>
                </a:solidFill>
                <a:latin typeface="Microsoft Sans Serif"/>
                <a:cs typeface="Microsoft Sans Serif"/>
              </a:rPr>
              <a:t>x</a:t>
            </a:r>
            <a:r>
              <a:rPr sz="2000" spc="13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u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f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b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en-IN"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2000" spc="-114" dirty="0">
                <a:solidFill>
                  <a:srgbClr val="FF0000"/>
                </a:solidFill>
                <a:latin typeface="Microsoft Sans Serif"/>
                <a:cs typeface="Microsoft Sans Serif"/>
              </a:rPr>
              <a:t>ize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30" dirty="0">
                <a:latin typeface="Microsoft Sans Serif"/>
                <a:cs typeface="Microsoft Sans Serif"/>
              </a:rPr>
              <a:t>Better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229" dirty="0">
                <a:latin typeface="Microsoft Sans Serif"/>
                <a:cs typeface="Microsoft Sans Serif"/>
              </a:rPr>
              <a:t>access</a:t>
            </a:r>
            <a:endParaRPr sz="2000" dirty="0">
              <a:latin typeface="Microsoft Sans Serif"/>
              <a:cs typeface="Microsoft Sans Serif"/>
            </a:endParaRPr>
          </a:p>
          <a:p>
            <a:pPr marL="12700" marR="4162425">
              <a:lnSpc>
                <a:spcPct val="100000"/>
              </a:lnSpc>
            </a:pPr>
            <a:r>
              <a:rPr sz="2000" spc="-30" dirty="0">
                <a:latin typeface="Microsoft Sans Serif"/>
                <a:cs typeface="Microsoft Sans Serif"/>
              </a:rPr>
              <a:t>Better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penetration</a:t>
            </a:r>
            <a:r>
              <a:rPr sz="2000" spc="-35" dirty="0">
                <a:latin typeface="Microsoft Sans Serif"/>
                <a:cs typeface="Microsoft Sans Serif"/>
              </a:rPr>
              <a:t> of </a:t>
            </a:r>
            <a:r>
              <a:rPr sz="2000" spc="-50" dirty="0">
                <a:latin typeface="Microsoft Sans Serif"/>
                <a:cs typeface="Microsoft Sans Serif"/>
              </a:rPr>
              <a:t>irrigants </a:t>
            </a:r>
            <a:endParaRPr lang="en-IN" sz="2000" spc="-50" dirty="0">
              <a:latin typeface="Microsoft Sans Serif"/>
              <a:cs typeface="Microsoft Sans Serif"/>
            </a:endParaRPr>
          </a:p>
          <a:p>
            <a:pPr marL="12700" marR="4162425">
              <a:lnSpc>
                <a:spcPct val="100000"/>
              </a:lnSpc>
            </a:pP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W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35" dirty="0">
                <a:latin typeface="Microsoft Sans Serif"/>
                <a:cs typeface="Microsoft Sans Serif"/>
              </a:rPr>
              <a:t>g</a:t>
            </a:r>
            <a:r>
              <a:rPr sz="2000" spc="1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0686" y="3829050"/>
            <a:ext cx="1602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D4078-CE34-6563-D2A4-5E0BD0D58D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106</a:t>
            </a:fld>
            <a:endParaRPr lang="en-IN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19328" y="2213609"/>
            <a:ext cx="7800288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10" dirty="0">
                <a:latin typeface="Microsoft Sans Serif"/>
                <a:cs typeface="Microsoft Sans Serif"/>
              </a:rPr>
              <a:t>C</a:t>
            </a:r>
            <a:r>
              <a:rPr sz="2400" spc="-45" dirty="0">
                <a:latin typeface="Microsoft Sans Serif"/>
                <a:cs typeface="Microsoft Sans Serif"/>
              </a:rPr>
              <a:t>r</a:t>
            </a:r>
            <a:r>
              <a:rPr sz="2400" spc="-80" dirty="0">
                <a:latin typeface="Microsoft Sans Serif"/>
                <a:cs typeface="Microsoft Sans Serif"/>
              </a:rPr>
              <a:t>o</a:t>
            </a:r>
            <a:r>
              <a:rPr sz="2400" spc="20" dirty="0">
                <a:latin typeface="Microsoft Sans Serif"/>
                <a:cs typeface="Microsoft Sans Serif"/>
              </a:rPr>
              <a:t>w</a:t>
            </a:r>
            <a:r>
              <a:rPr sz="2400" spc="-80" dirty="0">
                <a:latin typeface="Microsoft Sans Serif"/>
                <a:cs typeface="Microsoft Sans Serif"/>
              </a:rPr>
              <a:t>n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</a:t>
            </a:r>
            <a:r>
              <a:rPr sz="2400" spc="-120" dirty="0">
                <a:latin typeface="Microsoft Sans Serif"/>
                <a:cs typeface="Microsoft Sans Serif"/>
              </a:rPr>
              <a:t>o</a:t>
            </a:r>
            <a:r>
              <a:rPr sz="2400" spc="-35" dirty="0">
                <a:latin typeface="Microsoft Sans Serif"/>
                <a:cs typeface="Microsoft Sans Serif"/>
              </a:rPr>
              <a:t>wn</a:t>
            </a:r>
            <a:r>
              <a:rPr sz="2400" spc="-30" dirty="0">
                <a:latin typeface="Microsoft Sans Serif"/>
                <a:cs typeface="Microsoft Sans Serif"/>
              </a:rPr>
              <a:t> </a:t>
            </a:r>
            <a:r>
              <a:rPr sz="1800" spc="-140" dirty="0">
                <a:latin typeface="Microsoft Sans Serif"/>
                <a:cs typeface="Microsoft Sans Serif"/>
              </a:rPr>
              <a:t>: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45" dirty="0">
                <a:latin typeface="Microsoft Sans Serif"/>
                <a:cs typeface="Microsoft Sans Serif"/>
              </a:rPr>
              <a:t>e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10" dirty="0">
                <a:latin typeface="Microsoft Sans Serif"/>
                <a:cs typeface="Microsoft Sans Serif"/>
              </a:rPr>
              <a:t>r</a:t>
            </a:r>
            <a:r>
              <a:rPr sz="1800" spc="-20" dirty="0">
                <a:latin typeface="Microsoft Sans Serif"/>
                <a:cs typeface="Microsoft Sans Serif"/>
              </a:rPr>
              <a:t>l</a:t>
            </a:r>
            <a:r>
              <a:rPr sz="1800" spc="-45" dirty="0">
                <a:latin typeface="Microsoft Sans Serif"/>
                <a:cs typeface="Microsoft Sans Serif"/>
              </a:rPr>
              <a:t>y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c</a:t>
            </a:r>
            <a:r>
              <a:rPr sz="1800" spc="-75" dirty="0">
                <a:latin typeface="Microsoft Sans Serif"/>
                <a:cs typeface="Microsoft Sans Serif"/>
              </a:rPr>
              <a:t>o</a:t>
            </a:r>
            <a:r>
              <a:rPr sz="1800" spc="-35" dirty="0">
                <a:latin typeface="Microsoft Sans Serif"/>
                <a:cs typeface="Microsoft Sans Serif"/>
              </a:rPr>
              <a:t>ron</a:t>
            </a:r>
            <a:r>
              <a:rPr sz="1800" spc="-55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l </a:t>
            </a:r>
            <a:r>
              <a:rPr sz="1800" spc="15" dirty="0">
                <a:latin typeface="Microsoft Sans Serif"/>
                <a:cs typeface="Microsoft Sans Serif"/>
              </a:rPr>
              <a:t>f</a:t>
            </a:r>
            <a:r>
              <a:rPr sz="1800" spc="-15" dirty="0">
                <a:latin typeface="Microsoft Sans Serif"/>
                <a:cs typeface="Microsoft Sans Serif"/>
              </a:rPr>
              <a:t>l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10" dirty="0">
                <a:latin typeface="Microsoft Sans Serif"/>
                <a:cs typeface="Microsoft Sans Serif"/>
              </a:rPr>
              <a:t>r</a:t>
            </a:r>
            <a:r>
              <a:rPr sz="1800" spc="-20" dirty="0">
                <a:latin typeface="Microsoft Sans Serif"/>
                <a:cs typeface="Microsoft Sans Serif"/>
              </a:rPr>
              <a:t>i</a:t>
            </a:r>
            <a:r>
              <a:rPr sz="1800" spc="-70" dirty="0">
                <a:latin typeface="Microsoft Sans Serif"/>
                <a:cs typeface="Microsoft Sans Serif"/>
              </a:rPr>
              <a:t>ng</a:t>
            </a:r>
            <a:endParaRPr sz="1800">
              <a:latin typeface="Microsoft Sans Serif"/>
              <a:cs typeface="Microsoft Sans Serif"/>
            </a:endParaRPr>
          </a:p>
          <a:p>
            <a:pPr marL="1795780">
              <a:lnSpc>
                <a:spcPct val="100000"/>
              </a:lnSpc>
            </a:pPr>
            <a:r>
              <a:rPr sz="1800" spc="-50" dirty="0">
                <a:latin typeface="Microsoft Sans Serif"/>
                <a:cs typeface="Microsoft Sans Serif"/>
              </a:rPr>
              <a:t>incremental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removal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of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dentin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from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65" dirty="0">
                <a:latin typeface="Microsoft Sans Serif"/>
                <a:cs typeface="Microsoft Sans Serif"/>
              </a:rPr>
              <a:t>coronal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to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apical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9327" y="3128009"/>
            <a:ext cx="166620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20" dirty="0">
                <a:latin typeface="Microsoft Sans Serif"/>
                <a:cs typeface="Microsoft Sans Serif"/>
              </a:rPr>
              <a:t>Pressureless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7556" y="3188969"/>
            <a:ext cx="5613481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0" marR="5080" indent="-120650">
              <a:lnSpc>
                <a:spcPct val="105600"/>
              </a:lnSpc>
              <a:spcBef>
                <a:spcPts val="100"/>
              </a:spcBef>
            </a:pPr>
            <a:r>
              <a:rPr sz="1800" spc="-140" dirty="0">
                <a:latin typeface="Microsoft Sans Serif"/>
                <a:cs typeface="Microsoft Sans Serif"/>
              </a:rPr>
              <a:t>: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30" dirty="0">
                <a:latin typeface="Microsoft Sans Serif"/>
                <a:cs typeface="Microsoft Sans Serif"/>
              </a:rPr>
              <a:t>K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484" dirty="0">
                <a:latin typeface="Microsoft Sans Serif"/>
                <a:cs typeface="Microsoft Sans Serif"/>
              </a:rPr>
              <a:t>–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5" dirty="0">
                <a:latin typeface="Microsoft Sans Serif"/>
                <a:cs typeface="Microsoft Sans Serif"/>
              </a:rPr>
              <a:t>files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40" dirty="0">
                <a:latin typeface="Microsoft Sans Serif"/>
                <a:cs typeface="Microsoft Sans Serif"/>
              </a:rPr>
              <a:t>;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50" dirty="0">
                <a:latin typeface="Microsoft Sans Serif"/>
                <a:cs typeface="Microsoft Sans Serif"/>
              </a:rPr>
              <a:t>large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to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80" dirty="0">
                <a:latin typeface="Microsoft Sans Serif"/>
                <a:cs typeface="Microsoft Sans Serif"/>
              </a:rPr>
              <a:t>small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60" dirty="0">
                <a:latin typeface="Microsoft Sans Serif"/>
                <a:cs typeface="Microsoft Sans Serif"/>
              </a:rPr>
              <a:t>sequences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5" dirty="0">
                <a:latin typeface="Microsoft Sans Serif"/>
                <a:cs typeface="Microsoft Sans Serif"/>
              </a:rPr>
              <a:t>;reaming</a:t>
            </a:r>
            <a:r>
              <a:rPr sz="1800" spc="-25" dirty="0">
                <a:latin typeface="Microsoft Sans Serif"/>
                <a:cs typeface="Microsoft Sans Serif"/>
              </a:rPr>
              <a:t> motion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80" dirty="0">
                <a:latin typeface="Microsoft Sans Serif"/>
                <a:cs typeface="Microsoft Sans Serif"/>
              </a:rPr>
              <a:t>no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apical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25" dirty="0">
                <a:latin typeface="Microsoft Sans Serif"/>
                <a:cs typeface="Microsoft Sans Serif"/>
              </a:rPr>
              <a:t>pressure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114CC-0EE9-E49A-EFDD-79423D2B80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107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C68CF-E11F-E1C0-F628-31B8372270A3}"/>
              </a:ext>
            </a:extLst>
          </p:cNvPr>
          <p:cNvSpPr txBox="1"/>
          <p:nvPr/>
        </p:nvSpPr>
        <p:spPr>
          <a:xfrm>
            <a:off x="724694" y="990600"/>
            <a:ext cx="6035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CROWN DOWN PRESSURE LESS TECHNIQUE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744" y="1188720"/>
            <a:ext cx="8792181" cy="41325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14883-71BD-15C2-AB8B-6E04B8DF282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108</a:t>
            </a:fld>
            <a:endParaRPr lang="en-IN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36319"/>
            <a:ext cx="10217667" cy="55295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8000" y="165607"/>
            <a:ext cx="7011413" cy="73279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325880">
              <a:lnSpc>
                <a:spcPct val="100000"/>
              </a:lnSpc>
              <a:spcBef>
                <a:spcPts val="254"/>
              </a:spcBef>
            </a:pPr>
            <a:r>
              <a:rPr sz="2400" spc="270" dirty="0">
                <a:latin typeface="Trebuchet MS"/>
                <a:cs typeface="Trebuchet MS"/>
              </a:rPr>
              <a:t>D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-140" dirty="0">
                <a:latin typeface="Trebuchet MS"/>
                <a:cs typeface="Trebuchet MS"/>
              </a:rPr>
              <a:t>U</a:t>
            </a:r>
            <a:r>
              <a:rPr sz="2400" spc="10" dirty="0">
                <a:latin typeface="Trebuchet MS"/>
                <a:cs typeface="Trebuchet MS"/>
              </a:rPr>
              <a:t>B</a:t>
            </a:r>
            <a:r>
              <a:rPr sz="2400" spc="-425" dirty="0">
                <a:latin typeface="Trebuchet MS"/>
                <a:cs typeface="Trebuchet MS"/>
              </a:rPr>
              <a:t>L</a:t>
            </a:r>
            <a:r>
              <a:rPr sz="2400" spc="-130" dirty="0">
                <a:latin typeface="Trebuchet MS"/>
                <a:cs typeface="Trebuchet MS"/>
              </a:rPr>
              <a:t>E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F</a:t>
            </a:r>
            <a:r>
              <a:rPr sz="2400" spc="-425" dirty="0">
                <a:latin typeface="Trebuchet MS"/>
                <a:cs typeface="Trebuchet MS"/>
              </a:rPr>
              <a:t>L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-130" dirty="0">
                <a:latin typeface="Trebuchet MS"/>
                <a:cs typeface="Trebuchet MS"/>
              </a:rPr>
              <a:t>E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430" dirty="0">
                <a:latin typeface="Trebuchet MS"/>
                <a:cs typeface="Trebuchet MS"/>
              </a:rPr>
              <a:t>/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H</a:t>
            </a:r>
            <a:r>
              <a:rPr sz="2400" spc="-155" dirty="0">
                <a:latin typeface="Trebuchet MS"/>
                <a:cs typeface="Trebuchet MS"/>
              </a:rPr>
              <a:t>Y</a:t>
            </a:r>
            <a:r>
              <a:rPr sz="2400" spc="10" dirty="0">
                <a:latin typeface="Trebuchet MS"/>
                <a:cs typeface="Trebuchet MS"/>
              </a:rPr>
              <a:t>B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280" dirty="0">
                <a:latin typeface="Trebuchet MS"/>
                <a:cs typeface="Trebuchet MS"/>
              </a:rPr>
              <a:t>D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360" dirty="0">
                <a:latin typeface="Trebuchet MS"/>
                <a:cs typeface="Trebuchet MS"/>
              </a:rPr>
              <a:t>C</a:t>
            </a:r>
            <a:r>
              <a:rPr sz="2400" spc="-95" dirty="0">
                <a:latin typeface="Trebuchet MS"/>
                <a:cs typeface="Trebuchet MS"/>
              </a:rPr>
              <a:t>H</a:t>
            </a:r>
            <a:r>
              <a:rPr sz="2400" spc="-114" dirty="0">
                <a:latin typeface="Trebuchet MS"/>
                <a:cs typeface="Trebuchet MS"/>
              </a:rPr>
              <a:t>N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170" dirty="0">
                <a:latin typeface="Trebuchet MS"/>
                <a:cs typeface="Trebuchet MS"/>
              </a:rPr>
              <a:t>Q</a:t>
            </a:r>
            <a:r>
              <a:rPr sz="2400" spc="-140" dirty="0">
                <a:latin typeface="Trebuchet MS"/>
                <a:cs typeface="Trebuchet MS"/>
              </a:rPr>
              <a:t>U</a:t>
            </a:r>
            <a:r>
              <a:rPr sz="2400" spc="-130" dirty="0">
                <a:latin typeface="Trebuchet MS"/>
                <a:cs typeface="Trebuchet MS"/>
              </a:rPr>
              <a:t>E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00" dirty="0"/>
              <a:t>T</a:t>
            </a:r>
            <a:r>
              <a:rPr spc="-155" dirty="0"/>
              <a:t>e</a:t>
            </a:r>
            <a:r>
              <a:rPr spc="-204" dirty="0"/>
              <a:t>c</a:t>
            </a:r>
            <a:r>
              <a:rPr spc="-65" dirty="0"/>
              <a:t>h</a:t>
            </a:r>
            <a:r>
              <a:rPr spc="-80" dirty="0"/>
              <a:t>n</a:t>
            </a:r>
            <a:r>
              <a:rPr spc="-15" dirty="0"/>
              <a:t>i</a:t>
            </a:r>
            <a:r>
              <a:rPr spc="10" dirty="0"/>
              <a:t>q</a:t>
            </a:r>
            <a:r>
              <a:rPr spc="-15" dirty="0"/>
              <a:t>u</a:t>
            </a:r>
            <a:r>
              <a:rPr spc="-150" dirty="0"/>
              <a:t>e</a:t>
            </a:r>
            <a:r>
              <a:rPr spc="-40" dirty="0"/>
              <a:t> </a:t>
            </a:r>
            <a:r>
              <a:rPr spc="15" dirty="0"/>
              <a:t>p</a:t>
            </a:r>
            <a:r>
              <a:rPr dirty="0"/>
              <a:t>r</a:t>
            </a:r>
            <a:r>
              <a:rPr spc="-95" dirty="0"/>
              <a:t>o</a:t>
            </a:r>
            <a:r>
              <a:rPr spc="15" dirty="0"/>
              <a:t>p</a:t>
            </a:r>
            <a:r>
              <a:rPr spc="-95" dirty="0"/>
              <a:t>o</a:t>
            </a:r>
            <a:r>
              <a:rPr spc="-405" dirty="0"/>
              <a:t>s</a:t>
            </a:r>
            <a:r>
              <a:rPr spc="-155" dirty="0"/>
              <a:t>e</a:t>
            </a:r>
            <a:r>
              <a:rPr dirty="0"/>
              <a:t>d</a:t>
            </a:r>
            <a:r>
              <a:rPr spc="-25" dirty="0"/>
              <a:t> </a:t>
            </a:r>
            <a:r>
              <a:rPr spc="5" dirty="0"/>
              <a:t>b</a:t>
            </a:r>
            <a:r>
              <a:rPr spc="-50" dirty="0"/>
              <a:t>y</a:t>
            </a:r>
            <a:r>
              <a:rPr spc="-25" dirty="0"/>
              <a:t> </a:t>
            </a:r>
            <a:r>
              <a:rPr spc="-160" dirty="0"/>
              <a:t>F</a:t>
            </a:r>
            <a:r>
              <a:rPr spc="5" dirty="0"/>
              <a:t>a</a:t>
            </a:r>
            <a:r>
              <a:rPr spc="-5" dirty="0"/>
              <a:t>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FE8B1-AD18-316D-B02F-1EEE2E50A9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109</a:t>
            </a:fld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7717" y="128270"/>
            <a:ext cx="5390160" cy="736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195" y="262890"/>
            <a:ext cx="48470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204" dirty="0">
                <a:solidFill>
                  <a:srgbClr val="FFFFFF"/>
                </a:solidFill>
                <a:latin typeface="Lucida Sans Unicode"/>
                <a:cs typeface="Lucida Sans Unicode"/>
              </a:rPr>
              <a:t>CONTRAINDICATIONS</a:t>
            </a:r>
            <a:endParaRPr sz="28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993" y="1101090"/>
            <a:ext cx="7801738" cy="4737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 indent="-1905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66700" algn="l"/>
              </a:tabLst>
            </a:pPr>
            <a:r>
              <a:rPr sz="2000" dirty="0">
                <a:latin typeface="Microsoft Sans Serif"/>
                <a:cs typeface="Microsoft Sans Serif"/>
              </a:rPr>
              <a:t>Excessively mobile and/or reduced bone support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318770" indent="-242570">
              <a:lnSpc>
                <a:spcPct val="100000"/>
              </a:lnSpc>
              <a:buAutoNum type="arabicPeriod"/>
              <a:tabLst>
                <a:tab pos="318770" algn="l"/>
              </a:tabLst>
            </a:pPr>
            <a:r>
              <a:rPr sz="2000" dirty="0">
                <a:latin typeface="Microsoft Sans Serif"/>
                <a:cs typeface="Microsoft Sans Serif"/>
              </a:rPr>
              <a:t>Non restorable tooth</a:t>
            </a: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316230" indent="-240029">
              <a:lnSpc>
                <a:spcPct val="100000"/>
              </a:lnSpc>
              <a:buAutoNum type="arabicPeriod"/>
              <a:tabLst>
                <a:tab pos="316230" algn="l"/>
              </a:tabLst>
            </a:pPr>
            <a:r>
              <a:rPr sz="2000" dirty="0">
                <a:latin typeface="Microsoft Sans Serif"/>
                <a:cs typeface="Microsoft Sans Serif"/>
              </a:rPr>
              <a:t>Internal resorption of the pulp chamber and root canal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323850" indent="-24765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23850" algn="l"/>
              </a:tabLst>
            </a:pPr>
            <a:r>
              <a:rPr sz="2000" dirty="0">
                <a:latin typeface="Microsoft Sans Serif"/>
                <a:cs typeface="Microsoft Sans Serif"/>
              </a:rPr>
              <a:t>Underlying dentigerous or follicular cyst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317500" indent="-241300">
              <a:lnSpc>
                <a:spcPct val="100000"/>
              </a:lnSpc>
              <a:buAutoNum type="arabicPeriod"/>
              <a:tabLst>
                <a:tab pos="317500" algn="l"/>
              </a:tabLst>
            </a:pPr>
            <a:r>
              <a:rPr sz="2000" dirty="0">
                <a:latin typeface="Microsoft Sans Serif"/>
                <a:cs typeface="Microsoft Sans Serif"/>
              </a:rPr>
              <a:t>Pathology extending to the developing permanent tooth bud</a:t>
            </a: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326390" indent="-250190">
              <a:lnSpc>
                <a:spcPct val="100000"/>
              </a:lnSpc>
              <a:buAutoNum type="arabicPeriod"/>
              <a:tabLst>
                <a:tab pos="326390" algn="l"/>
              </a:tabLst>
            </a:pPr>
            <a:r>
              <a:rPr sz="2000" dirty="0">
                <a:latin typeface="Microsoft Sans Serif"/>
                <a:cs typeface="Microsoft Sans Serif"/>
              </a:rPr>
              <a:t>Less than2/3</a:t>
            </a:r>
            <a:r>
              <a:rPr sz="1725" baseline="28985" dirty="0">
                <a:latin typeface="Microsoft Sans Serif"/>
                <a:cs typeface="Microsoft Sans Serif"/>
              </a:rPr>
              <a:t>rd  </a:t>
            </a:r>
            <a:r>
              <a:rPr sz="2000" dirty="0">
                <a:latin typeface="Microsoft Sans Serif"/>
                <a:cs typeface="Microsoft Sans Serif"/>
              </a:rPr>
              <a:t>of root length remaining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307340" indent="-231140">
              <a:lnSpc>
                <a:spcPct val="100000"/>
              </a:lnSpc>
              <a:buAutoNum type="arabicPeriod"/>
              <a:tabLst>
                <a:tab pos="307340" algn="l"/>
              </a:tabLst>
            </a:pPr>
            <a:r>
              <a:rPr sz="2000" dirty="0">
                <a:latin typeface="Microsoft Sans Serif"/>
                <a:cs typeface="Microsoft Sans Serif"/>
              </a:rPr>
              <a:t>Perforation of pulpal floor</a:t>
            </a: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311150" indent="-234950">
              <a:lnSpc>
                <a:spcPct val="100000"/>
              </a:lnSpc>
              <a:buAutoNum type="arabicPeriod"/>
              <a:tabLst>
                <a:tab pos="311150" algn="l"/>
              </a:tabLst>
            </a:pPr>
            <a:r>
              <a:rPr sz="2000" dirty="0">
                <a:latin typeface="Microsoft Sans Serif"/>
                <a:cs typeface="Microsoft Sans Serif"/>
              </a:rPr>
              <a:t>Medically compromised children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60159" y="34291"/>
            <a:ext cx="17865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Pulpectomy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-general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02E9B-E14C-7835-FD5C-05A81AC54B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9676" y="262890"/>
            <a:ext cx="466146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rebuchet MS"/>
                <a:cs typeface="Trebuchet MS"/>
              </a:rPr>
              <a:t>BALANCED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spc="70" dirty="0">
                <a:latin typeface="Trebuchet MS"/>
                <a:cs typeface="Trebuchet MS"/>
              </a:rPr>
              <a:t>FORCE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spc="-15" dirty="0">
                <a:latin typeface="Trebuchet MS"/>
                <a:cs typeface="Trebuchet MS"/>
              </a:rPr>
              <a:t>TECHNIQUE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9119"/>
            <a:ext cx="10440988" cy="60109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6A382-6AD2-681E-8ADA-2B3E914881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110</a:t>
            </a:fld>
            <a:endParaRPr lang="en-IN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4249" y="1099820"/>
            <a:ext cx="17314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Microsoft Sans Serif"/>
                <a:cs typeface="Microsoft Sans Serif"/>
              </a:rPr>
              <a:t>a</a:t>
            </a:r>
            <a:r>
              <a:rPr sz="2400" spc="-15" dirty="0">
                <a:latin typeface="Microsoft Sans Serif"/>
                <a:cs typeface="Microsoft Sans Serif"/>
              </a:rPr>
              <a:t>d</a:t>
            </a:r>
            <a:r>
              <a:rPr sz="2400" spc="15" dirty="0">
                <a:latin typeface="Microsoft Sans Serif"/>
                <a:cs typeface="Microsoft Sans Serif"/>
              </a:rPr>
              <a:t>v</a:t>
            </a:r>
            <a:r>
              <a:rPr sz="2400" spc="-50" dirty="0">
                <a:latin typeface="Microsoft Sans Serif"/>
                <a:cs typeface="Microsoft Sans Serif"/>
              </a:rPr>
              <a:t>a</a:t>
            </a:r>
            <a:r>
              <a:rPr sz="2400" spc="-40" dirty="0">
                <a:latin typeface="Microsoft Sans Serif"/>
                <a:cs typeface="Microsoft Sans Serif"/>
              </a:rPr>
              <a:t>n</a:t>
            </a:r>
            <a:r>
              <a:rPr sz="2400" spc="150" dirty="0">
                <a:latin typeface="Microsoft Sans Serif"/>
                <a:cs typeface="Microsoft Sans Serif"/>
              </a:rPr>
              <a:t>t</a:t>
            </a:r>
            <a:r>
              <a:rPr sz="2400" spc="-55" dirty="0">
                <a:latin typeface="Microsoft Sans Serif"/>
                <a:cs typeface="Microsoft Sans Serif"/>
              </a:rPr>
              <a:t>a</a:t>
            </a:r>
            <a:r>
              <a:rPr sz="2400" spc="-60" dirty="0">
                <a:latin typeface="Microsoft Sans Serif"/>
                <a:cs typeface="Microsoft Sans Serif"/>
              </a:rPr>
              <a:t>g</a:t>
            </a:r>
            <a:r>
              <a:rPr sz="2400" spc="-180" dirty="0">
                <a:latin typeface="Microsoft Sans Serif"/>
                <a:cs typeface="Microsoft Sans Serif"/>
              </a:rPr>
              <a:t>e</a:t>
            </a:r>
            <a:r>
              <a:rPr sz="2400" spc="-484" dirty="0">
                <a:latin typeface="Microsoft Sans Serif"/>
                <a:cs typeface="Microsoft Sans Serif"/>
              </a:rPr>
              <a:t>s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3618" y="1785620"/>
            <a:ext cx="459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Microsoft Sans Serif"/>
                <a:cs typeface="Microsoft Sans Serif"/>
              </a:rPr>
              <a:t>Reduced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Microsoft Sans Serif"/>
                <a:cs typeface="Microsoft Sans Serif"/>
              </a:rPr>
              <a:t>canal</a:t>
            </a:r>
            <a:r>
              <a:rPr sz="1800" spc="-25" dirty="0">
                <a:latin typeface="Microsoft Sans Serif"/>
                <a:cs typeface="Microsoft Sans Serif"/>
              </a:rPr>
              <a:t> transportation</a:t>
            </a:r>
            <a:r>
              <a:rPr sz="1800" spc="-30" dirty="0">
                <a:latin typeface="Microsoft Sans Serif"/>
                <a:cs typeface="Microsoft Sans Serif"/>
              </a:rPr>
              <a:t> and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Microsoft Sans Serif"/>
                <a:cs typeface="Microsoft Sans Serif"/>
              </a:rPr>
              <a:t>ledging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86BC8-A918-61DA-E6C2-B41F40E9B7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111</a:t>
            </a:fld>
            <a:endParaRPr lang="en-IN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0" y="4953000"/>
            <a:ext cx="10440988" cy="1905000"/>
            <a:chOff x="0" y="4953000"/>
            <a:chExt cx="9144000" cy="1905000"/>
          </a:xfrm>
        </p:grpSpPr>
        <p:sp>
          <p:nvSpPr>
            <p:cNvPr id="162" name="object 162"/>
            <p:cNvSpPr/>
            <p:nvPr/>
          </p:nvSpPr>
          <p:spPr>
            <a:xfrm>
              <a:off x="1692910" y="4953000"/>
              <a:ext cx="7444740" cy="486409"/>
            </a:xfrm>
            <a:custGeom>
              <a:avLst/>
              <a:gdLst/>
              <a:ahLst/>
              <a:cxnLst/>
              <a:rect l="l" t="t" r="r" b="b"/>
              <a:pathLst>
                <a:path w="7444740" h="486410">
                  <a:moveTo>
                    <a:pt x="7444740" y="0"/>
                  </a:moveTo>
                  <a:lnTo>
                    <a:pt x="0" y="289559"/>
                  </a:lnTo>
                  <a:lnTo>
                    <a:pt x="7444740" y="486409"/>
                  </a:lnTo>
                  <a:lnTo>
                    <a:pt x="744474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9379" y="5236209"/>
              <a:ext cx="9018270" cy="787400"/>
            </a:xfrm>
            <a:custGeom>
              <a:avLst/>
              <a:gdLst/>
              <a:ahLst/>
              <a:cxnLst/>
              <a:rect l="l" t="t" r="r" b="b"/>
              <a:pathLst>
                <a:path w="9018270" h="787400">
                  <a:moveTo>
                    <a:pt x="9018270" y="0"/>
                  </a:moveTo>
                  <a:lnTo>
                    <a:pt x="0" y="0"/>
                  </a:lnTo>
                  <a:lnTo>
                    <a:pt x="9018270" y="787399"/>
                  </a:lnTo>
                  <a:lnTo>
                    <a:pt x="9018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" y="4991100"/>
              <a:ext cx="9141460" cy="18669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6019"/>
              <a:ext cx="9144000" cy="814069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723" y="1376680"/>
            <a:ext cx="9389639" cy="2219960"/>
          </a:xfrm>
          <a:prstGeom prst="rect">
            <a:avLst/>
          </a:prstGeom>
        </p:spPr>
      </p:pic>
      <p:sp>
        <p:nvSpPr>
          <p:cNvPr id="167" name="Slide Number Placeholder 166">
            <a:extLst>
              <a:ext uri="{FF2B5EF4-FFF2-40B4-BE49-F238E27FC236}">
                <a16:creationId xmlns:a16="http://schemas.microsoft.com/office/drawing/2014/main" id="{C0BDC981-5076-86C9-FF5B-FAE02B1EA05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112</a:t>
            </a:fld>
            <a:endParaRPr lang="en-IN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0640" y="567690"/>
            <a:ext cx="3014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9475" algn="l"/>
              </a:tabLst>
            </a:pPr>
            <a:r>
              <a:rPr sz="2400" spc="65" dirty="0">
                <a:latin typeface="Trebuchet MS"/>
                <a:cs typeface="Trebuchet MS"/>
              </a:rPr>
              <a:t>Ideal	</a:t>
            </a:r>
            <a:r>
              <a:rPr sz="2400" spc="-55" dirty="0">
                <a:latin typeface="Trebuchet MS"/>
                <a:cs typeface="Trebuchet MS"/>
              </a:rPr>
              <a:t>requirements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3133" y="1558290"/>
            <a:ext cx="6962109" cy="4106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3234" algn="l"/>
              </a:tabLst>
            </a:pPr>
            <a:r>
              <a:rPr sz="2000" spc="-340" dirty="0">
                <a:latin typeface="Microsoft Sans Serif"/>
                <a:cs typeface="Microsoft Sans Serif"/>
              </a:rPr>
              <a:t>1.	</a:t>
            </a:r>
            <a:r>
              <a:rPr sz="2000" spc="-25" dirty="0">
                <a:latin typeface="Microsoft Sans Serif"/>
                <a:cs typeface="Microsoft Sans Serif"/>
              </a:rPr>
              <a:t>Antimicrobial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activity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000" spc="-155" dirty="0">
                <a:latin typeface="Microsoft Sans Serif"/>
                <a:cs typeface="Microsoft Sans Serif"/>
              </a:rPr>
              <a:t>3.	</a:t>
            </a:r>
            <a:r>
              <a:rPr sz="2000" spc="-75" dirty="0">
                <a:latin typeface="Microsoft Sans Serif"/>
                <a:cs typeface="Microsoft Sans Serif"/>
              </a:rPr>
              <a:t>Mechanically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50" dirty="0">
                <a:latin typeface="Microsoft Sans Serif"/>
                <a:cs typeface="Microsoft Sans Serif"/>
              </a:rPr>
              <a:t>flushes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out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debris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from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root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508000" indent="-495300">
              <a:lnSpc>
                <a:spcPct val="100000"/>
              </a:lnSpc>
              <a:buAutoNum type="arabicPeriod" startAt="3"/>
              <a:tabLst>
                <a:tab pos="507365" algn="l"/>
                <a:tab pos="508000" algn="l"/>
              </a:tabLst>
            </a:pPr>
            <a:r>
              <a:rPr sz="2000" spc="-60" dirty="0">
                <a:latin typeface="Microsoft Sans Serif"/>
                <a:cs typeface="Microsoft Sans Serif"/>
              </a:rPr>
              <a:t>Non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toxic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biocompatible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nature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 startAt="3"/>
            </a:pPr>
            <a:endParaRPr sz="2100">
              <a:latin typeface="Microsoft Sans Serif"/>
              <a:cs typeface="Microsoft Sans Serif"/>
            </a:endParaRPr>
          </a:p>
          <a:p>
            <a:pPr marL="580390" indent="-567690">
              <a:lnSpc>
                <a:spcPct val="100000"/>
              </a:lnSpc>
              <a:spcBef>
                <a:spcPts val="5"/>
              </a:spcBef>
              <a:buAutoNum type="arabicPeriod" startAt="3"/>
              <a:tabLst>
                <a:tab pos="579755" algn="l"/>
                <a:tab pos="580390" algn="l"/>
              </a:tabLst>
            </a:pPr>
            <a:r>
              <a:rPr sz="2000" spc="-85" dirty="0">
                <a:latin typeface="Microsoft Sans Serif"/>
                <a:cs typeface="Microsoft Sans Serif"/>
              </a:rPr>
              <a:t>D</a:t>
            </a:r>
            <a:r>
              <a:rPr sz="2000" spc="-20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60" dirty="0">
                <a:latin typeface="Microsoft Sans Serif"/>
                <a:cs typeface="Microsoft Sans Serif"/>
              </a:rPr>
              <a:t>lve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50" dirty="0">
                <a:latin typeface="Microsoft Sans Serif"/>
                <a:cs typeface="Microsoft Sans Serif"/>
              </a:rPr>
              <a:t>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5" dirty="0">
                <a:latin typeface="Microsoft Sans Serif"/>
                <a:cs typeface="Microsoft Sans Serif"/>
              </a:rPr>
              <a:t>l</a:t>
            </a:r>
            <a:r>
              <a:rPr sz="2000" dirty="0">
                <a:latin typeface="Microsoft Sans Serif"/>
                <a:cs typeface="Microsoft Sans Serif"/>
              </a:rPr>
              <a:t>p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 startAt="3"/>
            </a:pPr>
            <a:endParaRPr sz="2100">
              <a:latin typeface="Microsoft Sans Serif"/>
              <a:cs typeface="Microsoft Sans Serif"/>
            </a:endParaRPr>
          </a:p>
          <a:p>
            <a:pPr marL="574040" indent="-561340">
              <a:lnSpc>
                <a:spcPct val="100000"/>
              </a:lnSpc>
              <a:buAutoNum type="arabicPeriod" startAt="3"/>
              <a:tabLst>
                <a:tab pos="573405" algn="l"/>
                <a:tab pos="574040" algn="l"/>
              </a:tabLst>
            </a:pPr>
            <a:r>
              <a:rPr sz="2000" spc="-409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v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lu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AutoNum type="arabicPeriod" startAt="3"/>
            </a:pPr>
            <a:endParaRPr sz="2100">
              <a:latin typeface="Microsoft Sans Serif"/>
              <a:cs typeface="Microsoft Sans Serif"/>
            </a:endParaRPr>
          </a:p>
          <a:p>
            <a:pPr marL="518159" indent="-505459">
              <a:lnSpc>
                <a:spcPct val="100000"/>
              </a:lnSpc>
              <a:buAutoNum type="arabicPeriod" startAt="3"/>
              <a:tabLst>
                <a:tab pos="517525" algn="l"/>
                <a:tab pos="518159" algn="l"/>
              </a:tabLst>
            </a:pPr>
            <a:r>
              <a:rPr sz="2000" spc="-26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 startAt="3"/>
            </a:pPr>
            <a:endParaRPr sz="2100">
              <a:latin typeface="Microsoft Sans Serif"/>
              <a:cs typeface="Microsoft Sans Serif"/>
            </a:endParaRPr>
          </a:p>
          <a:p>
            <a:pPr marL="563880" indent="-551180">
              <a:lnSpc>
                <a:spcPct val="100000"/>
              </a:lnSpc>
              <a:buAutoNum type="arabicPeriod" startAt="3"/>
              <a:tabLst>
                <a:tab pos="563245" algn="l"/>
                <a:tab pos="563880" algn="l"/>
              </a:tabLst>
            </a:pPr>
            <a:r>
              <a:rPr sz="2000" spc="-75" dirty="0">
                <a:latin typeface="Microsoft Sans Serif"/>
                <a:cs typeface="Microsoft Sans Serif"/>
              </a:rPr>
              <a:t>L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B77E-E5A5-0C22-4510-88A759BC5A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113</a:t>
            </a:fld>
            <a:endParaRPr lang="en-IN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2003" y="139701"/>
            <a:ext cx="5179890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0882" y="262890"/>
            <a:ext cx="460853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solidFill>
                  <a:srgbClr val="FFFFFF"/>
                </a:solidFill>
                <a:latin typeface="Georgia"/>
                <a:cs typeface="Georgia"/>
              </a:rPr>
              <a:t>SODIUM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Georgia"/>
                <a:cs typeface="Georgia"/>
              </a:rPr>
              <a:t>HYPOCHLORITE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117" y="862329"/>
            <a:ext cx="3228005" cy="2059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79121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latin typeface="Microsoft Sans Serif"/>
                <a:cs typeface="Microsoft Sans Serif"/>
              </a:rPr>
              <a:t>Mo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-15" dirty="0">
                <a:latin typeface="Microsoft Sans Serif"/>
                <a:cs typeface="Microsoft Sans Serif"/>
              </a:rPr>
              <a:t>id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  </a:t>
            </a:r>
            <a:r>
              <a:rPr sz="2000" spc="-26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du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endParaRPr sz="2000">
              <a:latin typeface="Microsoft Sans Serif"/>
              <a:cs typeface="Microsoft Sans Serif"/>
            </a:endParaRPr>
          </a:p>
          <a:p>
            <a:pPr marL="241300">
              <a:lnSpc>
                <a:spcPct val="100000"/>
              </a:lnSpc>
            </a:pP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10" dirty="0">
                <a:latin typeface="Microsoft Sans Serif"/>
                <a:cs typeface="Microsoft Sans Serif"/>
              </a:rPr>
              <a:t>%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" dirty="0">
                <a:latin typeface="Microsoft Sans Serif"/>
                <a:cs typeface="Microsoft Sans Serif"/>
              </a:rPr>
              <a:t>v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il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5" dirty="0">
                <a:latin typeface="Microsoft Sans Serif"/>
                <a:cs typeface="Microsoft Sans Serif"/>
              </a:rPr>
              <a:t>hl</a:t>
            </a:r>
            <a:r>
              <a:rPr sz="2000" spc="-80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3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25" dirty="0">
                <a:latin typeface="Microsoft Sans Serif"/>
                <a:cs typeface="Microsoft Sans Serif"/>
              </a:rPr>
              <a:t>Me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80" dirty="0">
                <a:latin typeface="Microsoft Sans Serif"/>
                <a:cs typeface="Microsoft Sans Serif"/>
              </a:rPr>
              <a:t>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0507" y="3376929"/>
            <a:ext cx="8461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90" dirty="0">
                <a:latin typeface="Microsoft Sans Serif"/>
                <a:cs typeface="Microsoft Sans Serif"/>
              </a:rPr>
              <a:t>OC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36782" y="3376929"/>
            <a:ext cx="450992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25014" algn="l"/>
                <a:tab pos="2254885" algn="l"/>
              </a:tabLst>
            </a:pP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5" dirty="0">
                <a:latin typeface="Microsoft Sans Serif"/>
                <a:cs typeface="Microsoft Sans Serif"/>
              </a:rPr>
              <a:t>y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0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d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365" dirty="0">
                <a:latin typeface="Microsoft Sans Serif"/>
                <a:cs typeface="Microsoft Sans Serif"/>
              </a:rPr>
              <a:t>+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5" dirty="0">
                <a:latin typeface="Microsoft Sans Serif"/>
                <a:cs typeface="Microsoft Sans Serif"/>
              </a:rPr>
              <a:t>hl</a:t>
            </a:r>
            <a:r>
              <a:rPr sz="2000" spc="-70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45" dirty="0">
                <a:latin typeface="Microsoft Sans Serif"/>
                <a:cs typeface="Microsoft Sans Serif"/>
              </a:rPr>
              <a:t>i</a:t>
            </a:r>
            <a:r>
              <a:rPr sz="2000" spc="65" dirty="0">
                <a:latin typeface="Microsoft Sans Serif"/>
                <a:cs typeface="Microsoft Sans Serif"/>
              </a:rPr>
              <a:t>t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54606" y="4292600"/>
            <a:ext cx="6371178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2675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Microsoft Sans Serif"/>
                <a:cs typeface="Microsoft Sans Serif"/>
              </a:rPr>
              <a:t>antimicrobial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activity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203200" indent="-190500">
              <a:lnSpc>
                <a:spcPct val="100000"/>
              </a:lnSpc>
              <a:buAutoNum type="arabicPeriod"/>
              <a:tabLst>
                <a:tab pos="203200" algn="l"/>
              </a:tabLst>
            </a:pPr>
            <a:r>
              <a:rPr sz="2000" spc="-30" dirty="0">
                <a:latin typeface="Microsoft Sans Serif"/>
                <a:cs typeface="Microsoft Sans Serif"/>
              </a:rPr>
              <a:t>penetration </a:t>
            </a:r>
            <a:r>
              <a:rPr sz="2000" spc="-15" dirty="0">
                <a:latin typeface="Microsoft Sans Serif"/>
                <a:cs typeface="Microsoft Sans Serif"/>
              </a:rPr>
              <a:t>into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bacterial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cell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wall</a:t>
            </a:r>
            <a:endParaRPr sz="2000">
              <a:latin typeface="Microsoft Sans Serif"/>
              <a:cs typeface="Microsoft Sans Serif"/>
            </a:endParaRPr>
          </a:p>
          <a:p>
            <a:pPr marL="267970" marR="5080" indent="-255270">
              <a:lnSpc>
                <a:spcPct val="100000"/>
              </a:lnSpc>
              <a:buAutoNum type="arabicPeriod"/>
              <a:tabLst>
                <a:tab pos="255270" algn="l"/>
                <a:tab pos="4685030" algn="l"/>
              </a:tabLst>
            </a:pPr>
            <a:r>
              <a:rPr sz="2000" spc="-80" dirty="0">
                <a:latin typeface="Microsoft Sans Serif"/>
                <a:cs typeface="Microsoft Sans Serif"/>
              </a:rPr>
              <a:t>chemical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combination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protoplasm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of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D</a:t>
            </a:r>
            <a:r>
              <a:rPr sz="2000" spc="-45" dirty="0">
                <a:latin typeface="Microsoft Sans Serif"/>
                <a:cs typeface="Microsoft Sans Serif"/>
              </a:rPr>
              <a:t>N</a:t>
            </a: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66148" y="3526790"/>
            <a:ext cx="1392132" cy="113030"/>
            <a:chOff x="1371600" y="3526790"/>
            <a:chExt cx="1219200" cy="11303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7769" y="3526790"/>
              <a:ext cx="113030" cy="11303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71600" y="3576320"/>
              <a:ext cx="1129030" cy="11430"/>
            </a:xfrm>
            <a:custGeom>
              <a:avLst/>
              <a:gdLst/>
              <a:ahLst/>
              <a:cxnLst/>
              <a:rect l="l" t="t" r="r" b="b"/>
              <a:pathLst>
                <a:path w="1129030" h="11429">
                  <a:moveTo>
                    <a:pt x="0" y="0"/>
                  </a:moveTo>
                  <a:lnTo>
                    <a:pt x="0" y="10159"/>
                  </a:lnTo>
                  <a:lnTo>
                    <a:pt x="1129030" y="11429"/>
                  </a:lnTo>
                  <a:lnTo>
                    <a:pt x="112903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3219305" y="3884929"/>
            <a:ext cx="4263403" cy="306070"/>
          </a:xfrm>
          <a:custGeom>
            <a:avLst/>
            <a:gdLst/>
            <a:ahLst/>
            <a:cxnLst/>
            <a:rect l="l" t="t" r="r" b="b"/>
            <a:pathLst>
              <a:path w="3733800" h="306070">
                <a:moveTo>
                  <a:pt x="0" y="0"/>
                </a:moveTo>
                <a:lnTo>
                  <a:pt x="2182" y="56693"/>
                </a:lnTo>
                <a:lnTo>
                  <a:pt x="7937" y="105886"/>
                </a:lnTo>
                <a:lnTo>
                  <a:pt x="16073" y="140553"/>
                </a:lnTo>
                <a:lnTo>
                  <a:pt x="25400" y="153670"/>
                </a:lnTo>
                <a:lnTo>
                  <a:pt x="1841500" y="153670"/>
                </a:lnTo>
                <a:lnTo>
                  <a:pt x="1850826" y="166766"/>
                </a:lnTo>
                <a:lnTo>
                  <a:pt x="1858962" y="201295"/>
                </a:lnTo>
                <a:lnTo>
                  <a:pt x="1864717" y="250110"/>
                </a:lnTo>
                <a:lnTo>
                  <a:pt x="1866900" y="306070"/>
                </a:lnTo>
                <a:lnTo>
                  <a:pt x="1869082" y="250110"/>
                </a:lnTo>
                <a:lnTo>
                  <a:pt x="1874837" y="201295"/>
                </a:lnTo>
                <a:lnTo>
                  <a:pt x="1882973" y="166766"/>
                </a:lnTo>
                <a:lnTo>
                  <a:pt x="1892300" y="153670"/>
                </a:lnTo>
                <a:lnTo>
                  <a:pt x="3708400" y="153670"/>
                </a:lnTo>
                <a:lnTo>
                  <a:pt x="3717726" y="140553"/>
                </a:lnTo>
                <a:lnTo>
                  <a:pt x="3725862" y="105886"/>
                </a:lnTo>
                <a:lnTo>
                  <a:pt x="3731617" y="56693"/>
                </a:lnTo>
                <a:lnTo>
                  <a:pt x="3733800" y="0"/>
                </a:lnTo>
              </a:path>
            </a:pathLst>
          </a:custGeom>
          <a:ln w="9344">
            <a:solidFill>
              <a:srgbClr val="D0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060825-1B61-3B01-0EDB-B96BE32A4F5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114</a:t>
            </a:fld>
            <a:endParaRPr lang="en-IN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506" y="567690"/>
            <a:ext cx="206789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/>
              <a:t>Concentration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803116" y="1238250"/>
            <a:ext cx="140735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3555" algn="l"/>
                <a:tab pos="730885" algn="l"/>
              </a:tabLst>
            </a:pP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160" dirty="0">
                <a:latin typeface="Microsoft Sans Serif"/>
                <a:cs typeface="Microsoft Sans Serif"/>
              </a:rPr>
              <a:t>5</a:t>
            </a:r>
            <a:r>
              <a:rPr sz="2000" spc="-310" dirty="0">
                <a:latin typeface="Microsoft Sans Serif"/>
                <a:cs typeface="Microsoft Sans Serif"/>
              </a:rPr>
              <a:t>%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105" dirty="0">
                <a:latin typeface="Microsoft Sans Serif"/>
                <a:cs typeface="Microsoft Sans Serif"/>
              </a:rPr>
              <a:t>-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160" dirty="0">
                <a:latin typeface="Microsoft Sans Serif"/>
                <a:cs typeface="Microsoft Sans Serif"/>
              </a:rPr>
              <a:t>5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135" dirty="0">
                <a:latin typeface="Microsoft Sans Serif"/>
                <a:cs typeface="Microsoft Sans Serif"/>
              </a:rPr>
              <a:t>2</a:t>
            </a:r>
            <a:r>
              <a:rPr sz="2000" spc="-310" dirty="0">
                <a:latin typeface="Microsoft Sans Serif"/>
                <a:cs typeface="Microsoft Sans Serif"/>
              </a:rPr>
              <a:t>%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0506" y="1847850"/>
            <a:ext cx="17300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Microsoft Sans Serif"/>
                <a:cs typeface="Microsoft Sans Serif"/>
              </a:rPr>
              <a:t>Concentration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3546" y="1847850"/>
            <a:ext cx="152626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60" dirty="0">
                <a:latin typeface="Microsoft Sans Serif"/>
                <a:cs typeface="Microsoft Sans Serif"/>
              </a:rPr>
              <a:t>E</a:t>
            </a:r>
            <a:r>
              <a:rPr sz="2000" spc="30" dirty="0">
                <a:latin typeface="Microsoft Sans Serif"/>
                <a:cs typeface="Microsoft Sans Serif"/>
              </a:rPr>
              <a:t>ff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ive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507" y="2458720"/>
            <a:ext cx="152554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60" dirty="0">
                <a:latin typeface="Microsoft Sans Serif"/>
                <a:cs typeface="Microsoft Sans Serif"/>
              </a:rPr>
              <a:t>E</a:t>
            </a:r>
            <a:r>
              <a:rPr sz="2000" spc="30" dirty="0">
                <a:latin typeface="Microsoft Sans Serif"/>
                <a:cs typeface="Microsoft Sans Serif"/>
              </a:rPr>
              <a:t>ff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v</a:t>
            </a:r>
            <a:r>
              <a:rPr sz="2000" spc="-90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49518" y="2458720"/>
            <a:ext cx="7402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507" y="3373120"/>
            <a:ext cx="7902523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10" dirty="0">
                <a:latin typeface="Microsoft Sans Serif"/>
                <a:cs typeface="Microsoft Sans Serif"/>
              </a:rPr>
              <a:t>%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927100" marR="5715" indent="-914400">
              <a:lnSpc>
                <a:spcPct val="100000"/>
              </a:lnSpc>
            </a:pPr>
            <a:r>
              <a:rPr sz="2000" spc="-125" dirty="0">
                <a:latin typeface="Microsoft Sans Serif"/>
                <a:cs typeface="Microsoft Sans Serif"/>
              </a:rPr>
              <a:t>Effectiveness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low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concentrated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solution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increased</a:t>
            </a:r>
            <a:r>
              <a:rPr sz="2000" spc="-25" dirty="0">
                <a:latin typeface="Microsoft Sans Serif"/>
                <a:cs typeface="Microsoft Sans Serif"/>
              </a:rPr>
              <a:t> by </a:t>
            </a:r>
            <a:r>
              <a:rPr sz="2000" spc="-30" dirty="0">
                <a:latin typeface="Microsoft Sans Serif"/>
                <a:cs typeface="Microsoft Sans Serif"/>
              </a:rPr>
              <a:t>:-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increasing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volume</a:t>
            </a:r>
            <a:endParaRPr sz="2000">
              <a:latin typeface="Microsoft Sans Serif"/>
              <a:cs typeface="Microsoft Sans Serif"/>
            </a:endParaRPr>
          </a:p>
          <a:p>
            <a:pPr marL="927100" marR="3968750">
              <a:lnSpc>
                <a:spcPct val="100000"/>
              </a:lnSpc>
            </a:pP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45" dirty="0">
                <a:latin typeface="Microsoft Sans Serif"/>
                <a:cs typeface="Microsoft Sans Serif"/>
              </a:rPr>
              <a:t>n  </a:t>
            </a:r>
            <a:r>
              <a:rPr sz="2000" spc="-20" dirty="0">
                <a:latin typeface="Microsoft Sans Serif"/>
                <a:cs typeface="Microsoft Sans Serif"/>
              </a:rPr>
              <a:t>warming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2755265" algn="l"/>
                <a:tab pos="4161790" algn="l"/>
                <a:tab pos="4392930" algn="l"/>
              </a:tabLst>
            </a:pPr>
            <a:r>
              <a:rPr sz="2000" spc="-80" dirty="0">
                <a:latin typeface="Microsoft Sans Serif"/>
                <a:cs typeface="Microsoft Sans Serif"/>
              </a:rPr>
              <a:t>NaOCl	</a:t>
            </a:r>
            <a:r>
              <a:rPr sz="2000" spc="-5" dirty="0">
                <a:latin typeface="Microsoft Sans Serif"/>
                <a:cs typeface="Microsoft Sans Serif"/>
              </a:rPr>
              <a:t>pulp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solvent	</a:t>
            </a:r>
            <a:r>
              <a:rPr sz="2000" spc="-365" dirty="0">
                <a:latin typeface="Microsoft Sans Serif"/>
                <a:cs typeface="Microsoft Sans Serif"/>
              </a:rPr>
              <a:t>+	</a:t>
            </a:r>
            <a:r>
              <a:rPr sz="2000" spc="-25" dirty="0">
                <a:latin typeface="Microsoft Sans Serif"/>
                <a:cs typeface="Microsoft Sans Serif"/>
              </a:rPr>
              <a:t>antimicrobial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properties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87104" y="1828800"/>
            <a:ext cx="2304268" cy="762000"/>
            <a:chOff x="2353310" y="1828800"/>
            <a:chExt cx="2018030" cy="762000"/>
          </a:xfrm>
        </p:grpSpPr>
        <p:sp>
          <p:nvSpPr>
            <p:cNvPr id="10" name="object 10"/>
            <p:cNvSpPr/>
            <p:nvPr/>
          </p:nvSpPr>
          <p:spPr>
            <a:xfrm>
              <a:off x="2353310" y="1828799"/>
              <a:ext cx="1990089" cy="762000"/>
            </a:xfrm>
            <a:custGeom>
              <a:avLst/>
              <a:gdLst/>
              <a:ahLst/>
              <a:cxnLst/>
              <a:rect l="l" t="t" r="r" b="b"/>
              <a:pathLst>
                <a:path w="1990089" h="762000">
                  <a:moveTo>
                    <a:pt x="104140" y="594360"/>
                  </a:moveTo>
                  <a:lnTo>
                    <a:pt x="66040" y="594360"/>
                  </a:lnTo>
                  <a:lnTo>
                    <a:pt x="66040" y="762000"/>
                  </a:lnTo>
                  <a:lnTo>
                    <a:pt x="104140" y="762000"/>
                  </a:lnTo>
                  <a:lnTo>
                    <a:pt x="104140" y="594360"/>
                  </a:lnTo>
                  <a:close/>
                </a:path>
                <a:path w="1990089" h="762000">
                  <a:moveTo>
                    <a:pt x="104140" y="137160"/>
                  </a:moveTo>
                  <a:lnTo>
                    <a:pt x="66040" y="137160"/>
                  </a:lnTo>
                  <a:lnTo>
                    <a:pt x="66040" y="304800"/>
                  </a:lnTo>
                  <a:lnTo>
                    <a:pt x="104140" y="304800"/>
                  </a:lnTo>
                  <a:lnTo>
                    <a:pt x="104140" y="137160"/>
                  </a:lnTo>
                  <a:close/>
                </a:path>
                <a:path w="1990089" h="762000">
                  <a:moveTo>
                    <a:pt x="171450" y="613410"/>
                  </a:moveTo>
                  <a:lnTo>
                    <a:pt x="86360" y="457200"/>
                  </a:lnTo>
                  <a:lnTo>
                    <a:pt x="0" y="613410"/>
                  </a:lnTo>
                  <a:lnTo>
                    <a:pt x="25400" y="628650"/>
                  </a:lnTo>
                  <a:lnTo>
                    <a:pt x="86360" y="519430"/>
                  </a:lnTo>
                  <a:lnTo>
                    <a:pt x="146050" y="628650"/>
                  </a:lnTo>
                  <a:lnTo>
                    <a:pt x="171450" y="613410"/>
                  </a:lnTo>
                  <a:close/>
                </a:path>
                <a:path w="1990089" h="762000">
                  <a:moveTo>
                    <a:pt x="171450" y="156210"/>
                  </a:moveTo>
                  <a:lnTo>
                    <a:pt x="86360" y="0"/>
                  </a:lnTo>
                  <a:lnTo>
                    <a:pt x="0" y="156210"/>
                  </a:lnTo>
                  <a:lnTo>
                    <a:pt x="25400" y="171450"/>
                  </a:lnTo>
                  <a:lnTo>
                    <a:pt x="86360" y="62230"/>
                  </a:lnTo>
                  <a:lnTo>
                    <a:pt x="146050" y="171450"/>
                  </a:lnTo>
                  <a:lnTo>
                    <a:pt x="171450" y="156210"/>
                  </a:lnTo>
                  <a:close/>
                </a:path>
                <a:path w="1990089" h="762000">
                  <a:moveTo>
                    <a:pt x="1990090" y="393700"/>
                  </a:moveTo>
                  <a:lnTo>
                    <a:pt x="1747520" y="152400"/>
                  </a:lnTo>
                  <a:lnTo>
                    <a:pt x="1747520" y="273050"/>
                  </a:lnTo>
                  <a:lnTo>
                    <a:pt x="237490" y="273050"/>
                  </a:lnTo>
                  <a:lnTo>
                    <a:pt x="237490" y="515620"/>
                  </a:lnTo>
                  <a:lnTo>
                    <a:pt x="1747520" y="515620"/>
                  </a:lnTo>
                  <a:lnTo>
                    <a:pt x="1747520" y="636270"/>
                  </a:lnTo>
                  <a:lnTo>
                    <a:pt x="1990090" y="39370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90800" y="1981200"/>
              <a:ext cx="1752600" cy="483870"/>
            </a:xfrm>
            <a:custGeom>
              <a:avLst/>
              <a:gdLst/>
              <a:ahLst/>
              <a:cxnLst/>
              <a:rect l="l" t="t" r="r" b="b"/>
              <a:pathLst>
                <a:path w="1752600" h="483869">
                  <a:moveTo>
                    <a:pt x="0" y="120650"/>
                  </a:moveTo>
                  <a:lnTo>
                    <a:pt x="1510029" y="120650"/>
                  </a:lnTo>
                  <a:lnTo>
                    <a:pt x="1510029" y="0"/>
                  </a:lnTo>
                  <a:lnTo>
                    <a:pt x="1752600" y="241300"/>
                  </a:lnTo>
                  <a:lnTo>
                    <a:pt x="1510029" y="483870"/>
                  </a:lnTo>
                  <a:lnTo>
                    <a:pt x="1510029" y="363220"/>
                  </a:lnTo>
                  <a:lnTo>
                    <a:pt x="0" y="363220"/>
                  </a:lnTo>
                  <a:lnTo>
                    <a:pt x="0" y="120650"/>
                  </a:lnTo>
                  <a:close/>
                </a:path>
              </a:pathLst>
            </a:custGeom>
            <a:ln w="54989">
              <a:solidFill>
                <a:srgbClr val="984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385549" y="1676399"/>
            <a:ext cx="195769" cy="304800"/>
          </a:xfrm>
          <a:custGeom>
            <a:avLst/>
            <a:gdLst/>
            <a:ahLst/>
            <a:cxnLst/>
            <a:rect l="l" t="t" r="r" b="b"/>
            <a:pathLst>
              <a:path w="171450" h="304800">
                <a:moveTo>
                  <a:pt x="104140" y="137160"/>
                </a:moveTo>
                <a:lnTo>
                  <a:pt x="66040" y="137160"/>
                </a:lnTo>
                <a:lnTo>
                  <a:pt x="66040" y="304800"/>
                </a:lnTo>
                <a:lnTo>
                  <a:pt x="104140" y="304800"/>
                </a:lnTo>
                <a:lnTo>
                  <a:pt x="104140" y="137160"/>
                </a:lnTo>
                <a:close/>
              </a:path>
              <a:path w="171450" h="304800">
                <a:moveTo>
                  <a:pt x="171437" y="156210"/>
                </a:moveTo>
                <a:lnTo>
                  <a:pt x="86360" y="0"/>
                </a:lnTo>
                <a:lnTo>
                  <a:pt x="0" y="156210"/>
                </a:lnTo>
                <a:lnTo>
                  <a:pt x="25400" y="171450"/>
                </a:lnTo>
                <a:lnTo>
                  <a:pt x="86360" y="62230"/>
                </a:lnTo>
                <a:lnTo>
                  <a:pt x="146037" y="172720"/>
                </a:lnTo>
                <a:lnTo>
                  <a:pt x="171437" y="156210"/>
                </a:lnTo>
                <a:close/>
              </a:path>
            </a:pathLst>
          </a:custGeom>
          <a:solidFill>
            <a:srgbClr val="D06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85549" y="2362199"/>
            <a:ext cx="195769" cy="304800"/>
          </a:xfrm>
          <a:custGeom>
            <a:avLst/>
            <a:gdLst/>
            <a:ahLst/>
            <a:cxnLst/>
            <a:rect l="l" t="t" r="r" b="b"/>
            <a:pathLst>
              <a:path w="171450" h="304800">
                <a:moveTo>
                  <a:pt x="105410" y="0"/>
                </a:moveTo>
                <a:lnTo>
                  <a:pt x="67310" y="0"/>
                </a:lnTo>
                <a:lnTo>
                  <a:pt x="66040" y="167640"/>
                </a:lnTo>
                <a:lnTo>
                  <a:pt x="104140" y="167640"/>
                </a:lnTo>
                <a:lnTo>
                  <a:pt x="105410" y="0"/>
                </a:lnTo>
                <a:close/>
              </a:path>
              <a:path w="171450" h="304800">
                <a:moveTo>
                  <a:pt x="171437" y="148590"/>
                </a:moveTo>
                <a:lnTo>
                  <a:pt x="146037" y="133350"/>
                </a:lnTo>
                <a:lnTo>
                  <a:pt x="85090" y="242570"/>
                </a:lnTo>
                <a:lnTo>
                  <a:pt x="25400" y="132080"/>
                </a:lnTo>
                <a:lnTo>
                  <a:pt x="0" y="148590"/>
                </a:lnTo>
                <a:lnTo>
                  <a:pt x="85090" y="304800"/>
                </a:lnTo>
                <a:lnTo>
                  <a:pt x="171437" y="148590"/>
                </a:lnTo>
                <a:close/>
              </a:path>
            </a:pathLst>
          </a:custGeom>
          <a:solidFill>
            <a:srgbClr val="D06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21762" y="5306506"/>
            <a:ext cx="1890254" cy="539115"/>
            <a:chOff x="1420305" y="5306505"/>
            <a:chExt cx="1655445" cy="539115"/>
          </a:xfrm>
        </p:grpSpPr>
        <p:sp>
          <p:nvSpPr>
            <p:cNvPr id="15" name="object 15"/>
            <p:cNvSpPr/>
            <p:nvPr/>
          </p:nvSpPr>
          <p:spPr>
            <a:xfrm>
              <a:off x="1447800" y="5334000"/>
              <a:ext cx="1600200" cy="483870"/>
            </a:xfrm>
            <a:custGeom>
              <a:avLst/>
              <a:gdLst/>
              <a:ahLst/>
              <a:cxnLst/>
              <a:rect l="l" t="t" r="r" b="b"/>
              <a:pathLst>
                <a:path w="1600200" h="483870">
                  <a:moveTo>
                    <a:pt x="1357630" y="0"/>
                  </a:moveTo>
                  <a:lnTo>
                    <a:pt x="1357630" y="120650"/>
                  </a:lnTo>
                  <a:lnTo>
                    <a:pt x="0" y="120650"/>
                  </a:lnTo>
                  <a:lnTo>
                    <a:pt x="0" y="363219"/>
                  </a:lnTo>
                  <a:lnTo>
                    <a:pt x="1357630" y="363219"/>
                  </a:lnTo>
                  <a:lnTo>
                    <a:pt x="1357630" y="483869"/>
                  </a:lnTo>
                  <a:lnTo>
                    <a:pt x="1600200" y="242569"/>
                  </a:lnTo>
                  <a:lnTo>
                    <a:pt x="135763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47800" y="5334000"/>
              <a:ext cx="1600200" cy="483870"/>
            </a:xfrm>
            <a:custGeom>
              <a:avLst/>
              <a:gdLst/>
              <a:ahLst/>
              <a:cxnLst/>
              <a:rect l="l" t="t" r="r" b="b"/>
              <a:pathLst>
                <a:path w="1600200" h="483870">
                  <a:moveTo>
                    <a:pt x="0" y="120650"/>
                  </a:moveTo>
                  <a:lnTo>
                    <a:pt x="1357630" y="120650"/>
                  </a:lnTo>
                  <a:lnTo>
                    <a:pt x="1357630" y="0"/>
                  </a:lnTo>
                  <a:lnTo>
                    <a:pt x="1600200" y="242569"/>
                  </a:lnTo>
                  <a:lnTo>
                    <a:pt x="1357630" y="483869"/>
                  </a:lnTo>
                  <a:lnTo>
                    <a:pt x="1357630" y="363219"/>
                  </a:lnTo>
                  <a:lnTo>
                    <a:pt x="0" y="363219"/>
                  </a:lnTo>
                  <a:lnTo>
                    <a:pt x="0" y="120650"/>
                  </a:lnTo>
                  <a:close/>
                </a:path>
              </a:pathLst>
            </a:custGeom>
            <a:ln w="54989">
              <a:solidFill>
                <a:srgbClr val="984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7D631D6-F57B-8825-CE30-ACDCC13E48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115</a:t>
            </a:fld>
            <a:endParaRPr lang="en-IN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1532" y="1253490"/>
            <a:ext cx="6404531" cy="2798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0" dirty="0">
                <a:latin typeface="Microsoft Sans Serif"/>
                <a:cs typeface="Microsoft Sans Serif"/>
              </a:rPr>
              <a:t>D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:-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75" dirty="0">
                <a:latin typeface="Microsoft Sans Serif"/>
                <a:cs typeface="Microsoft Sans Serif"/>
              </a:rPr>
              <a:t>3</a:t>
            </a:r>
            <a:r>
              <a:rPr sz="2000" spc="-120" dirty="0">
                <a:latin typeface="Microsoft Sans Serif"/>
                <a:cs typeface="Microsoft Sans Serif"/>
              </a:rPr>
              <a:t>.</a:t>
            </a:r>
            <a:r>
              <a:rPr sz="2000" spc="-270" dirty="0">
                <a:latin typeface="Microsoft Sans Serif"/>
                <a:cs typeface="Microsoft Sans Serif"/>
              </a:rPr>
              <a:t>C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35" dirty="0">
                <a:latin typeface="Microsoft Sans Serif"/>
                <a:cs typeface="Microsoft Sans Serif"/>
              </a:rPr>
              <a:t>x</a:t>
            </a:r>
            <a:r>
              <a:rPr sz="2000" spc="-114" dirty="0">
                <a:latin typeface="Microsoft Sans Serif"/>
                <a:cs typeface="Microsoft Sans Serif"/>
              </a:rPr>
              <a:t>ic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0" dirty="0">
                <a:latin typeface="Microsoft Sans Serif"/>
                <a:cs typeface="Microsoft Sans Serif"/>
              </a:rPr>
              <a:t>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 marL="12700" marR="5080">
              <a:lnSpc>
                <a:spcPts val="4810"/>
              </a:lnSpc>
              <a:spcBef>
                <a:spcPts val="555"/>
              </a:spcBef>
            </a:pPr>
            <a:r>
              <a:rPr sz="2000" spc="-170" dirty="0">
                <a:latin typeface="Microsoft Sans Serif"/>
                <a:cs typeface="Microsoft Sans Serif"/>
              </a:rPr>
              <a:t>5</a:t>
            </a:r>
            <a:r>
              <a:rPr sz="2000" spc="-120" dirty="0">
                <a:latin typeface="Microsoft Sans Serif"/>
                <a:cs typeface="Microsoft Sans Serif"/>
              </a:rPr>
              <a:t>.</a:t>
            </a:r>
            <a:r>
              <a:rPr sz="2000" spc="-80" dirty="0">
                <a:latin typeface="Microsoft Sans Serif"/>
                <a:cs typeface="Microsoft Sans Serif"/>
              </a:rPr>
              <a:t>In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50" dirty="0">
                <a:latin typeface="Microsoft Sans Serif"/>
                <a:cs typeface="Microsoft Sans Serif"/>
              </a:rPr>
              <a:t>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dirty="0">
                <a:latin typeface="Microsoft Sans Serif"/>
                <a:cs typeface="Microsoft Sans Serif"/>
              </a:rPr>
              <a:t>d  </a:t>
            </a:r>
            <a:r>
              <a:rPr sz="2000" spc="-90" dirty="0">
                <a:latin typeface="Microsoft Sans Serif"/>
                <a:cs typeface="Microsoft Sans Serif"/>
              </a:rPr>
              <a:t>7.Unpleasant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taste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835"/>
              </a:spcBef>
            </a:pPr>
            <a:r>
              <a:rPr sz="2000" spc="-100" dirty="0">
                <a:latin typeface="Microsoft Sans Serif"/>
                <a:cs typeface="Microsoft Sans Serif"/>
              </a:rPr>
              <a:t>9.Must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kept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cool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dry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place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away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from </a:t>
            </a:r>
            <a:r>
              <a:rPr sz="2000" spc="-70" dirty="0">
                <a:latin typeface="Microsoft Sans Serif"/>
                <a:cs typeface="Microsoft Sans Serif"/>
              </a:rPr>
              <a:t>sunlight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1A1C6D-CC8F-EE7B-7FC6-FFFE9A26D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116</a:t>
            </a:fld>
            <a:endParaRPr lang="en-IN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6358" y="34290"/>
            <a:ext cx="97594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35" dirty="0">
                <a:latin typeface="Microsoft Sans Serif"/>
                <a:cs typeface="Microsoft Sans Serif"/>
              </a:rPr>
              <a:t>E.D.T.A.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20457" y="186690"/>
            <a:ext cx="6561871" cy="939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spc="-70" dirty="0">
                <a:latin typeface="Microsoft Sans Serif"/>
                <a:cs typeface="Microsoft Sans Serif"/>
              </a:rPr>
              <a:t>ethylene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diamine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tetra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acetic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acid</a:t>
            </a:r>
            <a:endParaRPr sz="2000">
              <a:latin typeface="Microsoft Sans Serif"/>
              <a:cs typeface="Microsoft Sans Serif"/>
            </a:endParaRPr>
          </a:p>
          <a:p>
            <a:pPr marL="198120">
              <a:lnSpc>
                <a:spcPct val="100000"/>
              </a:lnSpc>
              <a:spcBef>
                <a:spcPts val="1200"/>
              </a:spcBef>
              <a:tabLst>
                <a:tab pos="2734310" algn="l"/>
              </a:tabLst>
            </a:pP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75" dirty="0">
                <a:latin typeface="Microsoft Sans Serif"/>
                <a:cs typeface="Microsoft Sans Serif"/>
              </a:rPr>
              <a:t>l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-20" dirty="0">
                <a:latin typeface="Microsoft Sans Serif"/>
                <a:cs typeface="Microsoft Sans Serif"/>
              </a:rPr>
              <a:t>iu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59" y="796290"/>
            <a:ext cx="192723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995044" algn="l"/>
                <a:tab pos="1224915" algn="l"/>
              </a:tabLst>
            </a:pPr>
            <a:r>
              <a:rPr sz="2000" spc="-135" dirty="0">
                <a:latin typeface="Microsoft Sans Serif"/>
                <a:cs typeface="Microsoft Sans Serif"/>
              </a:rPr>
              <a:t>E.D.T.A.	</a:t>
            </a:r>
            <a:r>
              <a:rPr sz="2000" spc="-365" dirty="0">
                <a:latin typeface="Microsoft Sans Serif"/>
                <a:cs typeface="Microsoft Sans Serif"/>
              </a:rPr>
              <a:t>+	</a:t>
            </a:r>
            <a:r>
              <a:rPr sz="2000" spc="-135" dirty="0">
                <a:latin typeface="Microsoft Sans Serif"/>
                <a:cs typeface="Microsoft Sans Serif"/>
              </a:rPr>
              <a:t>Ca</a:t>
            </a:r>
            <a:r>
              <a:rPr sz="1725" spc="-202" baseline="28985" dirty="0">
                <a:latin typeface="Microsoft Sans Serif"/>
                <a:cs typeface="Microsoft Sans Serif"/>
              </a:rPr>
              <a:t>2+</a:t>
            </a:r>
            <a:endParaRPr sz="1725" baseline="28985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060" y="1710690"/>
            <a:ext cx="187647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0" dirty="0">
                <a:latin typeface="Microsoft Sans Serif"/>
                <a:cs typeface="Microsoft Sans Serif"/>
              </a:rPr>
              <a:t>COMPOSITION</a:t>
            </a:r>
            <a:endParaRPr sz="2000">
              <a:latin typeface="Microsoft Sans Serif"/>
              <a:cs typeface="Microsoft Sans Serif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154308" y="2360677"/>
          <a:ext cx="5629432" cy="149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6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6788">
                <a:tc>
                  <a:txBody>
                    <a:bodyPr/>
                    <a:lstStyle/>
                    <a:p>
                      <a:pPr marL="946150">
                        <a:lnSpc>
                          <a:spcPts val="2190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E.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D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.T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.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d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d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m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l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  <a:p>
                      <a:pPr marL="946150">
                        <a:lnSpc>
                          <a:spcPct val="100000"/>
                        </a:lnSpc>
                      </a:pPr>
                      <a:r>
                        <a:rPr sz="2000" spc="-55" dirty="0">
                          <a:latin typeface="Microsoft Sans Serif"/>
                          <a:cs typeface="Microsoft Sans Serif"/>
                        </a:rPr>
                        <a:t>distilled</a:t>
                      </a:r>
                      <a:r>
                        <a:rPr sz="20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water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6860">
                        <a:lnSpc>
                          <a:spcPts val="2190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=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=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2190"/>
                        </a:lnSpc>
                      </a:pP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1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7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.0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gm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1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0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0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c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c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88">
                <a:tc>
                  <a:txBody>
                    <a:bodyPr/>
                    <a:lstStyle/>
                    <a:p>
                      <a:pPr marL="946150">
                        <a:lnSpc>
                          <a:spcPts val="2295"/>
                        </a:lnSpc>
                      </a:pPr>
                      <a:r>
                        <a:rPr sz="2000" spc="-50" dirty="0">
                          <a:latin typeface="Microsoft Sans Serif"/>
                          <a:cs typeface="Microsoft Sans Serif"/>
                        </a:rPr>
                        <a:t>5/N</a:t>
                      </a:r>
                      <a:r>
                        <a:rPr sz="20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35" dirty="0">
                          <a:latin typeface="Microsoft Sans Serif"/>
                          <a:cs typeface="Microsoft Sans Serif"/>
                        </a:rPr>
                        <a:t>NaOH</a:t>
                      </a:r>
                      <a:endParaRPr sz="2000" dirty="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2305"/>
                        </a:lnSpc>
                        <a:tabLst>
                          <a:tab pos="673735" algn="l"/>
                          <a:tab pos="977265" algn="l"/>
                        </a:tabLst>
                      </a:pPr>
                      <a:r>
                        <a:rPr sz="2000" spc="-90" dirty="0">
                          <a:latin typeface="Microsoft Sans Serif"/>
                          <a:cs typeface="Microsoft Sans Serif"/>
                        </a:rPr>
                        <a:t>P.H.	</a:t>
                      </a:r>
                      <a:r>
                        <a:rPr sz="2000" spc="-300" dirty="0">
                          <a:latin typeface="Microsoft Sans Serif"/>
                          <a:cs typeface="Microsoft Sans Serif"/>
                        </a:rPr>
                        <a:t>=	</a:t>
                      </a:r>
                      <a:r>
                        <a:rPr sz="2000" spc="-165" dirty="0">
                          <a:latin typeface="Microsoft Sans Serif"/>
                          <a:cs typeface="Microsoft Sans Serif"/>
                        </a:rPr>
                        <a:t>8.3</a:t>
                      </a:r>
                      <a:endParaRPr sz="20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5585">
                        <a:lnSpc>
                          <a:spcPts val="2295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=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ts val="2295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9.25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c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c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6061" y="4150359"/>
            <a:ext cx="5258923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:-</a:t>
            </a:r>
            <a:endParaRPr sz="2000">
              <a:latin typeface="Microsoft Sans Serif"/>
              <a:cs typeface="Microsoft Sans Serif"/>
            </a:endParaRPr>
          </a:p>
          <a:p>
            <a:pPr marL="1117600" indent="-190500">
              <a:lnSpc>
                <a:spcPct val="100000"/>
              </a:lnSpc>
              <a:buAutoNum type="arabicPeriod"/>
              <a:tabLst>
                <a:tab pos="1117600" algn="l"/>
              </a:tabLst>
            </a:pPr>
            <a:r>
              <a:rPr sz="2000" spc="-35" dirty="0">
                <a:latin typeface="Microsoft Sans Serif"/>
                <a:cs typeface="Microsoft Sans Serif"/>
              </a:rPr>
              <a:t>Lubrication</a:t>
            </a:r>
            <a:endParaRPr sz="2000">
              <a:latin typeface="Microsoft Sans Serif"/>
              <a:cs typeface="Microsoft Sans Serif"/>
            </a:endParaRPr>
          </a:p>
          <a:p>
            <a:pPr marL="1169670" indent="-242570">
              <a:lnSpc>
                <a:spcPct val="100000"/>
              </a:lnSpc>
              <a:buAutoNum type="arabicPeriod"/>
              <a:tabLst>
                <a:tab pos="1169670" algn="l"/>
              </a:tabLst>
            </a:pPr>
            <a:r>
              <a:rPr sz="2000" spc="-70" dirty="0">
                <a:latin typeface="Microsoft Sans Serif"/>
                <a:cs typeface="Microsoft Sans Serif"/>
              </a:rPr>
              <a:t>Emulsification</a:t>
            </a:r>
            <a:endParaRPr sz="2000">
              <a:latin typeface="Microsoft Sans Serif"/>
              <a:cs typeface="Microsoft Sans Serif"/>
            </a:endParaRPr>
          </a:p>
          <a:p>
            <a:pPr marL="1165860" indent="-238760">
              <a:lnSpc>
                <a:spcPct val="100000"/>
              </a:lnSpc>
              <a:buAutoNum type="arabicPeriod"/>
              <a:tabLst>
                <a:tab pos="1165860" algn="l"/>
                <a:tab pos="3693795" algn="l"/>
                <a:tab pos="4592320" algn="l"/>
              </a:tabLst>
            </a:pPr>
            <a:r>
              <a:rPr sz="2000" spc="-400" dirty="0">
                <a:latin typeface="Microsoft Sans Serif"/>
                <a:cs typeface="Microsoft Sans Serif"/>
              </a:rPr>
              <a:t>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v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u="sng" dirty="0">
                <a:uFill>
                  <a:solidFill>
                    <a:srgbClr val="D06248"/>
                  </a:solidFill>
                </a:uFill>
                <a:latin typeface="Times New Roman"/>
                <a:cs typeface="Times New Roman"/>
              </a:rPr>
              <a:t> 	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59625" y="4455159"/>
            <a:ext cx="1486391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30" dirty="0">
                <a:latin typeface="Microsoft Sans Serif"/>
                <a:cs typeface="Microsoft Sans Serif"/>
              </a:rPr>
              <a:t>vi</a:t>
            </a:r>
            <a:r>
              <a:rPr sz="2000" spc="-170" dirty="0">
                <a:latin typeface="Microsoft Sans Serif"/>
                <a:cs typeface="Microsoft Sans Serif"/>
              </a:rPr>
              <a:t>s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rm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59625" y="5064759"/>
            <a:ext cx="1696661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q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rm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056803" y="810706"/>
            <a:ext cx="672139" cy="360045"/>
            <a:chOff x="1801305" y="810705"/>
            <a:chExt cx="588645" cy="360045"/>
          </a:xfrm>
        </p:grpSpPr>
        <p:sp>
          <p:nvSpPr>
            <p:cNvPr id="11" name="object 11"/>
            <p:cNvSpPr/>
            <p:nvPr/>
          </p:nvSpPr>
          <p:spPr>
            <a:xfrm>
              <a:off x="1828800" y="838199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381000" y="0"/>
                  </a:moveTo>
                  <a:lnTo>
                    <a:pt x="38100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381000" y="228600"/>
                  </a:lnTo>
                  <a:lnTo>
                    <a:pt x="381000" y="304800"/>
                  </a:lnTo>
                  <a:lnTo>
                    <a:pt x="533400" y="15240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28800" y="838199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0" y="76200"/>
                  </a:moveTo>
                  <a:lnTo>
                    <a:pt x="381000" y="76200"/>
                  </a:lnTo>
                  <a:lnTo>
                    <a:pt x="381000" y="0"/>
                  </a:lnTo>
                  <a:lnTo>
                    <a:pt x="533400" y="152400"/>
                  </a:lnTo>
                  <a:lnTo>
                    <a:pt x="381000" y="304800"/>
                  </a:lnTo>
                  <a:lnTo>
                    <a:pt x="381000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54989">
              <a:solidFill>
                <a:srgbClr val="984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623893" y="793180"/>
            <a:ext cx="759147" cy="360045"/>
            <a:chOff x="4315905" y="810705"/>
            <a:chExt cx="664845" cy="360045"/>
          </a:xfrm>
        </p:grpSpPr>
        <p:sp>
          <p:nvSpPr>
            <p:cNvPr id="14" name="object 14"/>
            <p:cNvSpPr/>
            <p:nvPr/>
          </p:nvSpPr>
          <p:spPr>
            <a:xfrm>
              <a:off x="4343400" y="838199"/>
              <a:ext cx="609600" cy="304800"/>
            </a:xfrm>
            <a:custGeom>
              <a:avLst/>
              <a:gdLst/>
              <a:ahLst/>
              <a:cxnLst/>
              <a:rect l="l" t="t" r="r" b="b"/>
              <a:pathLst>
                <a:path w="609600" h="304800">
                  <a:moveTo>
                    <a:pt x="457200" y="0"/>
                  </a:moveTo>
                  <a:lnTo>
                    <a:pt x="45720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457200" y="228600"/>
                  </a:lnTo>
                  <a:lnTo>
                    <a:pt x="457200" y="304800"/>
                  </a:lnTo>
                  <a:lnTo>
                    <a:pt x="609600" y="1524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43400" y="838199"/>
              <a:ext cx="609600" cy="304800"/>
            </a:xfrm>
            <a:custGeom>
              <a:avLst/>
              <a:gdLst/>
              <a:ahLst/>
              <a:cxnLst/>
              <a:rect l="l" t="t" r="r" b="b"/>
              <a:pathLst>
                <a:path w="609600" h="304800">
                  <a:moveTo>
                    <a:pt x="0" y="76200"/>
                  </a:moveTo>
                  <a:lnTo>
                    <a:pt x="457200" y="76200"/>
                  </a:lnTo>
                  <a:lnTo>
                    <a:pt x="457200" y="0"/>
                  </a:lnTo>
                  <a:lnTo>
                    <a:pt x="609600" y="152400"/>
                  </a:lnTo>
                  <a:lnTo>
                    <a:pt x="457200" y="304800"/>
                  </a:lnTo>
                  <a:lnTo>
                    <a:pt x="457200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54989">
              <a:solidFill>
                <a:srgbClr val="9846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4611436" y="4495800"/>
            <a:ext cx="2697255" cy="457200"/>
          </a:xfrm>
          <a:custGeom>
            <a:avLst/>
            <a:gdLst/>
            <a:ahLst/>
            <a:cxnLst/>
            <a:rect l="l" t="t" r="r" b="b"/>
            <a:pathLst>
              <a:path w="2362200" h="457200">
                <a:moveTo>
                  <a:pt x="0" y="0"/>
                </a:moveTo>
                <a:lnTo>
                  <a:pt x="73776" y="97"/>
                </a:lnTo>
                <a:lnTo>
                  <a:pt x="147295" y="385"/>
                </a:lnTo>
                <a:lnTo>
                  <a:pt x="220302" y="855"/>
                </a:lnTo>
                <a:lnTo>
                  <a:pt x="292540" y="1499"/>
                </a:lnTo>
                <a:lnTo>
                  <a:pt x="363753" y="2308"/>
                </a:lnTo>
                <a:lnTo>
                  <a:pt x="433685" y="3274"/>
                </a:lnTo>
                <a:lnTo>
                  <a:pt x="502078" y="4389"/>
                </a:lnTo>
                <a:lnTo>
                  <a:pt x="568677" y="5644"/>
                </a:lnTo>
                <a:lnTo>
                  <a:pt x="633226" y="7032"/>
                </a:lnTo>
                <a:lnTo>
                  <a:pt x="695468" y="8543"/>
                </a:lnTo>
                <a:lnTo>
                  <a:pt x="755147" y="10171"/>
                </a:lnTo>
                <a:lnTo>
                  <a:pt x="812006" y="11906"/>
                </a:lnTo>
                <a:lnTo>
                  <a:pt x="865789" y="13740"/>
                </a:lnTo>
                <a:lnTo>
                  <a:pt x="916241" y="15665"/>
                </a:lnTo>
                <a:lnTo>
                  <a:pt x="963104" y="17673"/>
                </a:lnTo>
                <a:lnTo>
                  <a:pt x="1006122" y="19755"/>
                </a:lnTo>
                <a:lnTo>
                  <a:pt x="1045039" y="21903"/>
                </a:lnTo>
                <a:lnTo>
                  <a:pt x="1109545" y="26366"/>
                </a:lnTo>
                <a:lnTo>
                  <a:pt x="1154571" y="30993"/>
                </a:lnTo>
                <a:lnTo>
                  <a:pt x="1181100" y="38100"/>
                </a:lnTo>
                <a:lnTo>
                  <a:pt x="1181100" y="190500"/>
                </a:lnTo>
                <a:lnTo>
                  <a:pt x="1184133" y="192879"/>
                </a:lnTo>
                <a:lnTo>
                  <a:pt x="1227578" y="199936"/>
                </a:lnTo>
                <a:lnTo>
                  <a:pt x="1282600" y="204489"/>
                </a:lnTo>
                <a:lnTo>
                  <a:pt x="1356077" y="208844"/>
                </a:lnTo>
                <a:lnTo>
                  <a:pt x="1399095" y="210926"/>
                </a:lnTo>
                <a:lnTo>
                  <a:pt x="1445958" y="212934"/>
                </a:lnTo>
                <a:lnTo>
                  <a:pt x="1496410" y="214859"/>
                </a:lnTo>
                <a:lnTo>
                  <a:pt x="1550193" y="216693"/>
                </a:lnTo>
                <a:lnTo>
                  <a:pt x="1607052" y="218428"/>
                </a:lnTo>
                <a:lnTo>
                  <a:pt x="1666731" y="220056"/>
                </a:lnTo>
                <a:lnTo>
                  <a:pt x="1728973" y="221567"/>
                </a:lnTo>
                <a:lnTo>
                  <a:pt x="1793522" y="222955"/>
                </a:lnTo>
                <a:lnTo>
                  <a:pt x="1860121" y="224210"/>
                </a:lnTo>
                <a:lnTo>
                  <a:pt x="1928514" y="225325"/>
                </a:lnTo>
                <a:lnTo>
                  <a:pt x="1998446" y="226291"/>
                </a:lnTo>
                <a:lnTo>
                  <a:pt x="2069659" y="227100"/>
                </a:lnTo>
                <a:lnTo>
                  <a:pt x="2141897" y="227744"/>
                </a:lnTo>
                <a:lnTo>
                  <a:pt x="2214904" y="228214"/>
                </a:lnTo>
                <a:lnTo>
                  <a:pt x="2288423" y="228502"/>
                </a:lnTo>
                <a:lnTo>
                  <a:pt x="2362200" y="228600"/>
                </a:lnTo>
                <a:lnTo>
                  <a:pt x="2288423" y="228697"/>
                </a:lnTo>
                <a:lnTo>
                  <a:pt x="2214904" y="228985"/>
                </a:lnTo>
                <a:lnTo>
                  <a:pt x="2141897" y="229455"/>
                </a:lnTo>
                <a:lnTo>
                  <a:pt x="2069659" y="230099"/>
                </a:lnTo>
                <a:lnTo>
                  <a:pt x="1998446" y="230908"/>
                </a:lnTo>
                <a:lnTo>
                  <a:pt x="1928514" y="231874"/>
                </a:lnTo>
                <a:lnTo>
                  <a:pt x="1860121" y="232989"/>
                </a:lnTo>
                <a:lnTo>
                  <a:pt x="1793522" y="234244"/>
                </a:lnTo>
                <a:lnTo>
                  <a:pt x="1728973" y="235632"/>
                </a:lnTo>
                <a:lnTo>
                  <a:pt x="1666731" y="237143"/>
                </a:lnTo>
                <a:lnTo>
                  <a:pt x="1607052" y="238771"/>
                </a:lnTo>
                <a:lnTo>
                  <a:pt x="1550193" y="240506"/>
                </a:lnTo>
                <a:lnTo>
                  <a:pt x="1496410" y="242340"/>
                </a:lnTo>
                <a:lnTo>
                  <a:pt x="1445958" y="244265"/>
                </a:lnTo>
                <a:lnTo>
                  <a:pt x="1399095" y="246273"/>
                </a:lnTo>
                <a:lnTo>
                  <a:pt x="1356077" y="248355"/>
                </a:lnTo>
                <a:lnTo>
                  <a:pt x="1317160" y="250503"/>
                </a:lnTo>
                <a:lnTo>
                  <a:pt x="1252654" y="254966"/>
                </a:lnTo>
                <a:lnTo>
                  <a:pt x="1207628" y="259593"/>
                </a:lnTo>
                <a:lnTo>
                  <a:pt x="1181100" y="266700"/>
                </a:lnTo>
                <a:lnTo>
                  <a:pt x="1181100" y="419100"/>
                </a:lnTo>
                <a:lnTo>
                  <a:pt x="1178066" y="421479"/>
                </a:lnTo>
                <a:lnTo>
                  <a:pt x="1134621" y="428536"/>
                </a:lnTo>
                <a:lnTo>
                  <a:pt x="1079599" y="433089"/>
                </a:lnTo>
                <a:lnTo>
                  <a:pt x="1006122" y="437444"/>
                </a:lnTo>
                <a:lnTo>
                  <a:pt x="963104" y="439526"/>
                </a:lnTo>
                <a:lnTo>
                  <a:pt x="916241" y="441534"/>
                </a:lnTo>
                <a:lnTo>
                  <a:pt x="865789" y="443459"/>
                </a:lnTo>
                <a:lnTo>
                  <a:pt x="812006" y="445293"/>
                </a:lnTo>
                <a:lnTo>
                  <a:pt x="755147" y="447028"/>
                </a:lnTo>
                <a:lnTo>
                  <a:pt x="695468" y="448656"/>
                </a:lnTo>
                <a:lnTo>
                  <a:pt x="633226" y="450167"/>
                </a:lnTo>
                <a:lnTo>
                  <a:pt x="568677" y="451555"/>
                </a:lnTo>
                <a:lnTo>
                  <a:pt x="502078" y="452810"/>
                </a:lnTo>
                <a:lnTo>
                  <a:pt x="433685" y="453925"/>
                </a:lnTo>
                <a:lnTo>
                  <a:pt x="363753" y="454891"/>
                </a:lnTo>
                <a:lnTo>
                  <a:pt x="292540" y="455700"/>
                </a:lnTo>
                <a:lnTo>
                  <a:pt x="220302" y="456344"/>
                </a:lnTo>
                <a:lnTo>
                  <a:pt x="147295" y="456814"/>
                </a:lnTo>
                <a:lnTo>
                  <a:pt x="73776" y="457102"/>
                </a:lnTo>
                <a:lnTo>
                  <a:pt x="0" y="457200"/>
                </a:lnTo>
              </a:path>
            </a:pathLst>
          </a:custGeom>
          <a:ln w="9344">
            <a:solidFill>
              <a:srgbClr val="D0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289766" y="5671820"/>
            <a:ext cx="7801738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recommended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regime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for </a:t>
            </a:r>
            <a:r>
              <a:rPr sz="2000" spc="-15" dirty="0">
                <a:latin typeface="Microsoft Sans Serif"/>
                <a:cs typeface="Microsoft Sans Serif"/>
              </a:rPr>
              <a:t>irrigation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employ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365" dirty="0">
                <a:latin typeface="Microsoft Sans Serif"/>
                <a:cs typeface="Microsoft Sans Serif"/>
              </a:rPr>
              <a:t>17%</a:t>
            </a:r>
            <a:r>
              <a:rPr sz="2000" spc="-350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E.D.T.A.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395" dirty="0">
                <a:latin typeface="Microsoft Sans Serif"/>
                <a:cs typeface="Microsoft Sans Serif"/>
              </a:rPr>
              <a:t>s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95" dirty="0">
                <a:latin typeface="Microsoft Sans Serif"/>
                <a:cs typeface="Microsoft Sans Serif"/>
              </a:rPr>
              <a:t>O</a:t>
            </a:r>
            <a:r>
              <a:rPr sz="2000" spc="-175" dirty="0">
                <a:latin typeface="Microsoft Sans Serif"/>
                <a:cs typeface="Microsoft Sans Serif"/>
              </a:rPr>
              <a:t>C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7494E49-76D1-1F2C-594D-A3A3F50591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117</a:t>
            </a:fld>
            <a:endParaRPr lang="en-IN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6363" y="212091"/>
            <a:ext cx="6627127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7992" y="339090"/>
            <a:ext cx="608695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90" dirty="0">
                <a:solidFill>
                  <a:srgbClr val="FFFFFF"/>
                </a:solidFill>
                <a:latin typeface="Georgia"/>
                <a:cs typeface="Georgia"/>
              </a:rPr>
              <a:t>CHLORHEXIDINE</a:t>
            </a:r>
            <a:r>
              <a:rPr sz="240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Georgia"/>
                <a:cs typeface="Georgia"/>
              </a:rPr>
              <a:t>DIGLUCONATE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7878" y="1786890"/>
            <a:ext cx="8470977" cy="3429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10" dirty="0">
                <a:latin typeface="Microsoft Sans Serif"/>
                <a:cs typeface="Microsoft Sans Serif"/>
              </a:rPr>
              <a:t>%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20" dirty="0">
                <a:latin typeface="Microsoft Sans Serif"/>
                <a:cs typeface="Microsoft Sans Serif"/>
              </a:rPr>
              <a:t>lu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610870">
              <a:lnSpc>
                <a:spcPct val="100000"/>
              </a:lnSpc>
            </a:pPr>
            <a:r>
              <a:rPr sz="2000" spc="-45" dirty="0">
                <a:latin typeface="Microsoft Sans Serif"/>
                <a:cs typeface="Microsoft Sans Serif"/>
              </a:rPr>
              <a:t>Broad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spectrum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antimicrobial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activity </a:t>
            </a:r>
            <a:r>
              <a:rPr sz="2000" spc="-65" dirty="0">
                <a:latin typeface="Microsoft Sans Serif"/>
                <a:cs typeface="Microsoft Sans Serif"/>
              </a:rPr>
              <a:t>against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most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common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Endodontic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pathogens</a:t>
            </a:r>
            <a:endParaRPr sz="2000">
              <a:latin typeface="Microsoft Sans Serif"/>
              <a:cs typeface="Microsoft Sans Serif"/>
            </a:endParaRPr>
          </a:p>
          <a:p>
            <a:pPr marL="12700" marR="4432300">
              <a:lnSpc>
                <a:spcPct val="200000"/>
              </a:lnSpc>
              <a:spcBef>
                <a:spcPts val="10"/>
              </a:spcBef>
            </a:pPr>
            <a:r>
              <a:rPr sz="2000" spc="-65" dirty="0">
                <a:latin typeface="Microsoft Sans Serif"/>
                <a:cs typeface="Microsoft Sans Serif"/>
              </a:rPr>
              <a:t>Effective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against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Ent.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Fecalis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Property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45" dirty="0">
                <a:latin typeface="Microsoft Sans Serif"/>
                <a:cs typeface="Microsoft Sans Serif"/>
              </a:rPr>
              <a:t>substantivity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spc="-185" dirty="0">
                <a:latin typeface="Microsoft Sans Serif"/>
                <a:cs typeface="Microsoft Sans Serif"/>
              </a:rPr>
              <a:t>Does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remove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smear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layer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hence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hence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always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employed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conjunction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other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irrigants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FC305-789A-3F0F-6931-D3B20A8209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118</a:t>
            </a:fld>
            <a:endParaRPr lang="en-IN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8848" y="391159"/>
            <a:ext cx="1489290" cy="584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9720" y="491490"/>
            <a:ext cx="98536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>
                <a:solidFill>
                  <a:srgbClr val="FFFFFF"/>
                </a:solidFill>
              </a:rPr>
              <a:t>M</a:t>
            </a:r>
            <a:r>
              <a:rPr spc="-45" dirty="0">
                <a:solidFill>
                  <a:srgbClr val="FFFFFF"/>
                </a:solidFill>
              </a:rPr>
              <a:t>.</a:t>
            </a:r>
            <a:r>
              <a:rPr spc="-200" dirty="0">
                <a:solidFill>
                  <a:srgbClr val="FFFFFF"/>
                </a:solidFill>
              </a:rPr>
              <a:t>T</a:t>
            </a:r>
            <a:r>
              <a:rPr spc="-130" dirty="0">
                <a:solidFill>
                  <a:srgbClr val="FFFFFF"/>
                </a:solidFill>
              </a:rPr>
              <a:t>.</a:t>
            </a:r>
            <a:r>
              <a:rPr spc="-20" dirty="0">
                <a:solidFill>
                  <a:srgbClr val="FFFFFF"/>
                </a:solidFill>
              </a:rPr>
              <a:t>A</a:t>
            </a:r>
            <a:r>
              <a:rPr spc="-130" dirty="0">
                <a:solidFill>
                  <a:srgbClr val="FFFFFF"/>
                </a:solidFill>
              </a:rPr>
              <a:t>.</a:t>
            </a:r>
            <a:r>
              <a:rPr spc="-85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0782" y="1710690"/>
            <a:ext cx="8058413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latin typeface="Microsoft Sans Serif"/>
                <a:cs typeface="Microsoft Sans Serif"/>
              </a:rPr>
              <a:t>Mixture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of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tetra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cyclic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isomer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citric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acid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detergent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(Tween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80)</a:t>
            </a:r>
            <a:endParaRPr sz="2000">
              <a:latin typeface="Microsoft Sans Serif"/>
              <a:cs typeface="Microsoft Sans Serif"/>
            </a:endParaRPr>
          </a:p>
          <a:p>
            <a:pPr marL="12700" marR="2472690">
              <a:lnSpc>
                <a:spcPct val="200000"/>
              </a:lnSpc>
              <a:tabLst>
                <a:tab pos="2138045" algn="l"/>
              </a:tabLst>
            </a:pPr>
            <a:r>
              <a:rPr sz="2000" spc="-175" dirty="0">
                <a:latin typeface="Microsoft Sans Serif"/>
                <a:cs typeface="Microsoft Sans Serif"/>
              </a:rPr>
              <a:t>Used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after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initial</a:t>
            </a:r>
            <a:r>
              <a:rPr sz="2000" spc="-20" dirty="0">
                <a:latin typeface="Microsoft Sans Serif"/>
                <a:cs typeface="Microsoft Sans Serif"/>
              </a:rPr>
              <a:t> irrigation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90" dirty="0">
                <a:latin typeface="Microsoft Sans Serif"/>
                <a:cs typeface="Microsoft Sans Serif"/>
              </a:rPr>
              <a:t>1.3%</a:t>
            </a:r>
            <a:r>
              <a:rPr sz="2000" spc="-254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NaOCl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88B19-EDF5-B762-9941-5D93324ADD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119</a:t>
            </a:fld>
            <a:endParaRPr lang="en-I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644" y="381000"/>
            <a:ext cx="7897447" cy="1154162"/>
          </a:xfrm>
          <a:prstGeom prst="rect">
            <a:avLst/>
          </a:prstGeom>
          <a:ln w="54989">
            <a:solidFill>
              <a:srgbClr val="D06248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360"/>
              </a:spcBef>
            </a:pPr>
            <a:r>
              <a:rPr sz="2400" spc="-170" dirty="0">
                <a:latin typeface="Microsoft Sans Serif"/>
                <a:cs typeface="Microsoft Sans Serif"/>
              </a:rPr>
              <a:t>The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spc="-85" dirty="0">
                <a:latin typeface="Microsoft Sans Serif"/>
                <a:cs typeface="Microsoft Sans Serif"/>
              </a:rPr>
              <a:t>procedure</a:t>
            </a:r>
            <a:r>
              <a:rPr sz="2400" spc="-40" dirty="0">
                <a:latin typeface="Microsoft Sans Serif"/>
                <a:cs typeface="Microsoft Sans Serif"/>
              </a:rPr>
              <a:t> of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spc="-45" dirty="0">
                <a:latin typeface="Microsoft Sans Serif"/>
                <a:cs typeface="Microsoft Sans Serif"/>
              </a:rPr>
              <a:t>pulpectomy</a:t>
            </a:r>
            <a:r>
              <a:rPr sz="2400" spc="-40" dirty="0">
                <a:latin typeface="Microsoft Sans Serif"/>
                <a:cs typeface="Microsoft Sans Serif"/>
              </a:rPr>
              <a:t> </a:t>
            </a:r>
            <a:r>
              <a:rPr sz="2400" spc="-110" dirty="0">
                <a:latin typeface="Microsoft Sans Serif"/>
                <a:cs typeface="Microsoft Sans Serif"/>
              </a:rPr>
              <a:t>can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spc="-90" dirty="0">
                <a:latin typeface="Microsoft Sans Serif"/>
                <a:cs typeface="Microsoft Sans Serif"/>
              </a:rPr>
              <a:t>be</a:t>
            </a:r>
            <a:r>
              <a:rPr sz="2400" spc="-40" dirty="0">
                <a:latin typeface="Microsoft Sans Serif"/>
                <a:cs typeface="Microsoft Sans Serif"/>
              </a:rPr>
              <a:t> </a:t>
            </a:r>
            <a:r>
              <a:rPr sz="2400" spc="-50" dirty="0">
                <a:latin typeface="Microsoft Sans Serif"/>
                <a:cs typeface="Microsoft Sans Serif"/>
              </a:rPr>
              <a:t>performed</a:t>
            </a:r>
            <a:r>
              <a:rPr sz="2400" spc="-30" dirty="0">
                <a:latin typeface="Microsoft Sans Serif"/>
                <a:cs typeface="Microsoft Sans Serif"/>
              </a:rPr>
              <a:t> </a:t>
            </a:r>
            <a:r>
              <a:rPr sz="2400" spc="-55" dirty="0">
                <a:latin typeface="Microsoft Sans Serif"/>
                <a:cs typeface="Microsoft Sans Serif"/>
              </a:rPr>
              <a:t>in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spc="20" dirty="0">
                <a:latin typeface="Microsoft Sans Serif"/>
                <a:cs typeface="Microsoft Sans Serif"/>
              </a:rPr>
              <a:t>:--</a:t>
            </a:r>
            <a:endParaRPr sz="2400">
              <a:latin typeface="Microsoft Sans Serif"/>
              <a:cs typeface="Microsoft Sans Serif"/>
            </a:endParaRPr>
          </a:p>
          <a:p>
            <a:pPr marL="1231900" indent="-227965">
              <a:lnSpc>
                <a:spcPct val="100000"/>
              </a:lnSpc>
              <a:buAutoNum type="arabicPeriod"/>
              <a:tabLst>
                <a:tab pos="1232535" algn="l"/>
              </a:tabLst>
            </a:pPr>
            <a:r>
              <a:rPr sz="2400" spc="-95" dirty="0">
                <a:latin typeface="Microsoft Sans Serif"/>
                <a:cs typeface="Microsoft Sans Serif"/>
              </a:rPr>
              <a:t>Single-visit</a:t>
            </a:r>
            <a:endParaRPr sz="2400">
              <a:latin typeface="Microsoft Sans Serif"/>
              <a:cs typeface="Microsoft Sans Serif"/>
            </a:endParaRPr>
          </a:p>
          <a:p>
            <a:pPr marL="1294130" indent="-290195">
              <a:lnSpc>
                <a:spcPct val="100000"/>
              </a:lnSpc>
              <a:buAutoNum type="arabicPeriod"/>
              <a:tabLst>
                <a:tab pos="1294765" algn="l"/>
              </a:tabLst>
            </a:pPr>
            <a:r>
              <a:rPr sz="2400" spc="-25" dirty="0">
                <a:latin typeface="Microsoft Sans Serif"/>
                <a:cs typeface="Microsoft Sans Serif"/>
              </a:rPr>
              <a:t>Multi-visit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484" y="3234690"/>
            <a:ext cx="1561073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95" dirty="0">
                <a:latin typeface="Microsoft Sans Serif"/>
                <a:cs typeface="Microsoft Sans Serif"/>
              </a:rPr>
              <a:t>Single-visit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3051" y="3234690"/>
            <a:ext cx="27393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Microsoft Sans Serif"/>
                <a:cs typeface="Microsoft Sans Serif"/>
              </a:rPr>
              <a:t>Partially</a:t>
            </a:r>
            <a:r>
              <a:rPr sz="2400" spc="-80" dirty="0">
                <a:latin typeface="Microsoft Sans Serif"/>
                <a:cs typeface="Microsoft Sans Serif"/>
              </a:rPr>
              <a:t> </a:t>
            </a:r>
            <a:r>
              <a:rPr sz="2400" spc="20" dirty="0">
                <a:latin typeface="Microsoft Sans Serif"/>
                <a:cs typeface="Microsoft Sans Serif"/>
              </a:rPr>
              <a:t>vital</a:t>
            </a:r>
            <a:r>
              <a:rPr sz="2400" spc="-8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pulp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483" y="3966209"/>
            <a:ext cx="1453763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Microsoft Sans Serif"/>
                <a:cs typeface="Microsoft Sans Serif"/>
              </a:rPr>
              <a:t>Multi-visit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40059" y="3966209"/>
            <a:ext cx="2162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Non-vital</a:t>
            </a:r>
            <a:r>
              <a:rPr sz="2400" spc="-8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pulp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49222" y="3343909"/>
            <a:ext cx="3567338" cy="172720"/>
            <a:chOff x="2057400" y="3343909"/>
            <a:chExt cx="3124200" cy="17272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10150" y="3343909"/>
              <a:ext cx="171450" cy="17271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57400" y="3409949"/>
              <a:ext cx="2987040" cy="39370"/>
            </a:xfrm>
            <a:custGeom>
              <a:avLst/>
              <a:gdLst/>
              <a:ahLst/>
              <a:cxnLst/>
              <a:rect l="l" t="t" r="r" b="b"/>
              <a:pathLst>
                <a:path w="2987040" h="39370">
                  <a:moveTo>
                    <a:pt x="0" y="0"/>
                  </a:moveTo>
                  <a:lnTo>
                    <a:pt x="0" y="38100"/>
                  </a:lnTo>
                  <a:lnTo>
                    <a:pt x="2987040" y="39370"/>
                  </a:lnTo>
                  <a:lnTo>
                    <a:pt x="298704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349222" y="4029709"/>
            <a:ext cx="3584739" cy="172720"/>
            <a:chOff x="2057400" y="4029709"/>
            <a:chExt cx="3139440" cy="17272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5389" y="4029709"/>
              <a:ext cx="171450" cy="17271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57400" y="4095749"/>
              <a:ext cx="3002280" cy="39370"/>
            </a:xfrm>
            <a:custGeom>
              <a:avLst/>
              <a:gdLst/>
              <a:ahLst/>
              <a:cxnLst/>
              <a:rect l="l" t="t" r="r" b="b"/>
              <a:pathLst>
                <a:path w="3002279" h="39370">
                  <a:moveTo>
                    <a:pt x="0" y="0"/>
                  </a:moveTo>
                  <a:lnTo>
                    <a:pt x="0" y="38100"/>
                  </a:lnTo>
                  <a:lnTo>
                    <a:pt x="3002279" y="39369"/>
                  </a:lnTo>
                  <a:lnTo>
                    <a:pt x="3002279" y="1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532607" y="34291"/>
            <a:ext cx="17865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Pulpectomy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-general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A6D4EBC-61B8-508A-3C32-40AB228001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2493" y="185420"/>
            <a:ext cx="676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14" dirty="0">
                <a:latin typeface="Trebuchet MS"/>
                <a:cs typeface="Trebuchet MS"/>
              </a:rPr>
              <a:t>F</a:t>
            </a:r>
            <a:r>
              <a:rPr sz="2400" spc="155" dirty="0">
                <a:latin typeface="Trebuchet MS"/>
                <a:cs typeface="Trebuchet MS"/>
              </a:rPr>
              <a:t>a</a:t>
            </a:r>
            <a:r>
              <a:rPr sz="2400" spc="145" dirty="0">
                <a:latin typeface="Trebuchet MS"/>
                <a:cs typeface="Trebuchet MS"/>
              </a:rPr>
              <a:t>c</a:t>
            </a:r>
            <a:r>
              <a:rPr sz="2400" spc="-145" dirty="0">
                <a:latin typeface="Trebuchet MS"/>
                <a:cs typeface="Trebuchet MS"/>
              </a:rPr>
              <a:t>t</a:t>
            </a:r>
            <a:r>
              <a:rPr sz="2400" spc="-70" dirty="0">
                <a:latin typeface="Trebuchet MS"/>
                <a:cs typeface="Trebuchet MS"/>
              </a:rPr>
              <a:t>o</a:t>
            </a:r>
            <a:r>
              <a:rPr sz="2400" spc="-50" dirty="0">
                <a:latin typeface="Trebuchet MS"/>
                <a:cs typeface="Trebuchet MS"/>
              </a:rPr>
              <a:t>r</a:t>
            </a:r>
            <a:r>
              <a:rPr sz="2400" spc="-100" dirty="0">
                <a:latin typeface="Trebuchet MS"/>
                <a:cs typeface="Trebuchet MS"/>
              </a:rPr>
              <a:t>s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155" dirty="0">
                <a:latin typeface="Trebuchet MS"/>
                <a:cs typeface="Trebuchet MS"/>
              </a:rPr>
              <a:t>a</a:t>
            </a:r>
            <a:r>
              <a:rPr sz="2400" spc="-65" dirty="0">
                <a:latin typeface="Trebuchet MS"/>
                <a:cs typeface="Trebuchet MS"/>
              </a:rPr>
              <a:t>ff</a:t>
            </a:r>
            <a:r>
              <a:rPr sz="2400" spc="80" dirty="0">
                <a:latin typeface="Trebuchet MS"/>
                <a:cs typeface="Trebuchet MS"/>
              </a:rPr>
              <a:t>ec</a:t>
            </a:r>
            <a:r>
              <a:rPr sz="2400" spc="-145" dirty="0">
                <a:latin typeface="Trebuchet MS"/>
                <a:cs typeface="Trebuchet MS"/>
              </a:rPr>
              <a:t>t</a:t>
            </a:r>
            <a:r>
              <a:rPr sz="2400" spc="5" dirty="0">
                <a:latin typeface="Trebuchet MS"/>
                <a:cs typeface="Trebuchet MS"/>
              </a:rPr>
              <a:t>i</a:t>
            </a:r>
            <a:r>
              <a:rPr sz="2400" spc="-15" dirty="0">
                <a:latin typeface="Trebuchet MS"/>
                <a:cs typeface="Trebuchet MS"/>
              </a:rPr>
              <a:t>n</a:t>
            </a:r>
            <a:r>
              <a:rPr sz="2400" spc="175" dirty="0">
                <a:latin typeface="Trebuchet MS"/>
                <a:cs typeface="Trebuchet MS"/>
              </a:rPr>
              <a:t>g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-25" dirty="0">
                <a:latin typeface="Trebuchet MS"/>
                <a:cs typeface="Trebuchet MS"/>
              </a:rPr>
              <a:t>h</a:t>
            </a:r>
            <a:r>
              <a:rPr sz="2400" spc="20" dirty="0">
                <a:latin typeface="Trebuchet MS"/>
                <a:cs typeface="Trebuchet MS"/>
              </a:rPr>
              <a:t>e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e</a:t>
            </a:r>
            <a:r>
              <a:rPr sz="2400" spc="-20" dirty="0">
                <a:latin typeface="Trebuchet MS"/>
                <a:cs typeface="Trebuchet MS"/>
              </a:rPr>
              <a:t>f</a:t>
            </a:r>
            <a:r>
              <a:rPr sz="2400" spc="-65" dirty="0">
                <a:latin typeface="Trebuchet MS"/>
                <a:cs typeface="Trebuchet MS"/>
              </a:rPr>
              <a:t>f</a:t>
            </a:r>
            <a:r>
              <a:rPr sz="2400" spc="5" dirty="0">
                <a:latin typeface="Trebuchet MS"/>
                <a:cs typeface="Trebuchet MS"/>
              </a:rPr>
              <a:t>i</a:t>
            </a:r>
            <a:r>
              <a:rPr sz="2400" spc="155" dirty="0">
                <a:latin typeface="Trebuchet MS"/>
                <a:cs typeface="Trebuchet MS"/>
              </a:rPr>
              <a:t>c</a:t>
            </a:r>
            <a:r>
              <a:rPr sz="2400" spc="150" dirty="0">
                <a:latin typeface="Trebuchet MS"/>
                <a:cs typeface="Trebuchet MS"/>
              </a:rPr>
              <a:t>a</a:t>
            </a:r>
            <a:r>
              <a:rPr sz="2400" spc="155" dirty="0">
                <a:latin typeface="Trebuchet MS"/>
                <a:cs typeface="Trebuchet MS"/>
              </a:rPr>
              <a:t>c</a:t>
            </a:r>
            <a:r>
              <a:rPr sz="2400" spc="100" dirty="0">
                <a:latin typeface="Trebuchet MS"/>
                <a:cs typeface="Trebuchet MS"/>
              </a:rPr>
              <a:t>y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o</a:t>
            </a:r>
            <a:r>
              <a:rPr sz="2400" spc="-5" dirty="0">
                <a:latin typeface="Trebuchet MS"/>
                <a:cs typeface="Trebuchet MS"/>
              </a:rPr>
              <a:t>f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155" dirty="0">
                <a:latin typeface="Trebuchet MS"/>
                <a:cs typeface="Trebuchet MS"/>
              </a:rPr>
              <a:t>a</a:t>
            </a:r>
            <a:r>
              <a:rPr sz="2400" spc="-15" dirty="0">
                <a:latin typeface="Trebuchet MS"/>
                <a:cs typeface="Trebuchet MS"/>
              </a:rPr>
              <a:t>n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5" dirty="0">
                <a:latin typeface="Trebuchet MS"/>
                <a:cs typeface="Trebuchet MS"/>
              </a:rPr>
              <a:t>i</a:t>
            </a:r>
            <a:r>
              <a:rPr sz="2400" spc="-165" dirty="0">
                <a:latin typeface="Trebuchet MS"/>
                <a:cs typeface="Trebuchet MS"/>
              </a:rPr>
              <a:t>rr</a:t>
            </a:r>
            <a:r>
              <a:rPr sz="2400" spc="5" dirty="0">
                <a:latin typeface="Trebuchet MS"/>
                <a:cs typeface="Trebuchet MS"/>
              </a:rPr>
              <a:t>i</a:t>
            </a:r>
            <a:r>
              <a:rPr sz="2400" spc="170" dirty="0">
                <a:latin typeface="Trebuchet MS"/>
                <a:cs typeface="Trebuchet MS"/>
              </a:rPr>
              <a:t>g</a:t>
            </a:r>
            <a:r>
              <a:rPr sz="2400" spc="155" dirty="0">
                <a:latin typeface="Trebuchet MS"/>
                <a:cs typeface="Trebuchet MS"/>
              </a:rPr>
              <a:t>a</a:t>
            </a:r>
            <a:r>
              <a:rPr sz="2400" spc="-25" dirty="0">
                <a:latin typeface="Trebuchet MS"/>
                <a:cs typeface="Trebuchet MS"/>
              </a:rPr>
              <a:t>n</a:t>
            </a:r>
            <a:r>
              <a:rPr sz="2400" spc="-150" dirty="0">
                <a:latin typeface="Trebuchet MS"/>
                <a:cs typeface="Trebuchet MS"/>
              </a:rPr>
              <a:t>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4899" y="872490"/>
            <a:ext cx="5079106" cy="5368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spc="-340" dirty="0">
                <a:latin typeface="Microsoft Sans Serif"/>
                <a:cs typeface="Microsoft Sans Serif"/>
              </a:rPr>
              <a:t>1.	</a:t>
            </a:r>
            <a:r>
              <a:rPr sz="2000" spc="-65" dirty="0">
                <a:latin typeface="Microsoft Sans Serif"/>
                <a:cs typeface="Microsoft Sans Serif"/>
              </a:rPr>
              <a:t>Volume</a:t>
            </a:r>
            <a:r>
              <a:rPr sz="2000" spc="-35" dirty="0">
                <a:latin typeface="Microsoft Sans Serif"/>
                <a:cs typeface="Microsoft Sans Serif"/>
              </a:rPr>
              <a:t> of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irrigant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used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418465" algn="l"/>
              </a:tabLst>
            </a:pPr>
            <a:r>
              <a:rPr sz="2000" spc="-155" dirty="0">
                <a:latin typeface="Microsoft Sans Serif"/>
                <a:cs typeface="Microsoft Sans Serif"/>
              </a:rPr>
              <a:t>3.	</a:t>
            </a:r>
            <a:r>
              <a:rPr sz="2000" spc="-55" dirty="0">
                <a:latin typeface="Microsoft Sans Serif"/>
                <a:cs typeface="Microsoft Sans Serif"/>
              </a:rPr>
              <a:t>concentration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5.	</a:t>
            </a:r>
            <a:r>
              <a:rPr sz="2000" spc="-90" dirty="0">
                <a:latin typeface="Microsoft Sans Serif"/>
                <a:cs typeface="Microsoft Sans Serif"/>
              </a:rPr>
              <a:t>Frequency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2000" spc="-185" dirty="0">
                <a:latin typeface="Microsoft Sans Serif"/>
                <a:cs typeface="Microsoft Sans Serif"/>
              </a:rPr>
              <a:t>7.	</a:t>
            </a:r>
            <a:r>
              <a:rPr sz="2000" spc="-50" dirty="0">
                <a:latin typeface="Microsoft Sans Serif"/>
                <a:cs typeface="Microsoft Sans Serif"/>
              </a:rPr>
              <a:t>Temperature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000" spc="-110" dirty="0">
                <a:latin typeface="Microsoft Sans Serif"/>
                <a:cs typeface="Microsoft Sans Serif"/>
              </a:rPr>
              <a:t>9.	</a:t>
            </a:r>
            <a:r>
              <a:rPr sz="2000" spc="-55" dirty="0">
                <a:latin typeface="Microsoft Sans Serif"/>
                <a:cs typeface="Microsoft Sans Serif"/>
              </a:rPr>
              <a:t>Length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time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intra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contact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000" spc="-415" dirty="0">
                <a:latin typeface="Microsoft Sans Serif"/>
                <a:cs typeface="Microsoft Sans Serif"/>
              </a:rPr>
              <a:t>11.	</a:t>
            </a:r>
            <a:r>
              <a:rPr sz="2000" spc="-85" dirty="0">
                <a:latin typeface="Microsoft Sans Serif"/>
                <a:cs typeface="Microsoft Sans Serif"/>
              </a:rPr>
              <a:t>Gauge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irrigating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needle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285" dirty="0">
                <a:latin typeface="Microsoft Sans Serif"/>
                <a:cs typeface="Microsoft Sans Serif"/>
              </a:rPr>
              <a:t>13.</a:t>
            </a:r>
            <a:r>
              <a:rPr sz="2000" spc="-26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Depth </a:t>
            </a:r>
            <a:r>
              <a:rPr sz="2000" spc="-40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penetration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285" dirty="0">
                <a:latin typeface="Microsoft Sans Serif"/>
                <a:cs typeface="Microsoft Sans Serif"/>
              </a:rPr>
              <a:t>15.</a:t>
            </a:r>
            <a:r>
              <a:rPr sz="2000" spc="-27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Diameter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prepared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305" dirty="0">
                <a:latin typeface="Microsoft Sans Serif"/>
                <a:cs typeface="Microsoft Sans Serif"/>
              </a:rPr>
              <a:t>17.</a:t>
            </a:r>
            <a:r>
              <a:rPr sz="2000" spc="-16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Age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of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irrigating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solution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CE14C-5077-911A-CFC6-3D1D39492B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120</a:t>
            </a:fld>
            <a:endParaRPr lang="en-IN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0467" y="567690"/>
            <a:ext cx="315622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Irrigation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10" dirty="0">
                <a:latin typeface="Trebuchet MS"/>
                <a:cs typeface="Trebuchet MS"/>
              </a:rPr>
              <a:t>guidelines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2410" y="1482090"/>
            <a:ext cx="8390494" cy="3136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84275">
              <a:lnSpc>
                <a:spcPct val="100000"/>
              </a:lnSpc>
              <a:spcBef>
                <a:spcPts val="100"/>
              </a:spcBef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only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instrument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required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disposable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luer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lock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syringe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With</a:t>
            </a:r>
            <a:r>
              <a:rPr sz="2000" spc="-35" dirty="0">
                <a:latin typeface="Microsoft Sans Serif"/>
                <a:cs typeface="Microsoft Sans Serif"/>
              </a:rPr>
              <a:t> 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endodontic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blunt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ended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side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vented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needle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193675">
              <a:lnSpc>
                <a:spcPct val="100000"/>
              </a:lnSpc>
            </a:pPr>
            <a:r>
              <a:rPr sz="2000" spc="-70" dirty="0">
                <a:latin typeface="Microsoft Sans Serif"/>
                <a:cs typeface="Microsoft Sans Serif"/>
              </a:rPr>
              <a:t>Sufficient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room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between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needle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wall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allows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for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return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Flow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solution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76200" marR="161290" indent="-63500">
              <a:lnSpc>
                <a:spcPct val="100000"/>
              </a:lnSpc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objective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wash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canaland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force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solution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under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pressure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into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peri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radicular </a:t>
            </a:r>
            <a:r>
              <a:rPr sz="2000" spc="-145" dirty="0">
                <a:latin typeface="Microsoft Sans Serif"/>
                <a:cs typeface="Microsoft Sans Serif"/>
              </a:rPr>
              <a:t>tissue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return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flow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solution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caught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gauze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sponge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aspirated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981EC-CBD1-FCDE-3C9A-FEEE96B3C8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121</a:t>
            </a:fld>
            <a:endParaRPr lang="en-IN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2002" y="139701"/>
            <a:ext cx="5812150" cy="6654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52183" y="262890"/>
            <a:ext cx="527487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04" dirty="0">
                <a:solidFill>
                  <a:srgbClr val="FFFFFF"/>
                </a:solidFill>
                <a:latin typeface="Georgia"/>
                <a:cs typeface="Georgia"/>
              </a:rPr>
              <a:t>INTRACANAL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Georgia"/>
                <a:cs typeface="Georgia"/>
              </a:rPr>
              <a:t>MEDICAMENT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8993" y="1557020"/>
            <a:ext cx="7790862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3500">
              <a:lnSpc>
                <a:spcPct val="100000"/>
              </a:lnSpc>
              <a:spcBef>
                <a:spcPts val="100"/>
              </a:spcBef>
            </a:pP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10" dirty="0">
                <a:latin typeface="Microsoft Sans Serif"/>
                <a:cs typeface="Microsoft Sans Serif"/>
              </a:rPr>
              <a:t>e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39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80" dirty="0">
                <a:latin typeface="Microsoft Sans Serif"/>
                <a:cs typeface="Microsoft Sans Serif"/>
              </a:rPr>
              <a:t>s 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infected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665CA-544A-05E7-D4DB-B2F9D5D72D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122</a:t>
            </a:fld>
            <a:endParaRPr lang="en-IN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1620" y="34290"/>
            <a:ext cx="88639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50" dirty="0">
                <a:latin typeface="Trebuchet MS"/>
                <a:cs typeface="Trebuchet MS"/>
              </a:rPr>
              <a:t>d</a:t>
            </a:r>
            <a:r>
              <a:rPr sz="2400" spc="80" dirty="0">
                <a:latin typeface="Trebuchet MS"/>
                <a:cs typeface="Trebuchet MS"/>
              </a:rPr>
              <a:t>e</a:t>
            </a:r>
            <a:r>
              <a:rPr sz="2400" spc="90" dirty="0">
                <a:latin typeface="Trebuchet MS"/>
                <a:cs typeface="Trebuchet MS"/>
              </a:rPr>
              <a:t>a</a:t>
            </a:r>
            <a:r>
              <a:rPr sz="2400" spc="-15" dirty="0">
                <a:latin typeface="Trebuchet MS"/>
                <a:cs typeface="Trebuchet MS"/>
              </a:rPr>
              <a:t>l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-175" dirty="0">
                <a:latin typeface="Trebuchet MS"/>
                <a:cs typeface="Trebuchet MS"/>
              </a:rPr>
              <a:t>r</a:t>
            </a:r>
            <a:r>
              <a:rPr sz="2400" spc="25" dirty="0">
                <a:latin typeface="Trebuchet MS"/>
                <a:cs typeface="Trebuchet MS"/>
              </a:rPr>
              <a:t>e</a:t>
            </a:r>
            <a:r>
              <a:rPr sz="2400" spc="50" dirty="0">
                <a:latin typeface="Trebuchet MS"/>
                <a:cs typeface="Trebuchet MS"/>
              </a:rPr>
              <a:t>q</a:t>
            </a:r>
            <a:r>
              <a:rPr sz="2400" spc="-25" dirty="0">
                <a:latin typeface="Trebuchet MS"/>
                <a:cs typeface="Trebuchet MS"/>
              </a:rPr>
              <a:t>u</a:t>
            </a:r>
            <a:r>
              <a:rPr sz="2400" spc="10" dirty="0">
                <a:latin typeface="Trebuchet MS"/>
                <a:cs typeface="Trebuchet MS"/>
              </a:rPr>
              <a:t>i</a:t>
            </a:r>
            <a:r>
              <a:rPr sz="2400" spc="-165" dirty="0">
                <a:latin typeface="Trebuchet MS"/>
                <a:cs typeface="Trebuchet MS"/>
              </a:rPr>
              <a:t>r</a:t>
            </a:r>
            <a:r>
              <a:rPr sz="2400" spc="-50" dirty="0">
                <a:latin typeface="Trebuchet MS"/>
                <a:cs typeface="Trebuchet MS"/>
              </a:rPr>
              <a:t>e</a:t>
            </a:r>
            <a:r>
              <a:rPr sz="2400" spc="-70" dirty="0">
                <a:latin typeface="Trebuchet MS"/>
                <a:cs typeface="Trebuchet MS"/>
              </a:rPr>
              <a:t>m</a:t>
            </a:r>
            <a:r>
              <a:rPr sz="2400" spc="-5" dirty="0">
                <a:latin typeface="Trebuchet MS"/>
                <a:cs typeface="Trebuchet MS"/>
              </a:rPr>
              <a:t>e</a:t>
            </a:r>
            <a:r>
              <a:rPr sz="2400" dirty="0">
                <a:latin typeface="Trebuchet MS"/>
                <a:cs typeface="Trebuchet MS"/>
              </a:rPr>
              <a:t>n</a:t>
            </a:r>
            <a:r>
              <a:rPr sz="2400" spc="-150" dirty="0">
                <a:latin typeface="Trebuchet MS"/>
                <a:cs typeface="Trebuchet MS"/>
              </a:rPr>
              <a:t>t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o</a:t>
            </a:r>
            <a:r>
              <a:rPr sz="2400" spc="-65" dirty="0">
                <a:latin typeface="Trebuchet MS"/>
                <a:cs typeface="Trebuchet MS"/>
              </a:rPr>
              <a:t>f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165" dirty="0">
                <a:latin typeface="Trebuchet MS"/>
                <a:cs typeface="Trebuchet MS"/>
              </a:rPr>
              <a:t>r</a:t>
            </a:r>
            <a:r>
              <a:rPr sz="2400" spc="60" dirty="0">
                <a:latin typeface="Trebuchet MS"/>
                <a:cs typeface="Trebuchet MS"/>
              </a:rPr>
              <a:t>o</a:t>
            </a:r>
            <a:r>
              <a:rPr sz="2400" spc="-65" dirty="0">
                <a:latin typeface="Trebuchet MS"/>
                <a:cs typeface="Trebuchet MS"/>
              </a:rPr>
              <a:t>o</a:t>
            </a:r>
            <a:r>
              <a:rPr sz="2400" spc="-45" dirty="0">
                <a:latin typeface="Trebuchet MS"/>
                <a:cs typeface="Trebuchet MS"/>
              </a:rPr>
              <a:t>t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145" dirty="0">
                <a:latin typeface="Trebuchet MS"/>
                <a:cs typeface="Trebuchet MS"/>
              </a:rPr>
              <a:t>c</a:t>
            </a:r>
            <a:r>
              <a:rPr sz="2400" spc="150" dirty="0">
                <a:latin typeface="Trebuchet MS"/>
                <a:cs typeface="Trebuchet MS"/>
              </a:rPr>
              <a:t>a</a:t>
            </a:r>
            <a:r>
              <a:rPr sz="2400" spc="-15" dirty="0">
                <a:latin typeface="Trebuchet MS"/>
                <a:cs typeface="Trebuchet MS"/>
              </a:rPr>
              <a:t>n</a:t>
            </a:r>
            <a:r>
              <a:rPr sz="2400" spc="155" dirty="0">
                <a:latin typeface="Trebuchet MS"/>
                <a:cs typeface="Trebuchet MS"/>
              </a:rPr>
              <a:t>a</a:t>
            </a:r>
            <a:r>
              <a:rPr sz="2400" spc="-15" dirty="0">
                <a:latin typeface="Trebuchet MS"/>
                <a:cs typeface="Trebuchet MS"/>
              </a:rPr>
              <a:t>l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m</a:t>
            </a:r>
            <a:r>
              <a:rPr sz="2400" spc="30" dirty="0">
                <a:latin typeface="Trebuchet MS"/>
                <a:cs typeface="Trebuchet MS"/>
              </a:rPr>
              <a:t>e</a:t>
            </a:r>
            <a:r>
              <a:rPr sz="2400" spc="45" dirty="0">
                <a:latin typeface="Trebuchet MS"/>
                <a:cs typeface="Trebuchet MS"/>
              </a:rPr>
              <a:t>d</a:t>
            </a:r>
            <a:r>
              <a:rPr sz="2400" spc="5" dirty="0">
                <a:latin typeface="Trebuchet MS"/>
                <a:cs typeface="Trebuchet MS"/>
              </a:rPr>
              <a:t>i</a:t>
            </a:r>
            <a:r>
              <a:rPr sz="2400" spc="155" dirty="0">
                <a:latin typeface="Trebuchet MS"/>
                <a:cs typeface="Trebuchet MS"/>
              </a:rPr>
              <a:t>c</a:t>
            </a:r>
            <a:r>
              <a:rPr sz="2400" spc="150" dirty="0">
                <a:latin typeface="Trebuchet MS"/>
                <a:cs typeface="Trebuchet MS"/>
              </a:rPr>
              <a:t>a</a:t>
            </a:r>
            <a:r>
              <a:rPr sz="2400" spc="-135" dirty="0">
                <a:latin typeface="Trebuchet MS"/>
                <a:cs typeface="Trebuchet MS"/>
              </a:rPr>
              <a:t>m</a:t>
            </a:r>
            <a:r>
              <a:rPr sz="2400" spc="25" dirty="0">
                <a:latin typeface="Trebuchet MS"/>
                <a:cs typeface="Trebuchet MS"/>
              </a:rPr>
              <a:t>e</a:t>
            </a:r>
            <a:r>
              <a:rPr sz="2400" spc="-25" dirty="0">
                <a:latin typeface="Trebuchet MS"/>
                <a:cs typeface="Trebuchet MS"/>
              </a:rPr>
              <a:t>n</a:t>
            </a:r>
            <a:r>
              <a:rPr sz="2400" spc="-150" dirty="0">
                <a:latin typeface="Trebuchet MS"/>
                <a:cs typeface="Trebuchet MS"/>
              </a:rPr>
              <a:t>t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G</a:t>
            </a:r>
            <a:r>
              <a:rPr sz="2400" spc="-175" dirty="0">
                <a:latin typeface="Trebuchet MS"/>
                <a:cs typeface="Trebuchet MS"/>
              </a:rPr>
              <a:t>r</a:t>
            </a:r>
            <a:r>
              <a:rPr sz="2400" spc="60" dirty="0">
                <a:latin typeface="Trebuchet MS"/>
                <a:cs typeface="Trebuchet MS"/>
              </a:rPr>
              <a:t>o</a:t>
            </a:r>
            <a:r>
              <a:rPr sz="2400" spc="-95" dirty="0">
                <a:latin typeface="Trebuchet MS"/>
                <a:cs typeface="Trebuchet MS"/>
              </a:rPr>
              <a:t>s</a:t>
            </a:r>
            <a:r>
              <a:rPr sz="2400" spc="-105" dirty="0">
                <a:latin typeface="Trebuchet MS"/>
                <a:cs typeface="Trebuchet MS"/>
              </a:rPr>
              <a:t>s</a:t>
            </a:r>
            <a:r>
              <a:rPr sz="2400" spc="-135" dirty="0">
                <a:latin typeface="Trebuchet MS"/>
                <a:cs typeface="Trebuchet MS"/>
              </a:rPr>
              <a:t>m</a:t>
            </a:r>
            <a:r>
              <a:rPr sz="2400" spc="155" dirty="0">
                <a:latin typeface="Trebuchet MS"/>
                <a:cs typeface="Trebuchet MS"/>
              </a:rPr>
              <a:t>a</a:t>
            </a:r>
            <a:r>
              <a:rPr sz="2400" spc="-15" dirty="0">
                <a:latin typeface="Trebuchet MS"/>
                <a:cs typeface="Trebuchet MS"/>
              </a:rPr>
              <a:t>n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1620" y="674370"/>
            <a:ext cx="8695748" cy="551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indent="-1905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03200" algn="l"/>
              </a:tabLst>
            </a:pPr>
            <a:r>
              <a:rPr sz="2000" spc="-65" dirty="0">
                <a:latin typeface="Microsoft Sans Serif"/>
                <a:cs typeface="Microsoft Sans Serif"/>
              </a:rPr>
              <a:t>Effective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antimicrobial</a:t>
            </a:r>
            <a:r>
              <a:rPr sz="2000" spc="-35" dirty="0">
                <a:latin typeface="Microsoft Sans Serif"/>
                <a:cs typeface="Microsoft Sans Serif"/>
              </a:rPr>
              <a:t> agent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55270" indent="-242570">
              <a:lnSpc>
                <a:spcPct val="100000"/>
              </a:lnSpc>
              <a:buAutoNum type="arabicPeriod"/>
              <a:tabLst>
                <a:tab pos="255270" algn="l"/>
              </a:tabLst>
            </a:pPr>
            <a:r>
              <a:rPr sz="2000" spc="-60" dirty="0">
                <a:latin typeface="Microsoft Sans Serif"/>
                <a:cs typeface="Microsoft Sans Serif"/>
              </a:rPr>
              <a:t>Non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irritating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peri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radicular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85" dirty="0">
                <a:latin typeface="Microsoft Sans Serif"/>
                <a:cs typeface="Microsoft Sans Serif"/>
              </a:rPr>
              <a:t>tissues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51460" indent="-238760">
              <a:lnSpc>
                <a:spcPct val="100000"/>
              </a:lnSpc>
              <a:buAutoNum type="arabicPeriod"/>
              <a:tabLst>
                <a:tab pos="251460" algn="l"/>
              </a:tabLst>
            </a:pPr>
            <a:r>
              <a:rPr sz="2000" spc="-75" dirty="0">
                <a:latin typeface="Microsoft Sans Serif"/>
                <a:cs typeface="Microsoft Sans Serif"/>
              </a:rPr>
              <a:t>Stable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solution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59079" indent="-246379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59079" algn="l"/>
              </a:tabLst>
            </a:pPr>
            <a:r>
              <a:rPr sz="2000" spc="-65" dirty="0">
                <a:latin typeface="Microsoft Sans Serif"/>
                <a:cs typeface="Microsoft Sans Serif"/>
              </a:rPr>
              <a:t>Prolonged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anti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microbial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effect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54000" marR="5080" indent="-254000">
              <a:lnSpc>
                <a:spcPct val="100000"/>
              </a:lnSpc>
              <a:buAutoNum type="arabicPeriod"/>
              <a:tabLst>
                <a:tab pos="254000" algn="l"/>
              </a:tabLst>
            </a:pP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active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 </a:t>
            </a:r>
            <a:r>
              <a:rPr sz="2000" spc="-140" dirty="0">
                <a:latin typeface="Microsoft Sans Serif"/>
                <a:cs typeface="Microsoft Sans Serif"/>
              </a:rPr>
              <a:t>presence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blood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serum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30" dirty="0">
                <a:latin typeface="Microsoft Sans Serif"/>
                <a:cs typeface="Microsoft Sans Serif"/>
              </a:rPr>
              <a:t>protein </a:t>
            </a:r>
            <a:r>
              <a:rPr sz="2000" spc="-55" dirty="0">
                <a:latin typeface="Microsoft Sans Serif"/>
                <a:cs typeface="Microsoft Sans Serif"/>
              </a:rPr>
              <a:t>derivatives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tissue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62890" indent="-250190">
              <a:lnSpc>
                <a:spcPct val="100000"/>
              </a:lnSpc>
              <a:buAutoNum type="arabicPeriod"/>
              <a:tabLst>
                <a:tab pos="262890" algn="l"/>
              </a:tabLst>
            </a:pPr>
            <a:r>
              <a:rPr sz="2000" spc="-85" dirty="0">
                <a:latin typeface="Microsoft Sans Serif"/>
                <a:cs typeface="Microsoft Sans Serif"/>
              </a:rPr>
              <a:t>L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43840" indent="-231140">
              <a:lnSpc>
                <a:spcPct val="100000"/>
              </a:lnSpc>
              <a:buAutoNum type="arabicPeriod"/>
              <a:tabLst>
                <a:tab pos="243840" algn="l"/>
              </a:tabLst>
            </a:pP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interfere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repair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peri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radicular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85" dirty="0">
                <a:latin typeface="Microsoft Sans Serif"/>
                <a:cs typeface="Microsoft Sans Serif"/>
              </a:rPr>
              <a:t>tissues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47650" indent="-234950">
              <a:lnSpc>
                <a:spcPct val="100000"/>
              </a:lnSpc>
              <a:buAutoNum type="arabicPeriod"/>
              <a:tabLst>
                <a:tab pos="247650" algn="l"/>
              </a:tabLst>
            </a:pPr>
            <a:r>
              <a:rPr sz="2000" spc="5" dirty="0">
                <a:latin typeface="Microsoft Sans Serif"/>
                <a:cs typeface="Microsoft Sans Serif"/>
              </a:rPr>
              <a:t>Not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stain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tooth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structure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62890" indent="-250190">
              <a:lnSpc>
                <a:spcPct val="100000"/>
              </a:lnSpc>
              <a:buAutoNum type="arabicPeriod"/>
              <a:tabLst>
                <a:tab pos="262890" algn="l"/>
                <a:tab pos="3771900" algn="l"/>
              </a:tabLst>
            </a:pP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 </a:t>
            </a:r>
            <a:r>
              <a:rPr sz="2000" spc="-75" dirty="0">
                <a:latin typeface="Microsoft Sans Serif"/>
                <a:cs typeface="Microsoft Sans Serif"/>
              </a:rPr>
              <a:t>induce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cell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mediated	</a:t>
            </a:r>
            <a:r>
              <a:rPr sz="2000" spc="-40" dirty="0">
                <a:latin typeface="Microsoft Sans Serif"/>
                <a:cs typeface="Microsoft Sans Serif"/>
              </a:rPr>
              <a:t>immune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response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1861A-B607-6AC3-F5BB-EE04EDB20A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123</a:t>
            </a:fld>
            <a:endParaRPr lang="en-IN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6020" y="139701"/>
            <a:ext cx="4718745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1848" y="262890"/>
            <a:ext cx="4173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30" dirty="0">
                <a:solidFill>
                  <a:srgbClr val="FFFFFF"/>
                </a:solidFill>
                <a:latin typeface="Georgia"/>
                <a:cs typeface="Georgia"/>
              </a:rPr>
              <a:t>CALCIUM</a:t>
            </a:r>
            <a:r>
              <a:rPr sz="2400" spc="-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Georgia"/>
                <a:cs typeface="Georgia"/>
              </a:rPr>
              <a:t>HYDROXIDE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5512" y="1482090"/>
            <a:ext cx="3753680" cy="111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latin typeface="Microsoft Sans Serif"/>
                <a:cs typeface="Microsoft Sans Serif"/>
              </a:rPr>
              <a:t>Highly </a:t>
            </a:r>
            <a:r>
              <a:rPr sz="2000" spc="-30" dirty="0">
                <a:latin typeface="Microsoft Sans Serif"/>
                <a:cs typeface="Microsoft Sans Serif"/>
              </a:rPr>
              <a:t>alkine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substance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50">
              <a:latin typeface="Microsoft Sans Serif"/>
              <a:cs typeface="Microsoft Sans Serif"/>
            </a:endParaRPr>
          </a:p>
          <a:p>
            <a:pPr marL="773430">
              <a:lnSpc>
                <a:spcPct val="100000"/>
              </a:lnSpc>
              <a:spcBef>
                <a:spcPts val="5"/>
              </a:spcBef>
            </a:pPr>
            <a:r>
              <a:rPr sz="2000" spc="-90" dirty="0">
                <a:latin typeface="Microsoft Sans Serif"/>
                <a:cs typeface="Microsoft Sans Serif"/>
              </a:rPr>
              <a:t>P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10" dirty="0">
                <a:latin typeface="Microsoft Sans Serif"/>
                <a:cs typeface="Microsoft Sans Serif"/>
              </a:rPr>
              <a:t>H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35" dirty="0">
                <a:latin typeface="Microsoft Sans Serif"/>
                <a:cs typeface="Microsoft Sans Serif"/>
              </a:rPr>
              <a:t>x</a:t>
            </a:r>
            <a:r>
              <a:rPr sz="2000" spc="-10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0115" y="2548890"/>
            <a:ext cx="112748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-55" dirty="0">
                <a:latin typeface="Microsoft Sans Serif"/>
                <a:cs typeface="Microsoft Sans Serif"/>
              </a:rPr>
              <a:t>Ca(OH)</a:t>
            </a:r>
            <a:r>
              <a:rPr sz="1725" spc="-82" baseline="-24154" dirty="0">
                <a:latin typeface="Microsoft Sans Serif"/>
                <a:cs typeface="Microsoft Sans Serif"/>
              </a:rPr>
              <a:t>2</a:t>
            </a:r>
            <a:endParaRPr sz="1725" baseline="-24154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18472" y="1720850"/>
            <a:ext cx="3911020" cy="2321560"/>
            <a:chOff x="1592580" y="1720850"/>
            <a:chExt cx="3425190" cy="23215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1919" y="1720850"/>
              <a:ext cx="181609" cy="1625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92580" y="1778000"/>
              <a:ext cx="2396490" cy="830580"/>
            </a:xfrm>
            <a:custGeom>
              <a:avLst/>
              <a:gdLst/>
              <a:ahLst/>
              <a:cxnLst/>
              <a:rect l="l" t="t" r="r" b="b"/>
              <a:pathLst>
                <a:path w="2396490" h="830580">
                  <a:moveTo>
                    <a:pt x="2383790" y="0"/>
                  </a:moveTo>
                  <a:lnTo>
                    <a:pt x="0" y="795020"/>
                  </a:lnTo>
                  <a:lnTo>
                    <a:pt x="12700" y="830579"/>
                  </a:lnTo>
                  <a:lnTo>
                    <a:pt x="2396490" y="35560"/>
                  </a:lnTo>
                  <a:lnTo>
                    <a:pt x="238379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01540" y="2363469"/>
              <a:ext cx="175260" cy="1714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98930" y="2429509"/>
              <a:ext cx="3141980" cy="256540"/>
            </a:xfrm>
            <a:custGeom>
              <a:avLst/>
              <a:gdLst/>
              <a:ahLst/>
              <a:cxnLst/>
              <a:rect l="l" t="t" r="r" b="b"/>
              <a:pathLst>
                <a:path w="3141979" h="256539">
                  <a:moveTo>
                    <a:pt x="3139440" y="0"/>
                  </a:moveTo>
                  <a:lnTo>
                    <a:pt x="0" y="218439"/>
                  </a:lnTo>
                  <a:lnTo>
                    <a:pt x="2539" y="256539"/>
                  </a:lnTo>
                  <a:lnTo>
                    <a:pt x="3141980" y="36829"/>
                  </a:lnTo>
                  <a:lnTo>
                    <a:pt x="313944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9969" y="3072130"/>
              <a:ext cx="177800" cy="17018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16710" y="2701289"/>
              <a:ext cx="3267710" cy="477520"/>
            </a:xfrm>
            <a:custGeom>
              <a:avLst/>
              <a:gdLst/>
              <a:ahLst/>
              <a:cxnLst/>
              <a:rect l="l" t="t" r="r" b="b"/>
              <a:pathLst>
                <a:path w="3267710" h="477519">
                  <a:moveTo>
                    <a:pt x="5080" y="0"/>
                  </a:moveTo>
                  <a:lnTo>
                    <a:pt x="0" y="38100"/>
                  </a:lnTo>
                  <a:lnTo>
                    <a:pt x="3262629" y="477520"/>
                  </a:lnTo>
                  <a:lnTo>
                    <a:pt x="3267710" y="439420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7209" y="3883660"/>
              <a:ext cx="181610" cy="1587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25600" y="2768600"/>
              <a:ext cx="2785110" cy="1219200"/>
            </a:xfrm>
            <a:custGeom>
              <a:avLst/>
              <a:gdLst/>
              <a:ahLst/>
              <a:cxnLst/>
              <a:rect l="l" t="t" r="r" b="b"/>
              <a:pathLst>
                <a:path w="2785110" h="1219200">
                  <a:moveTo>
                    <a:pt x="15239" y="0"/>
                  </a:moveTo>
                  <a:lnTo>
                    <a:pt x="0" y="35560"/>
                  </a:lnTo>
                  <a:lnTo>
                    <a:pt x="2769870" y="1219200"/>
                  </a:lnTo>
                  <a:lnTo>
                    <a:pt x="2785110" y="1183639"/>
                  </a:lnTo>
                  <a:lnTo>
                    <a:pt x="15239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87484" y="3006090"/>
            <a:ext cx="7903248" cy="1805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5229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latin typeface="Microsoft Sans Serif"/>
                <a:cs typeface="Microsoft Sans Serif"/>
              </a:rPr>
              <a:t>Anti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bacterial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properties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50">
              <a:latin typeface="Microsoft Sans Serif"/>
              <a:cs typeface="Microsoft Sans Serif"/>
            </a:endParaRPr>
          </a:p>
          <a:p>
            <a:pPr marL="3818890" marR="18986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Microsoft Sans Serif"/>
                <a:cs typeface="Microsoft Sans Serif"/>
              </a:rPr>
              <a:t>Ability </a:t>
            </a:r>
            <a:r>
              <a:rPr sz="2000" spc="15" dirty="0">
                <a:latin typeface="Microsoft Sans Serif"/>
                <a:cs typeface="Microsoft Sans Serif"/>
              </a:rPr>
              <a:t>to </a:t>
            </a:r>
            <a:r>
              <a:rPr sz="2000" spc="-75" dirty="0">
                <a:latin typeface="Microsoft Sans Serif"/>
                <a:cs typeface="Microsoft Sans Serif"/>
              </a:rPr>
              <a:t>induce </a:t>
            </a:r>
            <a:r>
              <a:rPr sz="2000" spc="-30" dirty="0">
                <a:latin typeface="Microsoft Sans Serif"/>
                <a:cs typeface="Microsoft Sans Serif"/>
              </a:rPr>
              <a:t>repair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H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80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q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8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0" dirty="0">
                <a:latin typeface="Microsoft Sans Serif"/>
                <a:cs typeface="Microsoft Sans Serif"/>
              </a:rPr>
              <a:t>vi</a:t>
            </a:r>
            <a:r>
              <a:rPr sz="2000" spc="-5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2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35934" y="4987290"/>
            <a:ext cx="112748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-55" dirty="0">
                <a:latin typeface="Microsoft Sans Serif"/>
                <a:cs typeface="Microsoft Sans Serif"/>
              </a:rPr>
              <a:t>Ca(OH)</a:t>
            </a:r>
            <a:r>
              <a:rPr sz="1725" spc="-82" baseline="-24154" dirty="0">
                <a:latin typeface="Microsoft Sans Serif"/>
                <a:cs typeface="Microsoft Sans Serif"/>
              </a:rPr>
              <a:t>2</a:t>
            </a:r>
            <a:endParaRPr sz="1725" baseline="-24154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12328" y="4911090"/>
            <a:ext cx="57135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00" spc="-202" baseline="-16666" dirty="0">
                <a:latin typeface="Microsoft Sans Serif"/>
                <a:cs typeface="Microsoft Sans Serif"/>
              </a:rPr>
              <a:t>Ca</a:t>
            </a:r>
            <a:r>
              <a:rPr sz="1150" spc="-135" dirty="0">
                <a:latin typeface="Microsoft Sans Serif"/>
                <a:cs typeface="Microsoft Sans Serif"/>
              </a:rPr>
              <a:t>2+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15645" y="4987290"/>
            <a:ext cx="134137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30835" algn="l"/>
              </a:tabLst>
            </a:pPr>
            <a:r>
              <a:rPr sz="2000" spc="-365" dirty="0">
                <a:latin typeface="Microsoft Sans Serif"/>
                <a:cs typeface="Microsoft Sans Serif"/>
              </a:rPr>
              <a:t>+	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40" dirty="0">
                <a:latin typeface="Microsoft Sans Serif"/>
                <a:cs typeface="Microsoft Sans Serif"/>
              </a:rPr>
              <a:t>(</a:t>
            </a:r>
            <a:r>
              <a:rPr sz="2000" spc="-70" dirty="0">
                <a:latin typeface="Microsoft Sans Serif"/>
                <a:cs typeface="Microsoft Sans Serif"/>
              </a:rPr>
              <a:t>O</a:t>
            </a:r>
            <a:r>
              <a:rPr sz="2000" spc="-55" dirty="0">
                <a:latin typeface="Microsoft Sans Serif"/>
                <a:cs typeface="Microsoft Sans Serif"/>
              </a:rPr>
              <a:t>H</a:t>
            </a:r>
            <a:r>
              <a:rPr sz="2000" spc="40" dirty="0">
                <a:latin typeface="Microsoft Sans Serif"/>
                <a:cs typeface="Microsoft Sans Serif"/>
              </a:rPr>
              <a:t>)</a:t>
            </a:r>
            <a:r>
              <a:rPr sz="1725" spc="97" baseline="28985" dirty="0">
                <a:latin typeface="Microsoft Sans Serif"/>
                <a:cs typeface="Microsoft Sans Serif"/>
              </a:rPr>
              <a:t>-</a:t>
            </a:r>
            <a:endParaRPr sz="1725" baseline="28985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132296" y="5097779"/>
            <a:ext cx="3045288" cy="171450"/>
            <a:chOff x="2743200" y="5097779"/>
            <a:chExt cx="2667000" cy="171450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7479" y="5097779"/>
              <a:ext cx="172720" cy="17145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743200" y="5163819"/>
              <a:ext cx="2529840" cy="68580"/>
            </a:xfrm>
            <a:custGeom>
              <a:avLst/>
              <a:gdLst/>
              <a:ahLst/>
              <a:cxnLst/>
              <a:rect l="l" t="t" r="r" b="b"/>
              <a:pathLst>
                <a:path w="2529840" h="68579">
                  <a:moveTo>
                    <a:pt x="2529840" y="0"/>
                  </a:moveTo>
                  <a:lnTo>
                    <a:pt x="0" y="30479"/>
                  </a:lnTo>
                  <a:lnTo>
                    <a:pt x="0" y="68579"/>
                  </a:lnTo>
                  <a:lnTo>
                    <a:pt x="2529840" y="38099"/>
                  </a:lnTo>
                  <a:lnTo>
                    <a:pt x="252984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6699634" y="5257800"/>
            <a:ext cx="1740165" cy="381000"/>
          </a:xfrm>
          <a:custGeom>
            <a:avLst/>
            <a:gdLst/>
            <a:ahLst/>
            <a:cxnLst/>
            <a:rect l="l" t="t" r="r" b="b"/>
            <a:pathLst>
              <a:path w="1524000" h="381000">
                <a:moveTo>
                  <a:pt x="1524000" y="0"/>
                </a:moveTo>
                <a:lnTo>
                  <a:pt x="1521360" y="69949"/>
                </a:lnTo>
                <a:lnTo>
                  <a:pt x="1514316" y="130968"/>
                </a:lnTo>
                <a:lnTo>
                  <a:pt x="1504176" y="174128"/>
                </a:lnTo>
                <a:lnTo>
                  <a:pt x="1492250" y="190500"/>
                </a:lnTo>
                <a:lnTo>
                  <a:pt x="793750" y="190500"/>
                </a:lnTo>
                <a:lnTo>
                  <a:pt x="781823" y="206871"/>
                </a:lnTo>
                <a:lnTo>
                  <a:pt x="771683" y="250031"/>
                </a:lnTo>
                <a:lnTo>
                  <a:pt x="764639" y="311050"/>
                </a:lnTo>
                <a:lnTo>
                  <a:pt x="762000" y="381000"/>
                </a:lnTo>
                <a:lnTo>
                  <a:pt x="759360" y="311050"/>
                </a:lnTo>
                <a:lnTo>
                  <a:pt x="752316" y="250031"/>
                </a:lnTo>
                <a:lnTo>
                  <a:pt x="742176" y="206871"/>
                </a:lnTo>
                <a:lnTo>
                  <a:pt x="730250" y="190500"/>
                </a:lnTo>
                <a:lnTo>
                  <a:pt x="31750" y="190500"/>
                </a:lnTo>
                <a:lnTo>
                  <a:pt x="19823" y="174128"/>
                </a:lnTo>
                <a:lnTo>
                  <a:pt x="9683" y="130968"/>
                </a:lnTo>
                <a:lnTo>
                  <a:pt x="2639" y="69949"/>
                </a:lnTo>
                <a:lnTo>
                  <a:pt x="0" y="0"/>
                </a:lnTo>
              </a:path>
            </a:pathLst>
          </a:custGeom>
          <a:ln w="38097">
            <a:solidFill>
              <a:srgbClr val="D0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406110" y="5671820"/>
            <a:ext cx="3457127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latin typeface="Microsoft Sans Serif"/>
                <a:cs typeface="Microsoft Sans Serif"/>
              </a:rPr>
              <a:t>Highly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oxidizing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free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radicals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That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destroy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bacteria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75539" y="5638800"/>
            <a:ext cx="172566" cy="646430"/>
          </a:xfrm>
          <a:custGeom>
            <a:avLst/>
            <a:gdLst/>
            <a:ahLst/>
            <a:cxnLst/>
            <a:rect l="l" t="t" r="r" b="b"/>
            <a:pathLst>
              <a:path w="151129" h="646429">
                <a:moveTo>
                  <a:pt x="116840" y="646430"/>
                </a:moveTo>
                <a:lnTo>
                  <a:pt x="101600" y="627380"/>
                </a:lnTo>
                <a:lnTo>
                  <a:pt x="86360" y="608330"/>
                </a:lnTo>
                <a:lnTo>
                  <a:pt x="72390" y="589280"/>
                </a:lnTo>
                <a:lnTo>
                  <a:pt x="60960" y="567690"/>
                </a:lnTo>
                <a:lnTo>
                  <a:pt x="49530" y="547370"/>
                </a:lnTo>
                <a:lnTo>
                  <a:pt x="39370" y="525780"/>
                </a:lnTo>
                <a:lnTo>
                  <a:pt x="29210" y="504190"/>
                </a:lnTo>
                <a:lnTo>
                  <a:pt x="21590" y="481330"/>
                </a:lnTo>
                <a:lnTo>
                  <a:pt x="15240" y="458470"/>
                </a:lnTo>
                <a:lnTo>
                  <a:pt x="8890" y="434340"/>
                </a:lnTo>
                <a:lnTo>
                  <a:pt x="5080" y="411480"/>
                </a:lnTo>
                <a:lnTo>
                  <a:pt x="2540" y="387350"/>
                </a:lnTo>
                <a:lnTo>
                  <a:pt x="0" y="363219"/>
                </a:lnTo>
                <a:lnTo>
                  <a:pt x="0" y="339090"/>
                </a:lnTo>
                <a:lnTo>
                  <a:pt x="0" y="316230"/>
                </a:lnTo>
                <a:lnTo>
                  <a:pt x="2540" y="292100"/>
                </a:lnTo>
                <a:lnTo>
                  <a:pt x="10160" y="245109"/>
                </a:lnTo>
                <a:lnTo>
                  <a:pt x="22860" y="198119"/>
                </a:lnTo>
                <a:lnTo>
                  <a:pt x="39370" y="153669"/>
                </a:lnTo>
                <a:lnTo>
                  <a:pt x="62230" y="110490"/>
                </a:lnTo>
                <a:lnTo>
                  <a:pt x="87630" y="71119"/>
                </a:lnTo>
                <a:lnTo>
                  <a:pt x="118110" y="34290"/>
                </a:lnTo>
                <a:lnTo>
                  <a:pt x="134620" y="16509"/>
                </a:lnTo>
                <a:lnTo>
                  <a:pt x="151130" y="0"/>
                </a:lnTo>
              </a:path>
            </a:pathLst>
          </a:custGeom>
          <a:ln w="38097">
            <a:solidFill>
              <a:srgbClr val="D0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41784" y="5632450"/>
            <a:ext cx="182717" cy="643890"/>
          </a:xfrm>
          <a:custGeom>
            <a:avLst/>
            <a:gdLst/>
            <a:ahLst/>
            <a:cxnLst/>
            <a:rect l="l" t="t" r="r" b="b"/>
            <a:pathLst>
              <a:path w="160020" h="643889">
                <a:moveTo>
                  <a:pt x="0" y="0"/>
                </a:moveTo>
                <a:lnTo>
                  <a:pt x="17779" y="15240"/>
                </a:lnTo>
                <a:lnTo>
                  <a:pt x="35559" y="33019"/>
                </a:lnTo>
                <a:lnTo>
                  <a:pt x="66039" y="68580"/>
                </a:lnTo>
                <a:lnTo>
                  <a:pt x="92709" y="107950"/>
                </a:lnTo>
                <a:lnTo>
                  <a:pt x="115569" y="151130"/>
                </a:lnTo>
                <a:lnTo>
                  <a:pt x="125729" y="172719"/>
                </a:lnTo>
                <a:lnTo>
                  <a:pt x="140969" y="217169"/>
                </a:lnTo>
                <a:lnTo>
                  <a:pt x="152400" y="264159"/>
                </a:lnTo>
                <a:lnTo>
                  <a:pt x="157479" y="311150"/>
                </a:lnTo>
                <a:lnTo>
                  <a:pt x="160019" y="335280"/>
                </a:lnTo>
                <a:lnTo>
                  <a:pt x="157479" y="383540"/>
                </a:lnTo>
                <a:lnTo>
                  <a:pt x="151129" y="430530"/>
                </a:lnTo>
                <a:lnTo>
                  <a:pt x="140969" y="477520"/>
                </a:lnTo>
                <a:lnTo>
                  <a:pt x="124459" y="521970"/>
                </a:lnTo>
                <a:lnTo>
                  <a:pt x="102869" y="565150"/>
                </a:lnTo>
                <a:lnTo>
                  <a:pt x="78739" y="605790"/>
                </a:lnTo>
                <a:lnTo>
                  <a:pt x="63500" y="624840"/>
                </a:lnTo>
                <a:lnTo>
                  <a:pt x="49529" y="643890"/>
                </a:lnTo>
              </a:path>
            </a:pathLst>
          </a:custGeom>
          <a:ln w="38097">
            <a:solidFill>
              <a:srgbClr val="D0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C545FCB-DEA4-060D-B785-D8CDAB50D28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124</a:t>
            </a:fld>
            <a:endParaRPr lang="en-IN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4088" y="262890"/>
            <a:ext cx="456358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807970" algn="l"/>
              </a:tabLst>
            </a:pPr>
            <a:r>
              <a:rPr sz="2400" dirty="0">
                <a:latin typeface="Trebuchet MS"/>
                <a:cs typeface="Trebuchet MS"/>
              </a:rPr>
              <a:t>Vehicle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used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to</a:t>
            </a:r>
            <a:r>
              <a:rPr sz="2400" spc="-110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mix	</a:t>
            </a:r>
            <a:r>
              <a:rPr sz="2400" spc="90" dirty="0">
                <a:latin typeface="Trebuchet MS"/>
                <a:cs typeface="Trebuchet MS"/>
              </a:rPr>
              <a:t>Ca(OH)</a:t>
            </a:r>
            <a:r>
              <a:rPr sz="2100" spc="135" baseline="-23809" dirty="0">
                <a:latin typeface="Trebuchet MS"/>
                <a:cs typeface="Trebuchet MS"/>
              </a:rPr>
              <a:t>2</a:t>
            </a:r>
            <a:endParaRPr sz="2100" baseline="-23809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3892" y="1405890"/>
            <a:ext cx="414739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130" dirty="0">
                <a:latin typeface="Microsoft Sans Serif"/>
                <a:cs typeface="Microsoft Sans Serif"/>
              </a:rPr>
              <a:t>.	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q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20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30" dirty="0">
                <a:latin typeface="Microsoft Sans Serif"/>
                <a:cs typeface="Microsoft Sans Serif"/>
              </a:rPr>
              <a:t>(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85" dirty="0">
                <a:latin typeface="Microsoft Sans Serif"/>
                <a:cs typeface="Microsoft Sans Serif"/>
              </a:rPr>
              <a:t>o</a:t>
            </a:r>
            <a:r>
              <a:rPr sz="2000" spc="-20" dirty="0">
                <a:latin typeface="Microsoft Sans Serif"/>
                <a:cs typeface="Microsoft Sans Serif"/>
              </a:rPr>
              <a:t>lu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5371" y="2626359"/>
            <a:ext cx="288069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35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g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0" dirty="0">
                <a:latin typeface="Microsoft Sans Serif"/>
                <a:cs typeface="Microsoft Sans Serif"/>
              </a:rPr>
              <a:t>g</a:t>
            </a:r>
            <a:r>
              <a:rPr sz="2000" spc="-2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25" dirty="0">
                <a:latin typeface="Microsoft Sans Serif"/>
                <a:cs typeface="Microsoft Sans Serif"/>
              </a:rPr>
              <a:t>il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4826" y="1329690"/>
            <a:ext cx="168070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il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14" dirty="0">
                <a:latin typeface="Microsoft Sans Serif"/>
                <a:cs typeface="Microsoft Sans Serif"/>
              </a:rPr>
              <a:t>ic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44826" y="2550159"/>
            <a:ext cx="2543541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latin typeface="Microsoft Sans Serif"/>
                <a:cs typeface="Microsoft Sans Serif"/>
              </a:rPr>
              <a:t>Like</a:t>
            </a:r>
            <a:endParaRPr sz="2000">
              <a:latin typeface="Microsoft Sans Serif"/>
              <a:cs typeface="Microsoft Sans Serif"/>
            </a:endParaRPr>
          </a:p>
          <a:p>
            <a:pPr marL="204470" marR="5080">
              <a:lnSpc>
                <a:spcPct val="100000"/>
              </a:lnSpc>
            </a:pPr>
            <a:r>
              <a:rPr sz="2000" spc="-80" dirty="0">
                <a:latin typeface="Microsoft Sans Serif"/>
                <a:cs typeface="Microsoft Sans Serif"/>
              </a:rPr>
              <a:t>glycerine </a:t>
            </a:r>
            <a:r>
              <a:rPr sz="2000" spc="-7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polyethylene </a:t>
            </a:r>
            <a:r>
              <a:rPr sz="2000" spc="-75" dirty="0">
                <a:latin typeface="Microsoft Sans Serif"/>
                <a:cs typeface="Microsoft Sans Serif"/>
              </a:rPr>
              <a:t>glycol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propylene </a:t>
            </a:r>
            <a:r>
              <a:rPr sz="2000" spc="-75" dirty="0">
                <a:latin typeface="Microsoft Sans Serif"/>
                <a:cs typeface="Microsoft Sans Serif"/>
              </a:rPr>
              <a:t>glycol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3857" y="4378960"/>
            <a:ext cx="9024203" cy="17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32840" algn="r">
              <a:lnSpc>
                <a:spcPct val="100000"/>
              </a:lnSpc>
              <a:spcBef>
                <a:spcPts val="100"/>
              </a:spcBef>
            </a:pPr>
            <a:r>
              <a:rPr sz="2000" spc="-400" dirty="0">
                <a:latin typeface="Microsoft Sans Serif"/>
                <a:cs typeface="Microsoft Sans Serif"/>
              </a:rPr>
              <a:t>S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25" dirty="0">
                <a:latin typeface="Microsoft Sans Serif"/>
                <a:cs typeface="Microsoft Sans Serif"/>
              </a:rPr>
              <a:t>li</a:t>
            </a:r>
            <a:r>
              <a:rPr sz="2000" spc="40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5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</a:pPr>
            <a:r>
              <a:rPr sz="2000" spc="-65" dirty="0">
                <a:latin typeface="Microsoft Sans Serif"/>
                <a:cs typeface="Microsoft Sans Serif"/>
              </a:rPr>
              <a:t>Commercially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Ca(OH)</a:t>
            </a:r>
            <a:r>
              <a:rPr sz="1725" spc="-82" baseline="-24154" dirty="0">
                <a:latin typeface="Microsoft Sans Serif"/>
                <a:cs typeface="Microsoft Sans Serif"/>
              </a:rPr>
              <a:t>2</a:t>
            </a:r>
            <a:r>
              <a:rPr sz="1725" spc="-67" baseline="-24154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intra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medication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available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as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endParaRPr sz="2000">
              <a:latin typeface="Microsoft Sans Serif"/>
              <a:cs typeface="Microsoft Sans Serif"/>
            </a:endParaRPr>
          </a:p>
          <a:p>
            <a:pPr marL="50800" marR="43180">
              <a:lnSpc>
                <a:spcPct val="100000"/>
              </a:lnSpc>
              <a:spcBef>
                <a:spcPts val="330"/>
              </a:spcBef>
            </a:pPr>
            <a:r>
              <a:rPr sz="2000" spc="-80" dirty="0">
                <a:latin typeface="Microsoft Sans Serif"/>
                <a:cs typeface="Microsoft Sans Serif"/>
              </a:rPr>
              <a:t>non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settable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form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which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can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be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sealed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inside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pre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sterile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paper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point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washed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off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with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minimum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instrumentation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A7D2E9-D340-433F-03EE-BCA4A80333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125</a:t>
            </a:fld>
            <a:endParaRPr lang="en-IN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9954" y="212091"/>
            <a:ext cx="6632928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3034" y="339090"/>
            <a:ext cx="608840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90" dirty="0">
                <a:solidFill>
                  <a:srgbClr val="FFFFFF"/>
                </a:solidFill>
                <a:latin typeface="Georgia"/>
                <a:cs typeface="Georgia"/>
              </a:rPr>
              <a:t>CHLORHEXIDINE</a:t>
            </a:r>
            <a:r>
              <a:rPr sz="24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Georgia"/>
                <a:cs typeface="Georgia"/>
              </a:rPr>
              <a:t>DIGLUCONATE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7516" y="1405891"/>
            <a:ext cx="8510130" cy="3157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0" dirty="0">
                <a:latin typeface="Microsoft Sans Serif"/>
                <a:cs typeface="Microsoft Sans Serif"/>
              </a:rPr>
              <a:t>Recommended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bots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as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irrigant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intra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medicament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2755900">
              <a:lnSpc>
                <a:spcPct val="100000"/>
              </a:lnSpc>
            </a:pP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310" dirty="0">
                <a:latin typeface="Microsoft Sans Serif"/>
                <a:cs typeface="Microsoft Sans Serif"/>
              </a:rPr>
              <a:t>%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latin typeface="Microsoft Sans Serif"/>
                <a:cs typeface="Microsoft Sans Serif"/>
              </a:rPr>
              <a:t>C</a:t>
            </a:r>
            <a:r>
              <a:rPr sz="2000" spc="-10" dirty="0">
                <a:latin typeface="Microsoft Sans Serif"/>
                <a:cs typeface="Microsoft Sans Serif"/>
              </a:rPr>
              <a:t>H</a:t>
            </a:r>
            <a:r>
              <a:rPr sz="2000" spc="-190" dirty="0">
                <a:latin typeface="Microsoft Sans Serif"/>
                <a:cs typeface="Microsoft Sans Serif"/>
              </a:rPr>
              <a:t>X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g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  <a:p>
            <a:pPr marL="2755900">
              <a:lnSpc>
                <a:spcPct val="100000"/>
              </a:lnSpc>
            </a:pP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55" dirty="0">
                <a:latin typeface="Microsoft Sans Serif"/>
                <a:cs typeface="Microsoft Sans Serif"/>
              </a:rPr>
              <a:t>i</a:t>
            </a:r>
            <a:r>
              <a:rPr sz="2000" spc="-105" dirty="0">
                <a:latin typeface="Microsoft Sans Serif"/>
                <a:cs typeface="Microsoft Sans Serif"/>
              </a:rPr>
              <a:t>x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latin typeface="Microsoft Sans Serif"/>
                <a:cs typeface="Microsoft Sans Serif"/>
              </a:rPr>
              <a:t>C</a:t>
            </a:r>
            <a:r>
              <a:rPr sz="2000" spc="-10" dirty="0">
                <a:latin typeface="Microsoft Sans Serif"/>
                <a:cs typeface="Microsoft Sans Serif"/>
              </a:rPr>
              <a:t>H</a:t>
            </a:r>
            <a:r>
              <a:rPr sz="2000" spc="-190" dirty="0">
                <a:latin typeface="Microsoft Sans Serif"/>
                <a:cs typeface="Microsoft Sans Serif"/>
              </a:rPr>
              <a:t>X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70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40" dirty="0">
                <a:latin typeface="Microsoft Sans Serif"/>
                <a:cs typeface="Microsoft Sans Serif"/>
              </a:rPr>
              <a:t>(</a:t>
            </a:r>
            <a:r>
              <a:rPr sz="2000" spc="-70" dirty="0">
                <a:latin typeface="Microsoft Sans Serif"/>
                <a:cs typeface="Microsoft Sans Serif"/>
              </a:rPr>
              <a:t>O</a:t>
            </a:r>
            <a:r>
              <a:rPr sz="2000" spc="-55" dirty="0">
                <a:latin typeface="Microsoft Sans Serif"/>
                <a:cs typeface="Microsoft Sans Serif"/>
              </a:rPr>
              <a:t>H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Microsoft Sans Serif"/>
              <a:cs typeface="Microsoft Sans Serif"/>
            </a:endParaRPr>
          </a:p>
          <a:p>
            <a:pPr marL="12700">
              <a:lnSpc>
                <a:spcPts val="2430"/>
              </a:lnSpc>
              <a:spcBef>
                <a:spcPts val="5"/>
              </a:spcBef>
              <a:tabLst>
                <a:tab pos="6246495" algn="l"/>
              </a:tabLst>
            </a:pP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has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been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shown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effective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against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both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50" i="1" spc="-155" dirty="0">
                <a:latin typeface="Trebuchet MS"/>
                <a:cs typeface="Trebuchet MS"/>
              </a:rPr>
              <a:t>Ent.</a:t>
            </a:r>
            <a:r>
              <a:rPr sz="2050" i="1" spc="-100" dirty="0">
                <a:latin typeface="Trebuchet MS"/>
                <a:cs typeface="Trebuchet MS"/>
              </a:rPr>
              <a:t> </a:t>
            </a:r>
            <a:r>
              <a:rPr sz="2050" i="1" spc="-130" dirty="0">
                <a:latin typeface="Trebuchet MS"/>
                <a:cs typeface="Trebuchet MS"/>
              </a:rPr>
              <a:t>Fecalis	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ts val="2430"/>
              </a:lnSpc>
            </a:pPr>
            <a:r>
              <a:rPr sz="2050" i="1" spc="-45" dirty="0">
                <a:latin typeface="Trebuchet MS"/>
                <a:cs typeface="Trebuchet MS"/>
              </a:rPr>
              <a:t>C</a:t>
            </a:r>
            <a:r>
              <a:rPr sz="2050" i="1" spc="30" dirty="0">
                <a:latin typeface="Trebuchet MS"/>
                <a:cs typeface="Trebuchet MS"/>
              </a:rPr>
              <a:t>a</a:t>
            </a:r>
            <a:r>
              <a:rPr sz="2050" i="1" spc="-75" dirty="0">
                <a:latin typeface="Trebuchet MS"/>
                <a:cs typeface="Trebuchet MS"/>
              </a:rPr>
              <a:t>n</a:t>
            </a:r>
            <a:r>
              <a:rPr sz="2050" i="1" spc="-35" dirty="0">
                <a:latin typeface="Trebuchet MS"/>
                <a:cs typeface="Trebuchet MS"/>
              </a:rPr>
              <a:t>d</a:t>
            </a:r>
            <a:r>
              <a:rPr sz="2050" i="1" spc="-185" dirty="0">
                <a:latin typeface="Trebuchet MS"/>
                <a:cs typeface="Trebuchet MS"/>
              </a:rPr>
              <a:t>i</a:t>
            </a:r>
            <a:r>
              <a:rPr sz="2050" i="1" spc="-35" dirty="0">
                <a:latin typeface="Trebuchet MS"/>
                <a:cs typeface="Trebuchet MS"/>
              </a:rPr>
              <a:t>d</a:t>
            </a:r>
            <a:r>
              <a:rPr sz="2050" i="1" spc="30" dirty="0">
                <a:latin typeface="Trebuchet MS"/>
                <a:cs typeface="Trebuchet MS"/>
              </a:rPr>
              <a:t>a</a:t>
            </a:r>
            <a:r>
              <a:rPr sz="2050" i="1" spc="-110" dirty="0">
                <a:latin typeface="Trebuchet MS"/>
                <a:cs typeface="Trebuchet MS"/>
              </a:rPr>
              <a:t> </a:t>
            </a:r>
            <a:r>
              <a:rPr sz="2050" i="1" spc="40" dirty="0">
                <a:latin typeface="Trebuchet MS"/>
                <a:cs typeface="Trebuchet MS"/>
              </a:rPr>
              <a:t>a</a:t>
            </a:r>
            <a:r>
              <a:rPr sz="2050" i="1" spc="-100" dirty="0">
                <a:latin typeface="Trebuchet MS"/>
                <a:cs typeface="Trebuchet MS"/>
              </a:rPr>
              <a:t>l</a:t>
            </a:r>
            <a:r>
              <a:rPr sz="2050" i="1" spc="-150" dirty="0">
                <a:latin typeface="Trebuchet MS"/>
                <a:cs typeface="Trebuchet MS"/>
              </a:rPr>
              <a:t>b</a:t>
            </a:r>
            <a:r>
              <a:rPr sz="2050" i="1" spc="-140" dirty="0">
                <a:latin typeface="Trebuchet MS"/>
                <a:cs typeface="Trebuchet MS"/>
              </a:rPr>
              <a:t>i</a:t>
            </a:r>
            <a:r>
              <a:rPr sz="2050" i="1" spc="-195" dirty="0">
                <a:latin typeface="Trebuchet MS"/>
                <a:cs typeface="Trebuchet MS"/>
              </a:rPr>
              <a:t>c</a:t>
            </a:r>
            <a:r>
              <a:rPr sz="2050" i="1" spc="30" dirty="0">
                <a:latin typeface="Trebuchet MS"/>
                <a:cs typeface="Trebuchet MS"/>
              </a:rPr>
              <a:t>a</a:t>
            </a:r>
            <a:r>
              <a:rPr sz="2050" i="1" spc="-75" dirty="0">
                <a:latin typeface="Trebuchet MS"/>
                <a:cs typeface="Trebuchet MS"/>
              </a:rPr>
              <a:t>n</a:t>
            </a:r>
            <a:r>
              <a:rPr sz="2050" i="1" spc="-235" dirty="0">
                <a:latin typeface="Trebuchet MS"/>
                <a:cs typeface="Trebuchet MS"/>
              </a:rPr>
              <a:t>s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9A601-FDCC-641F-C69A-3DFD73719F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126</a:t>
            </a:fld>
            <a:endParaRPr lang="en-IN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413" y="59690"/>
            <a:ext cx="6656130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7141" y="185420"/>
            <a:ext cx="6129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0" dirty="0">
                <a:solidFill>
                  <a:srgbClr val="FFFFFF"/>
                </a:solidFill>
                <a:latin typeface="Georgia"/>
                <a:cs typeface="Georgia"/>
              </a:rPr>
              <a:t>TEMPORARY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Georgia"/>
                <a:cs typeface="Georgia"/>
              </a:rPr>
              <a:t>FILLING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Georgia"/>
                <a:cs typeface="Georgia"/>
              </a:rPr>
              <a:t>MATERIAL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1024" y="796290"/>
            <a:ext cx="9180093" cy="577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2909" marR="169545" algn="just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latin typeface="Microsoft Sans Serif"/>
                <a:cs typeface="Microsoft Sans Serif"/>
              </a:rPr>
              <a:t>Intracanal </a:t>
            </a:r>
            <a:r>
              <a:rPr sz="2000" spc="-45" dirty="0">
                <a:latin typeface="Microsoft Sans Serif"/>
                <a:cs typeface="Microsoft Sans Serif"/>
              </a:rPr>
              <a:t>medicament </a:t>
            </a:r>
            <a:r>
              <a:rPr sz="2000" spc="-145" dirty="0">
                <a:latin typeface="Microsoft Sans Serif"/>
                <a:cs typeface="Microsoft Sans Serif"/>
              </a:rPr>
              <a:t>dressing </a:t>
            </a:r>
            <a:r>
              <a:rPr sz="2000" spc="-100" dirty="0">
                <a:latin typeface="Microsoft Sans Serif"/>
                <a:cs typeface="Microsoft Sans Serif"/>
              </a:rPr>
              <a:t>should </a:t>
            </a:r>
            <a:r>
              <a:rPr sz="2000" spc="-75" dirty="0">
                <a:latin typeface="Microsoft Sans Serif"/>
                <a:cs typeface="Microsoft Sans Serif"/>
              </a:rPr>
              <a:t>be renewed </a:t>
            </a:r>
            <a:r>
              <a:rPr sz="2000" spc="-40" dirty="0">
                <a:latin typeface="Microsoft Sans Serif"/>
                <a:cs typeface="Microsoft Sans Serif"/>
              </a:rPr>
              <a:t>in </a:t>
            </a:r>
            <a:r>
              <a:rPr sz="2000" spc="-5" dirty="0">
                <a:latin typeface="Microsoft Sans Serif"/>
                <a:cs typeface="Microsoft Sans Serif"/>
              </a:rPr>
              <a:t>a </a:t>
            </a:r>
            <a:r>
              <a:rPr sz="2000" spc="-50" dirty="0">
                <a:latin typeface="Microsoft Sans Serif"/>
                <a:cs typeface="Microsoft Sans Serif"/>
              </a:rPr>
              <a:t>week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15" dirty="0">
                <a:latin typeface="Microsoft Sans Serif"/>
                <a:cs typeface="Microsoft Sans Serif"/>
              </a:rPr>
              <a:t>not 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longer </a:t>
            </a:r>
            <a:r>
              <a:rPr sz="2000" spc="-5" dirty="0">
                <a:latin typeface="Microsoft Sans Serif"/>
                <a:cs typeface="Microsoft Sans Serif"/>
              </a:rPr>
              <a:t>than </a:t>
            </a:r>
            <a:r>
              <a:rPr sz="2000" spc="-145" dirty="0">
                <a:latin typeface="Microsoft Sans Serif"/>
                <a:cs typeface="Microsoft Sans Serif"/>
              </a:rPr>
              <a:t>2 </a:t>
            </a:r>
            <a:r>
              <a:rPr sz="2000" spc="-125" dirty="0">
                <a:latin typeface="Microsoft Sans Serif"/>
                <a:cs typeface="Microsoft Sans Serif"/>
              </a:rPr>
              <a:t>weeks </a:t>
            </a:r>
            <a:r>
              <a:rPr sz="2000" spc="-130" dirty="0">
                <a:latin typeface="Microsoft Sans Serif"/>
                <a:cs typeface="Microsoft Sans Serif"/>
              </a:rPr>
              <a:t>because </a:t>
            </a:r>
            <a:r>
              <a:rPr sz="2000" spc="-170" dirty="0">
                <a:latin typeface="Microsoft Sans Serif"/>
                <a:cs typeface="Microsoft Sans Serif"/>
              </a:rPr>
              <a:t>dressings </a:t>
            </a:r>
            <a:r>
              <a:rPr sz="2000" spc="-100" dirty="0">
                <a:latin typeface="Microsoft Sans Serif"/>
                <a:cs typeface="Microsoft Sans Serif"/>
              </a:rPr>
              <a:t>become </a:t>
            </a:r>
            <a:r>
              <a:rPr sz="2000" spc="-15" dirty="0">
                <a:latin typeface="Microsoft Sans Serif"/>
                <a:cs typeface="Microsoft Sans Serif"/>
              </a:rPr>
              <a:t>diluted </a:t>
            </a:r>
            <a:r>
              <a:rPr sz="2000" spc="-25" dirty="0">
                <a:latin typeface="Microsoft Sans Serif"/>
                <a:cs typeface="Microsoft Sans Serif"/>
              </a:rPr>
              <a:t>by </a:t>
            </a:r>
            <a:r>
              <a:rPr sz="2000" spc="-30" dirty="0">
                <a:latin typeface="Microsoft Sans Serif"/>
                <a:cs typeface="Microsoft Sans Serif"/>
              </a:rPr>
              <a:t>periradicular 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Exudate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decomposed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by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interaction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microorganisms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spc="-110" dirty="0">
                <a:latin typeface="Microsoft Sans Serif"/>
                <a:cs typeface="Microsoft Sans Serif"/>
              </a:rPr>
              <a:t>Requirements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251460" indent="-238760">
              <a:lnSpc>
                <a:spcPct val="100000"/>
              </a:lnSpc>
              <a:buAutoNum type="arabicPeriod" startAt="3"/>
              <a:tabLst>
                <a:tab pos="251460" algn="l"/>
              </a:tabLst>
            </a:pPr>
            <a:r>
              <a:rPr sz="2000" spc="-75" dirty="0">
                <a:latin typeface="Microsoft Sans Serif"/>
                <a:cs typeface="Microsoft Sans Serif"/>
              </a:rPr>
              <a:t>Impervious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fluids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mouth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bacteria</a:t>
            </a:r>
            <a:endParaRPr sz="2000" dirty="0">
              <a:latin typeface="Microsoft Sans Serif"/>
              <a:cs typeface="Microsoft Sans Serif"/>
            </a:endParaRPr>
          </a:p>
          <a:p>
            <a:pPr marL="259079" indent="-246379">
              <a:lnSpc>
                <a:spcPct val="100000"/>
              </a:lnSpc>
              <a:buAutoNum type="arabicPeriod" startAt="3"/>
              <a:tabLst>
                <a:tab pos="259079" algn="l"/>
              </a:tabLst>
            </a:pP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1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ll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35" dirty="0">
                <a:latin typeface="Microsoft Sans Serif"/>
                <a:cs typeface="Microsoft Sans Serif"/>
              </a:rPr>
              <a:t>vit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i</a:t>
            </a:r>
            <a:r>
              <a:rPr sz="2000" dirty="0">
                <a:latin typeface="Microsoft Sans Serif"/>
                <a:cs typeface="Microsoft Sans Serif"/>
              </a:rPr>
              <a:t>p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35" dirty="0">
                <a:latin typeface="Microsoft Sans Serif"/>
                <a:cs typeface="Microsoft Sans Serif"/>
              </a:rPr>
              <a:t>lly</a:t>
            </a:r>
            <a:endParaRPr sz="2000" dirty="0">
              <a:latin typeface="Microsoft Sans Serif"/>
              <a:cs typeface="Microsoft Sans Serif"/>
            </a:endParaRPr>
          </a:p>
          <a:p>
            <a:pPr marL="252729" indent="-240029">
              <a:lnSpc>
                <a:spcPct val="100000"/>
              </a:lnSpc>
              <a:buAutoNum type="arabicPeriod" startAt="3"/>
              <a:tabLst>
                <a:tab pos="252729" algn="l"/>
              </a:tabLst>
            </a:pP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0" dirty="0">
                <a:latin typeface="Microsoft Sans Serif"/>
                <a:cs typeface="Microsoft Sans Serif"/>
              </a:rPr>
              <a:t>cause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pressure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on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dressing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while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insertion</a:t>
            </a:r>
            <a:endParaRPr sz="2000" dirty="0">
              <a:latin typeface="Microsoft Sans Serif"/>
              <a:cs typeface="Microsoft Sans Serif"/>
            </a:endParaRPr>
          </a:p>
          <a:p>
            <a:pPr marL="261620" indent="-248920">
              <a:lnSpc>
                <a:spcPct val="100000"/>
              </a:lnSpc>
              <a:buAutoNum type="arabicPeriod" startAt="3"/>
              <a:tabLst>
                <a:tab pos="261620" algn="l"/>
              </a:tabLst>
            </a:pP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m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 dirty="0">
              <a:latin typeface="Microsoft Sans Serif"/>
              <a:cs typeface="Microsoft Sans Serif"/>
            </a:endParaRPr>
          </a:p>
          <a:p>
            <a:pPr marL="243840" indent="-231140">
              <a:lnSpc>
                <a:spcPct val="100000"/>
              </a:lnSpc>
              <a:spcBef>
                <a:spcPts val="10"/>
              </a:spcBef>
              <a:buAutoNum type="arabicPeriod" startAt="3"/>
              <a:tabLst>
                <a:tab pos="243840" algn="l"/>
              </a:tabLst>
            </a:pP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 dirty="0">
              <a:latin typeface="Microsoft Sans Serif"/>
              <a:cs typeface="Microsoft Sans Serif"/>
            </a:endParaRPr>
          </a:p>
          <a:p>
            <a:pPr marL="246379" indent="-233679">
              <a:lnSpc>
                <a:spcPct val="100000"/>
              </a:lnSpc>
              <a:buAutoNum type="arabicPeriod" startAt="3"/>
              <a:tabLst>
                <a:tab pos="246379" algn="l"/>
              </a:tabLst>
            </a:pP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ul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endParaRPr sz="2000" dirty="0">
              <a:latin typeface="Microsoft Sans Serif"/>
              <a:cs typeface="Microsoft Sans Serif"/>
            </a:endParaRPr>
          </a:p>
          <a:p>
            <a:pPr marL="261620" indent="-248920">
              <a:lnSpc>
                <a:spcPct val="100000"/>
              </a:lnSpc>
              <a:buAutoNum type="arabicPeriod" startAt="3"/>
              <a:tabLst>
                <a:tab pos="261620" algn="l"/>
              </a:tabLst>
            </a:pPr>
            <a:r>
              <a:rPr sz="2000" spc="-65" dirty="0">
                <a:latin typeface="Microsoft Sans Serif"/>
                <a:cs typeface="Microsoft Sans Serif"/>
              </a:rPr>
              <a:t>harmonize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color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tooth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structure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latin typeface="Microsoft Sans Serif"/>
              <a:cs typeface="Microsoft Sans Serif"/>
            </a:endParaRPr>
          </a:p>
          <a:p>
            <a:pPr marL="3075940">
              <a:lnSpc>
                <a:spcPct val="100000"/>
              </a:lnSpc>
            </a:pPr>
            <a:r>
              <a:rPr sz="2000" spc="-20" dirty="0">
                <a:latin typeface="Microsoft Sans Serif"/>
                <a:cs typeface="Microsoft Sans Serif"/>
              </a:rPr>
              <a:t>cavit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IRM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satisfactory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temporary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filling</a:t>
            </a: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material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AD6E3-78B4-A66F-C967-5F536E24C23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127</a:t>
            </a:fld>
            <a:endParaRPr lang="en-IN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0" y="4953000"/>
            <a:ext cx="10440988" cy="1905000"/>
            <a:chOff x="0" y="4953000"/>
            <a:chExt cx="9144000" cy="1905000"/>
          </a:xfrm>
        </p:grpSpPr>
        <p:sp>
          <p:nvSpPr>
            <p:cNvPr id="162" name="object 162"/>
            <p:cNvSpPr/>
            <p:nvPr/>
          </p:nvSpPr>
          <p:spPr>
            <a:xfrm>
              <a:off x="1692910" y="4953000"/>
              <a:ext cx="7444740" cy="486409"/>
            </a:xfrm>
            <a:custGeom>
              <a:avLst/>
              <a:gdLst/>
              <a:ahLst/>
              <a:cxnLst/>
              <a:rect l="l" t="t" r="r" b="b"/>
              <a:pathLst>
                <a:path w="7444740" h="486410">
                  <a:moveTo>
                    <a:pt x="7444740" y="0"/>
                  </a:moveTo>
                  <a:lnTo>
                    <a:pt x="0" y="289559"/>
                  </a:lnTo>
                  <a:lnTo>
                    <a:pt x="7444740" y="486409"/>
                  </a:lnTo>
                  <a:lnTo>
                    <a:pt x="744474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9379" y="5236209"/>
              <a:ext cx="9018270" cy="787400"/>
            </a:xfrm>
            <a:custGeom>
              <a:avLst/>
              <a:gdLst/>
              <a:ahLst/>
              <a:cxnLst/>
              <a:rect l="l" t="t" r="r" b="b"/>
              <a:pathLst>
                <a:path w="9018270" h="787400">
                  <a:moveTo>
                    <a:pt x="9018270" y="0"/>
                  </a:moveTo>
                  <a:lnTo>
                    <a:pt x="0" y="0"/>
                  </a:lnTo>
                  <a:lnTo>
                    <a:pt x="9018270" y="787399"/>
                  </a:lnTo>
                  <a:lnTo>
                    <a:pt x="9018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" y="4991100"/>
              <a:ext cx="9141460" cy="18669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6019"/>
              <a:ext cx="9144000" cy="814069"/>
            </a:xfrm>
            <a:prstGeom prst="rect">
              <a:avLst/>
            </a:prstGeom>
          </p:spPr>
        </p:pic>
      </p:grpSp>
      <p:grpSp>
        <p:nvGrpSpPr>
          <p:cNvPr id="166" name="object 166"/>
          <p:cNvGrpSpPr/>
          <p:nvPr/>
        </p:nvGrpSpPr>
        <p:grpSpPr>
          <a:xfrm>
            <a:off x="759872" y="529590"/>
            <a:ext cx="9256225" cy="6328410"/>
            <a:chOff x="665480" y="529590"/>
            <a:chExt cx="8106409" cy="6328410"/>
          </a:xfrm>
        </p:grpSpPr>
        <p:pic>
          <p:nvPicPr>
            <p:cNvPr id="167" name="object 16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1990" y="1750059"/>
              <a:ext cx="8089900" cy="1841500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80" y="529590"/>
              <a:ext cx="3352800" cy="6328409"/>
            </a:xfrm>
            <a:prstGeom prst="rect">
              <a:avLst/>
            </a:prstGeom>
          </p:spPr>
        </p:pic>
      </p:grpSp>
      <p:sp>
        <p:nvSpPr>
          <p:cNvPr id="169" name="Slide Number Placeholder 168">
            <a:extLst>
              <a:ext uri="{FF2B5EF4-FFF2-40B4-BE49-F238E27FC236}">
                <a16:creationId xmlns:a16="http://schemas.microsoft.com/office/drawing/2014/main" id="{4B7240C6-B4DB-E34C-DE98-E094A5BE2A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128</a:t>
            </a:fld>
            <a:endParaRPr lang="en-IN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3889" y="59690"/>
            <a:ext cx="8241129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5516" y="185420"/>
            <a:ext cx="7729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FFFFFF"/>
                </a:solidFill>
                <a:latin typeface="Georgia"/>
                <a:cs typeface="Georgia"/>
              </a:rPr>
              <a:t>OBTURATION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Georgia"/>
                <a:cs typeface="Georgia"/>
              </a:rPr>
              <a:t>RADICULAR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00" dirty="0">
                <a:solidFill>
                  <a:srgbClr val="FFFFFF"/>
                </a:solidFill>
                <a:latin typeface="Georgia"/>
                <a:cs typeface="Georgia"/>
              </a:rPr>
              <a:t>SPACE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861" y="1863090"/>
            <a:ext cx="8442699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latin typeface="Microsoft Sans Serif"/>
                <a:cs typeface="Microsoft Sans Serif"/>
              </a:rPr>
              <a:t>Defined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as</a:t>
            </a:r>
            <a:endParaRPr sz="2000">
              <a:latin typeface="Microsoft Sans Serif"/>
              <a:cs typeface="Microsoft Sans Serif"/>
            </a:endParaRPr>
          </a:p>
          <a:p>
            <a:pPr marL="927100" marR="5080">
              <a:lnSpc>
                <a:spcPct val="100000"/>
              </a:lnSpc>
            </a:pPr>
            <a:r>
              <a:rPr sz="2000" spc="-50" dirty="0">
                <a:latin typeface="Microsoft Sans Serif"/>
                <a:cs typeface="Microsoft Sans Serif"/>
              </a:rPr>
              <a:t>three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dimensional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filling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entire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as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175" dirty="0">
                <a:latin typeface="Microsoft Sans Serif"/>
                <a:cs typeface="Microsoft Sans Serif"/>
              </a:rPr>
              <a:t>close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 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cementodentional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junction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possible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obtain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fluid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pervious </a:t>
            </a:r>
            <a:r>
              <a:rPr sz="2000" spc="-145" dirty="0">
                <a:latin typeface="Microsoft Sans Serif"/>
                <a:cs typeface="Microsoft Sans Serif"/>
              </a:rPr>
              <a:t>seal</a:t>
            </a:r>
            <a:r>
              <a:rPr sz="2000" spc="-1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which </a:t>
            </a:r>
            <a:r>
              <a:rPr sz="2000" spc="-10" dirty="0">
                <a:latin typeface="Microsoft Sans Serif"/>
                <a:cs typeface="Microsoft Sans Serif"/>
              </a:rPr>
              <a:t>will </a:t>
            </a:r>
            <a:r>
              <a:rPr sz="2000" spc="-55" dirty="0">
                <a:latin typeface="Microsoft Sans Serif"/>
                <a:cs typeface="Microsoft Sans Serif"/>
              </a:rPr>
              <a:t>hinder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85" dirty="0">
                <a:latin typeface="Microsoft Sans Serif"/>
                <a:cs typeface="Microsoft Sans Serif"/>
              </a:rPr>
              <a:t>invasion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100" dirty="0">
                <a:latin typeface="Microsoft Sans Serif"/>
                <a:cs typeface="Microsoft Sans Serif"/>
              </a:rPr>
              <a:t>microorganisms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potential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nutrients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that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would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support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biological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growth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3862" y="3997959"/>
            <a:ext cx="166258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50" dirty="0">
                <a:latin typeface="Microsoft Sans Serif"/>
                <a:cs typeface="Microsoft Sans Serif"/>
              </a:rPr>
              <a:t>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3466" y="3997959"/>
            <a:ext cx="12036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0" dirty="0">
                <a:latin typeface="Microsoft Sans Serif"/>
                <a:cs typeface="Microsoft Sans Serif"/>
              </a:rPr>
              <a:t>G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5598" y="3997959"/>
            <a:ext cx="93606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45" dirty="0">
                <a:latin typeface="Microsoft Sans Serif"/>
                <a:cs typeface="Microsoft Sans Serif"/>
              </a:rPr>
              <a:t>1</a:t>
            </a:r>
            <a:r>
              <a:rPr sz="2000" spc="-90" dirty="0">
                <a:latin typeface="Microsoft Sans Serif"/>
                <a:cs typeface="Microsoft Sans Serif"/>
              </a:rPr>
              <a:t>96</a:t>
            </a:r>
            <a:r>
              <a:rPr sz="2000" spc="80" dirty="0">
                <a:latin typeface="Microsoft Sans Serif"/>
                <a:cs typeface="Microsoft Sans Serif"/>
              </a:rPr>
              <a:t>0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36230" y="4072890"/>
            <a:ext cx="1740165" cy="171450"/>
            <a:chOff x="2133600" y="4072890"/>
            <a:chExt cx="1524000" cy="1714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6150" y="4072890"/>
              <a:ext cx="171450" cy="1714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33600" y="4138930"/>
              <a:ext cx="1386840" cy="39370"/>
            </a:xfrm>
            <a:custGeom>
              <a:avLst/>
              <a:gdLst/>
              <a:ahLst/>
              <a:cxnLst/>
              <a:rect l="l" t="t" r="r" b="b"/>
              <a:pathLst>
                <a:path w="1386839" h="39370">
                  <a:moveTo>
                    <a:pt x="0" y="0"/>
                  </a:moveTo>
                  <a:lnTo>
                    <a:pt x="0" y="38100"/>
                  </a:lnTo>
                  <a:lnTo>
                    <a:pt x="1386839" y="39370"/>
                  </a:lnTo>
                  <a:lnTo>
                    <a:pt x="1386839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5F3B62-765F-7043-452F-7CF799905F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129</a:t>
            </a:fld>
            <a:endParaRPr lang="en-I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2320" y="262890"/>
            <a:ext cx="8904566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STEP 1 </a:t>
            </a:r>
            <a:r>
              <a:rPr sz="1800" dirty="0">
                <a:latin typeface="Lucida Sans Unicode"/>
                <a:cs typeface="Lucida Sans Unicode"/>
              </a:rPr>
              <a:t>. </a:t>
            </a:r>
            <a:r>
              <a:rPr dirty="0"/>
              <a:t>Give local anaesthesia and isolate the tooth with rubber dam</a:t>
            </a:r>
            <a:endParaRPr sz="1800" dirty="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994" y="2340610"/>
            <a:ext cx="5137836" cy="300609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1056" y="2146300"/>
            <a:ext cx="3103294" cy="47117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064212" y="34291"/>
            <a:ext cx="2215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Basic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steps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4D155-93E8-E14F-042E-BAE6913508A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</a:t>
            </a:fld>
            <a:endParaRPr lang="en-IN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412" y="59690"/>
            <a:ext cx="6168884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4391" y="185420"/>
            <a:ext cx="562073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OBJECTIVES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Georgia"/>
                <a:cs typeface="Georgia"/>
              </a:rPr>
              <a:t>OBTURATION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653" y="1329690"/>
            <a:ext cx="9023479" cy="413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45" dirty="0">
                <a:latin typeface="Microsoft Sans Serif"/>
                <a:cs typeface="Microsoft Sans Serif"/>
              </a:rPr>
              <a:t>B</a:t>
            </a:r>
            <a:r>
              <a:rPr sz="2400" spc="-20" dirty="0">
                <a:latin typeface="Microsoft Sans Serif"/>
                <a:cs typeface="Microsoft Sans Serif"/>
              </a:rPr>
              <a:t>i</a:t>
            </a:r>
            <a:r>
              <a:rPr sz="2400" spc="-110" dirty="0">
                <a:latin typeface="Microsoft Sans Serif"/>
                <a:cs typeface="Microsoft Sans Serif"/>
              </a:rPr>
              <a:t>o</a:t>
            </a:r>
            <a:r>
              <a:rPr sz="2400" spc="-30" dirty="0">
                <a:latin typeface="Microsoft Sans Serif"/>
                <a:cs typeface="Microsoft Sans Serif"/>
              </a:rPr>
              <a:t>l</a:t>
            </a:r>
            <a:r>
              <a:rPr sz="2400" spc="-110" dirty="0">
                <a:latin typeface="Microsoft Sans Serif"/>
                <a:cs typeface="Microsoft Sans Serif"/>
              </a:rPr>
              <a:t>o</a:t>
            </a:r>
            <a:r>
              <a:rPr sz="2400" spc="-90" dirty="0">
                <a:latin typeface="Microsoft Sans Serif"/>
                <a:cs typeface="Microsoft Sans Serif"/>
              </a:rPr>
              <a:t>g</a:t>
            </a:r>
            <a:r>
              <a:rPr sz="2400" spc="-30" dirty="0">
                <a:latin typeface="Microsoft Sans Serif"/>
                <a:cs typeface="Microsoft Sans Serif"/>
              </a:rPr>
              <a:t>i</a:t>
            </a:r>
            <a:r>
              <a:rPr sz="2400" spc="-240" dirty="0">
                <a:latin typeface="Microsoft Sans Serif"/>
                <a:cs typeface="Microsoft Sans Serif"/>
              </a:rPr>
              <a:t>c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spc="-110" dirty="0">
                <a:latin typeface="Microsoft Sans Serif"/>
                <a:cs typeface="Microsoft Sans Serif"/>
              </a:rPr>
              <a:t>o</a:t>
            </a:r>
            <a:r>
              <a:rPr sz="2400" spc="-65" dirty="0">
                <a:latin typeface="Microsoft Sans Serif"/>
                <a:cs typeface="Microsoft Sans Serif"/>
              </a:rPr>
              <a:t>bj</a:t>
            </a:r>
            <a:r>
              <a:rPr sz="2400" spc="-95" dirty="0">
                <a:latin typeface="Microsoft Sans Serif"/>
                <a:cs typeface="Microsoft Sans Serif"/>
              </a:rPr>
              <a:t>e</a:t>
            </a:r>
            <a:r>
              <a:rPr sz="2400" spc="-245" dirty="0">
                <a:latin typeface="Microsoft Sans Serif"/>
                <a:cs typeface="Microsoft Sans Serif"/>
              </a:rPr>
              <a:t>c</a:t>
            </a:r>
            <a:r>
              <a:rPr sz="2400" spc="140" dirty="0">
                <a:latin typeface="Microsoft Sans Serif"/>
                <a:cs typeface="Microsoft Sans Serif"/>
              </a:rPr>
              <a:t>t</a:t>
            </a:r>
            <a:r>
              <a:rPr sz="2400" spc="-20" dirty="0">
                <a:latin typeface="Microsoft Sans Serif"/>
                <a:cs typeface="Microsoft Sans Serif"/>
              </a:rPr>
              <a:t>i</a:t>
            </a:r>
            <a:r>
              <a:rPr sz="2400" spc="15" dirty="0">
                <a:latin typeface="Microsoft Sans Serif"/>
                <a:cs typeface="Microsoft Sans Serif"/>
              </a:rPr>
              <a:t>v</a:t>
            </a:r>
            <a:r>
              <a:rPr sz="2400" spc="-190" dirty="0">
                <a:latin typeface="Microsoft Sans Serif"/>
                <a:cs typeface="Microsoft Sans Serif"/>
              </a:rPr>
              <a:t>e</a:t>
            </a:r>
            <a:r>
              <a:rPr sz="2400" spc="-484" dirty="0">
                <a:latin typeface="Microsoft Sans Serif"/>
                <a:cs typeface="Microsoft Sans Serif"/>
              </a:rPr>
              <a:t>s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332740" marR="859155" indent="-320040">
              <a:lnSpc>
                <a:spcPct val="100000"/>
              </a:lnSpc>
            </a:pPr>
            <a:r>
              <a:rPr sz="2000" spc="-145" dirty="0">
                <a:latin typeface="Microsoft Sans Serif"/>
                <a:cs typeface="Microsoft Sans Serif"/>
              </a:rPr>
              <a:t>3.To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establish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 barrier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passage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microorganisms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from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oral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cavity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peri</a:t>
            </a:r>
            <a:r>
              <a:rPr sz="2000" spc="-30" dirty="0">
                <a:latin typeface="Microsoft Sans Serif"/>
                <a:cs typeface="Microsoft Sans Serif"/>
              </a:rPr>
              <a:t> radicular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85" dirty="0">
                <a:latin typeface="Microsoft Sans Serif"/>
                <a:cs typeface="Microsoft Sans Serif"/>
              </a:rPr>
              <a:t>tissues</a:t>
            </a:r>
            <a:r>
              <a:rPr sz="2000" spc="-25" dirty="0">
                <a:latin typeface="Microsoft Sans Serif"/>
                <a:cs typeface="Microsoft Sans Serif"/>
              </a:rPr>
              <a:t> by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perfect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25" dirty="0">
                <a:latin typeface="Microsoft Sans Serif"/>
                <a:cs typeface="Microsoft Sans Serif"/>
              </a:rPr>
              <a:t>access</a:t>
            </a:r>
            <a:r>
              <a:rPr sz="2000" spc="-25" dirty="0">
                <a:latin typeface="Microsoft Sans Serif"/>
                <a:cs typeface="Microsoft Sans Serif"/>
              </a:rPr>
              <a:t> cavity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restoration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255270" marR="251460" indent="-255270">
              <a:lnSpc>
                <a:spcPct val="100000"/>
              </a:lnSpc>
              <a:buAutoNum type="arabicPeriod" startAt="2"/>
              <a:tabLst>
                <a:tab pos="255270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Isolate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microorganisms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that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may </a:t>
            </a:r>
            <a:r>
              <a:rPr sz="2000" spc="-85" dirty="0">
                <a:latin typeface="Microsoft Sans Serif"/>
                <a:cs typeface="Microsoft Sans Serif"/>
              </a:rPr>
              <a:t>survive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cleaning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shaping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20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 startAt="2"/>
            </a:pPr>
            <a:endParaRPr sz="2100">
              <a:latin typeface="Microsoft Sans Serif"/>
              <a:cs typeface="Microsoft Sans Serif"/>
            </a:endParaRPr>
          </a:p>
          <a:p>
            <a:pPr marL="251460" marR="5080" indent="-251460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251460" algn="l"/>
              </a:tabLst>
            </a:pPr>
            <a:r>
              <a:rPr sz="2000" spc="-50" dirty="0">
                <a:latin typeface="Microsoft Sans Serif"/>
                <a:cs typeface="Microsoft Sans Serif"/>
              </a:rPr>
              <a:t>Prevent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leakage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,into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system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,of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potential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nutrients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that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would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support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biologic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growth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 startAt="2"/>
            </a:pPr>
            <a:endParaRPr sz="2100">
              <a:latin typeface="Microsoft Sans Serif"/>
              <a:cs typeface="Microsoft Sans Serif"/>
            </a:endParaRPr>
          </a:p>
          <a:p>
            <a:pPr marL="269240" marR="154305" indent="-256540">
              <a:lnSpc>
                <a:spcPct val="100000"/>
              </a:lnSpc>
              <a:buAutoNum type="arabicPeriod" startAt="2"/>
              <a:tabLst>
                <a:tab pos="259079" algn="l"/>
              </a:tabLst>
            </a:pPr>
            <a:r>
              <a:rPr sz="2000" spc="-140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reduce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risk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bacterial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movement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fluid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percolation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into</a:t>
            </a:r>
            <a:r>
              <a:rPr sz="2000" spc="-30" dirty="0">
                <a:latin typeface="Microsoft Sans Serif"/>
                <a:cs typeface="Microsoft Sans Serif"/>
              </a:rPr>
              <a:t> the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system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from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gingival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75" dirty="0">
                <a:latin typeface="Microsoft Sans Serif"/>
                <a:cs typeface="Microsoft Sans Serif"/>
              </a:rPr>
              <a:t>sulcus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periodontal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pocket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C6F55-F68D-0132-8E92-3DA33C6569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130</a:t>
            </a:fld>
            <a:endParaRPr lang="en-IN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265" y="34290"/>
            <a:ext cx="344480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10" dirty="0"/>
              <a:t>R</a:t>
            </a:r>
            <a:r>
              <a:rPr sz="2400" spc="-10" dirty="0"/>
              <a:t>a</a:t>
            </a:r>
            <a:r>
              <a:rPr sz="2400" spc="-15" dirty="0"/>
              <a:t>d</a:t>
            </a:r>
            <a:r>
              <a:rPr sz="2400" spc="-20" dirty="0"/>
              <a:t>i</a:t>
            </a:r>
            <a:r>
              <a:rPr sz="2400" spc="-110" dirty="0"/>
              <a:t>o</a:t>
            </a:r>
            <a:r>
              <a:rPr sz="2400" spc="-100" dirty="0"/>
              <a:t>g</a:t>
            </a:r>
            <a:r>
              <a:rPr sz="2400" spc="10" dirty="0"/>
              <a:t>r</a:t>
            </a:r>
            <a:r>
              <a:rPr sz="2400" dirty="0"/>
              <a:t>a</a:t>
            </a:r>
            <a:r>
              <a:rPr sz="2400" spc="10" dirty="0"/>
              <a:t>p</a:t>
            </a:r>
            <a:r>
              <a:rPr sz="2400" spc="-100" dirty="0"/>
              <a:t>h</a:t>
            </a:r>
            <a:r>
              <a:rPr sz="2400" spc="-20" dirty="0"/>
              <a:t>i</a:t>
            </a:r>
            <a:r>
              <a:rPr sz="2400" spc="-240" dirty="0"/>
              <a:t>c</a:t>
            </a:r>
            <a:r>
              <a:rPr sz="2400" spc="-45" dirty="0"/>
              <a:t> </a:t>
            </a:r>
            <a:r>
              <a:rPr sz="2400" spc="-120" dirty="0"/>
              <a:t>o</a:t>
            </a:r>
            <a:r>
              <a:rPr sz="2400" dirty="0"/>
              <a:t>b</a:t>
            </a:r>
            <a:r>
              <a:rPr sz="2400" spc="-65" dirty="0"/>
              <a:t>j</a:t>
            </a:r>
            <a:r>
              <a:rPr sz="2400" spc="-150" dirty="0"/>
              <a:t>e</a:t>
            </a:r>
            <a:r>
              <a:rPr sz="2400" spc="-245" dirty="0"/>
              <a:t>c</a:t>
            </a:r>
            <a:r>
              <a:rPr sz="2400" spc="140" dirty="0"/>
              <a:t>t</a:t>
            </a:r>
            <a:r>
              <a:rPr sz="2400" spc="-20" dirty="0"/>
              <a:t>i</a:t>
            </a:r>
            <a:r>
              <a:rPr sz="2400" spc="5" dirty="0"/>
              <a:t>v</a:t>
            </a:r>
            <a:r>
              <a:rPr sz="2400" spc="-180" dirty="0"/>
              <a:t>e</a:t>
            </a:r>
            <a:r>
              <a:rPr sz="2400" spc="-484" dirty="0"/>
              <a:t>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90265" y="3144520"/>
            <a:ext cx="8775505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459740" indent="-320040">
              <a:lnSpc>
                <a:spcPct val="100000"/>
              </a:lnSpc>
              <a:spcBef>
                <a:spcPts val="100"/>
              </a:spcBef>
            </a:pPr>
            <a:r>
              <a:rPr sz="2000" spc="-305" dirty="0">
                <a:latin typeface="Microsoft Sans Serif"/>
                <a:cs typeface="Microsoft Sans Serif"/>
              </a:rPr>
              <a:t>11.To</a:t>
            </a:r>
            <a:r>
              <a:rPr sz="2000" spc="-254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attain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 </a:t>
            </a:r>
            <a:r>
              <a:rPr sz="2000" spc="-40" dirty="0">
                <a:latin typeface="Microsoft Sans Serif"/>
                <a:cs typeface="Microsoft Sans Serif"/>
              </a:rPr>
              <a:t>radiographic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appearance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dense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three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dimentional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void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free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filling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which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extends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as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75" dirty="0">
                <a:latin typeface="Microsoft Sans Serif"/>
                <a:cs typeface="Microsoft Sans Serif"/>
              </a:rPr>
              <a:t>close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as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radiographic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332105" marR="12065" indent="-320040">
              <a:lnSpc>
                <a:spcPct val="100000"/>
              </a:lnSpc>
              <a:tabLst>
                <a:tab pos="1975485" algn="l"/>
                <a:tab pos="4319270" algn="l"/>
              </a:tabLst>
            </a:pP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160" dirty="0">
                <a:latin typeface="Microsoft Sans Serif"/>
                <a:cs typeface="Microsoft Sans Serif"/>
              </a:rPr>
              <a:t>4</a:t>
            </a:r>
            <a:r>
              <a:rPr sz="2000" spc="-70" dirty="0">
                <a:latin typeface="Microsoft Sans Serif"/>
                <a:cs typeface="Microsoft Sans Serif"/>
              </a:rPr>
              <a:t>.O</a:t>
            </a:r>
            <a:r>
              <a:rPr sz="2000" spc="-40" dirty="0">
                <a:latin typeface="Microsoft Sans Serif"/>
                <a:cs typeface="Microsoft Sans Serif"/>
              </a:rPr>
              <a:t>b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85" dirty="0">
                <a:latin typeface="Microsoft Sans Serif"/>
                <a:cs typeface="Microsoft Sans Serif"/>
              </a:rPr>
              <a:t>h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0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45" dirty="0">
                <a:latin typeface="Microsoft Sans Serif"/>
                <a:cs typeface="Microsoft Sans Serif"/>
              </a:rPr>
              <a:t>x</a:t>
            </a:r>
            <a:r>
              <a:rPr sz="2000" spc="-10" dirty="0">
                <a:latin typeface="Microsoft Sans Serif"/>
                <a:cs typeface="Microsoft Sans Serif"/>
              </a:rPr>
              <a:t>i</a:t>
            </a:r>
            <a:r>
              <a:rPr sz="2000" spc="5" dirty="0">
                <a:latin typeface="Microsoft Sans Serif"/>
                <a:cs typeface="Microsoft Sans Serif"/>
              </a:rPr>
              <a:t>m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85" dirty="0">
                <a:latin typeface="Microsoft Sans Serif"/>
                <a:cs typeface="Microsoft Sans Serif"/>
              </a:rPr>
              <a:t>he  </a:t>
            </a:r>
            <a:r>
              <a:rPr sz="2000" spc="-135" dirty="0">
                <a:latin typeface="Microsoft Sans Serif"/>
                <a:cs typeface="Microsoft Sans Serif"/>
              </a:rPr>
              <a:t>same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shape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as	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morphology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332105" marR="5080" indent="-320040">
              <a:lnSpc>
                <a:spcPct val="100000"/>
              </a:lnSpc>
            </a:pPr>
            <a:r>
              <a:rPr sz="2000" spc="-190" dirty="0">
                <a:latin typeface="Microsoft Sans Serif"/>
                <a:cs typeface="Microsoft Sans Serif"/>
              </a:rPr>
              <a:t>17.Shape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obturated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reflect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continuously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tapering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funnel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preparation </a:t>
            </a:r>
            <a:r>
              <a:rPr sz="2000" spc="10" dirty="0">
                <a:latin typeface="Microsoft Sans Serif"/>
                <a:cs typeface="Microsoft Sans Serif"/>
              </a:rPr>
              <a:t>without </a:t>
            </a:r>
            <a:r>
              <a:rPr sz="2000" spc="-245" dirty="0">
                <a:latin typeface="Microsoft Sans Serif"/>
                <a:cs typeface="Microsoft Sans Serif"/>
              </a:rPr>
              <a:t>excess</a:t>
            </a:r>
            <a:r>
              <a:rPr sz="2000" spc="-24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removal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5" dirty="0">
                <a:latin typeface="Microsoft Sans Serif"/>
                <a:cs typeface="Microsoft Sans Serif"/>
              </a:rPr>
              <a:t>tooth </a:t>
            </a:r>
            <a:r>
              <a:rPr sz="2000" spc="-60" dirty="0">
                <a:latin typeface="Microsoft Sans Serif"/>
                <a:cs typeface="Microsoft Sans Serif"/>
              </a:rPr>
              <a:t>structure </a:t>
            </a:r>
            <a:r>
              <a:rPr sz="2000" spc="60" dirty="0">
                <a:latin typeface="Microsoft Sans Serif"/>
                <a:cs typeface="Microsoft Sans Serif"/>
              </a:rPr>
              <a:t>at </a:t>
            </a:r>
            <a:r>
              <a:rPr sz="2000" spc="-40" dirty="0">
                <a:latin typeface="Microsoft Sans Serif"/>
                <a:cs typeface="Microsoft Sans Serif"/>
              </a:rPr>
              <a:t>any </a:t>
            </a:r>
            <a:r>
              <a:rPr sz="2000" spc="-70" dirty="0">
                <a:latin typeface="Microsoft Sans Serif"/>
                <a:cs typeface="Microsoft Sans Serif"/>
              </a:rPr>
              <a:t>level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249" y="146050"/>
            <a:ext cx="2513088" cy="5694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21773-FA74-CCC7-3B87-09E4ED537A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131</a:t>
            </a:fld>
            <a:endParaRPr lang="en-IN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3251" y="339090"/>
            <a:ext cx="8080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0" dirty="0">
                <a:latin typeface="Trebuchet MS"/>
                <a:cs typeface="Trebuchet MS"/>
              </a:rPr>
              <a:t>W</a:t>
            </a:r>
            <a:r>
              <a:rPr sz="2400" spc="-35" dirty="0">
                <a:latin typeface="Trebuchet MS"/>
                <a:cs typeface="Trebuchet MS"/>
              </a:rPr>
              <a:t>h</a:t>
            </a:r>
            <a:r>
              <a:rPr sz="2400" spc="-5" dirty="0">
                <a:latin typeface="Trebuchet MS"/>
                <a:cs typeface="Trebuchet MS"/>
              </a:rPr>
              <a:t>e</a:t>
            </a:r>
            <a:r>
              <a:rPr sz="2400" dirty="0">
                <a:latin typeface="Trebuchet MS"/>
                <a:cs typeface="Trebuchet MS"/>
              </a:rPr>
              <a:t>n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s</a:t>
            </a:r>
            <a:r>
              <a:rPr sz="2400" spc="-25" dirty="0">
                <a:latin typeface="Trebuchet MS"/>
                <a:cs typeface="Trebuchet MS"/>
              </a:rPr>
              <a:t>h</a:t>
            </a:r>
            <a:r>
              <a:rPr sz="2400" spc="10" dirty="0">
                <a:latin typeface="Trebuchet MS"/>
                <a:cs typeface="Trebuchet MS"/>
              </a:rPr>
              <a:t>o</a:t>
            </a:r>
            <a:r>
              <a:rPr sz="2400" spc="15" dirty="0">
                <a:latin typeface="Trebuchet MS"/>
                <a:cs typeface="Trebuchet MS"/>
              </a:rPr>
              <a:t>u</a:t>
            </a:r>
            <a:r>
              <a:rPr sz="2400" spc="-20" dirty="0">
                <a:latin typeface="Trebuchet MS"/>
                <a:cs typeface="Trebuchet MS"/>
              </a:rPr>
              <a:t>l</a:t>
            </a:r>
            <a:r>
              <a:rPr sz="2400" spc="50" dirty="0">
                <a:latin typeface="Trebuchet MS"/>
                <a:cs typeface="Trebuchet MS"/>
              </a:rPr>
              <a:t>d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t</a:t>
            </a:r>
            <a:r>
              <a:rPr sz="2400" spc="-35" dirty="0">
                <a:latin typeface="Trebuchet MS"/>
                <a:cs typeface="Trebuchet MS"/>
              </a:rPr>
              <a:t>h</a:t>
            </a:r>
            <a:r>
              <a:rPr sz="2400" spc="20" dirty="0">
                <a:latin typeface="Trebuchet MS"/>
                <a:cs typeface="Trebuchet MS"/>
              </a:rPr>
              <a:t>e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165" dirty="0">
                <a:latin typeface="Trebuchet MS"/>
                <a:cs typeface="Trebuchet MS"/>
              </a:rPr>
              <a:t>r</a:t>
            </a:r>
            <a:r>
              <a:rPr sz="2400" spc="60" dirty="0">
                <a:latin typeface="Trebuchet MS"/>
                <a:cs typeface="Trebuchet MS"/>
              </a:rPr>
              <a:t>o</a:t>
            </a:r>
            <a:r>
              <a:rPr sz="2400" spc="-65" dirty="0">
                <a:latin typeface="Trebuchet MS"/>
                <a:cs typeface="Trebuchet MS"/>
              </a:rPr>
              <a:t>o</a:t>
            </a:r>
            <a:r>
              <a:rPr sz="2400" spc="-45" dirty="0">
                <a:latin typeface="Trebuchet MS"/>
                <a:cs typeface="Trebuchet MS"/>
              </a:rPr>
              <a:t>t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145" dirty="0">
                <a:latin typeface="Trebuchet MS"/>
                <a:cs typeface="Trebuchet MS"/>
              </a:rPr>
              <a:t>c</a:t>
            </a:r>
            <a:r>
              <a:rPr sz="2400" spc="150" dirty="0">
                <a:latin typeface="Trebuchet MS"/>
                <a:cs typeface="Trebuchet MS"/>
              </a:rPr>
              <a:t>a</a:t>
            </a:r>
            <a:r>
              <a:rPr sz="2400" spc="-15" dirty="0">
                <a:latin typeface="Trebuchet MS"/>
                <a:cs typeface="Trebuchet MS"/>
              </a:rPr>
              <a:t>n</a:t>
            </a:r>
            <a:r>
              <a:rPr sz="2400" spc="155" dirty="0">
                <a:latin typeface="Trebuchet MS"/>
                <a:cs typeface="Trebuchet MS"/>
              </a:rPr>
              <a:t>a</a:t>
            </a:r>
            <a:r>
              <a:rPr sz="2400" spc="-15" dirty="0">
                <a:latin typeface="Trebuchet MS"/>
                <a:cs typeface="Trebuchet MS"/>
              </a:rPr>
              <a:t>l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s</a:t>
            </a:r>
            <a:r>
              <a:rPr sz="2400" spc="90" dirty="0">
                <a:latin typeface="Trebuchet MS"/>
                <a:cs typeface="Trebuchet MS"/>
              </a:rPr>
              <a:t>y</a:t>
            </a:r>
            <a:r>
              <a:rPr sz="2400" spc="-95" dirty="0">
                <a:latin typeface="Trebuchet MS"/>
                <a:cs typeface="Trebuchet MS"/>
              </a:rPr>
              <a:t>s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25" dirty="0">
                <a:latin typeface="Trebuchet MS"/>
                <a:cs typeface="Trebuchet MS"/>
              </a:rPr>
              <a:t>e</a:t>
            </a:r>
            <a:r>
              <a:rPr sz="2400" spc="-135" dirty="0">
                <a:latin typeface="Trebuchet MS"/>
                <a:cs typeface="Trebuchet MS"/>
              </a:rPr>
              <a:t>m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50" dirty="0">
                <a:latin typeface="Trebuchet MS"/>
                <a:cs typeface="Trebuchet MS"/>
              </a:rPr>
              <a:t>b</a:t>
            </a:r>
            <a:r>
              <a:rPr sz="2400" spc="20" dirty="0">
                <a:latin typeface="Trebuchet MS"/>
                <a:cs typeface="Trebuchet MS"/>
              </a:rPr>
              <a:t>e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o</a:t>
            </a:r>
            <a:r>
              <a:rPr sz="2400" spc="60" dirty="0">
                <a:latin typeface="Trebuchet MS"/>
                <a:cs typeface="Trebuchet MS"/>
              </a:rPr>
              <a:t>b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-25" dirty="0">
                <a:latin typeface="Trebuchet MS"/>
                <a:cs typeface="Trebuchet MS"/>
              </a:rPr>
              <a:t>u</a:t>
            </a:r>
            <a:r>
              <a:rPr sz="2400" spc="-165" dirty="0">
                <a:latin typeface="Trebuchet MS"/>
                <a:cs typeface="Trebuchet MS"/>
              </a:rPr>
              <a:t>r</a:t>
            </a:r>
            <a:r>
              <a:rPr sz="2400" spc="155" dirty="0">
                <a:latin typeface="Trebuchet MS"/>
                <a:cs typeface="Trebuchet MS"/>
              </a:rPr>
              <a:t>a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30" dirty="0">
                <a:latin typeface="Trebuchet MS"/>
                <a:cs typeface="Trebuchet MS"/>
              </a:rPr>
              <a:t>e</a:t>
            </a:r>
            <a:r>
              <a:rPr sz="2400" spc="35" dirty="0">
                <a:latin typeface="Trebuchet MS"/>
                <a:cs typeface="Trebuchet MS"/>
              </a:rPr>
              <a:t>d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385" dirty="0">
                <a:latin typeface="Trebuchet MS"/>
                <a:cs typeface="Trebuchet MS"/>
              </a:rPr>
              <a:t>??</a:t>
            </a:r>
            <a:r>
              <a:rPr sz="2400" spc="390" dirty="0">
                <a:latin typeface="Trebuchet MS"/>
                <a:cs typeface="Trebuchet MS"/>
              </a:rPr>
              <a:t>?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21135" y="1710690"/>
            <a:ext cx="6294321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system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obturated</a:t>
            </a:r>
            <a:endParaRPr sz="2000">
              <a:latin typeface="Microsoft Sans Serif"/>
              <a:cs typeface="Microsoft Sans Serif"/>
            </a:endParaRPr>
          </a:p>
          <a:p>
            <a:pPr marL="927100" marR="1414780" indent="64769">
              <a:lnSpc>
                <a:spcPct val="200000"/>
              </a:lnSpc>
            </a:pPr>
            <a:r>
              <a:rPr sz="2000" spc="-5" dirty="0">
                <a:latin typeface="Microsoft Sans Serif"/>
                <a:cs typeface="Microsoft Sans Serif"/>
              </a:rPr>
              <a:t>after </a:t>
            </a:r>
            <a:r>
              <a:rPr sz="2000" spc="-35" dirty="0">
                <a:latin typeface="Microsoft Sans Serif"/>
                <a:cs typeface="Microsoft Sans Serif"/>
              </a:rPr>
              <a:t>thorough </a:t>
            </a:r>
            <a:r>
              <a:rPr sz="2000" spc="-40" dirty="0">
                <a:latin typeface="Microsoft Sans Serif"/>
                <a:cs typeface="Microsoft Sans Serif"/>
              </a:rPr>
              <a:t>debridement 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45" dirty="0">
                <a:latin typeface="Microsoft Sans Serif"/>
                <a:cs typeface="Microsoft Sans Serif"/>
              </a:rPr>
              <a:t>x</a:t>
            </a:r>
            <a:r>
              <a:rPr sz="2000" spc="-5" dirty="0">
                <a:latin typeface="Microsoft Sans Serif"/>
                <a:cs typeface="Microsoft Sans Serif"/>
              </a:rPr>
              <a:t>ud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</a:pPr>
            <a:r>
              <a:rPr sz="2000" spc="10" dirty="0">
                <a:latin typeface="Microsoft Sans Serif"/>
                <a:cs typeface="Microsoft Sans Serif"/>
              </a:rPr>
              <a:t>without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symptoms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pain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swelling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D54FB-F180-292A-0FDC-78EB2DEB6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132</a:t>
            </a:fld>
            <a:endParaRPr lang="en-IN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3359"/>
            <a:ext cx="10440988" cy="10363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4923" y="339090"/>
            <a:ext cx="100965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5" dirty="0">
                <a:solidFill>
                  <a:srgbClr val="FFFFFF"/>
                </a:solidFill>
                <a:latin typeface="Georgia"/>
                <a:cs typeface="Georgia"/>
              </a:rPr>
              <a:t>CLASSIFICATION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Georgia"/>
                <a:cs typeface="Georgia"/>
              </a:rPr>
              <a:t>ROOT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25" dirty="0">
                <a:solidFill>
                  <a:srgbClr val="FFFFFF"/>
                </a:solidFill>
                <a:latin typeface="Georgia"/>
                <a:cs typeface="Georgia"/>
              </a:rPr>
              <a:t>CANAL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Georgia"/>
                <a:cs typeface="Georgia"/>
              </a:rPr>
              <a:t>FILLING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Georgia"/>
                <a:cs typeface="Georgia"/>
              </a:rPr>
              <a:t>MATERIAL</a:t>
            </a:r>
            <a:endParaRPr sz="2400">
              <a:latin typeface="Georgia"/>
              <a:cs typeface="Georgia"/>
            </a:endParaRPr>
          </a:p>
          <a:p>
            <a:pPr marL="4584700">
              <a:lnSpc>
                <a:spcPct val="100000"/>
              </a:lnSpc>
            </a:pPr>
            <a:r>
              <a:rPr sz="2400" spc="275" dirty="0">
                <a:solidFill>
                  <a:srgbClr val="FFFFFF"/>
                </a:solidFill>
                <a:latin typeface="Georgia"/>
                <a:cs typeface="Georgia"/>
              </a:rPr>
              <a:t>(BY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Georgia"/>
                <a:cs typeface="Georgia"/>
              </a:rPr>
              <a:t>GROSSMAN)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80388" y="2091690"/>
            <a:ext cx="3198278" cy="2798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09" dirty="0">
                <a:latin typeface="Microsoft Sans Serif"/>
                <a:cs typeface="Microsoft Sans Serif"/>
              </a:rPr>
              <a:t>S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spc="-85" dirty="0">
                <a:latin typeface="Microsoft Sans Serif"/>
                <a:cs typeface="Microsoft Sans Serif"/>
              </a:rPr>
              <a:t>L</a:t>
            </a:r>
            <a:r>
              <a:rPr sz="2000" spc="-80" dirty="0">
                <a:latin typeface="Microsoft Sans Serif"/>
                <a:cs typeface="Microsoft Sans Serif"/>
              </a:rPr>
              <a:t>I</a:t>
            </a:r>
            <a:r>
              <a:rPr sz="2000" spc="-85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latin typeface="Microsoft Sans Serif"/>
                <a:cs typeface="Microsoft Sans Serif"/>
              </a:rPr>
              <a:t>C</a:t>
            </a:r>
            <a:r>
              <a:rPr sz="2000" spc="-195" dirty="0">
                <a:latin typeface="Microsoft Sans Serif"/>
                <a:cs typeface="Microsoft Sans Serif"/>
              </a:rPr>
              <a:t>O</a:t>
            </a:r>
            <a:r>
              <a:rPr sz="2000" spc="-175" dirty="0">
                <a:latin typeface="Microsoft Sans Serif"/>
                <a:cs typeface="Microsoft Sans Serif"/>
              </a:rPr>
              <a:t>R</a:t>
            </a:r>
            <a:r>
              <a:rPr sz="2000" spc="-26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M</a:t>
            </a: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-260" dirty="0">
                <a:latin typeface="Microsoft Sans Serif"/>
                <a:cs typeface="Microsoft Sans Serif"/>
              </a:rPr>
              <a:t>ER</a:t>
            </a:r>
            <a:r>
              <a:rPr sz="2000" spc="-80" dirty="0">
                <a:latin typeface="Microsoft Sans Serif"/>
                <a:cs typeface="Microsoft Sans Serif"/>
              </a:rPr>
              <a:t>I</a:t>
            </a: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  <a:p>
            <a:pPr marL="926465" marR="1127125">
              <a:lnSpc>
                <a:spcPct val="100000"/>
              </a:lnSpc>
            </a:pPr>
            <a:r>
              <a:rPr sz="2000" spc="-75" dirty="0">
                <a:latin typeface="Microsoft Sans Serif"/>
                <a:cs typeface="Microsoft Sans Serif"/>
              </a:rPr>
              <a:t>metals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 marL="926465">
              <a:lnSpc>
                <a:spcPct val="100000"/>
              </a:lnSpc>
              <a:spcBef>
                <a:spcPts val="10"/>
              </a:spcBef>
            </a:pPr>
            <a:r>
              <a:rPr sz="2000" spc="-120" dirty="0">
                <a:latin typeface="Microsoft Sans Serif"/>
                <a:cs typeface="Microsoft Sans Serif"/>
              </a:rPr>
              <a:t>cements/pastes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240" dirty="0">
                <a:latin typeface="Microsoft Sans Serif"/>
                <a:cs typeface="Microsoft Sans Serif"/>
              </a:rPr>
              <a:t>SEALERS</a:t>
            </a:r>
            <a:endParaRPr sz="2000">
              <a:latin typeface="Microsoft Sans Serif"/>
              <a:cs typeface="Microsoft Sans Serif"/>
            </a:endParaRPr>
          </a:p>
          <a:p>
            <a:pPr marL="926465" marR="1011555">
              <a:lnSpc>
                <a:spcPct val="100000"/>
              </a:lnSpc>
            </a:pPr>
            <a:r>
              <a:rPr sz="2000" spc="-114" dirty="0">
                <a:latin typeface="Microsoft Sans Serif"/>
                <a:cs typeface="Microsoft Sans Serif"/>
              </a:rPr>
              <a:t>plastics </a:t>
            </a:r>
            <a:r>
              <a:rPr sz="2000" spc="-11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280" dirty="0">
                <a:latin typeface="Microsoft Sans Serif"/>
                <a:cs typeface="Microsoft Sans Serif"/>
              </a:rPr>
              <a:t>s  </a:t>
            </a:r>
            <a:r>
              <a:rPr sz="2000" spc="-140" dirty="0">
                <a:latin typeface="Microsoft Sans Serif"/>
                <a:cs typeface="Microsoft Sans Serif"/>
              </a:rPr>
              <a:t>pastes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1F004-8D8C-45F9-FA7F-41322C89F7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133</a:t>
            </a:fld>
            <a:endParaRPr lang="en-IN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06185" cy="5181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959" y="0"/>
            <a:ext cx="10115432" cy="618374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95" dirty="0">
                <a:solidFill>
                  <a:srgbClr val="FFFFFF"/>
                </a:solidFill>
                <a:latin typeface="Georgia"/>
                <a:cs typeface="Georgia"/>
              </a:rPr>
              <a:t>REQUIREMENTS</a:t>
            </a:r>
            <a:r>
              <a:rPr sz="20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20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220" dirty="0">
                <a:solidFill>
                  <a:srgbClr val="FFFFFF"/>
                </a:solidFill>
                <a:latin typeface="Georgia"/>
                <a:cs typeface="Georgia"/>
              </a:rPr>
              <a:t>AN</a:t>
            </a:r>
            <a:r>
              <a:rPr sz="20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Georgia"/>
                <a:cs typeface="Georgia"/>
              </a:rPr>
              <a:t>IDEAL</a:t>
            </a:r>
            <a:r>
              <a:rPr sz="20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Georgia"/>
                <a:cs typeface="Georgia"/>
              </a:rPr>
              <a:t>ROOT</a:t>
            </a:r>
            <a:r>
              <a:rPr sz="20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Georgia"/>
                <a:cs typeface="Georgia"/>
              </a:rPr>
              <a:t>CANAL</a:t>
            </a:r>
            <a:r>
              <a:rPr sz="2000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Georgia"/>
                <a:cs typeface="Georgia"/>
              </a:rPr>
              <a:t>FILLING</a:t>
            </a:r>
            <a:r>
              <a:rPr sz="20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Georgia"/>
                <a:cs typeface="Georgia"/>
              </a:rPr>
              <a:t>MATERIAL</a:t>
            </a:r>
            <a:endParaRPr sz="2000">
              <a:latin typeface="Georgia"/>
              <a:cs typeface="Georgia"/>
            </a:endParaRPr>
          </a:p>
          <a:p>
            <a:pPr marL="5419725">
              <a:lnSpc>
                <a:spcPct val="100000"/>
              </a:lnSpc>
              <a:spcBef>
                <a:spcPts val="600"/>
              </a:spcBef>
            </a:pPr>
            <a:r>
              <a:rPr sz="2000" spc="40" dirty="0">
                <a:latin typeface="Microsoft Sans Serif"/>
                <a:cs typeface="Microsoft Sans Serif"/>
              </a:rPr>
              <a:t>(</a:t>
            </a:r>
            <a:r>
              <a:rPr sz="2000" spc="-409" dirty="0">
                <a:latin typeface="Microsoft Sans Serif"/>
                <a:cs typeface="Microsoft Sans Serif"/>
              </a:rPr>
              <a:t>S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G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>
              <a:latin typeface="Microsoft Sans Serif"/>
              <a:cs typeface="Microsoft Sans Serif"/>
            </a:endParaRPr>
          </a:p>
          <a:p>
            <a:pPr marL="685800">
              <a:lnSpc>
                <a:spcPct val="100000"/>
              </a:lnSpc>
              <a:spcBef>
                <a:spcPts val="600"/>
              </a:spcBef>
              <a:tabLst>
                <a:tab pos="1028065" algn="l"/>
              </a:tabLst>
            </a:pPr>
            <a:r>
              <a:rPr sz="2000" spc="-340" dirty="0">
                <a:latin typeface="Microsoft Sans Serif"/>
                <a:cs typeface="Microsoft Sans Serif"/>
              </a:rPr>
              <a:t>1.	</a:t>
            </a:r>
            <a:r>
              <a:rPr sz="2000" spc="-20" dirty="0">
                <a:latin typeface="Microsoft Sans Serif"/>
                <a:cs typeface="Microsoft Sans Serif"/>
              </a:rPr>
              <a:t>Material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easily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introduced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into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0" dirty="0">
                <a:latin typeface="Microsoft Sans Serif"/>
                <a:cs typeface="Microsoft Sans Serif"/>
              </a:rPr>
              <a:t> 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685800">
              <a:lnSpc>
                <a:spcPct val="100000"/>
              </a:lnSpc>
              <a:tabLst>
                <a:tab pos="1091565" algn="l"/>
              </a:tabLst>
            </a:pPr>
            <a:r>
              <a:rPr sz="2000" spc="-155" dirty="0">
                <a:latin typeface="Microsoft Sans Serif"/>
                <a:cs typeface="Microsoft Sans Serif"/>
              </a:rPr>
              <a:t>3.	</a:t>
            </a: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seal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cavity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laterally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as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well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as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apically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685800">
              <a:lnSpc>
                <a:spcPct val="100000"/>
              </a:lnSpc>
              <a:tabLst>
                <a:tab pos="1091565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5.	</a:t>
            </a: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shrink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after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inserted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685800">
              <a:lnSpc>
                <a:spcPct val="100000"/>
              </a:lnSpc>
              <a:spcBef>
                <a:spcPts val="5"/>
              </a:spcBef>
              <a:tabLst>
                <a:tab pos="1091565" algn="l"/>
              </a:tabLst>
            </a:pPr>
            <a:r>
              <a:rPr sz="2000" spc="-185" dirty="0">
                <a:latin typeface="Microsoft Sans Serif"/>
                <a:cs typeface="Microsoft Sans Serif"/>
              </a:rPr>
              <a:t>7.	</a:t>
            </a: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impervious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moisture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685800">
              <a:lnSpc>
                <a:spcPct val="100000"/>
              </a:lnSpc>
              <a:tabLst>
                <a:tab pos="1091565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9</a:t>
            </a:r>
            <a:r>
              <a:rPr sz="2000" spc="-130" dirty="0">
                <a:latin typeface="Microsoft Sans Serif"/>
                <a:cs typeface="Microsoft Sans Serif"/>
              </a:rPr>
              <a:t>.	</a:t>
            </a:r>
            <a:r>
              <a:rPr sz="2000" spc="-80" dirty="0">
                <a:latin typeface="Microsoft Sans Serif"/>
                <a:cs typeface="Microsoft Sans Serif"/>
              </a:rPr>
              <a:t>I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85" dirty="0">
                <a:latin typeface="Microsoft Sans Serif"/>
                <a:cs typeface="Microsoft Sans Serif"/>
              </a:rPr>
              <a:t>h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0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-10" dirty="0">
                <a:latin typeface="Microsoft Sans Serif"/>
                <a:cs typeface="Microsoft Sans Serif"/>
              </a:rPr>
              <a:t>id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0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d 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80" dirty="0">
                <a:latin typeface="Microsoft Sans Serif"/>
                <a:cs typeface="Microsoft Sans Serif"/>
              </a:rPr>
              <a:t>s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gr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685800">
              <a:lnSpc>
                <a:spcPct val="100000"/>
              </a:lnSpc>
              <a:tabLst>
                <a:tab pos="1091565" algn="l"/>
              </a:tabLst>
            </a:pPr>
            <a:r>
              <a:rPr sz="2000" spc="-555" dirty="0">
                <a:latin typeface="Microsoft Sans Serif"/>
                <a:cs typeface="Microsoft Sans Serif"/>
              </a:rPr>
              <a:t>11</a:t>
            </a:r>
            <a:r>
              <a:rPr sz="2000" spc="-130" dirty="0">
                <a:latin typeface="Microsoft Sans Serif"/>
                <a:cs typeface="Microsoft Sans Serif"/>
              </a:rPr>
              <a:t>.	</a:t>
            </a:r>
            <a:r>
              <a:rPr sz="2000" spc="-80" dirty="0">
                <a:latin typeface="Microsoft Sans Serif"/>
                <a:cs typeface="Microsoft Sans Serif"/>
              </a:rPr>
              <a:t>I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85" dirty="0">
                <a:latin typeface="Microsoft Sans Serif"/>
                <a:cs typeface="Microsoft Sans Serif"/>
              </a:rPr>
              <a:t>h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0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pa</a:t>
            </a:r>
            <a:r>
              <a:rPr sz="2000" spc="10" dirty="0">
                <a:latin typeface="Microsoft Sans Serif"/>
                <a:cs typeface="Microsoft Sans Serif"/>
              </a:rPr>
              <a:t>q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092200" indent="-406400">
              <a:lnSpc>
                <a:spcPct val="100000"/>
              </a:lnSpc>
              <a:buAutoNum type="arabicPeriod" startAt="13"/>
              <a:tabLst>
                <a:tab pos="1091565" algn="l"/>
                <a:tab pos="1092200" algn="l"/>
              </a:tabLst>
            </a:pP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stain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tooth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structure</a:t>
            </a:r>
            <a:endParaRPr sz="2000">
              <a:latin typeface="Microsoft Sans Serif"/>
              <a:cs typeface="Microsoft Sans Serif"/>
            </a:endParaRPr>
          </a:p>
          <a:p>
            <a:pPr marL="1092200" indent="-406400">
              <a:lnSpc>
                <a:spcPct val="100000"/>
              </a:lnSpc>
              <a:buAutoNum type="arabicPeriod" startAt="13"/>
              <a:tabLst>
                <a:tab pos="1091565" algn="l"/>
                <a:tab pos="1092200" algn="l"/>
              </a:tabLst>
            </a:pP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irritate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periradicular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tissue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30" dirty="0">
                <a:latin typeface="Microsoft Sans Serif"/>
                <a:cs typeface="Microsoft Sans Serif"/>
              </a:rPr>
              <a:t> affect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tooth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structure</a:t>
            </a:r>
            <a:endParaRPr sz="2000">
              <a:latin typeface="Microsoft Sans Serif"/>
              <a:cs typeface="Microsoft Sans Serif"/>
            </a:endParaRPr>
          </a:p>
          <a:p>
            <a:pPr marL="1069340" marR="1692275" indent="-383540">
              <a:lnSpc>
                <a:spcPct val="100000"/>
              </a:lnSpc>
              <a:buAutoNum type="arabicPeriod" startAt="13"/>
              <a:tabLst>
                <a:tab pos="1091565" algn="l"/>
                <a:tab pos="1092200" algn="l"/>
              </a:tabLst>
            </a:pPr>
            <a:r>
              <a:rPr sz="2000" spc="-80" dirty="0">
                <a:latin typeface="Microsoft Sans Serif"/>
                <a:cs typeface="Microsoft Sans Serif"/>
              </a:rPr>
              <a:t>I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85" dirty="0">
                <a:latin typeface="Microsoft Sans Serif"/>
                <a:cs typeface="Microsoft Sans Serif"/>
              </a:rPr>
              <a:t>h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0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85" dirty="0">
                <a:latin typeface="Microsoft Sans Serif"/>
                <a:cs typeface="Microsoft Sans Serif"/>
              </a:rPr>
              <a:t>h</a:t>
            </a:r>
            <a:r>
              <a:rPr sz="2000" spc="-80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0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q</a:t>
            </a:r>
            <a:r>
              <a:rPr sz="2000" dirty="0">
                <a:latin typeface="Microsoft Sans Serif"/>
                <a:cs typeface="Microsoft Sans Serif"/>
              </a:rPr>
              <a:t>u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75" dirty="0">
                <a:latin typeface="Microsoft Sans Serif"/>
                <a:cs typeface="Microsoft Sans Serif"/>
              </a:rPr>
              <a:t>z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  </a:t>
            </a:r>
            <a:r>
              <a:rPr sz="2000" spc="-25" dirty="0">
                <a:latin typeface="Microsoft Sans Serif"/>
                <a:cs typeface="Microsoft Sans Serif"/>
              </a:rPr>
              <a:t>immediately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before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insertion</a:t>
            </a:r>
            <a:endParaRPr sz="2000">
              <a:latin typeface="Microsoft Sans Serif"/>
              <a:cs typeface="Microsoft Sans Serif"/>
            </a:endParaRPr>
          </a:p>
          <a:p>
            <a:pPr marL="685800">
              <a:lnSpc>
                <a:spcPct val="100000"/>
              </a:lnSpc>
              <a:spcBef>
                <a:spcPts val="10"/>
              </a:spcBef>
              <a:tabLst>
                <a:tab pos="1091565" algn="l"/>
              </a:tabLst>
            </a:pPr>
            <a:r>
              <a:rPr sz="2000" spc="-200" dirty="0">
                <a:latin typeface="Microsoft Sans Serif"/>
                <a:cs typeface="Microsoft Sans Serif"/>
              </a:rPr>
              <a:t>10.	</a:t>
            </a: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easily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removed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from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if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necessary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FC323-C411-5225-9F4A-2D201BE2E4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134</a:t>
            </a:fld>
            <a:endParaRPr lang="en-IN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872" y="59690"/>
            <a:ext cx="8826985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1652" y="185420"/>
            <a:ext cx="8285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5" dirty="0">
                <a:solidFill>
                  <a:srgbClr val="FFFFFF"/>
                </a:solidFill>
                <a:latin typeface="Georgia"/>
                <a:cs typeface="Georgia"/>
              </a:rPr>
              <a:t>GUTTA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Georgia"/>
                <a:cs typeface="Georgia"/>
              </a:rPr>
              <a:t>PERCHA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OBTURATION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Georgia"/>
                <a:cs typeface="Georgia"/>
              </a:rPr>
              <a:t>TECHNIQUE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7108" y="1253490"/>
            <a:ext cx="6537219" cy="40600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indent="-4064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18465" algn="l"/>
                <a:tab pos="419100" algn="l"/>
              </a:tabLst>
            </a:pPr>
            <a:r>
              <a:rPr sz="2000" spc="-95" dirty="0">
                <a:latin typeface="Microsoft Sans Serif"/>
                <a:cs typeface="Microsoft Sans Serif"/>
              </a:rPr>
              <a:t>Cold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lateral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condensation</a:t>
            </a:r>
            <a:endParaRPr sz="2000" dirty="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25" dirty="0">
                <a:latin typeface="Microsoft Sans Serif"/>
                <a:cs typeface="Microsoft Sans Serif"/>
              </a:rPr>
              <a:t>Warm </a:t>
            </a:r>
            <a:r>
              <a:rPr sz="2000" spc="-35" dirty="0">
                <a:latin typeface="Microsoft Sans Serif"/>
                <a:cs typeface="Microsoft Sans Serif"/>
              </a:rPr>
              <a:t>vertical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condensation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(warm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gutta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percha)</a:t>
            </a:r>
            <a:endParaRPr sz="2000" dirty="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Continuous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wave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compaction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technique</a:t>
            </a:r>
            <a:endParaRPr sz="2000" dirty="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85" dirty="0">
                <a:latin typeface="Microsoft Sans Serif"/>
                <a:cs typeface="Microsoft Sans Serif"/>
              </a:rPr>
              <a:t>M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400" dirty="0">
                <a:latin typeface="Microsoft Sans Serif"/>
                <a:cs typeface="Microsoft Sans Serif"/>
              </a:rPr>
              <a:t>S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dd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pa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 dirty="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85" dirty="0">
                <a:latin typeface="Microsoft Sans Serif"/>
                <a:cs typeface="Microsoft Sans Serif"/>
              </a:rPr>
              <a:t>Thermo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plasticized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gutta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injection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418465" algn="l"/>
              </a:tabLst>
            </a:pPr>
            <a:r>
              <a:rPr lang="en-IN" sz="2000" spc="-245" dirty="0">
                <a:latin typeface="Microsoft Sans Serif"/>
                <a:cs typeface="Microsoft Sans Serif"/>
              </a:rPr>
              <a:t>6</a:t>
            </a:r>
            <a:r>
              <a:rPr sz="2000" spc="-120" dirty="0">
                <a:latin typeface="Microsoft Sans Serif"/>
                <a:cs typeface="Microsoft Sans Serif"/>
              </a:rPr>
              <a:t>.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260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ba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40" dirty="0">
                <a:latin typeface="Microsoft Sans Serif"/>
                <a:cs typeface="Microsoft Sans Serif"/>
              </a:rPr>
              <a:t>ha</a:t>
            </a:r>
            <a:endParaRPr sz="2000" dirty="0">
              <a:latin typeface="Microsoft Sans Serif"/>
              <a:cs typeface="Microsoft Sans Serif"/>
            </a:endParaRPr>
          </a:p>
          <a:p>
            <a:pPr marL="2755900" marR="5080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thermafil </a:t>
            </a:r>
            <a:r>
              <a:rPr sz="2000" spc="-30" dirty="0">
                <a:latin typeface="Microsoft Sans Serif"/>
                <a:cs typeface="Microsoft Sans Serif"/>
              </a:rPr>
              <a:t>thermo </a:t>
            </a:r>
            <a:r>
              <a:rPr sz="2000" spc="-80" dirty="0">
                <a:latin typeface="Microsoft Sans Serif"/>
                <a:cs typeface="Microsoft Sans Serif"/>
              </a:rPr>
              <a:t>plasticized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simplifil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sectional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obturation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latin typeface="Microsoft Sans Serif"/>
              <a:cs typeface="Microsoft Sans Serif"/>
            </a:endParaRPr>
          </a:p>
          <a:p>
            <a:pPr marL="308610" indent="-295910">
              <a:lnSpc>
                <a:spcPct val="100000"/>
              </a:lnSpc>
              <a:spcBef>
                <a:spcPts val="5"/>
              </a:spcBef>
              <a:buAutoNum type="arabicPeriod" startAt="7"/>
              <a:tabLst>
                <a:tab pos="307975" algn="l"/>
                <a:tab pos="308610" algn="l"/>
              </a:tabLst>
            </a:pPr>
            <a:r>
              <a:rPr sz="2000" spc="-80" dirty="0">
                <a:latin typeface="Microsoft Sans Serif"/>
                <a:cs typeface="Microsoft Sans Serif"/>
              </a:rPr>
              <a:t>Chemically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plasticized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gutta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endParaRPr sz="2000" dirty="0">
              <a:latin typeface="Microsoft Sans Serif"/>
              <a:cs typeface="Microsoft Sans Serif"/>
            </a:endParaRPr>
          </a:p>
          <a:p>
            <a:pPr marL="311150" indent="-298450">
              <a:lnSpc>
                <a:spcPct val="100000"/>
              </a:lnSpc>
              <a:buAutoNum type="arabicPeriod" startAt="7"/>
              <a:tabLst>
                <a:tab pos="310515" algn="l"/>
                <a:tab pos="311150" algn="l"/>
              </a:tabLst>
            </a:pPr>
            <a:r>
              <a:rPr sz="2000" spc="-260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39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9F218-2FE7-34C2-3C26-0FD8CFB33E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135</a:t>
            </a:fld>
            <a:endParaRPr lang="en-IN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314" y="0"/>
            <a:ext cx="8953147" cy="5791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0444" y="34290"/>
            <a:ext cx="84042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14" dirty="0">
                <a:solidFill>
                  <a:srgbClr val="FFFFFF"/>
                </a:solidFill>
                <a:latin typeface="Georgia"/>
                <a:cs typeface="Georgia"/>
              </a:rPr>
              <a:t>COLD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Georgia"/>
                <a:cs typeface="Georgia"/>
              </a:rPr>
              <a:t>LATERAL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Georgia"/>
                <a:cs typeface="Georgia"/>
              </a:rPr>
              <a:t>CONDENSATION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Georgia"/>
                <a:cs typeface="Georgia"/>
              </a:rPr>
              <a:t>TECHNIQUE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31582" y="2879090"/>
            <a:ext cx="4794879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00"/>
              </a:lnSpc>
            </a:pPr>
            <a:r>
              <a:rPr sz="2800" spc="-640" dirty="0">
                <a:solidFill>
                  <a:srgbClr val="FF0000"/>
                </a:solidFill>
                <a:latin typeface="Microsoft Sans Serif"/>
                <a:cs typeface="Microsoft Sans Serif"/>
              </a:rPr>
              <a:t>1</a:t>
            </a:r>
            <a:r>
              <a:rPr sz="2800" spc="-320" dirty="0">
                <a:solidFill>
                  <a:srgbClr val="FF0000"/>
                </a:solidFill>
                <a:latin typeface="Microsoft Sans Serif"/>
                <a:cs typeface="Microsoft Sans Serif"/>
              </a:rPr>
              <a:t>.</a:t>
            </a:r>
            <a:r>
              <a:rPr sz="28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5" dirty="0">
                <a:latin typeface="Microsoft Sans Serif"/>
                <a:cs typeface="Microsoft Sans Serif"/>
              </a:rPr>
              <a:t>bb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da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71271" y="683259"/>
            <a:ext cx="3567338" cy="5017770"/>
            <a:chOff x="2514600" y="683259"/>
            <a:chExt cx="3124200" cy="50177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1069" y="683259"/>
              <a:ext cx="1230629" cy="36449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4600" y="3657599"/>
              <a:ext cx="3124200" cy="2043430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CBA69F-588F-8F50-E277-EEE0FA70910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136</a:t>
            </a:fld>
            <a:endParaRPr lang="en-IN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0870" y="415290"/>
            <a:ext cx="806783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95" dirty="0">
                <a:solidFill>
                  <a:srgbClr val="FF0000"/>
                </a:solidFill>
              </a:rPr>
              <a:t>2.</a:t>
            </a:r>
            <a:r>
              <a:rPr sz="2800" spc="-45" dirty="0">
                <a:solidFill>
                  <a:srgbClr val="FF0000"/>
                </a:solidFill>
              </a:rPr>
              <a:t> </a:t>
            </a:r>
            <a:r>
              <a:rPr spc="-20" dirty="0"/>
              <a:t>Primary</a:t>
            </a:r>
            <a:r>
              <a:rPr spc="-10" dirty="0"/>
              <a:t> </a:t>
            </a:r>
            <a:r>
              <a:rPr spc="-50" dirty="0"/>
              <a:t>or</a:t>
            </a:r>
            <a:r>
              <a:rPr spc="-15" dirty="0"/>
              <a:t> </a:t>
            </a:r>
            <a:r>
              <a:rPr spc="-70" dirty="0"/>
              <a:t>master</a:t>
            </a:r>
            <a:r>
              <a:rPr spc="-30" dirty="0"/>
              <a:t> </a:t>
            </a:r>
            <a:r>
              <a:rPr spc="-130" dirty="0"/>
              <a:t>cone</a:t>
            </a:r>
            <a:r>
              <a:rPr spc="-35" dirty="0"/>
              <a:t> </a:t>
            </a:r>
            <a:r>
              <a:rPr spc="-210" dirty="0"/>
              <a:t>is</a:t>
            </a:r>
            <a:r>
              <a:rPr spc="-30" dirty="0"/>
              <a:t> </a:t>
            </a:r>
            <a:r>
              <a:rPr spc="15" dirty="0"/>
              <a:t>fitted</a:t>
            </a:r>
            <a:r>
              <a:rPr spc="-20" dirty="0"/>
              <a:t> </a:t>
            </a:r>
            <a:r>
              <a:rPr spc="15" dirty="0"/>
              <a:t>to</a:t>
            </a:r>
            <a:r>
              <a:rPr spc="-20" dirty="0"/>
              <a:t> </a:t>
            </a:r>
            <a:r>
              <a:rPr spc="-30" dirty="0"/>
              <a:t>the</a:t>
            </a:r>
            <a:r>
              <a:rPr spc="-40" dirty="0"/>
              <a:t> </a:t>
            </a:r>
            <a:r>
              <a:rPr spc="-55" dirty="0"/>
              <a:t>instrumented</a:t>
            </a:r>
            <a:r>
              <a:rPr spc="-20" dirty="0"/>
              <a:t> main</a:t>
            </a:r>
            <a:r>
              <a:rPr spc="-40" dirty="0"/>
              <a:t> </a:t>
            </a:r>
            <a:r>
              <a:rPr spc="-55" dirty="0"/>
              <a:t>canal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6313" y="1066801"/>
            <a:ext cx="2978581" cy="19291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2835" y="3539490"/>
            <a:ext cx="7327543" cy="18902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latin typeface="Microsoft Sans Serif"/>
                <a:cs typeface="Microsoft Sans Serif"/>
              </a:rPr>
              <a:t>Inserted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into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established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working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fit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snugly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resist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removal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: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TUG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540" dirty="0">
                <a:solidFill>
                  <a:srgbClr val="FF0000"/>
                </a:solidFill>
                <a:latin typeface="Microsoft Sans Serif"/>
                <a:cs typeface="Microsoft Sans Serif"/>
              </a:rPr>
              <a:t>–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FF0000"/>
                </a:solidFill>
                <a:latin typeface="Microsoft Sans Serif"/>
                <a:cs typeface="Microsoft Sans Serif"/>
              </a:rPr>
              <a:t>BACK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38100">
              <a:lnSpc>
                <a:spcPct val="100400"/>
              </a:lnSpc>
            </a:pP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radiograph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taken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determine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</a:t>
            </a:r>
            <a:r>
              <a:rPr sz="2000" spc="-25" dirty="0">
                <a:latin typeface="Microsoft Sans Serif"/>
                <a:cs typeface="Microsoft Sans Serif"/>
              </a:rPr>
              <a:t> and </a:t>
            </a:r>
            <a:r>
              <a:rPr sz="2000" spc="-10" dirty="0">
                <a:latin typeface="Microsoft Sans Serif"/>
                <a:cs typeface="Microsoft Sans Serif"/>
              </a:rPr>
              <a:t>lateral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40" dirty="0">
                <a:latin typeface="Microsoft Sans Serif"/>
                <a:cs typeface="Microsoft Sans Serif"/>
              </a:rPr>
              <a:t>fit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Of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primary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cone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4630" y="4187190"/>
            <a:ext cx="1377630" cy="26708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6D717-B166-9A17-2AD8-A96C396DC3E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137</a:t>
            </a:fld>
            <a:endParaRPr lang="en-IN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38600"/>
            <a:ext cx="9657914" cy="2819400"/>
            <a:chOff x="0" y="4038600"/>
            <a:chExt cx="8458200" cy="281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00" y="4038600"/>
              <a:ext cx="2514600" cy="18211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5105400"/>
              <a:ext cx="3810000" cy="6832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97932" y="34290"/>
            <a:ext cx="6463262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0000"/>
                </a:solidFill>
                <a:latin typeface="Lucida Sans Unicode"/>
                <a:cs typeface="Lucida Sans Unicode"/>
              </a:rPr>
              <a:t>3.</a:t>
            </a:r>
            <a:r>
              <a:rPr sz="2800" spc="5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Coat</a:t>
            </a:r>
            <a:r>
              <a:rPr sz="1800" spc="-1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the surface</a:t>
            </a:r>
            <a:r>
              <a:rPr sz="1800" spc="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of</a:t>
            </a:r>
            <a:r>
              <a:rPr sz="1800" spc="-1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the root</a:t>
            </a:r>
            <a:r>
              <a:rPr sz="1800" spc="-1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canal</a:t>
            </a:r>
            <a:r>
              <a:rPr sz="1800" spc="-1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with </a:t>
            </a:r>
            <a:r>
              <a:rPr sz="1800" dirty="0">
                <a:latin typeface="Lucida Sans Unicode"/>
                <a:cs typeface="Lucida Sans Unicode"/>
              </a:rPr>
              <a:t>a</a:t>
            </a:r>
            <a:r>
              <a:rPr sz="1800" spc="-5" dirty="0">
                <a:latin typeface="Lucida Sans Unicode"/>
                <a:cs typeface="Lucida Sans Unicode"/>
              </a:rPr>
              <a:t> sealer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871272" y="533400"/>
            <a:ext cx="2884323" cy="1979930"/>
            <a:chOff x="2514600" y="533400"/>
            <a:chExt cx="2526030" cy="1979930"/>
          </a:xfrm>
        </p:grpSpPr>
        <p:sp>
          <p:nvSpPr>
            <p:cNvPr id="7" name="object 7"/>
            <p:cNvSpPr/>
            <p:nvPr/>
          </p:nvSpPr>
          <p:spPr>
            <a:xfrm>
              <a:off x="2622550" y="641350"/>
              <a:ext cx="2418080" cy="1871980"/>
            </a:xfrm>
            <a:custGeom>
              <a:avLst/>
              <a:gdLst/>
              <a:ahLst/>
              <a:cxnLst/>
              <a:rect l="l" t="t" r="r" b="b"/>
              <a:pathLst>
                <a:path w="2418079" h="1871980">
                  <a:moveTo>
                    <a:pt x="2418079" y="0"/>
                  </a:moveTo>
                  <a:lnTo>
                    <a:pt x="0" y="0"/>
                  </a:lnTo>
                  <a:lnTo>
                    <a:pt x="0" y="1871979"/>
                  </a:lnTo>
                  <a:lnTo>
                    <a:pt x="1209039" y="1871979"/>
                  </a:lnTo>
                  <a:lnTo>
                    <a:pt x="2418079" y="1871979"/>
                  </a:lnTo>
                  <a:lnTo>
                    <a:pt x="2418079" y="0"/>
                  </a:lnTo>
                  <a:close/>
                </a:path>
              </a:pathLst>
            </a:custGeom>
            <a:solidFill>
              <a:srgbClr val="000000">
                <a:alpha val="6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4600" y="533400"/>
              <a:ext cx="2418079" cy="187197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65613" y="2548890"/>
            <a:ext cx="878130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35941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Lucida Sans Unicode"/>
                <a:cs typeface="Lucida Sans Unicode"/>
              </a:rPr>
              <a:t>Apical half </a:t>
            </a:r>
            <a:r>
              <a:rPr sz="1800" dirty="0">
                <a:latin typeface="Lucida Sans Unicode"/>
                <a:cs typeface="Lucida Sans Unicode"/>
              </a:rPr>
              <a:t>of </a:t>
            </a:r>
            <a:r>
              <a:rPr sz="1800" spc="-5" dirty="0">
                <a:latin typeface="Lucida Sans Unicode"/>
                <a:cs typeface="Lucida Sans Unicode"/>
              </a:rPr>
              <a:t>primary cone is coated with </a:t>
            </a:r>
            <a:r>
              <a:rPr sz="1800" dirty="0">
                <a:latin typeface="Lucida Sans Unicode"/>
                <a:cs typeface="Lucida Sans Unicode"/>
              </a:rPr>
              <a:t>a </a:t>
            </a:r>
            <a:r>
              <a:rPr sz="1800" spc="-5" dirty="0">
                <a:latin typeface="Lucida Sans Unicode"/>
                <a:cs typeface="Lucida Sans Unicode"/>
              </a:rPr>
              <a:t>sealer </a:t>
            </a:r>
            <a:r>
              <a:rPr sz="1800" dirty="0">
                <a:latin typeface="Lucida Sans Unicode"/>
                <a:cs typeface="Lucida Sans Unicode"/>
              </a:rPr>
              <a:t>and </a:t>
            </a:r>
            <a:r>
              <a:rPr sz="1800" spc="-10" dirty="0">
                <a:latin typeface="Lucida Sans Unicode"/>
                <a:cs typeface="Lucida Sans Unicode"/>
              </a:rPr>
              <a:t>is </a:t>
            </a:r>
            <a:r>
              <a:rPr sz="1800" spc="-5" dirty="0">
                <a:latin typeface="Lucida Sans Unicode"/>
                <a:cs typeface="Lucida Sans Unicode"/>
              </a:rPr>
              <a:t>replaced </a:t>
            </a:r>
            <a:r>
              <a:rPr sz="1800" spc="-555" dirty="0">
                <a:latin typeface="Lucida Sans Unicode"/>
                <a:cs typeface="Lucida Sans Unicode"/>
              </a:rPr>
              <a:t> </a:t>
            </a:r>
            <a:r>
              <a:rPr sz="1800" spc="-10" dirty="0">
                <a:latin typeface="Lucida Sans Unicode"/>
                <a:cs typeface="Lucida Sans Unicode"/>
              </a:rPr>
              <a:t>in</a:t>
            </a:r>
            <a:r>
              <a:rPr sz="1800" spc="-5" dirty="0">
                <a:latin typeface="Lucida Sans Unicode"/>
                <a:cs typeface="Lucida Sans Unicode"/>
              </a:rPr>
              <a:t> the </a:t>
            </a:r>
            <a:r>
              <a:rPr sz="1800" dirty="0">
                <a:latin typeface="Lucida Sans Unicode"/>
                <a:cs typeface="Lucida Sans Unicode"/>
              </a:rPr>
              <a:t>canal</a:t>
            </a:r>
            <a:endParaRPr sz="1800">
              <a:latin typeface="Lucida Sans Unicode"/>
              <a:cs typeface="Lucida Sans Unicode"/>
            </a:endParaRPr>
          </a:p>
          <a:p>
            <a:pPr marL="50800" marR="30480">
              <a:lnSpc>
                <a:spcPct val="100000"/>
              </a:lnSpc>
              <a:spcBef>
                <a:spcPts val="2160"/>
              </a:spcBef>
              <a:tabLst>
                <a:tab pos="1088390" algn="l"/>
                <a:tab pos="3656965" algn="l"/>
                <a:tab pos="5852795" algn="l"/>
              </a:tabLst>
            </a:pPr>
            <a:r>
              <a:rPr sz="1800" spc="-5" dirty="0">
                <a:latin typeface="Lucida Sans Unicode"/>
                <a:cs typeface="Lucida Sans Unicode"/>
              </a:rPr>
              <a:t>Spreader </a:t>
            </a:r>
            <a:r>
              <a:rPr sz="1800" spc="-10" dirty="0">
                <a:latin typeface="Lucida Sans Unicode"/>
                <a:cs typeface="Lucida Sans Unicode"/>
              </a:rPr>
              <a:t>is </a:t>
            </a:r>
            <a:r>
              <a:rPr sz="1800" spc="-5" dirty="0">
                <a:latin typeface="Lucida Sans Unicode"/>
                <a:cs typeface="Lucida Sans Unicode"/>
              </a:rPr>
              <a:t>inserted alongside primary cone </a:t>
            </a:r>
            <a:r>
              <a:rPr sz="1800" dirty="0">
                <a:latin typeface="Lucida Sans Unicode"/>
                <a:cs typeface="Lucida Sans Unicode"/>
              </a:rPr>
              <a:t>to a level 1 </a:t>
            </a:r>
            <a:r>
              <a:rPr sz="1800" spc="-5" dirty="0">
                <a:latin typeface="Lucida Sans Unicode"/>
                <a:cs typeface="Lucida Sans Unicode"/>
              </a:rPr>
              <a:t>mm </a:t>
            </a:r>
            <a:r>
              <a:rPr sz="1800" spc="-10" dirty="0">
                <a:latin typeface="Lucida Sans Unicode"/>
                <a:cs typeface="Lucida Sans Unicode"/>
              </a:rPr>
              <a:t>short </a:t>
            </a:r>
            <a:r>
              <a:rPr sz="1800" spc="-5" dirty="0">
                <a:latin typeface="Lucida Sans Unicode"/>
                <a:cs typeface="Lucida Sans Unicode"/>
              </a:rPr>
              <a:t>of </a:t>
            </a:r>
            <a:r>
              <a:rPr sz="1800" spc="-55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working	length	lateral</a:t>
            </a:r>
            <a:r>
              <a:rPr sz="180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compaction	</a:t>
            </a:r>
            <a:r>
              <a:rPr sz="1800" dirty="0">
                <a:latin typeface="Lucida Sans Unicode"/>
                <a:cs typeface="Lucida Sans Unicode"/>
              </a:rPr>
              <a:t>of</a:t>
            </a:r>
            <a:r>
              <a:rPr sz="1800" spc="-3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apical</a:t>
            </a:r>
            <a:r>
              <a:rPr sz="1800" spc="-2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1/3</a:t>
            </a:r>
            <a:r>
              <a:rPr sz="1575" spc="-7" baseline="29100" dirty="0">
                <a:latin typeface="Lucida Sans Unicode"/>
                <a:cs typeface="Lucida Sans Unicode"/>
              </a:rPr>
              <a:t>rd</a:t>
            </a:r>
            <a:endParaRPr sz="1575" baseline="291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97255" y="3755390"/>
            <a:ext cx="1827173" cy="113030"/>
            <a:chOff x="2362200" y="3755390"/>
            <a:chExt cx="1600200" cy="1130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9369" y="3755390"/>
              <a:ext cx="113029" cy="11303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62200" y="3804920"/>
              <a:ext cx="1510030" cy="11430"/>
            </a:xfrm>
            <a:custGeom>
              <a:avLst/>
              <a:gdLst/>
              <a:ahLst/>
              <a:cxnLst/>
              <a:rect l="l" t="t" r="r" b="b"/>
              <a:pathLst>
                <a:path w="1510029" h="11429">
                  <a:moveTo>
                    <a:pt x="0" y="0"/>
                  </a:moveTo>
                  <a:lnTo>
                    <a:pt x="0" y="10159"/>
                  </a:lnTo>
                  <a:lnTo>
                    <a:pt x="1510029" y="11429"/>
                  </a:lnTo>
                  <a:lnTo>
                    <a:pt x="1510029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8F4935-8C8B-4C71-09E1-50A1A4F3C7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138</a:t>
            </a:fld>
            <a:endParaRPr lang="en-IN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377" y="185420"/>
            <a:ext cx="820850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35" marR="5080" indent="-25527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0000"/>
                </a:solidFill>
                <a:latin typeface="Lucida Sans Unicode"/>
                <a:cs typeface="Lucida Sans Unicode"/>
              </a:rPr>
              <a:t>4.</a:t>
            </a:r>
            <a:r>
              <a:rPr sz="2800" spc="1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pc="-45" dirty="0"/>
              <a:t>An</a:t>
            </a:r>
            <a:r>
              <a:rPr spc="-30" dirty="0"/>
              <a:t> </a:t>
            </a:r>
            <a:r>
              <a:rPr spc="-170" dirty="0"/>
              <a:t>accessory</a:t>
            </a:r>
            <a:r>
              <a:rPr spc="-10" dirty="0"/>
              <a:t> </a:t>
            </a:r>
            <a:r>
              <a:rPr spc="-130" dirty="0"/>
              <a:t>cone</a:t>
            </a:r>
            <a:r>
              <a:rPr spc="-35" dirty="0"/>
              <a:t> </a:t>
            </a:r>
            <a:r>
              <a:rPr spc="-215" dirty="0"/>
              <a:t>is</a:t>
            </a:r>
            <a:r>
              <a:rPr spc="-20" dirty="0"/>
              <a:t> </a:t>
            </a:r>
            <a:r>
              <a:rPr spc="-85" dirty="0"/>
              <a:t>inserted</a:t>
            </a:r>
            <a:r>
              <a:rPr spc="-20" dirty="0"/>
              <a:t> </a:t>
            </a:r>
            <a:r>
              <a:rPr spc="-40" dirty="0"/>
              <a:t>in</a:t>
            </a:r>
            <a:r>
              <a:rPr spc="-35" dirty="0"/>
              <a:t> </a:t>
            </a:r>
            <a:r>
              <a:rPr spc="-30" dirty="0"/>
              <a:t>the</a:t>
            </a:r>
            <a:r>
              <a:rPr spc="-25" dirty="0"/>
              <a:t> </a:t>
            </a:r>
            <a:r>
              <a:rPr spc="-150" dirty="0"/>
              <a:t>space</a:t>
            </a:r>
            <a:r>
              <a:rPr spc="-25" dirty="0"/>
              <a:t> </a:t>
            </a:r>
            <a:r>
              <a:rPr spc="-75" dirty="0"/>
              <a:t>previously</a:t>
            </a:r>
            <a:r>
              <a:rPr spc="-20" dirty="0"/>
              <a:t> </a:t>
            </a:r>
            <a:r>
              <a:rPr spc="-85" dirty="0"/>
              <a:t>occupied</a:t>
            </a:r>
            <a:r>
              <a:rPr spc="-15" dirty="0"/>
              <a:t> </a:t>
            </a:r>
            <a:r>
              <a:rPr spc="-30" dirty="0"/>
              <a:t>by </a:t>
            </a:r>
            <a:r>
              <a:rPr spc="-515" dirty="0"/>
              <a:t> </a:t>
            </a:r>
            <a:r>
              <a:rPr spc="-90" dirty="0"/>
              <a:t>spreader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6793" y="755650"/>
            <a:ext cx="1703911" cy="48044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6944" y="4071620"/>
            <a:ext cx="8492004" cy="151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59460" algn="ctr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Microsoft Sans Serif"/>
                <a:cs typeface="Microsoft Sans Serif"/>
              </a:rPr>
              <a:t>Limitations</a:t>
            </a:r>
            <a:r>
              <a:rPr sz="2400" spc="-75" dirty="0">
                <a:latin typeface="Microsoft Sans Serif"/>
                <a:cs typeface="Microsoft Sans Serif"/>
              </a:rPr>
              <a:t> </a:t>
            </a:r>
            <a:r>
              <a:rPr sz="2400" spc="-35" dirty="0">
                <a:latin typeface="Microsoft Sans Serif"/>
                <a:cs typeface="Microsoft Sans Serif"/>
              </a:rPr>
              <a:t>:-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5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Pr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v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endParaRPr sz="2000">
              <a:latin typeface="Microsoft Sans Serif"/>
              <a:cs typeface="Microsoft Sans Serif"/>
            </a:endParaRPr>
          </a:p>
          <a:p>
            <a:pPr marL="395605" marR="5080" indent="-38354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60" dirty="0">
                <a:latin typeface="Microsoft Sans Serif"/>
                <a:cs typeface="Microsoft Sans Serif"/>
              </a:rPr>
              <a:t>sealer:gutta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ratio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high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as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compared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thermo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plasticized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technique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5D959-B923-F5BA-6231-CA69D85398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139</a:t>
            </a:fld>
            <a:endParaRPr lang="en-I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4730" y="414020"/>
            <a:ext cx="696210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STEP 2 </a:t>
            </a:r>
            <a:r>
              <a:rPr sz="1800" dirty="0">
                <a:latin typeface="Lucida Sans Unicode"/>
                <a:cs typeface="Lucida Sans Unicode"/>
              </a:rPr>
              <a:t>: </a:t>
            </a:r>
            <a:r>
              <a:rPr dirty="0"/>
              <a:t>Remove caries and identify the exposure site</a:t>
            </a:r>
            <a:endParaRPr sz="1800" dirty="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8283" y="1960879"/>
            <a:ext cx="5088532" cy="29756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64212" y="34291"/>
            <a:ext cx="2215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Basic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steps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5BD3C-753C-404E-1637-08E56ECABB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</a:t>
            </a:fld>
            <a:endParaRPr lang="en-IN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7905" y="59690"/>
            <a:ext cx="8652969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5184" y="185420"/>
            <a:ext cx="8154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5" dirty="0">
                <a:solidFill>
                  <a:srgbClr val="FFFFFF"/>
                </a:solidFill>
                <a:latin typeface="Georgia"/>
                <a:cs typeface="Georgia"/>
              </a:rPr>
              <a:t>WARM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Georgia"/>
                <a:cs typeface="Georgia"/>
              </a:rPr>
              <a:t>VERTICAL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Georgia"/>
                <a:cs typeface="Georgia"/>
              </a:rPr>
              <a:t>CONDENSATION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Georgia"/>
                <a:cs typeface="Georgia"/>
              </a:rPr>
              <a:t>METHOD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6248" y="872490"/>
            <a:ext cx="7560290" cy="21980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87800" algn="l"/>
              </a:tabLst>
            </a:pPr>
            <a:r>
              <a:rPr sz="2000" spc="-20" dirty="0">
                <a:latin typeface="Microsoft Sans Serif"/>
                <a:cs typeface="Microsoft Sans Serif"/>
              </a:rPr>
              <a:t>Primary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Gutta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cone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seated	</a:t>
            </a:r>
            <a:r>
              <a:rPr sz="2000" dirty="0">
                <a:latin typeface="Microsoft Sans Serif"/>
                <a:cs typeface="Microsoft Sans Serif"/>
              </a:rPr>
              <a:t>up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working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841500" marR="1715770" indent="-1828800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0" dirty="0">
                <a:latin typeface="Microsoft Sans Serif"/>
                <a:cs typeface="Microsoft Sans Serif"/>
              </a:rPr>
              <a:t>ie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G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P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30" dirty="0">
                <a:latin typeface="Microsoft Sans Serif"/>
                <a:cs typeface="Microsoft Sans Serif"/>
              </a:rPr>
              <a:t>ha  </a:t>
            </a:r>
            <a:r>
              <a:rPr sz="2000" spc="-50" dirty="0">
                <a:latin typeface="Microsoft Sans Serif"/>
                <a:cs typeface="Microsoft Sans Serif"/>
              </a:rPr>
              <a:t>touch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heat</a:t>
            </a:r>
            <a:endParaRPr sz="2000">
              <a:latin typeface="Microsoft Sans Serif"/>
              <a:cs typeface="Microsoft Sans Serif"/>
            </a:endParaRPr>
          </a:p>
          <a:p>
            <a:pPr marL="1841500">
              <a:lnSpc>
                <a:spcPct val="100000"/>
              </a:lnSpc>
              <a:spcBef>
                <a:spcPts val="10"/>
              </a:spcBef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B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00" dirty="0">
                <a:latin typeface="Microsoft Sans Serif"/>
                <a:cs typeface="Microsoft Sans Serif"/>
              </a:rPr>
              <a:t>V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40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45" dirty="0">
                <a:latin typeface="Microsoft Sans Serif"/>
                <a:cs typeface="Microsoft Sans Serif"/>
              </a:rPr>
              <a:t>i</a:t>
            </a:r>
            <a:r>
              <a:rPr sz="2000" spc="65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14" dirty="0">
                <a:latin typeface="Microsoft Sans Serif"/>
                <a:cs typeface="Microsoft Sans Serif"/>
              </a:rPr>
              <a:t>g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960" y="3843021"/>
            <a:ext cx="7382649" cy="2051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486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latin typeface="Microsoft Sans Serif"/>
                <a:cs typeface="Microsoft Sans Serif"/>
              </a:rPr>
              <a:t>requirements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40" dirty="0">
                <a:latin typeface="Microsoft Sans Serif"/>
                <a:cs typeface="Microsoft Sans Serif"/>
              </a:rPr>
              <a:t>Apical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foramen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be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as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small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as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practically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possible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400"/>
              </a:lnSpc>
            </a:pPr>
            <a:r>
              <a:rPr sz="2000" spc="-8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be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prepared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50" dirty="0">
                <a:latin typeface="Microsoft Sans Serif"/>
                <a:cs typeface="Microsoft Sans Serif"/>
              </a:rPr>
              <a:t>so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that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50" dirty="0">
                <a:latin typeface="Microsoft Sans Serif"/>
                <a:cs typeface="Microsoft Sans Serif"/>
              </a:rPr>
              <a:t>it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flows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shape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Of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original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254CD-FBCF-AC98-1806-FA4C64C97C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140</a:t>
            </a:fld>
            <a:endParaRPr lang="en-IN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6094" y="1177290"/>
            <a:ext cx="5986892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Microsoft Sans Serif"/>
                <a:cs typeface="Microsoft Sans Serif"/>
              </a:rPr>
              <a:t>Advantages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spc="-175" dirty="0">
                <a:latin typeface="Microsoft Sans Serif"/>
                <a:cs typeface="Microsoft Sans Serif"/>
              </a:rPr>
              <a:t>3</a:t>
            </a:r>
            <a:r>
              <a:rPr sz="2000" spc="-120" dirty="0">
                <a:latin typeface="Microsoft Sans Serif"/>
                <a:cs typeface="Microsoft Sans Serif"/>
              </a:rPr>
              <a:t>.</a:t>
            </a:r>
            <a:r>
              <a:rPr sz="2000" spc="-260" dirty="0">
                <a:latin typeface="Microsoft Sans Serif"/>
                <a:cs typeface="Microsoft Sans Serif"/>
              </a:rPr>
              <a:t>E</a:t>
            </a:r>
            <a:r>
              <a:rPr sz="2000" spc="-145" dirty="0">
                <a:latin typeface="Microsoft Sans Serif"/>
                <a:cs typeface="Microsoft Sans Serif"/>
              </a:rPr>
              <a:t>x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ap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y  </a:t>
            </a:r>
            <a:r>
              <a:rPr sz="2000" spc="-25" dirty="0">
                <a:latin typeface="Microsoft Sans Serif"/>
                <a:cs typeface="Microsoft Sans Serif"/>
              </a:rPr>
              <a:t>4.Obturation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larger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lateral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accessory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6093" y="3312159"/>
            <a:ext cx="3602141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latin typeface="Microsoft Sans Serif"/>
                <a:cs typeface="Microsoft Sans Serif"/>
              </a:rPr>
              <a:t>Disadvantages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spc="-75" dirty="0">
                <a:latin typeface="Microsoft Sans Serif"/>
                <a:cs typeface="Microsoft Sans Serif"/>
              </a:rPr>
              <a:t>10.Amount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10" dirty="0">
                <a:latin typeface="Microsoft Sans Serif"/>
                <a:cs typeface="Microsoft Sans Serif"/>
              </a:rPr>
              <a:t>time </a:t>
            </a:r>
            <a:r>
              <a:rPr sz="2000" spc="55" dirty="0">
                <a:latin typeface="Microsoft Sans Serif"/>
                <a:cs typeface="Microsoft Sans Serif"/>
              </a:rPr>
              <a:t>it </a:t>
            </a:r>
            <a:r>
              <a:rPr sz="2000" spc="-70" dirty="0">
                <a:latin typeface="Microsoft Sans Serif"/>
                <a:cs typeface="Microsoft Sans Serif"/>
              </a:rPr>
              <a:t>takes 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11</a:t>
            </a:r>
            <a:r>
              <a:rPr sz="2000" spc="-120" dirty="0">
                <a:latin typeface="Microsoft Sans Serif"/>
                <a:cs typeface="Microsoft Sans Serif"/>
              </a:rPr>
              <a:t>.</a:t>
            </a:r>
            <a:r>
              <a:rPr sz="2000" spc="-27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90" dirty="0">
                <a:latin typeface="Microsoft Sans Serif"/>
                <a:cs typeface="Microsoft Sans Serif"/>
              </a:rPr>
              <a:t>k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v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Ove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3DB04-CF3F-FE89-00F5-591D1BACCE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141</a:t>
            </a:fld>
            <a:endParaRPr lang="en-IN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297" y="139701"/>
            <a:ext cx="9279428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8724" y="262890"/>
            <a:ext cx="88132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0" dirty="0">
                <a:solidFill>
                  <a:srgbClr val="FFFFFF"/>
                </a:solidFill>
                <a:latin typeface="Georgia"/>
                <a:cs typeface="Georgia"/>
              </a:rPr>
              <a:t>CONTINUOUS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35" dirty="0">
                <a:solidFill>
                  <a:srgbClr val="FFFFFF"/>
                </a:solidFill>
                <a:latin typeface="Georgia"/>
                <a:cs typeface="Georgia"/>
              </a:rPr>
              <a:t>WAVE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Georgia"/>
                <a:cs typeface="Georgia"/>
              </a:rPr>
              <a:t>COMPACTION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Georgia"/>
                <a:cs typeface="Georgia"/>
              </a:rPr>
              <a:t>TECHNIQUE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9510" y="1482090"/>
            <a:ext cx="7821315" cy="249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latin typeface="Microsoft Sans Serif"/>
                <a:cs typeface="Microsoft Sans Serif"/>
              </a:rPr>
              <a:t>Variation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warm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vertical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condensation</a:t>
            </a:r>
            <a:endParaRPr sz="2000">
              <a:latin typeface="Microsoft Sans Serif"/>
              <a:cs typeface="Microsoft Sans Serif"/>
            </a:endParaRPr>
          </a:p>
          <a:p>
            <a:pPr marL="12700" marR="5080">
              <a:lnSpc>
                <a:spcPct val="200000"/>
              </a:lnSpc>
            </a:pPr>
            <a:r>
              <a:rPr sz="2000" spc="-210" dirty="0">
                <a:latin typeface="Microsoft Sans Serif"/>
                <a:cs typeface="Microsoft Sans Serif"/>
              </a:rPr>
              <a:t>G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20" dirty="0">
                <a:latin typeface="Microsoft Sans Serif"/>
                <a:cs typeface="Microsoft Sans Serif"/>
              </a:rPr>
              <a:t>lu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14" dirty="0">
                <a:latin typeface="Microsoft Sans Serif"/>
                <a:cs typeface="Microsoft Sans Serif"/>
              </a:rPr>
              <a:t>g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0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m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0" dirty="0">
                <a:latin typeface="Microsoft Sans Serif"/>
                <a:cs typeface="Microsoft Sans Serif"/>
              </a:rPr>
              <a:t>c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5" dirty="0">
                <a:latin typeface="Microsoft Sans Serif"/>
                <a:cs typeface="Microsoft Sans Serif"/>
              </a:rPr>
              <a:t>ap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45" dirty="0">
                <a:latin typeface="Microsoft Sans Serif"/>
                <a:cs typeface="Microsoft Sans Serif"/>
              </a:rPr>
              <a:t>n  </a:t>
            </a: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N</a:t>
            </a:r>
            <a:r>
              <a:rPr sz="2000" spc="-20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-20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189230">
              <a:lnSpc>
                <a:spcPct val="100000"/>
              </a:lnSpc>
              <a:tabLst>
                <a:tab pos="2350770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P</a:t>
            </a:r>
            <a:r>
              <a:rPr sz="2000" spc="-20" dirty="0">
                <a:latin typeface="Microsoft Sans Serif"/>
                <a:cs typeface="Microsoft Sans Serif"/>
              </a:rPr>
              <a:t>lu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14" dirty="0">
                <a:latin typeface="Microsoft Sans Serif"/>
                <a:cs typeface="Microsoft Sans Serif"/>
              </a:rPr>
              <a:t>g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14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	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00" dirty="0">
                <a:latin typeface="Microsoft Sans Serif"/>
                <a:cs typeface="Microsoft Sans Serif"/>
              </a:rPr>
              <a:t>iz</a:t>
            </a:r>
            <a:r>
              <a:rPr sz="2000" spc="-14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50" dirty="0">
                <a:latin typeface="Microsoft Sans Serif"/>
                <a:cs typeface="Microsoft Sans Serif"/>
              </a:rPr>
              <a:t>g  instrument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used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BBDA5-CBC6-1A8C-A734-EE51B2A50B4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142</a:t>
            </a:fld>
            <a:endParaRPr lang="en-IN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297" y="139701"/>
            <a:ext cx="9286679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2679" y="262890"/>
            <a:ext cx="8695023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0" dirty="0">
                <a:solidFill>
                  <a:srgbClr val="FFFFFF"/>
                </a:solidFill>
                <a:latin typeface="Georgia"/>
                <a:cs typeface="Georgia"/>
              </a:rPr>
              <a:t>Mc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Georgia"/>
                <a:cs typeface="Georgia"/>
              </a:rPr>
              <a:t>Spadden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Georgia"/>
                <a:cs typeface="Georgia"/>
              </a:rPr>
              <a:t>thermochemical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Georgia"/>
                <a:cs typeface="Georgia"/>
              </a:rPr>
              <a:t>compaction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Georgia"/>
                <a:cs typeface="Georgia"/>
              </a:rPr>
              <a:t>method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9661" y="1634490"/>
            <a:ext cx="9026379" cy="18902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Microsoft Sans Serif"/>
                <a:cs typeface="Microsoft Sans Serif"/>
              </a:rPr>
              <a:t>Heat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used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decrease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gutta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20" dirty="0">
                <a:latin typeface="Microsoft Sans Serif"/>
                <a:cs typeface="Microsoft Sans Serif"/>
              </a:rPr>
              <a:t>viscosity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35" dirty="0">
                <a:latin typeface="Microsoft Sans Serif"/>
                <a:cs typeface="Microsoft Sans Serif"/>
              </a:rPr>
              <a:t>Rotating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compacting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instrument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slow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speed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contra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angle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hand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piece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89280">
              <a:lnSpc>
                <a:spcPct val="100000"/>
              </a:lnSpc>
            </a:pPr>
            <a:r>
              <a:rPr sz="2000" spc="-105" dirty="0">
                <a:latin typeface="Microsoft Sans Serif"/>
                <a:cs typeface="Microsoft Sans Serif"/>
              </a:rPr>
              <a:t>Flutes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similar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that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H-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File,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40" dirty="0">
                <a:latin typeface="Microsoft Sans Serif"/>
                <a:cs typeface="Microsoft Sans Serif"/>
              </a:rPr>
              <a:t>but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reverse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forces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softened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Gutta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apically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15" dirty="0">
                <a:latin typeface="Microsoft Sans Serif"/>
                <a:cs typeface="Microsoft Sans Serif"/>
              </a:rPr>
              <a:t>laterally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08196-2BDF-C4F1-B1F6-B1B8879E53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143</a:t>
            </a:fld>
            <a:endParaRPr lang="en-IN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7631" y="414020"/>
            <a:ext cx="6455286" cy="5629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Microsoft Sans Serif"/>
                <a:cs typeface="Microsoft Sans Serif"/>
              </a:rPr>
              <a:t>Advantages</a:t>
            </a:r>
            <a:endParaRPr sz="2000">
              <a:latin typeface="Microsoft Sans Serif"/>
              <a:cs typeface="Microsoft Sans Serif"/>
            </a:endParaRPr>
          </a:p>
          <a:p>
            <a:pPr marL="12700" marR="5080">
              <a:lnSpc>
                <a:spcPct val="200000"/>
              </a:lnSpc>
            </a:pPr>
            <a:r>
              <a:rPr sz="2000" spc="-185" dirty="0">
                <a:latin typeface="Microsoft Sans Serif"/>
                <a:cs typeface="Microsoft Sans Serif"/>
              </a:rPr>
              <a:t>3.Ease</a:t>
            </a:r>
            <a:r>
              <a:rPr sz="2000" spc="-18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110" dirty="0">
                <a:latin typeface="Microsoft Sans Serif"/>
                <a:cs typeface="Microsoft Sans Serif"/>
              </a:rPr>
              <a:t>selection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80" dirty="0">
                <a:latin typeface="Microsoft Sans Serif"/>
                <a:cs typeface="Microsoft Sans Serif"/>
              </a:rPr>
              <a:t>insertion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35" dirty="0">
                <a:latin typeface="Microsoft Sans Serif"/>
                <a:cs typeface="Microsoft Sans Serif"/>
              </a:rPr>
              <a:t>gutta </a:t>
            </a:r>
            <a:r>
              <a:rPr sz="2000" spc="-70" dirty="0">
                <a:latin typeface="Microsoft Sans Serif"/>
                <a:cs typeface="Microsoft Sans Serif"/>
              </a:rPr>
              <a:t>percha </a:t>
            </a:r>
            <a:r>
              <a:rPr sz="2000" spc="-190" dirty="0">
                <a:latin typeface="Microsoft Sans Serif"/>
                <a:cs typeface="Microsoft Sans Serif"/>
              </a:rPr>
              <a:t>cones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5</a:t>
            </a:r>
            <a:r>
              <a:rPr sz="2000" spc="-120" dirty="0">
                <a:latin typeface="Microsoft Sans Serif"/>
                <a:cs typeface="Microsoft Sans Serif"/>
              </a:rPr>
              <a:t>.</a:t>
            </a:r>
            <a:r>
              <a:rPr sz="2000" spc="-260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0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m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90" dirty="0">
                <a:latin typeface="Microsoft Sans Serif"/>
                <a:cs typeface="Microsoft Sans Serif"/>
              </a:rPr>
              <a:t>7.Rapid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filling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apically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15" dirty="0">
                <a:latin typeface="Microsoft Sans Serif"/>
                <a:cs typeface="Microsoft Sans Serif"/>
              </a:rPr>
              <a:t>laterally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85" dirty="0">
                <a:latin typeface="Microsoft Sans Serif"/>
                <a:cs typeface="Microsoft Sans Serif"/>
              </a:rPr>
              <a:t>Disadvantages</a:t>
            </a:r>
            <a:endParaRPr sz="2000">
              <a:latin typeface="Microsoft Sans Serif"/>
              <a:cs typeface="Microsoft Sans Serif"/>
            </a:endParaRPr>
          </a:p>
          <a:p>
            <a:pPr marL="12700" marR="488315">
              <a:lnSpc>
                <a:spcPct val="200000"/>
              </a:lnSpc>
              <a:tabLst>
                <a:tab pos="394335" algn="l"/>
              </a:tabLst>
            </a:pPr>
            <a:r>
              <a:rPr sz="2000" spc="-545" dirty="0">
                <a:latin typeface="Microsoft Sans Serif"/>
                <a:cs typeface="Microsoft Sans Serif"/>
              </a:rPr>
              <a:t>1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80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45" dirty="0">
                <a:latin typeface="Microsoft Sans Serif"/>
                <a:cs typeface="Microsoft Sans Serif"/>
              </a:rPr>
              <a:t>i</a:t>
            </a:r>
            <a:r>
              <a:rPr sz="2000" spc="65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0" dirty="0">
                <a:latin typeface="Microsoft Sans Serif"/>
                <a:cs typeface="Microsoft Sans Serif"/>
              </a:rPr>
              <a:t>q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 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160" dirty="0">
                <a:latin typeface="Microsoft Sans Serif"/>
                <a:cs typeface="Microsoft Sans Serif"/>
              </a:rPr>
              <a:t>4</a:t>
            </a:r>
            <a:r>
              <a:rPr sz="2000" spc="-70" dirty="0">
                <a:latin typeface="Microsoft Sans Serif"/>
                <a:cs typeface="Microsoft Sans Serif"/>
              </a:rPr>
              <a:t>.</a:t>
            </a:r>
            <a:r>
              <a:rPr sz="2000" spc="-16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q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14" dirty="0">
                <a:latin typeface="Microsoft Sans Serif"/>
                <a:cs typeface="Microsoft Sans Serif"/>
              </a:rPr>
              <a:t>ge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ad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90" dirty="0">
                <a:latin typeface="Microsoft Sans Serif"/>
                <a:cs typeface="Microsoft Sans Serif"/>
              </a:rPr>
              <a:t>6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q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00" dirty="0">
                <a:latin typeface="Microsoft Sans Serif"/>
                <a:cs typeface="Microsoft Sans Serif"/>
              </a:rPr>
              <a:t>8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409" dirty="0">
                <a:latin typeface="Microsoft Sans Serif"/>
                <a:cs typeface="Microsoft Sans Serif"/>
              </a:rPr>
              <a:t>S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0D840F-2467-CD7C-2D35-AD0BB8834F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144</a:t>
            </a:fld>
            <a:endParaRPr lang="en-IN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0010"/>
            <a:ext cx="10127758" cy="5905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910" y="186690"/>
            <a:ext cx="980727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>
                <a:solidFill>
                  <a:srgbClr val="FFFFFF"/>
                </a:solidFill>
                <a:latin typeface="Georgia"/>
                <a:cs typeface="Georgia"/>
              </a:rPr>
              <a:t>THERMOPLASTICIZED</a:t>
            </a:r>
            <a:r>
              <a:rPr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80" dirty="0">
                <a:solidFill>
                  <a:srgbClr val="FFFFFF"/>
                </a:solidFill>
                <a:latin typeface="Georgia"/>
                <a:cs typeface="Georgia"/>
              </a:rPr>
              <a:t>GUTTA</a:t>
            </a:r>
            <a:r>
              <a:rPr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35" dirty="0">
                <a:solidFill>
                  <a:srgbClr val="FFFFFF"/>
                </a:solidFill>
                <a:latin typeface="Georgia"/>
                <a:cs typeface="Georgia"/>
              </a:rPr>
              <a:t>PERCHA</a:t>
            </a:r>
            <a:r>
              <a:rPr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10" dirty="0">
                <a:solidFill>
                  <a:srgbClr val="FFFFFF"/>
                </a:solidFill>
                <a:latin typeface="Georgia"/>
                <a:cs typeface="Georgia"/>
              </a:rPr>
              <a:t>INJECTION</a:t>
            </a:r>
            <a:r>
              <a:rPr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90" dirty="0">
                <a:solidFill>
                  <a:srgbClr val="FFFFFF"/>
                </a:solidFill>
                <a:latin typeface="Georgia"/>
                <a:cs typeface="Georgia"/>
              </a:rPr>
              <a:t>TECHNIQUE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3262" y="2928620"/>
            <a:ext cx="9124988" cy="2798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5" dirty="0">
                <a:latin typeface="Microsoft Sans Serif"/>
                <a:cs typeface="Microsoft Sans Serif"/>
              </a:rPr>
              <a:t>O</a:t>
            </a:r>
            <a:r>
              <a:rPr sz="2000" spc="-100" dirty="0">
                <a:latin typeface="Microsoft Sans Serif"/>
                <a:cs typeface="Microsoft Sans Serif"/>
              </a:rPr>
              <a:t>B</a:t>
            </a: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-195" dirty="0">
                <a:latin typeface="Microsoft Sans Serif"/>
                <a:cs typeface="Microsoft Sans Serif"/>
              </a:rPr>
              <a:t>U</a:t>
            </a:r>
            <a:r>
              <a:rPr sz="2000" spc="-19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II</a:t>
            </a:r>
            <a:r>
              <a:rPr sz="2000" spc="-85" dirty="0">
                <a:latin typeface="Microsoft Sans Serif"/>
                <a:cs typeface="Microsoft Sans Serif"/>
              </a:rPr>
              <a:t>I</a:t>
            </a:r>
            <a:endParaRPr sz="2000">
              <a:latin typeface="Microsoft Sans Serif"/>
              <a:cs typeface="Microsoft Sans Serif"/>
            </a:endParaRPr>
          </a:p>
          <a:p>
            <a:pPr marL="1089660" indent="-162560">
              <a:lnSpc>
                <a:spcPct val="100000"/>
              </a:lnSpc>
              <a:buChar char="-"/>
              <a:tabLst>
                <a:tab pos="1089660" algn="l"/>
              </a:tabLst>
            </a:pP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85" dirty="0">
                <a:latin typeface="Microsoft Sans Serif"/>
                <a:cs typeface="Microsoft Sans Serif"/>
              </a:rPr>
              <a:t>0</a:t>
            </a:r>
            <a:r>
              <a:rPr sz="2000" spc="80" dirty="0">
                <a:latin typeface="Microsoft Sans Serif"/>
                <a:cs typeface="Microsoft Sans Serif"/>
              </a:rPr>
              <a:t>0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 marL="1055370" marR="5080" indent="-128270">
              <a:lnSpc>
                <a:spcPct val="100000"/>
              </a:lnSpc>
              <a:buFont typeface="Microsoft Sans Serif"/>
              <a:buChar char="-"/>
              <a:tabLst>
                <a:tab pos="1089660" algn="l"/>
              </a:tabLst>
            </a:pPr>
            <a:r>
              <a:rPr dirty="0"/>
              <a:t>	</a:t>
            </a:r>
            <a:r>
              <a:rPr sz="2000" spc="-20" dirty="0">
                <a:latin typeface="Microsoft Sans Serif"/>
                <a:cs typeface="Microsoft Sans Serif"/>
              </a:rPr>
              <a:t>Hand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held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gun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that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contains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chamber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surrounded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by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heating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element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where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gutta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pellets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loaded</a:t>
            </a:r>
            <a:endParaRPr sz="2000">
              <a:latin typeface="Microsoft Sans Serif"/>
              <a:cs typeface="Microsoft Sans Serif"/>
            </a:endParaRPr>
          </a:p>
          <a:p>
            <a:pPr marL="1089660" indent="-162560">
              <a:lnSpc>
                <a:spcPct val="100000"/>
              </a:lnSpc>
              <a:buChar char="-"/>
              <a:tabLst>
                <a:tab pos="1089660" algn="l"/>
              </a:tabLst>
            </a:pP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55" dirty="0">
                <a:latin typeface="Microsoft Sans Serif"/>
                <a:cs typeface="Microsoft Sans Serif"/>
              </a:rPr>
              <a:t>ee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65" dirty="0">
                <a:latin typeface="Microsoft Sans Serif"/>
                <a:cs typeface="Microsoft Sans Serif"/>
              </a:rPr>
              <a:t>3</a:t>
            </a:r>
            <a:r>
              <a:rPr sz="2000" spc="110" dirty="0">
                <a:latin typeface="Microsoft Sans Serif"/>
                <a:cs typeface="Microsoft Sans Serif"/>
              </a:rPr>
              <a:t>-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85" dirty="0">
                <a:latin typeface="Microsoft Sans Serif"/>
                <a:cs typeface="Microsoft Sans Serif"/>
              </a:rPr>
              <a:t>h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endParaRPr sz="2000">
              <a:latin typeface="Microsoft Sans Serif"/>
              <a:cs typeface="Microsoft Sans Serif"/>
            </a:endParaRPr>
          </a:p>
          <a:p>
            <a:pPr marL="1089660" indent="-162560">
              <a:lnSpc>
                <a:spcPct val="100000"/>
              </a:lnSpc>
              <a:spcBef>
                <a:spcPts val="10"/>
              </a:spcBef>
              <a:buChar char="-"/>
              <a:tabLst>
                <a:tab pos="1089660" algn="l"/>
              </a:tabLst>
            </a:pP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pa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14" dirty="0">
                <a:latin typeface="Microsoft Sans Serif"/>
                <a:cs typeface="Microsoft Sans Serif"/>
              </a:rPr>
              <a:t>g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80" dirty="0">
                <a:latin typeface="Microsoft Sans Serif"/>
                <a:cs typeface="Microsoft Sans Serif"/>
              </a:rPr>
              <a:t>D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" dirty="0">
                <a:latin typeface="Microsoft Sans Serif"/>
                <a:cs typeface="Microsoft Sans Serif"/>
              </a:rPr>
              <a:t>dv</a:t>
            </a:r>
            <a:r>
              <a:rPr sz="2000" spc="10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:</a:t>
            </a:r>
            <a:endParaRPr sz="2000">
              <a:latin typeface="Microsoft Sans Serif"/>
              <a:cs typeface="Microsoft Sans Serif"/>
            </a:endParaRPr>
          </a:p>
          <a:p>
            <a:pPr marL="927100" marR="461645">
              <a:lnSpc>
                <a:spcPct val="100000"/>
              </a:lnSpc>
              <a:tabLst>
                <a:tab pos="5928360" algn="l"/>
              </a:tabLst>
            </a:pPr>
            <a:r>
              <a:rPr sz="2000" spc="-35" dirty="0">
                <a:latin typeface="Microsoft Sans Serif"/>
                <a:cs typeface="Microsoft Sans Serif"/>
              </a:rPr>
              <a:t>lack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precision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delivering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gutta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	</a:t>
            </a:r>
            <a:r>
              <a:rPr sz="2000" spc="-60" dirty="0">
                <a:latin typeface="Microsoft Sans Serif"/>
                <a:cs typeface="Microsoft Sans Serif"/>
              </a:rPr>
              <a:t>near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8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foramen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4263" y="685800"/>
            <a:ext cx="3644195" cy="1905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8A74C-703D-7007-E56F-1E53333097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145</a:t>
            </a:fld>
            <a:endParaRPr lang="en-IN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6363" y="59690"/>
            <a:ext cx="9085110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5393" y="185420"/>
            <a:ext cx="853405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5" dirty="0">
                <a:solidFill>
                  <a:srgbClr val="FFFFFF"/>
                </a:solidFill>
                <a:latin typeface="Georgia"/>
                <a:cs typeface="Georgia"/>
              </a:rPr>
              <a:t>CARRIER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Georgia"/>
                <a:cs typeface="Georgia"/>
              </a:rPr>
              <a:t>BASED</a:t>
            </a:r>
            <a:r>
              <a:rPr sz="24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15" dirty="0">
                <a:solidFill>
                  <a:srgbClr val="FFFFFF"/>
                </a:solidFill>
                <a:latin typeface="Georgia"/>
                <a:cs typeface="Georgia"/>
              </a:rPr>
              <a:t>GUTTA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Georgia"/>
                <a:cs typeface="Georgia"/>
              </a:rPr>
              <a:t>PERCHA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Georgia"/>
                <a:cs typeface="Georgia"/>
              </a:rPr>
              <a:t>TECHNIQUE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4126" y="1101090"/>
            <a:ext cx="7123074" cy="1595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indent="-1905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03200" algn="l"/>
              </a:tabLst>
            </a:pPr>
            <a:r>
              <a:rPr sz="2000" spc="-45" dirty="0">
                <a:latin typeface="Microsoft Sans Serif"/>
                <a:cs typeface="Microsoft Sans Serif"/>
              </a:rPr>
              <a:t>Thermafil </a:t>
            </a:r>
            <a:r>
              <a:rPr sz="2000" spc="-60" dirty="0">
                <a:latin typeface="Microsoft Sans Serif"/>
                <a:cs typeface="Microsoft Sans Serif"/>
              </a:rPr>
              <a:t>thermoplasticized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obturation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technique</a:t>
            </a:r>
            <a:endParaRPr sz="2000">
              <a:latin typeface="Microsoft Sans Serif"/>
              <a:cs typeface="Microsoft Sans Serif"/>
            </a:endParaRPr>
          </a:p>
          <a:p>
            <a:pPr marL="255270" indent="-242570">
              <a:lnSpc>
                <a:spcPct val="100000"/>
              </a:lnSpc>
              <a:buAutoNum type="arabicPeriod"/>
              <a:tabLst>
                <a:tab pos="255270" algn="l"/>
              </a:tabLst>
            </a:pPr>
            <a:r>
              <a:rPr sz="2000" spc="-50" dirty="0">
                <a:latin typeface="Microsoft Sans Serif"/>
                <a:cs typeface="Microsoft Sans Serif"/>
              </a:rPr>
              <a:t>Simplifil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sectional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obturation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technique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991869">
              <a:lnSpc>
                <a:spcPct val="100000"/>
              </a:lnSpc>
            </a:pPr>
            <a:r>
              <a:rPr sz="2000" spc="-50" dirty="0">
                <a:latin typeface="Microsoft Sans Serif"/>
                <a:cs typeface="Microsoft Sans Serif"/>
              </a:rPr>
              <a:t>Thermafil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thermoplasticized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obturation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technique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8083" y="3845559"/>
            <a:ext cx="60768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2330" marR="5080" indent="-849630">
              <a:lnSpc>
                <a:spcPct val="100000"/>
              </a:lnSpc>
              <a:spcBef>
                <a:spcPts val="100"/>
              </a:spcBef>
            </a:pP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0" dirty="0">
                <a:latin typeface="Microsoft Sans Serif"/>
                <a:cs typeface="Microsoft Sans Serif"/>
              </a:rPr>
              <a:t>ie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45" dirty="0">
                <a:latin typeface="Microsoft Sans Serif"/>
                <a:cs typeface="Microsoft Sans Serif"/>
              </a:rPr>
              <a:t>i</a:t>
            </a:r>
            <a:r>
              <a:rPr sz="2000" spc="65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" dirty="0">
                <a:latin typeface="Microsoft Sans Serif"/>
                <a:cs typeface="Microsoft Sans Serif"/>
              </a:rPr>
              <a:t>l</a:t>
            </a:r>
            <a:r>
              <a:rPr sz="2000" dirty="0">
                <a:latin typeface="Microsoft Sans Serif"/>
                <a:cs typeface="Microsoft Sans Serif"/>
              </a:rPr>
              <a:t>p</a:t>
            </a:r>
            <a:r>
              <a:rPr sz="2000" spc="-40" dirty="0">
                <a:latin typeface="Microsoft Sans Serif"/>
                <a:cs typeface="Microsoft Sans Serif"/>
              </a:rPr>
              <a:t>ha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g</a:t>
            </a:r>
            <a:r>
              <a:rPr sz="2000" spc="-40" dirty="0">
                <a:latin typeface="Microsoft Sans Serif"/>
                <a:cs typeface="Microsoft Sans Serif"/>
              </a:rPr>
              <a:t>u</a:t>
            </a:r>
            <a:r>
              <a:rPr sz="2000" spc="120" dirty="0">
                <a:latin typeface="Microsoft Sans Serif"/>
                <a:cs typeface="Microsoft Sans Serif"/>
              </a:rPr>
              <a:t>tt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30" dirty="0">
                <a:latin typeface="Microsoft Sans Serif"/>
                <a:cs typeface="Microsoft Sans Serif"/>
              </a:rPr>
              <a:t>ha  </a:t>
            </a:r>
            <a:r>
              <a:rPr sz="2000" spc="-10" dirty="0">
                <a:latin typeface="Microsoft Sans Serif"/>
                <a:cs typeface="Microsoft Sans Serif"/>
              </a:rPr>
              <a:t>thermafil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plus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20" dirty="0">
                <a:latin typeface="Microsoft Sans Serif"/>
                <a:cs typeface="Microsoft Sans Serif"/>
              </a:rPr>
              <a:t>system:-</a:t>
            </a:r>
            <a:endParaRPr sz="2000">
              <a:latin typeface="Microsoft Sans Serif"/>
              <a:cs typeface="Microsoft Sans Serif"/>
            </a:endParaRPr>
          </a:p>
          <a:p>
            <a:pPr marL="1967230" indent="-190500">
              <a:lnSpc>
                <a:spcPct val="100000"/>
              </a:lnSpc>
              <a:buAutoNum type="arabicPeriod"/>
              <a:tabLst>
                <a:tab pos="1967230" algn="l"/>
              </a:tabLst>
            </a:pPr>
            <a:r>
              <a:rPr sz="2000" spc="5" dirty="0">
                <a:latin typeface="Microsoft Sans Serif"/>
                <a:cs typeface="Microsoft Sans Serif"/>
              </a:rPr>
              <a:t>obturator</a:t>
            </a:r>
            <a:endParaRPr sz="2000">
              <a:latin typeface="Microsoft Sans Serif"/>
              <a:cs typeface="Microsoft Sans Serif"/>
            </a:endParaRPr>
          </a:p>
          <a:p>
            <a:pPr marL="2019300" indent="-242570">
              <a:lnSpc>
                <a:spcPct val="100000"/>
              </a:lnSpc>
              <a:buAutoNum type="arabicPeriod"/>
              <a:tabLst>
                <a:tab pos="2019300" algn="l"/>
              </a:tabLst>
            </a:pPr>
            <a:r>
              <a:rPr sz="2000" spc="-40" dirty="0">
                <a:latin typeface="Microsoft Sans Serif"/>
                <a:cs typeface="Microsoft Sans Serif"/>
              </a:rPr>
              <a:t>verifier</a:t>
            </a:r>
            <a:endParaRPr sz="2000">
              <a:latin typeface="Microsoft Sans Serif"/>
              <a:cs typeface="Microsoft Sans Serif"/>
            </a:endParaRPr>
          </a:p>
          <a:p>
            <a:pPr marL="2016760" indent="-240029">
              <a:lnSpc>
                <a:spcPct val="100000"/>
              </a:lnSpc>
              <a:buAutoNum type="arabicPeriod"/>
              <a:tabLst>
                <a:tab pos="2016760" algn="l"/>
              </a:tabLst>
            </a:pPr>
            <a:r>
              <a:rPr sz="2000" spc="-40" dirty="0">
                <a:latin typeface="Microsoft Sans Serif"/>
                <a:cs typeface="Microsoft Sans Serif"/>
              </a:rPr>
              <a:t>heating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oven</a:t>
            </a:r>
            <a:endParaRPr sz="2000">
              <a:latin typeface="Microsoft Sans Serif"/>
              <a:cs typeface="Microsoft Sans Serif"/>
            </a:endParaRPr>
          </a:p>
          <a:p>
            <a:pPr marL="2024380" indent="-247650">
              <a:lnSpc>
                <a:spcPct val="100000"/>
              </a:lnSpc>
              <a:buAutoNum type="arabicPeriod"/>
              <a:tabLst>
                <a:tab pos="2024380" algn="l"/>
              </a:tabLst>
            </a:pPr>
            <a:r>
              <a:rPr sz="2000" spc="-125" dirty="0">
                <a:latin typeface="Microsoft Sans Serif"/>
                <a:cs typeface="Microsoft Sans Serif"/>
              </a:rPr>
              <a:t>sealer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80627" y="2667000"/>
            <a:ext cx="2958280" cy="46736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C907D-6B1F-6177-510A-8680EB398C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146</a:t>
            </a:fld>
            <a:endParaRPr lang="en-IN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330" y="212091"/>
            <a:ext cx="7706029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5910" y="339090"/>
            <a:ext cx="714627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85" dirty="0">
                <a:solidFill>
                  <a:srgbClr val="FFFFFF"/>
                </a:solidFill>
                <a:latin typeface="Georgia"/>
                <a:cs typeface="Georgia"/>
              </a:rPr>
              <a:t>Simplifil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sectional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04" dirty="0">
                <a:solidFill>
                  <a:srgbClr val="FFFFFF"/>
                </a:solidFill>
                <a:latin typeface="Georgia"/>
                <a:cs typeface="Georgia"/>
              </a:rPr>
              <a:t>obturation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Georgia"/>
                <a:cs typeface="Georgia"/>
              </a:rPr>
              <a:t>technique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986" y="3844290"/>
            <a:ext cx="8995200" cy="21980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75" dirty="0">
                <a:latin typeface="Microsoft Sans Serif"/>
                <a:cs typeface="Microsoft Sans Serif"/>
              </a:rPr>
              <a:t>Used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conjunction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light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speed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rotary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instruments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76835" marR="5080" indent="-64769">
              <a:lnSpc>
                <a:spcPct val="100000"/>
              </a:lnSpc>
            </a:pPr>
            <a:r>
              <a:rPr sz="2000" spc="-40" dirty="0">
                <a:latin typeface="Microsoft Sans Serif"/>
                <a:cs typeface="Microsoft Sans Serif"/>
              </a:rPr>
              <a:t>Apical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5mm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plug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gutta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which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performs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cold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sectional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obturation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450850">
              <a:lnSpc>
                <a:spcPct val="100000"/>
              </a:lnSpc>
            </a:pPr>
            <a:r>
              <a:rPr sz="2000" spc="-65" dirty="0">
                <a:latin typeface="Microsoft Sans Serif"/>
                <a:cs typeface="Microsoft Sans Serif"/>
              </a:rPr>
              <a:t>Carrier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file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chosen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according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diameter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master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file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Remaining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0" dirty="0">
                <a:latin typeface="Microsoft Sans Serif"/>
                <a:cs typeface="Microsoft Sans Serif"/>
              </a:rPr>
              <a:t>space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filled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other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techniques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9222" y="838200"/>
            <a:ext cx="4074886" cy="30010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CB7A1-68C7-361A-C513-CD6C90AB44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147</a:t>
            </a:fld>
            <a:endParaRPr lang="en-IN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535" y="158750"/>
            <a:ext cx="9292478" cy="584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0507" y="262890"/>
            <a:ext cx="877767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>
                <a:solidFill>
                  <a:srgbClr val="FFFFFF"/>
                </a:solidFill>
                <a:latin typeface="Georgia"/>
                <a:cs typeface="Georgia"/>
              </a:rPr>
              <a:t>CHEMICALLY</a:t>
            </a:r>
            <a:r>
              <a:rPr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30" dirty="0">
                <a:solidFill>
                  <a:srgbClr val="FFFFFF"/>
                </a:solidFill>
                <a:latin typeface="Georgia"/>
                <a:cs typeface="Georgia"/>
              </a:rPr>
              <a:t>PLASTICIZED</a:t>
            </a:r>
            <a:r>
              <a:rPr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80" dirty="0">
                <a:solidFill>
                  <a:srgbClr val="FFFFFF"/>
                </a:solidFill>
                <a:latin typeface="Georgia"/>
                <a:cs typeface="Georgia"/>
              </a:rPr>
              <a:t>GUTTA</a:t>
            </a:r>
            <a:r>
              <a:rPr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30" dirty="0">
                <a:solidFill>
                  <a:srgbClr val="FFFFFF"/>
                </a:solidFill>
                <a:latin typeface="Georgia"/>
                <a:cs typeface="Georgia"/>
              </a:rPr>
              <a:t>PERCHA</a:t>
            </a:r>
            <a:r>
              <a:rPr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90" dirty="0">
                <a:solidFill>
                  <a:srgbClr val="FFFFFF"/>
                </a:solidFill>
                <a:latin typeface="Georgia"/>
                <a:cs typeface="Georgia"/>
              </a:rPr>
              <a:t>TECHNIQUE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8993" y="1482090"/>
            <a:ext cx="8363666" cy="2841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latin typeface="Microsoft Sans Serif"/>
                <a:cs typeface="Microsoft Sans Serif"/>
              </a:rPr>
              <a:t>Plasticized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by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chemical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solvents</a:t>
            </a:r>
            <a:endParaRPr sz="2000">
              <a:latin typeface="Microsoft Sans Serif"/>
              <a:cs typeface="Microsoft Sans Serif"/>
            </a:endParaRPr>
          </a:p>
          <a:p>
            <a:pPr marL="1841500" marR="4337050" algn="just">
              <a:lnSpc>
                <a:spcPct val="100000"/>
              </a:lnSpc>
            </a:pP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m  </a:t>
            </a:r>
            <a:r>
              <a:rPr sz="2000" spc="-40" dirty="0">
                <a:latin typeface="Microsoft Sans Serif"/>
                <a:cs typeface="Microsoft Sans Serif"/>
              </a:rPr>
              <a:t>eucalyptol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xylol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85" dirty="0">
                <a:latin typeface="Microsoft Sans Serif"/>
                <a:cs typeface="Microsoft Sans Serif"/>
              </a:rPr>
              <a:t>Disadvantages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926465" marR="508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Microsoft Sans Serif"/>
                <a:cs typeface="Microsoft Sans Serif"/>
              </a:rPr>
              <a:t>inability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control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overfilling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resultant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periapical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tissue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reaction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80" dirty="0">
                <a:latin typeface="Microsoft Sans Serif"/>
                <a:cs typeface="Microsoft Sans Serif"/>
              </a:rPr>
              <a:t>shrinkage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filling </a:t>
            </a:r>
            <a:r>
              <a:rPr sz="2000" dirty="0">
                <a:latin typeface="Microsoft Sans Serif"/>
                <a:cs typeface="Microsoft Sans Serif"/>
              </a:rPr>
              <a:t>after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setting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8125B-4459-7678-F928-5905F258AF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148</a:t>
            </a:fld>
            <a:endParaRPr lang="en-IN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2085" y="59690"/>
            <a:ext cx="3319364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22265" y="185420"/>
            <a:ext cx="2750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14" dirty="0">
                <a:solidFill>
                  <a:srgbClr val="FFFFFF"/>
                </a:solidFill>
                <a:latin typeface="Georgia"/>
                <a:cs typeface="Georgia"/>
              </a:rPr>
              <a:t>CUSTOM</a:t>
            </a:r>
            <a:r>
              <a:rPr sz="2400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Georgia"/>
                <a:cs typeface="Georgia"/>
              </a:rPr>
              <a:t>CONE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410" y="1558290"/>
            <a:ext cx="8450675" cy="21980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60" dirty="0">
                <a:latin typeface="Microsoft Sans Serif"/>
                <a:cs typeface="Microsoft Sans Serif"/>
              </a:rPr>
              <a:t>C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0" dirty="0">
                <a:latin typeface="Microsoft Sans Serif"/>
                <a:cs typeface="Microsoft Sans Serif"/>
              </a:rPr>
              <a:t>id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31115">
              <a:lnSpc>
                <a:spcPct val="100000"/>
              </a:lnSpc>
            </a:pPr>
            <a:r>
              <a:rPr sz="2000" spc="-90" dirty="0">
                <a:latin typeface="Microsoft Sans Serif"/>
                <a:cs typeface="Microsoft Sans Serif"/>
              </a:rPr>
              <a:t>Customizing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gutta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wide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canals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where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traditional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master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85" dirty="0">
                <a:latin typeface="Microsoft Sans Serif"/>
                <a:cs typeface="Microsoft Sans Serif"/>
              </a:rPr>
              <a:t>cones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rolled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fused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together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between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two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80" dirty="0">
                <a:latin typeface="Microsoft Sans Serif"/>
                <a:cs typeface="Microsoft Sans Serif"/>
              </a:rPr>
              <a:t>glass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65" dirty="0">
                <a:latin typeface="Microsoft Sans Serif"/>
                <a:cs typeface="Microsoft Sans Serif"/>
              </a:rPr>
              <a:t>slabs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desired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shape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8F1D3-846B-4327-6FBA-784AEE6679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149</a:t>
            </a:fld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694" y="415290"/>
            <a:ext cx="9521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STEP 3 </a:t>
            </a:r>
            <a:r>
              <a:rPr sz="1800" dirty="0"/>
              <a:t>: </a:t>
            </a:r>
            <a:r>
              <a:rPr dirty="0"/>
              <a:t>Remove roof of pulp chamber and identify opening of root canals</a:t>
            </a:r>
            <a:endParaRPr sz="18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4267" y="1657350"/>
            <a:ext cx="4997173" cy="29019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64212" y="34291"/>
            <a:ext cx="2215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Basic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steps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A727C-338A-8964-E4D5-4511E566B7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0" y="4953000"/>
            <a:ext cx="10440988" cy="1905000"/>
            <a:chOff x="0" y="4953000"/>
            <a:chExt cx="9144000" cy="1905000"/>
          </a:xfrm>
        </p:grpSpPr>
        <p:sp>
          <p:nvSpPr>
            <p:cNvPr id="162" name="object 162"/>
            <p:cNvSpPr/>
            <p:nvPr/>
          </p:nvSpPr>
          <p:spPr>
            <a:xfrm>
              <a:off x="1692910" y="4953000"/>
              <a:ext cx="7444740" cy="486409"/>
            </a:xfrm>
            <a:custGeom>
              <a:avLst/>
              <a:gdLst/>
              <a:ahLst/>
              <a:cxnLst/>
              <a:rect l="l" t="t" r="r" b="b"/>
              <a:pathLst>
                <a:path w="7444740" h="486410">
                  <a:moveTo>
                    <a:pt x="7444740" y="0"/>
                  </a:moveTo>
                  <a:lnTo>
                    <a:pt x="0" y="289559"/>
                  </a:lnTo>
                  <a:lnTo>
                    <a:pt x="7444740" y="486409"/>
                  </a:lnTo>
                  <a:lnTo>
                    <a:pt x="744474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9379" y="5236209"/>
              <a:ext cx="9018270" cy="787400"/>
            </a:xfrm>
            <a:custGeom>
              <a:avLst/>
              <a:gdLst/>
              <a:ahLst/>
              <a:cxnLst/>
              <a:rect l="l" t="t" r="r" b="b"/>
              <a:pathLst>
                <a:path w="9018270" h="787400">
                  <a:moveTo>
                    <a:pt x="9018270" y="0"/>
                  </a:moveTo>
                  <a:lnTo>
                    <a:pt x="0" y="0"/>
                  </a:lnTo>
                  <a:lnTo>
                    <a:pt x="9018270" y="787399"/>
                  </a:lnTo>
                  <a:lnTo>
                    <a:pt x="9018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" y="4991100"/>
              <a:ext cx="9141460" cy="18669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6019"/>
              <a:ext cx="9144000" cy="814069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724" y="1750060"/>
            <a:ext cx="9237374" cy="1841500"/>
          </a:xfrm>
          <a:prstGeom prst="rect">
            <a:avLst/>
          </a:prstGeom>
        </p:spPr>
      </p:pic>
      <p:sp>
        <p:nvSpPr>
          <p:cNvPr id="167" name="Slide Number Placeholder 166">
            <a:extLst>
              <a:ext uri="{FF2B5EF4-FFF2-40B4-BE49-F238E27FC236}">
                <a16:creationId xmlns:a16="http://schemas.microsoft.com/office/drawing/2014/main" id="{424C7354-961E-DF84-CF40-E2CDAA3B30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150</a:t>
            </a:fld>
            <a:endParaRPr lang="en-IN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9994" y="414020"/>
            <a:ext cx="8925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5" dirty="0">
                <a:latin typeface="Trebuchet MS"/>
                <a:cs typeface="Trebuchet MS"/>
              </a:rPr>
              <a:t>According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to</a:t>
            </a:r>
            <a:r>
              <a:rPr sz="2400" spc="-110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Grossman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10" dirty="0">
                <a:latin typeface="Trebuchet MS"/>
                <a:cs typeface="Trebuchet MS"/>
              </a:rPr>
              <a:t>,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70" dirty="0">
                <a:latin typeface="Trebuchet MS"/>
                <a:cs typeface="Trebuchet MS"/>
              </a:rPr>
              <a:t>an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ideal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root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85" dirty="0">
                <a:latin typeface="Trebuchet MS"/>
                <a:cs typeface="Trebuchet MS"/>
              </a:rPr>
              <a:t>canal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15" dirty="0">
                <a:latin typeface="Trebuchet MS"/>
                <a:cs typeface="Trebuchet MS"/>
              </a:rPr>
              <a:t>sealer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should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9994" y="1785620"/>
            <a:ext cx="7710380" cy="3718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marR="5080" indent="-457200">
              <a:lnSpc>
                <a:spcPct val="100000"/>
              </a:lnSpc>
              <a:buFont typeface="+mj-lt"/>
              <a:buAutoNum type="arabicPeriod"/>
              <a:tabLst>
                <a:tab pos="190500" algn="l"/>
              </a:tabLst>
            </a:pPr>
            <a:r>
              <a:rPr sz="2000" spc="-35" dirty="0">
                <a:latin typeface="Microsoft Sans Serif"/>
                <a:cs typeface="Microsoft Sans Serif"/>
              </a:rPr>
              <a:t>provide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adequate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adhesion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among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it,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walls,</a:t>
            </a:r>
            <a:r>
              <a:rPr sz="2000" spc="-25" dirty="0">
                <a:latin typeface="Microsoft Sans Serif"/>
                <a:cs typeface="Microsoft Sans Serif"/>
              </a:rPr>
              <a:t> and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filling </a:t>
            </a:r>
            <a:r>
              <a:rPr sz="2000" spc="-10" dirty="0">
                <a:latin typeface="Microsoft Sans Serif"/>
                <a:cs typeface="Microsoft Sans Serif"/>
              </a:rPr>
              <a:t>material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247650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B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ad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0" dirty="0">
                <a:latin typeface="Microsoft Sans Serif"/>
                <a:cs typeface="Microsoft Sans Serif"/>
              </a:rPr>
              <a:t>q</a:t>
            </a:r>
            <a:r>
              <a:rPr sz="2000" dirty="0">
                <a:latin typeface="Microsoft Sans Serif"/>
                <a:cs typeface="Microsoft Sans Serif"/>
              </a:rPr>
              <a:t>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SzPct val="90000"/>
              <a:buFont typeface="+mj-lt"/>
              <a:buAutoNum type="arabicPeriod"/>
              <a:tabLst>
                <a:tab pos="228600" algn="l"/>
              </a:tabLst>
            </a:pPr>
            <a:r>
              <a:rPr lang="en-US" sz="2000" spc="-90" dirty="0">
                <a:latin typeface="Microsoft Sans Serif"/>
                <a:cs typeface="Microsoft Sans Serif"/>
              </a:rPr>
              <a:t>P</a:t>
            </a:r>
            <a:r>
              <a:rPr lang="en-US" sz="2000" dirty="0">
                <a:latin typeface="Microsoft Sans Serif"/>
                <a:cs typeface="Microsoft Sans Serif"/>
              </a:rPr>
              <a:t>r</a:t>
            </a:r>
            <a:r>
              <a:rPr lang="en-US" sz="2000" spc="-95" dirty="0">
                <a:latin typeface="Microsoft Sans Serif"/>
                <a:cs typeface="Microsoft Sans Serif"/>
              </a:rPr>
              <a:t>o</a:t>
            </a:r>
            <a:r>
              <a:rPr lang="en-US" sz="2000" spc="-10" dirty="0">
                <a:latin typeface="Microsoft Sans Serif"/>
                <a:cs typeface="Microsoft Sans Serif"/>
              </a:rPr>
              <a:t>vi</a:t>
            </a:r>
            <a:r>
              <a:rPr lang="en-US" sz="2000" dirty="0">
                <a:latin typeface="Microsoft Sans Serif"/>
                <a:cs typeface="Microsoft Sans Serif"/>
              </a:rPr>
              <a:t>d</a:t>
            </a:r>
            <a:r>
              <a:rPr lang="en-US" sz="2000" spc="-150" dirty="0">
                <a:latin typeface="Microsoft Sans Serif"/>
                <a:cs typeface="Microsoft Sans Serif"/>
              </a:rPr>
              <a:t>e</a:t>
            </a:r>
            <a:r>
              <a:rPr lang="en-US" sz="2000" spc="-40" dirty="0">
                <a:latin typeface="Microsoft Sans Serif"/>
                <a:cs typeface="Microsoft Sans Serif"/>
              </a:rPr>
              <a:t> </a:t>
            </a:r>
            <a:r>
              <a:rPr lang="en-US" sz="2000" spc="5" dirty="0">
                <a:latin typeface="Microsoft Sans Serif"/>
                <a:cs typeface="Microsoft Sans Serif"/>
              </a:rPr>
              <a:t>a</a:t>
            </a:r>
            <a:r>
              <a:rPr lang="en-US" sz="2000" spc="-70" dirty="0">
                <a:latin typeface="Microsoft Sans Serif"/>
                <a:cs typeface="Microsoft Sans Serif"/>
              </a:rPr>
              <a:t>n</a:t>
            </a:r>
            <a:r>
              <a:rPr lang="en-US" sz="2000" spc="-30" dirty="0">
                <a:latin typeface="Microsoft Sans Serif"/>
                <a:cs typeface="Microsoft Sans Serif"/>
              </a:rPr>
              <a:t> </a:t>
            </a:r>
            <a:r>
              <a:rPr lang="en-US" sz="2000" spc="-155" dirty="0">
                <a:latin typeface="Microsoft Sans Serif"/>
                <a:cs typeface="Microsoft Sans Serif"/>
              </a:rPr>
              <a:t>e</a:t>
            </a:r>
            <a:r>
              <a:rPr lang="en-US" sz="2000" spc="-145" dirty="0">
                <a:latin typeface="Microsoft Sans Serif"/>
                <a:cs typeface="Microsoft Sans Serif"/>
              </a:rPr>
              <a:t>x</a:t>
            </a:r>
            <a:r>
              <a:rPr lang="en-US" sz="2000" spc="-204" dirty="0">
                <a:latin typeface="Microsoft Sans Serif"/>
                <a:cs typeface="Microsoft Sans Serif"/>
              </a:rPr>
              <a:t>c</a:t>
            </a:r>
            <a:r>
              <a:rPr lang="en-US" sz="2000" spc="-155" dirty="0">
                <a:latin typeface="Microsoft Sans Serif"/>
                <a:cs typeface="Microsoft Sans Serif"/>
              </a:rPr>
              <a:t>e</a:t>
            </a:r>
            <a:r>
              <a:rPr lang="en-US" sz="2000" spc="-15" dirty="0">
                <a:latin typeface="Microsoft Sans Serif"/>
                <a:cs typeface="Microsoft Sans Serif"/>
              </a:rPr>
              <a:t>l</a:t>
            </a:r>
            <a:r>
              <a:rPr lang="en-US" sz="2000" spc="-90" dirty="0">
                <a:latin typeface="Microsoft Sans Serif"/>
                <a:cs typeface="Microsoft Sans Serif"/>
              </a:rPr>
              <a:t>le</a:t>
            </a:r>
            <a:r>
              <a:rPr lang="en-US" sz="2000" spc="-70" dirty="0">
                <a:latin typeface="Microsoft Sans Serif"/>
                <a:cs typeface="Microsoft Sans Serif"/>
              </a:rPr>
              <a:t>n</a:t>
            </a:r>
            <a:r>
              <a:rPr lang="en-US" sz="2000" spc="125" dirty="0">
                <a:latin typeface="Microsoft Sans Serif"/>
                <a:cs typeface="Microsoft Sans Serif"/>
              </a:rPr>
              <a:t>t</a:t>
            </a:r>
            <a:r>
              <a:rPr lang="en-US" sz="2000" spc="-35" dirty="0">
                <a:latin typeface="Microsoft Sans Serif"/>
                <a:cs typeface="Microsoft Sans Serif"/>
              </a:rPr>
              <a:t> </a:t>
            </a:r>
            <a:r>
              <a:rPr lang="en-US" sz="2000" spc="-405" dirty="0">
                <a:latin typeface="Microsoft Sans Serif"/>
                <a:cs typeface="Microsoft Sans Serif"/>
              </a:rPr>
              <a:t>s</a:t>
            </a:r>
            <a:r>
              <a:rPr lang="en-US" sz="2000" spc="-145" dirty="0">
                <a:latin typeface="Microsoft Sans Serif"/>
                <a:cs typeface="Microsoft Sans Serif"/>
              </a:rPr>
              <a:t>e</a:t>
            </a:r>
            <a:r>
              <a:rPr lang="en-US" sz="2000" spc="-5" dirty="0">
                <a:latin typeface="Microsoft Sans Serif"/>
                <a:cs typeface="Microsoft Sans Serif"/>
              </a:rPr>
              <a:t>a</a:t>
            </a:r>
            <a:r>
              <a:rPr lang="en-US" sz="2000" spc="-20" dirty="0">
                <a:latin typeface="Microsoft Sans Serif"/>
                <a:cs typeface="Microsoft Sans Serif"/>
              </a:rPr>
              <a:t>l</a:t>
            </a:r>
            <a:r>
              <a:rPr lang="en-US" sz="2000" spc="-25" dirty="0">
                <a:latin typeface="Microsoft Sans Serif"/>
                <a:cs typeface="Microsoft Sans Serif"/>
              </a:rPr>
              <a:t> </a:t>
            </a:r>
            <a:r>
              <a:rPr lang="en-US" sz="2000" spc="10" dirty="0">
                <a:latin typeface="Microsoft Sans Serif"/>
                <a:cs typeface="Microsoft Sans Serif"/>
              </a:rPr>
              <a:t>w</a:t>
            </a:r>
            <a:r>
              <a:rPr lang="en-US" sz="2000" spc="-65" dirty="0">
                <a:latin typeface="Microsoft Sans Serif"/>
                <a:cs typeface="Microsoft Sans Serif"/>
              </a:rPr>
              <a:t>h</a:t>
            </a:r>
            <a:r>
              <a:rPr lang="en-US" sz="2000" spc="-155" dirty="0">
                <a:latin typeface="Microsoft Sans Serif"/>
                <a:cs typeface="Microsoft Sans Serif"/>
              </a:rPr>
              <a:t>e</a:t>
            </a:r>
            <a:r>
              <a:rPr lang="en-US" sz="2000" spc="-70" dirty="0">
                <a:latin typeface="Microsoft Sans Serif"/>
                <a:cs typeface="Microsoft Sans Serif"/>
              </a:rPr>
              <a:t>n</a:t>
            </a:r>
            <a:r>
              <a:rPr lang="en-US" sz="2000" spc="-40" dirty="0">
                <a:latin typeface="Microsoft Sans Serif"/>
                <a:cs typeface="Microsoft Sans Serif"/>
              </a:rPr>
              <a:t> </a:t>
            </a:r>
            <a:r>
              <a:rPr lang="en-US" sz="2000" spc="-405" dirty="0">
                <a:latin typeface="Microsoft Sans Serif"/>
                <a:cs typeface="Microsoft Sans Serif"/>
              </a:rPr>
              <a:t>s</a:t>
            </a:r>
            <a:r>
              <a:rPr lang="en-US" sz="2000" spc="-145" dirty="0">
                <a:latin typeface="Microsoft Sans Serif"/>
                <a:cs typeface="Microsoft Sans Serif"/>
              </a:rPr>
              <a:t>e</a:t>
            </a:r>
            <a:r>
              <a:rPr lang="en-US" sz="2000" spc="125" dirty="0">
                <a:latin typeface="Microsoft Sans Serif"/>
                <a:cs typeface="Microsoft Sans Serif"/>
              </a:rPr>
              <a:t>t</a:t>
            </a:r>
            <a:endParaRPr lang="en-US"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261620" algn="l"/>
              </a:tabLst>
            </a:pPr>
            <a:r>
              <a:rPr sz="2000" spc="-110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spcBef>
                <a:spcPts val="10"/>
              </a:spcBef>
              <a:buFont typeface="+mj-lt"/>
              <a:buAutoNum type="arabicPeriod"/>
              <a:tabLst>
                <a:tab pos="355600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B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274320" algn="l"/>
              </a:tabLst>
            </a:pPr>
            <a:r>
              <a:rPr sz="2000" spc="-110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55" dirty="0">
                <a:latin typeface="Microsoft Sans Serif"/>
                <a:cs typeface="Microsoft Sans Serif"/>
              </a:rPr>
              <a:t>i</a:t>
            </a:r>
            <a:r>
              <a:rPr sz="2000" spc="-114" dirty="0">
                <a:latin typeface="Microsoft Sans Serif"/>
                <a:cs typeface="Microsoft Sans Serif"/>
              </a:rPr>
              <a:t>x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326390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B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323850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B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9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-10" dirty="0">
                <a:latin typeface="Microsoft Sans Serif"/>
                <a:cs typeface="Microsoft Sans Serif"/>
              </a:rPr>
              <a:t>id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331470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B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id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14" dirty="0">
                <a:latin typeface="Microsoft Sans Serif"/>
                <a:cs typeface="Microsoft Sans Serif"/>
              </a:rPr>
              <a:t>ge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gr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325120" algn="l"/>
              </a:tabLst>
            </a:pPr>
            <a:r>
              <a:rPr sz="2000" spc="-135" dirty="0">
                <a:latin typeface="Microsoft Sans Serif"/>
                <a:cs typeface="Microsoft Sans Serif"/>
              </a:rPr>
              <a:t>Be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non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irritating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peri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radicular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85" dirty="0">
                <a:latin typeface="Microsoft Sans Serif"/>
                <a:cs typeface="Microsoft Sans Serif"/>
              </a:rPr>
              <a:t>tissues</a:t>
            </a:r>
            <a:endParaRPr sz="2000" dirty="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  <a:tabLst>
                <a:tab pos="334010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B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1C107-89D1-5FD1-1404-0199B9E4BB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151</a:t>
            </a:fld>
            <a:endParaRPr lang="en-IN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40988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2180" y="5944870"/>
              <a:ext cx="4464050" cy="913130"/>
            </a:xfrm>
            <a:custGeom>
              <a:avLst/>
              <a:gdLst/>
              <a:ahLst/>
              <a:cxnLst/>
              <a:rect l="l" t="t" r="r" b="b"/>
              <a:pathLst>
                <a:path w="4464050" h="913129">
                  <a:moveTo>
                    <a:pt x="62252" y="17744"/>
                  </a:moveTo>
                  <a:lnTo>
                    <a:pt x="3203501" y="913129"/>
                  </a:lnTo>
                  <a:lnTo>
                    <a:pt x="4463531" y="913129"/>
                  </a:lnTo>
                  <a:lnTo>
                    <a:pt x="62252" y="17744"/>
                  </a:lnTo>
                  <a:close/>
                </a:path>
                <a:path w="4464050" h="913129">
                  <a:moveTo>
                    <a:pt x="0" y="0"/>
                  </a:moveTo>
                  <a:lnTo>
                    <a:pt x="0" y="5079"/>
                  </a:lnTo>
                  <a:lnTo>
                    <a:pt x="62252" y="17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5140" y="5938520"/>
              <a:ext cx="3650615" cy="919480"/>
            </a:xfrm>
            <a:custGeom>
              <a:avLst/>
              <a:gdLst/>
              <a:ahLst/>
              <a:cxnLst/>
              <a:rect l="l" t="t" r="r" b="b"/>
              <a:pathLst>
                <a:path w="3650615" h="919479">
                  <a:moveTo>
                    <a:pt x="0" y="0"/>
                  </a:moveTo>
                  <a:lnTo>
                    <a:pt x="7620" y="6349"/>
                  </a:lnTo>
                  <a:lnTo>
                    <a:pt x="2869594" y="919479"/>
                  </a:lnTo>
                  <a:lnTo>
                    <a:pt x="3650285" y="9194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72150"/>
              <a:ext cx="3402329" cy="10858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7702" y="3003202"/>
              <a:ext cx="482024" cy="2445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819" y="1054100"/>
              <a:ext cx="8089900" cy="1841500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EC32DB-69A2-22A2-32E5-E65699F97E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152</a:t>
            </a:fld>
            <a:endParaRPr lang="en-IN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3980"/>
            <a:ext cx="10078454" cy="5494020"/>
            <a:chOff x="0" y="1363980"/>
            <a:chExt cx="8826500" cy="5494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0279" y="2967990"/>
              <a:ext cx="4046220" cy="38900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279" y="1363980"/>
              <a:ext cx="4119879" cy="549402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524690" y="262890"/>
            <a:ext cx="455850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40" dirty="0">
                <a:latin typeface="Microsoft Sans Serif"/>
                <a:cs typeface="Microsoft Sans Serif"/>
              </a:rPr>
              <a:t>R</a:t>
            </a:r>
            <a:r>
              <a:rPr sz="1800" spc="-114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d</a:t>
            </a:r>
            <a:r>
              <a:rPr sz="1800" spc="-5" dirty="0">
                <a:latin typeface="Microsoft Sans Serif"/>
                <a:cs typeface="Microsoft Sans Serif"/>
              </a:rPr>
              <a:t>i</a:t>
            </a:r>
            <a:r>
              <a:rPr sz="1800" spc="-80" dirty="0">
                <a:latin typeface="Microsoft Sans Serif"/>
                <a:cs typeface="Microsoft Sans Serif"/>
              </a:rPr>
              <a:t>o</a:t>
            </a:r>
            <a:r>
              <a:rPr sz="1800" spc="-85" dirty="0">
                <a:latin typeface="Microsoft Sans Serif"/>
                <a:cs typeface="Microsoft Sans Serif"/>
              </a:rPr>
              <a:t>g</a:t>
            </a:r>
            <a:r>
              <a:rPr sz="1800" spc="10" dirty="0">
                <a:latin typeface="Microsoft Sans Serif"/>
                <a:cs typeface="Microsoft Sans Serif"/>
              </a:rPr>
              <a:t>r</a:t>
            </a:r>
            <a:r>
              <a:rPr sz="1800" spc="-15" dirty="0">
                <a:latin typeface="Microsoft Sans Serif"/>
                <a:cs typeface="Microsoft Sans Serif"/>
              </a:rPr>
              <a:t>a</a:t>
            </a:r>
            <a:r>
              <a:rPr sz="1800" spc="15" dirty="0">
                <a:latin typeface="Microsoft Sans Serif"/>
                <a:cs typeface="Microsoft Sans Serif"/>
              </a:rPr>
              <a:t>p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365" dirty="0">
                <a:latin typeface="Microsoft Sans Serif"/>
                <a:cs typeface="Microsoft Sans Serif"/>
              </a:rPr>
              <a:t>s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r>
              <a:rPr sz="1800" spc="-40" dirty="0">
                <a:latin typeface="Microsoft Sans Serif"/>
                <a:cs typeface="Microsoft Sans Serif"/>
              </a:rPr>
              <a:t>ow</a:t>
            </a:r>
            <a:r>
              <a:rPr sz="1800" spc="-15" dirty="0">
                <a:latin typeface="Microsoft Sans Serif"/>
                <a:cs typeface="Microsoft Sans Serif"/>
              </a:rPr>
              <a:t>i</a:t>
            </a:r>
            <a:r>
              <a:rPr sz="1800" spc="-75" dirty="0">
                <a:latin typeface="Microsoft Sans Serif"/>
                <a:cs typeface="Microsoft Sans Serif"/>
              </a:rPr>
              <a:t>n</a:t>
            </a:r>
            <a:r>
              <a:rPr sz="1800" spc="-65" dirty="0">
                <a:latin typeface="Microsoft Sans Serif"/>
                <a:cs typeface="Microsoft Sans Serif"/>
              </a:rPr>
              <a:t>g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114" dirty="0">
                <a:latin typeface="Microsoft Sans Serif"/>
                <a:cs typeface="Microsoft Sans Serif"/>
              </a:rPr>
              <a:t>t</a:t>
            </a:r>
            <a:r>
              <a:rPr sz="1800" spc="-5" dirty="0">
                <a:latin typeface="Microsoft Sans Serif"/>
                <a:cs typeface="Microsoft Sans Serif"/>
              </a:rPr>
              <a:t>r</a:t>
            </a:r>
            <a:r>
              <a:rPr sz="1800" spc="-15" dirty="0">
                <a:latin typeface="Microsoft Sans Serif"/>
                <a:cs typeface="Microsoft Sans Serif"/>
              </a:rPr>
              <a:t>a</a:t>
            </a:r>
            <a:r>
              <a:rPr sz="1800" spc="-185" dirty="0">
                <a:latin typeface="Microsoft Sans Serif"/>
                <a:cs typeface="Microsoft Sans Serif"/>
              </a:rPr>
              <a:t>c</a:t>
            </a:r>
            <a:r>
              <a:rPr sz="1800" spc="-15" dirty="0">
                <a:latin typeface="Microsoft Sans Serif"/>
                <a:cs typeface="Microsoft Sans Serif"/>
              </a:rPr>
              <a:t>i</a:t>
            </a:r>
            <a:r>
              <a:rPr sz="1800" spc="-70" dirty="0">
                <a:latin typeface="Microsoft Sans Serif"/>
                <a:cs typeface="Microsoft Sans Serif"/>
              </a:rPr>
              <a:t>n</a:t>
            </a:r>
            <a:r>
              <a:rPr sz="1800" spc="-65" dirty="0">
                <a:latin typeface="Microsoft Sans Serif"/>
                <a:cs typeface="Microsoft Sans Serif"/>
              </a:rPr>
              <a:t>g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o</a:t>
            </a:r>
            <a:r>
              <a:rPr sz="1800" spc="-20" dirty="0">
                <a:latin typeface="Microsoft Sans Serif"/>
                <a:cs typeface="Microsoft Sans Serif"/>
              </a:rPr>
              <a:t>f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114" dirty="0">
                <a:latin typeface="Microsoft Sans Serif"/>
                <a:cs typeface="Microsoft Sans Serif"/>
              </a:rPr>
              <a:t>t</a:t>
            </a:r>
            <a:r>
              <a:rPr sz="1800" spc="-75" dirty="0">
                <a:latin typeface="Microsoft Sans Serif"/>
                <a:cs typeface="Microsoft Sans Serif"/>
              </a:rPr>
              <a:t>h</a:t>
            </a:r>
            <a:r>
              <a:rPr sz="1800" spc="-135" dirty="0">
                <a:latin typeface="Microsoft Sans Serif"/>
                <a:cs typeface="Microsoft Sans Serif"/>
              </a:rPr>
              <a:t>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li</a:t>
            </a:r>
            <a:r>
              <a:rPr sz="1800" spc="-75" dirty="0">
                <a:latin typeface="Microsoft Sans Serif"/>
                <a:cs typeface="Microsoft Sans Serif"/>
              </a:rPr>
              <a:t>n</a:t>
            </a:r>
            <a:r>
              <a:rPr sz="1800" spc="-65" dirty="0">
                <a:latin typeface="Microsoft Sans Serif"/>
                <a:cs typeface="Microsoft Sans Serif"/>
              </a:rPr>
              <a:t>g</a:t>
            </a:r>
            <a:r>
              <a:rPr sz="1800" spc="-15" dirty="0">
                <a:latin typeface="Microsoft Sans Serif"/>
                <a:cs typeface="Microsoft Sans Serif"/>
              </a:rPr>
              <a:t>u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20" dirty="0">
                <a:latin typeface="Microsoft Sans Serif"/>
                <a:cs typeface="Microsoft Sans Serif"/>
              </a:rPr>
              <a:t>l  </a:t>
            </a:r>
            <a:r>
              <a:rPr sz="1800" spc="-365" dirty="0">
                <a:latin typeface="Microsoft Sans Serif"/>
                <a:cs typeface="Microsoft Sans Serif"/>
              </a:rPr>
              <a:t>s</a:t>
            </a:r>
            <a:r>
              <a:rPr sz="1800" spc="-15" dirty="0">
                <a:latin typeface="Microsoft Sans Serif"/>
                <a:cs typeface="Microsoft Sans Serif"/>
              </a:rPr>
              <a:t>i</a:t>
            </a:r>
            <a:r>
              <a:rPr sz="1800" spc="-75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u</a:t>
            </a:r>
            <a:r>
              <a:rPr sz="1800" spc="-365" dirty="0">
                <a:latin typeface="Microsoft Sans Serif"/>
                <a:cs typeface="Microsoft Sans Serif"/>
              </a:rPr>
              <a:t>s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114" dirty="0">
                <a:latin typeface="Microsoft Sans Serif"/>
                <a:cs typeface="Microsoft Sans Serif"/>
              </a:rPr>
              <a:t>t</a:t>
            </a:r>
            <a:r>
              <a:rPr sz="1800" spc="-5" dirty="0">
                <a:latin typeface="Microsoft Sans Serif"/>
                <a:cs typeface="Microsoft Sans Serif"/>
              </a:rPr>
              <a:t>r</a:t>
            </a:r>
            <a:r>
              <a:rPr sz="1800" spc="-15" dirty="0">
                <a:latin typeface="Microsoft Sans Serif"/>
                <a:cs typeface="Microsoft Sans Serif"/>
              </a:rPr>
              <a:t>a</a:t>
            </a:r>
            <a:r>
              <a:rPr sz="1800" spc="-185" dirty="0">
                <a:latin typeface="Microsoft Sans Serif"/>
                <a:cs typeface="Microsoft Sans Serif"/>
              </a:rPr>
              <a:t>c</a:t>
            </a:r>
            <a:r>
              <a:rPr sz="1800" spc="114" dirty="0">
                <a:latin typeface="Microsoft Sans Serif"/>
                <a:cs typeface="Microsoft Sans Serif"/>
              </a:rPr>
              <a:t>t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w</a:t>
            </a:r>
            <a:r>
              <a:rPr sz="1800" spc="-25" dirty="0">
                <a:latin typeface="Microsoft Sans Serif"/>
                <a:cs typeface="Microsoft Sans Serif"/>
              </a:rPr>
              <a:t>i</a:t>
            </a:r>
            <a:r>
              <a:rPr sz="1800" spc="114" dirty="0">
                <a:latin typeface="Microsoft Sans Serif"/>
                <a:cs typeface="Microsoft Sans Serif"/>
              </a:rPr>
              <a:t>t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75" dirty="0">
                <a:latin typeface="Microsoft Sans Serif"/>
                <a:cs typeface="Microsoft Sans Serif"/>
              </a:rPr>
              <a:t>g</a:t>
            </a:r>
            <a:r>
              <a:rPr sz="1800" spc="-5" dirty="0">
                <a:latin typeface="Microsoft Sans Serif"/>
                <a:cs typeface="Microsoft Sans Serif"/>
              </a:rPr>
              <a:t>u</a:t>
            </a:r>
            <a:r>
              <a:rPr sz="1800" spc="110" dirty="0">
                <a:latin typeface="Microsoft Sans Serif"/>
                <a:cs typeface="Microsoft Sans Serif"/>
              </a:rPr>
              <a:t>t</a:t>
            </a:r>
            <a:r>
              <a:rPr sz="1800" spc="114" dirty="0">
                <a:latin typeface="Microsoft Sans Serif"/>
                <a:cs typeface="Microsoft Sans Serif"/>
              </a:rPr>
              <a:t>t</a:t>
            </a:r>
            <a:r>
              <a:rPr sz="1800" spc="-15" dirty="0">
                <a:latin typeface="Microsoft Sans Serif"/>
                <a:cs typeface="Microsoft Sans Serif"/>
              </a:rPr>
              <a:t>a</a:t>
            </a:r>
            <a:r>
              <a:rPr sz="1800" spc="100" dirty="0">
                <a:latin typeface="Microsoft Sans Serif"/>
                <a:cs typeface="Microsoft Sans Serif"/>
              </a:rPr>
              <a:t>-</a:t>
            </a:r>
            <a:r>
              <a:rPr sz="1800" spc="15" dirty="0">
                <a:latin typeface="Microsoft Sans Serif"/>
                <a:cs typeface="Microsoft Sans Serif"/>
              </a:rPr>
              <a:t>p</a:t>
            </a:r>
            <a:r>
              <a:rPr sz="1800" spc="-145" dirty="0">
                <a:latin typeface="Microsoft Sans Serif"/>
                <a:cs typeface="Microsoft Sans Serif"/>
              </a:rPr>
              <a:t>e</a:t>
            </a:r>
            <a:r>
              <a:rPr sz="1800" spc="-75" dirty="0">
                <a:latin typeface="Microsoft Sans Serif"/>
                <a:cs typeface="Microsoft Sans Serif"/>
              </a:rPr>
              <a:t>r</a:t>
            </a:r>
            <a:r>
              <a:rPr sz="1800" spc="-114" dirty="0">
                <a:latin typeface="Microsoft Sans Serif"/>
                <a:cs typeface="Microsoft Sans Serif"/>
              </a:rPr>
              <a:t>c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15" dirty="0">
                <a:latin typeface="Microsoft Sans Serif"/>
                <a:cs typeface="Microsoft Sans Serif"/>
              </a:rPr>
              <a:t>p</a:t>
            </a:r>
            <a:r>
              <a:rPr sz="1800" spc="-75" dirty="0">
                <a:latin typeface="Microsoft Sans Serif"/>
                <a:cs typeface="Microsoft Sans Serif"/>
              </a:rPr>
              <a:t>o</a:t>
            </a:r>
            <a:r>
              <a:rPr sz="1800" spc="-30" dirty="0">
                <a:latin typeface="Microsoft Sans Serif"/>
                <a:cs typeface="Microsoft Sans Serif"/>
              </a:rPr>
              <a:t>i</a:t>
            </a:r>
            <a:r>
              <a:rPr sz="1800" spc="30" dirty="0">
                <a:latin typeface="Microsoft Sans Serif"/>
                <a:cs typeface="Microsoft Sans Serif"/>
              </a:rPr>
              <a:t>n</a:t>
            </a:r>
            <a:r>
              <a:rPr sz="1800" spc="5" dirty="0">
                <a:latin typeface="Microsoft Sans Serif"/>
                <a:cs typeface="Microsoft Sans Serif"/>
              </a:rPr>
              <a:t>t</a:t>
            </a:r>
            <a:r>
              <a:rPr sz="1800" spc="-114" dirty="0">
                <a:latin typeface="Microsoft Sans Serif"/>
                <a:cs typeface="Microsoft Sans Serif"/>
              </a:rPr>
              <a:t>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E3C11-3320-35CB-6C55-45D6EFBA828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153</a:t>
            </a:fld>
            <a:endParaRPr lang="en-IN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2002" y="1670050"/>
            <a:ext cx="5491670" cy="51879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7516" y="185420"/>
            <a:ext cx="75066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Radiograph</a:t>
            </a:r>
            <a:r>
              <a:rPr spc="-25" dirty="0"/>
              <a:t> </a:t>
            </a:r>
            <a:r>
              <a:rPr spc="-114" dirty="0"/>
              <a:t>26</a:t>
            </a:r>
            <a:r>
              <a:rPr spc="-20" dirty="0"/>
              <a:t> </a:t>
            </a:r>
            <a:r>
              <a:rPr spc="-114" dirty="0"/>
              <a:t>days</a:t>
            </a:r>
            <a:r>
              <a:rPr spc="-30" dirty="0"/>
              <a:t> </a:t>
            </a:r>
            <a:r>
              <a:rPr dirty="0"/>
              <a:t>after</a:t>
            </a:r>
            <a:r>
              <a:rPr spc="-20" dirty="0"/>
              <a:t> </a:t>
            </a:r>
            <a:r>
              <a:rPr spc="-30" dirty="0"/>
              <a:t>the</a:t>
            </a:r>
            <a:r>
              <a:rPr spc="-40" dirty="0"/>
              <a:t> </a:t>
            </a:r>
            <a:r>
              <a:rPr spc="-35" dirty="0"/>
              <a:t>permanent </a:t>
            </a:r>
            <a:r>
              <a:rPr spc="-5" dirty="0"/>
              <a:t>triantibiotic</a:t>
            </a:r>
            <a:r>
              <a:rPr spc="-25" dirty="0"/>
              <a:t> </a:t>
            </a:r>
            <a:r>
              <a:rPr spc="-85" dirty="0"/>
              <a:t>paste </a:t>
            </a:r>
            <a:r>
              <a:rPr spc="-80" dirty="0"/>
              <a:t> </a:t>
            </a:r>
            <a:r>
              <a:rPr spc="-130" dirty="0"/>
              <a:t>was</a:t>
            </a:r>
            <a:r>
              <a:rPr spc="-25" dirty="0"/>
              <a:t> </a:t>
            </a:r>
            <a:r>
              <a:rPr spc="-70" dirty="0"/>
              <a:t>placed.</a:t>
            </a:r>
            <a:r>
              <a:rPr spc="-20" dirty="0"/>
              <a:t> </a:t>
            </a:r>
            <a:r>
              <a:rPr spc="-60" dirty="0"/>
              <a:t>Radiographic</a:t>
            </a:r>
            <a:r>
              <a:rPr spc="-20" dirty="0"/>
              <a:t> </a:t>
            </a:r>
            <a:r>
              <a:rPr spc="-195" dirty="0"/>
              <a:t>signs</a:t>
            </a:r>
            <a:r>
              <a:rPr spc="-25" dirty="0"/>
              <a:t> </a:t>
            </a:r>
            <a:r>
              <a:rPr spc="-35" dirty="0"/>
              <a:t>of</a:t>
            </a:r>
            <a:r>
              <a:rPr spc="-15" dirty="0"/>
              <a:t> </a:t>
            </a:r>
            <a:r>
              <a:rPr spc="-60" dirty="0"/>
              <a:t>healing</a:t>
            </a:r>
            <a:r>
              <a:rPr spc="-20" dirty="0"/>
              <a:t> </a:t>
            </a:r>
            <a:r>
              <a:rPr spc="-55" dirty="0"/>
              <a:t>are</a:t>
            </a:r>
            <a:r>
              <a:rPr spc="-25" dirty="0"/>
              <a:t> </a:t>
            </a:r>
            <a:r>
              <a:rPr spc="-35" dirty="0"/>
              <a:t>already</a:t>
            </a:r>
            <a:r>
              <a:rPr spc="-20" dirty="0"/>
              <a:t> </a:t>
            </a:r>
            <a:r>
              <a:rPr spc="-50" dirty="0"/>
              <a:t>evident.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99EC6-A01F-1B12-33E9-C8EE784683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154</a:t>
            </a:fld>
            <a:endParaRPr lang="en-IN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4662" y="1517650"/>
            <a:ext cx="5491669" cy="5340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7515" y="262890"/>
            <a:ext cx="80294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Microsoft Sans Serif"/>
                <a:cs typeface="Microsoft Sans Serif"/>
              </a:rPr>
              <a:t>Radiograph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confirming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placement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105" dirty="0">
                <a:latin typeface="Microsoft Sans Serif"/>
                <a:cs typeface="Microsoft Sans Serif"/>
              </a:rPr>
              <a:t>MTA</a:t>
            </a:r>
            <a:r>
              <a:rPr sz="2000" spc="-25" dirty="0">
                <a:latin typeface="Microsoft Sans Serif"/>
                <a:cs typeface="Microsoft Sans Serif"/>
              </a:rPr>
              <a:t> approximately</a:t>
            </a:r>
            <a:endParaRPr sz="2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below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80" dirty="0">
                <a:latin typeface="Microsoft Sans Serif"/>
                <a:cs typeface="Microsoft Sans Serif"/>
              </a:rPr>
              <a:t>CEJ.</a:t>
            </a:r>
            <a:r>
              <a:rPr sz="2000" spc="-27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MTA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was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carefully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placed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over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blood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clot,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followed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by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wet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cotton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pellet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45" dirty="0">
                <a:latin typeface="Microsoft Sans Serif"/>
                <a:cs typeface="Microsoft Sans Serif"/>
              </a:rPr>
              <a:t>Cavit.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5C77B-BF70-2BA4-83D4-0F5E929455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155</a:t>
            </a:fld>
            <a:endParaRPr lang="en-IN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7986" y="1670050"/>
            <a:ext cx="5491670" cy="51879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492" y="491490"/>
            <a:ext cx="8688497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Lucida Sans Unicode"/>
                <a:cs typeface="Lucida Sans Unicode"/>
              </a:rPr>
              <a:t>Six-month recall radiograph. The radiolucency has completely </a:t>
            </a:r>
            <a:r>
              <a:rPr sz="180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disappeared, and the </a:t>
            </a:r>
            <a:r>
              <a:rPr sz="1800" spc="-10" dirty="0">
                <a:latin typeface="Lucida Sans Unicode"/>
                <a:cs typeface="Lucida Sans Unicode"/>
              </a:rPr>
              <a:t>first </a:t>
            </a:r>
            <a:r>
              <a:rPr sz="1800" spc="-5" dirty="0">
                <a:latin typeface="Lucida Sans Unicode"/>
                <a:cs typeface="Lucida Sans Unicode"/>
              </a:rPr>
              <a:t>signs of apical closure and continued root </a:t>
            </a:r>
            <a:r>
              <a:rPr sz="1800" spc="-55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development</a:t>
            </a:r>
            <a:r>
              <a:rPr sz="1800" spc="-10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can</a:t>
            </a:r>
            <a:r>
              <a:rPr sz="1800" spc="-1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be seen.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82027-E2DA-E74D-9C7C-8AA659323B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156</a:t>
            </a:fld>
            <a:endParaRPr lang="en-IN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4779"/>
            <a:ext cx="10336578" cy="6713220"/>
            <a:chOff x="0" y="144779"/>
            <a:chExt cx="9052560" cy="6713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2679" y="2736850"/>
              <a:ext cx="4119879" cy="4121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270" y="144779"/>
              <a:ext cx="4315460" cy="619506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15274" y="3615690"/>
            <a:ext cx="165968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latin typeface="Microsoft Sans Serif"/>
                <a:cs typeface="Microsoft Sans Serif"/>
              </a:rPr>
              <a:t>pr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47726" y="5977890"/>
            <a:ext cx="18482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0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70223-8251-2A3D-2691-FCD048DE5B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157</a:t>
            </a:fld>
            <a:endParaRPr lang="en-IN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33800"/>
            <a:ext cx="7298541" cy="3124200"/>
            <a:chOff x="0" y="3733800"/>
            <a:chExt cx="6391910" cy="3124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0" y="4037329"/>
              <a:ext cx="1477010" cy="24409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4400" y="3733800"/>
              <a:ext cx="1667510" cy="2667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440320" y="491490"/>
            <a:ext cx="2703056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Lucida Sans Unicode"/>
                <a:cs typeface="Lucida Sans Unicode"/>
              </a:rPr>
              <a:t>REVASCULARISATION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025" y="304801"/>
            <a:ext cx="1914181" cy="27609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32297" y="990600"/>
            <a:ext cx="1957685" cy="279273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95700" y="762000"/>
            <a:ext cx="2066446" cy="29845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77C494-1815-5B15-1823-0029118F23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158</a:t>
            </a:fld>
            <a:endParaRPr lang="en-IN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561" y="364491"/>
            <a:ext cx="3098943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3290" y="491490"/>
            <a:ext cx="25239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35" dirty="0">
                <a:solidFill>
                  <a:srgbClr val="FFFFFF"/>
                </a:solidFill>
                <a:latin typeface="Georgia"/>
                <a:cs typeface="Georgia"/>
              </a:rPr>
              <a:t>REFERENCES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37985" y="1676400"/>
            <a:ext cx="6592094" cy="40386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/>
              <a:t>Pathways of pulp – Cohen &amp; Burn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>
                <a:solidFill>
                  <a:schemeClr val="tx2"/>
                </a:solidFill>
              </a:rPr>
              <a:t>Endodontics – Ingle 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/>
              <a:t>Kennedy’s pediatric operative dentistry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/>
              <a:t>Endodontic practice – L I. Grossman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>
                <a:solidFill>
                  <a:schemeClr val="folHlink"/>
                </a:solidFill>
              </a:rPr>
              <a:t>Stewart scientific foundation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/>
              <a:t>Fundamentals of pediatric dentistry – RJ.mathewson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/>
              <a:t>International endodontic journal 1990, 99, 2004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>
                <a:solidFill>
                  <a:schemeClr val="folHlink"/>
                </a:solidFill>
              </a:rPr>
              <a:t>Pediat dent 2000 &amp; 2002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>
                <a:solidFill>
                  <a:schemeClr val="folHlink"/>
                </a:solidFill>
              </a:rPr>
              <a:t>DCNA 2000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/>
              <a:t>Dent Traumatol 2005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/>
              <a:t>JADA 2006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Char char="n"/>
            </a:pPr>
            <a:r>
              <a:rPr lang="en-US"/>
              <a:t>Net search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944C3-6114-DFE8-F1AF-AB47D5E9F7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159</a:t>
            </a:fld>
            <a:endParaRPr lang="en-I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27250"/>
            <a:ext cx="10240869" cy="4730750"/>
            <a:chOff x="0" y="2127250"/>
            <a:chExt cx="8968740" cy="4730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279" y="2279650"/>
              <a:ext cx="2170430" cy="45783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1470" y="2127250"/>
              <a:ext cx="2200910" cy="47307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0829" y="2748280"/>
              <a:ext cx="3597910" cy="24028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94058" y="796290"/>
            <a:ext cx="4880437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STEP 4 </a:t>
            </a:r>
            <a:r>
              <a:rPr sz="1800" dirty="0"/>
              <a:t>: </a:t>
            </a:r>
            <a:r>
              <a:rPr dirty="0"/>
              <a:t>Take diagnostic radiograph</a:t>
            </a:r>
            <a:endParaRPr sz="1800" dirty="0"/>
          </a:p>
        </p:txBody>
      </p:sp>
      <p:sp>
        <p:nvSpPr>
          <p:cNvPr id="7" name="object 7"/>
          <p:cNvSpPr txBox="1"/>
          <p:nvPr/>
        </p:nvSpPr>
        <p:spPr>
          <a:xfrm>
            <a:off x="8064212" y="34291"/>
            <a:ext cx="2215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Basic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steps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334900-3EE0-3558-758B-2B5F8BA2DA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0" y="4953000"/>
            <a:ext cx="10440988" cy="1905000"/>
            <a:chOff x="0" y="4953000"/>
            <a:chExt cx="9144000" cy="1905000"/>
          </a:xfrm>
        </p:grpSpPr>
        <p:sp>
          <p:nvSpPr>
            <p:cNvPr id="162" name="object 162"/>
            <p:cNvSpPr/>
            <p:nvPr/>
          </p:nvSpPr>
          <p:spPr>
            <a:xfrm>
              <a:off x="1692910" y="4953000"/>
              <a:ext cx="7444740" cy="486409"/>
            </a:xfrm>
            <a:custGeom>
              <a:avLst/>
              <a:gdLst/>
              <a:ahLst/>
              <a:cxnLst/>
              <a:rect l="l" t="t" r="r" b="b"/>
              <a:pathLst>
                <a:path w="7444740" h="486410">
                  <a:moveTo>
                    <a:pt x="7444740" y="0"/>
                  </a:moveTo>
                  <a:lnTo>
                    <a:pt x="0" y="289559"/>
                  </a:lnTo>
                  <a:lnTo>
                    <a:pt x="7444740" y="486409"/>
                  </a:lnTo>
                  <a:lnTo>
                    <a:pt x="744474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9379" y="5236209"/>
              <a:ext cx="9018270" cy="787400"/>
            </a:xfrm>
            <a:custGeom>
              <a:avLst/>
              <a:gdLst/>
              <a:ahLst/>
              <a:cxnLst/>
              <a:rect l="l" t="t" r="r" b="b"/>
              <a:pathLst>
                <a:path w="9018270" h="787400">
                  <a:moveTo>
                    <a:pt x="9018270" y="0"/>
                  </a:moveTo>
                  <a:lnTo>
                    <a:pt x="0" y="0"/>
                  </a:lnTo>
                  <a:lnTo>
                    <a:pt x="9018270" y="787399"/>
                  </a:lnTo>
                  <a:lnTo>
                    <a:pt x="9018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" y="4991100"/>
              <a:ext cx="9141460" cy="18669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6019"/>
              <a:ext cx="9144000" cy="814069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724" y="1750060"/>
            <a:ext cx="9237374" cy="1841500"/>
          </a:xfrm>
          <a:prstGeom prst="rect">
            <a:avLst/>
          </a:prstGeom>
        </p:spPr>
      </p:pic>
      <p:sp>
        <p:nvSpPr>
          <p:cNvPr id="167" name="Slide Number Placeholder 166">
            <a:extLst>
              <a:ext uri="{FF2B5EF4-FFF2-40B4-BE49-F238E27FC236}">
                <a16:creationId xmlns:a16="http://schemas.microsoft.com/office/drawing/2014/main" id="{E259B7A5-8882-E51B-D52A-AC14AEA2AF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160</a:t>
            </a:fld>
            <a:endParaRPr lang="en-I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2210" y="3865879"/>
            <a:ext cx="4100987" cy="23761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458" y="186690"/>
            <a:ext cx="841514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0" marR="5080" indent="-1663700">
              <a:lnSpc>
                <a:spcPct val="100000"/>
              </a:lnSpc>
              <a:spcBef>
                <a:spcPts val="100"/>
              </a:spcBef>
              <a:tabLst>
                <a:tab pos="2715895" algn="l"/>
              </a:tabLst>
            </a:pPr>
            <a:r>
              <a:rPr sz="3200" dirty="0">
                <a:latin typeface="Lucida Sans Unicode"/>
                <a:cs typeface="Lucida Sans Unicode"/>
              </a:rPr>
              <a:t>STEP 5 </a:t>
            </a:r>
            <a:r>
              <a:rPr dirty="0"/>
              <a:t>: Clean out	root canals with hedstroem files and remove  remnants of pulp tissue and irrigate the canal</a:t>
            </a:r>
            <a:endParaRPr sz="3200" dirty="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069" y="1198880"/>
            <a:ext cx="4108239" cy="24028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26473" y="1200150"/>
            <a:ext cx="4093737" cy="239141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064212" y="34291"/>
            <a:ext cx="2215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Basic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steps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2072B-4FBA-FCEC-5C58-5202B2EEE8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1532" y="643890"/>
            <a:ext cx="8707349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640" dirty="0"/>
              <a:t>S</a:t>
            </a:r>
            <a:r>
              <a:rPr sz="3200" spc="-355" dirty="0"/>
              <a:t>T</a:t>
            </a:r>
            <a:r>
              <a:rPr sz="3200" spc="-375" dirty="0"/>
              <a:t>E</a:t>
            </a:r>
            <a:r>
              <a:rPr sz="3200" spc="-140" dirty="0"/>
              <a:t>P</a:t>
            </a:r>
            <a:r>
              <a:rPr sz="3200" spc="-40" dirty="0"/>
              <a:t> </a:t>
            </a:r>
            <a:r>
              <a:rPr sz="3200" spc="-140" dirty="0"/>
              <a:t>6</a:t>
            </a:r>
            <a:r>
              <a:rPr sz="3200" spc="-50" dirty="0"/>
              <a:t> </a:t>
            </a:r>
            <a:r>
              <a:rPr sz="1800" spc="-140" dirty="0"/>
              <a:t>:</a:t>
            </a:r>
            <a:r>
              <a:rPr sz="1800" spc="-30" dirty="0"/>
              <a:t> </a:t>
            </a:r>
            <a:r>
              <a:rPr spc="-80" dirty="0"/>
              <a:t>D</a:t>
            </a:r>
            <a:r>
              <a:rPr dirty="0"/>
              <a:t>r</a:t>
            </a:r>
            <a:r>
              <a:rPr spc="-50" dirty="0"/>
              <a:t>y</a:t>
            </a:r>
            <a:r>
              <a:rPr spc="-15" dirty="0"/>
              <a:t> </a:t>
            </a:r>
            <a:r>
              <a:rPr dirty="0"/>
              <a:t>r</a:t>
            </a:r>
            <a:r>
              <a:rPr spc="-95" dirty="0"/>
              <a:t>oo</a:t>
            </a:r>
            <a:r>
              <a:rPr spc="125" dirty="0"/>
              <a:t>t</a:t>
            </a:r>
            <a:r>
              <a:rPr spc="-25" dirty="0"/>
              <a:t> </a:t>
            </a:r>
            <a:r>
              <a:rPr spc="-204" dirty="0"/>
              <a:t>c</a:t>
            </a:r>
            <a:r>
              <a:rPr spc="5" dirty="0"/>
              <a:t>a</a:t>
            </a:r>
            <a:r>
              <a:rPr spc="-80" dirty="0"/>
              <a:t>n</a:t>
            </a:r>
            <a:r>
              <a:rPr spc="5" dirty="0"/>
              <a:t>a</a:t>
            </a:r>
            <a:r>
              <a:rPr spc="-20" dirty="0"/>
              <a:t>l</a:t>
            </a:r>
            <a:r>
              <a:rPr spc="-25" dirty="0"/>
              <a:t> </a:t>
            </a:r>
            <a:r>
              <a:rPr spc="10" dirty="0"/>
              <a:t>w</a:t>
            </a:r>
            <a:r>
              <a:rPr spc="45" dirty="0"/>
              <a:t>i</a:t>
            </a:r>
            <a:r>
              <a:rPr spc="65" dirty="0"/>
              <a:t>t</a:t>
            </a:r>
            <a:r>
              <a:rPr spc="-75" dirty="0"/>
              <a:t>h</a:t>
            </a:r>
            <a:r>
              <a:rPr spc="-35" dirty="0"/>
              <a:t> </a:t>
            </a:r>
            <a:r>
              <a:rPr spc="15" dirty="0"/>
              <a:t>p</a:t>
            </a:r>
            <a:r>
              <a:rPr spc="5" dirty="0"/>
              <a:t>a</a:t>
            </a:r>
            <a:r>
              <a:rPr spc="15" dirty="0"/>
              <a:t>p</a:t>
            </a:r>
            <a:r>
              <a:rPr spc="-155" dirty="0"/>
              <a:t>e</a:t>
            </a:r>
            <a:r>
              <a:rPr dirty="0"/>
              <a:t>r</a:t>
            </a:r>
            <a:r>
              <a:rPr spc="-30" dirty="0"/>
              <a:t> </a:t>
            </a:r>
            <a:r>
              <a:rPr spc="15" dirty="0"/>
              <a:t>p</a:t>
            </a:r>
            <a:r>
              <a:rPr spc="-95" dirty="0"/>
              <a:t>o</a:t>
            </a:r>
            <a:r>
              <a:rPr spc="-15" dirty="0"/>
              <a:t>i</a:t>
            </a:r>
            <a:r>
              <a:rPr spc="-80" dirty="0"/>
              <a:t>n</a:t>
            </a:r>
            <a:r>
              <a:rPr spc="120" dirty="0"/>
              <a:t>t</a:t>
            </a:r>
            <a:r>
              <a:rPr spc="-405" dirty="0"/>
              <a:t>s</a:t>
            </a:r>
            <a:r>
              <a:rPr spc="-20" dirty="0"/>
              <a:t> </a:t>
            </a:r>
            <a:r>
              <a:rPr spc="-5" dirty="0"/>
              <a:t>a</a:t>
            </a:r>
            <a:r>
              <a:rPr spc="-70" dirty="0"/>
              <a:t>n</a:t>
            </a:r>
            <a:r>
              <a:rPr dirty="0"/>
              <a:t>d</a:t>
            </a:r>
            <a:r>
              <a:rPr spc="-25" dirty="0"/>
              <a:t> </a:t>
            </a:r>
            <a:r>
              <a:rPr spc="5" dirty="0"/>
              <a:t>p</a:t>
            </a:r>
            <a:r>
              <a:rPr spc="-15" dirty="0"/>
              <a:t>l</a:t>
            </a:r>
            <a:r>
              <a:rPr spc="5" dirty="0"/>
              <a:t>a</a:t>
            </a:r>
            <a:r>
              <a:rPr spc="-204" dirty="0"/>
              <a:t>c</a:t>
            </a:r>
            <a:r>
              <a:rPr spc="-150" dirty="0"/>
              <a:t>e</a:t>
            </a:r>
            <a:endParaRPr sz="1800"/>
          </a:p>
          <a:p>
            <a:pPr marL="1421130">
              <a:lnSpc>
                <a:spcPct val="100000"/>
              </a:lnSpc>
            </a:pPr>
            <a:r>
              <a:rPr spc="-5" dirty="0"/>
              <a:t>a</a:t>
            </a:r>
            <a:r>
              <a:rPr spc="-20" dirty="0"/>
              <a:t> </a:t>
            </a:r>
            <a:r>
              <a:rPr spc="-40" dirty="0"/>
              <a:t>pledget</a:t>
            </a:r>
            <a:r>
              <a:rPr spc="-20" dirty="0"/>
              <a:t> </a:t>
            </a:r>
            <a:r>
              <a:rPr spc="-35" dirty="0"/>
              <a:t>of</a:t>
            </a:r>
            <a:r>
              <a:rPr spc="-30" dirty="0"/>
              <a:t> </a:t>
            </a:r>
            <a:r>
              <a:rPr spc="-95" dirty="0"/>
              <a:t>formocresol</a:t>
            </a:r>
            <a:r>
              <a:rPr spc="-30" dirty="0"/>
              <a:t> </a:t>
            </a:r>
            <a:r>
              <a:rPr spc="-40" dirty="0"/>
              <a:t>in </a:t>
            </a:r>
            <a:r>
              <a:rPr spc="-30" dirty="0"/>
              <a:t>the</a:t>
            </a:r>
            <a:r>
              <a:rPr spc="-20" dirty="0"/>
              <a:t> </a:t>
            </a:r>
            <a:r>
              <a:rPr dirty="0"/>
              <a:t>pulp</a:t>
            </a:r>
            <a:r>
              <a:rPr spc="-25" dirty="0"/>
              <a:t> </a:t>
            </a:r>
            <a:r>
              <a:rPr spc="-60" dirty="0"/>
              <a:t>chamber</a:t>
            </a:r>
            <a:r>
              <a:rPr spc="-30" dirty="0"/>
              <a:t> </a:t>
            </a:r>
            <a:r>
              <a:rPr spc="-25" dirty="0"/>
              <a:t>for</a:t>
            </a:r>
            <a:r>
              <a:rPr spc="-15" dirty="0"/>
              <a:t> </a:t>
            </a:r>
            <a:r>
              <a:rPr spc="-114" dirty="0"/>
              <a:t>4</a:t>
            </a:r>
            <a:r>
              <a:rPr spc="-25" dirty="0"/>
              <a:t> </a:t>
            </a:r>
            <a:r>
              <a:rPr spc="-75" dirty="0"/>
              <a:t>minutes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0161" y="2188210"/>
            <a:ext cx="4762249" cy="28041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64212" y="34291"/>
            <a:ext cx="2215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Basic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steps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74D0B-64C5-701F-F749-2E7A562AFA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9684" y="642620"/>
            <a:ext cx="7366697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640" dirty="0"/>
              <a:t>S</a:t>
            </a:r>
            <a:r>
              <a:rPr sz="3200" spc="-355" dirty="0"/>
              <a:t>T</a:t>
            </a:r>
            <a:r>
              <a:rPr sz="3200" spc="-375" dirty="0"/>
              <a:t>E</a:t>
            </a:r>
            <a:r>
              <a:rPr sz="3200" spc="-140" dirty="0"/>
              <a:t>P</a:t>
            </a:r>
            <a:r>
              <a:rPr sz="3200" spc="-40" dirty="0"/>
              <a:t> </a:t>
            </a:r>
            <a:r>
              <a:rPr sz="3200" spc="-370" dirty="0"/>
              <a:t>7</a:t>
            </a:r>
            <a:r>
              <a:rPr sz="3200" spc="-45" dirty="0"/>
              <a:t> </a:t>
            </a:r>
            <a:r>
              <a:rPr sz="1800" spc="-145" dirty="0"/>
              <a:t>:</a:t>
            </a:r>
            <a:r>
              <a:rPr spc="-400" dirty="0"/>
              <a:t>S</a:t>
            </a:r>
            <a:r>
              <a:rPr spc="-155" dirty="0"/>
              <a:t>e</a:t>
            </a:r>
            <a:r>
              <a:rPr spc="-90" dirty="0"/>
              <a:t>le</a:t>
            </a:r>
            <a:r>
              <a:rPr spc="-195" dirty="0"/>
              <a:t>c</a:t>
            </a:r>
            <a:r>
              <a:rPr spc="125" dirty="0"/>
              <a:t>t</a:t>
            </a:r>
            <a:r>
              <a:rPr spc="-35" dirty="0"/>
              <a:t> </a:t>
            </a:r>
            <a:r>
              <a:rPr spc="-5" dirty="0"/>
              <a:t>a</a:t>
            </a:r>
            <a:r>
              <a:rPr spc="-20" dirty="0"/>
              <a:t> </a:t>
            </a:r>
            <a:r>
              <a:rPr spc="-405" dirty="0"/>
              <a:t>s</a:t>
            </a:r>
            <a:r>
              <a:rPr spc="15" dirty="0"/>
              <a:t>p</a:t>
            </a:r>
            <a:r>
              <a:rPr spc="-15" dirty="0"/>
              <a:t>i</a:t>
            </a:r>
            <a:r>
              <a:rPr dirty="0"/>
              <a:t>r</a:t>
            </a:r>
            <a:r>
              <a:rPr spc="-5" dirty="0"/>
              <a:t>a</a:t>
            </a:r>
            <a:r>
              <a:rPr spc="-20" dirty="0"/>
              <a:t>l</a:t>
            </a:r>
            <a:r>
              <a:rPr spc="-25" dirty="0"/>
              <a:t> </a:t>
            </a:r>
            <a:r>
              <a:rPr dirty="0"/>
              <a:t>r</a:t>
            </a:r>
            <a:r>
              <a:rPr spc="-95" dirty="0"/>
              <a:t>oo</a:t>
            </a:r>
            <a:r>
              <a:rPr spc="125" dirty="0"/>
              <a:t>t</a:t>
            </a:r>
            <a:r>
              <a:rPr spc="-25" dirty="0"/>
              <a:t> </a:t>
            </a:r>
            <a:r>
              <a:rPr spc="-204" dirty="0"/>
              <a:t>c</a:t>
            </a:r>
            <a:r>
              <a:rPr spc="5" dirty="0"/>
              <a:t>a</a:t>
            </a:r>
            <a:r>
              <a:rPr spc="-80" dirty="0"/>
              <a:t>n</a:t>
            </a:r>
            <a:r>
              <a:rPr spc="5" dirty="0"/>
              <a:t>a</a:t>
            </a:r>
            <a:r>
              <a:rPr spc="-20" dirty="0"/>
              <a:t>l</a:t>
            </a:r>
            <a:r>
              <a:rPr spc="-25" dirty="0"/>
              <a:t> </a:t>
            </a:r>
            <a:r>
              <a:rPr spc="30" dirty="0"/>
              <a:t>f</a:t>
            </a:r>
            <a:r>
              <a:rPr spc="-25" dirty="0"/>
              <a:t>i</a:t>
            </a:r>
            <a:r>
              <a:rPr spc="-15" dirty="0"/>
              <a:t>l</a:t>
            </a:r>
            <a:r>
              <a:rPr spc="-90" dirty="0"/>
              <a:t>le</a:t>
            </a:r>
            <a:r>
              <a:rPr dirty="0"/>
              <a:t>r</a:t>
            </a:r>
            <a:r>
              <a:rPr spc="-30" dirty="0"/>
              <a:t> </a:t>
            </a:r>
            <a:r>
              <a:rPr spc="-85" dirty="0"/>
              <a:t>o</a:t>
            </a:r>
            <a:r>
              <a:rPr spc="30" dirty="0"/>
              <a:t>f</a:t>
            </a:r>
            <a:r>
              <a:rPr spc="-30" dirty="0"/>
              <a:t> </a:t>
            </a:r>
            <a:r>
              <a:rPr spc="-5" dirty="0"/>
              <a:t>a</a:t>
            </a:r>
            <a:r>
              <a:rPr spc="15" dirty="0"/>
              <a:t>pp</a:t>
            </a:r>
            <a:r>
              <a:rPr dirty="0"/>
              <a:t>r</a:t>
            </a:r>
            <a:r>
              <a:rPr spc="-95" dirty="0"/>
              <a:t>o</a:t>
            </a:r>
            <a:r>
              <a:rPr spc="15" dirty="0"/>
              <a:t>p</a:t>
            </a:r>
            <a:r>
              <a:rPr dirty="0"/>
              <a:t>r</a:t>
            </a:r>
            <a:r>
              <a:rPr spc="-15" dirty="0"/>
              <a:t>i</a:t>
            </a:r>
            <a:r>
              <a:rPr spc="-5" dirty="0"/>
              <a:t>a</a:t>
            </a:r>
            <a:r>
              <a:rPr spc="120" dirty="0"/>
              <a:t>t</a:t>
            </a:r>
            <a:r>
              <a:rPr spc="-150" dirty="0"/>
              <a:t>e</a:t>
            </a:r>
            <a:r>
              <a:rPr spc="-30" dirty="0"/>
              <a:t> </a:t>
            </a:r>
            <a:r>
              <a:rPr spc="-405" dirty="0"/>
              <a:t>s</a:t>
            </a:r>
            <a:r>
              <a:rPr spc="-114" dirty="0"/>
              <a:t>ize</a:t>
            </a:r>
            <a:endParaRPr sz="1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6316" y="1883410"/>
            <a:ext cx="4872461" cy="28600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64212" y="34291"/>
            <a:ext cx="2215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Basic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steps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FEEBA-51C2-42C6-A9DE-12A45006FC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19</a:t>
            </a:fld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5E0FFC-15C9-E4FA-B60A-35BA3513ABD7}"/>
              </a:ext>
            </a:extLst>
          </p:cNvPr>
          <p:cNvSpPr txBox="1"/>
          <p:nvPr/>
        </p:nvSpPr>
        <p:spPr>
          <a:xfrm>
            <a:off x="2096294" y="457200"/>
            <a:ext cx="5257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: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non vital pulp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Pulpectomy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Definition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Objectives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Indications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Contraindications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Procedure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Primary tooth root canal anatomy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Apexification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 canal treatment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2700F1-095F-4DBC-6F50-A96162B55A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4097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694" y="415290"/>
            <a:ext cx="95216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0" marR="5080" indent="-831850">
              <a:lnSpc>
                <a:spcPct val="100000"/>
              </a:lnSpc>
              <a:spcBef>
                <a:spcPts val="100"/>
              </a:spcBef>
            </a:pPr>
            <a:r>
              <a:rPr sz="3200" spc="-375" dirty="0"/>
              <a:t>STEP</a:t>
            </a:r>
            <a:r>
              <a:rPr sz="3200" spc="-40" dirty="0"/>
              <a:t> </a:t>
            </a:r>
            <a:r>
              <a:rPr sz="3200" spc="-315" dirty="0"/>
              <a:t>8</a:t>
            </a:r>
            <a:r>
              <a:rPr sz="3200" spc="-45" dirty="0"/>
              <a:t> </a:t>
            </a:r>
            <a:r>
              <a:rPr sz="1800" spc="-140" dirty="0"/>
              <a:t>:</a:t>
            </a:r>
            <a:r>
              <a:rPr sz="1800" spc="-30" dirty="0"/>
              <a:t> </a:t>
            </a:r>
            <a:r>
              <a:rPr spc="-45" dirty="0"/>
              <a:t>mix</a:t>
            </a:r>
            <a:r>
              <a:rPr spc="-30" dirty="0"/>
              <a:t> </a:t>
            </a:r>
            <a:r>
              <a:rPr spc="-114" dirty="0"/>
              <a:t>zinc</a:t>
            </a:r>
            <a:r>
              <a:rPr spc="-20" dirty="0"/>
              <a:t> </a:t>
            </a:r>
            <a:r>
              <a:rPr spc="-80" dirty="0"/>
              <a:t>oxide</a:t>
            </a:r>
            <a:r>
              <a:rPr spc="-40" dirty="0"/>
              <a:t> </a:t>
            </a:r>
            <a:r>
              <a:rPr spc="-85" dirty="0"/>
              <a:t>eugenol</a:t>
            </a:r>
            <a:r>
              <a:rPr spc="-25" dirty="0"/>
              <a:t> </a:t>
            </a:r>
            <a:r>
              <a:rPr spc="-200" dirty="0"/>
              <a:t>as</a:t>
            </a:r>
            <a:r>
              <a:rPr spc="-25" dirty="0"/>
              <a:t> </a:t>
            </a:r>
            <a:r>
              <a:rPr spc="-5" dirty="0"/>
              <a:t>a</a:t>
            </a:r>
            <a:r>
              <a:rPr spc="-20" dirty="0"/>
              <a:t> </a:t>
            </a:r>
            <a:r>
              <a:rPr spc="-80" dirty="0"/>
              <a:t>slurry</a:t>
            </a:r>
            <a:r>
              <a:rPr spc="-10" dirty="0"/>
              <a:t> </a:t>
            </a:r>
            <a:r>
              <a:rPr spc="-25" dirty="0"/>
              <a:t>and </a:t>
            </a:r>
            <a:r>
              <a:rPr spc="-120" dirty="0"/>
              <a:t>spin</a:t>
            </a:r>
            <a:r>
              <a:rPr spc="-30" dirty="0"/>
              <a:t> </a:t>
            </a:r>
            <a:r>
              <a:rPr spc="50" dirty="0"/>
              <a:t>it</a:t>
            </a:r>
            <a:r>
              <a:rPr spc="-20" dirty="0"/>
              <a:t> </a:t>
            </a:r>
            <a:r>
              <a:rPr spc="-15" dirty="0"/>
              <a:t>into</a:t>
            </a:r>
            <a:r>
              <a:rPr spc="-35" dirty="0"/>
              <a:t> </a:t>
            </a:r>
            <a:r>
              <a:rPr spc="-30" dirty="0"/>
              <a:t>the</a:t>
            </a:r>
            <a:r>
              <a:rPr spc="-25" dirty="0"/>
              <a:t> </a:t>
            </a:r>
            <a:r>
              <a:rPr spc="-20" dirty="0"/>
              <a:t>root </a:t>
            </a:r>
            <a:r>
              <a:rPr spc="-120" dirty="0"/>
              <a:t>canals </a:t>
            </a:r>
            <a:r>
              <a:rPr spc="-515" dirty="0"/>
              <a:t> </a:t>
            </a:r>
            <a:r>
              <a:rPr spc="-320" dirty="0"/>
              <a:t>U</a:t>
            </a:r>
            <a:r>
              <a:rPr spc="-220" dirty="0"/>
              <a:t>s</a:t>
            </a:r>
            <a:r>
              <a:rPr spc="-15" dirty="0"/>
              <a:t>i</a:t>
            </a:r>
            <a:r>
              <a:rPr spc="-80" dirty="0"/>
              <a:t>n</a:t>
            </a:r>
            <a:r>
              <a:rPr spc="-75" dirty="0"/>
              <a:t>g</a:t>
            </a:r>
            <a:r>
              <a:rPr spc="-25" dirty="0"/>
              <a:t> </a:t>
            </a:r>
            <a:r>
              <a:rPr spc="120" dirty="0"/>
              <a:t>t</a:t>
            </a:r>
            <a:r>
              <a:rPr spc="-65" dirty="0"/>
              <a:t>h</a:t>
            </a:r>
            <a:r>
              <a:rPr spc="-150" dirty="0"/>
              <a:t>e</a:t>
            </a:r>
            <a:r>
              <a:rPr spc="-40" dirty="0"/>
              <a:t> </a:t>
            </a:r>
            <a:r>
              <a:rPr spc="-405" dirty="0"/>
              <a:t>s</a:t>
            </a:r>
            <a:r>
              <a:rPr spc="15" dirty="0"/>
              <a:t>p</a:t>
            </a:r>
            <a:r>
              <a:rPr spc="-15" dirty="0"/>
              <a:t>i</a:t>
            </a:r>
            <a:r>
              <a:rPr spc="-10" dirty="0"/>
              <a:t>r</a:t>
            </a:r>
            <a:r>
              <a:rPr spc="5" dirty="0"/>
              <a:t>a</a:t>
            </a:r>
            <a:r>
              <a:rPr spc="-20" dirty="0"/>
              <a:t>l</a:t>
            </a:r>
            <a:r>
              <a:rPr spc="-25" dirty="0"/>
              <a:t> </a:t>
            </a:r>
            <a:r>
              <a:rPr dirty="0"/>
              <a:t>r</a:t>
            </a:r>
            <a:r>
              <a:rPr spc="-95" dirty="0"/>
              <a:t>oo</a:t>
            </a:r>
            <a:r>
              <a:rPr spc="125" dirty="0"/>
              <a:t>t</a:t>
            </a:r>
            <a:r>
              <a:rPr spc="-25" dirty="0"/>
              <a:t> </a:t>
            </a:r>
            <a:r>
              <a:rPr spc="-204" dirty="0"/>
              <a:t>c</a:t>
            </a:r>
            <a:r>
              <a:rPr spc="5" dirty="0"/>
              <a:t>a</a:t>
            </a:r>
            <a:r>
              <a:rPr spc="-80" dirty="0"/>
              <a:t>n</a:t>
            </a:r>
            <a:r>
              <a:rPr spc="5" dirty="0"/>
              <a:t>a</a:t>
            </a:r>
            <a:r>
              <a:rPr spc="-20" dirty="0"/>
              <a:t>l</a:t>
            </a:r>
            <a:r>
              <a:rPr spc="-35" dirty="0"/>
              <a:t> </a:t>
            </a:r>
            <a:r>
              <a:rPr spc="30" dirty="0"/>
              <a:t>f</a:t>
            </a:r>
            <a:r>
              <a:rPr spc="-15" dirty="0"/>
              <a:t>i</a:t>
            </a:r>
            <a:r>
              <a:rPr spc="-25" dirty="0"/>
              <a:t>l</a:t>
            </a:r>
            <a:r>
              <a:rPr spc="-15" dirty="0"/>
              <a:t>l</a:t>
            </a:r>
            <a:r>
              <a:rPr spc="-165" dirty="0"/>
              <a:t>e</a:t>
            </a:r>
            <a:r>
              <a:rPr dirty="0"/>
              <a:t>r</a:t>
            </a:r>
            <a:endParaRPr sz="1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120" y="2418079"/>
            <a:ext cx="4079236" cy="240919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490" y="2493010"/>
            <a:ext cx="4093737" cy="23533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064212" y="34291"/>
            <a:ext cx="2215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Basic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steps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ECC76-0B3B-4810-E42E-01B85E939C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20</a:t>
            </a:fld>
            <a:endParaRPr lang="en-I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61835" y="186690"/>
            <a:ext cx="172493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40" dirty="0">
                <a:latin typeface="Arial"/>
                <a:cs typeface="Arial"/>
              </a:rPr>
              <a:t>Preoperative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2109" y="3310890"/>
            <a:ext cx="3619543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40" dirty="0">
                <a:latin typeface="Arial"/>
                <a:cs typeface="Arial"/>
              </a:rPr>
              <a:t>I</a:t>
            </a:r>
            <a:r>
              <a:rPr sz="2000" b="1" spc="-35" dirty="0">
                <a:latin typeface="Arial"/>
                <a:cs typeface="Arial"/>
              </a:rPr>
              <a:t>m</a:t>
            </a:r>
            <a:r>
              <a:rPr sz="2000" b="1" spc="-25" dirty="0">
                <a:latin typeface="Arial"/>
                <a:cs typeface="Arial"/>
              </a:rPr>
              <a:t>m</a:t>
            </a:r>
            <a:r>
              <a:rPr sz="2000" b="1" spc="-80" dirty="0">
                <a:latin typeface="Arial"/>
                <a:cs typeface="Arial"/>
              </a:rPr>
              <a:t>e</a:t>
            </a:r>
            <a:r>
              <a:rPr sz="2000" b="1" spc="-70" dirty="0">
                <a:latin typeface="Arial"/>
                <a:cs typeface="Arial"/>
              </a:rPr>
              <a:t>d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spc="60" dirty="0">
                <a:latin typeface="Arial"/>
                <a:cs typeface="Arial"/>
              </a:rPr>
              <a:t>a</a:t>
            </a:r>
            <a:r>
              <a:rPr sz="2000" b="1" spc="85" dirty="0">
                <a:latin typeface="Arial"/>
                <a:cs typeface="Arial"/>
              </a:rPr>
              <a:t>t</a:t>
            </a:r>
            <a:r>
              <a:rPr sz="2000" b="1" spc="-95" dirty="0">
                <a:latin typeface="Arial"/>
                <a:cs typeface="Arial"/>
              </a:rPr>
              <a:t>e</a:t>
            </a:r>
            <a:r>
              <a:rPr sz="2000" b="1" spc="-45" dirty="0">
                <a:latin typeface="Arial"/>
                <a:cs typeface="Arial"/>
              </a:rPr>
              <a:t>l</a:t>
            </a:r>
            <a:r>
              <a:rPr sz="2000" b="1" spc="-40" dirty="0">
                <a:latin typeface="Arial"/>
                <a:cs typeface="Arial"/>
              </a:rPr>
              <a:t>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p</a:t>
            </a:r>
            <a:r>
              <a:rPr sz="2000" b="1" spc="-165" dirty="0">
                <a:latin typeface="Arial"/>
                <a:cs typeface="Arial"/>
              </a:rPr>
              <a:t>o</a:t>
            </a:r>
            <a:r>
              <a:rPr sz="2000" b="1" spc="-420" dirty="0">
                <a:latin typeface="Arial"/>
                <a:cs typeface="Arial"/>
              </a:rPr>
              <a:t>s</a:t>
            </a:r>
            <a:r>
              <a:rPr sz="2000" b="1" spc="85" dirty="0">
                <a:latin typeface="Arial"/>
                <a:cs typeface="Arial"/>
              </a:rPr>
              <a:t>t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65" dirty="0">
                <a:latin typeface="Arial"/>
                <a:cs typeface="Arial"/>
              </a:rPr>
              <a:t>o</a:t>
            </a:r>
            <a:r>
              <a:rPr sz="2000" b="1" spc="-15" dirty="0">
                <a:latin typeface="Arial"/>
                <a:cs typeface="Arial"/>
              </a:rPr>
              <a:t>p</a:t>
            </a:r>
            <a:r>
              <a:rPr sz="2000" b="1" spc="-110" dirty="0">
                <a:latin typeface="Arial"/>
                <a:cs typeface="Arial"/>
              </a:rPr>
              <a:t>e</a:t>
            </a:r>
            <a:r>
              <a:rPr sz="2000" b="1" spc="-15" dirty="0">
                <a:latin typeface="Arial"/>
                <a:cs typeface="Arial"/>
              </a:rPr>
              <a:t>r</a:t>
            </a:r>
            <a:r>
              <a:rPr sz="2000" b="1" spc="50" dirty="0">
                <a:latin typeface="Arial"/>
                <a:cs typeface="Arial"/>
              </a:rPr>
              <a:t>a</a:t>
            </a:r>
            <a:r>
              <a:rPr sz="2000" b="1" spc="85" dirty="0">
                <a:latin typeface="Arial"/>
                <a:cs typeface="Arial"/>
              </a:rPr>
              <a:t>t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spc="-35" dirty="0">
                <a:latin typeface="Arial"/>
                <a:cs typeface="Arial"/>
              </a:rPr>
              <a:t>v</a:t>
            </a:r>
            <a:r>
              <a:rPr sz="2000" b="1" spc="-114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8843" y="3310890"/>
            <a:ext cx="186487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40" dirty="0">
                <a:latin typeface="Arial"/>
                <a:cs typeface="Arial"/>
              </a:rPr>
              <a:t>3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M</a:t>
            </a:r>
            <a:r>
              <a:rPr sz="2000" b="1" spc="-165" dirty="0">
                <a:latin typeface="Arial"/>
                <a:cs typeface="Arial"/>
              </a:rPr>
              <a:t>o</a:t>
            </a:r>
            <a:r>
              <a:rPr sz="2000" b="1" spc="-85" dirty="0">
                <a:latin typeface="Arial"/>
                <a:cs typeface="Arial"/>
              </a:rPr>
              <a:t>n</a:t>
            </a:r>
            <a:r>
              <a:rPr sz="2000" b="1" spc="75" dirty="0">
                <a:latin typeface="Arial"/>
                <a:cs typeface="Arial"/>
              </a:rPr>
              <a:t>t</a:t>
            </a:r>
            <a:r>
              <a:rPr sz="2000" b="1" spc="-85" dirty="0">
                <a:latin typeface="Arial"/>
                <a:cs typeface="Arial"/>
              </a:rPr>
              <a:t>h</a:t>
            </a:r>
            <a:r>
              <a:rPr sz="2000" b="1" spc="-405" dirty="0">
                <a:latin typeface="Arial"/>
                <a:cs typeface="Arial"/>
              </a:rPr>
              <a:t>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l</a:t>
            </a:r>
            <a:r>
              <a:rPr sz="2000" b="1" spc="60" dirty="0">
                <a:latin typeface="Arial"/>
                <a:cs typeface="Arial"/>
              </a:rPr>
              <a:t>a</a:t>
            </a:r>
            <a:r>
              <a:rPr sz="2000" b="1" spc="85" dirty="0">
                <a:latin typeface="Arial"/>
                <a:cs typeface="Arial"/>
              </a:rPr>
              <a:t>t</a:t>
            </a:r>
            <a:r>
              <a:rPr sz="2000" b="1" spc="-70" dirty="0">
                <a:latin typeface="Arial"/>
                <a:cs typeface="Arial"/>
              </a:rPr>
              <a:t>er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8810" y="2042161"/>
            <a:ext cx="272626" cy="16763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20480" y="603250"/>
            <a:ext cx="9814529" cy="6254750"/>
            <a:chOff x="280670" y="603250"/>
            <a:chExt cx="8595360" cy="62547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0330" y="603250"/>
              <a:ext cx="3420110" cy="43408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670" y="3803650"/>
              <a:ext cx="3432810" cy="30543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2270" y="3802379"/>
              <a:ext cx="3413760" cy="30556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76400" y="5105400"/>
              <a:ext cx="5715000" cy="1219200"/>
            </a:xfrm>
            <a:custGeom>
              <a:avLst/>
              <a:gdLst/>
              <a:ahLst/>
              <a:cxnLst/>
              <a:rect l="l" t="t" r="r" b="b"/>
              <a:pathLst>
                <a:path w="5715000" h="1219200">
                  <a:moveTo>
                    <a:pt x="457200" y="914400"/>
                  </a:moveTo>
                  <a:lnTo>
                    <a:pt x="410416" y="912042"/>
                  </a:lnTo>
                  <a:lnTo>
                    <a:pt x="364993" y="905120"/>
                  </a:lnTo>
                  <a:lnTo>
                    <a:pt x="321159" y="893864"/>
                  </a:lnTo>
                  <a:lnTo>
                    <a:pt x="279142" y="878502"/>
                  </a:lnTo>
                  <a:lnTo>
                    <a:pt x="239171" y="859263"/>
                  </a:lnTo>
                  <a:lnTo>
                    <a:pt x="201476" y="836376"/>
                  </a:lnTo>
                  <a:lnTo>
                    <a:pt x="166284" y="810070"/>
                  </a:lnTo>
                  <a:lnTo>
                    <a:pt x="133826" y="780573"/>
                  </a:lnTo>
                  <a:lnTo>
                    <a:pt x="104329" y="748115"/>
                  </a:lnTo>
                  <a:lnTo>
                    <a:pt x="78023" y="712923"/>
                  </a:lnTo>
                  <a:lnTo>
                    <a:pt x="55136" y="675228"/>
                  </a:lnTo>
                  <a:lnTo>
                    <a:pt x="35897" y="635257"/>
                  </a:lnTo>
                  <a:lnTo>
                    <a:pt x="20535" y="593240"/>
                  </a:lnTo>
                  <a:lnTo>
                    <a:pt x="9279" y="549406"/>
                  </a:lnTo>
                  <a:lnTo>
                    <a:pt x="2357" y="503983"/>
                  </a:lnTo>
                  <a:lnTo>
                    <a:pt x="0" y="457200"/>
                  </a:lnTo>
                  <a:lnTo>
                    <a:pt x="2357" y="410416"/>
                  </a:lnTo>
                  <a:lnTo>
                    <a:pt x="9279" y="364993"/>
                  </a:lnTo>
                  <a:lnTo>
                    <a:pt x="20535" y="321159"/>
                  </a:lnTo>
                  <a:lnTo>
                    <a:pt x="35897" y="279142"/>
                  </a:lnTo>
                  <a:lnTo>
                    <a:pt x="55136" y="239171"/>
                  </a:lnTo>
                  <a:lnTo>
                    <a:pt x="78023" y="201476"/>
                  </a:lnTo>
                  <a:lnTo>
                    <a:pt x="104329" y="166284"/>
                  </a:lnTo>
                  <a:lnTo>
                    <a:pt x="133826" y="133826"/>
                  </a:lnTo>
                  <a:lnTo>
                    <a:pt x="166284" y="104329"/>
                  </a:lnTo>
                  <a:lnTo>
                    <a:pt x="201476" y="78023"/>
                  </a:lnTo>
                  <a:lnTo>
                    <a:pt x="239171" y="55136"/>
                  </a:lnTo>
                  <a:lnTo>
                    <a:pt x="279142" y="35897"/>
                  </a:lnTo>
                  <a:lnTo>
                    <a:pt x="321159" y="20535"/>
                  </a:lnTo>
                  <a:lnTo>
                    <a:pt x="364993" y="9279"/>
                  </a:lnTo>
                  <a:lnTo>
                    <a:pt x="410416" y="2357"/>
                  </a:lnTo>
                  <a:lnTo>
                    <a:pt x="457200" y="0"/>
                  </a:lnTo>
                  <a:lnTo>
                    <a:pt x="503983" y="2357"/>
                  </a:lnTo>
                  <a:lnTo>
                    <a:pt x="549406" y="9279"/>
                  </a:lnTo>
                  <a:lnTo>
                    <a:pt x="593240" y="20535"/>
                  </a:lnTo>
                  <a:lnTo>
                    <a:pt x="635257" y="35897"/>
                  </a:lnTo>
                  <a:lnTo>
                    <a:pt x="675228" y="55136"/>
                  </a:lnTo>
                  <a:lnTo>
                    <a:pt x="712923" y="78023"/>
                  </a:lnTo>
                  <a:lnTo>
                    <a:pt x="748115" y="104329"/>
                  </a:lnTo>
                  <a:lnTo>
                    <a:pt x="780573" y="133826"/>
                  </a:lnTo>
                  <a:lnTo>
                    <a:pt x="810070" y="166284"/>
                  </a:lnTo>
                  <a:lnTo>
                    <a:pt x="836376" y="201476"/>
                  </a:lnTo>
                  <a:lnTo>
                    <a:pt x="859263" y="239171"/>
                  </a:lnTo>
                  <a:lnTo>
                    <a:pt x="878502" y="279142"/>
                  </a:lnTo>
                  <a:lnTo>
                    <a:pt x="893864" y="321159"/>
                  </a:lnTo>
                  <a:lnTo>
                    <a:pt x="905120" y="364993"/>
                  </a:lnTo>
                  <a:lnTo>
                    <a:pt x="912042" y="410416"/>
                  </a:lnTo>
                  <a:lnTo>
                    <a:pt x="914400" y="457200"/>
                  </a:lnTo>
                  <a:lnTo>
                    <a:pt x="912042" y="503983"/>
                  </a:lnTo>
                  <a:lnTo>
                    <a:pt x="905120" y="549406"/>
                  </a:lnTo>
                  <a:lnTo>
                    <a:pt x="893864" y="593240"/>
                  </a:lnTo>
                  <a:lnTo>
                    <a:pt x="878502" y="635257"/>
                  </a:lnTo>
                  <a:lnTo>
                    <a:pt x="859263" y="675228"/>
                  </a:lnTo>
                  <a:lnTo>
                    <a:pt x="836376" y="712923"/>
                  </a:lnTo>
                  <a:lnTo>
                    <a:pt x="810070" y="748115"/>
                  </a:lnTo>
                  <a:lnTo>
                    <a:pt x="780573" y="780573"/>
                  </a:lnTo>
                  <a:lnTo>
                    <a:pt x="748115" y="810070"/>
                  </a:lnTo>
                  <a:lnTo>
                    <a:pt x="712923" y="836376"/>
                  </a:lnTo>
                  <a:lnTo>
                    <a:pt x="675228" y="859263"/>
                  </a:lnTo>
                  <a:lnTo>
                    <a:pt x="635257" y="878502"/>
                  </a:lnTo>
                  <a:lnTo>
                    <a:pt x="593240" y="893864"/>
                  </a:lnTo>
                  <a:lnTo>
                    <a:pt x="549406" y="905120"/>
                  </a:lnTo>
                  <a:lnTo>
                    <a:pt x="503983" y="912042"/>
                  </a:lnTo>
                  <a:lnTo>
                    <a:pt x="457200" y="914400"/>
                  </a:lnTo>
                  <a:close/>
                </a:path>
                <a:path w="5715000" h="1219200">
                  <a:moveTo>
                    <a:pt x="5257800" y="1219200"/>
                  </a:moveTo>
                  <a:lnTo>
                    <a:pt x="5211016" y="1216842"/>
                  </a:lnTo>
                  <a:lnTo>
                    <a:pt x="5165593" y="1209920"/>
                  </a:lnTo>
                  <a:lnTo>
                    <a:pt x="5121759" y="1198664"/>
                  </a:lnTo>
                  <a:lnTo>
                    <a:pt x="5079742" y="1183302"/>
                  </a:lnTo>
                  <a:lnTo>
                    <a:pt x="5039771" y="1164063"/>
                  </a:lnTo>
                  <a:lnTo>
                    <a:pt x="5002076" y="1141176"/>
                  </a:lnTo>
                  <a:lnTo>
                    <a:pt x="4966884" y="1114870"/>
                  </a:lnTo>
                  <a:lnTo>
                    <a:pt x="4934426" y="1085373"/>
                  </a:lnTo>
                  <a:lnTo>
                    <a:pt x="4904929" y="1052915"/>
                  </a:lnTo>
                  <a:lnTo>
                    <a:pt x="4878623" y="1017723"/>
                  </a:lnTo>
                  <a:lnTo>
                    <a:pt x="4855736" y="980028"/>
                  </a:lnTo>
                  <a:lnTo>
                    <a:pt x="4836497" y="940057"/>
                  </a:lnTo>
                  <a:lnTo>
                    <a:pt x="4821135" y="898040"/>
                  </a:lnTo>
                  <a:lnTo>
                    <a:pt x="4809879" y="854206"/>
                  </a:lnTo>
                  <a:lnTo>
                    <a:pt x="4802957" y="808783"/>
                  </a:lnTo>
                  <a:lnTo>
                    <a:pt x="4800600" y="762000"/>
                  </a:lnTo>
                  <a:lnTo>
                    <a:pt x="4802957" y="715216"/>
                  </a:lnTo>
                  <a:lnTo>
                    <a:pt x="4809879" y="669793"/>
                  </a:lnTo>
                  <a:lnTo>
                    <a:pt x="4821135" y="625959"/>
                  </a:lnTo>
                  <a:lnTo>
                    <a:pt x="4836497" y="583942"/>
                  </a:lnTo>
                  <a:lnTo>
                    <a:pt x="4855736" y="543971"/>
                  </a:lnTo>
                  <a:lnTo>
                    <a:pt x="4878623" y="506276"/>
                  </a:lnTo>
                  <a:lnTo>
                    <a:pt x="4904929" y="471084"/>
                  </a:lnTo>
                  <a:lnTo>
                    <a:pt x="4934426" y="438626"/>
                  </a:lnTo>
                  <a:lnTo>
                    <a:pt x="4966884" y="409129"/>
                  </a:lnTo>
                  <a:lnTo>
                    <a:pt x="5002076" y="382823"/>
                  </a:lnTo>
                  <a:lnTo>
                    <a:pt x="5039771" y="359936"/>
                  </a:lnTo>
                  <a:lnTo>
                    <a:pt x="5079742" y="340697"/>
                  </a:lnTo>
                  <a:lnTo>
                    <a:pt x="5121759" y="325335"/>
                  </a:lnTo>
                  <a:lnTo>
                    <a:pt x="5165593" y="314079"/>
                  </a:lnTo>
                  <a:lnTo>
                    <a:pt x="5211016" y="307157"/>
                  </a:lnTo>
                  <a:lnTo>
                    <a:pt x="5257800" y="304800"/>
                  </a:lnTo>
                  <a:lnTo>
                    <a:pt x="5304583" y="307157"/>
                  </a:lnTo>
                  <a:lnTo>
                    <a:pt x="5350006" y="314079"/>
                  </a:lnTo>
                  <a:lnTo>
                    <a:pt x="5393840" y="325335"/>
                  </a:lnTo>
                  <a:lnTo>
                    <a:pt x="5435857" y="340697"/>
                  </a:lnTo>
                  <a:lnTo>
                    <a:pt x="5475828" y="359936"/>
                  </a:lnTo>
                  <a:lnTo>
                    <a:pt x="5513523" y="382823"/>
                  </a:lnTo>
                  <a:lnTo>
                    <a:pt x="5548715" y="409129"/>
                  </a:lnTo>
                  <a:lnTo>
                    <a:pt x="5581173" y="438626"/>
                  </a:lnTo>
                  <a:lnTo>
                    <a:pt x="5610670" y="471084"/>
                  </a:lnTo>
                  <a:lnTo>
                    <a:pt x="5636976" y="506276"/>
                  </a:lnTo>
                  <a:lnTo>
                    <a:pt x="5659863" y="543971"/>
                  </a:lnTo>
                  <a:lnTo>
                    <a:pt x="5679102" y="583942"/>
                  </a:lnTo>
                  <a:lnTo>
                    <a:pt x="5694464" y="625959"/>
                  </a:lnTo>
                  <a:lnTo>
                    <a:pt x="5705720" y="669793"/>
                  </a:lnTo>
                  <a:lnTo>
                    <a:pt x="5712642" y="715216"/>
                  </a:lnTo>
                  <a:lnTo>
                    <a:pt x="5715000" y="762000"/>
                  </a:lnTo>
                  <a:lnTo>
                    <a:pt x="5712642" y="808783"/>
                  </a:lnTo>
                  <a:lnTo>
                    <a:pt x="5705720" y="854206"/>
                  </a:lnTo>
                  <a:lnTo>
                    <a:pt x="5694464" y="898040"/>
                  </a:lnTo>
                  <a:lnTo>
                    <a:pt x="5679102" y="940057"/>
                  </a:lnTo>
                  <a:lnTo>
                    <a:pt x="5659863" y="980028"/>
                  </a:lnTo>
                  <a:lnTo>
                    <a:pt x="5636976" y="1017723"/>
                  </a:lnTo>
                  <a:lnTo>
                    <a:pt x="5610670" y="1052915"/>
                  </a:lnTo>
                  <a:lnTo>
                    <a:pt x="5581173" y="1085373"/>
                  </a:lnTo>
                  <a:lnTo>
                    <a:pt x="5548715" y="1114870"/>
                  </a:lnTo>
                  <a:lnTo>
                    <a:pt x="5513523" y="1141176"/>
                  </a:lnTo>
                  <a:lnTo>
                    <a:pt x="5475828" y="1164063"/>
                  </a:lnTo>
                  <a:lnTo>
                    <a:pt x="5435857" y="1183302"/>
                  </a:lnTo>
                  <a:lnTo>
                    <a:pt x="5393840" y="1198664"/>
                  </a:lnTo>
                  <a:lnTo>
                    <a:pt x="5350006" y="1209920"/>
                  </a:lnTo>
                  <a:lnTo>
                    <a:pt x="5304583" y="1216842"/>
                  </a:lnTo>
                  <a:lnTo>
                    <a:pt x="5257800" y="1219200"/>
                  </a:lnTo>
                  <a:close/>
                </a:path>
              </a:pathLst>
            </a:custGeom>
            <a:ln w="1257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681B07-916C-62D0-B72B-D67B41CA1C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855" y="1139190"/>
            <a:ext cx="3905220" cy="437768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06349" y="3882390"/>
            <a:ext cx="3883467" cy="2975610"/>
            <a:chOff x="5085079" y="3882390"/>
            <a:chExt cx="3401060" cy="29756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5079" y="3882390"/>
              <a:ext cx="3401060" cy="29756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43599" y="46482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914400"/>
                  </a:moveTo>
                  <a:lnTo>
                    <a:pt x="410416" y="912042"/>
                  </a:lnTo>
                  <a:lnTo>
                    <a:pt x="364993" y="905120"/>
                  </a:lnTo>
                  <a:lnTo>
                    <a:pt x="321159" y="893864"/>
                  </a:lnTo>
                  <a:lnTo>
                    <a:pt x="279142" y="878502"/>
                  </a:lnTo>
                  <a:lnTo>
                    <a:pt x="239171" y="859263"/>
                  </a:lnTo>
                  <a:lnTo>
                    <a:pt x="201476" y="836376"/>
                  </a:lnTo>
                  <a:lnTo>
                    <a:pt x="166284" y="810070"/>
                  </a:lnTo>
                  <a:lnTo>
                    <a:pt x="133826" y="780573"/>
                  </a:lnTo>
                  <a:lnTo>
                    <a:pt x="104329" y="748115"/>
                  </a:lnTo>
                  <a:lnTo>
                    <a:pt x="78023" y="712923"/>
                  </a:lnTo>
                  <a:lnTo>
                    <a:pt x="55136" y="675228"/>
                  </a:lnTo>
                  <a:lnTo>
                    <a:pt x="35897" y="635257"/>
                  </a:lnTo>
                  <a:lnTo>
                    <a:pt x="20535" y="593240"/>
                  </a:lnTo>
                  <a:lnTo>
                    <a:pt x="9279" y="549406"/>
                  </a:lnTo>
                  <a:lnTo>
                    <a:pt x="2357" y="503983"/>
                  </a:lnTo>
                  <a:lnTo>
                    <a:pt x="0" y="457200"/>
                  </a:lnTo>
                  <a:lnTo>
                    <a:pt x="2357" y="410416"/>
                  </a:lnTo>
                  <a:lnTo>
                    <a:pt x="9279" y="364993"/>
                  </a:lnTo>
                  <a:lnTo>
                    <a:pt x="20535" y="321159"/>
                  </a:lnTo>
                  <a:lnTo>
                    <a:pt x="35897" y="279142"/>
                  </a:lnTo>
                  <a:lnTo>
                    <a:pt x="55136" y="239171"/>
                  </a:lnTo>
                  <a:lnTo>
                    <a:pt x="78023" y="201476"/>
                  </a:lnTo>
                  <a:lnTo>
                    <a:pt x="104329" y="166284"/>
                  </a:lnTo>
                  <a:lnTo>
                    <a:pt x="133826" y="133826"/>
                  </a:lnTo>
                  <a:lnTo>
                    <a:pt x="166284" y="104329"/>
                  </a:lnTo>
                  <a:lnTo>
                    <a:pt x="201476" y="78023"/>
                  </a:lnTo>
                  <a:lnTo>
                    <a:pt x="239171" y="55136"/>
                  </a:lnTo>
                  <a:lnTo>
                    <a:pt x="279142" y="35897"/>
                  </a:lnTo>
                  <a:lnTo>
                    <a:pt x="321159" y="20535"/>
                  </a:lnTo>
                  <a:lnTo>
                    <a:pt x="364993" y="9279"/>
                  </a:lnTo>
                  <a:lnTo>
                    <a:pt x="410416" y="2357"/>
                  </a:lnTo>
                  <a:lnTo>
                    <a:pt x="457200" y="0"/>
                  </a:lnTo>
                  <a:lnTo>
                    <a:pt x="503983" y="2357"/>
                  </a:lnTo>
                  <a:lnTo>
                    <a:pt x="549406" y="9279"/>
                  </a:lnTo>
                  <a:lnTo>
                    <a:pt x="593240" y="20535"/>
                  </a:lnTo>
                  <a:lnTo>
                    <a:pt x="635257" y="35897"/>
                  </a:lnTo>
                  <a:lnTo>
                    <a:pt x="675228" y="55136"/>
                  </a:lnTo>
                  <a:lnTo>
                    <a:pt x="712923" y="78023"/>
                  </a:lnTo>
                  <a:lnTo>
                    <a:pt x="748115" y="104329"/>
                  </a:lnTo>
                  <a:lnTo>
                    <a:pt x="780573" y="133826"/>
                  </a:lnTo>
                  <a:lnTo>
                    <a:pt x="810070" y="166284"/>
                  </a:lnTo>
                  <a:lnTo>
                    <a:pt x="836376" y="201476"/>
                  </a:lnTo>
                  <a:lnTo>
                    <a:pt x="859263" y="239171"/>
                  </a:lnTo>
                  <a:lnTo>
                    <a:pt x="878502" y="279142"/>
                  </a:lnTo>
                  <a:lnTo>
                    <a:pt x="893864" y="321159"/>
                  </a:lnTo>
                  <a:lnTo>
                    <a:pt x="905120" y="364993"/>
                  </a:lnTo>
                  <a:lnTo>
                    <a:pt x="912042" y="410416"/>
                  </a:lnTo>
                  <a:lnTo>
                    <a:pt x="914400" y="457200"/>
                  </a:lnTo>
                  <a:lnTo>
                    <a:pt x="912042" y="503983"/>
                  </a:lnTo>
                  <a:lnTo>
                    <a:pt x="905120" y="549406"/>
                  </a:lnTo>
                  <a:lnTo>
                    <a:pt x="893864" y="593240"/>
                  </a:lnTo>
                  <a:lnTo>
                    <a:pt x="878502" y="635257"/>
                  </a:lnTo>
                  <a:lnTo>
                    <a:pt x="859263" y="675228"/>
                  </a:lnTo>
                  <a:lnTo>
                    <a:pt x="836376" y="712923"/>
                  </a:lnTo>
                  <a:lnTo>
                    <a:pt x="810070" y="748115"/>
                  </a:lnTo>
                  <a:lnTo>
                    <a:pt x="780573" y="780573"/>
                  </a:lnTo>
                  <a:lnTo>
                    <a:pt x="748115" y="810070"/>
                  </a:lnTo>
                  <a:lnTo>
                    <a:pt x="712923" y="836376"/>
                  </a:lnTo>
                  <a:lnTo>
                    <a:pt x="675228" y="859263"/>
                  </a:lnTo>
                  <a:lnTo>
                    <a:pt x="635257" y="878502"/>
                  </a:lnTo>
                  <a:lnTo>
                    <a:pt x="593240" y="893864"/>
                  </a:lnTo>
                  <a:lnTo>
                    <a:pt x="549406" y="905120"/>
                  </a:lnTo>
                  <a:lnTo>
                    <a:pt x="503983" y="912042"/>
                  </a:lnTo>
                  <a:lnTo>
                    <a:pt x="457200" y="914400"/>
                  </a:lnTo>
                  <a:close/>
                </a:path>
              </a:pathLst>
            </a:custGeom>
            <a:ln w="5498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447311" y="3387090"/>
            <a:ext cx="1959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5" dirty="0">
                <a:latin typeface="Arial"/>
                <a:cs typeface="Arial"/>
              </a:rPr>
              <a:t>After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6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14" dirty="0">
                <a:latin typeface="Arial"/>
                <a:cs typeface="Arial"/>
              </a:rPr>
              <a:t>months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99383" y="567690"/>
            <a:ext cx="172493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40" dirty="0">
                <a:latin typeface="Arial"/>
                <a:cs typeface="Arial"/>
              </a:rPr>
              <a:t>Preoperative</a:t>
            </a:r>
          </a:p>
        </p:txBody>
      </p:sp>
      <p:sp>
        <p:nvSpPr>
          <p:cNvPr id="8" name="object 8"/>
          <p:cNvSpPr/>
          <p:nvPr/>
        </p:nvSpPr>
        <p:spPr>
          <a:xfrm>
            <a:off x="1392132" y="2057400"/>
            <a:ext cx="1044099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914400"/>
                </a:moveTo>
                <a:lnTo>
                  <a:pt x="410416" y="912042"/>
                </a:lnTo>
                <a:lnTo>
                  <a:pt x="364993" y="905120"/>
                </a:lnTo>
                <a:lnTo>
                  <a:pt x="321159" y="893864"/>
                </a:lnTo>
                <a:lnTo>
                  <a:pt x="279142" y="878502"/>
                </a:lnTo>
                <a:lnTo>
                  <a:pt x="239171" y="859263"/>
                </a:lnTo>
                <a:lnTo>
                  <a:pt x="201476" y="836376"/>
                </a:lnTo>
                <a:lnTo>
                  <a:pt x="166284" y="810070"/>
                </a:lnTo>
                <a:lnTo>
                  <a:pt x="133826" y="780573"/>
                </a:lnTo>
                <a:lnTo>
                  <a:pt x="104329" y="748115"/>
                </a:lnTo>
                <a:lnTo>
                  <a:pt x="78023" y="712923"/>
                </a:lnTo>
                <a:lnTo>
                  <a:pt x="55136" y="675228"/>
                </a:lnTo>
                <a:lnTo>
                  <a:pt x="35897" y="635257"/>
                </a:lnTo>
                <a:lnTo>
                  <a:pt x="20535" y="593240"/>
                </a:lnTo>
                <a:lnTo>
                  <a:pt x="9279" y="549406"/>
                </a:lnTo>
                <a:lnTo>
                  <a:pt x="2357" y="503983"/>
                </a:lnTo>
                <a:lnTo>
                  <a:pt x="0" y="457200"/>
                </a:lnTo>
                <a:lnTo>
                  <a:pt x="2357" y="410416"/>
                </a:lnTo>
                <a:lnTo>
                  <a:pt x="9279" y="364993"/>
                </a:lnTo>
                <a:lnTo>
                  <a:pt x="20535" y="321159"/>
                </a:lnTo>
                <a:lnTo>
                  <a:pt x="35897" y="279142"/>
                </a:lnTo>
                <a:lnTo>
                  <a:pt x="55136" y="239171"/>
                </a:lnTo>
                <a:lnTo>
                  <a:pt x="78023" y="201476"/>
                </a:lnTo>
                <a:lnTo>
                  <a:pt x="104329" y="166284"/>
                </a:lnTo>
                <a:lnTo>
                  <a:pt x="133826" y="133826"/>
                </a:lnTo>
                <a:lnTo>
                  <a:pt x="166284" y="104329"/>
                </a:lnTo>
                <a:lnTo>
                  <a:pt x="201476" y="78023"/>
                </a:lnTo>
                <a:lnTo>
                  <a:pt x="239171" y="55136"/>
                </a:lnTo>
                <a:lnTo>
                  <a:pt x="279142" y="35897"/>
                </a:lnTo>
                <a:lnTo>
                  <a:pt x="321159" y="20535"/>
                </a:lnTo>
                <a:lnTo>
                  <a:pt x="364993" y="9279"/>
                </a:lnTo>
                <a:lnTo>
                  <a:pt x="410416" y="2357"/>
                </a:lnTo>
                <a:lnTo>
                  <a:pt x="457200" y="0"/>
                </a:lnTo>
                <a:lnTo>
                  <a:pt x="503983" y="2357"/>
                </a:lnTo>
                <a:lnTo>
                  <a:pt x="549406" y="9279"/>
                </a:lnTo>
                <a:lnTo>
                  <a:pt x="593240" y="20535"/>
                </a:lnTo>
                <a:lnTo>
                  <a:pt x="635257" y="35897"/>
                </a:lnTo>
                <a:lnTo>
                  <a:pt x="675228" y="55136"/>
                </a:lnTo>
                <a:lnTo>
                  <a:pt x="712923" y="78023"/>
                </a:lnTo>
                <a:lnTo>
                  <a:pt x="748115" y="104329"/>
                </a:lnTo>
                <a:lnTo>
                  <a:pt x="780573" y="133826"/>
                </a:lnTo>
                <a:lnTo>
                  <a:pt x="810070" y="166284"/>
                </a:lnTo>
                <a:lnTo>
                  <a:pt x="836376" y="201476"/>
                </a:lnTo>
                <a:lnTo>
                  <a:pt x="859263" y="239171"/>
                </a:lnTo>
                <a:lnTo>
                  <a:pt x="878502" y="279142"/>
                </a:lnTo>
                <a:lnTo>
                  <a:pt x="893864" y="321159"/>
                </a:lnTo>
                <a:lnTo>
                  <a:pt x="905120" y="364993"/>
                </a:lnTo>
                <a:lnTo>
                  <a:pt x="912042" y="410416"/>
                </a:lnTo>
                <a:lnTo>
                  <a:pt x="914400" y="457200"/>
                </a:lnTo>
                <a:lnTo>
                  <a:pt x="912042" y="503983"/>
                </a:lnTo>
                <a:lnTo>
                  <a:pt x="905120" y="549406"/>
                </a:lnTo>
                <a:lnTo>
                  <a:pt x="893864" y="593240"/>
                </a:lnTo>
                <a:lnTo>
                  <a:pt x="878502" y="635257"/>
                </a:lnTo>
                <a:lnTo>
                  <a:pt x="859263" y="675228"/>
                </a:lnTo>
                <a:lnTo>
                  <a:pt x="836376" y="712923"/>
                </a:lnTo>
                <a:lnTo>
                  <a:pt x="810070" y="748115"/>
                </a:lnTo>
                <a:lnTo>
                  <a:pt x="780573" y="780573"/>
                </a:lnTo>
                <a:lnTo>
                  <a:pt x="748115" y="810070"/>
                </a:lnTo>
                <a:lnTo>
                  <a:pt x="712923" y="836376"/>
                </a:lnTo>
                <a:lnTo>
                  <a:pt x="675228" y="859263"/>
                </a:lnTo>
                <a:lnTo>
                  <a:pt x="635257" y="878502"/>
                </a:lnTo>
                <a:lnTo>
                  <a:pt x="593240" y="893864"/>
                </a:lnTo>
                <a:lnTo>
                  <a:pt x="549406" y="905120"/>
                </a:lnTo>
                <a:lnTo>
                  <a:pt x="503983" y="912042"/>
                </a:lnTo>
                <a:lnTo>
                  <a:pt x="457200" y="914400"/>
                </a:lnTo>
                <a:close/>
              </a:path>
            </a:pathLst>
          </a:custGeom>
          <a:ln w="5498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619F-FCCF-629D-6A2D-8AAB229DB5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22</a:t>
            </a:fld>
            <a:endParaRPr lang="en-I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584" y="128270"/>
            <a:ext cx="9404140" cy="736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4072" y="262890"/>
            <a:ext cx="87610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35" dirty="0">
                <a:solidFill>
                  <a:srgbClr val="FFFFFF"/>
                </a:solidFill>
                <a:latin typeface="Georgia"/>
                <a:cs typeface="Georgia"/>
              </a:rPr>
              <a:t>SINGLE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190" dirty="0">
                <a:solidFill>
                  <a:srgbClr val="FFFFFF"/>
                </a:solidFill>
                <a:latin typeface="Georgia"/>
                <a:cs typeface="Georgia"/>
              </a:rPr>
              <a:t>VISIT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155" dirty="0">
                <a:solidFill>
                  <a:srgbClr val="FFFFFF"/>
                </a:solidFill>
                <a:latin typeface="Georgia"/>
                <a:cs typeface="Georgia"/>
              </a:rPr>
              <a:t>PULPECTOMY</a:t>
            </a:r>
            <a:r>
              <a:rPr sz="28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120" dirty="0">
                <a:solidFill>
                  <a:srgbClr val="FFFFFF"/>
                </a:solidFill>
                <a:latin typeface="Georgia"/>
                <a:cs typeface="Georgia"/>
              </a:rPr>
              <a:t>TECHNIQUE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457" y="1557020"/>
            <a:ext cx="8368742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765" algn="l"/>
              </a:tabLst>
            </a:pPr>
            <a:r>
              <a:rPr sz="2800" b="1" spc="-345" dirty="0">
                <a:latin typeface="Trebuchet MS"/>
                <a:cs typeface="Trebuchet MS"/>
              </a:rPr>
              <a:t>1.</a:t>
            </a:r>
            <a:r>
              <a:rPr sz="2800" b="1" spc="-25" dirty="0">
                <a:latin typeface="Trebuchet MS"/>
                <a:cs typeface="Trebuchet MS"/>
              </a:rPr>
              <a:t> </a:t>
            </a:r>
            <a:r>
              <a:rPr sz="2800" b="1" spc="-155" dirty="0">
                <a:latin typeface="Trebuchet MS"/>
                <a:cs typeface="Trebuchet MS"/>
              </a:rPr>
              <a:t>Acces	</a:t>
            </a:r>
            <a:r>
              <a:rPr sz="2800" b="1" spc="-165" dirty="0">
                <a:latin typeface="Trebuchet MS"/>
                <a:cs typeface="Trebuchet MS"/>
              </a:rPr>
              <a:t>opening</a:t>
            </a:r>
            <a:r>
              <a:rPr sz="2800" b="1" spc="-350" dirty="0">
                <a:latin typeface="Trebuchet MS"/>
                <a:cs typeface="Trebuchet MS"/>
              </a:rPr>
              <a:t> </a:t>
            </a:r>
            <a:r>
              <a:rPr sz="2800" b="1" spc="-150" dirty="0">
                <a:latin typeface="Trebuchet MS"/>
                <a:cs typeface="Trebuchet MS"/>
              </a:rPr>
              <a:t>for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b="1" spc="-195" dirty="0">
                <a:latin typeface="Trebuchet MS"/>
                <a:cs typeface="Trebuchet MS"/>
              </a:rPr>
              <a:t>pulpectomy</a:t>
            </a:r>
            <a:r>
              <a:rPr sz="2800" b="1" spc="-355" dirty="0">
                <a:latin typeface="Trebuchet MS"/>
                <a:cs typeface="Trebuchet MS"/>
              </a:rPr>
              <a:t> </a:t>
            </a:r>
            <a:r>
              <a:rPr sz="2800" b="1" spc="-30" dirty="0">
                <a:latin typeface="Trebuchet MS"/>
                <a:cs typeface="Trebuchet MS"/>
              </a:rPr>
              <a:t>in</a:t>
            </a:r>
            <a:r>
              <a:rPr sz="2800" b="1" spc="-335" dirty="0">
                <a:latin typeface="Trebuchet MS"/>
                <a:cs typeface="Trebuchet MS"/>
              </a:rPr>
              <a:t> </a:t>
            </a:r>
            <a:r>
              <a:rPr sz="2800" b="1" spc="-125" dirty="0">
                <a:latin typeface="Trebuchet MS"/>
                <a:cs typeface="Trebuchet MS"/>
              </a:rPr>
              <a:t>primary</a:t>
            </a:r>
            <a:r>
              <a:rPr sz="2800" b="1" spc="-355" dirty="0">
                <a:latin typeface="Trebuchet MS"/>
                <a:cs typeface="Trebuchet MS"/>
              </a:rPr>
              <a:t> </a:t>
            </a:r>
            <a:r>
              <a:rPr sz="2800" b="1" spc="-160" dirty="0" err="1">
                <a:latin typeface="Trebuchet MS"/>
                <a:cs typeface="Trebuchet MS"/>
              </a:rPr>
              <a:t>te</a:t>
            </a:r>
            <a:r>
              <a:rPr lang="en-IN" sz="2800" b="1" spc="20" dirty="0">
                <a:latin typeface="Trebuchet MS"/>
                <a:cs typeface="Trebuchet MS"/>
              </a:rPr>
              <a:t>e</a:t>
            </a:r>
            <a:r>
              <a:rPr sz="2800" b="1" spc="-100" dirty="0" err="1">
                <a:latin typeface="Trebuchet MS"/>
                <a:cs typeface="Trebuchet MS"/>
              </a:rPr>
              <a:t>th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894" y="2133600"/>
            <a:ext cx="9372600" cy="168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It is defined as</a:t>
            </a:r>
          </a:p>
          <a:p>
            <a:pPr marL="12700" marR="5080" algn="just">
              <a:lnSpc>
                <a:spcPct val="150000"/>
              </a:lnSpc>
              <a:spcBef>
                <a:spcPts val="95"/>
              </a:spcBef>
              <a:tabLst>
                <a:tab pos="1212215" algn="l"/>
              </a:tabLst>
            </a:pPr>
            <a:r>
              <a:rPr sz="1850" dirty="0">
                <a:latin typeface="Lucida Sans Unicode"/>
                <a:cs typeface="Lucida Sans Unicode"/>
              </a:rPr>
              <a:t>That endodontic coronal preparation which enables unobstructed  access to the canal orifice , a straight line access to the apical foramen,  complete authority over the enlarging instrument and to accommodate  the filling	technique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9FF6-53D8-F4BE-A943-A1BDDCE4CCF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3306" y="311150"/>
            <a:ext cx="5902058" cy="584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1582" y="415290"/>
            <a:ext cx="5426413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FFFFFF"/>
                </a:solidFill>
                <a:latin typeface="Georgia"/>
                <a:cs typeface="Georgia"/>
              </a:rPr>
              <a:t>IDEALS</a:t>
            </a:r>
            <a:r>
              <a:rPr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10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00" dirty="0">
                <a:solidFill>
                  <a:srgbClr val="FFFFFF"/>
                </a:solidFill>
                <a:latin typeface="Georgia"/>
                <a:cs typeface="Georgia"/>
              </a:rPr>
              <a:t>ENDODONTIC</a:t>
            </a:r>
            <a:r>
              <a:rPr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pc="170" dirty="0">
                <a:solidFill>
                  <a:srgbClr val="FFFFFF"/>
                </a:solidFill>
                <a:latin typeface="Georgia"/>
                <a:cs typeface="Georgia"/>
              </a:rPr>
              <a:t>ACCESS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8728" y="1024890"/>
            <a:ext cx="8513029" cy="4537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indent="-1905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03200" algn="l"/>
              </a:tabLst>
            </a:pPr>
            <a:r>
              <a:rPr sz="2000" dirty="0">
                <a:latin typeface="Microsoft Sans Serif"/>
                <a:cs typeface="Microsoft Sans Serif"/>
              </a:rPr>
              <a:t>Complete removal of pulp chamber roof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55270" indent="-242570">
              <a:lnSpc>
                <a:spcPct val="100000"/>
              </a:lnSpc>
              <a:buAutoNum type="arabicPeriod"/>
              <a:tabLst>
                <a:tab pos="255270" algn="l"/>
              </a:tabLst>
            </a:pPr>
            <a:r>
              <a:rPr sz="2000" dirty="0">
                <a:latin typeface="Microsoft Sans Serif"/>
                <a:cs typeface="Microsoft Sans Serif"/>
              </a:rPr>
              <a:t>Removal of coronal pulp</a:t>
            </a: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52729" marR="5080" indent="-252729">
              <a:lnSpc>
                <a:spcPct val="100000"/>
              </a:lnSpc>
              <a:buAutoNum type="arabicPeriod"/>
              <a:tabLst>
                <a:tab pos="252729" algn="l"/>
              </a:tabLst>
            </a:pPr>
            <a:r>
              <a:rPr sz="2000" dirty="0">
                <a:latin typeface="Microsoft Sans Serif"/>
                <a:cs typeface="Microsoft Sans Serif"/>
              </a:rPr>
              <a:t>Straight line access to facilitate placement of endodontic instruments  and obturation material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40208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Microsoft Sans Serif"/>
                <a:cs typeface="Microsoft Sans Serif"/>
              </a:rPr>
              <a:t>These ideals are balanced with following constraints</a:t>
            </a:r>
          </a:p>
          <a:p>
            <a:pPr marL="411480" marR="3712845" indent="64769">
              <a:lnSpc>
                <a:spcPct val="200000"/>
              </a:lnSpc>
              <a:spcBef>
                <a:spcPts val="1200"/>
              </a:spcBef>
            </a:pPr>
            <a:r>
              <a:rPr sz="2000" dirty="0">
                <a:latin typeface="Microsoft Sans Serif"/>
                <a:cs typeface="Microsoft Sans Serif"/>
              </a:rPr>
              <a:t>Conservation of tooth structure  Retention and esthetics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41148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Final restoration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75101" y="34291"/>
            <a:ext cx="329978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SINGLE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VISIT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TECHNIQUE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49C21-2EAB-233C-4B8E-9FCFCF21EB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0814" y="80010"/>
            <a:ext cx="2498586" cy="5905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78939" y="186690"/>
            <a:ext cx="199973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5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pc="130" dirty="0">
                <a:solidFill>
                  <a:srgbClr val="FFFFFF"/>
                </a:solidFill>
                <a:latin typeface="Georgia"/>
                <a:cs typeface="Georgia"/>
              </a:rPr>
              <a:t>B</a:t>
            </a:r>
            <a:r>
              <a:rPr spc="220" dirty="0">
                <a:solidFill>
                  <a:srgbClr val="FFFFFF"/>
                </a:solidFill>
                <a:latin typeface="Georgia"/>
                <a:cs typeface="Georgia"/>
              </a:rPr>
              <a:t>J</a:t>
            </a:r>
            <a:r>
              <a:rPr spc="110" dirty="0">
                <a:solidFill>
                  <a:srgbClr val="FFFFFF"/>
                </a:solidFill>
                <a:latin typeface="Georgia"/>
                <a:cs typeface="Georgia"/>
              </a:rPr>
              <a:t>EC</a:t>
            </a:r>
            <a:r>
              <a:rPr spc="12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pc="80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pc="270" dirty="0">
                <a:solidFill>
                  <a:srgbClr val="FFFFFF"/>
                </a:solidFill>
                <a:latin typeface="Georgia"/>
                <a:cs typeface="Georgia"/>
              </a:rPr>
              <a:t>V</a:t>
            </a:r>
            <a:r>
              <a:rPr spc="114" dirty="0">
                <a:solidFill>
                  <a:srgbClr val="FFFFFF"/>
                </a:solidFill>
                <a:latin typeface="Georgia"/>
                <a:cs typeface="Georgia"/>
              </a:rPr>
              <a:t>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64104" y="796290"/>
            <a:ext cx="8756654" cy="56348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7920">
              <a:lnSpc>
                <a:spcPct val="100000"/>
              </a:lnSpc>
              <a:spcBef>
                <a:spcPts val="100"/>
              </a:spcBef>
              <a:tabLst>
                <a:tab pos="1477645" algn="l"/>
              </a:tabLst>
            </a:pPr>
            <a:r>
              <a:rPr sz="2400" dirty="0">
                <a:solidFill>
                  <a:srgbClr val="FF0000"/>
                </a:solidFill>
                <a:latin typeface="Lucida Sans Unicode"/>
                <a:cs typeface="Lucida Sans Unicode"/>
              </a:rPr>
              <a:t>3	</a:t>
            </a:r>
            <a:r>
              <a:rPr sz="2400" dirty="0">
                <a:latin typeface="Microsoft Sans Serif"/>
                <a:cs typeface="Microsoft Sans Serif"/>
              </a:rPr>
              <a:t>main objectives</a:t>
            </a:r>
          </a:p>
          <a:p>
            <a:pPr marL="269240" marR="843915" indent="-256540">
              <a:lnSpc>
                <a:spcPct val="100000"/>
              </a:lnSpc>
              <a:spcBef>
                <a:spcPts val="2160"/>
              </a:spcBef>
              <a:buClr>
                <a:srgbClr val="FF0000"/>
              </a:buClr>
              <a:buSzPct val="90000"/>
              <a:buFont typeface="Lucida Sans Unicode"/>
              <a:buAutoNum type="arabicPeriod"/>
              <a:tabLst>
                <a:tab pos="300990" algn="l"/>
              </a:tabLst>
            </a:pPr>
            <a:r>
              <a:rPr dirty="0"/>
              <a:t>	</a:t>
            </a:r>
            <a:r>
              <a:rPr sz="2000" dirty="0">
                <a:latin typeface="Microsoft Sans Serif"/>
                <a:cs typeface="Microsoft Sans Serif"/>
              </a:rPr>
              <a:t>obtaining a straight line access to the apical foramen or to the  Initial curvature of the canal to aid in</a:t>
            </a:r>
          </a:p>
          <a:p>
            <a:pPr marL="1841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-improved instrumentation control</a:t>
            </a:r>
          </a:p>
          <a:p>
            <a:pPr marL="1841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-improved obturation</a:t>
            </a:r>
          </a:p>
          <a:p>
            <a:pPr marL="1841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-decreases the incidence of procedural error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255270" indent="-242570">
              <a:lnSpc>
                <a:spcPct val="100000"/>
              </a:lnSpc>
              <a:buClr>
                <a:srgbClr val="FF0000"/>
              </a:buClr>
              <a:buAutoNum type="arabicPeriod" startAt="2"/>
              <a:tabLst>
                <a:tab pos="255270" algn="l"/>
              </a:tabLst>
            </a:pPr>
            <a:r>
              <a:rPr sz="2000" dirty="0">
                <a:latin typeface="Microsoft Sans Serif"/>
                <a:cs typeface="Microsoft Sans Serif"/>
              </a:rPr>
              <a:t>Conservation of tooth structure</a:t>
            </a:r>
          </a:p>
          <a:p>
            <a:pPr marL="175895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-to minimize weakening of remaining tooth structure</a:t>
            </a: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latin typeface="Microsoft Sans Serif"/>
              <a:cs typeface="Microsoft Sans Serif"/>
            </a:endParaRPr>
          </a:p>
          <a:p>
            <a:pPr marL="252729" indent="-240029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AutoNum type="arabicPeriod" startAt="3"/>
              <a:tabLst>
                <a:tab pos="252729" algn="l"/>
              </a:tabLst>
            </a:pPr>
            <a:r>
              <a:rPr sz="2000" dirty="0">
                <a:latin typeface="Microsoft Sans Serif"/>
                <a:cs typeface="Microsoft Sans Serif"/>
              </a:rPr>
              <a:t>Unroofing the pulp chamber and removal of the pulp horns to aid in</a:t>
            </a:r>
          </a:p>
          <a:p>
            <a:pPr marL="1841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-locating the root canal orifice</a:t>
            </a:r>
          </a:p>
          <a:p>
            <a:pPr marL="1841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-maximum visibility</a:t>
            </a:r>
          </a:p>
          <a:p>
            <a:pPr marL="1841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-locate canals</a:t>
            </a:r>
          </a:p>
          <a:p>
            <a:pPr marL="1841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-permit straight line preparation</a:t>
            </a:r>
          </a:p>
          <a:p>
            <a:pPr marL="18415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-prevents discoloration of teeth due to pulpal remnants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89281" y="34291"/>
            <a:ext cx="14530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Access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openning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4986-E12F-9F39-9403-16BC663D28A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25</a:t>
            </a:fld>
            <a:endParaRPr lang="en-I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484" y="643890"/>
            <a:ext cx="996751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93135" algn="l"/>
              </a:tabLst>
            </a:pPr>
            <a:r>
              <a:rPr dirty="0"/>
              <a:t>To achieve optimal preparation	</a:t>
            </a:r>
            <a:r>
              <a:rPr sz="2800" b="1" dirty="0">
                <a:solidFill>
                  <a:srgbClr val="FF0000"/>
                </a:solidFill>
                <a:latin typeface="Trebuchet MS"/>
                <a:cs typeface="Trebuchet MS"/>
              </a:rPr>
              <a:t>3 </a:t>
            </a:r>
            <a:r>
              <a:rPr dirty="0"/>
              <a:t>factors of internal anatomy must be considered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37" y="1482090"/>
            <a:ext cx="8473151" cy="40446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indent="-25019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AutoNum type="arabicPeriod"/>
              <a:tabLst>
                <a:tab pos="262890" algn="l"/>
              </a:tabLst>
            </a:pPr>
            <a:r>
              <a:rPr sz="2000" b="1" dirty="0">
                <a:latin typeface="Trebuchet MS"/>
                <a:cs typeface="Trebuchet MS"/>
              </a:rPr>
              <a:t>Size of the pulp chamber</a:t>
            </a:r>
            <a:endParaRPr sz="2000" dirty="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-more extensive preparations due to large pulp chambers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303530" indent="-290830">
              <a:lnSpc>
                <a:spcPct val="100000"/>
              </a:lnSpc>
              <a:buClr>
                <a:srgbClr val="FF0000"/>
              </a:buClr>
              <a:buAutoNum type="arabicPeriod" startAt="2"/>
              <a:tabLst>
                <a:tab pos="303530" algn="l"/>
              </a:tabLst>
            </a:pPr>
            <a:r>
              <a:rPr sz="2000" b="1" dirty="0">
                <a:latin typeface="Trebuchet MS"/>
                <a:cs typeface="Trebuchet MS"/>
              </a:rPr>
              <a:t>Shape of the pulp chamber</a:t>
            </a:r>
            <a:endParaRPr sz="2000" dirty="0">
              <a:latin typeface="Trebuchet MS"/>
              <a:cs typeface="Trebuchet MS"/>
            </a:endParaRPr>
          </a:p>
          <a:p>
            <a:pPr marL="991869" marR="744855" indent="-64769">
              <a:lnSpc>
                <a:spcPct val="100000"/>
              </a:lnSpc>
              <a:tabLst>
                <a:tab pos="3707129" algn="l"/>
              </a:tabLst>
            </a:pPr>
            <a:r>
              <a:rPr sz="2000" dirty="0">
                <a:latin typeface="Microsoft Sans Serif"/>
                <a:cs typeface="Microsoft Sans Serif"/>
              </a:rPr>
              <a:t>-the finished outline form	should accurately reflect the  shape of the pulp chamber</a:t>
            </a:r>
          </a:p>
          <a:p>
            <a:pPr marL="2078989" marR="5080" indent="-1169670">
              <a:lnSpc>
                <a:spcPct val="100000"/>
              </a:lnSpc>
              <a:spcBef>
                <a:spcPts val="10"/>
              </a:spcBef>
            </a:pPr>
            <a:r>
              <a:rPr sz="2000" dirty="0">
                <a:latin typeface="Microsoft Sans Serif"/>
                <a:cs typeface="Microsoft Sans Serif"/>
              </a:rPr>
              <a:t>Example : the floor of the pulp chamber in molar is usually  triangular --- triangular position of canal orifice  this shape is so extended to the walls of the cavity  onto the occlusal surface---- final outline form is  usually triangular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293370" indent="-280670">
              <a:lnSpc>
                <a:spcPct val="100000"/>
              </a:lnSpc>
              <a:buClr>
                <a:srgbClr val="FF0000"/>
              </a:buClr>
              <a:buAutoNum type="arabicPeriod" startAt="3"/>
              <a:tabLst>
                <a:tab pos="293370" algn="l"/>
              </a:tabLst>
            </a:pPr>
            <a:r>
              <a:rPr sz="2000" b="1" dirty="0">
                <a:latin typeface="Trebuchet MS"/>
                <a:cs typeface="Trebuchet MS"/>
              </a:rPr>
              <a:t>Number position and curvature of root canals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9281" y="34291"/>
            <a:ext cx="14530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Access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openning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25A1E-6833-8329-5E5A-B542DCC6EA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26</a:t>
            </a:fld>
            <a:endParaRPr lang="en-I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57304" y="443268"/>
            <a:ext cx="65263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dirty="0">
                <a:latin typeface="Trebuchet MS"/>
                <a:cs typeface="Trebuchet MS"/>
              </a:rPr>
              <a:t>P</a:t>
            </a:r>
            <a:r>
              <a:rPr sz="2400" u="sng" spc="-165" dirty="0">
                <a:latin typeface="Trebuchet MS"/>
                <a:cs typeface="Trebuchet MS"/>
              </a:rPr>
              <a:t>r</a:t>
            </a:r>
            <a:r>
              <a:rPr sz="2400" u="sng" spc="10" dirty="0">
                <a:latin typeface="Trebuchet MS"/>
                <a:cs typeface="Trebuchet MS"/>
              </a:rPr>
              <a:t>i</a:t>
            </a:r>
            <a:r>
              <a:rPr sz="2400" u="sng" spc="-135" dirty="0">
                <a:latin typeface="Trebuchet MS"/>
                <a:cs typeface="Trebuchet MS"/>
              </a:rPr>
              <a:t>m</a:t>
            </a:r>
            <a:r>
              <a:rPr sz="2400" u="sng" spc="150" dirty="0">
                <a:latin typeface="Trebuchet MS"/>
                <a:cs typeface="Trebuchet MS"/>
              </a:rPr>
              <a:t>a</a:t>
            </a:r>
            <a:r>
              <a:rPr sz="2400" u="sng" spc="-165" dirty="0">
                <a:latin typeface="Trebuchet MS"/>
                <a:cs typeface="Trebuchet MS"/>
              </a:rPr>
              <a:t>r</a:t>
            </a:r>
            <a:r>
              <a:rPr sz="2400" u="sng" spc="100" dirty="0">
                <a:latin typeface="Trebuchet MS"/>
                <a:cs typeface="Trebuchet MS"/>
              </a:rPr>
              <a:t>y</a:t>
            </a:r>
            <a:r>
              <a:rPr lang="en-US" sz="2400" u="sng" spc="100" dirty="0">
                <a:latin typeface="Trebuchet MS"/>
                <a:cs typeface="Trebuchet MS"/>
              </a:rPr>
              <a:t> tooth</a:t>
            </a:r>
            <a:r>
              <a:rPr sz="2400" u="sng" spc="-120" dirty="0">
                <a:latin typeface="Trebuchet MS"/>
                <a:cs typeface="Trebuchet MS"/>
              </a:rPr>
              <a:t> </a:t>
            </a:r>
            <a:r>
              <a:rPr sz="2400" u="sng" spc="-165" dirty="0">
                <a:latin typeface="Trebuchet MS"/>
                <a:cs typeface="Trebuchet MS"/>
              </a:rPr>
              <a:t>r</a:t>
            </a:r>
            <a:r>
              <a:rPr sz="2400" u="sng" spc="-25" dirty="0">
                <a:latin typeface="Trebuchet MS"/>
                <a:cs typeface="Trebuchet MS"/>
              </a:rPr>
              <a:t>oo</a:t>
            </a:r>
            <a:r>
              <a:rPr sz="2400" u="sng" spc="-15" dirty="0">
                <a:latin typeface="Trebuchet MS"/>
                <a:cs typeface="Trebuchet MS"/>
              </a:rPr>
              <a:t>t</a:t>
            </a:r>
            <a:r>
              <a:rPr sz="2400" u="sng" spc="-114" dirty="0">
                <a:latin typeface="Trebuchet MS"/>
                <a:cs typeface="Trebuchet MS"/>
              </a:rPr>
              <a:t> </a:t>
            </a:r>
            <a:r>
              <a:rPr sz="2400" u="sng" spc="145" dirty="0">
                <a:latin typeface="Trebuchet MS"/>
                <a:cs typeface="Trebuchet MS"/>
              </a:rPr>
              <a:t>c</a:t>
            </a:r>
            <a:r>
              <a:rPr sz="2400" u="sng" spc="155" dirty="0">
                <a:latin typeface="Trebuchet MS"/>
                <a:cs typeface="Trebuchet MS"/>
              </a:rPr>
              <a:t>a</a:t>
            </a:r>
            <a:r>
              <a:rPr sz="2400" u="sng" spc="-25" dirty="0">
                <a:latin typeface="Trebuchet MS"/>
                <a:cs typeface="Trebuchet MS"/>
              </a:rPr>
              <a:t>n</a:t>
            </a:r>
            <a:r>
              <a:rPr sz="2400" u="sng" spc="155" dirty="0">
                <a:latin typeface="Trebuchet MS"/>
                <a:cs typeface="Trebuchet MS"/>
              </a:rPr>
              <a:t>a</a:t>
            </a:r>
            <a:r>
              <a:rPr sz="2400" u="sng" spc="-15" dirty="0">
                <a:latin typeface="Trebuchet MS"/>
                <a:cs typeface="Trebuchet MS"/>
              </a:rPr>
              <a:t>l</a:t>
            </a:r>
            <a:r>
              <a:rPr sz="2400" u="sng" spc="-120" dirty="0">
                <a:latin typeface="Trebuchet MS"/>
                <a:cs typeface="Trebuchet MS"/>
              </a:rPr>
              <a:t> </a:t>
            </a:r>
            <a:r>
              <a:rPr sz="2400" u="sng" spc="150" dirty="0">
                <a:latin typeface="Trebuchet MS"/>
                <a:cs typeface="Trebuchet MS"/>
              </a:rPr>
              <a:t>a</a:t>
            </a:r>
            <a:r>
              <a:rPr sz="2400" u="sng" spc="-15" dirty="0">
                <a:latin typeface="Trebuchet MS"/>
                <a:cs typeface="Trebuchet MS"/>
              </a:rPr>
              <a:t>n</a:t>
            </a:r>
            <a:r>
              <a:rPr sz="2400" u="sng" spc="150" dirty="0">
                <a:latin typeface="Trebuchet MS"/>
                <a:cs typeface="Trebuchet MS"/>
              </a:rPr>
              <a:t>a</a:t>
            </a:r>
            <a:r>
              <a:rPr sz="2400" u="sng" spc="-145" dirty="0">
                <a:latin typeface="Trebuchet MS"/>
                <a:cs typeface="Trebuchet MS"/>
              </a:rPr>
              <a:t>t</a:t>
            </a:r>
            <a:r>
              <a:rPr sz="2400" u="sng" spc="-40" dirty="0">
                <a:latin typeface="Trebuchet MS"/>
                <a:cs typeface="Trebuchet MS"/>
              </a:rPr>
              <a:t>o</a:t>
            </a:r>
            <a:r>
              <a:rPr sz="2400" u="sng" spc="-50" dirty="0">
                <a:latin typeface="Trebuchet MS"/>
                <a:cs typeface="Trebuchet MS"/>
              </a:rPr>
              <a:t>m</a:t>
            </a:r>
            <a:r>
              <a:rPr sz="2400" u="sng" spc="100" dirty="0">
                <a:latin typeface="Trebuchet MS"/>
                <a:cs typeface="Trebuchet MS"/>
              </a:rPr>
              <a:t>y</a:t>
            </a:r>
            <a:endParaRPr sz="2400" u="sng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0353" y="2167890"/>
            <a:ext cx="83643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The clinician must have a thorough knowledge of the anatomy of the  Primary root canal and the variations that normally exist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789281" y="34291"/>
            <a:ext cx="14530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Access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openning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0522B-EEB3-9015-BA5F-D0D41B1B1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69" y="2804027"/>
            <a:ext cx="3451557" cy="34068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582CB-29CD-4FD3-1857-D27C781F7AA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6908" y="457200"/>
            <a:ext cx="8858163" cy="173829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Maxillary Incisors</a:t>
            </a:r>
            <a:endParaRPr sz="2400" dirty="0">
              <a:latin typeface="Microsoft Sans Serif"/>
              <a:cs typeface="Microsoft Sans Serif"/>
            </a:endParaRPr>
          </a:p>
          <a:p>
            <a:pPr marL="446405" marR="972185">
              <a:lnSpc>
                <a:spcPct val="100000"/>
              </a:lnSpc>
              <a:spcBef>
                <a:spcPts val="130"/>
              </a:spcBef>
            </a:pPr>
            <a:r>
              <a:rPr sz="2000" dirty="0">
                <a:latin typeface="Microsoft Sans Serif"/>
                <a:cs typeface="Microsoft Sans Serif"/>
              </a:rPr>
              <a:t>The root canals are almost round but somewhat compressed  Normally 1 canal without a bifurcation</a:t>
            </a:r>
          </a:p>
          <a:p>
            <a:pPr marL="446405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Accessory canals are rare , but do occur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28066" y="34290"/>
            <a:ext cx="320262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" dirty="0">
                <a:latin typeface="Trebuchet MS"/>
                <a:cs typeface="Trebuchet MS"/>
              </a:rPr>
              <a:t>PRIMARY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ANTERIORS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9281" y="34291"/>
            <a:ext cx="14530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Access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openning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1FC8F-C5CF-7FCA-2539-191633766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76" y="1966931"/>
            <a:ext cx="1685925" cy="4303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0C725-65AC-B533-9C88-3EA000579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94" y="2102328"/>
            <a:ext cx="1685925" cy="42222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10B81-7568-7622-BD81-7101D06AA5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EE1F95-D48F-0F7E-9847-5688F0DF2108}"/>
              </a:ext>
            </a:extLst>
          </p:cNvPr>
          <p:cNvSpPr txBox="1"/>
          <p:nvPr/>
        </p:nvSpPr>
        <p:spPr>
          <a:xfrm>
            <a:off x="2610134" y="520077"/>
            <a:ext cx="6267960" cy="287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en-US"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Mandibular Incisors</a:t>
            </a:r>
            <a:endParaRPr lang="en-US" sz="2000" dirty="0">
              <a:latin typeface="Microsoft Sans Serif"/>
              <a:cs typeface="Microsoft Sans Serif"/>
            </a:endParaRPr>
          </a:p>
          <a:p>
            <a:pPr marL="408305" marR="5080">
              <a:lnSpc>
                <a:spcPct val="100000"/>
              </a:lnSpc>
              <a:spcBef>
                <a:spcPts val="720"/>
              </a:spcBef>
            </a:pPr>
            <a:r>
              <a:rPr lang="en-US" sz="1800" dirty="0">
                <a:latin typeface="Microsoft Sans Serif"/>
                <a:cs typeface="Microsoft Sans Serif"/>
              </a:rPr>
              <a:t>Root canals are flattened on mesial and distal surfaces and sometimes  grooved</a:t>
            </a:r>
          </a:p>
          <a:p>
            <a:pPr marL="408305" marR="3041015">
              <a:lnSpc>
                <a:spcPts val="2410"/>
              </a:lnSpc>
              <a:spcBef>
                <a:spcPts val="75"/>
              </a:spcBef>
            </a:pPr>
            <a:r>
              <a:rPr lang="en-US" sz="1800" dirty="0">
                <a:latin typeface="Microsoft Sans Serif"/>
                <a:cs typeface="Microsoft Sans Serif"/>
              </a:rPr>
              <a:t>2 canals are seen in less than 10% of cases  Lateral or accessory canals are rare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1800" dirty="0">
              <a:latin typeface="Microsoft Sans Serif"/>
              <a:cs typeface="Microsoft Sans Serif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2AEEE-2761-8582-FFE2-1767AD439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86" y="3003173"/>
            <a:ext cx="1166615" cy="3051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F35BA-3C24-C707-A664-F8AACD3D5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38" y="2808746"/>
            <a:ext cx="1285479" cy="34927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D61D93-24F3-029A-6B4B-D5E5A58762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839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8B6CA-F8DC-5951-2C76-59C977A3C686}"/>
              </a:ext>
            </a:extLst>
          </p:cNvPr>
          <p:cNvSpPr txBox="1"/>
          <p:nvPr/>
        </p:nvSpPr>
        <p:spPr>
          <a:xfrm>
            <a:off x="1258094" y="1654155"/>
            <a:ext cx="7467600" cy="354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00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the depth of caries (which may have pulp involvement), two approaches may be considered in the primary dentition: vital pulp therapy (VPT) or non-vital therapy (NPT) .</a:t>
            </a:r>
          </a:p>
          <a:p>
            <a:pPr marL="342900" indent="-342900" algn="just">
              <a:spcBef>
                <a:spcPts val="200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 the pulp is still recurable, VPT may be an option </a:t>
            </a:r>
            <a:r>
              <a:rPr lang="en-US" sz="20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includes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indirect pulp treatment (IPT), direct pulp cap (DPC), and pulpotomy 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0"/>
              </a:spcBef>
              <a:spcAft>
                <a:spcPts val="2000"/>
              </a:spcAft>
            </a:pPr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0B77B-EE69-D094-BCEE-FD585F9920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4473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F69A94-D6E6-E009-B0C7-8147FB10DCB5}"/>
              </a:ext>
            </a:extLst>
          </p:cNvPr>
          <p:cNvSpPr txBox="1"/>
          <p:nvPr/>
        </p:nvSpPr>
        <p:spPr>
          <a:xfrm>
            <a:off x="1334294" y="685800"/>
            <a:ext cx="7696200" cy="1597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405">
              <a:lnSpc>
                <a:spcPct val="100000"/>
              </a:lnSpc>
            </a:pPr>
            <a:r>
              <a:rPr lang="en-US"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Maxillary and mandibular canine</a:t>
            </a:r>
            <a:endParaRPr lang="en-US" sz="2000" dirty="0">
              <a:latin typeface="Microsoft Sans Serif"/>
              <a:cs typeface="Microsoft Sans Serif"/>
            </a:endParaRPr>
          </a:p>
          <a:p>
            <a:pPr marL="412750">
              <a:lnSpc>
                <a:spcPct val="100000"/>
              </a:lnSpc>
              <a:spcBef>
                <a:spcPts val="720"/>
              </a:spcBef>
            </a:pPr>
            <a:r>
              <a:rPr lang="en-US" sz="1800" dirty="0">
                <a:latin typeface="Microsoft Sans Serif"/>
                <a:cs typeface="Microsoft Sans Serif"/>
              </a:rPr>
              <a:t>Root canals correspond to the exterior root shape</a:t>
            </a:r>
          </a:p>
          <a:p>
            <a:pPr marL="412750">
              <a:lnSpc>
                <a:spcPct val="100000"/>
              </a:lnSpc>
            </a:pPr>
            <a:r>
              <a:rPr lang="en-US" sz="1800" dirty="0">
                <a:latin typeface="Microsoft Sans Serif"/>
                <a:cs typeface="Microsoft Sans Serif"/>
              </a:rPr>
              <a:t>A rounded triangular with the base towards the facial surface</a:t>
            </a:r>
          </a:p>
          <a:p>
            <a:pPr marL="412750" marR="33655">
              <a:lnSpc>
                <a:spcPct val="100000"/>
              </a:lnSpc>
            </a:pPr>
            <a:r>
              <a:rPr lang="en-US" sz="1800" dirty="0">
                <a:latin typeface="Microsoft Sans Serif"/>
                <a:cs typeface="Microsoft Sans Serif"/>
              </a:rPr>
              <a:t>Lumen of the canal is sometimes compressed in mesial-distal direction  Lateral and accessory canals are rare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FE539-E1BE-03B2-7940-52402ACDE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216" y="2683615"/>
            <a:ext cx="1498479" cy="3517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45013E-1087-3348-9EFE-15A45679E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94" y="2655182"/>
            <a:ext cx="1470592" cy="35170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DE8C8-7B31-F0BF-8900-E4AF5A476E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51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1149" y="262890"/>
            <a:ext cx="2725533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P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125" dirty="0">
                <a:latin typeface="Trebuchet MS"/>
                <a:cs typeface="Trebuchet MS"/>
              </a:rPr>
              <a:t>I</a:t>
            </a:r>
            <a:r>
              <a:rPr sz="2400" spc="235" dirty="0">
                <a:latin typeface="Trebuchet MS"/>
                <a:cs typeface="Trebuchet MS"/>
              </a:rPr>
              <a:t>M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-165" dirty="0">
                <a:latin typeface="Trebuchet MS"/>
                <a:cs typeface="Trebuchet MS"/>
              </a:rPr>
              <a:t>Y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235" dirty="0">
                <a:latin typeface="Trebuchet MS"/>
                <a:cs typeface="Trebuchet MS"/>
              </a:rPr>
              <a:t>M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-409" dirty="0">
                <a:latin typeface="Trebuchet MS"/>
                <a:cs typeface="Trebuchet MS"/>
              </a:rPr>
              <a:t>L</a:t>
            </a:r>
            <a:r>
              <a:rPr sz="2400" spc="-10" dirty="0">
                <a:latin typeface="Trebuchet MS"/>
                <a:cs typeface="Trebuchet MS"/>
              </a:rPr>
              <a:t>A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-165" dirty="0">
                <a:latin typeface="Trebuchet MS"/>
                <a:cs typeface="Trebuchet MS"/>
              </a:rPr>
              <a:t>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9509" y="1786890"/>
            <a:ext cx="8286084" cy="21980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801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Normally have same number of roots and positions of the roots  as the corresponding permanent molars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The roots of the primary molars are long , slender compared with the  crown length and width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They diverge to allow for a permanent tooth bud formation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789281" y="34291"/>
            <a:ext cx="14530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Access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openning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04BBE-72F0-2B06-C00D-AA1A6DA1514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E75E5E-DC4A-29BD-744B-F8B1732DA941}"/>
              </a:ext>
            </a:extLst>
          </p:cNvPr>
          <p:cNvSpPr txBox="1"/>
          <p:nvPr/>
        </p:nvSpPr>
        <p:spPr>
          <a:xfrm>
            <a:off x="419894" y="349155"/>
            <a:ext cx="7315200" cy="291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5590">
              <a:lnSpc>
                <a:spcPct val="100000"/>
              </a:lnSpc>
              <a:spcBef>
                <a:spcPts val="100"/>
              </a:spcBef>
            </a:pPr>
            <a:r>
              <a:rPr lang="en-IN" sz="1800" spc="-45" dirty="0">
                <a:solidFill>
                  <a:srgbClr val="FF0000"/>
                </a:solidFill>
              </a:rPr>
              <a:t>Maxillary</a:t>
            </a:r>
            <a:r>
              <a:rPr lang="en-IN" sz="1800" spc="-60" dirty="0">
                <a:solidFill>
                  <a:srgbClr val="FF0000"/>
                </a:solidFill>
              </a:rPr>
              <a:t> </a:t>
            </a:r>
            <a:r>
              <a:rPr lang="en-IN" sz="1800" spc="-290" dirty="0">
                <a:solidFill>
                  <a:srgbClr val="FF0000"/>
                </a:solidFill>
              </a:rPr>
              <a:t>1</a:t>
            </a:r>
            <a:r>
              <a:rPr lang="en-IN" sz="1800" spc="-434" baseline="27777" dirty="0">
                <a:solidFill>
                  <a:srgbClr val="FF0000"/>
                </a:solidFill>
              </a:rPr>
              <a:t>st</a:t>
            </a:r>
            <a:r>
              <a:rPr lang="en-IN" sz="1800" spc="104" baseline="27777" dirty="0">
                <a:solidFill>
                  <a:srgbClr val="FF0000"/>
                </a:solidFill>
              </a:rPr>
              <a:t> </a:t>
            </a:r>
            <a:r>
              <a:rPr lang="en-IN" sz="1800" spc="-10" dirty="0">
                <a:solidFill>
                  <a:srgbClr val="FF0000"/>
                </a:solidFill>
              </a:rPr>
              <a:t>primary</a:t>
            </a:r>
            <a:r>
              <a:rPr lang="en-IN" sz="1800" spc="-60" dirty="0">
                <a:solidFill>
                  <a:srgbClr val="FF0000"/>
                </a:solidFill>
              </a:rPr>
              <a:t> </a:t>
            </a:r>
            <a:r>
              <a:rPr lang="en-IN" sz="1800" spc="-30" dirty="0">
                <a:solidFill>
                  <a:srgbClr val="FF0000"/>
                </a:solidFill>
              </a:rPr>
              <a:t>molar:</a:t>
            </a:r>
          </a:p>
          <a:p>
            <a:pPr marL="275590">
              <a:lnSpc>
                <a:spcPct val="100000"/>
              </a:lnSpc>
              <a:spcBef>
                <a:spcPts val="100"/>
              </a:spcBef>
            </a:pPr>
            <a:endParaRPr lang="en-IN" sz="1800" spc="-30" dirty="0">
              <a:solidFill>
                <a:srgbClr val="FF0000"/>
              </a:solidFill>
            </a:endParaRPr>
          </a:p>
          <a:p>
            <a:pPr marL="27559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latin typeface="Microsoft Sans Serif"/>
                <a:cs typeface="Microsoft Sans Serif"/>
              </a:rPr>
              <a:t>3 roots. 2 facial,1 palatal</a:t>
            </a:r>
          </a:p>
          <a:p>
            <a:pPr marL="275590" marR="43180">
              <a:lnSpc>
                <a:spcPct val="200000"/>
              </a:lnSpc>
              <a:tabLst>
                <a:tab pos="5302885" algn="l"/>
                <a:tab pos="6337300" algn="l"/>
              </a:tabLst>
            </a:pPr>
            <a:r>
              <a:rPr lang="en-US" sz="1800" dirty="0">
                <a:latin typeface="Microsoft Sans Serif"/>
                <a:cs typeface="Microsoft Sans Serif"/>
              </a:rPr>
              <a:t>Palatal root is often round and longer than 2 facial root canals</a:t>
            </a:r>
          </a:p>
          <a:p>
            <a:pPr marL="275590" marR="43180">
              <a:lnSpc>
                <a:spcPct val="200000"/>
              </a:lnSpc>
              <a:tabLst>
                <a:tab pos="5302885" algn="l"/>
                <a:tab pos="6337300" algn="l"/>
              </a:tabLst>
            </a:pPr>
            <a:r>
              <a:rPr lang="en-US" dirty="0">
                <a:latin typeface="Microsoft Sans Serif"/>
                <a:cs typeface="Microsoft Sans Serif"/>
              </a:rPr>
              <a:t>2-4 canals</a:t>
            </a:r>
            <a:r>
              <a:rPr lang="en-US" sz="1800" dirty="0">
                <a:latin typeface="Microsoft Sans Serif"/>
                <a:cs typeface="Microsoft Sans Serif"/>
              </a:rPr>
              <a:t> </a:t>
            </a:r>
          </a:p>
          <a:p>
            <a:pPr marL="275590" marR="43180">
              <a:lnSpc>
                <a:spcPct val="200000"/>
              </a:lnSpc>
              <a:tabLst>
                <a:tab pos="5302885" algn="l"/>
                <a:tab pos="6337300" algn="l"/>
              </a:tabLst>
            </a:pPr>
            <a:r>
              <a:rPr lang="en-US" sz="1800" dirty="0">
                <a:latin typeface="Microsoft Sans Serif"/>
                <a:cs typeface="Microsoft Sans Serif"/>
              </a:rPr>
              <a:t> Bifurcation of </a:t>
            </a:r>
            <a:r>
              <a:rPr lang="en-US" sz="1800" dirty="0" err="1">
                <a:latin typeface="Microsoft Sans Serif"/>
                <a:cs typeface="Microsoft Sans Serif"/>
              </a:rPr>
              <a:t>mesiao</a:t>
            </a:r>
            <a:r>
              <a:rPr lang="en-US" sz="1800" dirty="0">
                <a:latin typeface="Microsoft Sans Serif"/>
                <a:cs typeface="Microsoft Sans Serif"/>
              </a:rPr>
              <a:t> facial root into 2 canals -	75%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Microsoft Sans Serif"/>
              <a:cs typeface="Microsoft Sans Serif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CF9CA-42DB-1BB0-50D3-E41B6DB9C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29" y="3429000"/>
            <a:ext cx="3305929" cy="29187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85AC7-AC26-F3F3-4F05-9233B2355F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0827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2294" y="-304800"/>
            <a:ext cx="8511580" cy="2757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en-IN"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 dirty="0">
              <a:latin typeface="Microsoft Sans Serif"/>
              <a:cs typeface="Microsoft Sans Serif"/>
            </a:endParaRPr>
          </a:p>
          <a:p>
            <a:pPr marL="76200">
              <a:lnSpc>
                <a:spcPct val="100000"/>
              </a:lnSpc>
            </a:pP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Maxillary 2</a:t>
            </a:r>
            <a:r>
              <a:rPr sz="2100" baseline="27777" dirty="0">
                <a:solidFill>
                  <a:srgbClr val="FF0000"/>
                </a:solidFill>
                <a:latin typeface="Microsoft Sans Serif"/>
                <a:cs typeface="Microsoft Sans Serif"/>
              </a:rPr>
              <a:t>nd  </a:t>
            </a: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primary molar</a:t>
            </a:r>
            <a:endParaRPr sz="2400" dirty="0">
              <a:latin typeface="Microsoft Sans Serif"/>
              <a:cs typeface="Microsoft Sans Serif"/>
            </a:endParaRPr>
          </a:p>
          <a:p>
            <a:pPr marL="301625">
              <a:lnSpc>
                <a:spcPct val="100000"/>
              </a:lnSpc>
              <a:spcBef>
                <a:spcPts val="1320"/>
              </a:spcBef>
            </a:pPr>
            <a:r>
              <a:rPr sz="2000" dirty="0">
                <a:latin typeface="Microsoft Sans Serif"/>
                <a:cs typeface="Microsoft Sans Serif"/>
              </a:rPr>
              <a:t>3 roots. 2 facial,1 palatal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301625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2 – 5 canals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30162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Microsoft Sans Serif"/>
                <a:cs typeface="Microsoft Sans Serif"/>
              </a:rPr>
              <a:t>Mesiofacial root usually bifurcates or contains 2 canals – 85%-95%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67564-BBC8-8D05-B4D7-D548D3D13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94" y="2698665"/>
            <a:ext cx="3282896" cy="29575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3EBC6-85C9-2606-CF68-1B1ABEA76B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083" y="339090"/>
            <a:ext cx="425180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FF0000"/>
                </a:solidFill>
              </a:rPr>
              <a:t>Mandibular</a:t>
            </a:r>
            <a:r>
              <a:rPr sz="2400" spc="-50" dirty="0">
                <a:solidFill>
                  <a:srgbClr val="FF0000"/>
                </a:solidFill>
              </a:rPr>
              <a:t> </a:t>
            </a:r>
            <a:r>
              <a:rPr sz="2400" spc="-290" dirty="0">
                <a:solidFill>
                  <a:srgbClr val="FF0000"/>
                </a:solidFill>
              </a:rPr>
              <a:t>1</a:t>
            </a:r>
            <a:r>
              <a:rPr sz="2100" spc="-434" baseline="27777" dirty="0">
                <a:solidFill>
                  <a:srgbClr val="FF0000"/>
                </a:solidFill>
              </a:rPr>
              <a:t>st</a:t>
            </a:r>
            <a:r>
              <a:rPr sz="2100" spc="337" baseline="27777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primary</a:t>
            </a:r>
            <a:r>
              <a:rPr sz="2400" spc="-55" dirty="0">
                <a:solidFill>
                  <a:srgbClr val="FF0000"/>
                </a:solidFill>
              </a:rPr>
              <a:t> </a:t>
            </a:r>
            <a:r>
              <a:rPr sz="2400" spc="-30" dirty="0">
                <a:solidFill>
                  <a:srgbClr val="FF0000"/>
                </a:solidFill>
              </a:rPr>
              <a:t>molar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239868" y="872490"/>
            <a:ext cx="5669311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2 roots . 1 Mesial, 1 distal</a:t>
            </a:r>
          </a:p>
          <a:p>
            <a:pPr marL="12700" marR="5080">
              <a:lnSpc>
                <a:spcPts val="4810"/>
              </a:lnSpc>
              <a:spcBef>
                <a:spcPts val="550"/>
              </a:spcBef>
            </a:pPr>
            <a:r>
              <a:rPr sz="2000" dirty="0">
                <a:latin typeface="Microsoft Sans Serif"/>
                <a:cs typeface="Microsoft Sans Serif"/>
              </a:rPr>
              <a:t>Usually have 3 canals but may have 2-4 canals  Mesial root contains 2 canals- 75%</a:t>
            </a:r>
          </a:p>
          <a:p>
            <a:pPr marL="12700">
              <a:lnSpc>
                <a:spcPts val="1839"/>
              </a:lnSpc>
            </a:pPr>
            <a:r>
              <a:rPr sz="2000" dirty="0">
                <a:latin typeface="Microsoft Sans Serif"/>
                <a:cs typeface="Microsoft Sans Serif"/>
              </a:rPr>
              <a:t>Distal root contain more than 1 canal- 25%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89281" y="34291"/>
            <a:ext cx="14530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Access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openning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B2A79-A7A9-0645-E8E3-DD09E5DF1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94" y="3048000"/>
            <a:ext cx="3347262" cy="32908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0FDAB-278E-C4EE-F703-B25D178D3A4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8CF00130-2707-1344-8A15-7655C624DED0}"/>
              </a:ext>
            </a:extLst>
          </p:cNvPr>
          <p:cNvSpPr txBox="1"/>
          <p:nvPr/>
        </p:nvSpPr>
        <p:spPr>
          <a:xfrm>
            <a:off x="191294" y="0"/>
            <a:ext cx="6682957" cy="242570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975"/>
              </a:spcBef>
              <a:tabLst>
                <a:tab pos="2138045" algn="l"/>
              </a:tabLst>
            </a:pPr>
            <a:r>
              <a:rPr sz="2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Mandibular </a:t>
            </a:r>
            <a:r>
              <a:rPr sz="24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2</a:t>
            </a:r>
            <a:r>
              <a:rPr sz="2100" spc="-112" baseline="27777" dirty="0">
                <a:solidFill>
                  <a:srgbClr val="FF0000"/>
                </a:solidFill>
                <a:latin typeface="Microsoft Sans Serif"/>
                <a:cs typeface="Microsoft Sans Serif"/>
              </a:rPr>
              <a:t>nd	</a:t>
            </a:r>
            <a:r>
              <a:rPr sz="2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primary</a:t>
            </a:r>
            <a:r>
              <a:rPr sz="2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molar</a:t>
            </a:r>
            <a:endParaRPr sz="2400" dirty="0">
              <a:latin typeface="Microsoft Sans Serif"/>
              <a:cs typeface="Microsoft Sans Serif"/>
            </a:endParaRPr>
          </a:p>
          <a:p>
            <a:pPr marL="762000">
              <a:lnSpc>
                <a:spcPct val="100000"/>
              </a:lnSpc>
              <a:spcBef>
                <a:spcPts val="730"/>
              </a:spcBef>
            </a:pP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lang="en-IN" sz="2000" spc="-130" dirty="0">
                <a:latin typeface="Microsoft Sans Serif"/>
                <a:cs typeface="Microsoft Sans Serif"/>
              </a:rPr>
              <a:t>1 mesial  and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120" dirty="0" err="1">
                <a:latin typeface="Microsoft Sans Serif"/>
                <a:cs typeface="Microsoft Sans Serif"/>
              </a:rPr>
              <a:t>t</a:t>
            </a:r>
            <a:r>
              <a:rPr sz="2000" spc="5" dirty="0" err="1">
                <a:latin typeface="Microsoft Sans Serif"/>
                <a:cs typeface="Microsoft Sans Serif"/>
              </a:rPr>
              <a:t>a</a:t>
            </a:r>
            <a:r>
              <a:rPr sz="2000" spc="-20" dirty="0" err="1">
                <a:latin typeface="Microsoft Sans Serif"/>
                <a:cs typeface="Microsoft Sans Serif"/>
              </a:rPr>
              <a:t>l</a:t>
            </a:r>
            <a:endParaRPr sz="2000" dirty="0">
              <a:latin typeface="Microsoft Sans Serif"/>
              <a:cs typeface="Microsoft Sans Serif"/>
            </a:endParaRPr>
          </a:p>
          <a:p>
            <a:pPr marL="762000" marR="30480">
              <a:lnSpc>
                <a:spcPts val="4810"/>
              </a:lnSpc>
              <a:spcBef>
                <a:spcPts val="550"/>
              </a:spcBef>
            </a:pPr>
            <a:r>
              <a:rPr sz="2000" spc="-320" dirty="0">
                <a:latin typeface="Microsoft Sans Serif"/>
                <a:cs typeface="Microsoft Sans Serif"/>
              </a:rPr>
              <a:t>U</a:t>
            </a:r>
            <a:r>
              <a:rPr sz="2000" spc="-220" dirty="0">
                <a:latin typeface="Microsoft Sans Serif"/>
                <a:cs typeface="Microsoft Sans Serif"/>
              </a:rPr>
              <a:t>s</a:t>
            </a:r>
            <a:r>
              <a:rPr sz="2000" spc="-5" dirty="0">
                <a:latin typeface="Microsoft Sans Serif"/>
                <a:cs typeface="Microsoft Sans Serif"/>
              </a:rPr>
              <a:t>ua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v</a:t>
            </a:r>
            <a:r>
              <a:rPr sz="2000" spc="-75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40" dirty="0">
                <a:latin typeface="Microsoft Sans Serif"/>
                <a:cs typeface="Microsoft Sans Serif"/>
              </a:rPr>
              <a:t>l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v</a:t>
            </a:r>
            <a:r>
              <a:rPr sz="2000" spc="-75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110" dirty="0">
                <a:latin typeface="Microsoft Sans Serif"/>
                <a:cs typeface="Microsoft Sans Serif"/>
              </a:rPr>
              <a:t>-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90" dirty="0">
                <a:latin typeface="Microsoft Sans Serif"/>
                <a:cs typeface="Microsoft Sans Serif"/>
              </a:rPr>
              <a:t>ls  </a:t>
            </a:r>
            <a:r>
              <a:rPr sz="2000" spc="-85" dirty="0">
                <a:latin typeface="Microsoft Sans Serif"/>
                <a:cs typeface="Microsoft Sans Serif"/>
              </a:rPr>
              <a:t>M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8</a:t>
            </a:r>
            <a:r>
              <a:rPr sz="2000" spc="-170" dirty="0">
                <a:latin typeface="Microsoft Sans Serif"/>
                <a:cs typeface="Microsoft Sans Serif"/>
              </a:rPr>
              <a:t>5</a:t>
            </a:r>
            <a:r>
              <a:rPr sz="2000" spc="-310" dirty="0">
                <a:latin typeface="Microsoft Sans Serif"/>
                <a:cs typeface="Microsoft Sans Serif"/>
              </a:rPr>
              <a:t>%</a:t>
            </a:r>
            <a:endParaRPr sz="2000" dirty="0">
              <a:latin typeface="Microsoft Sans Serif"/>
              <a:cs typeface="Microsoft Sans Serif"/>
            </a:endParaRPr>
          </a:p>
          <a:p>
            <a:pPr marL="762000">
              <a:lnSpc>
                <a:spcPts val="1839"/>
              </a:lnSpc>
            </a:pPr>
            <a:r>
              <a:rPr sz="2000" spc="-80" dirty="0">
                <a:latin typeface="Microsoft Sans Serif"/>
                <a:cs typeface="Microsoft Sans Serif"/>
              </a:rPr>
              <a:t>D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40" dirty="0">
                <a:latin typeface="Microsoft Sans Serif"/>
                <a:cs typeface="Microsoft Sans Serif"/>
              </a:rPr>
              <a:t>l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60" dirty="0">
                <a:latin typeface="Microsoft Sans Serif"/>
                <a:cs typeface="Microsoft Sans Serif"/>
              </a:rPr>
              <a:t>5</a:t>
            </a:r>
            <a:r>
              <a:rPr sz="2000" spc="-310" dirty="0">
                <a:latin typeface="Microsoft Sans Serif"/>
                <a:cs typeface="Microsoft Sans Serif"/>
              </a:rPr>
              <a:t>%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9D308-A873-936C-E1A4-67FE995B7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94" y="2743200"/>
            <a:ext cx="3231065" cy="29860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6512BE-83B9-9037-A644-CAAC3F9073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3941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1944" y="186690"/>
            <a:ext cx="610797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0" dirty="0">
                <a:latin typeface="Trebuchet MS"/>
                <a:cs typeface="Trebuchet MS"/>
              </a:rPr>
              <a:t>2.</a:t>
            </a:r>
            <a:r>
              <a:rPr sz="2800" b="1" spc="305" dirty="0">
                <a:latin typeface="Trebuchet MS"/>
                <a:cs typeface="Trebuchet MS"/>
              </a:rPr>
              <a:t> </a:t>
            </a:r>
            <a:r>
              <a:rPr sz="2800" b="1" spc="60" dirty="0">
                <a:latin typeface="Trebuchet MS"/>
                <a:cs typeface="Trebuchet MS"/>
              </a:rPr>
              <a:t>canal</a:t>
            </a:r>
            <a:r>
              <a:rPr sz="2800" b="1" spc="315" dirty="0">
                <a:latin typeface="Trebuchet MS"/>
                <a:cs typeface="Trebuchet MS"/>
              </a:rPr>
              <a:t> </a:t>
            </a:r>
            <a:r>
              <a:rPr sz="2800" b="1" spc="105" dirty="0">
                <a:latin typeface="Trebuchet MS"/>
                <a:cs typeface="Trebuchet MS"/>
              </a:rPr>
              <a:t>cleaning</a:t>
            </a:r>
            <a:r>
              <a:rPr sz="2800" b="1" spc="10" dirty="0">
                <a:latin typeface="Trebuchet MS"/>
                <a:cs typeface="Trebuchet MS"/>
              </a:rPr>
              <a:t> </a:t>
            </a:r>
            <a:r>
              <a:rPr sz="2800" b="1" spc="120" dirty="0">
                <a:latin typeface="Trebuchet MS"/>
                <a:cs typeface="Trebuchet MS"/>
              </a:rPr>
              <a:t>and</a:t>
            </a:r>
            <a:r>
              <a:rPr sz="2800" b="1" spc="195" dirty="0">
                <a:latin typeface="Trebuchet MS"/>
                <a:cs typeface="Trebuchet MS"/>
              </a:rPr>
              <a:t> </a:t>
            </a:r>
            <a:r>
              <a:rPr sz="2800" b="1" spc="165" dirty="0">
                <a:latin typeface="Trebuchet MS"/>
                <a:cs typeface="Trebuchet MS"/>
              </a:rPr>
              <a:t>shaping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37" y="1328420"/>
            <a:ext cx="8541308" cy="47315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4520" marR="81915" indent="-6476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Using local anaesthesia and rubber dam placement, all accessible  radicular pulp is removed</a:t>
            </a: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Relative pulpectomy</a:t>
            </a:r>
            <a:endParaRPr sz="2400" dirty="0">
              <a:latin typeface="Trebuchet MS"/>
              <a:cs typeface="Trebuchet MS"/>
            </a:endParaRPr>
          </a:p>
          <a:p>
            <a:pPr marL="991869" marR="207645">
              <a:lnSpc>
                <a:spcPct val="101099"/>
              </a:lnSpc>
              <a:spcBef>
                <a:spcPts val="375"/>
              </a:spcBef>
            </a:pPr>
            <a:r>
              <a:rPr sz="2000" dirty="0">
                <a:latin typeface="Microsoft Sans Serif"/>
                <a:cs typeface="Microsoft Sans Serif"/>
              </a:rPr>
              <a:t>due to tortuous course of root canal coupled with numerous  accessory canals, complete removal of pulp in the primary  teeth may often be difficult , if not impossible. Thus all such  procedures are regarded as partial pulpectomy procedures</a:t>
            </a:r>
          </a:p>
          <a:p>
            <a:pPr marL="160655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Selective filing</a:t>
            </a:r>
            <a:endParaRPr sz="2400" dirty="0">
              <a:latin typeface="Trebuchet MS"/>
              <a:cs typeface="Trebuchet MS"/>
            </a:endParaRPr>
          </a:p>
          <a:p>
            <a:pPr marL="1075055" marR="508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resorption in primary teeth may have started at the time of  Treatment. Also the slender roots , with thin apical ends may  predispose the tooth to a root fracture in cases of excessive  preparation .Thus procedure of selective filing should be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BE5C2-3225-2458-5262-DAB2220048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36</a:t>
            </a:fld>
            <a:endParaRPr lang="en-IN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0243" y="2797810"/>
            <a:ext cx="2666802" cy="31330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7969" y="415290"/>
            <a:ext cx="7837267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With </a:t>
            </a:r>
            <a:r>
              <a:rPr spc="-35" dirty="0"/>
              <a:t>an </a:t>
            </a:r>
            <a:r>
              <a:rPr spc="-60" dirty="0"/>
              <a:t>endodontic </a:t>
            </a:r>
            <a:r>
              <a:rPr spc="-40" dirty="0"/>
              <a:t>file </a:t>
            </a:r>
            <a:r>
              <a:rPr spc="-130" dirty="0"/>
              <a:t>, </a:t>
            </a:r>
            <a:r>
              <a:rPr spc="-65" dirty="0"/>
              <a:t>remove </a:t>
            </a:r>
            <a:r>
              <a:rPr spc="-30" dirty="0"/>
              <a:t>the </a:t>
            </a:r>
            <a:r>
              <a:rPr spc="-145" dirty="0"/>
              <a:t>diseased</a:t>
            </a:r>
            <a:r>
              <a:rPr spc="-140" dirty="0"/>
              <a:t> </a:t>
            </a:r>
            <a:r>
              <a:rPr dirty="0"/>
              <a:t>pulp </a:t>
            </a:r>
            <a:r>
              <a:rPr spc="-145" dirty="0"/>
              <a:t>tissue </a:t>
            </a:r>
            <a:r>
              <a:rPr spc="-15" dirty="0"/>
              <a:t>from all </a:t>
            </a:r>
            <a:r>
              <a:rPr spc="-520" dirty="0"/>
              <a:t> </a:t>
            </a:r>
            <a:r>
              <a:rPr spc="-200" dirty="0"/>
              <a:t>T</a:t>
            </a:r>
            <a:r>
              <a:rPr spc="-114" dirty="0"/>
              <a:t>he</a:t>
            </a:r>
            <a:r>
              <a:rPr spc="-25" dirty="0"/>
              <a:t> </a:t>
            </a:r>
            <a:r>
              <a:rPr spc="-204" dirty="0"/>
              <a:t>c</a:t>
            </a:r>
            <a:r>
              <a:rPr spc="5" dirty="0"/>
              <a:t>a</a:t>
            </a:r>
            <a:r>
              <a:rPr spc="-80" dirty="0"/>
              <a:t>n</a:t>
            </a:r>
            <a:r>
              <a:rPr spc="5" dirty="0"/>
              <a:t>a</a:t>
            </a:r>
            <a:r>
              <a:rPr spc="-80" dirty="0"/>
              <a:t>l.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7969" y="1329690"/>
            <a:ext cx="8368016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canals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be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instrumented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the </a:t>
            </a:r>
            <a:r>
              <a:rPr sz="2000" spc="-130" dirty="0">
                <a:latin typeface="Microsoft Sans Serif"/>
                <a:cs typeface="Microsoft Sans Serif"/>
              </a:rPr>
              <a:t>resistance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point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spc="-135" dirty="0">
                <a:latin typeface="Microsoft Sans Serif"/>
                <a:cs typeface="Microsoft Sans Serif"/>
              </a:rPr>
              <a:t>Each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be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enlarged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4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instrument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29" dirty="0">
                <a:latin typeface="Microsoft Sans Serif"/>
                <a:cs typeface="Microsoft Sans Serif"/>
              </a:rPr>
              <a:t>sizes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greater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First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file </a:t>
            </a:r>
            <a:r>
              <a:rPr sz="2000" spc="-50" dirty="0">
                <a:latin typeface="Microsoft Sans Serif"/>
                <a:cs typeface="Microsoft Sans Serif"/>
              </a:rPr>
              <a:t>capable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working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44149" y="34291"/>
            <a:ext cx="186125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Cleaning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and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shaping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F257B-DF4A-BD4A-61E1-C3A443D669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37</a:t>
            </a:fld>
            <a:endParaRPr lang="en-IN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294" y="1688162"/>
            <a:ext cx="8644993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299200" algn="l"/>
              </a:tabLst>
            </a:pPr>
            <a:r>
              <a:rPr dirty="0"/>
              <a:t>It is not necessary to take an X-ray to determine file length</a:t>
            </a:r>
            <a:r>
              <a:rPr lang="en-IN" dirty="0"/>
              <a:t> </a:t>
            </a:r>
            <a:r>
              <a:rPr dirty="0"/>
              <a:t>as is done in  Permanent teeth endodontic procedure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7094" y="2971800"/>
            <a:ext cx="9023479" cy="21980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63881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Visual comparision of file and root canal length on the pre operative  Periapical radiograph will result in sufficient clinical acccuracy</a:t>
            </a: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88900" marR="461645" algn="just">
              <a:lnSpc>
                <a:spcPct val="100000"/>
              </a:lnSpc>
              <a:tabLst>
                <a:tab pos="3378200" algn="l"/>
              </a:tabLst>
            </a:pPr>
            <a:r>
              <a:rPr sz="2000" dirty="0">
                <a:latin typeface="Microsoft Sans Serif"/>
                <a:cs typeface="Microsoft Sans Serif"/>
              </a:rPr>
              <a:t>In the primary tooth attempts	to mechanically prepare a circular  apical 1/3</a:t>
            </a:r>
            <a:r>
              <a:rPr sz="1725" baseline="28985" dirty="0">
                <a:latin typeface="Microsoft Sans Serif"/>
                <a:cs typeface="Microsoft Sans Serif"/>
              </a:rPr>
              <a:t>rd </a:t>
            </a:r>
            <a:r>
              <a:rPr sz="2000" dirty="0">
                <a:latin typeface="Microsoft Sans Serif"/>
                <a:cs typeface="Microsoft Sans Serif"/>
              </a:rPr>
              <a:t>may result in lateral perforation of the canal because of its  Hour glass shape</a:t>
            </a: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44149" y="34291"/>
            <a:ext cx="186125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Cleaning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and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shaping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18CC5-BDE1-47FF-292A-064207A6FF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38</a:t>
            </a:fld>
            <a:endParaRPr lang="en-IN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A43A5B-BBF4-A770-A53D-F101A6860E7D}"/>
              </a:ext>
            </a:extLst>
          </p:cNvPr>
          <p:cNvSpPr txBox="1"/>
          <p:nvPr/>
        </p:nvSpPr>
        <p:spPr>
          <a:xfrm>
            <a:off x="1305293" y="1447800"/>
            <a:ext cx="7830402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4650" marR="259715" indent="-2857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986280" algn="l"/>
              </a:tabLst>
            </a:pPr>
            <a:r>
              <a:rPr lang="en-US" sz="1800" dirty="0">
                <a:latin typeface="Microsoft Sans Serif"/>
                <a:cs typeface="Microsoft Sans Serif"/>
              </a:rPr>
              <a:t>Because of the </a:t>
            </a:r>
            <a:r>
              <a:rPr lang="en-US" sz="1800" dirty="0" err="1">
                <a:latin typeface="Microsoft Sans Serif"/>
                <a:cs typeface="Microsoft Sans Serif"/>
              </a:rPr>
              <a:t>bizzare</a:t>
            </a:r>
            <a:r>
              <a:rPr lang="en-US" sz="1800" dirty="0">
                <a:latin typeface="Microsoft Sans Serif"/>
                <a:cs typeface="Microsoft Sans Serif"/>
              </a:rPr>
              <a:t> anatomy of primary molar root canals the use of  barbed broaches as in conventional endodontics may be unsuccessful</a:t>
            </a:r>
          </a:p>
          <a:p>
            <a:pPr marL="342900" indent="-342900" algn="just">
              <a:lnSpc>
                <a:spcPct val="1000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Microsoft Sans Serif"/>
              <a:cs typeface="Microsoft Sans Serif"/>
            </a:endParaRPr>
          </a:p>
          <a:p>
            <a:pPr marL="374650" marR="30480" indent="-285750" algn="just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Also the ribbon shape of the root canals, with a narrow mesiodistal width  Compared to their buccolingual dimension, discourages gross enlargement  Of the canals</a:t>
            </a:r>
          </a:p>
          <a:p>
            <a:pPr marL="342900" indent="-342900" algn="just">
              <a:lnSpc>
                <a:spcPct val="100000"/>
              </a:lnSpc>
              <a:spcBef>
                <a:spcPts val="3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Microsoft Sans Serif"/>
              <a:cs typeface="Microsoft Sans Serif"/>
            </a:endParaRPr>
          </a:p>
          <a:p>
            <a:pPr marL="374650" marR="9271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Microsoft Sans Serif"/>
                <a:cs typeface="Microsoft Sans Serif"/>
              </a:rPr>
              <a:t>Hedstrom</a:t>
            </a:r>
            <a:r>
              <a:rPr lang="en-US" sz="1800" dirty="0">
                <a:latin typeface="Microsoft Sans Serif"/>
                <a:cs typeface="Microsoft Sans Serif"/>
              </a:rPr>
              <a:t> files are recommended since they remove hard tissue only on  withdrawal , which prevents pushing infected through the apices. For this  Reason reamers are not recommended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481F8-BA68-64C8-E668-6AEC4748DA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7298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6AA376-1DF9-9B0D-AE54-70DAE4FD756C}"/>
              </a:ext>
            </a:extLst>
          </p:cNvPr>
          <p:cNvSpPr txBox="1"/>
          <p:nvPr/>
        </p:nvSpPr>
        <p:spPr>
          <a:xfrm>
            <a:off x="1334294" y="1388344"/>
            <a:ext cx="75632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 the caries lesion progresses to the point where pulp necrotizes, then  NPT is performed.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Carious or traumatized primary teeth diagnosed with irreversible pulpitis or necrotic pulp can be treated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non-vital pulp therapies    </a:t>
            </a:r>
            <a:r>
              <a:rPr lang="en-US" sz="1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pulpectomy for primary teeth, root canal </a:t>
            </a:r>
          </a:p>
          <a:p>
            <a:pPr algn="just"/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treatment  and apexification </a:t>
            </a:r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permanent teeth) </a:t>
            </a:r>
          </a:p>
          <a:p>
            <a:pPr algn="just"/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extraction.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A49FA-0F33-134F-8C36-8F3AA78A9F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933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9845" y="491490"/>
            <a:ext cx="856064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3500">
              <a:lnSpc>
                <a:spcPct val="100000"/>
              </a:lnSpc>
              <a:spcBef>
                <a:spcPts val="100"/>
              </a:spcBef>
              <a:tabLst>
                <a:tab pos="5843270" algn="l"/>
                <a:tab pos="6354445" algn="l"/>
              </a:tabLst>
            </a:pPr>
            <a:r>
              <a:rPr dirty="0"/>
              <a:t>Instruments used in conjunction with irrigating solution</a:t>
            </a:r>
            <a:r>
              <a:rPr lang="en-IN" dirty="0"/>
              <a:t> </a:t>
            </a:r>
            <a:r>
              <a:rPr dirty="0"/>
              <a:t>reduce the  possibility of fracture because of the lubricant action of the</a:t>
            </a:r>
            <a:r>
              <a:rPr lang="en-IN" dirty="0"/>
              <a:t> </a:t>
            </a:r>
            <a:r>
              <a:rPr dirty="0"/>
              <a:t>solution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9844" y="1407159"/>
            <a:ext cx="8919794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559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5% solution of sodium hypochlorite has an excellent solvent action and  is dilute enough to cause only mild irritation when contacting periapical  Tissue</a:t>
            </a:r>
          </a:p>
          <a:p>
            <a:pPr marL="45847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-</a:t>
            </a:r>
            <a:r>
              <a:rPr sz="1850" i="1" dirty="0">
                <a:latin typeface="Trebuchet MS"/>
                <a:cs typeface="Trebuchet MS"/>
              </a:rPr>
              <a:t>Schilder &amp; Amsterdam,1970</a:t>
            </a:r>
            <a:endParaRPr sz="18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Microsoft Sans Serif"/>
                <a:cs typeface="Microsoft Sans Serif"/>
              </a:rPr>
              <a:t>After filing ,the canal should be irrigated and then dried with cotton pellet  Or paper points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44149" y="34291"/>
            <a:ext cx="186125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Cleaning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and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shaping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C706E-D5B5-D90B-A1B1-D998348889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40</a:t>
            </a:fld>
            <a:endParaRPr lang="en-IN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7145" y="34290"/>
            <a:ext cx="740440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95" dirty="0">
                <a:latin typeface="Trebuchet MS"/>
                <a:cs typeface="Trebuchet MS"/>
              </a:rPr>
              <a:t>3</a:t>
            </a:r>
            <a:r>
              <a:rPr sz="2800" b="1" spc="-415" dirty="0">
                <a:latin typeface="Trebuchet MS"/>
                <a:cs typeface="Trebuchet MS"/>
              </a:rPr>
              <a:t>.</a:t>
            </a:r>
            <a:r>
              <a:rPr sz="2800" b="1" spc="320" dirty="0">
                <a:latin typeface="Trebuchet MS"/>
                <a:cs typeface="Trebuchet MS"/>
              </a:rPr>
              <a:t> </a:t>
            </a:r>
            <a:r>
              <a:rPr sz="2800" b="1" spc="-185" dirty="0">
                <a:latin typeface="Trebuchet MS"/>
                <a:cs typeface="Trebuchet MS"/>
              </a:rPr>
              <a:t>F</a:t>
            </a:r>
            <a:r>
              <a:rPr sz="2800" b="1" spc="-320" dirty="0">
                <a:latin typeface="Trebuchet MS"/>
                <a:cs typeface="Trebuchet MS"/>
              </a:rPr>
              <a:t> </a:t>
            </a:r>
            <a:r>
              <a:rPr sz="2800" b="1" spc="-114" dirty="0">
                <a:latin typeface="Trebuchet MS"/>
                <a:cs typeface="Trebuchet MS"/>
              </a:rPr>
              <a:t>i</a:t>
            </a:r>
            <a:r>
              <a:rPr sz="2800" b="1" spc="-540" dirty="0">
                <a:latin typeface="Trebuchet MS"/>
                <a:cs typeface="Trebuchet MS"/>
              </a:rPr>
              <a:t> </a:t>
            </a:r>
            <a:r>
              <a:rPr sz="2800" b="1" spc="-105" dirty="0">
                <a:latin typeface="Trebuchet MS"/>
                <a:cs typeface="Trebuchet MS"/>
              </a:rPr>
              <a:t>l</a:t>
            </a:r>
            <a:r>
              <a:rPr sz="2800" b="1" spc="-580" dirty="0">
                <a:latin typeface="Trebuchet MS"/>
                <a:cs typeface="Trebuchet MS"/>
              </a:rPr>
              <a:t> </a:t>
            </a:r>
            <a:r>
              <a:rPr sz="2800" b="1" spc="-105" dirty="0">
                <a:latin typeface="Trebuchet MS"/>
                <a:cs typeface="Trebuchet MS"/>
              </a:rPr>
              <a:t>l</a:t>
            </a:r>
            <a:r>
              <a:rPr sz="2800" b="1" spc="-570" dirty="0">
                <a:latin typeface="Trebuchet MS"/>
                <a:cs typeface="Trebuchet MS"/>
              </a:rPr>
              <a:t> </a:t>
            </a:r>
            <a:r>
              <a:rPr sz="2800" b="1" spc="175" dirty="0">
                <a:latin typeface="Trebuchet MS"/>
                <a:cs typeface="Trebuchet MS"/>
              </a:rPr>
              <a:t>i</a:t>
            </a:r>
            <a:r>
              <a:rPr sz="2800" b="1" spc="200" dirty="0">
                <a:latin typeface="Trebuchet MS"/>
                <a:cs typeface="Trebuchet MS"/>
              </a:rPr>
              <a:t>n</a:t>
            </a:r>
            <a:r>
              <a:rPr sz="2800" b="1" spc="150" dirty="0">
                <a:latin typeface="Trebuchet MS"/>
                <a:cs typeface="Trebuchet MS"/>
              </a:rPr>
              <a:t>g</a:t>
            </a:r>
            <a:r>
              <a:rPr sz="2800" b="1" spc="15" dirty="0">
                <a:latin typeface="Trebuchet MS"/>
                <a:cs typeface="Trebuchet MS"/>
              </a:rPr>
              <a:t> </a:t>
            </a:r>
            <a:r>
              <a:rPr sz="2800" b="1" spc="100" dirty="0">
                <a:latin typeface="Trebuchet MS"/>
                <a:cs typeface="Trebuchet MS"/>
              </a:rPr>
              <a:t>o</a:t>
            </a:r>
            <a:r>
              <a:rPr sz="2800" b="1" spc="-85" dirty="0">
                <a:latin typeface="Trebuchet MS"/>
                <a:cs typeface="Trebuchet MS"/>
              </a:rPr>
              <a:t>f</a:t>
            </a:r>
            <a:r>
              <a:rPr sz="2800" b="1" spc="160" dirty="0">
                <a:latin typeface="Trebuchet MS"/>
                <a:cs typeface="Trebuchet MS"/>
              </a:rPr>
              <a:t> </a:t>
            </a:r>
            <a:r>
              <a:rPr sz="2800" b="1" spc="-15" dirty="0">
                <a:latin typeface="Trebuchet MS"/>
                <a:cs typeface="Trebuchet MS"/>
              </a:rPr>
              <a:t>t</a:t>
            </a:r>
            <a:r>
              <a:rPr sz="2800" b="1" spc="195" dirty="0">
                <a:latin typeface="Trebuchet MS"/>
                <a:cs typeface="Trebuchet MS"/>
              </a:rPr>
              <a:t>h</a:t>
            </a:r>
            <a:r>
              <a:rPr sz="2800" b="1" spc="-100" dirty="0">
                <a:latin typeface="Trebuchet MS"/>
                <a:cs typeface="Trebuchet MS"/>
              </a:rPr>
              <a:t>e</a:t>
            </a:r>
            <a:r>
              <a:rPr sz="2800" b="1" spc="55" dirty="0">
                <a:latin typeface="Trebuchet MS"/>
                <a:cs typeface="Trebuchet MS"/>
              </a:rPr>
              <a:t> </a:t>
            </a:r>
            <a:r>
              <a:rPr sz="2800" b="1" spc="135" dirty="0">
                <a:latin typeface="Trebuchet MS"/>
                <a:cs typeface="Trebuchet MS"/>
              </a:rPr>
              <a:t>p</a:t>
            </a:r>
            <a:r>
              <a:rPr sz="2800" b="1" spc="250" dirty="0">
                <a:latin typeface="Trebuchet MS"/>
                <a:cs typeface="Trebuchet MS"/>
              </a:rPr>
              <a:t>r</a:t>
            </a:r>
            <a:r>
              <a:rPr sz="2800" b="1" spc="175" dirty="0">
                <a:latin typeface="Trebuchet MS"/>
                <a:cs typeface="Trebuchet MS"/>
              </a:rPr>
              <a:t>i</a:t>
            </a:r>
            <a:r>
              <a:rPr sz="2800" b="1" spc="280" dirty="0">
                <a:latin typeface="Trebuchet MS"/>
                <a:cs typeface="Trebuchet MS"/>
              </a:rPr>
              <a:t>m</a:t>
            </a:r>
            <a:r>
              <a:rPr sz="2800" b="1" spc="155" dirty="0">
                <a:latin typeface="Trebuchet MS"/>
                <a:cs typeface="Trebuchet MS"/>
              </a:rPr>
              <a:t>a</a:t>
            </a:r>
            <a:r>
              <a:rPr sz="2800" b="1" spc="254" dirty="0">
                <a:latin typeface="Trebuchet MS"/>
                <a:cs typeface="Trebuchet MS"/>
              </a:rPr>
              <a:t>r</a:t>
            </a:r>
            <a:r>
              <a:rPr sz="2800" b="1" spc="65" dirty="0">
                <a:latin typeface="Trebuchet MS"/>
                <a:cs typeface="Trebuchet MS"/>
              </a:rPr>
              <a:t>y</a:t>
            </a:r>
            <a:r>
              <a:rPr sz="2800" b="1" spc="-45" dirty="0">
                <a:latin typeface="Trebuchet MS"/>
                <a:cs typeface="Trebuchet MS"/>
              </a:rPr>
              <a:t> </a:t>
            </a:r>
            <a:r>
              <a:rPr sz="2800" b="1" spc="250" dirty="0">
                <a:latin typeface="Trebuchet MS"/>
                <a:cs typeface="Trebuchet MS"/>
              </a:rPr>
              <a:t>r</a:t>
            </a:r>
            <a:r>
              <a:rPr sz="2800" b="1" spc="100" dirty="0">
                <a:latin typeface="Trebuchet MS"/>
                <a:cs typeface="Trebuchet MS"/>
              </a:rPr>
              <a:t>o</a:t>
            </a:r>
            <a:r>
              <a:rPr sz="2800" b="1" spc="110" dirty="0">
                <a:latin typeface="Trebuchet MS"/>
                <a:cs typeface="Trebuchet MS"/>
              </a:rPr>
              <a:t>o</a:t>
            </a:r>
            <a:r>
              <a:rPr sz="2800" b="1" spc="-160" dirty="0">
                <a:latin typeface="Trebuchet MS"/>
                <a:cs typeface="Trebuchet MS"/>
              </a:rPr>
              <a:t>t</a:t>
            </a:r>
            <a:r>
              <a:rPr sz="2800" b="1" spc="210" dirty="0">
                <a:latin typeface="Trebuchet MS"/>
                <a:cs typeface="Trebuchet MS"/>
              </a:rPr>
              <a:t> </a:t>
            </a:r>
            <a:r>
              <a:rPr sz="2800" b="1" spc="-120" dirty="0">
                <a:latin typeface="Trebuchet MS"/>
                <a:cs typeface="Trebuchet MS"/>
              </a:rPr>
              <a:t>c</a:t>
            </a:r>
            <a:r>
              <a:rPr sz="2800" b="1" spc="165" dirty="0">
                <a:latin typeface="Trebuchet MS"/>
                <a:cs typeface="Trebuchet MS"/>
              </a:rPr>
              <a:t>a</a:t>
            </a:r>
            <a:r>
              <a:rPr sz="2800" b="1" spc="200" dirty="0">
                <a:latin typeface="Trebuchet MS"/>
                <a:cs typeface="Trebuchet MS"/>
              </a:rPr>
              <a:t>n</a:t>
            </a:r>
            <a:r>
              <a:rPr sz="2800" b="1" spc="165" dirty="0">
                <a:latin typeface="Trebuchet MS"/>
                <a:cs typeface="Trebuchet MS"/>
              </a:rPr>
              <a:t>a</a:t>
            </a:r>
            <a:r>
              <a:rPr sz="2800" b="1" spc="160" dirty="0">
                <a:latin typeface="Trebuchet MS"/>
                <a:cs typeface="Trebuchet MS"/>
              </a:rPr>
              <a:t>l</a:t>
            </a:r>
            <a:r>
              <a:rPr sz="2800" b="1" spc="-30" dirty="0">
                <a:latin typeface="Trebuchet MS"/>
                <a:cs typeface="Trebuchet MS"/>
              </a:rPr>
              <a:t>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1176" y="642620"/>
            <a:ext cx="8828434" cy="5665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Ideal requirements are as follows</a:t>
            </a:r>
          </a:p>
          <a:p>
            <a:pPr marL="1243330" marR="87630" indent="-1243330">
              <a:lnSpc>
                <a:spcPct val="100000"/>
              </a:lnSpc>
              <a:spcBef>
                <a:spcPts val="2160"/>
              </a:spcBef>
              <a:buSzPct val="90000"/>
              <a:buFont typeface="Lucida Sans Unicode"/>
              <a:buAutoNum type="arabicPeriod"/>
              <a:tabLst>
                <a:tab pos="1243330" algn="l"/>
              </a:tabLst>
            </a:pPr>
            <a:r>
              <a:rPr sz="2000" b="1" dirty="0">
                <a:solidFill>
                  <a:srgbClr val="FF0000"/>
                </a:solidFill>
                <a:latin typeface="Trebuchet MS"/>
                <a:cs typeface="Trebuchet MS"/>
              </a:rPr>
              <a:t>. </a:t>
            </a:r>
            <a:r>
              <a:rPr sz="2000" dirty="0">
                <a:latin typeface="Microsoft Sans Serif"/>
                <a:cs typeface="Microsoft Sans Serif"/>
              </a:rPr>
              <a:t>Should resorb at the similar rate as the primary root</a:t>
            </a:r>
          </a:p>
          <a:p>
            <a:pPr marL="1183640" marR="187325" indent="-256540">
              <a:lnSpc>
                <a:spcPct val="100000"/>
              </a:lnSpc>
              <a:spcBef>
                <a:spcPts val="2400"/>
              </a:spcBef>
              <a:buClr>
                <a:srgbClr val="FF0000"/>
              </a:buClr>
              <a:buFont typeface="Trebuchet MS"/>
              <a:buAutoNum type="arabicPeriod"/>
              <a:tabLst>
                <a:tab pos="1217930" algn="l"/>
              </a:tabLst>
            </a:pPr>
            <a:r>
              <a:rPr dirty="0"/>
              <a:t>	</a:t>
            </a:r>
            <a:r>
              <a:rPr sz="2000" dirty="0">
                <a:latin typeface="Microsoft Sans Serif"/>
                <a:cs typeface="Microsoft Sans Serif"/>
              </a:rPr>
              <a:t>Should be harmless to the periapical tissues and to the  permanent tooth germ ; if pressed beyond the apex it should  resorb readily</a:t>
            </a:r>
          </a:p>
          <a:p>
            <a:pPr>
              <a:lnSpc>
                <a:spcPct val="100000"/>
              </a:lnSpc>
              <a:spcBef>
                <a:spcPts val="30"/>
              </a:spcBef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1207770" indent="-28067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1207770" algn="l"/>
              </a:tabLst>
            </a:pPr>
            <a:r>
              <a:rPr sz="2000" dirty="0">
                <a:latin typeface="Microsoft Sans Serif"/>
                <a:cs typeface="Microsoft Sans Serif"/>
              </a:rPr>
              <a:t>Should have a stable disinfecting power</a:t>
            </a: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1183640" marR="97155" indent="-25654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1233170" algn="l"/>
              </a:tabLst>
            </a:pPr>
            <a:r>
              <a:rPr sz="2000" dirty="0">
                <a:latin typeface="Microsoft Sans Serif"/>
                <a:cs typeface="Microsoft Sans Serif"/>
              </a:rPr>
              <a:t>Should be inserted into the root canal and be removed easily  if necessary</a:t>
            </a:r>
          </a:p>
          <a:p>
            <a:pPr>
              <a:lnSpc>
                <a:spcPct val="100000"/>
              </a:lnSpc>
              <a:spcBef>
                <a:spcPts val="20"/>
              </a:spcBef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1215390" indent="-28829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Trebuchet MS"/>
              <a:buAutoNum type="arabicPeriod"/>
              <a:tabLst>
                <a:tab pos="1215390" algn="l"/>
              </a:tabLst>
            </a:pPr>
            <a:r>
              <a:rPr sz="2000" dirty="0">
                <a:latin typeface="Microsoft Sans Serif"/>
                <a:cs typeface="Microsoft Sans Serif"/>
              </a:rPr>
              <a:t>Should adhere to the walls of the canals and should not shrink</a:t>
            </a:r>
          </a:p>
          <a:p>
            <a:pPr>
              <a:lnSpc>
                <a:spcPct val="100000"/>
              </a:lnSpc>
              <a:spcBef>
                <a:spcPts val="20"/>
              </a:spcBef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1231900" indent="-30480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1231900" algn="l"/>
              </a:tabLst>
            </a:pPr>
            <a:r>
              <a:rPr sz="2000" dirty="0">
                <a:latin typeface="Microsoft Sans Serif"/>
                <a:cs typeface="Microsoft Sans Serif"/>
              </a:rPr>
              <a:t>Should not be soluble in water</a:t>
            </a: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1210310" indent="-28321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1210310" algn="l"/>
              </a:tabLst>
            </a:pPr>
            <a:r>
              <a:rPr sz="2000" dirty="0">
                <a:latin typeface="Microsoft Sans Serif"/>
                <a:cs typeface="Microsoft Sans Serif"/>
              </a:rPr>
              <a:t>Should be radiopaque and not discolor the tooth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0AD9C-84B4-C84C-6CDB-C4CE2560FA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41</a:t>
            </a:fld>
            <a:endParaRPr lang="en-IN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9799" y="642620"/>
            <a:ext cx="2043243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45" dirty="0">
                <a:latin typeface="Trebuchet MS"/>
                <a:cs typeface="Trebuchet MS"/>
              </a:rPr>
              <a:t>G</a:t>
            </a:r>
            <a:r>
              <a:rPr sz="2400" spc="-25" dirty="0">
                <a:latin typeface="Trebuchet MS"/>
                <a:cs typeface="Trebuchet MS"/>
              </a:rPr>
              <a:t>u</a:t>
            </a:r>
            <a:r>
              <a:rPr sz="2400" spc="-145" dirty="0">
                <a:latin typeface="Trebuchet MS"/>
                <a:cs typeface="Trebuchet MS"/>
              </a:rPr>
              <a:t>t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150" dirty="0">
                <a:latin typeface="Trebuchet MS"/>
                <a:cs typeface="Trebuchet MS"/>
              </a:rPr>
              <a:t>a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P</a:t>
            </a:r>
            <a:r>
              <a:rPr sz="2400" spc="-90" dirty="0">
                <a:latin typeface="Trebuchet MS"/>
                <a:cs typeface="Trebuchet MS"/>
              </a:rPr>
              <a:t>e</a:t>
            </a:r>
            <a:r>
              <a:rPr sz="2400" spc="-60" dirty="0">
                <a:latin typeface="Trebuchet MS"/>
                <a:cs typeface="Trebuchet MS"/>
              </a:rPr>
              <a:t>r</a:t>
            </a:r>
            <a:r>
              <a:rPr sz="2400" spc="145" dirty="0">
                <a:latin typeface="Trebuchet MS"/>
                <a:cs typeface="Trebuchet MS"/>
              </a:rPr>
              <a:t>c</a:t>
            </a:r>
            <a:r>
              <a:rPr sz="2400" spc="-25" dirty="0">
                <a:latin typeface="Trebuchet MS"/>
                <a:cs typeface="Trebuchet MS"/>
              </a:rPr>
              <a:t>h</a:t>
            </a:r>
            <a:r>
              <a:rPr sz="2400" spc="150" dirty="0">
                <a:latin typeface="Trebuchet MS"/>
                <a:cs typeface="Trebuchet MS"/>
              </a:rPr>
              <a:t>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483" y="1253490"/>
            <a:ext cx="9309881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Not indicated for primary teeth</a:t>
            </a:r>
          </a:p>
          <a:p>
            <a:pPr marL="127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Since it is not a resorbable material, its use is contraindicated in primary teeth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2676" y="4377690"/>
            <a:ext cx="8404995" cy="2028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No material currently available meets al the criteria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Microsoft Sans Serif"/>
                <a:cs typeface="Microsoft Sans Serif"/>
              </a:rPr>
              <a:t>The filling material most commonly used for primary pulp canals are </a:t>
            </a:r>
            <a:r>
              <a:rPr sz="1800" dirty="0">
                <a:latin typeface="Lucida Sans Unicode"/>
                <a:cs typeface="Lucida Sans Unicode"/>
              </a:rPr>
              <a:t>:</a:t>
            </a:r>
          </a:p>
          <a:p>
            <a:pPr marL="2139950" indent="-29845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2139950" algn="l"/>
              </a:tabLst>
            </a:pPr>
            <a:r>
              <a:rPr sz="2400" dirty="0">
                <a:latin typeface="Microsoft Sans Serif"/>
                <a:cs typeface="Microsoft Sans Serif"/>
              </a:rPr>
              <a:t>Zinc oxide - Eugenol paste</a:t>
            </a:r>
          </a:p>
          <a:p>
            <a:pPr marL="2190750" indent="-34925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2190750" algn="l"/>
              </a:tabLst>
            </a:pPr>
            <a:r>
              <a:rPr sz="2400" dirty="0">
                <a:latin typeface="Microsoft Sans Serif"/>
                <a:cs typeface="Microsoft Sans Serif"/>
              </a:rPr>
              <a:t>Iodoform paste</a:t>
            </a:r>
          </a:p>
          <a:p>
            <a:pPr marL="2175510" indent="-33401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2175510" algn="l"/>
              </a:tabLst>
            </a:pPr>
            <a:r>
              <a:rPr sz="2400" dirty="0">
                <a:latin typeface="Microsoft Sans Serif"/>
                <a:cs typeface="Microsoft Sans Serif"/>
              </a:rPr>
              <a:t>Calcium hydroxide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961179" y="1978660"/>
            <a:ext cx="2865471" cy="2062480"/>
            <a:chOff x="2593339" y="1978660"/>
            <a:chExt cx="2509520" cy="20624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9399" y="2238894"/>
              <a:ext cx="2057400" cy="15046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93339" y="1978660"/>
              <a:ext cx="2509520" cy="2062480"/>
            </a:xfrm>
            <a:custGeom>
              <a:avLst/>
              <a:gdLst/>
              <a:ahLst/>
              <a:cxnLst/>
              <a:rect l="l" t="t" r="r" b="b"/>
              <a:pathLst>
                <a:path w="2509520" h="2062479">
                  <a:moveTo>
                    <a:pt x="1350010" y="0"/>
                  </a:moveTo>
                  <a:lnTo>
                    <a:pt x="1283970" y="0"/>
                  </a:lnTo>
                  <a:lnTo>
                    <a:pt x="1219200" y="2539"/>
                  </a:lnTo>
                  <a:lnTo>
                    <a:pt x="1153160" y="7619"/>
                  </a:lnTo>
                  <a:lnTo>
                    <a:pt x="1087120" y="15239"/>
                  </a:lnTo>
                  <a:lnTo>
                    <a:pt x="1022350" y="25400"/>
                  </a:lnTo>
                  <a:lnTo>
                    <a:pt x="958850" y="39369"/>
                  </a:lnTo>
                  <a:lnTo>
                    <a:pt x="895350" y="54610"/>
                  </a:lnTo>
                  <a:lnTo>
                    <a:pt x="833120" y="73660"/>
                  </a:lnTo>
                  <a:lnTo>
                    <a:pt x="772160" y="95250"/>
                  </a:lnTo>
                  <a:lnTo>
                    <a:pt x="711200" y="119379"/>
                  </a:lnTo>
                  <a:lnTo>
                    <a:pt x="652780" y="146050"/>
                  </a:lnTo>
                  <a:lnTo>
                    <a:pt x="595630" y="175260"/>
                  </a:lnTo>
                  <a:lnTo>
                    <a:pt x="541020" y="205739"/>
                  </a:lnTo>
                  <a:lnTo>
                    <a:pt x="487680" y="240029"/>
                  </a:lnTo>
                  <a:lnTo>
                    <a:pt x="436880" y="275589"/>
                  </a:lnTo>
                  <a:lnTo>
                    <a:pt x="388620" y="313689"/>
                  </a:lnTo>
                  <a:lnTo>
                    <a:pt x="341630" y="353060"/>
                  </a:lnTo>
                  <a:lnTo>
                    <a:pt x="298450" y="394969"/>
                  </a:lnTo>
                  <a:lnTo>
                    <a:pt x="256540" y="438150"/>
                  </a:lnTo>
                  <a:lnTo>
                    <a:pt x="218440" y="482600"/>
                  </a:lnTo>
                  <a:lnTo>
                    <a:pt x="182880" y="529589"/>
                  </a:lnTo>
                  <a:lnTo>
                    <a:pt x="149860" y="576579"/>
                  </a:lnTo>
                  <a:lnTo>
                    <a:pt x="120650" y="626110"/>
                  </a:lnTo>
                  <a:lnTo>
                    <a:pt x="93980" y="676910"/>
                  </a:lnTo>
                  <a:lnTo>
                    <a:pt x="69850" y="727710"/>
                  </a:lnTo>
                  <a:lnTo>
                    <a:pt x="49530" y="779779"/>
                  </a:lnTo>
                  <a:lnTo>
                    <a:pt x="33020" y="833119"/>
                  </a:lnTo>
                  <a:lnTo>
                    <a:pt x="19050" y="885189"/>
                  </a:lnTo>
                  <a:lnTo>
                    <a:pt x="8890" y="939800"/>
                  </a:lnTo>
                  <a:lnTo>
                    <a:pt x="2540" y="993139"/>
                  </a:lnTo>
                  <a:lnTo>
                    <a:pt x="59" y="1046479"/>
                  </a:lnTo>
                  <a:lnTo>
                    <a:pt x="0" y="1101089"/>
                  </a:lnTo>
                  <a:lnTo>
                    <a:pt x="3810" y="1154429"/>
                  </a:lnTo>
                  <a:lnTo>
                    <a:pt x="10160" y="1209039"/>
                  </a:lnTo>
                  <a:lnTo>
                    <a:pt x="20320" y="1261110"/>
                  </a:lnTo>
                  <a:lnTo>
                    <a:pt x="34290" y="1313179"/>
                  </a:lnTo>
                  <a:lnTo>
                    <a:pt x="52070" y="1365250"/>
                  </a:lnTo>
                  <a:lnTo>
                    <a:pt x="72390" y="1416050"/>
                  </a:lnTo>
                  <a:lnTo>
                    <a:pt x="95250" y="1465579"/>
                  </a:lnTo>
                  <a:lnTo>
                    <a:pt x="123190" y="1513839"/>
                  </a:lnTo>
                  <a:lnTo>
                    <a:pt x="152400" y="1560829"/>
                  </a:lnTo>
                  <a:lnTo>
                    <a:pt x="185420" y="1606550"/>
                  </a:lnTo>
                  <a:lnTo>
                    <a:pt x="222250" y="1649729"/>
                  </a:lnTo>
                  <a:lnTo>
                    <a:pt x="260350" y="1692909"/>
                  </a:lnTo>
                  <a:lnTo>
                    <a:pt x="302260" y="1733550"/>
                  </a:lnTo>
                  <a:lnTo>
                    <a:pt x="345440" y="1771650"/>
                  </a:lnTo>
                  <a:lnTo>
                    <a:pt x="392430" y="1808479"/>
                  </a:lnTo>
                  <a:lnTo>
                    <a:pt x="441960" y="1842770"/>
                  </a:lnTo>
                  <a:lnTo>
                    <a:pt x="492760" y="1874520"/>
                  </a:lnTo>
                  <a:lnTo>
                    <a:pt x="546100" y="1905000"/>
                  </a:lnTo>
                  <a:lnTo>
                    <a:pt x="600710" y="1931670"/>
                  </a:lnTo>
                  <a:lnTo>
                    <a:pt x="659130" y="1957070"/>
                  </a:lnTo>
                  <a:lnTo>
                    <a:pt x="717550" y="1979929"/>
                  </a:lnTo>
                  <a:lnTo>
                    <a:pt x="777239" y="1998979"/>
                  </a:lnTo>
                  <a:lnTo>
                    <a:pt x="838200" y="2016759"/>
                  </a:lnTo>
                  <a:lnTo>
                    <a:pt x="900430" y="2030729"/>
                  </a:lnTo>
                  <a:lnTo>
                    <a:pt x="963930" y="2043429"/>
                  </a:lnTo>
                  <a:lnTo>
                    <a:pt x="1028700" y="2052320"/>
                  </a:lnTo>
                  <a:lnTo>
                    <a:pt x="1093470" y="2058670"/>
                  </a:lnTo>
                  <a:lnTo>
                    <a:pt x="1159510" y="2061209"/>
                  </a:lnTo>
                  <a:lnTo>
                    <a:pt x="1224280" y="2062479"/>
                  </a:lnTo>
                  <a:lnTo>
                    <a:pt x="1290320" y="2059939"/>
                  </a:lnTo>
                  <a:lnTo>
                    <a:pt x="1356360" y="2054859"/>
                  </a:lnTo>
                  <a:lnTo>
                    <a:pt x="1421130" y="2047239"/>
                  </a:lnTo>
                  <a:lnTo>
                    <a:pt x="1487170" y="2035809"/>
                  </a:lnTo>
                  <a:lnTo>
                    <a:pt x="1550670" y="2023109"/>
                  </a:lnTo>
                  <a:lnTo>
                    <a:pt x="1614170" y="2006600"/>
                  </a:lnTo>
                  <a:lnTo>
                    <a:pt x="1676400" y="1987550"/>
                  </a:lnTo>
                  <a:lnTo>
                    <a:pt x="1737360" y="1965959"/>
                  </a:lnTo>
                  <a:lnTo>
                    <a:pt x="1798320" y="1941829"/>
                  </a:lnTo>
                  <a:lnTo>
                    <a:pt x="1856739" y="1916429"/>
                  </a:lnTo>
                  <a:lnTo>
                    <a:pt x="1912620" y="1887220"/>
                  </a:lnTo>
                  <a:lnTo>
                    <a:pt x="1968500" y="1855470"/>
                  </a:lnTo>
                  <a:lnTo>
                    <a:pt x="2020570" y="1822450"/>
                  </a:lnTo>
                  <a:lnTo>
                    <a:pt x="2072639" y="1785620"/>
                  </a:lnTo>
                  <a:lnTo>
                    <a:pt x="2120900" y="1748789"/>
                  </a:lnTo>
                  <a:lnTo>
                    <a:pt x="2167890" y="1709420"/>
                  </a:lnTo>
                  <a:lnTo>
                    <a:pt x="2201910" y="1676400"/>
                  </a:lnTo>
                  <a:lnTo>
                    <a:pt x="1178560" y="1676400"/>
                  </a:lnTo>
                  <a:lnTo>
                    <a:pt x="1135380" y="1673859"/>
                  </a:lnTo>
                  <a:lnTo>
                    <a:pt x="1049020" y="1666239"/>
                  </a:lnTo>
                  <a:lnTo>
                    <a:pt x="1005839" y="1659889"/>
                  </a:lnTo>
                  <a:lnTo>
                    <a:pt x="963930" y="1651000"/>
                  </a:lnTo>
                  <a:lnTo>
                    <a:pt x="923289" y="1640839"/>
                  </a:lnTo>
                  <a:lnTo>
                    <a:pt x="882650" y="1629409"/>
                  </a:lnTo>
                  <a:lnTo>
                    <a:pt x="843280" y="1616710"/>
                  </a:lnTo>
                  <a:lnTo>
                    <a:pt x="805180" y="1602739"/>
                  </a:lnTo>
                  <a:lnTo>
                    <a:pt x="768350" y="1586229"/>
                  </a:lnTo>
                  <a:lnTo>
                    <a:pt x="732789" y="1569719"/>
                  </a:lnTo>
                  <a:lnTo>
                    <a:pt x="697230" y="1550669"/>
                  </a:lnTo>
                  <a:lnTo>
                    <a:pt x="664210" y="1530350"/>
                  </a:lnTo>
                  <a:lnTo>
                    <a:pt x="603250" y="1487169"/>
                  </a:lnTo>
                  <a:lnTo>
                    <a:pt x="548640" y="1438910"/>
                  </a:lnTo>
                  <a:lnTo>
                    <a:pt x="500380" y="1385569"/>
                  </a:lnTo>
                  <a:lnTo>
                    <a:pt x="461010" y="1329689"/>
                  </a:lnTo>
                  <a:lnTo>
                    <a:pt x="429260" y="1270000"/>
                  </a:lnTo>
                  <a:lnTo>
                    <a:pt x="405130" y="1209039"/>
                  </a:lnTo>
                  <a:lnTo>
                    <a:pt x="391160" y="1145539"/>
                  </a:lnTo>
                  <a:lnTo>
                    <a:pt x="384810" y="1080769"/>
                  </a:lnTo>
                  <a:lnTo>
                    <a:pt x="384907" y="1046479"/>
                  </a:lnTo>
                  <a:lnTo>
                    <a:pt x="392430" y="982979"/>
                  </a:lnTo>
                  <a:lnTo>
                    <a:pt x="408940" y="916939"/>
                  </a:lnTo>
                  <a:lnTo>
                    <a:pt x="433070" y="854710"/>
                  </a:lnTo>
                  <a:lnTo>
                    <a:pt x="467360" y="792479"/>
                  </a:lnTo>
                  <a:lnTo>
                    <a:pt x="486410" y="762000"/>
                  </a:lnTo>
                  <a:lnTo>
                    <a:pt x="1180614" y="762000"/>
                  </a:lnTo>
                  <a:lnTo>
                    <a:pt x="784860" y="509269"/>
                  </a:lnTo>
                  <a:lnTo>
                    <a:pt x="822960" y="490219"/>
                  </a:lnTo>
                  <a:lnTo>
                    <a:pt x="861060" y="473710"/>
                  </a:lnTo>
                  <a:lnTo>
                    <a:pt x="900430" y="457200"/>
                  </a:lnTo>
                  <a:lnTo>
                    <a:pt x="941070" y="443229"/>
                  </a:lnTo>
                  <a:lnTo>
                    <a:pt x="982980" y="430529"/>
                  </a:lnTo>
                  <a:lnTo>
                    <a:pt x="1024889" y="419100"/>
                  </a:lnTo>
                  <a:lnTo>
                    <a:pt x="1111250" y="401319"/>
                  </a:lnTo>
                  <a:lnTo>
                    <a:pt x="1154430" y="394969"/>
                  </a:lnTo>
                  <a:lnTo>
                    <a:pt x="1198880" y="389889"/>
                  </a:lnTo>
                  <a:lnTo>
                    <a:pt x="1242060" y="387350"/>
                  </a:lnTo>
                  <a:lnTo>
                    <a:pt x="1286510" y="386079"/>
                  </a:lnTo>
                  <a:lnTo>
                    <a:pt x="2264179" y="386079"/>
                  </a:lnTo>
                  <a:lnTo>
                    <a:pt x="2249170" y="369569"/>
                  </a:lnTo>
                  <a:lnTo>
                    <a:pt x="2207260" y="328929"/>
                  </a:lnTo>
                  <a:lnTo>
                    <a:pt x="2162810" y="289560"/>
                  </a:lnTo>
                  <a:lnTo>
                    <a:pt x="2117090" y="254000"/>
                  </a:lnTo>
                  <a:lnTo>
                    <a:pt x="2067560" y="219710"/>
                  </a:lnTo>
                  <a:lnTo>
                    <a:pt x="2016760" y="186689"/>
                  </a:lnTo>
                  <a:lnTo>
                    <a:pt x="1963420" y="157479"/>
                  </a:lnTo>
                  <a:lnTo>
                    <a:pt x="1907539" y="129539"/>
                  </a:lnTo>
                  <a:lnTo>
                    <a:pt x="1850389" y="104139"/>
                  </a:lnTo>
                  <a:lnTo>
                    <a:pt x="1791970" y="82550"/>
                  </a:lnTo>
                  <a:lnTo>
                    <a:pt x="1732280" y="62229"/>
                  </a:lnTo>
                  <a:lnTo>
                    <a:pt x="1671320" y="45719"/>
                  </a:lnTo>
                  <a:lnTo>
                    <a:pt x="1609089" y="30479"/>
                  </a:lnTo>
                  <a:lnTo>
                    <a:pt x="1544320" y="19050"/>
                  </a:lnTo>
                  <a:lnTo>
                    <a:pt x="1480820" y="10160"/>
                  </a:lnTo>
                  <a:lnTo>
                    <a:pt x="1416050" y="3810"/>
                  </a:lnTo>
                  <a:lnTo>
                    <a:pt x="1350010" y="0"/>
                  </a:lnTo>
                  <a:close/>
                </a:path>
                <a:path w="2509520" h="2062479">
                  <a:moveTo>
                    <a:pt x="1180614" y="762000"/>
                  </a:moveTo>
                  <a:lnTo>
                    <a:pt x="486410" y="762000"/>
                  </a:lnTo>
                  <a:lnTo>
                    <a:pt x="1723389" y="1551939"/>
                  </a:lnTo>
                  <a:lnTo>
                    <a:pt x="1686560" y="1570989"/>
                  </a:lnTo>
                  <a:lnTo>
                    <a:pt x="1647189" y="1587500"/>
                  </a:lnTo>
                  <a:lnTo>
                    <a:pt x="1607820" y="1602739"/>
                  </a:lnTo>
                  <a:lnTo>
                    <a:pt x="1567180" y="1617979"/>
                  </a:lnTo>
                  <a:lnTo>
                    <a:pt x="1525270" y="1630679"/>
                  </a:lnTo>
                  <a:lnTo>
                    <a:pt x="1483360" y="1642109"/>
                  </a:lnTo>
                  <a:lnTo>
                    <a:pt x="1441450" y="1651000"/>
                  </a:lnTo>
                  <a:lnTo>
                    <a:pt x="1397000" y="1659889"/>
                  </a:lnTo>
                  <a:lnTo>
                    <a:pt x="1353820" y="1666239"/>
                  </a:lnTo>
                  <a:lnTo>
                    <a:pt x="1310639" y="1671320"/>
                  </a:lnTo>
                  <a:lnTo>
                    <a:pt x="1266189" y="1675129"/>
                  </a:lnTo>
                  <a:lnTo>
                    <a:pt x="1221739" y="1676400"/>
                  </a:lnTo>
                  <a:lnTo>
                    <a:pt x="2201910" y="1676400"/>
                  </a:lnTo>
                  <a:lnTo>
                    <a:pt x="2252980" y="1624329"/>
                  </a:lnTo>
                  <a:lnTo>
                    <a:pt x="2291080" y="1578610"/>
                  </a:lnTo>
                  <a:lnTo>
                    <a:pt x="2326640" y="1532889"/>
                  </a:lnTo>
                  <a:lnTo>
                    <a:pt x="2359660" y="1484629"/>
                  </a:lnTo>
                  <a:lnTo>
                    <a:pt x="2388870" y="1435100"/>
                  </a:lnTo>
                  <a:lnTo>
                    <a:pt x="2415540" y="1385569"/>
                  </a:lnTo>
                  <a:lnTo>
                    <a:pt x="2439670" y="1333500"/>
                  </a:lnTo>
                  <a:lnTo>
                    <a:pt x="2452215" y="1299210"/>
                  </a:lnTo>
                  <a:lnTo>
                    <a:pt x="2021839" y="1299210"/>
                  </a:lnTo>
                  <a:lnTo>
                    <a:pt x="1180614" y="762000"/>
                  </a:lnTo>
                  <a:close/>
                </a:path>
                <a:path w="2509520" h="2062479">
                  <a:moveTo>
                    <a:pt x="2264179" y="386079"/>
                  </a:moveTo>
                  <a:lnTo>
                    <a:pt x="1329689" y="386079"/>
                  </a:lnTo>
                  <a:lnTo>
                    <a:pt x="1374139" y="387350"/>
                  </a:lnTo>
                  <a:lnTo>
                    <a:pt x="1417320" y="389889"/>
                  </a:lnTo>
                  <a:lnTo>
                    <a:pt x="1460500" y="394969"/>
                  </a:lnTo>
                  <a:lnTo>
                    <a:pt x="1544320" y="410210"/>
                  </a:lnTo>
                  <a:lnTo>
                    <a:pt x="1584960" y="420369"/>
                  </a:lnTo>
                  <a:lnTo>
                    <a:pt x="1625600" y="431800"/>
                  </a:lnTo>
                  <a:lnTo>
                    <a:pt x="1664970" y="444500"/>
                  </a:lnTo>
                  <a:lnTo>
                    <a:pt x="1703070" y="458469"/>
                  </a:lnTo>
                  <a:lnTo>
                    <a:pt x="1776730" y="491489"/>
                  </a:lnTo>
                  <a:lnTo>
                    <a:pt x="1811020" y="510539"/>
                  </a:lnTo>
                  <a:lnTo>
                    <a:pt x="1844039" y="530860"/>
                  </a:lnTo>
                  <a:lnTo>
                    <a:pt x="1905000" y="574039"/>
                  </a:lnTo>
                  <a:lnTo>
                    <a:pt x="1960880" y="622300"/>
                  </a:lnTo>
                  <a:lnTo>
                    <a:pt x="2007870" y="675639"/>
                  </a:lnTo>
                  <a:lnTo>
                    <a:pt x="2048510" y="731519"/>
                  </a:lnTo>
                  <a:lnTo>
                    <a:pt x="2080260" y="791210"/>
                  </a:lnTo>
                  <a:lnTo>
                    <a:pt x="2103120" y="852169"/>
                  </a:lnTo>
                  <a:lnTo>
                    <a:pt x="2118360" y="916939"/>
                  </a:lnTo>
                  <a:lnTo>
                    <a:pt x="2123440" y="980439"/>
                  </a:lnTo>
                  <a:lnTo>
                    <a:pt x="2123342" y="1014729"/>
                  </a:lnTo>
                  <a:lnTo>
                    <a:pt x="2115820" y="1079500"/>
                  </a:lnTo>
                  <a:lnTo>
                    <a:pt x="2099310" y="1143000"/>
                  </a:lnTo>
                  <a:lnTo>
                    <a:pt x="2073910" y="1207769"/>
                  </a:lnTo>
                  <a:lnTo>
                    <a:pt x="2040889" y="1268729"/>
                  </a:lnTo>
                  <a:lnTo>
                    <a:pt x="2021839" y="1299210"/>
                  </a:lnTo>
                  <a:lnTo>
                    <a:pt x="2452215" y="1299210"/>
                  </a:lnTo>
                  <a:lnTo>
                    <a:pt x="2476500" y="1229360"/>
                  </a:lnTo>
                  <a:lnTo>
                    <a:pt x="2490470" y="1176019"/>
                  </a:lnTo>
                  <a:lnTo>
                    <a:pt x="2499360" y="1122679"/>
                  </a:lnTo>
                  <a:lnTo>
                    <a:pt x="2506980" y="1069339"/>
                  </a:lnTo>
                  <a:lnTo>
                    <a:pt x="2509520" y="1014729"/>
                  </a:lnTo>
                  <a:lnTo>
                    <a:pt x="2509520" y="960119"/>
                  </a:lnTo>
                  <a:lnTo>
                    <a:pt x="2505710" y="906779"/>
                  </a:lnTo>
                  <a:lnTo>
                    <a:pt x="2499360" y="853439"/>
                  </a:lnTo>
                  <a:lnTo>
                    <a:pt x="2489200" y="800100"/>
                  </a:lnTo>
                  <a:lnTo>
                    <a:pt x="2475230" y="748029"/>
                  </a:lnTo>
                  <a:lnTo>
                    <a:pt x="2457450" y="697229"/>
                  </a:lnTo>
                  <a:lnTo>
                    <a:pt x="2437130" y="646429"/>
                  </a:lnTo>
                  <a:lnTo>
                    <a:pt x="2413000" y="596900"/>
                  </a:lnTo>
                  <a:lnTo>
                    <a:pt x="2386330" y="548639"/>
                  </a:lnTo>
                  <a:lnTo>
                    <a:pt x="2357120" y="501650"/>
                  </a:lnTo>
                  <a:lnTo>
                    <a:pt x="2324100" y="455929"/>
                  </a:lnTo>
                  <a:lnTo>
                    <a:pt x="2287270" y="411479"/>
                  </a:lnTo>
                  <a:lnTo>
                    <a:pt x="2264179" y="386079"/>
                  </a:lnTo>
                  <a:close/>
                </a:path>
              </a:pathLst>
            </a:custGeom>
            <a:solidFill>
              <a:srgbClr val="D0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474008" y="34291"/>
            <a:ext cx="278643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Lucida Sans Unicode"/>
                <a:cs typeface="Lucida Sans Unicode"/>
              </a:rPr>
              <a:t>Filling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of the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primary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root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canals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CAABC-B270-7FE1-8770-178B432B97A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42</a:t>
            </a:fld>
            <a:endParaRPr lang="en-IN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942" y="462280"/>
            <a:ext cx="7740831" cy="57619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5129" y="1328420"/>
            <a:ext cx="2328195" cy="773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75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1400" spc="-11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-28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1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b</a:t>
            </a:r>
            <a:r>
              <a:rPr sz="1400" spc="-28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spc="8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8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1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h</a:t>
            </a:r>
            <a:r>
              <a:rPr sz="1400" spc="-10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28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1400" spc="-10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spc="8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1400" spc="-10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spc="-195" dirty="0">
                <a:solidFill>
                  <a:srgbClr val="FF0000"/>
                </a:solidFill>
                <a:latin typeface="Microsoft Sans Serif"/>
                <a:cs typeface="Microsoft Sans Serif"/>
              </a:rPr>
              <a:t>s  </a:t>
            </a: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the</a:t>
            </a:r>
            <a:r>
              <a:rPr sz="1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tooth</a:t>
            </a:r>
            <a:endParaRPr sz="140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  <a:spcBef>
                <a:spcPts val="850"/>
              </a:spcBef>
            </a:pPr>
            <a:r>
              <a:rPr sz="14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Harmless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082" y="2396490"/>
            <a:ext cx="12630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Overfill</a:t>
            </a:r>
            <a:r>
              <a:rPr sz="1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110" dirty="0">
                <a:solidFill>
                  <a:srgbClr val="FF0000"/>
                </a:solidFill>
                <a:latin typeface="Microsoft Sans Serif"/>
                <a:cs typeface="Microsoft Sans Serif"/>
              </a:rPr>
              <a:t>resorbs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336" y="2928620"/>
            <a:ext cx="85485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Antiseptic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082" y="3463290"/>
            <a:ext cx="119491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spc="-28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il</a:t>
            </a:r>
            <a:r>
              <a:rPr sz="1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y</a:t>
            </a:r>
            <a:r>
              <a:rPr sz="1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pp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1400" spc="-11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9085" y="4071620"/>
            <a:ext cx="1656057" cy="19415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14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h</a:t>
            </a:r>
            <a:r>
              <a:rPr sz="1400" spc="-11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1400" spc="-11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-28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8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1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1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8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14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h</a:t>
            </a:r>
            <a:r>
              <a:rPr sz="1400" spc="-10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wa</a:t>
            </a: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ll</a:t>
            </a: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Microsoft Sans Serif"/>
              <a:cs typeface="Microsoft Sans Serif"/>
            </a:endParaRPr>
          </a:p>
          <a:p>
            <a:pPr marL="19050">
              <a:lnSpc>
                <a:spcPct val="100000"/>
              </a:lnSpc>
            </a:pPr>
            <a:r>
              <a:rPr sz="1400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spc="-28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il</a:t>
            </a:r>
            <a:r>
              <a:rPr sz="1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y</a:t>
            </a:r>
            <a:r>
              <a:rPr sz="1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1400" spc="-11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1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14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v</a:t>
            </a:r>
            <a:r>
              <a:rPr sz="1400" spc="-11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endParaRPr sz="1400">
              <a:latin typeface="Microsoft Sans Serif"/>
              <a:cs typeface="Microsoft Sans Serif"/>
            </a:endParaRPr>
          </a:p>
          <a:p>
            <a:pPr marL="47625" marR="201295" indent="13970">
              <a:lnSpc>
                <a:spcPts val="4790"/>
              </a:lnSpc>
            </a:pPr>
            <a:r>
              <a:rPr sz="1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Radiopaque </a:t>
            </a:r>
            <a:r>
              <a:rPr sz="14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1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1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1400" spc="-28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1400" spc="-14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1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1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1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400" spc="8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1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14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6304" y="1482090"/>
            <a:ext cx="1979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🗴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5444" y="1504950"/>
            <a:ext cx="1979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🗴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79807" y="1501140"/>
            <a:ext cx="1979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🗴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66304" y="2548890"/>
            <a:ext cx="1979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🗴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66304" y="3614420"/>
            <a:ext cx="1979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🗴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45444" y="2091690"/>
            <a:ext cx="2291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00AF4F"/>
                </a:solidFill>
                <a:latin typeface="Microsoft Sans Serif"/>
                <a:cs typeface="Microsoft Sans Serif"/>
              </a:rPr>
              <a:t>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79806" y="2167890"/>
            <a:ext cx="2291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00AF4F"/>
                </a:solidFill>
                <a:latin typeface="Microsoft Sans Serif"/>
                <a:cs typeface="Microsoft Sans Serif"/>
              </a:rPr>
              <a:t>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45444" y="2548890"/>
            <a:ext cx="2291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00AF4F"/>
                </a:solidFill>
                <a:latin typeface="Microsoft Sans Serif"/>
                <a:cs typeface="Microsoft Sans Serif"/>
              </a:rPr>
              <a:t>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92859" y="2625090"/>
            <a:ext cx="2291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00AF4F"/>
                </a:solidFill>
                <a:latin typeface="Microsoft Sans Serif"/>
                <a:cs typeface="Microsoft Sans Serif"/>
              </a:rPr>
              <a:t>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66304" y="3157220"/>
            <a:ext cx="2291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00AF4F"/>
                </a:solidFill>
                <a:latin typeface="Microsoft Sans Serif"/>
                <a:cs typeface="Microsoft Sans Serif"/>
              </a:rPr>
              <a:t>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70095" y="3157220"/>
            <a:ext cx="2291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00AF4F"/>
                </a:solidFill>
                <a:latin typeface="Microsoft Sans Serif"/>
                <a:cs typeface="Microsoft Sans Serif"/>
              </a:rPr>
              <a:t>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01559" y="3121659"/>
            <a:ext cx="2291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00AF4F"/>
                </a:solidFill>
                <a:latin typeface="Microsoft Sans Serif"/>
                <a:cs typeface="Microsoft Sans Serif"/>
              </a:rPr>
              <a:t>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70095" y="3614420"/>
            <a:ext cx="2291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00AF4F"/>
                </a:solidFill>
                <a:latin typeface="Microsoft Sans Serif"/>
                <a:cs typeface="Microsoft Sans Serif"/>
              </a:rPr>
              <a:t>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14612" y="3691890"/>
            <a:ext cx="1979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🗴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4212649" y="4273820"/>
          <a:ext cx="3587638" cy="1764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8325">
                        <a:lnSpc>
                          <a:spcPts val="1880"/>
                        </a:lnSpc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590"/>
                        </a:lnSpc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8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800" spc="-19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🗴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L="56832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23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0330" marB="0"/>
                </a:tc>
                <a:tc>
                  <a:txBody>
                    <a:bodyPr/>
                    <a:lstStyle/>
                    <a:p>
                      <a:pPr marL="56832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033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033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829">
                <a:tc>
                  <a:txBody>
                    <a:bodyPr/>
                    <a:lstStyle/>
                    <a:p>
                      <a:pPr marL="64769">
                        <a:lnSpc>
                          <a:spcPts val="2080"/>
                        </a:lnSpc>
                        <a:spcBef>
                          <a:spcPts val="875"/>
                        </a:spcBef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1125" marB="0"/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2080"/>
                        </a:lnSpc>
                        <a:spcBef>
                          <a:spcPts val="875"/>
                        </a:spcBef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11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080"/>
                        </a:lnSpc>
                        <a:spcBef>
                          <a:spcPts val="875"/>
                        </a:spcBef>
                      </a:pPr>
                      <a:r>
                        <a:rPr sz="1800" spc="-125" dirty="0">
                          <a:solidFill>
                            <a:srgbClr val="00AF4F"/>
                          </a:solidFill>
                          <a:latin typeface="Microsoft Sans Serif"/>
                          <a:cs typeface="Microsoft Sans Serif"/>
                        </a:rPr>
                        <a:t>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11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7474008" y="34291"/>
            <a:ext cx="278643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Lucida Sans Unicode"/>
                <a:cs typeface="Lucida Sans Unicode"/>
              </a:rPr>
              <a:t>Filling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of the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primary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root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canals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065F037-4D8C-E0CD-002E-13A52D283A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43</a:t>
            </a:fld>
            <a:endParaRPr lang="en-IN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6692" y="262890"/>
            <a:ext cx="6685133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5" dirty="0">
                <a:latin typeface="Microsoft Sans Serif"/>
                <a:cs typeface="Microsoft Sans Serif"/>
              </a:rPr>
              <a:t>Zinc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oxide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eugenol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has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extruded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through the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85" dirty="0">
                <a:latin typeface="Microsoft Sans Serif"/>
                <a:cs typeface="Microsoft Sans Serif"/>
              </a:rPr>
              <a:t>85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4401" y="3768090"/>
            <a:ext cx="842167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months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there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complete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disappearance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material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periapically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30727" y="835660"/>
            <a:ext cx="3897969" cy="6022340"/>
            <a:chOff x="2566670" y="835660"/>
            <a:chExt cx="3413760" cy="60223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6670" y="835660"/>
              <a:ext cx="3413759" cy="43891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6670" y="4260850"/>
              <a:ext cx="3389629" cy="25971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34850" y="1935480"/>
              <a:ext cx="1060450" cy="4187825"/>
            </a:xfrm>
            <a:custGeom>
              <a:avLst/>
              <a:gdLst/>
              <a:ahLst/>
              <a:cxnLst/>
              <a:rect l="l" t="t" r="r" b="b"/>
              <a:pathLst>
                <a:path w="1060450" h="4187825">
                  <a:moveTo>
                    <a:pt x="329199" y="515620"/>
                  </a:moveTo>
                  <a:lnTo>
                    <a:pt x="341898" y="584201"/>
                  </a:lnTo>
                  <a:lnTo>
                    <a:pt x="351885" y="650674"/>
                  </a:lnTo>
                  <a:lnTo>
                    <a:pt x="359197" y="714508"/>
                  </a:lnTo>
                  <a:lnTo>
                    <a:pt x="363874" y="775171"/>
                  </a:lnTo>
                  <a:lnTo>
                    <a:pt x="365953" y="832134"/>
                  </a:lnTo>
                  <a:lnTo>
                    <a:pt x="365472" y="884865"/>
                  </a:lnTo>
                  <a:lnTo>
                    <a:pt x="362469" y="932834"/>
                  </a:lnTo>
                  <a:lnTo>
                    <a:pt x="356983" y="975511"/>
                  </a:lnTo>
                  <a:lnTo>
                    <a:pt x="338714" y="1042863"/>
                  </a:lnTo>
                  <a:lnTo>
                    <a:pt x="310970" y="1082677"/>
                  </a:lnTo>
                  <a:lnTo>
                    <a:pt x="293639" y="1090930"/>
                  </a:lnTo>
                  <a:lnTo>
                    <a:pt x="274336" y="1090174"/>
                  </a:lnTo>
                  <a:lnTo>
                    <a:pt x="233155" y="1064443"/>
                  </a:lnTo>
                  <a:lnTo>
                    <a:pt x="190115" y="1009565"/>
                  </a:lnTo>
                  <a:lnTo>
                    <a:pt x="168487" y="972374"/>
                  </a:lnTo>
                  <a:lnTo>
                    <a:pt x="147102" y="929311"/>
                  </a:lnTo>
                  <a:lnTo>
                    <a:pt x="126196" y="880848"/>
                  </a:lnTo>
                  <a:lnTo>
                    <a:pt x="106004" y="827457"/>
                  </a:lnTo>
                  <a:lnTo>
                    <a:pt x="86763" y="769609"/>
                  </a:lnTo>
                  <a:lnTo>
                    <a:pt x="68708" y="707775"/>
                  </a:lnTo>
                  <a:lnTo>
                    <a:pt x="52075" y="642428"/>
                  </a:lnTo>
                  <a:lnTo>
                    <a:pt x="37099" y="574040"/>
                  </a:lnTo>
                  <a:lnTo>
                    <a:pt x="24380" y="505458"/>
                  </a:lnTo>
                  <a:lnTo>
                    <a:pt x="14338" y="438989"/>
                  </a:lnTo>
                  <a:lnTo>
                    <a:pt x="6945" y="375167"/>
                  </a:lnTo>
                  <a:lnTo>
                    <a:pt x="2175" y="314525"/>
                  </a:lnTo>
                  <a:lnTo>
                    <a:pt x="0" y="257597"/>
                  </a:lnTo>
                  <a:lnTo>
                    <a:pt x="390" y="204919"/>
                  </a:lnTo>
                  <a:lnTo>
                    <a:pt x="3320" y="157023"/>
                  </a:lnTo>
                  <a:lnTo>
                    <a:pt x="8761" y="114444"/>
                  </a:lnTo>
                  <a:lnTo>
                    <a:pt x="27064" y="47374"/>
                  </a:lnTo>
                  <a:lnTo>
                    <a:pt x="55079" y="7981"/>
                  </a:lnTo>
                  <a:lnTo>
                    <a:pt x="72659" y="0"/>
                  </a:lnTo>
                  <a:lnTo>
                    <a:pt x="91714" y="505"/>
                  </a:lnTo>
                  <a:lnTo>
                    <a:pt x="132624" y="25950"/>
                  </a:lnTo>
                  <a:lnTo>
                    <a:pt x="175629" y="80737"/>
                  </a:lnTo>
                  <a:lnTo>
                    <a:pt x="197302" y="117920"/>
                  </a:lnTo>
                  <a:lnTo>
                    <a:pt x="218760" y="160983"/>
                  </a:lnTo>
                  <a:lnTo>
                    <a:pt x="239756" y="209438"/>
                  </a:lnTo>
                  <a:lnTo>
                    <a:pt x="260045" y="262801"/>
                  </a:lnTo>
                  <a:lnTo>
                    <a:pt x="279380" y="320586"/>
                  </a:lnTo>
                  <a:lnTo>
                    <a:pt x="297515" y="382308"/>
                  </a:lnTo>
                  <a:lnTo>
                    <a:pt x="314203" y="447481"/>
                  </a:lnTo>
                  <a:lnTo>
                    <a:pt x="329199" y="515620"/>
                  </a:lnTo>
                  <a:close/>
                </a:path>
                <a:path w="1060450" h="4187825">
                  <a:moveTo>
                    <a:pt x="1030239" y="4180840"/>
                  </a:moveTo>
                  <a:lnTo>
                    <a:pt x="1009360" y="4187471"/>
                  </a:lnTo>
                  <a:lnTo>
                    <a:pt x="984497" y="4185526"/>
                  </a:lnTo>
                  <a:lnTo>
                    <a:pt x="956198" y="4175498"/>
                  </a:lnTo>
                  <a:lnTo>
                    <a:pt x="891494" y="4133160"/>
                  </a:lnTo>
                  <a:lnTo>
                    <a:pt x="856187" y="4101834"/>
                  </a:lnTo>
                  <a:lnTo>
                    <a:pt x="819645" y="4064395"/>
                  </a:lnTo>
                  <a:lnTo>
                    <a:pt x="782415" y="4021333"/>
                  </a:lnTo>
                  <a:lnTo>
                    <a:pt x="745048" y="3973142"/>
                  </a:lnTo>
                  <a:lnTo>
                    <a:pt x="708093" y="3920313"/>
                  </a:lnTo>
                  <a:lnTo>
                    <a:pt x="672099" y="3863340"/>
                  </a:lnTo>
                  <a:lnTo>
                    <a:pt x="638467" y="3804451"/>
                  </a:lnTo>
                  <a:lnTo>
                    <a:pt x="609031" y="3746719"/>
                  </a:lnTo>
                  <a:lnTo>
                    <a:pt x="583957" y="3690859"/>
                  </a:lnTo>
                  <a:lnTo>
                    <a:pt x="563412" y="3637587"/>
                  </a:lnTo>
                  <a:lnTo>
                    <a:pt x="547561" y="3587618"/>
                  </a:lnTo>
                  <a:lnTo>
                    <a:pt x="536571" y="3541668"/>
                  </a:lnTo>
                  <a:lnTo>
                    <a:pt x="530608" y="3500453"/>
                  </a:lnTo>
                  <a:lnTo>
                    <a:pt x="529837" y="3464687"/>
                  </a:lnTo>
                  <a:lnTo>
                    <a:pt x="534424" y="3435088"/>
                  </a:lnTo>
                  <a:lnTo>
                    <a:pt x="544536" y="3412370"/>
                  </a:lnTo>
                  <a:lnTo>
                    <a:pt x="560339" y="3397250"/>
                  </a:lnTo>
                  <a:lnTo>
                    <a:pt x="580932" y="3390618"/>
                  </a:lnTo>
                  <a:lnTo>
                    <a:pt x="605619" y="3392563"/>
                  </a:lnTo>
                  <a:lnTo>
                    <a:pt x="665004" y="3420211"/>
                  </a:lnTo>
                  <a:lnTo>
                    <a:pt x="698570" y="3444929"/>
                  </a:lnTo>
                  <a:lnTo>
                    <a:pt x="733962" y="3476255"/>
                  </a:lnTo>
                  <a:lnTo>
                    <a:pt x="770614" y="3513694"/>
                  </a:lnTo>
                  <a:lnTo>
                    <a:pt x="807958" y="3556756"/>
                  </a:lnTo>
                  <a:lnTo>
                    <a:pt x="845428" y="3604947"/>
                  </a:lnTo>
                  <a:lnTo>
                    <a:pt x="882458" y="3657776"/>
                  </a:lnTo>
                  <a:lnTo>
                    <a:pt x="918479" y="3714750"/>
                  </a:lnTo>
                  <a:lnTo>
                    <a:pt x="951797" y="3773638"/>
                  </a:lnTo>
                  <a:lnTo>
                    <a:pt x="980981" y="3831370"/>
                  </a:lnTo>
                  <a:lnTo>
                    <a:pt x="1005866" y="3887230"/>
                  </a:lnTo>
                  <a:lnTo>
                    <a:pt x="1026285" y="3940502"/>
                  </a:lnTo>
                  <a:lnTo>
                    <a:pt x="1042073" y="3990471"/>
                  </a:lnTo>
                  <a:lnTo>
                    <a:pt x="1053063" y="4036421"/>
                  </a:lnTo>
                  <a:lnTo>
                    <a:pt x="1059090" y="4077636"/>
                  </a:lnTo>
                  <a:lnTo>
                    <a:pt x="1059987" y="4113402"/>
                  </a:lnTo>
                  <a:lnTo>
                    <a:pt x="1055588" y="4143001"/>
                  </a:lnTo>
                  <a:lnTo>
                    <a:pt x="1045728" y="4165719"/>
                  </a:lnTo>
                  <a:lnTo>
                    <a:pt x="1030239" y="4180840"/>
                  </a:lnTo>
                  <a:close/>
                </a:path>
              </a:pathLst>
            </a:custGeom>
            <a:ln w="5498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474008" y="34291"/>
            <a:ext cx="278643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Lucida Sans Unicode"/>
                <a:cs typeface="Lucida Sans Unicode"/>
              </a:rPr>
              <a:t>Filling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of the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primary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root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canals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1C6FD-3AB5-E1F1-0842-EB51B3964B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44</a:t>
            </a:fld>
            <a:endParaRPr lang="en-IN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6445" y="139701"/>
            <a:ext cx="5639584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7924" y="262890"/>
            <a:ext cx="51110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2975" algn="l"/>
              </a:tabLst>
            </a:pPr>
            <a:r>
              <a:rPr sz="2400" spc="90" dirty="0">
                <a:solidFill>
                  <a:srgbClr val="FFFFFF"/>
                </a:solidFill>
                <a:latin typeface="Georgia"/>
                <a:cs typeface="Georgia"/>
              </a:rPr>
              <a:t>MULTI-VISIT	</a:t>
            </a:r>
            <a:r>
              <a:rPr sz="2400" spc="140" dirty="0">
                <a:solidFill>
                  <a:srgbClr val="FFFFFF"/>
                </a:solidFill>
                <a:latin typeface="Georgia"/>
                <a:cs typeface="Georgia"/>
              </a:rPr>
              <a:t>PULPECTOMY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6518" y="1557020"/>
            <a:ext cx="8353514" cy="18902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du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vit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ee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spc="-65" dirty="0">
                <a:latin typeface="Microsoft Sans Serif"/>
                <a:cs typeface="Microsoft Sans Serif"/>
              </a:rPr>
              <a:t>Studied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by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(Wittch,1956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;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Lawrence,1966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;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Gould,1972)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over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short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term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starky,1973)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over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long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term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clinical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technique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similar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single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visit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pulpectomy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489" y="4095750"/>
            <a:ext cx="4615787" cy="26098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6153" y="3484879"/>
            <a:ext cx="4058933" cy="238506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B20BD-7ED1-E473-8418-E30C5FAD9CE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45</a:t>
            </a:fld>
            <a:endParaRPr lang="en-IN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8983" y="151129"/>
            <a:ext cx="7063618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/>
              <a:t>Local</a:t>
            </a:r>
            <a:r>
              <a:rPr sz="1800" spc="-15" dirty="0"/>
              <a:t> </a:t>
            </a:r>
            <a:r>
              <a:rPr sz="1800" spc="-100" dirty="0"/>
              <a:t>anaesthesia</a:t>
            </a:r>
            <a:r>
              <a:rPr sz="1800" spc="-10" dirty="0"/>
              <a:t> </a:t>
            </a:r>
            <a:r>
              <a:rPr sz="1800" spc="-30" dirty="0"/>
              <a:t>and</a:t>
            </a:r>
            <a:r>
              <a:rPr sz="1800" spc="-15" dirty="0"/>
              <a:t> </a:t>
            </a:r>
            <a:r>
              <a:rPr sz="1800" spc="-30" dirty="0"/>
              <a:t>rubber</a:t>
            </a:r>
            <a:r>
              <a:rPr sz="1800" spc="-20" dirty="0"/>
              <a:t> </a:t>
            </a:r>
            <a:r>
              <a:rPr sz="1800" spc="-5" dirty="0"/>
              <a:t>dam </a:t>
            </a:r>
            <a:r>
              <a:rPr sz="1800" spc="-50" dirty="0"/>
              <a:t>placement</a:t>
            </a:r>
            <a:r>
              <a:rPr sz="1800" spc="-10" dirty="0"/>
              <a:t> </a:t>
            </a:r>
            <a:r>
              <a:rPr sz="1800" spc="-50" dirty="0"/>
              <a:t>are</a:t>
            </a:r>
            <a:r>
              <a:rPr sz="1800" spc="-20" dirty="0"/>
              <a:t> </a:t>
            </a:r>
            <a:r>
              <a:rPr sz="1800" spc="-70" dirty="0"/>
              <a:t>recommended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948984" y="425450"/>
            <a:ext cx="7790862" cy="5891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335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In cases of swelling and cellulites this can be omitted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Microsoft Sans Serif"/>
                <a:cs typeface="Microsoft Sans Serif"/>
              </a:rPr>
              <a:t>Instrumentation of the canal is not recommended at the first visit in in</a:t>
            </a:r>
          </a:p>
          <a:p>
            <a:pPr marL="2011045" indent="-170815">
              <a:lnSpc>
                <a:spcPct val="100000"/>
              </a:lnSpc>
              <a:buAutoNum type="arabicPeriod"/>
              <a:tabLst>
                <a:tab pos="2011680" algn="l"/>
              </a:tabLst>
            </a:pPr>
            <a:r>
              <a:rPr sz="1800" dirty="0">
                <a:latin typeface="Microsoft Sans Serif"/>
                <a:cs typeface="Microsoft Sans Serif"/>
              </a:rPr>
              <a:t>Mobile tooth</a:t>
            </a:r>
          </a:p>
          <a:p>
            <a:pPr marL="2059939" indent="-219710">
              <a:lnSpc>
                <a:spcPct val="100000"/>
              </a:lnSpc>
              <a:buAutoNum type="arabicPeriod"/>
              <a:tabLst>
                <a:tab pos="2060575" algn="l"/>
              </a:tabLst>
            </a:pPr>
            <a:r>
              <a:rPr sz="1800" dirty="0">
                <a:latin typeface="Microsoft Sans Serif"/>
                <a:cs typeface="Microsoft Sans Serif"/>
              </a:rPr>
              <a:t>If swelling or a fistula is present</a:t>
            </a:r>
          </a:p>
          <a:p>
            <a:pPr marL="2056130" indent="-215900">
              <a:lnSpc>
                <a:spcPct val="100000"/>
              </a:lnSpc>
              <a:buAutoNum type="arabicPeriod"/>
              <a:tabLst>
                <a:tab pos="2056764" algn="l"/>
              </a:tabLst>
            </a:pPr>
            <a:r>
              <a:rPr sz="1800" dirty="0">
                <a:latin typeface="Microsoft Sans Serif"/>
                <a:cs typeface="Microsoft Sans Serif"/>
              </a:rPr>
              <a:t>If pus is present in the canals</a:t>
            </a:r>
          </a:p>
          <a:p>
            <a:pPr marL="12700" marR="872490">
              <a:lnSpc>
                <a:spcPct val="200000"/>
              </a:lnSpc>
            </a:pPr>
            <a:r>
              <a:rPr sz="1800" dirty="0">
                <a:latin typeface="Microsoft Sans Serif"/>
                <a:cs typeface="Microsoft Sans Serif"/>
              </a:rPr>
              <a:t>In absence of signs and symptoms instrumentation can proceed  Between and after instrumentation canals are irrigated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latin typeface="Microsoft Sans Serif"/>
              <a:cs typeface="Microsoft Sans Serif"/>
            </a:endParaRPr>
          </a:p>
          <a:p>
            <a:pPr marL="12700" marR="3048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Microsoft Sans Serif"/>
                <a:cs typeface="Microsoft Sans Serif"/>
              </a:rPr>
              <a:t>Between appointment antibacterial drug is sealed in the pulp chamber,  maintained with a temporary cement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latin typeface="Microsoft Sans Serif"/>
              <a:cs typeface="Microsoft Sans Serif"/>
            </a:endParaRPr>
          </a:p>
          <a:p>
            <a:pPr marL="12700" marR="50419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In some cases the degree of pre operative cellulites will dictate that  drainage will have to be established</a:t>
            </a: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A smooth broach is used to perforate the apices and the tooth left open  to drain for no more than 1 day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 dirty="0">
              <a:latin typeface="Microsoft Sans Serif"/>
              <a:cs typeface="Microsoft Sans Serif"/>
            </a:endParaRPr>
          </a:p>
          <a:p>
            <a:pPr marL="70485" marR="365760" indent="-58419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If kept open for more than 24 hrs usually results in food packing into  the canal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36779" y="34291"/>
            <a:ext cx="203744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Multi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–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visit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716C2-5086-95FD-1F30-3DE8C70B17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46</a:t>
            </a:fld>
            <a:endParaRPr lang="en-IN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286" y="414020"/>
            <a:ext cx="523644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Systemic</a:t>
            </a:r>
            <a:r>
              <a:rPr spc="-25" dirty="0"/>
              <a:t> </a:t>
            </a:r>
            <a:r>
              <a:rPr spc="-20" dirty="0"/>
              <a:t>antibiotic therapy </a:t>
            </a:r>
            <a:r>
              <a:rPr spc="-210" dirty="0"/>
              <a:t>is</a:t>
            </a:r>
            <a:r>
              <a:rPr spc="-25" dirty="0"/>
              <a:t> </a:t>
            </a:r>
            <a:r>
              <a:rPr spc="-130" dirty="0"/>
              <a:t>also</a:t>
            </a:r>
            <a:r>
              <a:rPr spc="-20" dirty="0"/>
              <a:t> </a:t>
            </a:r>
            <a:r>
              <a:rPr spc="-40" dirty="0"/>
              <a:t>indicated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287" y="1023621"/>
            <a:ext cx="8625415" cy="40344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943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External heat should not be applied as this may result in extra-oral  Drainage of the infection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2700" marR="157480">
              <a:lnSpc>
                <a:spcPct val="100000"/>
              </a:lnSpc>
              <a:tabLst>
                <a:tab pos="5085080" algn="l"/>
              </a:tabLst>
            </a:pPr>
            <a:r>
              <a:rPr sz="2000" dirty="0">
                <a:latin typeface="Microsoft Sans Serif"/>
                <a:cs typeface="Microsoft Sans Serif"/>
              </a:rPr>
              <a:t>In these cases the coronal pulp chamber can be	filled with beechwood  Cresol soaked cotton pellet after 24 hrs drainage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Appointments are 7 – 10 days apart . The number of appointments and  Timing and extent of instrumentation will be determined by signs and  symptoms at each visit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76200" marR="52705" indent="-63500">
              <a:lnSpc>
                <a:spcPct val="100000"/>
              </a:lnSpc>
              <a:spcBef>
                <a:spcPts val="5"/>
              </a:spcBef>
              <a:tabLst>
                <a:tab pos="1264285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 canals should not be filled until they are dry and all other signs and  symptoms	have been eliminated</a:t>
            </a:r>
          </a:p>
          <a:p>
            <a:pPr marR="136525" algn="r">
              <a:lnSpc>
                <a:spcPts val="2170"/>
              </a:lnSpc>
            </a:pPr>
            <a:r>
              <a:rPr sz="1850" dirty="0">
                <a:latin typeface="Lucida Sans Unicode"/>
                <a:cs typeface="Lucida Sans Unicode"/>
              </a:rPr>
              <a:t>-(lawrence,1966)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36779" y="34291"/>
            <a:ext cx="203744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Multi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–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visit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pulpectomy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7951D-9598-C516-E5A2-0799138041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47</a:t>
            </a:fld>
            <a:endParaRPr lang="en-IN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330" y="59690"/>
            <a:ext cx="8389044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0110" y="185420"/>
            <a:ext cx="78619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35" dirty="0">
                <a:solidFill>
                  <a:srgbClr val="FFFFFF"/>
                </a:solidFill>
                <a:latin typeface="Georgia"/>
                <a:cs typeface="Georgia"/>
              </a:rPr>
              <a:t>Follow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35" dirty="0">
                <a:solidFill>
                  <a:srgbClr val="FFFFFF"/>
                </a:solidFill>
                <a:latin typeface="Georgia"/>
                <a:cs typeface="Georgia"/>
              </a:rPr>
              <a:t>up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29" dirty="0">
                <a:solidFill>
                  <a:srgbClr val="FFFFFF"/>
                </a:solidFill>
                <a:latin typeface="Georgia"/>
                <a:cs typeface="Georgia"/>
              </a:rPr>
              <a:t>primary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00" dirty="0">
                <a:solidFill>
                  <a:srgbClr val="FFFFFF"/>
                </a:solidFill>
                <a:latin typeface="Georgia"/>
                <a:cs typeface="Georgia"/>
              </a:rPr>
              <a:t>teeth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315" dirty="0">
                <a:solidFill>
                  <a:srgbClr val="FFFFFF"/>
                </a:solidFill>
                <a:latin typeface="Georgia"/>
                <a:cs typeface="Georgia"/>
              </a:rPr>
              <a:t>with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04" dirty="0">
                <a:solidFill>
                  <a:srgbClr val="FFFFFF"/>
                </a:solidFill>
                <a:latin typeface="Georgia"/>
                <a:cs typeface="Georgia"/>
              </a:rPr>
              <a:t>pulpectomy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7058" y="2167890"/>
            <a:ext cx="2540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Final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restoration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295" y="3843020"/>
            <a:ext cx="8637017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16585">
              <a:lnSpc>
                <a:spcPct val="100000"/>
              </a:lnSpc>
              <a:spcBef>
                <a:spcPts val="100"/>
              </a:spcBef>
              <a:tabLst>
                <a:tab pos="272415" algn="l"/>
                <a:tab pos="5462270" algn="l"/>
              </a:tabLst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ideal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restoration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for</a:t>
            </a:r>
            <a:r>
              <a:rPr sz="2000" spc="4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endodontically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treated	</a:t>
            </a:r>
            <a:r>
              <a:rPr sz="2000" spc="-5" dirty="0">
                <a:latin typeface="Microsoft Sans Serif"/>
                <a:cs typeface="Microsoft Sans Serif"/>
              </a:rPr>
              <a:t>primary</a:t>
            </a:r>
            <a:r>
              <a:rPr sz="2000" spc="-9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tooth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400" spc="-484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400" spc="15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4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4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484" dirty="0">
                <a:solidFill>
                  <a:srgbClr val="FF0000"/>
                </a:solidFill>
                <a:latin typeface="Microsoft Sans Serif"/>
                <a:cs typeface="Microsoft Sans Serif"/>
              </a:rPr>
              <a:t>ss</a:t>
            </a:r>
            <a:r>
              <a:rPr sz="2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484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400" spc="14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400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4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23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4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w</a:t>
            </a:r>
            <a:r>
              <a:rPr sz="24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tabLst>
                <a:tab pos="1963420" algn="l"/>
              </a:tabLst>
            </a:pPr>
            <a:r>
              <a:rPr sz="2000" dirty="0">
                <a:latin typeface="Microsoft Sans Serif"/>
                <a:cs typeface="Microsoft Sans Serif"/>
              </a:rPr>
              <a:t>But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some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35" dirty="0">
                <a:latin typeface="Microsoft Sans Serif"/>
                <a:cs typeface="Microsoft Sans Serif"/>
              </a:rPr>
              <a:t>cases	</a:t>
            </a:r>
            <a:r>
              <a:rPr sz="2000" spc="50" dirty="0">
                <a:latin typeface="Microsoft Sans Serif"/>
                <a:cs typeface="Microsoft Sans Serif"/>
              </a:rPr>
              <a:t>it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acceptable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delay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crown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leave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tooth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amalgam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restoration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6482" y="816610"/>
            <a:ext cx="4672341" cy="312674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854AA-417B-2C7F-14B6-312FEA2F27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48</a:t>
            </a:fld>
            <a:endParaRPr lang="en-IN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6019" y="212091"/>
            <a:ext cx="4551980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10306" y="339090"/>
            <a:ext cx="3891443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5" dirty="0">
                <a:solidFill>
                  <a:srgbClr val="FFFFFF"/>
                </a:solidFill>
                <a:latin typeface="Georgia"/>
                <a:cs typeface="Georgia"/>
              </a:rPr>
              <a:t>Assessment</a:t>
            </a:r>
            <a:r>
              <a:rPr sz="24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Georgia"/>
                <a:cs typeface="Georgia"/>
              </a:rPr>
              <a:t>success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0686" y="1177291"/>
            <a:ext cx="8922693" cy="3798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latin typeface="Microsoft Sans Serif"/>
                <a:cs typeface="Microsoft Sans Serif"/>
              </a:rPr>
              <a:t>Post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operative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follow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up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65" dirty="0">
                <a:latin typeface="Microsoft Sans Serif"/>
                <a:cs typeface="Microsoft Sans Serif"/>
              </a:rPr>
              <a:t>at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6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month </a:t>
            </a:r>
            <a:r>
              <a:rPr sz="2000" spc="-15" dirty="0">
                <a:latin typeface="Microsoft Sans Serif"/>
                <a:cs typeface="Microsoft Sans Serif"/>
              </a:rPr>
              <a:t>interval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include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</a:t>
            </a:r>
            <a:r>
              <a:rPr sz="2000" spc="-25" dirty="0">
                <a:latin typeface="Microsoft Sans Serif"/>
                <a:cs typeface="Microsoft Sans Serif"/>
              </a:rPr>
              <a:t> evaluation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O</a:t>
            </a:r>
            <a:r>
              <a:rPr sz="2000" spc="-2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g</a:t>
            </a:r>
            <a:r>
              <a:rPr sz="2000" spc="-65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841500">
              <a:lnSpc>
                <a:spcPct val="100000"/>
              </a:lnSpc>
            </a:pPr>
            <a:r>
              <a:rPr sz="2400" spc="-190" dirty="0">
                <a:latin typeface="Microsoft Sans Serif"/>
                <a:cs typeface="Microsoft Sans Serif"/>
              </a:rPr>
              <a:t>e</a:t>
            </a:r>
            <a:r>
              <a:rPr sz="2400" spc="5" dirty="0">
                <a:latin typeface="Microsoft Sans Serif"/>
                <a:cs typeface="Microsoft Sans Serif"/>
              </a:rPr>
              <a:t>v</a:t>
            </a:r>
            <a:r>
              <a:rPr sz="2400" spc="-20" dirty="0">
                <a:latin typeface="Microsoft Sans Serif"/>
                <a:cs typeface="Microsoft Sans Serif"/>
              </a:rPr>
              <a:t>i</a:t>
            </a:r>
            <a:r>
              <a:rPr sz="2400" spc="-10" dirty="0">
                <a:latin typeface="Microsoft Sans Serif"/>
                <a:cs typeface="Microsoft Sans Serif"/>
              </a:rPr>
              <a:t>d</a:t>
            </a:r>
            <a:r>
              <a:rPr sz="2400" spc="-180" dirty="0">
                <a:latin typeface="Microsoft Sans Serif"/>
                <a:cs typeface="Microsoft Sans Serif"/>
              </a:rPr>
              <a:t>e</a:t>
            </a:r>
            <a:r>
              <a:rPr sz="2400" spc="-80" dirty="0">
                <a:latin typeface="Microsoft Sans Serif"/>
                <a:cs typeface="Microsoft Sans Serif"/>
              </a:rPr>
              <a:t>n</a:t>
            </a:r>
            <a:r>
              <a:rPr sz="2400" spc="-245" dirty="0">
                <a:latin typeface="Microsoft Sans Serif"/>
                <a:cs typeface="Microsoft Sans Serif"/>
              </a:rPr>
              <a:t>c</a:t>
            </a:r>
            <a:r>
              <a:rPr sz="2400" spc="-180" dirty="0">
                <a:latin typeface="Microsoft Sans Serif"/>
                <a:cs typeface="Microsoft Sans Serif"/>
              </a:rPr>
              <a:t>e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spc="-120" dirty="0">
                <a:latin typeface="Microsoft Sans Serif"/>
                <a:cs typeface="Microsoft Sans Serif"/>
              </a:rPr>
              <a:t>o</a:t>
            </a:r>
            <a:r>
              <a:rPr sz="2400" spc="35" dirty="0">
                <a:latin typeface="Microsoft Sans Serif"/>
                <a:cs typeface="Microsoft Sans Serif"/>
              </a:rPr>
              <a:t>f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spc="35" dirty="0">
                <a:latin typeface="Microsoft Sans Serif"/>
                <a:cs typeface="Microsoft Sans Serif"/>
              </a:rPr>
              <a:t>f</a:t>
            </a:r>
            <a:r>
              <a:rPr sz="2400" spc="-25" dirty="0">
                <a:latin typeface="Microsoft Sans Serif"/>
                <a:cs typeface="Microsoft Sans Serif"/>
              </a:rPr>
              <a:t>a</a:t>
            </a:r>
            <a:r>
              <a:rPr sz="2400" spc="-10" dirty="0">
                <a:latin typeface="Microsoft Sans Serif"/>
                <a:cs typeface="Microsoft Sans Serif"/>
              </a:rPr>
              <a:t>i</a:t>
            </a:r>
            <a:r>
              <a:rPr sz="2400" spc="-20" dirty="0">
                <a:latin typeface="Microsoft Sans Serif"/>
                <a:cs typeface="Microsoft Sans Serif"/>
              </a:rPr>
              <a:t>lu</a:t>
            </a:r>
            <a:r>
              <a:rPr sz="2400" spc="-90" dirty="0">
                <a:latin typeface="Microsoft Sans Serif"/>
                <a:cs typeface="Microsoft Sans Serif"/>
              </a:rPr>
              <a:t>re</a:t>
            </a:r>
            <a:endParaRPr sz="240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</a:pPr>
            <a:r>
              <a:rPr sz="20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Clinical</a:t>
            </a:r>
            <a:endParaRPr sz="2000">
              <a:latin typeface="Microsoft Sans Serif"/>
              <a:cs typeface="Microsoft Sans Serif"/>
            </a:endParaRPr>
          </a:p>
          <a:p>
            <a:pPr marL="262890" indent="-250190">
              <a:lnSpc>
                <a:spcPct val="100000"/>
              </a:lnSpc>
              <a:buAutoNum type="arabicPeriod" startAt="6"/>
              <a:tabLst>
                <a:tab pos="262890" algn="l"/>
              </a:tabLst>
            </a:pPr>
            <a:r>
              <a:rPr sz="2000" spc="-45" dirty="0">
                <a:latin typeface="Microsoft Sans Serif"/>
                <a:cs typeface="Microsoft Sans Serif"/>
              </a:rPr>
              <a:t>Pathological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mobility</a:t>
            </a:r>
            <a:endParaRPr sz="2000">
              <a:latin typeface="Microsoft Sans Serif"/>
              <a:cs typeface="Microsoft Sans Serif"/>
            </a:endParaRPr>
          </a:p>
          <a:p>
            <a:pPr marL="243840" indent="-231140">
              <a:lnSpc>
                <a:spcPct val="100000"/>
              </a:lnSpc>
              <a:buAutoNum type="arabicPeriod" startAt="6"/>
              <a:tabLst>
                <a:tab pos="243840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5" dirty="0">
                <a:latin typeface="Microsoft Sans Serif"/>
                <a:cs typeface="Microsoft Sans Serif"/>
              </a:rPr>
              <a:t>la</a:t>
            </a:r>
            <a:endParaRPr sz="2000">
              <a:latin typeface="Microsoft Sans Serif"/>
              <a:cs typeface="Microsoft Sans Serif"/>
            </a:endParaRPr>
          </a:p>
          <a:p>
            <a:pPr marL="247650" indent="-234950">
              <a:lnSpc>
                <a:spcPct val="100000"/>
              </a:lnSpc>
              <a:buAutoNum type="arabicPeriod" startAt="6"/>
              <a:tabLst>
                <a:tab pos="247650" algn="l"/>
              </a:tabLst>
            </a:pPr>
            <a:r>
              <a:rPr sz="2000" spc="-45" dirty="0">
                <a:latin typeface="Microsoft Sans Serif"/>
                <a:cs typeface="Microsoft Sans Serif"/>
              </a:rPr>
              <a:t>Pain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on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percussion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4523105" indent="1828800">
              <a:lnSpc>
                <a:spcPct val="100000"/>
              </a:lnSpc>
            </a:pPr>
            <a:r>
              <a:rPr sz="20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Radiographic </a:t>
            </a:r>
            <a:r>
              <a:rPr sz="2000" spc="-5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11</a:t>
            </a:r>
            <a:r>
              <a:rPr sz="2000" spc="-120" dirty="0">
                <a:latin typeface="Microsoft Sans Serif"/>
                <a:cs typeface="Microsoft Sans Serif"/>
              </a:rPr>
              <a:t>.</a:t>
            </a:r>
            <a:r>
              <a:rPr sz="2000" spc="-80" dirty="0">
                <a:latin typeface="Microsoft Sans Serif"/>
                <a:cs typeface="Microsoft Sans Serif"/>
              </a:rPr>
              <a:t>In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55" dirty="0">
                <a:latin typeface="Microsoft Sans Serif"/>
                <a:cs typeface="Microsoft Sans Serif"/>
              </a:rPr>
              <a:t>z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45" dirty="0">
                <a:latin typeface="Microsoft Sans Serif"/>
                <a:cs typeface="Microsoft Sans Serif"/>
              </a:rPr>
              <a:t>x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A8739-8B7B-0642-68B4-FDCA8DC197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49</a:t>
            </a:fld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F430C7-C280-B9E8-C9BC-D3322BBAADD5}"/>
              </a:ext>
            </a:extLst>
          </p:cNvPr>
          <p:cNvSpPr txBox="1">
            <a:spLocks noChangeArrowheads="1"/>
          </p:cNvSpPr>
          <p:nvPr/>
        </p:nvSpPr>
        <p:spPr>
          <a:xfrm>
            <a:off x="1307255" y="1281853"/>
            <a:ext cx="8283677" cy="450384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Non-Vital Pulp Treatment (Primary Teeth)</a:t>
            </a:r>
            <a:b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tooth free of infection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 biomechanical cleansing and canal obturation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 physiologic resorption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space and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D7B67-2329-72D7-EAD9-8165CF9994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6126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9954" y="212091"/>
            <a:ext cx="6466162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43184" y="339090"/>
            <a:ext cx="589480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00" dirty="0">
                <a:solidFill>
                  <a:srgbClr val="FFFFFF"/>
                </a:solidFill>
                <a:latin typeface="Georgia"/>
                <a:cs typeface="Georgia"/>
              </a:rPr>
              <a:t>Eruption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Georgia"/>
                <a:cs typeface="Georgia"/>
              </a:rPr>
              <a:t>permanent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successor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9936" y="1710690"/>
            <a:ext cx="8724751" cy="3429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9415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Microsoft Sans Serif"/>
                <a:cs typeface="Microsoft Sans Serif"/>
              </a:rPr>
              <a:t>Non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vital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teeth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treated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pulpectomy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premature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root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resorption </a:t>
            </a:r>
            <a:r>
              <a:rPr sz="2000" spc="-5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m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95" dirty="0">
                <a:latin typeface="Microsoft Sans Serif"/>
                <a:cs typeface="Microsoft Sans Serif"/>
              </a:rPr>
              <a:t>k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202565">
              <a:lnSpc>
                <a:spcPct val="100000"/>
              </a:lnSpc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filling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material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same</a:t>
            </a:r>
            <a:r>
              <a:rPr sz="2000" spc="-30" dirty="0">
                <a:latin typeface="Microsoft Sans Serif"/>
                <a:cs typeface="Microsoft Sans Serif"/>
              </a:rPr>
              <a:t> texture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hardness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as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normal </a:t>
            </a:r>
            <a:r>
              <a:rPr sz="2000" spc="-5" dirty="0">
                <a:latin typeface="Microsoft Sans Serif"/>
                <a:cs typeface="Microsoft Sans Serif"/>
              </a:rPr>
              <a:t>tooth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Or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vital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pulp</a:t>
            </a:r>
            <a:endParaRPr sz="2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2000" spc="-100" dirty="0">
                <a:latin typeface="Microsoft Sans Serif"/>
                <a:cs typeface="Microsoft Sans Serif"/>
              </a:rPr>
              <a:t>When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erupting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permanent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successor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meets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canal</a:t>
            </a:r>
            <a:r>
              <a:rPr sz="2000" spc="-30" dirty="0">
                <a:latin typeface="Microsoft Sans Serif"/>
                <a:cs typeface="Microsoft Sans Serif"/>
              </a:rPr>
              <a:t> filling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material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19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ss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b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li</a:t>
            </a:r>
            <a:r>
              <a:rPr sz="20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y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f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f</a:t>
            </a:r>
            <a:r>
              <a:rPr sz="2000" spc="-90" dirty="0">
                <a:solidFill>
                  <a:srgbClr val="FF0000"/>
                </a:solidFill>
                <a:latin typeface="Microsoft Sans Serif"/>
                <a:cs typeface="Microsoft Sans Serif"/>
              </a:rPr>
              <a:t>le</a:t>
            </a:r>
            <a:r>
              <a:rPr sz="2000" spc="-19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io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35560">
              <a:lnSpc>
                <a:spcPct val="100000"/>
              </a:lnSpc>
            </a:pPr>
            <a:r>
              <a:rPr sz="2000" spc="-85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h  </a:t>
            </a:r>
            <a:r>
              <a:rPr sz="2000" spc="-135" dirty="0">
                <a:latin typeface="Microsoft Sans Serif"/>
                <a:cs typeface="Microsoft Sans Serif"/>
              </a:rPr>
              <a:t>Has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resorbed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pulpal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floor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primary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molar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contacting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material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coronal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pulp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chamber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5F8B1-048D-AE66-704F-8119362C4F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50</a:t>
            </a:fld>
            <a:endParaRPr lang="en-IN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0" y="4954137"/>
            <a:ext cx="10440988" cy="2070613"/>
            <a:chOff x="0" y="4953000"/>
            <a:chExt cx="9144000" cy="1905000"/>
          </a:xfrm>
        </p:grpSpPr>
        <p:sp>
          <p:nvSpPr>
            <p:cNvPr id="162" name="object 162"/>
            <p:cNvSpPr/>
            <p:nvPr/>
          </p:nvSpPr>
          <p:spPr>
            <a:xfrm>
              <a:off x="1692910" y="4953000"/>
              <a:ext cx="7444740" cy="486409"/>
            </a:xfrm>
            <a:custGeom>
              <a:avLst/>
              <a:gdLst/>
              <a:ahLst/>
              <a:cxnLst/>
              <a:rect l="l" t="t" r="r" b="b"/>
              <a:pathLst>
                <a:path w="7444740" h="486410">
                  <a:moveTo>
                    <a:pt x="7444740" y="0"/>
                  </a:moveTo>
                  <a:lnTo>
                    <a:pt x="0" y="289559"/>
                  </a:lnTo>
                  <a:lnTo>
                    <a:pt x="7444740" y="486409"/>
                  </a:lnTo>
                  <a:lnTo>
                    <a:pt x="744474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9379" y="5236209"/>
              <a:ext cx="9018270" cy="787400"/>
            </a:xfrm>
            <a:custGeom>
              <a:avLst/>
              <a:gdLst/>
              <a:ahLst/>
              <a:cxnLst/>
              <a:rect l="l" t="t" r="r" b="b"/>
              <a:pathLst>
                <a:path w="9018270" h="787400">
                  <a:moveTo>
                    <a:pt x="9018270" y="0"/>
                  </a:moveTo>
                  <a:lnTo>
                    <a:pt x="0" y="0"/>
                  </a:lnTo>
                  <a:lnTo>
                    <a:pt x="9018270" y="787399"/>
                  </a:lnTo>
                  <a:lnTo>
                    <a:pt x="9018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" y="4991100"/>
              <a:ext cx="9141460" cy="18669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6019"/>
              <a:ext cx="9144000" cy="814069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224" y="983132"/>
            <a:ext cx="9753600" cy="1725929"/>
          </a:xfrm>
          <a:prstGeom prst="rect">
            <a:avLst/>
          </a:prstGeom>
        </p:spPr>
      </p:pic>
      <p:sp>
        <p:nvSpPr>
          <p:cNvPr id="167" name="object 167"/>
          <p:cNvSpPr txBox="1"/>
          <p:nvPr/>
        </p:nvSpPr>
        <p:spPr>
          <a:xfrm>
            <a:off x="2977935" y="5619850"/>
            <a:ext cx="5838862" cy="35817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42545" indent="381000" algn="r">
              <a:lnSpc>
                <a:spcPct val="101400"/>
              </a:lnSpc>
              <a:spcBef>
                <a:spcPts val="60"/>
              </a:spcBef>
              <a:tabLst>
                <a:tab pos="1755775" algn="l"/>
                <a:tab pos="2610485" algn="l"/>
              </a:tabLst>
            </a:pPr>
            <a:r>
              <a:rPr lang="en-US" sz="2400" dirty="0">
                <a:solidFill>
                  <a:schemeClr val="bg1"/>
                </a:solidFill>
                <a:latin typeface="Trebuchet MS"/>
                <a:cs typeface="Trebuchet MS"/>
              </a:rPr>
              <a:t>PRESENTED BY: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B293A587-446F-BECB-4F1A-C6C1B9553928}"/>
              </a:ext>
            </a:extLst>
          </p:cNvPr>
          <p:cNvSpPr txBox="1"/>
          <p:nvPr/>
        </p:nvSpPr>
        <p:spPr>
          <a:xfrm>
            <a:off x="5796383" y="6011849"/>
            <a:ext cx="3410804" cy="70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42545" indent="381000" algn="ctr">
              <a:lnSpc>
                <a:spcPct val="101400"/>
              </a:lnSpc>
              <a:spcBef>
                <a:spcPts val="60"/>
              </a:spcBef>
              <a:tabLst>
                <a:tab pos="1755775" algn="l"/>
                <a:tab pos="2610485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POOJA GOPALGHARE</a:t>
            </a:r>
          </a:p>
          <a:p>
            <a:pPr marL="12700" marR="42545" indent="381000" algn="ctr">
              <a:lnSpc>
                <a:spcPct val="101400"/>
              </a:lnSpc>
              <a:spcBef>
                <a:spcPts val="60"/>
              </a:spcBef>
              <a:tabLst>
                <a:tab pos="1755775" algn="l"/>
                <a:tab pos="2610485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MDS</a:t>
            </a:r>
          </a:p>
        </p:txBody>
      </p:sp>
      <p:sp>
        <p:nvSpPr>
          <p:cNvPr id="168" name="Slide Number Placeholder 167">
            <a:extLst>
              <a:ext uri="{FF2B5EF4-FFF2-40B4-BE49-F238E27FC236}">
                <a16:creationId xmlns:a16="http://schemas.microsoft.com/office/drawing/2014/main" id="{2406DA08-ACF1-274F-329F-6791B018A4B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51</a:t>
            </a:fld>
            <a:endParaRPr lang="en-IN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D28AAF0-BDD6-23AB-2C61-CD6ACCA17A6A}"/>
              </a:ext>
            </a:extLst>
          </p:cNvPr>
          <p:cNvSpPr txBox="1"/>
          <p:nvPr/>
        </p:nvSpPr>
        <p:spPr>
          <a:xfrm>
            <a:off x="4702830" y="2276539"/>
            <a:ext cx="116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3579798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5E0FFC-15C9-E4FA-B60A-35BA3513ABD7}"/>
              </a:ext>
            </a:extLst>
          </p:cNvPr>
          <p:cNvSpPr txBox="1"/>
          <p:nvPr/>
        </p:nvSpPr>
        <p:spPr>
          <a:xfrm>
            <a:off x="2096294" y="457200"/>
            <a:ext cx="5257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: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non vital pulp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Pulpectomy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Definition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Objectives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Indications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Contraindications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Procedure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Primary tooth root canal anatomy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Apexification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 canal treatment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2700F1-095F-4DBC-6F50-A96162B55A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03862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40988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2180" y="5944870"/>
              <a:ext cx="4464050" cy="913130"/>
            </a:xfrm>
            <a:custGeom>
              <a:avLst/>
              <a:gdLst/>
              <a:ahLst/>
              <a:cxnLst/>
              <a:rect l="l" t="t" r="r" b="b"/>
              <a:pathLst>
                <a:path w="4464050" h="913129">
                  <a:moveTo>
                    <a:pt x="62252" y="17744"/>
                  </a:moveTo>
                  <a:lnTo>
                    <a:pt x="3203501" y="913129"/>
                  </a:lnTo>
                  <a:lnTo>
                    <a:pt x="4463531" y="913129"/>
                  </a:lnTo>
                  <a:lnTo>
                    <a:pt x="62252" y="17744"/>
                  </a:lnTo>
                  <a:close/>
                </a:path>
                <a:path w="4464050" h="913129">
                  <a:moveTo>
                    <a:pt x="0" y="0"/>
                  </a:moveTo>
                  <a:lnTo>
                    <a:pt x="0" y="5079"/>
                  </a:lnTo>
                  <a:lnTo>
                    <a:pt x="62252" y="17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5140" y="5938520"/>
              <a:ext cx="3650615" cy="919480"/>
            </a:xfrm>
            <a:custGeom>
              <a:avLst/>
              <a:gdLst/>
              <a:ahLst/>
              <a:cxnLst/>
              <a:rect l="l" t="t" r="r" b="b"/>
              <a:pathLst>
                <a:path w="3650615" h="919479">
                  <a:moveTo>
                    <a:pt x="0" y="0"/>
                  </a:moveTo>
                  <a:lnTo>
                    <a:pt x="7620" y="6349"/>
                  </a:lnTo>
                  <a:lnTo>
                    <a:pt x="2869594" y="919479"/>
                  </a:lnTo>
                  <a:lnTo>
                    <a:pt x="3650285" y="9194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72150"/>
              <a:ext cx="3402329" cy="10858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7702" y="3003202"/>
              <a:ext cx="482024" cy="2445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596389"/>
              <a:ext cx="5158740" cy="37312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2679" y="146050"/>
              <a:ext cx="3949700" cy="6711950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5E4C24A-4BDE-BF26-F6B7-88136CCC07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53</a:t>
            </a:fld>
            <a:endParaRPr lang="en-IN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8069" y="292101"/>
            <a:ext cx="3632593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9547" y="414020"/>
            <a:ext cx="307719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APEXIFICATION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0262" y="1905000"/>
            <a:ext cx="8340464" cy="144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2250">
              <a:lnSpc>
                <a:spcPct val="100000"/>
              </a:lnSpc>
              <a:spcBef>
                <a:spcPts val="100"/>
              </a:spcBef>
              <a:tabLst>
                <a:tab pos="6005830" algn="l"/>
              </a:tabLst>
            </a:pP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method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induce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calcified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barrier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root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with	</a:t>
            </a:r>
            <a:r>
              <a:rPr sz="2000" spc="-40" dirty="0">
                <a:latin typeface="Microsoft Sans Serif"/>
                <a:cs typeface="Microsoft Sans Serif"/>
              </a:rPr>
              <a:t>an </a:t>
            </a:r>
            <a:r>
              <a:rPr sz="2000" spc="-75" dirty="0">
                <a:latin typeface="Microsoft Sans Serif"/>
                <a:cs typeface="Microsoft Sans Serif"/>
              </a:rPr>
              <a:t>open </a:t>
            </a:r>
            <a:r>
              <a:rPr sz="2000" spc="-70" dirty="0">
                <a:latin typeface="Microsoft Sans Serif"/>
                <a:cs typeface="Microsoft Sans Serif"/>
              </a:rPr>
              <a:t> apex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continued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 </a:t>
            </a:r>
            <a:r>
              <a:rPr sz="2000" spc="-45" dirty="0">
                <a:latin typeface="Microsoft Sans Serif"/>
                <a:cs typeface="Microsoft Sans Serif"/>
              </a:rPr>
              <a:t>development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incomplete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lang="en-IN" sz="200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teeth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necrotic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pulp</a:t>
            </a:r>
            <a:r>
              <a:rPr lang="en-IN" sz="2000" dirty="0">
                <a:latin typeface="Microsoft Sans Serif"/>
                <a:cs typeface="Microsoft Sans Serif"/>
              </a:rPr>
              <a:t>.</a:t>
            </a:r>
            <a:endParaRPr sz="2000" dirty="0">
              <a:latin typeface="Microsoft Sans Serif"/>
              <a:cs typeface="Microsoft Sans Serif"/>
            </a:endParaRPr>
          </a:p>
          <a:p>
            <a:pPr marR="5080">
              <a:lnSpc>
                <a:spcPct val="100000"/>
              </a:lnSpc>
              <a:spcBef>
                <a:spcPts val="1800"/>
              </a:spcBef>
            </a:pPr>
            <a:r>
              <a:rPr lang="en-IN" sz="1800" spc="-5" dirty="0">
                <a:latin typeface="Lucida Sans Unicode"/>
                <a:cs typeface="Lucida Sans Unicode"/>
              </a:rPr>
              <a:t>                                                                                      </a:t>
            </a:r>
            <a:r>
              <a:rPr sz="1800" spc="-5" dirty="0">
                <a:latin typeface="Lucida Sans Unicode"/>
                <a:cs typeface="Lucida Sans Unicode"/>
              </a:rPr>
              <a:t>(A.A.E.,2003)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A7273-F670-9D90-0319-8179FC338E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54</a:t>
            </a:fld>
            <a:endParaRPr lang="en-IN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6116" y="414020"/>
            <a:ext cx="34796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0" dirty="0">
                <a:latin typeface="Trebuchet MS"/>
                <a:cs typeface="Trebuchet MS"/>
              </a:rPr>
              <a:t>Causes</a:t>
            </a:r>
            <a:r>
              <a:rPr sz="2400" spc="-14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open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apex:-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087" y="2091690"/>
            <a:ext cx="8259408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405" dirty="0">
                <a:solidFill>
                  <a:srgbClr val="FF0000"/>
                </a:solidFill>
                <a:latin typeface="Trebuchet MS"/>
                <a:cs typeface="Trebuchet MS"/>
              </a:rPr>
              <a:t>1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b="1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u="sng" spc="-8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In</a:t>
            </a:r>
            <a:r>
              <a:rPr sz="2000" u="sng" spc="-204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c</a:t>
            </a:r>
            <a:r>
              <a:rPr sz="2000" u="sng" spc="-9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o</a:t>
            </a:r>
            <a:r>
              <a:rPr sz="2000" u="sng" spc="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m</a:t>
            </a:r>
            <a:r>
              <a:rPr sz="2000" u="sng" spc="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p</a:t>
            </a:r>
            <a:r>
              <a:rPr sz="20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l</a:t>
            </a:r>
            <a:r>
              <a:rPr sz="2000" u="sng" spc="-15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e</a:t>
            </a:r>
            <a:r>
              <a:rPr sz="2000" u="sng" spc="1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t</a:t>
            </a:r>
            <a:r>
              <a:rPr sz="2000" u="sng" spc="-15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e</a:t>
            </a:r>
            <a:r>
              <a:rPr sz="2000" u="sng" spc="-3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d</a:t>
            </a:r>
            <a:r>
              <a:rPr sz="2000" u="sng" spc="-15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e</a:t>
            </a:r>
            <a:r>
              <a:rPr sz="2000" u="sng" spc="-7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ve</a:t>
            </a:r>
            <a:r>
              <a:rPr sz="2000" u="sng" spc="-6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lo</a:t>
            </a:r>
            <a:r>
              <a:rPr sz="20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p</a:t>
            </a:r>
            <a:r>
              <a:rPr sz="2000" u="sng" spc="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m</a:t>
            </a:r>
            <a:r>
              <a:rPr sz="2000" u="sng" spc="-15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e</a:t>
            </a:r>
            <a:r>
              <a:rPr sz="2000" u="sng" spc="-8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n</a:t>
            </a:r>
            <a:r>
              <a:rPr sz="2000" u="sng" spc="13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t</a:t>
            </a:r>
            <a:r>
              <a:rPr sz="2000" u="sng" spc="10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-</a:t>
            </a:r>
            <a:endParaRPr lang="en-IN" sz="2000" u="sng" spc="105" dirty="0">
              <a:uFill>
                <a:solidFill>
                  <a:srgbClr val="000000"/>
                </a:solidFill>
              </a:u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IN" sz="2000" u="sng" spc="105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Pulpal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70" dirty="0">
                <a:solidFill>
                  <a:srgbClr val="FF0000"/>
                </a:solidFill>
                <a:latin typeface="Microsoft Sans Serif"/>
                <a:cs typeface="Microsoft Sans Serif"/>
              </a:rPr>
              <a:t>necrosis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before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 growth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development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are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complete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0087" y="3834056"/>
            <a:ext cx="7367422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970" marR="5080" indent="-255270">
              <a:lnSpc>
                <a:spcPct val="100000"/>
              </a:lnSpc>
              <a:spcBef>
                <a:spcPts val="100"/>
              </a:spcBef>
            </a:pPr>
            <a:r>
              <a:rPr sz="2000" b="1" spc="-90" dirty="0">
                <a:solidFill>
                  <a:srgbClr val="FF0000"/>
                </a:solidFill>
                <a:latin typeface="Trebuchet MS"/>
                <a:cs typeface="Trebuchet MS"/>
              </a:rPr>
              <a:t>2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b="1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spc="-260" dirty="0" err="1">
                <a:latin typeface="Microsoft Sans Serif"/>
                <a:cs typeface="Microsoft Sans Serif"/>
              </a:rPr>
              <a:t>E</a:t>
            </a:r>
            <a:r>
              <a:rPr sz="2000" spc="-135" dirty="0" err="1">
                <a:latin typeface="Microsoft Sans Serif"/>
                <a:cs typeface="Microsoft Sans Serif"/>
              </a:rPr>
              <a:t>x</a:t>
            </a:r>
            <a:r>
              <a:rPr sz="2000" spc="120" dirty="0" err="1">
                <a:latin typeface="Microsoft Sans Serif"/>
                <a:cs typeface="Microsoft Sans Serif"/>
              </a:rPr>
              <a:t>t</a:t>
            </a:r>
            <a:r>
              <a:rPr sz="2000" spc="-155" dirty="0" err="1">
                <a:latin typeface="Microsoft Sans Serif"/>
                <a:cs typeface="Microsoft Sans Serif"/>
              </a:rPr>
              <a:t>e</a:t>
            </a:r>
            <a:r>
              <a:rPr sz="2000" spc="-80" dirty="0" err="1">
                <a:latin typeface="Microsoft Sans Serif"/>
                <a:cs typeface="Microsoft Sans Serif"/>
              </a:rPr>
              <a:t>n</a:t>
            </a:r>
            <a:r>
              <a:rPr sz="2000" spc="-405" dirty="0" err="1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v</a:t>
            </a:r>
            <a:r>
              <a:rPr sz="2000" spc="-75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ap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40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14" dirty="0">
                <a:latin typeface="Microsoft Sans Serif"/>
                <a:cs typeface="Microsoft Sans Serif"/>
              </a:rPr>
              <a:t>ic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 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85" dirty="0">
                <a:latin typeface="Microsoft Sans Serif"/>
                <a:cs typeface="Microsoft Sans Serif"/>
              </a:rPr>
              <a:t>h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50" dirty="0">
                <a:latin typeface="Microsoft Sans Serif"/>
                <a:cs typeface="Microsoft Sans Serif"/>
              </a:rPr>
              <a:t>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2888D-9AAB-BE95-3E79-EFB45E31AE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55</a:t>
            </a:fld>
            <a:endParaRPr lang="en-IN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22264" y="262890"/>
            <a:ext cx="329471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rebuchet MS"/>
                <a:cs typeface="Trebuchet MS"/>
              </a:rPr>
              <a:t>Types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of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open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apices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483" y="1785620"/>
            <a:ext cx="9875434" cy="28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75" dirty="0">
                <a:latin typeface="Microsoft Sans Serif"/>
                <a:cs typeface="Microsoft Sans Serif"/>
              </a:rPr>
              <a:t>T</a:t>
            </a:r>
            <a:r>
              <a:rPr sz="2400" spc="-155" dirty="0">
                <a:latin typeface="Microsoft Sans Serif"/>
                <a:cs typeface="Microsoft Sans Serif"/>
              </a:rPr>
              <a:t>h</a:t>
            </a:r>
            <a:r>
              <a:rPr sz="2400" spc="-180" dirty="0">
                <a:latin typeface="Microsoft Sans Serif"/>
                <a:cs typeface="Microsoft Sans Serif"/>
              </a:rPr>
              <a:t>e</a:t>
            </a:r>
            <a:r>
              <a:rPr sz="2400" spc="-60" dirty="0">
                <a:latin typeface="Microsoft Sans Serif"/>
                <a:cs typeface="Microsoft Sans Serif"/>
              </a:rPr>
              <a:t>y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spc="-254" dirty="0">
                <a:latin typeface="Microsoft Sans Serif"/>
                <a:cs typeface="Microsoft Sans Serif"/>
              </a:rPr>
              <a:t>c</a:t>
            </a:r>
            <a:r>
              <a:rPr sz="2400" dirty="0">
                <a:latin typeface="Microsoft Sans Serif"/>
                <a:cs typeface="Microsoft Sans Serif"/>
              </a:rPr>
              <a:t>a</a:t>
            </a:r>
            <a:r>
              <a:rPr sz="2400" spc="-80" dirty="0">
                <a:latin typeface="Microsoft Sans Serif"/>
                <a:cs typeface="Microsoft Sans Serif"/>
              </a:rPr>
              <a:t>n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spc="-100" dirty="0">
                <a:latin typeface="Microsoft Sans Serif"/>
                <a:cs typeface="Microsoft Sans Serif"/>
              </a:rPr>
              <a:t>b</a:t>
            </a:r>
            <a:r>
              <a:rPr sz="2400" spc="-95" dirty="0">
                <a:latin typeface="Microsoft Sans Serif"/>
                <a:cs typeface="Microsoft Sans Serif"/>
              </a:rPr>
              <a:t>e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spc="-120" dirty="0">
                <a:latin typeface="Microsoft Sans Serif"/>
                <a:cs typeface="Microsoft Sans Serif"/>
              </a:rPr>
              <a:t>o</a:t>
            </a:r>
            <a:r>
              <a:rPr sz="2400" spc="35" dirty="0">
                <a:latin typeface="Microsoft Sans Serif"/>
                <a:cs typeface="Microsoft Sans Serif"/>
              </a:rPr>
              <a:t>f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b="1" spc="55" dirty="0">
                <a:solidFill>
                  <a:srgbClr val="FF0000"/>
                </a:solidFill>
                <a:latin typeface="Trebuchet MS"/>
                <a:cs typeface="Trebuchet MS"/>
              </a:rPr>
              <a:t>t</a:t>
            </a:r>
            <a:r>
              <a:rPr sz="2400" b="1" spc="45" dirty="0">
                <a:solidFill>
                  <a:srgbClr val="FF0000"/>
                </a:solidFill>
                <a:latin typeface="Trebuchet MS"/>
                <a:cs typeface="Trebuchet MS"/>
              </a:rPr>
              <a:t>w</a:t>
            </a:r>
            <a:r>
              <a:rPr sz="2400" b="1" spc="-50" dirty="0">
                <a:solidFill>
                  <a:srgbClr val="FF0000"/>
                </a:solidFill>
                <a:latin typeface="Trebuchet MS"/>
                <a:cs typeface="Trebuchet MS"/>
              </a:rPr>
              <a:t>o</a:t>
            </a:r>
            <a:r>
              <a:rPr sz="2400" b="1" spc="-12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150" dirty="0">
                <a:latin typeface="Microsoft Sans Serif"/>
                <a:cs typeface="Microsoft Sans Serif"/>
              </a:rPr>
              <a:t>t</a:t>
            </a:r>
            <a:r>
              <a:rPr sz="2400" spc="-65" dirty="0">
                <a:latin typeface="Microsoft Sans Serif"/>
                <a:cs typeface="Microsoft Sans Serif"/>
              </a:rPr>
              <a:t>y</a:t>
            </a:r>
            <a:r>
              <a:rPr sz="2400" spc="20" dirty="0">
                <a:latin typeface="Microsoft Sans Serif"/>
                <a:cs typeface="Microsoft Sans Serif"/>
              </a:rPr>
              <a:t>p</a:t>
            </a:r>
            <a:r>
              <a:rPr sz="2400" spc="-190" dirty="0">
                <a:latin typeface="Microsoft Sans Serif"/>
                <a:cs typeface="Microsoft Sans Serif"/>
              </a:rPr>
              <a:t>e</a:t>
            </a:r>
            <a:r>
              <a:rPr sz="2400" spc="-484" dirty="0">
                <a:latin typeface="Microsoft Sans Serif"/>
                <a:cs typeface="Microsoft Sans Serif"/>
              </a:rPr>
              <a:t>s</a:t>
            </a:r>
            <a:r>
              <a:rPr sz="2400" spc="-35" dirty="0">
                <a:latin typeface="Microsoft Sans Serif"/>
                <a:cs typeface="Microsoft Sans Serif"/>
              </a:rPr>
              <a:t>:-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800" dirty="0">
              <a:latin typeface="Microsoft Sans Serif"/>
              <a:cs typeface="Microsoft Sans Serif"/>
            </a:endParaRPr>
          </a:p>
          <a:p>
            <a:pPr marL="2018030">
              <a:lnSpc>
                <a:spcPct val="100000"/>
              </a:lnSpc>
              <a:spcBef>
                <a:spcPts val="5"/>
              </a:spcBef>
              <a:tabLst>
                <a:tab pos="2474595" algn="l"/>
              </a:tabLst>
            </a:pPr>
            <a:r>
              <a:rPr sz="2000" spc="-340" dirty="0">
                <a:latin typeface="Microsoft Sans Serif"/>
                <a:cs typeface="Microsoft Sans Serif"/>
              </a:rPr>
              <a:t>1.	</a:t>
            </a:r>
            <a:r>
              <a:rPr sz="2000" spc="-110" dirty="0">
                <a:latin typeface="Microsoft Sans Serif"/>
                <a:cs typeface="Microsoft Sans Serif"/>
              </a:rPr>
              <a:t>Blunderbuss</a:t>
            </a:r>
            <a:endParaRPr sz="2000" dirty="0">
              <a:latin typeface="Microsoft Sans Serif"/>
              <a:cs typeface="Microsoft Sans Serif"/>
            </a:endParaRPr>
          </a:p>
          <a:p>
            <a:pPr marL="2932430" marR="5080">
              <a:lnSpc>
                <a:spcPct val="100000"/>
              </a:lnSpc>
              <a:tabLst>
                <a:tab pos="4714875" algn="l"/>
              </a:tabLst>
            </a:pPr>
            <a:r>
              <a:rPr sz="2000" spc="-50" dirty="0">
                <a:latin typeface="Microsoft Sans Serif"/>
                <a:cs typeface="Microsoft Sans Serif"/>
              </a:rPr>
              <a:t>Flaring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walls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which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funnel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shaped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wider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than</a:t>
            </a:r>
            <a:r>
              <a:rPr lang="en-IN" sz="2000" spc="-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coronal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aspect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2018030">
              <a:lnSpc>
                <a:spcPct val="100000"/>
              </a:lnSpc>
              <a:tabLst>
                <a:tab pos="2474595" algn="l"/>
              </a:tabLst>
            </a:pPr>
            <a:r>
              <a:rPr sz="2000" spc="-155" dirty="0">
                <a:latin typeface="Microsoft Sans Serif"/>
                <a:cs typeface="Microsoft Sans Serif"/>
              </a:rPr>
              <a:t>3.	</a:t>
            </a:r>
            <a:r>
              <a:rPr sz="2000" spc="-60" dirty="0">
                <a:latin typeface="Microsoft Sans Serif"/>
                <a:cs typeface="Microsoft Sans Serif"/>
              </a:rPr>
              <a:t>Non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blunderbuss</a:t>
            </a:r>
            <a:endParaRPr sz="2000" dirty="0">
              <a:latin typeface="Microsoft Sans Serif"/>
              <a:cs typeface="Microsoft Sans Serif"/>
            </a:endParaRPr>
          </a:p>
          <a:p>
            <a:pPr marL="2932430">
              <a:lnSpc>
                <a:spcPct val="100000"/>
              </a:lnSpc>
              <a:spcBef>
                <a:spcPts val="10"/>
              </a:spcBef>
            </a:pP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walls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parallel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20" dirty="0">
                <a:latin typeface="Microsoft Sans Serif"/>
                <a:cs typeface="Microsoft Sans Serif"/>
              </a:rPr>
              <a:t>sligh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4AD2A-FED9-5150-B15A-3A6D6FC4E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56</a:t>
            </a:fld>
            <a:endParaRPr lang="en-IN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458" y="185420"/>
            <a:ext cx="10128483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latin typeface="Trebuchet MS"/>
                <a:cs typeface="Trebuchet MS"/>
              </a:rPr>
              <a:t>PROBLEMS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40" dirty="0">
                <a:latin typeface="Trebuchet MS"/>
                <a:cs typeface="Trebuchet MS"/>
              </a:rPr>
              <a:t>OF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70" dirty="0">
                <a:latin typeface="Trebuchet MS"/>
                <a:cs typeface="Trebuchet MS"/>
              </a:rPr>
              <a:t>TREATING</a:t>
            </a:r>
            <a:r>
              <a:rPr sz="2400" spc="-110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IMMATURE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140" dirty="0">
                <a:latin typeface="Trebuchet MS"/>
                <a:cs typeface="Trebuchet MS"/>
              </a:rPr>
              <a:t>TEETH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WITH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80" dirty="0">
                <a:latin typeface="Trebuchet MS"/>
                <a:cs typeface="Trebuchet MS"/>
              </a:rPr>
              <a:t>NECROTIC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PULP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6094" y="2057400"/>
            <a:ext cx="9550604" cy="3164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4025" marR="573405" indent="-454025" algn="just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Trebuchet MS"/>
              <a:buAutoNum type="arabicPeriod"/>
              <a:tabLst>
                <a:tab pos="454025" algn="l"/>
                <a:tab pos="454659" algn="l"/>
                <a:tab pos="7194550" algn="l"/>
              </a:tabLst>
            </a:pP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135" dirty="0">
                <a:latin typeface="Microsoft Sans Serif"/>
                <a:cs typeface="Microsoft Sans Serif"/>
              </a:rPr>
              <a:t>x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9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h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rd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3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4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290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u</a:t>
            </a:r>
            <a:r>
              <a:rPr sz="2000" spc="-15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" dirty="0">
                <a:latin typeface="Microsoft Sans Serif"/>
                <a:cs typeface="Microsoft Sans Serif"/>
              </a:rPr>
              <a:t>g</a:t>
            </a:r>
            <a:r>
              <a:rPr sz="2000" spc="-30" dirty="0">
                <a:latin typeface="Microsoft Sans Serif"/>
                <a:cs typeface="Microsoft Sans Serif"/>
              </a:rPr>
              <a:t>ai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20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a 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be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packed</a:t>
            </a:r>
            <a:endParaRPr sz="2000" dirty="0">
              <a:latin typeface="Microsoft Sans Serif"/>
              <a:cs typeface="Microsoft Sans Serif"/>
            </a:endParaRP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</a:pPr>
            <a:endParaRPr sz="2200" dirty="0">
              <a:latin typeface="Microsoft Sans Serif"/>
              <a:cs typeface="Microsoft Sans Serif"/>
            </a:endParaRPr>
          </a:p>
          <a:p>
            <a:pPr algn="just">
              <a:lnSpc>
                <a:spcPct val="100000"/>
              </a:lnSpc>
              <a:spcBef>
                <a:spcPts val="55"/>
              </a:spcBef>
              <a:buClr>
                <a:srgbClr val="FF0000"/>
              </a:buClr>
              <a:buFont typeface="Trebuchet MS"/>
              <a:buAutoNum type="arabicPeriod"/>
            </a:pPr>
            <a:endParaRPr sz="2000" dirty="0">
              <a:latin typeface="Microsoft Sans Serif"/>
              <a:cs typeface="Microsoft Sans Serif"/>
            </a:endParaRPr>
          </a:p>
          <a:p>
            <a:pPr marL="431165" marR="5080" indent="-431165" algn="just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431165" algn="l"/>
                <a:tab pos="431800" algn="l"/>
                <a:tab pos="7327900" algn="l"/>
              </a:tabLst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open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tends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shaped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like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blunderbuss	</a:t>
            </a:r>
            <a:r>
              <a:rPr sz="2000" spc="-10" dirty="0">
                <a:latin typeface="Microsoft Sans Serif"/>
                <a:cs typeface="Microsoft Sans Serif"/>
              </a:rPr>
              <a:t>making</a:t>
            </a:r>
            <a:r>
              <a:rPr sz="2000" spc="-110" dirty="0">
                <a:latin typeface="Microsoft Sans Serif"/>
                <a:cs typeface="Microsoft Sans Serif"/>
              </a:rPr>
              <a:t> </a:t>
            </a:r>
            <a:r>
              <a:rPr sz="2000" spc="55" dirty="0">
                <a:latin typeface="Microsoft Sans Serif"/>
                <a:cs typeface="Microsoft Sans Serif"/>
              </a:rPr>
              <a:t>it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difficult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to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obturate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filling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material</a:t>
            </a:r>
            <a:endParaRPr sz="2000" dirty="0">
              <a:latin typeface="Microsoft Sans Serif"/>
              <a:cs typeface="Microsoft Sans Serif"/>
            </a:endParaRP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</a:pPr>
            <a:endParaRPr sz="2200" dirty="0">
              <a:latin typeface="Microsoft Sans Serif"/>
              <a:cs typeface="Microsoft Sans Serif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Trebuchet MS"/>
              <a:buAutoNum type="arabicPeriod"/>
            </a:pPr>
            <a:endParaRPr sz="2000" dirty="0">
              <a:latin typeface="Microsoft Sans Serif"/>
              <a:cs typeface="Microsoft Sans Serif"/>
            </a:endParaRPr>
          </a:p>
          <a:p>
            <a:pPr marL="421005" marR="74295" indent="-421005" algn="just">
              <a:lnSpc>
                <a:spcPct val="100000"/>
              </a:lnSpc>
              <a:buFont typeface="Trebuchet MS"/>
              <a:buAutoNum type="arabicPeriod"/>
              <a:tabLst>
                <a:tab pos="421005" algn="l"/>
                <a:tab pos="421640" algn="l"/>
                <a:tab pos="7359650" algn="l"/>
              </a:tabLst>
            </a:pP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-114" dirty="0">
                <a:solidFill>
                  <a:srgbClr val="FF0000"/>
                </a:solidFill>
                <a:latin typeface="Microsoft Sans Serif"/>
                <a:cs typeface="Microsoft Sans Serif"/>
              </a:rPr>
              <a:t>ic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19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y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12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ad</a:t>
            </a:r>
            <a:r>
              <a:rPr sz="2000" spc="-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v</a:t>
            </a:r>
            <a:r>
              <a:rPr sz="2000" spc="-1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40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  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b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000" spc="-15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10" dirty="0">
                <a:latin typeface="Microsoft Sans Serif"/>
                <a:cs typeface="Microsoft Sans Serif"/>
              </a:rPr>
              <a:t>ll</a:t>
            </a:r>
            <a:r>
              <a:rPr sz="2000" spc="-229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m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lang="en-IN" sz="2000" spc="-1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lang="en-IN"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00" dirty="0">
                <a:latin typeface="Microsoft Sans Serif"/>
                <a:cs typeface="Microsoft Sans Serif"/>
              </a:rPr>
              <a:t>e  </a:t>
            </a:r>
            <a:r>
              <a:rPr sz="2000" spc="-30" dirty="0">
                <a:latin typeface="Microsoft Sans Serif"/>
                <a:cs typeface="Microsoft Sans Serif"/>
              </a:rPr>
              <a:t>likely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fracture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when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sealing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19797-4E6A-6184-E2FA-D4CB85F7B4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57</a:t>
            </a:fld>
            <a:endParaRPr lang="en-IN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0118" y="292101"/>
            <a:ext cx="3152598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8697" y="414020"/>
            <a:ext cx="259647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5" dirty="0">
                <a:solidFill>
                  <a:srgbClr val="FFFFFF"/>
                </a:solidFill>
                <a:latin typeface="Georgia"/>
                <a:cs typeface="Georgia"/>
              </a:rPr>
              <a:t>INDICATIONS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1532" y="1177290"/>
            <a:ext cx="7486333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70" dirty="0">
                <a:latin typeface="Microsoft Sans Serif"/>
                <a:cs typeface="Microsoft Sans Serif"/>
              </a:rPr>
              <a:t>This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procedure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indicated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4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non</a:t>
            </a:r>
            <a:r>
              <a:rPr sz="2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vital</a:t>
            </a:r>
            <a:r>
              <a:rPr sz="2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permanent</a:t>
            </a:r>
            <a:r>
              <a:rPr sz="2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teeth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incompletely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formed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roots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52777" y="2205989"/>
            <a:ext cx="2595746" cy="4652010"/>
            <a:chOff x="3023870" y="2205989"/>
            <a:chExt cx="2273300" cy="46520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3870" y="2205989"/>
              <a:ext cx="2273300" cy="46520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29000" y="32004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914400"/>
                  </a:moveTo>
                  <a:lnTo>
                    <a:pt x="410416" y="912042"/>
                  </a:lnTo>
                  <a:lnTo>
                    <a:pt x="364993" y="905120"/>
                  </a:lnTo>
                  <a:lnTo>
                    <a:pt x="321159" y="893864"/>
                  </a:lnTo>
                  <a:lnTo>
                    <a:pt x="279142" y="878502"/>
                  </a:lnTo>
                  <a:lnTo>
                    <a:pt x="239171" y="859263"/>
                  </a:lnTo>
                  <a:lnTo>
                    <a:pt x="201476" y="836376"/>
                  </a:lnTo>
                  <a:lnTo>
                    <a:pt x="166284" y="810070"/>
                  </a:lnTo>
                  <a:lnTo>
                    <a:pt x="133826" y="780573"/>
                  </a:lnTo>
                  <a:lnTo>
                    <a:pt x="104329" y="748115"/>
                  </a:lnTo>
                  <a:lnTo>
                    <a:pt x="78023" y="712923"/>
                  </a:lnTo>
                  <a:lnTo>
                    <a:pt x="55136" y="675228"/>
                  </a:lnTo>
                  <a:lnTo>
                    <a:pt x="35897" y="635257"/>
                  </a:lnTo>
                  <a:lnTo>
                    <a:pt x="20535" y="593240"/>
                  </a:lnTo>
                  <a:lnTo>
                    <a:pt x="9279" y="549406"/>
                  </a:lnTo>
                  <a:lnTo>
                    <a:pt x="2357" y="503983"/>
                  </a:lnTo>
                  <a:lnTo>
                    <a:pt x="0" y="457200"/>
                  </a:lnTo>
                  <a:lnTo>
                    <a:pt x="2357" y="410416"/>
                  </a:lnTo>
                  <a:lnTo>
                    <a:pt x="9279" y="364993"/>
                  </a:lnTo>
                  <a:lnTo>
                    <a:pt x="20535" y="321159"/>
                  </a:lnTo>
                  <a:lnTo>
                    <a:pt x="35897" y="279142"/>
                  </a:lnTo>
                  <a:lnTo>
                    <a:pt x="55136" y="239171"/>
                  </a:lnTo>
                  <a:lnTo>
                    <a:pt x="78023" y="201476"/>
                  </a:lnTo>
                  <a:lnTo>
                    <a:pt x="104329" y="166284"/>
                  </a:lnTo>
                  <a:lnTo>
                    <a:pt x="133826" y="133826"/>
                  </a:lnTo>
                  <a:lnTo>
                    <a:pt x="166284" y="104329"/>
                  </a:lnTo>
                  <a:lnTo>
                    <a:pt x="201476" y="78023"/>
                  </a:lnTo>
                  <a:lnTo>
                    <a:pt x="239171" y="55136"/>
                  </a:lnTo>
                  <a:lnTo>
                    <a:pt x="279142" y="35897"/>
                  </a:lnTo>
                  <a:lnTo>
                    <a:pt x="321159" y="20535"/>
                  </a:lnTo>
                  <a:lnTo>
                    <a:pt x="364993" y="9279"/>
                  </a:lnTo>
                  <a:lnTo>
                    <a:pt x="410416" y="2357"/>
                  </a:lnTo>
                  <a:lnTo>
                    <a:pt x="457200" y="0"/>
                  </a:lnTo>
                  <a:lnTo>
                    <a:pt x="503983" y="2357"/>
                  </a:lnTo>
                  <a:lnTo>
                    <a:pt x="549406" y="9279"/>
                  </a:lnTo>
                  <a:lnTo>
                    <a:pt x="593240" y="20535"/>
                  </a:lnTo>
                  <a:lnTo>
                    <a:pt x="635257" y="35897"/>
                  </a:lnTo>
                  <a:lnTo>
                    <a:pt x="675228" y="55136"/>
                  </a:lnTo>
                  <a:lnTo>
                    <a:pt x="712923" y="78023"/>
                  </a:lnTo>
                  <a:lnTo>
                    <a:pt x="748115" y="104329"/>
                  </a:lnTo>
                  <a:lnTo>
                    <a:pt x="780573" y="133826"/>
                  </a:lnTo>
                  <a:lnTo>
                    <a:pt x="810070" y="166284"/>
                  </a:lnTo>
                  <a:lnTo>
                    <a:pt x="836376" y="201476"/>
                  </a:lnTo>
                  <a:lnTo>
                    <a:pt x="859263" y="239171"/>
                  </a:lnTo>
                  <a:lnTo>
                    <a:pt x="878502" y="279142"/>
                  </a:lnTo>
                  <a:lnTo>
                    <a:pt x="893864" y="321159"/>
                  </a:lnTo>
                  <a:lnTo>
                    <a:pt x="905120" y="364993"/>
                  </a:lnTo>
                  <a:lnTo>
                    <a:pt x="912042" y="410416"/>
                  </a:lnTo>
                  <a:lnTo>
                    <a:pt x="914400" y="457200"/>
                  </a:lnTo>
                  <a:lnTo>
                    <a:pt x="912042" y="503983"/>
                  </a:lnTo>
                  <a:lnTo>
                    <a:pt x="905120" y="549406"/>
                  </a:lnTo>
                  <a:lnTo>
                    <a:pt x="893864" y="593240"/>
                  </a:lnTo>
                  <a:lnTo>
                    <a:pt x="878502" y="635257"/>
                  </a:lnTo>
                  <a:lnTo>
                    <a:pt x="859263" y="675228"/>
                  </a:lnTo>
                  <a:lnTo>
                    <a:pt x="836376" y="712923"/>
                  </a:lnTo>
                  <a:lnTo>
                    <a:pt x="810070" y="748115"/>
                  </a:lnTo>
                  <a:lnTo>
                    <a:pt x="780573" y="780573"/>
                  </a:lnTo>
                  <a:lnTo>
                    <a:pt x="748115" y="810070"/>
                  </a:lnTo>
                  <a:lnTo>
                    <a:pt x="712923" y="836376"/>
                  </a:lnTo>
                  <a:lnTo>
                    <a:pt x="675228" y="859263"/>
                  </a:lnTo>
                  <a:lnTo>
                    <a:pt x="635257" y="878502"/>
                  </a:lnTo>
                  <a:lnTo>
                    <a:pt x="593240" y="893864"/>
                  </a:lnTo>
                  <a:lnTo>
                    <a:pt x="549406" y="905120"/>
                  </a:lnTo>
                  <a:lnTo>
                    <a:pt x="503983" y="912042"/>
                  </a:lnTo>
                  <a:lnTo>
                    <a:pt x="457200" y="914400"/>
                  </a:lnTo>
                  <a:close/>
                </a:path>
              </a:pathLst>
            </a:custGeom>
            <a:ln w="5498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D81C43-FAA9-8EF7-16BB-637241F361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58</a:t>
            </a:fld>
            <a:endParaRPr lang="en-IN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0118" y="292101"/>
            <a:ext cx="2964080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68847" y="414020"/>
            <a:ext cx="2392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OBJECTIVES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5124" y="2014220"/>
            <a:ext cx="7003438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35" marR="5080" indent="-25527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Lucida Sans Unicode"/>
              <a:buAutoNum type="arabicPeriod"/>
              <a:tabLst>
                <a:tab pos="400050" algn="l"/>
              </a:tabLst>
            </a:pPr>
            <a:r>
              <a:rPr sz="2000" spc="-80" dirty="0">
                <a:latin typeface="Microsoft Sans Serif"/>
                <a:cs typeface="Microsoft Sans Serif"/>
              </a:rPr>
              <a:t>Procedure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induce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end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closure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60" dirty="0">
                <a:latin typeface="Microsoft Sans Serif"/>
                <a:cs typeface="Microsoft Sans Serif"/>
              </a:rPr>
              <a:t>at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apices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of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immature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roots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AutoNum type="arabicPeriod"/>
            </a:pPr>
            <a:endParaRPr sz="2100">
              <a:latin typeface="Microsoft Sans Serif"/>
              <a:cs typeface="Microsoft Sans Serif"/>
            </a:endParaRPr>
          </a:p>
          <a:p>
            <a:pPr marL="267335" marR="133350" indent="-25527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303530" algn="l"/>
              </a:tabLst>
            </a:pPr>
            <a:r>
              <a:rPr dirty="0"/>
              <a:t>	</a:t>
            </a:r>
            <a:r>
              <a:rPr sz="2000" spc="-105" dirty="0">
                <a:latin typeface="Microsoft Sans Serif"/>
                <a:cs typeface="Microsoft Sans Serif"/>
              </a:rPr>
              <a:t>Adverse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clinical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signs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symptoms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such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as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prolonged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sensitivity,pain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swelling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evident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AutoNum type="arabicPeriod"/>
            </a:pPr>
            <a:endParaRPr sz="2100">
              <a:latin typeface="Microsoft Sans Serif"/>
              <a:cs typeface="Microsoft Sans Serif"/>
            </a:endParaRPr>
          </a:p>
          <a:p>
            <a:pPr marL="267335" marR="57150" indent="-255270">
              <a:lnSpc>
                <a:spcPct val="100000"/>
              </a:lnSpc>
              <a:buClr>
                <a:srgbClr val="FF0000"/>
              </a:buClr>
              <a:buFont typeface="Trebuchet MS"/>
              <a:buAutoNum type="arabicPeriod"/>
              <a:tabLst>
                <a:tab pos="293370" algn="l"/>
              </a:tabLst>
            </a:pPr>
            <a:r>
              <a:rPr sz="2000" spc="-10" dirty="0">
                <a:latin typeface="Microsoft Sans Serif"/>
                <a:cs typeface="Microsoft Sans Serif"/>
              </a:rPr>
              <a:t>N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0" dirty="0">
                <a:latin typeface="Microsoft Sans Serif"/>
                <a:cs typeface="Microsoft Sans Serif"/>
              </a:rPr>
              <a:t>vi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ab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  </a:t>
            </a:r>
            <a:r>
              <a:rPr sz="2000" spc="-45" dirty="0">
                <a:latin typeface="Microsoft Sans Serif"/>
                <a:cs typeface="Microsoft Sans Serif"/>
              </a:rPr>
              <a:t>or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external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resorption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4E446-5CDD-2E53-AD68-CDE7620303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59</a:t>
            </a:fld>
            <a:endParaRPr lang="en-I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40988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2180" y="5944870"/>
              <a:ext cx="4464050" cy="913130"/>
            </a:xfrm>
            <a:custGeom>
              <a:avLst/>
              <a:gdLst/>
              <a:ahLst/>
              <a:cxnLst/>
              <a:rect l="l" t="t" r="r" b="b"/>
              <a:pathLst>
                <a:path w="4464050" h="913129">
                  <a:moveTo>
                    <a:pt x="62252" y="17744"/>
                  </a:moveTo>
                  <a:lnTo>
                    <a:pt x="3203501" y="913129"/>
                  </a:lnTo>
                  <a:lnTo>
                    <a:pt x="4463531" y="913129"/>
                  </a:lnTo>
                  <a:lnTo>
                    <a:pt x="62252" y="17744"/>
                  </a:lnTo>
                  <a:close/>
                </a:path>
                <a:path w="4464050" h="913129">
                  <a:moveTo>
                    <a:pt x="0" y="0"/>
                  </a:moveTo>
                  <a:lnTo>
                    <a:pt x="0" y="5079"/>
                  </a:lnTo>
                  <a:lnTo>
                    <a:pt x="62252" y="17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5140" y="5938520"/>
              <a:ext cx="3650615" cy="919480"/>
            </a:xfrm>
            <a:custGeom>
              <a:avLst/>
              <a:gdLst/>
              <a:ahLst/>
              <a:cxnLst/>
              <a:rect l="l" t="t" r="r" b="b"/>
              <a:pathLst>
                <a:path w="3650615" h="919479">
                  <a:moveTo>
                    <a:pt x="0" y="0"/>
                  </a:moveTo>
                  <a:lnTo>
                    <a:pt x="7620" y="6349"/>
                  </a:lnTo>
                  <a:lnTo>
                    <a:pt x="2869594" y="919479"/>
                  </a:lnTo>
                  <a:lnTo>
                    <a:pt x="3650285" y="9194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72150"/>
              <a:ext cx="3402329" cy="10858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7702" y="3003202"/>
              <a:ext cx="482024" cy="2445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819" y="1054100"/>
              <a:ext cx="8089900" cy="1841500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CC5C1E-33AF-390D-B27C-41907F152E0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8157" y="567690"/>
            <a:ext cx="26863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3700" algn="l"/>
              </a:tabLst>
            </a:pPr>
            <a:r>
              <a:rPr sz="2400" spc="245" dirty="0">
                <a:latin typeface="Trebuchet MS"/>
                <a:cs typeface="Trebuchet MS"/>
              </a:rPr>
              <a:t>M</a:t>
            </a:r>
            <a:r>
              <a:rPr sz="2400" spc="-10" dirty="0">
                <a:latin typeface="Trebuchet MS"/>
                <a:cs typeface="Trebuchet MS"/>
              </a:rPr>
              <a:t>A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-425" dirty="0">
                <a:latin typeface="Trebuchet MS"/>
                <a:cs typeface="Trebuchet MS"/>
              </a:rPr>
              <a:t>L</a:t>
            </a:r>
            <a:r>
              <a:rPr sz="2400" spc="-165" dirty="0">
                <a:latin typeface="Trebuchet MS"/>
                <a:cs typeface="Trebuchet MS"/>
              </a:rPr>
              <a:t>S</a:t>
            </a:r>
            <a:r>
              <a:rPr sz="2400" dirty="0">
                <a:latin typeface="Trebuchet MS"/>
                <a:cs typeface="Trebuchet MS"/>
              </a:rPr>
              <a:t>	</a:t>
            </a:r>
            <a:r>
              <a:rPr sz="2400" spc="-180" dirty="0">
                <a:latin typeface="Trebuchet MS"/>
                <a:cs typeface="Trebuchet MS"/>
              </a:rPr>
              <a:t>U</a:t>
            </a:r>
            <a:r>
              <a:rPr sz="2400" spc="-125" dirty="0">
                <a:latin typeface="Trebuchet MS"/>
                <a:cs typeface="Trebuchet MS"/>
              </a:rPr>
              <a:t>S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280" dirty="0">
                <a:latin typeface="Trebuchet MS"/>
                <a:cs typeface="Trebuchet MS"/>
              </a:rPr>
              <a:t>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386" y="14681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5429" y="1543684"/>
            <a:ext cx="468321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latin typeface="Microsoft Sans Serif"/>
                <a:cs typeface="Microsoft Sans Serif"/>
              </a:rPr>
              <a:t>Antiseptic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antibiotic </a:t>
            </a:r>
            <a:r>
              <a:rPr sz="2000" spc="-85" dirty="0">
                <a:latin typeface="Microsoft Sans Serif"/>
                <a:cs typeface="Microsoft Sans Serif"/>
              </a:rPr>
              <a:t>paste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386" y="20777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5429" y="2091690"/>
            <a:ext cx="732246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30" dirty="0">
                <a:latin typeface="Microsoft Sans Serif"/>
                <a:cs typeface="Microsoft Sans Serif"/>
              </a:rPr>
              <a:t>ZnO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metacresylacetate-camphorated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parachlorophenol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386" y="26873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5429" y="2701290"/>
            <a:ext cx="255804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" dirty="0">
                <a:latin typeface="Microsoft Sans Serif"/>
                <a:cs typeface="Microsoft Sans Serif"/>
              </a:rPr>
              <a:t>tricalcium</a:t>
            </a:r>
            <a:r>
              <a:rPr sz="2000" spc="-70" dirty="0">
                <a:latin typeface="Microsoft Sans Serif"/>
                <a:cs typeface="Microsoft Sans Serif"/>
              </a:rPr>
              <a:t> phosphate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386" y="32969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5429" y="3312159"/>
            <a:ext cx="3199728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 err="1">
                <a:latin typeface="Microsoft Sans Serif"/>
                <a:cs typeface="Microsoft Sans Serif"/>
              </a:rPr>
              <a:t>p</a:t>
            </a:r>
            <a:r>
              <a:rPr sz="2000" spc="-85" dirty="0" err="1">
                <a:latin typeface="Microsoft Sans Serif"/>
                <a:cs typeface="Microsoft Sans Serif"/>
              </a:rPr>
              <a:t>h</a:t>
            </a:r>
            <a:r>
              <a:rPr sz="2000" spc="-90" dirty="0" err="1">
                <a:latin typeface="Microsoft Sans Serif"/>
                <a:cs typeface="Microsoft Sans Serif"/>
              </a:rPr>
              <a:t>o</a:t>
            </a:r>
            <a:r>
              <a:rPr sz="2000" spc="-405" dirty="0" err="1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15" dirty="0" err="1">
                <a:latin typeface="Microsoft Sans Serif"/>
                <a:cs typeface="Microsoft Sans Serif"/>
              </a:rPr>
              <a:t>p</a:t>
            </a:r>
            <a:r>
              <a:rPr sz="2000" spc="-40" dirty="0" err="1">
                <a:latin typeface="Microsoft Sans Serif"/>
                <a:cs typeface="Microsoft Sans Serif"/>
              </a:rPr>
              <a:t>h</a:t>
            </a:r>
            <a:r>
              <a:rPr sz="2000" spc="-30" dirty="0" err="1">
                <a:latin typeface="Microsoft Sans Serif"/>
                <a:cs typeface="Microsoft Sans Serif"/>
              </a:rPr>
              <a:t>a</a:t>
            </a:r>
            <a:r>
              <a:rPr sz="2000" spc="120" dirty="0" err="1">
                <a:latin typeface="Microsoft Sans Serif"/>
                <a:cs typeface="Microsoft Sans Serif"/>
              </a:rPr>
              <a:t>t</a:t>
            </a:r>
            <a:r>
              <a:rPr sz="2000" spc="-150" dirty="0" err="1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g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1386" y="39065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5429" y="3921759"/>
            <a:ext cx="39617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latin typeface="Microsoft Sans Serif"/>
                <a:cs typeface="Microsoft Sans Serif"/>
              </a:rPr>
              <a:t>resorbable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tri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calcium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phosphate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5429" y="4531359"/>
            <a:ext cx="2346253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60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-114" dirty="0">
                <a:solidFill>
                  <a:srgbClr val="FF0000"/>
                </a:solidFill>
                <a:latin typeface="Microsoft Sans Serif"/>
                <a:cs typeface="Microsoft Sans Serif"/>
              </a:rPr>
              <a:t>lc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iu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h</a:t>
            </a:r>
            <a:r>
              <a:rPr sz="20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y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145" dirty="0">
                <a:solidFill>
                  <a:srgbClr val="FF0000"/>
                </a:solidFill>
                <a:latin typeface="Microsoft Sans Serif"/>
                <a:cs typeface="Microsoft Sans Serif"/>
              </a:rPr>
              <a:t>x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spc="-15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DF91615-D418-F1E9-A365-2CB6AA6F70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60</a:t>
            </a:fld>
            <a:endParaRPr lang="en-IN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0656" y="406202"/>
            <a:ext cx="5193666" cy="92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7460">
              <a:lnSpc>
                <a:spcPct val="100000"/>
              </a:lnSpc>
              <a:spcBef>
                <a:spcPts val="100"/>
              </a:spcBef>
            </a:pPr>
            <a:endParaRPr lang="en-IN"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lang="en-IN" sz="2400" dirty="0">
                <a:latin typeface="Trebuchet MS"/>
                <a:cs typeface="Trebuchet MS"/>
              </a:rPr>
              <a:t>PROCEDURE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55823" y="1888396"/>
            <a:ext cx="466291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g</a:t>
            </a:r>
            <a:r>
              <a:rPr sz="2000" spc="-30" dirty="0">
                <a:latin typeface="Microsoft Sans Serif"/>
                <a:cs typeface="Microsoft Sans Serif"/>
              </a:rPr>
              <a:t>ai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ul</a:t>
            </a:r>
            <a:r>
              <a:rPr sz="2000" dirty="0">
                <a:latin typeface="Microsoft Sans Serif"/>
                <a:cs typeface="Microsoft Sans Serif"/>
              </a:rPr>
              <a:t>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30889" y="2447300"/>
            <a:ext cx="58157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v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ul</a:t>
            </a:r>
            <a:r>
              <a:rPr sz="2000" dirty="0">
                <a:latin typeface="Microsoft Sans Serif"/>
                <a:cs typeface="Microsoft Sans Serif"/>
              </a:rPr>
              <a:t>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130" dirty="0" err="1">
                <a:latin typeface="Microsoft Sans Serif"/>
                <a:cs typeface="Microsoft Sans Serif"/>
              </a:rPr>
              <a:t>t</a:t>
            </a:r>
            <a:r>
              <a:rPr sz="2000" spc="-5" dirty="0" err="1">
                <a:latin typeface="Microsoft Sans Serif"/>
                <a:cs typeface="Microsoft Sans Serif"/>
              </a:rPr>
              <a:t>a</a:t>
            </a:r>
            <a:r>
              <a:rPr sz="2000" spc="5" dirty="0" err="1">
                <a:latin typeface="Microsoft Sans Serif"/>
                <a:cs typeface="Microsoft Sans Serif"/>
              </a:rPr>
              <a:t>b</a:t>
            </a:r>
            <a:r>
              <a:rPr sz="2000" spc="-25" dirty="0" err="1">
                <a:latin typeface="Microsoft Sans Serif"/>
                <a:cs typeface="Microsoft Sans Serif"/>
              </a:rPr>
              <a:t>l</a:t>
            </a:r>
            <a:r>
              <a:rPr sz="2000" spc="-15" dirty="0" err="1">
                <a:latin typeface="Microsoft Sans Serif"/>
                <a:cs typeface="Microsoft Sans Serif"/>
              </a:rPr>
              <a:t>i</a:t>
            </a:r>
            <a:r>
              <a:rPr sz="2000" spc="-405" dirty="0" err="1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0656" y="3049814"/>
            <a:ext cx="6019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0" dirty="0">
                <a:latin typeface="Microsoft Sans Serif"/>
                <a:cs typeface="Microsoft Sans Serif"/>
              </a:rPr>
              <a:t>clean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irrigate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40" dirty="0">
                <a:latin typeface="Microsoft Sans Serif"/>
                <a:cs typeface="Microsoft Sans Serif"/>
              </a:rPr>
              <a:t>&amp;</a:t>
            </a:r>
            <a:r>
              <a:rPr sz="2000" spc="-20" dirty="0">
                <a:latin typeface="Microsoft Sans Serif"/>
                <a:cs typeface="Microsoft Sans Serif"/>
              </a:rPr>
              <a:t> dry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50" dirty="0">
                <a:latin typeface="Microsoft Sans Serif"/>
                <a:cs typeface="Microsoft Sans Serif"/>
              </a:rPr>
              <a:t>it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paper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point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0456" y="3652328"/>
            <a:ext cx="8269408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590">
              <a:lnSpc>
                <a:spcPct val="100000"/>
              </a:lnSpc>
              <a:spcBef>
                <a:spcPts val="100"/>
              </a:spcBef>
            </a:pPr>
            <a:r>
              <a:rPr sz="2000" spc="-145" dirty="0">
                <a:latin typeface="Microsoft Sans Serif"/>
                <a:cs typeface="Microsoft Sans Serif"/>
              </a:rPr>
              <a:t>seal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60" dirty="0">
                <a:latin typeface="Microsoft Sans Serif"/>
                <a:cs typeface="Microsoft Sans Serif"/>
              </a:rPr>
              <a:t>chamber </a:t>
            </a:r>
            <a:r>
              <a:rPr sz="2000" spc="10" dirty="0">
                <a:latin typeface="Microsoft Sans Serif"/>
                <a:cs typeface="Microsoft Sans Serif"/>
              </a:rPr>
              <a:t>with </a:t>
            </a:r>
            <a:r>
              <a:rPr sz="2000" spc="-175" dirty="0">
                <a:solidFill>
                  <a:srgbClr val="FF0000"/>
                </a:solidFill>
                <a:latin typeface="Microsoft Sans Serif"/>
                <a:cs typeface="Microsoft Sans Serif"/>
              </a:rPr>
              <a:t>CMCP</a:t>
            </a:r>
            <a:r>
              <a:rPr sz="2000" spc="-1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dirty="0">
                <a:latin typeface="Microsoft Sans Serif"/>
                <a:cs typeface="Microsoft Sans Serif"/>
              </a:rPr>
              <a:t>pulp </a:t>
            </a:r>
            <a:r>
              <a:rPr sz="2000" spc="-60" dirty="0">
                <a:latin typeface="Microsoft Sans Serif"/>
                <a:cs typeface="Microsoft Sans Serif"/>
              </a:rPr>
              <a:t>chamber </a:t>
            </a:r>
            <a:r>
              <a:rPr sz="2000" spc="10" dirty="0">
                <a:latin typeface="Microsoft Sans Serif"/>
                <a:cs typeface="Microsoft Sans Serif"/>
              </a:rPr>
              <a:t>with </a:t>
            </a:r>
            <a:r>
              <a:rPr sz="2000" spc="-5" dirty="0">
                <a:latin typeface="Microsoft Sans Serif"/>
                <a:cs typeface="Microsoft Sans Serif"/>
              </a:rPr>
              <a:t>a </a:t>
            </a:r>
            <a:r>
              <a:rPr sz="2000" spc="-65" dirty="0">
                <a:latin typeface="Microsoft Sans Serif"/>
                <a:cs typeface="Microsoft Sans Serif"/>
              </a:rPr>
              <a:t>provisional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restorative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material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9151" y="4406372"/>
            <a:ext cx="2868371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0365" algn="l"/>
              </a:tabLst>
            </a:pP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26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55" dirty="0">
                <a:latin typeface="Microsoft Sans Serif"/>
                <a:cs typeface="Microsoft Sans Serif"/>
              </a:rPr>
              <a:t>ee</a:t>
            </a:r>
            <a:r>
              <a:rPr sz="2000" spc="85" dirty="0">
                <a:latin typeface="Microsoft Sans Serif"/>
                <a:cs typeface="Microsoft Sans Serif"/>
              </a:rPr>
              <a:t>k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962308A-3259-1017-5145-39306CF3FB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61</a:t>
            </a:fld>
            <a:endParaRPr lang="en-IN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204" y="1328420"/>
            <a:ext cx="8320886" cy="3009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000" spc="-75" dirty="0">
                <a:latin typeface="Microsoft Sans Serif"/>
                <a:cs typeface="Microsoft Sans Serif"/>
              </a:rPr>
              <a:t>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first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recall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remove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restoration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clean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 dirty="0">
              <a:latin typeface="Microsoft Sans Serif"/>
              <a:cs typeface="Microsoft Sans Serif"/>
            </a:endParaRPr>
          </a:p>
          <a:p>
            <a:pPr marL="342900" indent="-342900" algn="just">
              <a:lnSpc>
                <a:spcPct val="1000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endParaRPr sz="2100" dirty="0">
              <a:latin typeface="Microsoft Sans Serif"/>
              <a:cs typeface="Microsoft Sans Serif"/>
            </a:endParaRPr>
          </a:p>
          <a:p>
            <a:pPr marL="355600" marR="508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spc="-65" dirty="0">
                <a:latin typeface="Microsoft Sans Serif"/>
                <a:cs typeface="Microsoft Sans Serif"/>
              </a:rPr>
              <a:t>Take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care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void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instrumentation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walls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dentin </a:t>
            </a:r>
            <a:r>
              <a:rPr sz="2000" spc="-60" dirty="0">
                <a:latin typeface="Microsoft Sans Serif"/>
                <a:cs typeface="Microsoft Sans Serif"/>
              </a:rPr>
              <a:t>near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 dirty="0">
              <a:latin typeface="Microsoft Sans Serif"/>
              <a:cs typeface="Microsoft Sans Serif"/>
            </a:endParaRPr>
          </a:p>
          <a:p>
            <a:pPr marL="355600" marR="2360930" indent="-342900" algn="just">
              <a:lnSpc>
                <a:spcPct val="200000"/>
              </a:lnSpc>
              <a:spcBef>
                <a:spcPts val="10"/>
              </a:spcBef>
              <a:buFont typeface="Arial" panose="020B0604020202020204" pitchFamily="34" charset="0"/>
              <a:buChar char="•"/>
              <a:tabLst>
                <a:tab pos="2907665" algn="l"/>
              </a:tabLst>
            </a:pP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H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2000" spc="-270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-90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lang="en-IN" sz="2000" spc="-9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 </a:t>
            </a:r>
            <a:endParaRPr lang="en-IN" sz="2000" spc="-20" dirty="0">
              <a:latin typeface="Microsoft Sans Serif"/>
              <a:cs typeface="Microsoft Sans Serif"/>
            </a:endParaRPr>
          </a:p>
          <a:p>
            <a:pPr marL="355600" marR="2360930" indent="-342900" algn="just">
              <a:lnSpc>
                <a:spcPct val="200000"/>
              </a:lnSpc>
              <a:spcBef>
                <a:spcPts val="10"/>
              </a:spcBef>
              <a:buFont typeface="Arial" panose="020B0604020202020204" pitchFamily="34" charset="0"/>
              <a:buChar char="•"/>
              <a:tabLst>
                <a:tab pos="2907665" algn="l"/>
              </a:tabLst>
            </a:pP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20" dirty="0">
                <a:latin typeface="Microsoft Sans Serif"/>
                <a:cs typeface="Microsoft Sans Serif"/>
              </a:rPr>
              <a:t>j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iv</a:t>
            </a:r>
            <a:r>
              <a:rPr sz="2000" spc="-70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ly</a:t>
            </a:r>
            <a:endParaRPr lang="en-IN" sz="2000" spc="-35" dirty="0">
              <a:latin typeface="Microsoft Sans Serif"/>
              <a:cs typeface="Microsoft Sans Serif"/>
            </a:endParaRPr>
          </a:p>
          <a:p>
            <a:pPr marL="355600" marR="2360930" indent="-342900" algn="just">
              <a:lnSpc>
                <a:spcPct val="200000"/>
              </a:lnSpc>
              <a:spcBef>
                <a:spcPts val="10"/>
              </a:spcBef>
              <a:buFont typeface="Arial" panose="020B0604020202020204" pitchFamily="34" charset="0"/>
              <a:buChar char="•"/>
              <a:tabLst>
                <a:tab pos="2907665" algn="l"/>
              </a:tabLst>
            </a:pP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Obtain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radiograph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check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for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accuracy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88E0F-962D-1DCC-414E-30A5B4A6F0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62</a:t>
            </a:fld>
            <a:endParaRPr lang="en-IN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9364" y="720090"/>
            <a:ext cx="210487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/>
              <a:t>6</a:t>
            </a:r>
            <a:r>
              <a:rPr sz="2400" spc="-30" dirty="0"/>
              <a:t> </a:t>
            </a:r>
            <a:r>
              <a:rPr sz="2400" spc="-65" dirty="0"/>
              <a:t>m</a:t>
            </a:r>
            <a:r>
              <a:rPr sz="2400" spc="-40" dirty="0"/>
              <a:t>o</a:t>
            </a:r>
            <a:r>
              <a:rPr sz="2400" spc="-85" dirty="0"/>
              <a:t>n</a:t>
            </a:r>
            <a:r>
              <a:rPr sz="2400" spc="150" dirty="0"/>
              <a:t>t</a:t>
            </a:r>
            <a:r>
              <a:rPr sz="2400" spc="-90" dirty="0"/>
              <a:t>h</a:t>
            </a:r>
            <a:r>
              <a:rPr sz="2400" spc="-40" dirty="0"/>
              <a:t> </a:t>
            </a:r>
            <a:r>
              <a:rPr sz="2400" spc="-70" dirty="0"/>
              <a:t>r</a:t>
            </a:r>
            <a:r>
              <a:rPr sz="2400" spc="-120" dirty="0"/>
              <a:t>e</a:t>
            </a:r>
            <a:r>
              <a:rPr sz="2400" spc="-235" dirty="0"/>
              <a:t>c</a:t>
            </a:r>
            <a:r>
              <a:rPr sz="2400" spc="-25" dirty="0"/>
              <a:t>a</a:t>
            </a:r>
            <a:r>
              <a:rPr sz="2400" spc="-10" dirty="0"/>
              <a:t>l</a:t>
            </a:r>
            <a:r>
              <a:rPr sz="2400" spc="-20" dirty="0"/>
              <a:t>l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725068" y="1710690"/>
            <a:ext cx="8387594" cy="31213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000" spc="-26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ap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50" dirty="0">
                <a:latin typeface="Microsoft Sans Serif"/>
                <a:cs typeface="Microsoft Sans Serif"/>
              </a:rPr>
              <a:t>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0" dirty="0">
                <a:latin typeface="Microsoft Sans Serif"/>
                <a:cs typeface="Microsoft Sans Serif"/>
              </a:rPr>
              <a:t>vi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14" dirty="0">
                <a:latin typeface="Microsoft Sans Serif"/>
                <a:cs typeface="Microsoft Sans Serif"/>
              </a:rPr>
              <a:t>ic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spc="-395" dirty="0">
                <a:latin typeface="Microsoft Sans Serif"/>
                <a:cs typeface="Microsoft Sans Serif"/>
              </a:rPr>
              <a:t>s</a:t>
            </a:r>
            <a:r>
              <a:rPr lang="en-IN" sz="2000" spc="-395" dirty="0">
                <a:latin typeface="Microsoft Sans Serif"/>
                <a:cs typeface="Microsoft Sans Serif"/>
              </a:rPr>
              <a:t>  </a:t>
            </a:r>
            <a:r>
              <a:rPr sz="2000" spc="-15" dirty="0" err="1">
                <a:latin typeface="Microsoft Sans Serif"/>
                <a:cs typeface="Microsoft Sans Serif"/>
              </a:rPr>
              <a:t>u</a:t>
            </a:r>
            <a:r>
              <a:rPr sz="2000" dirty="0" err="1">
                <a:latin typeface="Microsoft Sans Serif"/>
                <a:cs typeface="Microsoft Sans Serif"/>
              </a:rPr>
              <a:t>r</a:t>
            </a:r>
            <a:r>
              <a:rPr sz="2000" spc="-150" dirty="0" err="1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-155" dirty="0" err="1">
                <a:latin typeface="Microsoft Sans Serif"/>
                <a:cs typeface="Microsoft Sans Serif"/>
              </a:rPr>
              <a:t>ee</a:t>
            </a:r>
            <a:r>
              <a:rPr sz="2000" spc="-70" dirty="0" err="1">
                <a:latin typeface="Microsoft Sans Serif"/>
                <a:cs typeface="Microsoft Sans Serif"/>
              </a:rPr>
              <a:t>n</a:t>
            </a:r>
            <a:endParaRPr sz="2000" dirty="0">
              <a:latin typeface="Microsoft Sans Serif"/>
              <a:cs typeface="Microsoft Sans Serif"/>
            </a:endParaRPr>
          </a:p>
          <a:p>
            <a:pPr marL="355600" marR="508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necessary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test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quality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35" dirty="0">
                <a:latin typeface="Microsoft Sans Serif"/>
                <a:cs typeface="Microsoft Sans Serif"/>
              </a:rPr>
              <a:t> apical</a:t>
            </a:r>
            <a:r>
              <a:rPr sz="2000" spc="-25" dirty="0">
                <a:latin typeface="Microsoft Sans Serif"/>
                <a:cs typeface="Microsoft Sans Serif"/>
              </a:rPr>
              <a:t> barrier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85" dirty="0">
                <a:latin typeface="Microsoft Sans Serif"/>
                <a:cs typeface="Microsoft Sans Serif"/>
              </a:rPr>
              <a:t>size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65" dirty="0">
                <a:latin typeface="Microsoft Sans Serif"/>
                <a:cs typeface="Microsoft Sans Serif"/>
              </a:rPr>
              <a:t>35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file</a:t>
            </a:r>
            <a:r>
              <a:rPr lang="en-IN" sz="2000" spc="-45" dirty="0">
                <a:latin typeface="Microsoft Sans Serif"/>
                <a:cs typeface="Microsoft Sans Serif"/>
              </a:rPr>
              <a:t>.</a:t>
            </a:r>
          </a:p>
          <a:p>
            <a:pPr marL="355600" marR="508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If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file </a:t>
            </a:r>
            <a:r>
              <a:rPr sz="2000" spc="-105" dirty="0">
                <a:latin typeface="Microsoft Sans Serif"/>
                <a:cs typeface="Microsoft Sans Serif"/>
              </a:rPr>
              <a:t>easily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penetrate</a:t>
            </a:r>
            <a:r>
              <a:rPr lang="en-IN" sz="2000" spc="-7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continue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apexification</a:t>
            </a:r>
            <a:endParaRPr sz="2000" dirty="0">
              <a:latin typeface="Microsoft Sans Serif"/>
              <a:cs typeface="Microsoft Sans Serif"/>
            </a:endParaRPr>
          </a:p>
          <a:p>
            <a:pPr marL="342900" indent="-342900" algn="just">
              <a:lnSpc>
                <a:spcPct val="1000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endParaRPr sz="2100" dirty="0">
              <a:latin typeface="Microsoft Sans Serif"/>
              <a:cs typeface="Microsoft Sans Serif"/>
            </a:endParaRPr>
          </a:p>
          <a:p>
            <a:pPr marL="3556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spc="-145" dirty="0">
                <a:latin typeface="Microsoft Sans Serif"/>
                <a:cs typeface="Microsoft Sans Serif"/>
              </a:rPr>
              <a:t>Reschedule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dirty="0">
                <a:latin typeface="Microsoft Sans Serif"/>
                <a:cs typeface="Microsoft Sans Serif"/>
              </a:rPr>
              <a:t>patient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for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another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months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recall</a:t>
            </a:r>
            <a:endParaRPr sz="2000" dirty="0">
              <a:latin typeface="Microsoft Sans Serif"/>
              <a:cs typeface="Microsoft Sans Serif"/>
            </a:endParaRPr>
          </a:p>
          <a:p>
            <a:pPr marL="342900" indent="-342900" algn="just">
              <a:lnSpc>
                <a:spcPct val="100000"/>
              </a:lnSpc>
              <a:spcBef>
                <a:spcPts val="25"/>
              </a:spcBef>
              <a:buFont typeface="Arial" panose="020B0604020202020204" pitchFamily="34" charset="0"/>
              <a:buChar char="•"/>
            </a:pPr>
            <a:endParaRPr sz="2100" dirty="0">
              <a:latin typeface="Microsoft Sans Serif"/>
              <a:cs typeface="Microsoft Sans Serif"/>
            </a:endParaRPr>
          </a:p>
          <a:p>
            <a:pPr marL="355600" marR="2413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follow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up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evaluation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repeated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every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months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until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80" dirty="0">
                <a:latin typeface="Microsoft Sans Serif"/>
                <a:cs typeface="Microsoft Sans Serif"/>
              </a:rPr>
              <a:t>successful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ap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8A209-6C2B-8F12-7D74-B7EA4E64B6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63</a:t>
            </a:fld>
            <a:endParaRPr lang="en-IN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2091"/>
            <a:ext cx="10440988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409" y="339090"/>
            <a:ext cx="1033367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95" dirty="0">
                <a:solidFill>
                  <a:srgbClr val="FFFFFF"/>
                </a:solidFill>
                <a:latin typeface="Georgia"/>
                <a:cs typeface="Georgia"/>
              </a:rPr>
              <a:t>VARIOUS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04" dirty="0">
                <a:solidFill>
                  <a:srgbClr val="FFFFFF"/>
                </a:solidFill>
                <a:latin typeface="Georgia"/>
                <a:cs typeface="Georgia"/>
              </a:rPr>
              <a:t>TYPES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Georgia"/>
                <a:cs typeface="Georgia"/>
              </a:rPr>
              <a:t>ROOT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Georgia"/>
                <a:cs typeface="Georgia"/>
              </a:rPr>
              <a:t>CLOSURE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APEXIFICATION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2229" y="872490"/>
            <a:ext cx="9451993" cy="118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W</a:t>
            </a:r>
            <a:r>
              <a:rPr sz="2000" b="1" spc="-85" dirty="0">
                <a:latin typeface="Arial"/>
                <a:cs typeface="Arial"/>
              </a:rPr>
              <a:t>e</a:t>
            </a:r>
            <a:r>
              <a:rPr sz="2000" b="1" spc="-30" dirty="0">
                <a:latin typeface="Arial"/>
                <a:cs typeface="Arial"/>
              </a:rPr>
              <a:t>i</a:t>
            </a:r>
            <a:r>
              <a:rPr sz="2000" b="1" spc="-95" dirty="0">
                <a:latin typeface="Arial"/>
                <a:cs typeface="Arial"/>
              </a:rPr>
              <a:t>n</a:t>
            </a:r>
            <a:r>
              <a:rPr sz="2000" b="1" spc="-114" dirty="0">
                <a:latin typeface="Arial"/>
                <a:cs typeface="Arial"/>
              </a:rPr>
              <a:t>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125" dirty="0">
                <a:latin typeface="Arial"/>
                <a:cs typeface="Arial"/>
              </a:rPr>
              <a:t>(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465" dirty="0">
                <a:latin typeface="Arial"/>
                <a:cs typeface="Arial"/>
              </a:rPr>
              <a:t>1</a:t>
            </a:r>
            <a:r>
              <a:rPr sz="2000" b="1" spc="15" dirty="0">
                <a:latin typeface="Arial"/>
                <a:cs typeface="Arial"/>
              </a:rPr>
              <a:t>9</a:t>
            </a:r>
            <a:r>
              <a:rPr sz="2000" b="1" spc="-160" dirty="0">
                <a:latin typeface="Arial"/>
                <a:cs typeface="Arial"/>
              </a:rPr>
              <a:t>7</a:t>
            </a:r>
            <a:r>
              <a:rPr sz="2000" b="1" spc="-5" dirty="0">
                <a:latin typeface="Arial"/>
                <a:cs typeface="Arial"/>
              </a:rPr>
              <a:t>6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125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sz="2000" b="1" spc="-225" dirty="0">
                <a:solidFill>
                  <a:srgbClr val="FF0000"/>
                </a:solidFill>
                <a:latin typeface="Trebuchet MS"/>
                <a:cs typeface="Trebuchet MS"/>
              </a:rPr>
              <a:t>1.</a:t>
            </a:r>
            <a:r>
              <a:rPr sz="2000" b="1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Continued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closure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normal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configuration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52919" y="2205989"/>
            <a:ext cx="7719079" cy="4328160"/>
            <a:chOff x="1097280" y="2205989"/>
            <a:chExt cx="6760209" cy="43281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" y="2371089"/>
              <a:ext cx="2603499" cy="39204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76400" y="35814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914400"/>
                  </a:moveTo>
                  <a:lnTo>
                    <a:pt x="410416" y="912042"/>
                  </a:lnTo>
                  <a:lnTo>
                    <a:pt x="364993" y="905120"/>
                  </a:lnTo>
                  <a:lnTo>
                    <a:pt x="321159" y="893864"/>
                  </a:lnTo>
                  <a:lnTo>
                    <a:pt x="279142" y="878502"/>
                  </a:lnTo>
                  <a:lnTo>
                    <a:pt x="239171" y="859263"/>
                  </a:lnTo>
                  <a:lnTo>
                    <a:pt x="201476" y="836376"/>
                  </a:lnTo>
                  <a:lnTo>
                    <a:pt x="166284" y="810070"/>
                  </a:lnTo>
                  <a:lnTo>
                    <a:pt x="133826" y="780573"/>
                  </a:lnTo>
                  <a:lnTo>
                    <a:pt x="104329" y="748115"/>
                  </a:lnTo>
                  <a:lnTo>
                    <a:pt x="78023" y="712923"/>
                  </a:lnTo>
                  <a:lnTo>
                    <a:pt x="55136" y="675228"/>
                  </a:lnTo>
                  <a:lnTo>
                    <a:pt x="35897" y="635257"/>
                  </a:lnTo>
                  <a:lnTo>
                    <a:pt x="20535" y="593240"/>
                  </a:lnTo>
                  <a:lnTo>
                    <a:pt x="9279" y="549406"/>
                  </a:lnTo>
                  <a:lnTo>
                    <a:pt x="2357" y="503983"/>
                  </a:lnTo>
                  <a:lnTo>
                    <a:pt x="0" y="457200"/>
                  </a:lnTo>
                  <a:lnTo>
                    <a:pt x="2357" y="410416"/>
                  </a:lnTo>
                  <a:lnTo>
                    <a:pt x="9279" y="364993"/>
                  </a:lnTo>
                  <a:lnTo>
                    <a:pt x="20535" y="321159"/>
                  </a:lnTo>
                  <a:lnTo>
                    <a:pt x="35897" y="279142"/>
                  </a:lnTo>
                  <a:lnTo>
                    <a:pt x="55136" y="239171"/>
                  </a:lnTo>
                  <a:lnTo>
                    <a:pt x="78023" y="201476"/>
                  </a:lnTo>
                  <a:lnTo>
                    <a:pt x="104329" y="166284"/>
                  </a:lnTo>
                  <a:lnTo>
                    <a:pt x="133826" y="133826"/>
                  </a:lnTo>
                  <a:lnTo>
                    <a:pt x="166284" y="104329"/>
                  </a:lnTo>
                  <a:lnTo>
                    <a:pt x="201476" y="78023"/>
                  </a:lnTo>
                  <a:lnTo>
                    <a:pt x="239171" y="55136"/>
                  </a:lnTo>
                  <a:lnTo>
                    <a:pt x="279142" y="35897"/>
                  </a:lnTo>
                  <a:lnTo>
                    <a:pt x="321159" y="20535"/>
                  </a:lnTo>
                  <a:lnTo>
                    <a:pt x="364993" y="9279"/>
                  </a:lnTo>
                  <a:lnTo>
                    <a:pt x="410416" y="2357"/>
                  </a:lnTo>
                  <a:lnTo>
                    <a:pt x="457200" y="0"/>
                  </a:lnTo>
                  <a:lnTo>
                    <a:pt x="503983" y="2357"/>
                  </a:lnTo>
                  <a:lnTo>
                    <a:pt x="549406" y="9279"/>
                  </a:lnTo>
                  <a:lnTo>
                    <a:pt x="593240" y="20535"/>
                  </a:lnTo>
                  <a:lnTo>
                    <a:pt x="635257" y="35897"/>
                  </a:lnTo>
                  <a:lnTo>
                    <a:pt x="675228" y="55136"/>
                  </a:lnTo>
                  <a:lnTo>
                    <a:pt x="712923" y="78023"/>
                  </a:lnTo>
                  <a:lnTo>
                    <a:pt x="748115" y="104329"/>
                  </a:lnTo>
                  <a:lnTo>
                    <a:pt x="780573" y="133826"/>
                  </a:lnTo>
                  <a:lnTo>
                    <a:pt x="810070" y="166284"/>
                  </a:lnTo>
                  <a:lnTo>
                    <a:pt x="836376" y="201476"/>
                  </a:lnTo>
                  <a:lnTo>
                    <a:pt x="859263" y="239171"/>
                  </a:lnTo>
                  <a:lnTo>
                    <a:pt x="878502" y="279142"/>
                  </a:lnTo>
                  <a:lnTo>
                    <a:pt x="893864" y="321159"/>
                  </a:lnTo>
                  <a:lnTo>
                    <a:pt x="905120" y="364993"/>
                  </a:lnTo>
                  <a:lnTo>
                    <a:pt x="912042" y="410416"/>
                  </a:lnTo>
                  <a:lnTo>
                    <a:pt x="914400" y="457200"/>
                  </a:lnTo>
                  <a:lnTo>
                    <a:pt x="912042" y="503983"/>
                  </a:lnTo>
                  <a:lnTo>
                    <a:pt x="905120" y="549406"/>
                  </a:lnTo>
                  <a:lnTo>
                    <a:pt x="893864" y="593240"/>
                  </a:lnTo>
                  <a:lnTo>
                    <a:pt x="878502" y="635257"/>
                  </a:lnTo>
                  <a:lnTo>
                    <a:pt x="859263" y="675228"/>
                  </a:lnTo>
                  <a:lnTo>
                    <a:pt x="836376" y="712923"/>
                  </a:lnTo>
                  <a:lnTo>
                    <a:pt x="810070" y="748115"/>
                  </a:lnTo>
                  <a:lnTo>
                    <a:pt x="780573" y="780573"/>
                  </a:lnTo>
                  <a:lnTo>
                    <a:pt x="748115" y="810070"/>
                  </a:lnTo>
                  <a:lnTo>
                    <a:pt x="712923" y="836376"/>
                  </a:lnTo>
                  <a:lnTo>
                    <a:pt x="675228" y="859263"/>
                  </a:lnTo>
                  <a:lnTo>
                    <a:pt x="635257" y="878502"/>
                  </a:lnTo>
                  <a:lnTo>
                    <a:pt x="593240" y="893864"/>
                  </a:lnTo>
                  <a:lnTo>
                    <a:pt x="549406" y="905120"/>
                  </a:lnTo>
                  <a:lnTo>
                    <a:pt x="503983" y="912042"/>
                  </a:lnTo>
                  <a:lnTo>
                    <a:pt x="457200" y="914400"/>
                  </a:lnTo>
                  <a:close/>
                </a:path>
              </a:pathLst>
            </a:custGeom>
            <a:ln w="5498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1189" y="2205989"/>
              <a:ext cx="2146300" cy="43281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2989" y="2851149"/>
              <a:ext cx="181610" cy="1663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28519" y="2910839"/>
              <a:ext cx="4067810" cy="1070610"/>
            </a:xfrm>
            <a:custGeom>
              <a:avLst/>
              <a:gdLst/>
              <a:ahLst/>
              <a:cxnLst/>
              <a:rect l="l" t="t" r="r" b="b"/>
              <a:pathLst>
                <a:path w="4067810" h="1070610">
                  <a:moveTo>
                    <a:pt x="4057650" y="0"/>
                  </a:moveTo>
                  <a:lnTo>
                    <a:pt x="0" y="1033780"/>
                  </a:lnTo>
                  <a:lnTo>
                    <a:pt x="10160" y="1070610"/>
                  </a:lnTo>
                  <a:lnTo>
                    <a:pt x="4067809" y="36830"/>
                  </a:lnTo>
                  <a:lnTo>
                    <a:pt x="4057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966249-60CE-19E8-DAAA-90C68A3AA2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64</a:t>
            </a:fld>
            <a:endParaRPr lang="en-IN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63189"/>
            <a:ext cx="8709524" cy="4194810"/>
            <a:chOff x="0" y="2663189"/>
            <a:chExt cx="7627620" cy="4194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869" y="2663189"/>
              <a:ext cx="2438400" cy="41948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000" y="37338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914400"/>
                  </a:moveTo>
                  <a:lnTo>
                    <a:pt x="410416" y="912042"/>
                  </a:lnTo>
                  <a:lnTo>
                    <a:pt x="364993" y="905120"/>
                  </a:lnTo>
                  <a:lnTo>
                    <a:pt x="321159" y="893864"/>
                  </a:lnTo>
                  <a:lnTo>
                    <a:pt x="279142" y="878502"/>
                  </a:lnTo>
                  <a:lnTo>
                    <a:pt x="239171" y="859263"/>
                  </a:lnTo>
                  <a:lnTo>
                    <a:pt x="201476" y="836376"/>
                  </a:lnTo>
                  <a:lnTo>
                    <a:pt x="166284" y="810070"/>
                  </a:lnTo>
                  <a:lnTo>
                    <a:pt x="133826" y="780573"/>
                  </a:lnTo>
                  <a:lnTo>
                    <a:pt x="104329" y="748115"/>
                  </a:lnTo>
                  <a:lnTo>
                    <a:pt x="78023" y="712923"/>
                  </a:lnTo>
                  <a:lnTo>
                    <a:pt x="55136" y="675228"/>
                  </a:lnTo>
                  <a:lnTo>
                    <a:pt x="35897" y="635257"/>
                  </a:lnTo>
                  <a:lnTo>
                    <a:pt x="20535" y="593240"/>
                  </a:lnTo>
                  <a:lnTo>
                    <a:pt x="9279" y="549406"/>
                  </a:lnTo>
                  <a:lnTo>
                    <a:pt x="2357" y="503983"/>
                  </a:lnTo>
                  <a:lnTo>
                    <a:pt x="0" y="457200"/>
                  </a:lnTo>
                  <a:lnTo>
                    <a:pt x="2357" y="410416"/>
                  </a:lnTo>
                  <a:lnTo>
                    <a:pt x="9279" y="364993"/>
                  </a:lnTo>
                  <a:lnTo>
                    <a:pt x="20535" y="321159"/>
                  </a:lnTo>
                  <a:lnTo>
                    <a:pt x="35897" y="279142"/>
                  </a:lnTo>
                  <a:lnTo>
                    <a:pt x="55136" y="239171"/>
                  </a:lnTo>
                  <a:lnTo>
                    <a:pt x="78023" y="201476"/>
                  </a:lnTo>
                  <a:lnTo>
                    <a:pt x="104329" y="166284"/>
                  </a:lnTo>
                  <a:lnTo>
                    <a:pt x="133826" y="133826"/>
                  </a:lnTo>
                  <a:lnTo>
                    <a:pt x="166284" y="104329"/>
                  </a:lnTo>
                  <a:lnTo>
                    <a:pt x="201476" y="78023"/>
                  </a:lnTo>
                  <a:lnTo>
                    <a:pt x="239171" y="55136"/>
                  </a:lnTo>
                  <a:lnTo>
                    <a:pt x="279142" y="35897"/>
                  </a:lnTo>
                  <a:lnTo>
                    <a:pt x="321159" y="20535"/>
                  </a:lnTo>
                  <a:lnTo>
                    <a:pt x="364993" y="9279"/>
                  </a:lnTo>
                  <a:lnTo>
                    <a:pt x="410416" y="2357"/>
                  </a:lnTo>
                  <a:lnTo>
                    <a:pt x="457200" y="0"/>
                  </a:lnTo>
                  <a:lnTo>
                    <a:pt x="503983" y="2357"/>
                  </a:lnTo>
                  <a:lnTo>
                    <a:pt x="549406" y="9279"/>
                  </a:lnTo>
                  <a:lnTo>
                    <a:pt x="593240" y="20535"/>
                  </a:lnTo>
                  <a:lnTo>
                    <a:pt x="635257" y="35897"/>
                  </a:lnTo>
                  <a:lnTo>
                    <a:pt x="675228" y="55136"/>
                  </a:lnTo>
                  <a:lnTo>
                    <a:pt x="712923" y="78023"/>
                  </a:lnTo>
                  <a:lnTo>
                    <a:pt x="748115" y="104329"/>
                  </a:lnTo>
                  <a:lnTo>
                    <a:pt x="780573" y="133826"/>
                  </a:lnTo>
                  <a:lnTo>
                    <a:pt x="810070" y="166284"/>
                  </a:lnTo>
                  <a:lnTo>
                    <a:pt x="836376" y="201476"/>
                  </a:lnTo>
                  <a:lnTo>
                    <a:pt x="859263" y="239171"/>
                  </a:lnTo>
                  <a:lnTo>
                    <a:pt x="878502" y="279142"/>
                  </a:lnTo>
                  <a:lnTo>
                    <a:pt x="893864" y="321159"/>
                  </a:lnTo>
                  <a:lnTo>
                    <a:pt x="905120" y="364993"/>
                  </a:lnTo>
                  <a:lnTo>
                    <a:pt x="912042" y="410416"/>
                  </a:lnTo>
                  <a:lnTo>
                    <a:pt x="914400" y="457200"/>
                  </a:lnTo>
                  <a:lnTo>
                    <a:pt x="912042" y="503983"/>
                  </a:lnTo>
                  <a:lnTo>
                    <a:pt x="905120" y="549406"/>
                  </a:lnTo>
                  <a:lnTo>
                    <a:pt x="893864" y="593240"/>
                  </a:lnTo>
                  <a:lnTo>
                    <a:pt x="878502" y="635257"/>
                  </a:lnTo>
                  <a:lnTo>
                    <a:pt x="859263" y="675228"/>
                  </a:lnTo>
                  <a:lnTo>
                    <a:pt x="836376" y="712923"/>
                  </a:lnTo>
                  <a:lnTo>
                    <a:pt x="810070" y="748115"/>
                  </a:lnTo>
                  <a:lnTo>
                    <a:pt x="780573" y="780573"/>
                  </a:lnTo>
                  <a:lnTo>
                    <a:pt x="748115" y="810070"/>
                  </a:lnTo>
                  <a:lnTo>
                    <a:pt x="712923" y="836376"/>
                  </a:lnTo>
                  <a:lnTo>
                    <a:pt x="675228" y="859263"/>
                  </a:lnTo>
                  <a:lnTo>
                    <a:pt x="635257" y="878502"/>
                  </a:lnTo>
                  <a:lnTo>
                    <a:pt x="593240" y="893864"/>
                  </a:lnTo>
                  <a:lnTo>
                    <a:pt x="549406" y="905120"/>
                  </a:lnTo>
                  <a:lnTo>
                    <a:pt x="503983" y="912042"/>
                  </a:lnTo>
                  <a:lnTo>
                    <a:pt x="457200" y="914400"/>
                  </a:lnTo>
                  <a:close/>
                </a:path>
              </a:pathLst>
            </a:custGeom>
            <a:ln w="5498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0059" y="2664459"/>
              <a:ext cx="2067560" cy="37604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3129" y="3144519"/>
              <a:ext cx="179070" cy="1689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53589" y="3206749"/>
              <a:ext cx="3986529" cy="774700"/>
            </a:xfrm>
            <a:custGeom>
              <a:avLst/>
              <a:gdLst/>
              <a:ahLst/>
              <a:cxnLst/>
              <a:rect l="l" t="t" r="r" b="b"/>
              <a:pathLst>
                <a:path w="3986529" h="774700">
                  <a:moveTo>
                    <a:pt x="3980180" y="0"/>
                  </a:moveTo>
                  <a:lnTo>
                    <a:pt x="0" y="736600"/>
                  </a:lnTo>
                  <a:lnTo>
                    <a:pt x="7620" y="774700"/>
                  </a:lnTo>
                  <a:lnTo>
                    <a:pt x="3986530" y="38100"/>
                  </a:lnTo>
                  <a:lnTo>
                    <a:pt x="39801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5974" y="1939290"/>
            <a:ext cx="77161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65" dirty="0">
                <a:solidFill>
                  <a:srgbClr val="FF0000"/>
                </a:solidFill>
                <a:latin typeface="Trebuchet MS"/>
                <a:cs typeface="Trebuchet MS"/>
              </a:rPr>
              <a:t>2.</a:t>
            </a:r>
            <a:r>
              <a:rPr b="1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pc="-75" dirty="0"/>
              <a:t>Apex</a:t>
            </a:r>
            <a:r>
              <a:rPr spc="-20" dirty="0"/>
              <a:t> </a:t>
            </a:r>
            <a:r>
              <a:rPr spc="-215" dirty="0"/>
              <a:t>closes</a:t>
            </a:r>
            <a:r>
              <a:rPr spc="-20" dirty="0"/>
              <a:t> </a:t>
            </a:r>
            <a:r>
              <a:rPr spc="40" dirty="0"/>
              <a:t>but</a:t>
            </a:r>
            <a:r>
              <a:rPr spc="-15" dirty="0"/>
              <a:t> </a:t>
            </a:r>
            <a:r>
              <a:rPr spc="-60" dirty="0"/>
              <a:t>canal</a:t>
            </a:r>
            <a:r>
              <a:rPr spc="-15" dirty="0"/>
              <a:t> </a:t>
            </a:r>
            <a:r>
              <a:rPr spc="-95" dirty="0"/>
              <a:t>remains</a:t>
            </a:r>
            <a:r>
              <a:rPr spc="-10" dirty="0"/>
              <a:t> </a:t>
            </a:r>
            <a:r>
              <a:rPr spc="10" dirty="0"/>
              <a:t>with</a:t>
            </a:r>
            <a:r>
              <a:rPr spc="-15" dirty="0"/>
              <a:t> </a:t>
            </a:r>
            <a:r>
              <a:rPr spc="-100" dirty="0"/>
              <a:t>blunderbuss</a:t>
            </a:r>
            <a:r>
              <a:rPr spc="-10" dirty="0"/>
              <a:t> </a:t>
            </a:r>
            <a:r>
              <a:rPr spc="-40" dirty="0"/>
              <a:t>configuration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815" y="224790"/>
            <a:ext cx="884584" cy="154812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0934" y="414020"/>
            <a:ext cx="221146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60" dirty="0">
                <a:solidFill>
                  <a:srgbClr val="FF0000"/>
                </a:solidFill>
                <a:latin typeface="Trebuchet MS"/>
                <a:cs typeface="Trebuchet MS"/>
              </a:rPr>
              <a:t>1</a:t>
            </a:r>
            <a:r>
              <a:rPr sz="1800" b="1" spc="-4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08953" y="34291"/>
            <a:ext cx="45519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VARIOUS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TYPES OF</a:t>
            </a:r>
            <a:r>
              <a:rPr sz="1200" dirty="0">
                <a:latin typeface="Lucida Sans Unicode"/>
                <a:cs typeface="Lucida Sans Unicode"/>
              </a:rPr>
              <a:t> ROOT</a:t>
            </a:r>
            <a:r>
              <a:rPr sz="1200" spc="-5" dirty="0">
                <a:latin typeface="Lucida Sans Unicode"/>
                <a:cs typeface="Lucida Sans Unicode"/>
              </a:rPr>
              <a:t> CLOSURE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IN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APEXIFICATION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F74AF6-31FF-DD27-0770-72D60F3FDF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65</a:t>
            </a:fld>
            <a:endParaRPr lang="en-IN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67989"/>
            <a:ext cx="9159067" cy="3890010"/>
            <a:chOff x="0" y="2967989"/>
            <a:chExt cx="8021320" cy="3890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469" y="3040379"/>
              <a:ext cx="2334260" cy="38176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90600" y="41148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914400"/>
                  </a:moveTo>
                  <a:lnTo>
                    <a:pt x="410416" y="912042"/>
                  </a:lnTo>
                  <a:lnTo>
                    <a:pt x="364993" y="905120"/>
                  </a:lnTo>
                  <a:lnTo>
                    <a:pt x="321159" y="893864"/>
                  </a:lnTo>
                  <a:lnTo>
                    <a:pt x="279142" y="878502"/>
                  </a:lnTo>
                  <a:lnTo>
                    <a:pt x="239171" y="859263"/>
                  </a:lnTo>
                  <a:lnTo>
                    <a:pt x="201476" y="836376"/>
                  </a:lnTo>
                  <a:lnTo>
                    <a:pt x="166284" y="810070"/>
                  </a:lnTo>
                  <a:lnTo>
                    <a:pt x="133826" y="780573"/>
                  </a:lnTo>
                  <a:lnTo>
                    <a:pt x="104329" y="748115"/>
                  </a:lnTo>
                  <a:lnTo>
                    <a:pt x="78023" y="712923"/>
                  </a:lnTo>
                  <a:lnTo>
                    <a:pt x="55136" y="675228"/>
                  </a:lnTo>
                  <a:lnTo>
                    <a:pt x="35897" y="635257"/>
                  </a:lnTo>
                  <a:lnTo>
                    <a:pt x="20535" y="593240"/>
                  </a:lnTo>
                  <a:lnTo>
                    <a:pt x="9279" y="549406"/>
                  </a:lnTo>
                  <a:lnTo>
                    <a:pt x="2357" y="503983"/>
                  </a:lnTo>
                  <a:lnTo>
                    <a:pt x="0" y="457200"/>
                  </a:lnTo>
                  <a:lnTo>
                    <a:pt x="2357" y="410416"/>
                  </a:lnTo>
                  <a:lnTo>
                    <a:pt x="9279" y="364993"/>
                  </a:lnTo>
                  <a:lnTo>
                    <a:pt x="20535" y="321159"/>
                  </a:lnTo>
                  <a:lnTo>
                    <a:pt x="35897" y="279142"/>
                  </a:lnTo>
                  <a:lnTo>
                    <a:pt x="55136" y="239171"/>
                  </a:lnTo>
                  <a:lnTo>
                    <a:pt x="78023" y="201476"/>
                  </a:lnTo>
                  <a:lnTo>
                    <a:pt x="104329" y="166284"/>
                  </a:lnTo>
                  <a:lnTo>
                    <a:pt x="133826" y="133826"/>
                  </a:lnTo>
                  <a:lnTo>
                    <a:pt x="166284" y="104329"/>
                  </a:lnTo>
                  <a:lnTo>
                    <a:pt x="201476" y="78023"/>
                  </a:lnTo>
                  <a:lnTo>
                    <a:pt x="239171" y="55136"/>
                  </a:lnTo>
                  <a:lnTo>
                    <a:pt x="279142" y="35897"/>
                  </a:lnTo>
                  <a:lnTo>
                    <a:pt x="321159" y="20535"/>
                  </a:lnTo>
                  <a:lnTo>
                    <a:pt x="364993" y="9279"/>
                  </a:lnTo>
                  <a:lnTo>
                    <a:pt x="410416" y="2357"/>
                  </a:lnTo>
                  <a:lnTo>
                    <a:pt x="457200" y="0"/>
                  </a:lnTo>
                  <a:lnTo>
                    <a:pt x="503983" y="2357"/>
                  </a:lnTo>
                  <a:lnTo>
                    <a:pt x="549406" y="9279"/>
                  </a:lnTo>
                  <a:lnTo>
                    <a:pt x="593240" y="20535"/>
                  </a:lnTo>
                  <a:lnTo>
                    <a:pt x="635257" y="35897"/>
                  </a:lnTo>
                  <a:lnTo>
                    <a:pt x="675228" y="55136"/>
                  </a:lnTo>
                  <a:lnTo>
                    <a:pt x="712923" y="78023"/>
                  </a:lnTo>
                  <a:lnTo>
                    <a:pt x="748115" y="104329"/>
                  </a:lnTo>
                  <a:lnTo>
                    <a:pt x="780573" y="133826"/>
                  </a:lnTo>
                  <a:lnTo>
                    <a:pt x="810070" y="166284"/>
                  </a:lnTo>
                  <a:lnTo>
                    <a:pt x="836376" y="201476"/>
                  </a:lnTo>
                  <a:lnTo>
                    <a:pt x="859263" y="239171"/>
                  </a:lnTo>
                  <a:lnTo>
                    <a:pt x="878502" y="279142"/>
                  </a:lnTo>
                  <a:lnTo>
                    <a:pt x="893864" y="321159"/>
                  </a:lnTo>
                  <a:lnTo>
                    <a:pt x="905120" y="364993"/>
                  </a:lnTo>
                  <a:lnTo>
                    <a:pt x="912042" y="410416"/>
                  </a:lnTo>
                  <a:lnTo>
                    <a:pt x="914400" y="457200"/>
                  </a:lnTo>
                  <a:lnTo>
                    <a:pt x="912042" y="503983"/>
                  </a:lnTo>
                  <a:lnTo>
                    <a:pt x="905120" y="549406"/>
                  </a:lnTo>
                  <a:lnTo>
                    <a:pt x="893864" y="593240"/>
                  </a:lnTo>
                  <a:lnTo>
                    <a:pt x="878502" y="635257"/>
                  </a:lnTo>
                  <a:lnTo>
                    <a:pt x="859263" y="675228"/>
                  </a:lnTo>
                  <a:lnTo>
                    <a:pt x="836376" y="712923"/>
                  </a:lnTo>
                  <a:lnTo>
                    <a:pt x="810070" y="748115"/>
                  </a:lnTo>
                  <a:lnTo>
                    <a:pt x="780573" y="780573"/>
                  </a:lnTo>
                  <a:lnTo>
                    <a:pt x="748115" y="810070"/>
                  </a:lnTo>
                  <a:lnTo>
                    <a:pt x="712923" y="836376"/>
                  </a:lnTo>
                  <a:lnTo>
                    <a:pt x="675228" y="859263"/>
                  </a:lnTo>
                  <a:lnTo>
                    <a:pt x="635257" y="878502"/>
                  </a:lnTo>
                  <a:lnTo>
                    <a:pt x="593240" y="893864"/>
                  </a:lnTo>
                  <a:lnTo>
                    <a:pt x="549406" y="905120"/>
                  </a:lnTo>
                  <a:lnTo>
                    <a:pt x="503983" y="912042"/>
                  </a:lnTo>
                  <a:lnTo>
                    <a:pt x="457200" y="914400"/>
                  </a:lnTo>
                  <a:close/>
                </a:path>
              </a:pathLst>
            </a:custGeom>
            <a:ln w="5498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4850" y="2967989"/>
              <a:ext cx="2236470" cy="35788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1729" y="3599179"/>
              <a:ext cx="179070" cy="16891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02460" y="3661409"/>
              <a:ext cx="4366260" cy="777240"/>
            </a:xfrm>
            <a:custGeom>
              <a:avLst/>
              <a:gdLst/>
              <a:ahLst/>
              <a:cxnLst/>
              <a:rect l="l" t="t" r="r" b="b"/>
              <a:pathLst>
                <a:path w="4366260" h="777239">
                  <a:moveTo>
                    <a:pt x="4359910" y="0"/>
                  </a:moveTo>
                  <a:lnTo>
                    <a:pt x="0" y="739139"/>
                  </a:lnTo>
                  <a:lnTo>
                    <a:pt x="6350" y="777239"/>
                  </a:lnTo>
                  <a:lnTo>
                    <a:pt x="4366260" y="38100"/>
                  </a:lnTo>
                  <a:lnTo>
                    <a:pt x="435991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49483" y="2014220"/>
            <a:ext cx="8061313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970" marR="5080" indent="-255270">
              <a:lnSpc>
                <a:spcPct val="100000"/>
              </a:lnSpc>
              <a:spcBef>
                <a:spcPts val="100"/>
              </a:spcBef>
              <a:tabLst>
                <a:tab pos="356235" algn="l"/>
              </a:tabLst>
            </a:pPr>
            <a:r>
              <a:rPr sz="2000" b="1" spc="-105" dirty="0">
                <a:solidFill>
                  <a:srgbClr val="FF0000"/>
                </a:solidFill>
                <a:latin typeface="Trebuchet MS"/>
                <a:cs typeface="Trebuchet MS"/>
              </a:rPr>
              <a:t>3.		</a:t>
            </a:r>
            <a:r>
              <a:rPr sz="2000" spc="-50" dirty="0">
                <a:latin typeface="Microsoft Sans Serif"/>
                <a:cs typeface="Microsoft Sans Serif"/>
              </a:rPr>
              <a:t>No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radiographic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change,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40" dirty="0">
                <a:latin typeface="Microsoft Sans Serif"/>
                <a:cs typeface="Microsoft Sans Serif"/>
              </a:rPr>
              <a:t>but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 </a:t>
            </a:r>
            <a:r>
              <a:rPr sz="2000" spc="-10" dirty="0">
                <a:latin typeface="Microsoft Sans Serif"/>
                <a:cs typeface="Microsoft Sans Serif"/>
              </a:rPr>
              <a:t>thin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osteoid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like barrier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provides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definite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stop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65" dirty="0">
                <a:latin typeface="Microsoft Sans Serif"/>
                <a:cs typeface="Microsoft Sans Serif"/>
              </a:rPr>
              <a:t>at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near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8724" y="146050"/>
            <a:ext cx="954190" cy="16891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25046" y="96519"/>
            <a:ext cx="1058600" cy="16764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50933" y="398779"/>
            <a:ext cx="24144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405" dirty="0">
                <a:solidFill>
                  <a:srgbClr val="FF0000"/>
                </a:solidFill>
                <a:latin typeface="Trebuchet MS"/>
                <a:cs typeface="Trebuchet MS"/>
              </a:rPr>
              <a:t>1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76954" y="350520"/>
            <a:ext cx="28785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0" dirty="0">
                <a:solidFill>
                  <a:srgbClr val="FF0000"/>
                </a:solidFill>
                <a:latin typeface="Trebuchet MS"/>
                <a:cs typeface="Trebuchet MS"/>
              </a:rPr>
              <a:t>2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08953" y="34291"/>
            <a:ext cx="45519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VARIOUS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TYPES OF</a:t>
            </a:r>
            <a:r>
              <a:rPr sz="1200" dirty="0">
                <a:latin typeface="Lucida Sans Unicode"/>
                <a:cs typeface="Lucida Sans Unicode"/>
              </a:rPr>
              <a:t> ROOT</a:t>
            </a:r>
            <a:r>
              <a:rPr sz="1200" spc="-5" dirty="0">
                <a:latin typeface="Lucida Sans Unicode"/>
                <a:cs typeface="Lucida Sans Unicode"/>
              </a:rPr>
              <a:t> CLOSURE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IN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APEXIFICATION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DC261E-CC10-FF5A-06CB-871C89397E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66</a:t>
            </a:fld>
            <a:endParaRPr lang="en-IN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040379"/>
            <a:ext cx="8847287" cy="3817620"/>
            <a:chOff x="0" y="3040379"/>
            <a:chExt cx="7748270" cy="3817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869" y="3040379"/>
              <a:ext cx="2334260" cy="38176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19200" y="4038599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914400"/>
                  </a:moveTo>
                  <a:lnTo>
                    <a:pt x="410416" y="912042"/>
                  </a:lnTo>
                  <a:lnTo>
                    <a:pt x="364993" y="905120"/>
                  </a:lnTo>
                  <a:lnTo>
                    <a:pt x="321159" y="893864"/>
                  </a:lnTo>
                  <a:lnTo>
                    <a:pt x="279142" y="878502"/>
                  </a:lnTo>
                  <a:lnTo>
                    <a:pt x="239171" y="859263"/>
                  </a:lnTo>
                  <a:lnTo>
                    <a:pt x="201476" y="836376"/>
                  </a:lnTo>
                  <a:lnTo>
                    <a:pt x="166284" y="810070"/>
                  </a:lnTo>
                  <a:lnTo>
                    <a:pt x="133826" y="780573"/>
                  </a:lnTo>
                  <a:lnTo>
                    <a:pt x="104329" y="748115"/>
                  </a:lnTo>
                  <a:lnTo>
                    <a:pt x="78023" y="712923"/>
                  </a:lnTo>
                  <a:lnTo>
                    <a:pt x="55136" y="675228"/>
                  </a:lnTo>
                  <a:lnTo>
                    <a:pt x="35897" y="635257"/>
                  </a:lnTo>
                  <a:lnTo>
                    <a:pt x="20535" y="593240"/>
                  </a:lnTo>
                  <a:lnTo>
                    <a:pt x="9279" y="549406"/>
                  </a:lnTo>
                  <a:lnTo>
                    <a:pt x="2357" y="503983"/>
                  </a:lnTo>
                  <a:lnTo>
                    <a:pt x="0" y="457200"/>
                  </a:lnTo>
                  <a:lnTo>
                    <a:pt x="2357" y="410416"/>
                  </a:lnTo>
                  <a:lnTo>
                    <a:pt x="9279" y="364993"/>
                  </a:lnTo>
                  <a:lnTo>
                    <a:pt x="20535" y="321159"/>
                  </a:lnTo>
                  <a:lnTo>
                    <a:pt x="35897" y="279142"/>
                  </a:lnTo>
                  <a:lnTo>
                    <a:pt x="55136" y="239171"/>
                  </a:lnTo>
                  <a:lnTo>
                    <a:pt x="78023" y="201476"/>
                  </a:lnTo>
                  <a:lnTo>
                    <a:pt x="104329" y="166284"/>
                  </a:lnTo>
                  <a:lnTo>
                    <a:pt x="133826" y="133826"/>
                  </a:lnTo>
                  <a:lnTo>
                    <a:pt x="166284" y="104329"/>
                  </a:lnTo>
                  <a:lnTo>
                    <a:pt x="201476" y="78023"/>
                  </a:lnTo>
                  <a:lnTo>
                    <a:pt x="239171" y="55136"/>
                  </a:lnTo>
                  <a:lnTo>
                    <a:pt x="279142" y="35897"/>
                  </a:lnTo>
                  <a:lnTo>
                    <a:pt x="321159" y="20535"/>
                  </a:lnTo>
                  <a:lnTo>
                    <a:pt x="364993" y="9279"/>
                  </a:lnTo>
                  <a:lnTo>
                    <a:pt x="410416" y="2357"/>
                  </a:lnTo>
                  <a:lnTo>
                    <a:pt x="457200" y="0"/>
                  </a:lnTo>
                  <a:lnTo>
                    <a:pt x="503983" y="2357"/>
                  </a:lnTo>
                  <a:lnTo>
                    <a:pt x="549406" y="9279"/>
                  </a:lnTo>
                  <a:lnTo>
                    <a:pt x="593240" y="20535"/>
                  </a:lnTo>
                  <a:lnTo>
                    <a:pt x="635257" y="35897"/>
                  </a:lnTo>
                  <a:lnTo>
                    <a:pt x="675228" y="55136"/>
                  </a:lnTo>
                  <a:lnTo>
                    <a:pt x="712923" y="78023"/>
                  </a:lnTo>
                  <a:lnTo>
                    <a:pt x="748115" y="104329"/>
                  </a:lnTo>
                  <a:lnTo>
                    <a:pt x="780573" y="133826"/>
                  </a:lnTo>
                  <a:lnTo>
                    <a:pt x="810070" y="166284"/>
                  </a:lnTo>
                  <a:lnTo>
                    <a:pt x="836376" y="201476"/>
                  </a:lnTo>
                  <a:lnTo>
                    <a:pt x="859263" y="239171"/>
                  </a:lnTo>
                  <a:lnTo>
                    <a:pt x="878502" y="279142"/>
                  </a:lnTo>
                  <a:lnTo>
                    <a:pt x="893864" y="321159"/>
                  </a:lnTo>
                  <a:lnTo>
                    <a:pt x="905120" y="364993"/>
                  </a:lnTo>
                  <a:lnTo>
                    <a:pt x="912042" y="410416"/>
                  </a:lnTo>
                  <a:lnTo>
                    <a:pt x="914400" y="457200"/>
                  </a:lnTo>
                  <a:lnTo>
                    <a:pt x="912042" y="503983"/>
                  </a:lnTo>
                  <a:lnTo>
                    <a:pt x="905120" y="549406"/>
                  </a:lnTo>
                  <a:lnTo>
                    <a:pt x="893864" y="593240"/>
                  </a:lnTo>
                  <a:lnTo>
                    <a:pt x="878502" y="635257"/>
                  </a:lnTo>
                  <a:lnTo>
                    <a:pt x="859263" y="675228"/>
                  </a:lnTo>
                  <a:lnTo>
                    <a:pt x="836376" y="712923"/>
                  </a:lnTo>
                  <a:lnTo>
                    <a:pt x="810070" y="748115"/>
                  </a:lnTo>
                  <a:lnTo>
                    <a:pt x="780573" y="780573"/>
                  </a:lnTo>
                  <a:lnTo>
                    <a:pt x="748115" y="810070"/>
                  </a:lnTo>
                  <a:lnTo>
                    <a:pt x="712923" y="836376"/>
                  </a:lnTo>
                  <a:lnTo>
                    <a:pt x="675228" y="859263"/>
                  </a:lnTo>
                  <a:lnTo>
                    <a:pt x="635257" y="878502"/>
                  </a:lnTo>
                  <a:lnTo>
                    <a:pt x="593240" y="893864"/>
                  </a:lnTo>
                  <a:lnTo>
                    <a:pt x="549406" y="905120"/>
                  </a:lnTo>
                  <a:lnTo>
                    <a:pt x="503983" y="912042"/>
                  </a:lnTo>
                  <a:lnTo>
                    <a:pt x="457200" y="914400"/>
                  </a:lnTo>
                  <a:close/>
                </a:path>
              </a:pathLst>
            </a:custGeom>
            <a:ln w="5498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2450" y="3060699"/>
              <a:ext cx="2115820" cy="34734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9329" y="3747769"/>
              <a:ext cx="179070" cy="1701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07260" y="3811269"/>
              <a:ext cx="3907790" cy="627380"/>
            </a:xfrm>
            <a:custGeom>
              <a:avLst/>
              <a:gdLst/>
              <a:ahLst/>
              <a:cxnLst/>
              <a:rect l="l" t="t" r="r" b="b"/>
              <a:pathLst>
                <a:path w="3907790" h="627379">
                  <a:moveTo>
                    <a:pt x="3902710" y="0"/>
                  </a:moveTo>
                  <a:lnTo>
                    <a:pt x="0" y="589279"/>
                  </a:lnTo>
                  <a:lnTo>
                    <a:pt x="5079" y="627379"/>
                  </a:lnTo>
                  <a:lnTo>
                    <a:pt x="3907790" y="38099"/>
                  </a:lnTo>
                  <a:lnTo>
                    <a:pt x="390271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61917" y="2396490"/>
            <a:ext cx="618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0000"/>
                </a:solidFill>
                <a:latin typeface="Trebuchet MS"/>
                <a:cs typeface="Trebuchet MS"/>
              </a:rPr>
              <a:t>4.</a:t>
            </a:r>
            <a:r>
              <a:rPr sz="2000" b="1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Radiographic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evidence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barrier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short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0773" y="224791"/>
            <a:ext cx="1058599" cy="185927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6486" y="297179"/>
            <a:ext cx="1100654" cy="175641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79391" y="334009"/>
            <a:ext cx="1232617" cy="173228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22347" y="491490"/>
            <a:ext cx="24144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405" dirty="0">
                <a:solidFill>
                  <a:srgbClr val="FF0000"/>
                </a:solidFill>
                <a:latin typeface="Trebuchet MS"/>
                <a:cs typeface="Trebuchet MS"/>
              </a:rPr>
              <a:t>1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21053" y="491490"/>
            <a:ext cx="28785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0" dirty="0">
                <a:solidFill>
                  <a:srgbClr val="FF0000"/>
                </a:solidFill>
                <a:latin typeface="Trebuchet MS"/>
                <a:cs typeface="Trebuchet MS"/>
              </a:rPr>
              <a:t>2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16858" y="491490"/>
            <a:ext cx="276251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65" dirty="0">
                <a:solidFill>
                  <a:srgbClr val="FF0000"/>
                </a:solidFill>
                <a:latin typeface="Trebuchet MS"/>
                <a:cs typeface="Trebuchet MS"/>
              </a:rPr>
              <a:t>3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08953" y="34291"/>
            <a:ext cx="45519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VARIOUS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TYPES OF</a:t>
            </a:r>
            <a:r>
              <a:rPr sz="1200" dirty="0">
                <a:latin typeface="Lucida Sans Unicode"/>
                <a:cs typeface="Lucida Sans Unicode"/>
              </a:rPr>
              <a:t> ROOT</a:t>
            </a:r>
            <a:r>
              <a:rPr sz="1200" spc="-5" dirty="0">
                <a:latin typeface="Lucida Sans Unicode"/>
                <a:cs typeface="Lucida Sans Unicode"/>
              </a:rPr>
              <a:t> CLOSURE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IN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APEXIFICATION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762FA9A-17D7-AEBE-647A-A9ABD9FB59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67</a:t>
            </a:fld>
            <a:endParaRPr lang="en-IN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7986" y="212091"/>
            <a:ext cx="5568527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866" y="339090"/>
            <a:ext cx="5019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95" dirty="0">
                <a:solidFill>
                  <a:srgbClr val="FFFFFF"/>
                </a:solidFill>
                <a:latin typeface="Georgia"/>
                <a:cs typeface="Georgia"/>
              </a:rPr>
              <a:t>Obturation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1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15" dirty="0">
                <a:solidFill>
                  <a:srgbClr val="FFFFFF"/>
                </a:solidFill>
                <a:latin typeface="Georgia"/>
                <a:cs typeface="Georgia"/>
              </a:rPr>
              <a:t>root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Georgia"/>
                <a:cs typeface="Georgia"/>
              </a:rPr>
              <a:t>canal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458" y="1482090"/>
            <a:ext cx="1024449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32170" algn="l"/>
                <a:tab pos="7920355" algn="l"/>
              </a:tabLst>
            </a:pPr>
            <a:r>
              <a:rPr lang="en-IN" sz="2000" spc="-200" dirty="0">
                <a:latin typeface="Microsoft Sans Serif"/>
                <a:cs typeface="Microsoft Sans Serif"/>
              </a:rPr>
              <a:t>T</a:t>
            </a:r>
            <a:r>
              <a:rPr lang="en-IN" sz="2000" spc="-114" dirty="0">
                <a:latin typeface="Microsoft Sans Serif"/>
                <a:cs typeface="Microsoft Sans Serif"/>
              </a:rPr>
              <a:t>h</a:t>
            </a:r>
            <a:r>
              <a:rPr lang="en-IN" sz="2000" spc="-120" dirty="0">
                <a:latin typeface="Microsoft Sans Serif"/>
                <a:cs typeface="Microsoft Sans Serif"/>
              </a:rPr>
              <a:t>e</a:t>
            </a:r>
            <a:r>
              <a:rPr lang="en-IN" sz="2000" spc="-395" dirty="0">
                <a:latin typeface="Microsoft Sans Serif"/>
                <a:cs typeface="Microsoft Sans Serif"/>
              </a:rPr>
              <a:t>s  </a:t>
            </a:r>
            <a:r>
              <a:rPr lang="en-IN"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40" dirty="0">
                <a:latin typeface="Microsoft Sans Serif"/>
                <a:cs typeface="Microsoft Sans Serif"/>
              </a:rPr>
              <a:t>l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5" dirty="0">
                <a:latin typeface="Microsoft Sans Serif"/>
                <a:cs typeface="Microsoft Sans Serif"/>
              </a:rPr>
              <a:t>ab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" dirty="0" err="1">
                <a:latin typeface="Microsoft Sans Serif"/>
                <a:cs typeface="Microsoft Sans Serif"/>
              </a:rPr>
              <a:t>b</a:t>
            </a:r>
            <a:r>
              <a:rPr sz="2000" spc="-155" dirty="0" err="1">
                <a:latin typeface="Microsoft Sans Serif"/>
                <a:cs typeface="Microsoft Sans Serif"/>
              </a:rPr>
              <a:t>e</a:t>
            </a:r>
            <a:r>
              <a:rPr sz="2000" spc="-405" dirty="0" err="1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-15" dirty="0" err="1">
                <a:latin typeface="Microsoft Sans Serif"/>
                <a:cs typeface="Microsoft Sans Serif"/>
              </a:rPr>
              <a:t>ui</a:t>
            </a:r>
            <a:r>
              <a:rPr sz="2000" spc="120" dirty="0" err="1">
                <a:latin typeface="Microsoft Sans Serif"/>
                <a:cs typeface="Microsoft Sans Serif"/>
              </a:rPr>
              <a:t>t</a:t>
            </a:r>
            <a:r>
              <a:rPr sz="2000" spc="-155" dirty="0" err="1">
                <a:latin typeface="Microsoft Sans Serif"/>
                <a:cs typeface="Microsoft Sans Serif"/>
              </a:rPr>
              <a:t>e</a:t>
            </a:r>
            <a:r>
              <a:rPr sz="2000" dirty="0" err="1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120" dirty="0" err="1">
                <a:latin typeface="Microsoft Sans Serif"/>
                <a:cs typeface="Microsoft Sans Serif"/>
              </a:rPr>
              <a:t>t</a:t>
            </a:r>
            <a:r>
              <a:rPr sz="2000" spc="-65" dirty="0" err="1">
                <a:latin typeface="Microsoft Sans Serif"/>
                <a:cs typeface="Microsoft Sans Serif"/>
              </a:rPr>
              <a:t>h</a:t>
            </a:r>
            <a:r>
              <a:rPr sz="2000" spc="-155" dirty="0" err="1">
                <a:latin typeface="Microsoft Sans Serif"/>
                <a:cs typeface="Microsoft Sans Serif"/>
              </a:rPr>
              <a:t>e</a:t>
            </a:r>
            <a:r>
              <a:rPr sz="2000" dirty="0" err="1">
                <a:latin typeface="Microsoft Sans Serif"/>
                <a:cs typeface="Microsoft Sans Serif"/>
              </a:rPr>
              <a:t>r</a:t>
            </a:r>
            <a:r>
              <a:rPr sz="2000" spc="10" dirty="0" err="1">
                <a:latin typeface="Microsoft Sans Serif"/>
                <a:cs typeface="Microsoft Sans Serif"/>
              </a:rPr>
              <a:t>m</a:t>
            </a:r>
            <a:r>
              <a:rPr sz="2000" spc="-95" dirty="0" err="1">
                <a:latin typeface="Microsoft Sans Serif"/>
                <a:cs typeface="Microsoft Sans Serif"/>
              </a:rPr>
              <a:t>o</a:t>
            </a:r>
            <a:r>
              <a:rPr sz="2000" spc="5" dirty="0" err="1">
                <a:latin typeface="Microsoft Sans Serif"/>
                <a:cs typeface="Microsoft Sans Serif"/>
              </a:rPr>
              <a:t>p</a:t>
            </a:r>
            <a:r>
              <a:rPr sz="2000" spc="-15" dirty="0" err="1">
                <a:latin typeface="Microsoft Sans Serif"/>
                <a:cs typeface="Microsoft Sans Serif"/>
              </a:rPr>
              <a:t>l</a:t>
            </a:r>
            <a:r>
              <a:rPr sz="2000" spc="-5" dirty="0" err="1">
                <a:latin typeface="Microsoft Sans Serif"/>
                <a:cs typeface="Microsoft Sans Serif"/>
              </a:rPr>
              <a:t>a</a:t>
            </a:r>
            <a:r>
              <a:rPr sz="2000" spc="-405" dirty="0" err="1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130" dirty="0" err="1">
                <a:latin typeface="Microsoft Sans Serif"/>
                <a:cs typeface="Microsoft Sans Serif"/>
              </a:rPr>
              <a:t>t</a:t>
            </a:r>
            <a:r>
              <a:rPr sz="2000" spc="-75" dirty="0" err="1">
                <a:latin typeface="Microsoft Sans Serif"/>
                <a:cs typeface="Microsoft Sans Serif"/>
              </a:rPr>
              <a:t>i</a:t>
            </a:r>
            <a:r>
              <a:rPr sz="2000" spc="-145" dirty="0" err="1">
                <a:latin typeface="Microsoft Sans Serif"/>
                <a:cs typeface="Microsoft Sans Serif"/>
              </a:rPr>
              <a:t>c</a:t>
            </a:r>
            <a:r>
              <a:rPr sz="2000" spc="-114" dirty="0" err="1">
                <a:latin typeface="Microsoft Sans Serif"/>
                <a:cs typeface="Microsoft Sans Serif"/>
              </a:rPr>
              <a:t>ize</a:t>
            </a:r>
            <a:r>
              <a:rPr sz="2000" dirty="0" err="1">
                <a:latin typeface="Microsoft Sans Serif"/>
                <a:cs typeface="Microsoft Sans Serif"/>
              </a:rPr>
              <a:t>d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lang="en-IN" sz="2000" spc="-204" dirty="0">
                <a:latin typeface="Microsoft Sans Serif"/>
                <a:cs typeface="Microsoft Sans Serif"/>
              </a:rPr>
              <a:t> </a:t>
            </a:r>
            <a:r>
              <a:rPr sz="2000" spc="-65" dirty="0" err="1">
                <a:latin typeface="Microsoft Sans Serif"/>
                <a:cs typeface="Microsoft Sans Serif"/>
              </a:rPr>
              <a:t>h</a:t>
            </a:r>
            <a:r>
              <a:rPr sz="2000" spc="-80" dirty="0" err="1">
                <a:latin typeface="Microsoft Sans Serif"/>
                <a:cs typeface="Microsoft Sans Serif"/>
              </a:rPr>
              <a:t>n</a:t>
            </a:r>
            <a:r>
              <a:rPr sz="2000" spc="-10" dirty="0" err="1">
                <a:latin typeface="Microsoft Sans Serif"/>
                <a:cs typeface="Microsoft Sans Serif"/>
              </a:rPr>
              <a:t>i</a:t>
            </a:r>
            <a:r>
              <a:rPr sz="2000" spc="-5" dirty="0" err="1">
                <a:latin typeface="Microsoft Sans Serif"/>
                <a:cs typeface="Microsoft Sans Serif"/>
              </a:rPr>
              <a:t>qu</a:t>
            </a:r>
            <a:r>
              <a:rPr sz="2000" spc="-150" dirty="0" err="1">
                <a:latin typeface="Microsoft Sans Serif"/>
                <a:cs typeface="Microsoft Sans Serif"/>
              </a:rPr>
              <a:t>e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2556" y="3921759"/>
            <a:ext cx="12732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Obtura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6231" y="2404432"/>
            <a:ext cx="4389403" cy="311224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63D7A-AAA8-7367-7D2A-8B03000632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68</a:t>
            </a:fld>
            <a:endParaRPr lang="en-IN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922" y="59690"/>
            <a:ext cx="8046811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69047" y="185420"/>
            <a:ext cx="751171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solidFill>
                  <a:srgbClr val="FFFFFF"/>
                </a:solidFill>
                <a:latin typeface="Georgia"/>
                <a:cs typeface="Georgia"/>
              </a:rPr>
              <a:t>Alternatives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Georgia"/>
                <a:cs typeface="Georgia"/>
              </a:rPr>
              <a:t>conventional</a:t>
            </a:r>
            <a:r>
              <a:rPr sz="2400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Georgia"/>
                <a:cs typeface="Georgia"/>
              </a:rPr>
              <a:t>apexification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5584" y="1099820"/>
            <a:ext cx="9273628" cy="21954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4290" indent="-441959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303655" algn="l"/>
                <a:tab pos="1304290" algn="l"/>
              </a:tabLst>
            </a:pPr>
            <a:r>
              <a:rPr sz="2400" spc="30" dirty="0">
                <a:latin typeface="Trebuchet MS"/>
                <a:cs typeface="Trebuchet MS"/>
              </a:rPr>
              <a:t>Mineral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15" dirty="0">
                <a:latin typeface="Trebuchet MS"/>
                <a:cs typeface="Trebuchet MS"/>
              </a:rPr>
              <a:t>trioxide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aggregate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25" dirty="0">
                <a:latin typeface="Trebuchet MS"/>
                <a:cs typeface="Trebuchet MS"/>
              </a:rPr>
              <a:t>M.T.A.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)</a:t>
            </a:r>
            <a:endParaRPr sz="2400">
              <a:latin typeface="Trebuchet MS"/>
              <a:cs typeface="Trebuchet MS"/>
            </a:endParaRPr>
          </a:p>
          <a:p>
            <a:pPr marL="3931920" lvl="1" indent="-190500">
              <a:lnSpc>
                <a:spcPct val="100000"/>
              </a:lnSpc>
              <a:spcBef>
                <a:spcPts val="1930"/>
              </a:spcBef>
              <a:buAutoNum type="arabicPeriod"/>
              <a:tabLst>
                <a:tab pos="3931920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Allows</a:t>
            </a:r>
            <a:r>
              <a:rPr sz="2000" spc="-25" dirty="0">
                <a:latin typeface="Microsoft Sans Serif"/>
                <a:cs typeface="Microsoft Sans Serif"/>
              </a:rPr>
              <a:t> for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overgrowth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cementum</a:t>
            </a:r>
            <a:endParaRPr sz="2000">
              <a:latin typeface="Microsoft Sans Serif"/>
              <a:cs typeface="Microsoft Sans Serif"/>
            </a:endParaRPr>
          </a:p>
          <a:p>
            <a:pPr marL="3983990" lvl="1" indent="-242570">
              <a:lnSpc>
                <a:spcPct val="100000"/>
              </a:lnSpc>
              <a:buAutoNum type="arabicPeriod"/>
              <a:tabLst>
                <a:tab pos="3983990" algn="l"/>
              </a:tabLst>
            </a:pPr>
            <a:r>
              <a:rPr sz="2000" spc="-45" dirty="0">
                <a:latin typeface="Microsoft Sans Serif"/>
                <a:cs typeface="Microsoft Sans Serif"/>
              </a:rPr>
              <a:t>May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facilitate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regeneration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PDL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00" dirty="0">
                <a:latin typeface="Microsoft Sans Serif"/>
                <a:cs typeface="Microsoft Sans Serif"/>
              </a:rPr>
              <a:t>MTA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was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first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described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dental </a:t>
            </a:r>
            <a:r>
              <a:rPr sz="2000" spc="-10" dirty="0">
                <a:latin typeface="Microsoft Sans Serif"/>
                <a:cs typeface="Microsoft Sans Serif"/>
              </a:rPr>
              <a:t>literature</a:t>
            </a:r>
            <a:r>
              <a:rPr sz="2000" spc="-40" dirty="0">
                <a:latin typeface="Microsoft Sans Serif"/>
                <a:cs typeface="Microsoft Sans Serif"/>
              </a:rPr>
              <a:t> in </a:t>
            </a:r>
            <a:r>
              <a:rPr sz="2000" spc="-225" dirty="0">
                <a:solidFill>
                  <a:srgbClr val="FF0000"/>
                </a:solidFill>
                <a:latin typeface="Microsoft Sans Serif"/>
                <a:cs typeface="Microsoft Sans Serif"/>
              </a:rPr>
              <a:t>1993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by 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torabinejad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584" y="4452620"/>
            <a:ext cx="7255037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 err="1">
                <a:latin typeface="Microsoft Sans Serif"/>
                <a:cs typeface="Microsoft Sans Serif"/>
              </a:rPr>
              <a:t>M</a:t>
            </a:r>
            <a:r>
              <a:rPr sz="2400" spc="-190" dirty="0" err="1">
                <a:latin typeface="Microsoft Sans Serif"/>
                <a:cs typeface="Microsoft Sans Serif"/>
              </a:rPr>
              <a:t>e</a:t>
            </a:r>
            <a:r>
              <a:rPr sz="2400" spc="-245" dirty="0" err="1">
                <a:latin typeface="Microsoft Sans Serif"/>
                <a:cs typeface="Microsoft Sans Serif"/>
              </a:rPr>
              <a:t>c</a:t>
            </a:r>
            <a:r>
              <a:rPr lang="en-IN" sz="2400" spc="-245" dirty="0">
                <a:latin typeface="Microsoft Sans Serif"/>
                <a:cs typeface="Microsoft Sans Serif"/>
              </a:rPr>
              <a:t> </a:t>
            </a:r>
            <a:r>
              <a:rPr sz="2400" spc="-90" dirty="0" err="1">
                <a:latin typeface="Microsoft Sans Serif"/>
                <a:cs typeface="Microsoft Sans Serif"/>
              </a:rPr>
              <a:t>h</a:t>
            </a:r>
            <a:r>
              <a:rPr sz="2400" spc="-50" dirty="0" err="1">
                <a:latin typeface="Microsoft Sans Serif"/>
                <a:cs typeface="Microsoft Sans Serif"/>
              </a:rPr>
              <a:t>a</a:t>
            </a:r>
            <a:r>
              <a:rPr sz="2400" spc="-40" dirty="0" err="1">
                <a:latin typeface="Microsoft Sans Serif"/>
                <a:cs typeface="Microsoft Sans Serif"/>
              </a:rPr>
              <a:t>n</a:t>
            </a:r>
            <a:r>
              <a:rPr sz="2400" spc="-20" dirty="0" err="1">
                <a:latin typeface="Microsoft Sans Serif"/>
                <a:cs typeface="Microsoft Sans Serif"/>
              </a:rPr>
              <a:t>i</a:t>
            </a:r>
            <a:r>
              <a:rPr sz="2400" spc="-484" dirty="0" err="1">
                <a:latin typeface="Microsoft Sans Serif"/>
                <a:cs typeface="Microsoft Sans Serif"/>
              </a:rPr>
              <a:t>s</a:t>
            </a:r>
            <a:r>
              <a:rPr lang="en-IN" sz="2400" spc="-484" dirty="0">
                <a:latin typeface="Microsoft Sans Serif"/>
                <a:cs typeface="Microsoft Sans Serif"/>
              </a:rPr>
              <a:t>  </a:t>
            </a:r>
            <a:r>
              <a:rPr sz="2400" spc="10" dirty="0">
                <a:latin typeface="Microsoft Sans Serif"/>
                <a:cs typeface="Microsoft Sans Serif"/>
              </a:rPr>
              <a:t>m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spc="-110" dirty="0">
                <a:latin typeface="Microsoft Sans Serif"/>
                <a:cs typeface="Microsoft Sans Serif"/>
              </a:rPr>
              <a:t>o</a:t>
            </a:r>
            <a:r>
              <a:rPr sz="2400" spc="35" dirty="0">
                <a:latin typeface="Microsoft Sans Serif"/>
                <a:cs typeface="Microsoft Sans Serif"/>
              </a:rPr>
              <a:t>f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</a:t>
            </a:r>
            <a:r>
              <a:rPr sz="2400" spc="-245" dirty="0">
                <a:latin typeface="Microsoft Sans Serif"/>
                <a:cs typeface="Microsoft Sans Serif"/>
              </a:rPr>
              <a:t>c</a:t>
            </a:r>
            <a:r>
              <a:rPr sz="2400" spc="140" dirty="0">
                <a:latin typeface="Microsoft Sans Serif"/>
                <a:cs typeface="Microsoft Sans Serif"/>
              </a:rPr>
              <a:t>t</a:t>
            </a:r>
            <a:r>
              <a:rPr sz="2400" spc="-20" dirty="0">
                <a:latin typeface="Microsoft Sans Serif"/>
                <a:cs typeface="Microsoft Sans Serif"/>
              </a:rPr>
              <a:t>i</a:t>
            </a:r>
            <a:r>
              <a:rPr sz="2400" spc="-120" dirty="0">
                <a:latin typeface="Microsoft Sans Serif"/>
                <a:cs typeface="Microsoft Sans Serif"/>
              </a:rPr>
              <a:t>o</a:t>
            </a:r>
            <a:r>
              <a:rPr sz="2400" spc="-80" dirty="0">
                <a:latin typeface="Microsoft Sans Serif"/>
                <a:cs typeface="Microsoft Sans Serif"/>
              </a:rPr>
              <a:t>n</a:t>
            </a:r>
            <a:endParaRPr sz="2400" dirty="0">
              <a:latin typeface="Microsoft Sans Serif"/>
              <a:cs typeface="Microsoft Sans Serif"/>
            </a:endParaRPr>
          </a:p>
          <a:p>
            <a:pPr marL="1841500">
              <a:lnSpc>
                <a:spcPct val="100000"/>
              </a:lnSpc>
              <a:spcBef>
                <a:spcPts val="10"/>
              </a:spcBef>
            </a:pPr>
            <a:r>
              <a:rPr lang="en-IN"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  </a:t>
            </a:r>
            <a:r>
              <a:rPr sz="2000" spc="12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1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m</a:t>
            </a:r>
            <a:r>
              <a:rPr sz="2000" spc="-1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ul</a:t>
            </a:r>
            <a:r>
              <a:rPr sz="2000" spc="-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13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lang="en-IN"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ed 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04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y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95" dirty="0">
                <a:solidFill>
                  <a:srgbClr val="FF0000"/>
                </a:solidFill>
                <a:latin typeface="Microsoft Sans Serif"/>
                <a:cs typeface="Microsoft Sans Serif"/>
              </a:rPr>
              <a:t>k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in</a:t>
            </a:r>
            <a:r>
              <a:rPr sz="2000" spc="-15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release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F91C1-8505-CF95-E8C9-85C78D69A8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69</a:t>
            </a:fld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4355" y="182879"/>
            <a:ext cx="4161894" cy="82423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1240" y="339090"/>
            <a:ext cx="3455677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45" dirty="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sz="3200" spc="16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3200" spc="130" dirty="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sz="3200" spc="245" dirty="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sz="3200" spc="120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3200" spc="190" dirty="0">
                <a:solidFill>
                  <a:srgbClr val="FFFFFF"/>
                </a:solidFill>
                <a:latin typeface="Georgia"/>
                <a:cs typeface="Georgia"/>
              </a:rPr>
              <a:t>CT</a:t>
            </a:r>
            <a:r>
              <a:rPr sz="3200" spc="235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3200" spc="-140" dirty="0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sz="3200" spc="525" dirty="0">
                <a:solidFill>
                  <a:srgbClr val="FFFFFF"/>
                </a:solidFill>
                <a:latin typeface="Georgia"/>
                <a:cs typeface="Georgia"/>
              </a:rPr>
              <a:t>Y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3461" y="1634490"/>
            <a:ext cx="9863833" cy="10075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300" dirty="0">
                <a:latin typeface="Microsoft Sans Serif"/>
                <a:cs typeface="Microsoft Sans Serif"/>
              </a:rPr>
              <a:t>Complete removal of necrotic pulp tissue from the root canals and  coronal portion of devital primary teeth to maintain the tooth in the  dental arch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32535" y="3844290"/>
            <a:ext cx="4249627" cy="1319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D06248"/>
                </a:solidFill>
                <a:latin typeface="Trebuchet MS"/>
                <a:cs typeface="Trebuchet MS"/>
              </a:rPr>
              <a:t>Justification</a:t>
            </a:r>
            <a:endParaRPr sz="2800" dirty="0">
              <a:latin typeface="Trebuchet MS"/>
              <a:cs typeface="Trebuchet MS"/>
            </a:endParaRPr>
          </a:p>
          <a:p>
            <a:pPr marL="934719" indent="-343535">
              <a:lnSpc>
                <a:spcPct val="100000"/>
              </a:lnSpc>
              <a:spcBef>
                <a:spcPts val="2030"/>
              </a:spcBef>
              <a:buClr>
                <a:srgbClr val="FF0000"/>
              </a:buClr>
              <a:buAutoNum type="arabicPeriod"/>
              <a:tabLst>
                <a:tab pos="934085" algn="l"/>
                <a:tab pos="934719" algn="l"/>
              </a:tabLst>
            </a:pPr>
            <a:r>
              <a:rPr sz="2000" dirty="0">
                <a:latin typeface="Microsoft Sans Serif"/>
                <a:cs typeface="Microsoft Sans Serif"/>
              </a:rPr>
              <a:t>Removal of diseased tissue</a:t>
            </a:r>
          </a:p>
          <a:p>
            <a:pPr marL="934719" indent="-343535">
              <a:lnSpc>
                <a:spcPct val="100000"/>
              </a:lnSpc>
              <a:buClr>
                <a:srgbClr val="BF0000"/>
              </a:buClr>
              <a:buAutoNum type="arabicPeriod"/>
              <a:tabLst>
                <a:tab pos="934085" algn="l"/>
                <a:tab pos="934719" algn="l"/>
              </a:tabLst>
            </a:pPr>
            <a:r>
              <a:rPr sz="2000" dirty="0">
                <a:latin typeface="Microsoft Sans Serif"/>
                <a:cs typeface="Microsoft Sans Serif"/>
              </a:rPr>
              <a:t>Space management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32607" y="34291"/>
            <a:ext cx="17865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Pulpectomy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-general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E3F14-2966-D2A7-1E28-EAEC9DEB22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</a:t>
            </a:fld>
            <a:endParaRPr lang="en-IN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262" y="34290"/>
            <a:ext cx="181557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0" dirty="0">
                <a:solidFill>
                  <a:srgbClr val="FF0000"/>
                </a:solidFill>
              </a:rPr>
              <a:t>Composition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031047" y="656433"/>
            <a:ext cx="3438275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93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latin typeface="Microsoft Sans Serif"/>
                <a:cs typeface="Microsoft Sans Serif"/>
              </a:rPr>
              <a:t>Tricalcium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silicate </a:t>
            </a:r>
            <a:r>
              <a:rPr sz="2000" spc="-8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Dicalcium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silicate </a:t>
            </a:r>
            <a:r>
              <a:rPr sz="2000" spc="-80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14" dirty="0">
                <a:latin typeface="Microsoft Sans Serif"/>
                <a:cs typeface="Microsoft Sans Serif"/>
              </a:rPr>
              <a:t>lc</a:t>
            </a:r>
            <a:r>
              <a:rPr sz="2000" spc="-15" dirty="0">
                <a:latin typeface="Microsoft Sans Serif"/>
                <a:cs typeface="Microsoft Sans Serif"/>
              </a:rPr>
              <a:t>iu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2000" spc="-70" dirty="0">
                <a:latin typeface="Microsoft Sans Serif"/>
                <a:cs typeface="Microsoft Sans Serif"/>
              </a:rPr>
              <a:t>Calcium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sulphate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dehydrate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Bismuth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oxide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208" y="1946910"/>
            <a:ext cx="1361679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7725" algn="l"/>
              </a:tabLst>
            </a:pP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8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dirty="0">
                <a:latin typeface="Microsoft Sans Serif"/>
                <a:cs typeface="Microsoft Sans Serif"/>
              </a:rPr>
              <a:t>m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1470" y="3269771"/>
            <a:ext cx="6506041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>
                <a:latin typeface="Microsoft Sans Serif"/>
                <a:cs typeface="Microsoft Sans Serif"/>
              </a:rPr>
              <a:t>cost</a:t>
            </a: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lang="en-IN" sz="2000" spc="-405" dirty="0">
                <a:latin typeface="Microsoft Sans Serif"/>
                <a:cs typeface="Microsoft Sans Serif"/>
              </a:rPr>
              <a:t>S  </a:t>
            </a:r>
            <a:r>
              <a:rPr sz="2000" spc="120" dirty="0" err="1">
                <a:latin typeface="Microsoft Sans Serif"/>
                <a:cs typeface="Microsoft Sans Serif"/>
              </a:rPr>
              <a:t>t</a:t>
            </a:r>
            <a:r>
              <a:rPr sz="2000" spc="-95" dirty="0" err="1">
                <a:latin typeface="Microsoft Sans Serif"/>
                <a:cs typeface="Microsoft Sans Serif"/>
              </a:rPr>
              <a:t>o</a:t>
            </a:r>
            <a:r>
              <a:rPr sz="2000" spc="10" dirty="0" err="1">
                <a:latin typeface="Microsoft Sans Serif"/>
                <a:cs typeface="Microsoft Sans Serif"/>
              </a:rPr>
              <a:t>r</a:t>
            </a:r>
            <a:r>
              <a:rPr sz="2000" spc="-5" dirty="0" err="1">
                <a:latin typeface="Microsoft Sans Serif"/>
                <a:cs typeface="Microsoft Sans Serif"/>
              </a:rPr>
              <a:t>a</a:t>
            </a:r>
            <a:r>
              <a:rPr sz="2000" spc="-65" dirty="0" err="1">
                <a:latin typeface="Microsoft Sans Serif"/>
                <a:cs typeface="Microsoft Sans Serif"/>
              </a:rPr>
              <a:t>g</a:t>
            </a:r>
            <a:r>
              <a:rPr sz="2000" spc="-150" dirty="0" err="1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6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4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hr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051742-B959-FB4A-2B74-CFF58C1198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70</a:t>
            </a:fld>
            <a:endParaRPr lang="en-IN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458" y="1478279"/>
            <a:ext cx="8320162" cy="28571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spc="-340" dirty="0">
                <a:latin typeface="Microsoft Sans Serif"/>
                <a:cs typeface="Microsoft Sans Serif"/>
              </a:rPr>
              <a:t>1.	</a:t>
            </a:r>
            <a:r>
              <a:rPr sz="2000" spc="-15" dirty="0">
                <a:latin typeface="Microsoft Sans Serif"/>
                <a:cs typeface="Microsoft Sans Serif"/>
              </a:rPr>
              <a:t>Patient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compliance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(for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attending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recalls)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332105" marR="5080" indent="-320040">
              <a:lnSpc>
                <a:spcPct val="100000"/>
              </a:lnSpc>
              <a:tabLst>
                <a:tab pos="354965" algn="l"/>
              </a:tabLst>
            </a:pPr>
            <a:r>
              <a:rPr sz="2000" spc="-120" dirty="0">
                <a:latin typeface="Microsoft Sans Serif"/>
                <a:cs typeface="Microsoft Sans Serif"/>
              </a:rPr>
              <a:t>4.		Increased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risk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tooth</a:t>
            </a:r>
            <a:r>
              <a:rPr sz="2000" spc="-25" dirty="0">
                <a:latin typeface="Microsoft Sans Serif"/>
                <a:cs typeface="Microsoft Sans Serif"/>
              </a:rPr>
              <a:t> fracture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after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dressing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with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material</a:t>
            </a:r>
            <a:r>
              <a:rPr sz="2000" spc="-25" dirty="0">
                <a:latin typeface="Microsoft Sans Serif"/>
                <a:cs typeface="Microsoft Sans Serif"/>
              </a:rPr>
              <a:t> for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extended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periods.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332105" marR="22860" indent="-320040">
              <a:lnSpc>
                <a:spcPct val="100000"/>
              </a:lnSpc>
              <a:tabLst>
                <a:tab pos="315595" algn="l"/>
              </a:tabLst>
            </a:pPr>
            <a:r>
              <a:rPr sz="2000" spc="-150" dirty="0">
                <a:latin typeface="Microsoft Sans Serif"/>
                <a:cs typeface="Microsoft Sans Serif"/>
              </a:rPr>
              <a:t>3.	</a:t>
            </a:r>
            <a:r>
              <a:rPr sz="2000" spc="-30" dirty="0">
                <a:latin typeface="Microsoft Sans Serif"/>
                <a:cs typeface="Microsoft Sans Serif"/>
              </a:rPr>
              <a:t>Although the </a:t>
            </a:r>
            <a:r>
              <a:rPr sz="2000" spc="-75" dirty="0">
                <a:latin typeface="Microsoft Sans Serif"/>
                <a:cs typeface="Microsoft Sans Serif"/>
              </a:rPr>
              <a:t>open </a:t>
            </a:r>
            <a:r>
              <a:rPr sz="2000" spc="-70" dirty="0">
                <a:latin typeface="Microsoft Sans Serif"/>
                <a:cs typeface="Microsoft Sans Serif"/>
              </a:rPr>
              <a:t>apex </a:t>
            </a:r>
            <a:r>
              <a:rPr sz="2000" spc="-5" dirty="0">
                <a:latin typeface="Microsoft Sans Serif"/>
                <a:cs typeface="Microsoft Sans Serif"/>
              </a:rPr>
              <a:t>might </a:t>
            </a:r>
            <a:r>
              <a:rPr sz="2000" spc="-80" dirty="0">
                <a:latin typeface="Microsoft Sans Serif"/>
                <a:cs typeface="Microsoft Sans Serif"/>
              </a:rPr>
              <a:t>be </a:t>
            </a:r>
            <a:r>
              <a:rPr sz="2000" spc="-150" dirty="0">
                <a:latin typeface="Microsoft Sans Serif"/>
                <a:cs typeface="Microsoft Sans Serif"/>
              </a:rPr>
              <a:t>closed</a:t>
            </a:r>
            <a:r>
              <a:rPr sz="2000" spc="-14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by </a:t>
            </a:r>
            <a:r>
              <a:rPr sz="2000" spc="-5" dirty="0">
                <a:latin typeface="Microsoft Sans Serif"/>
                <a:cs typeface="Microsoft Sans Serif"/>
              </a:rPr>
              <a:t>a </a:t>
            </a:r>
            <a:r>
              <a:rPr sz="2000" spc="-80" dirty="0">
                <a:latin typeface="Microsoft Sans Serif"/>
                <a:cs typeface="Microsoft Sans Serif"/>
              </a:rPr>
              <a:t>calcific </a:t>
            </a:r>
            <a:r>
              <a:rPr sz="2000" spc="-35" dirty="0">
                <a:latin typeface="Microsoft Sans Serif"/>
                <a:cs typeface="Microsoft Sans Serif"/>
              </a:rPr>
              <a:t>barrier, 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apexification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65" dirty="0">
                <a:latin typeface="Microsoft Sans Serif"/>
                <a:cs typeface="Microsoft Sans Serif"/>
              </a:rPr>
              <a:t>does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promote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continued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development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4052" y="139701"/>
            <a:ext cx="3855914" cy="66547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6528" y="262890"/>
            <a:ext cx="33701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04" dirty="0">
                <a:solidFill>
                  <a:srgbClr val="FFFFFF"/>
                </a:solidFill>
                <a:latin typeface="Georgia"/>
                <a:cs typeface="Georgia"/>
              </a:rPr>
              <a:t>DISADVANTAGES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9CD7B-E028-A9A2-8F9E-97E97F117E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71</a:t>
            </a:fld>
            <a:endParaRPr lang="en-IN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40988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2180" y="5944870"/>
              <a:ext cx="4464050" cy="913130"/>
            </a:xfrm>
            <a:custGeom>
              <a:avLst/>
              <a:gdLst/>
              <a:ahLst/>
              <a:cxnLst/>
              <a:rect l="l" t="t" r="r" b="b"/>
              <a:pathLst>
                <a:path w="4464050" h="913129">
                  <a:moveTo>
                    <a:pt x="62252" y="17744"/>
                  </a:moveTo>
                  <a:lnTo>
                    <a:pt x="3203501" y="913129"/>
                  </a:lnTo>
                  <a:lnTo>
                    <a:pt x="4463531" y="913129"/>
                  </a:lnTo>
                  <a:lnTo>
                    <a:pt x="62252" y="17744"/>
                  </a:lnTo>
                  <a:close/>
                </a:path>
                <a:path w="4464050" h="913129">
                  <a:moveTo>
                    <a:pt x="0" y="0"/>
                  </a:moveTo>
                  <a:lnTo>
                    <a:pt x="0" y="5079"/>
                  </a:lnTo>
                  <a:lnTo>
                    <a:pt x="62252" y="17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5140" y="5938520"/>
              <a:ext cx="3650615" cy="919480"/>
            </a:xfrm>
            <a:custGeom>
              <a:avLst/>
              <a:gdLst/>
              <a:ahLst/>
              <a:cxnLst/>
              <a:rect l="l" t="t" r="r" b="b"/>
              <a:pathLst>
                <a:path w="3650615" h="919479">
                  <a:moveTo>
                    <a:pt x="0" y="0"/>
                  </a:moveTo>
                  <a:lnTo>
                    <a:pt x="7620" y="6349"/>
                  </a:lnTo>
                  <a:lnTo>
                    <a:pt x="2869594" y="919479"/>
                  </a:lnTo>
                  <a:lnTo>
                    <a:pt x="3650285" y="9194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72150"/>
              <a:ext cx="3402329" cy="10858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7702" y="3003202"/>
              <a:ext cx="482024" cy="2445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819" y="681990"/>
              <a:ext cx="8216900" cy="2213610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2C23B-EAF1-8765-79D5-0A6E977FAE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72</a:t>
            </a:fld>
            <a:endParaRPr lang="en-IN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0" y="4953000"/>
            <a:ext cx="10440988" cy="1905000"/>
            <a:chOff x="0" y="4953000"/>
            <a:chExt cx="9144000" cy="1905000"/>
          </a:xfrm>
        </p:grpSpPr>
        <p:sp>
          <p:nvSpPr>
            <p:cNvPr id="162" name="object 162"/>
            <p:cNvSpPr/>
            <p:nvPr/>
          </p:nvSpPr>
          <p:spPr>
            <a:xfrm>
              <a:off x="1692910" y="4953000"/>
              <a:ext cx="7444740" cy="486409"/>
            </a:xfrm>
            <a:custGeom>
              <a:avLst/>
              <a:gdLst/>
              <a:ahLst/>
              <a:cxnLst/>
              <a:rect l="l" t="t" r="r" b="b"/>
              <a:pathLst>
                <a:path w="7444740" h="486410">
                  <a:moveTo>
                    <a:pt x="7444740" y="0"/>
                  </a:moveTo>
                  <a:lnTo>
                    <a:pt x="0" y="289559"/>
                  </a:lnTo>
                  <a:lnTo>
                    <a:pt x="7444740" y="486409"/>
                  </a:lnTo>
                  <a:lnTo>
                    <a:pt x="744474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9379" y="5236209"/>
              <a:ext cx="9018270" cy="787400"/>
            </a:xfrm>
            <a:custGeom>
              <a:avLst/>
              <a:gdLst/>
              <a:ahLst/>
              <a:cxnLst/>
              <a:rect l="l" t="t" r="r" b="b"/>
              <a:pathLst>
                <a:path w="9018270" h="787400">
                  <a:moveTo>
                    <a:pt x="9018270" y="0"/>
                  </a:moveTo>
                  <a:lnTo>
                    <a:pt x="0" y="0"/>
                  </a:lnTo>
                  <a:lnTo>
                    <a:pt x="9018270" y="787399"/>
                  </a:lnTo>
                  <a:lnTo>
                    <a:pt x="9018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" y="4991100"/>
              <a:ext cx="9141460" cy="18669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6019"/>
              <a:ext cx="9144000" cy="814069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724" y="1750060"/>
            <a:ext cx="9237374" cy="1841500"/>
          </a:xfrm>
          <a:prstGeom prst="rect">
            <a:avLst/>
          </a:prstGeom>
        </p:spPr>
      </p:pic>
      <p:sp>
        <p:nvSpPr>
          <p:cNvPr id="167" name="Slide Number Placeholder 166">
            <a:extLst>
              <a:ext uri="{FF2B5EF4-FFF2-40B4-BE49-F238E27FC236}">
                <a16:creationId xmlns:a16="http://schemas.microsoft.com/office/drawing/2014/main" id="{73DA5905-C70B-3A5C-7855-671FB3AC78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73</a:t>
            </a:fld>
            <a:endParaRPr lang="en-IN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0" y="4953000"/>
            <a:ext cx="10440988" cy="1905000"/>
            <a:chOff x="0" y="4953000"/>
            <a:chExt cx="9144000" cy="1905000"/>
          </a:xfrm>
        </p:grpSpPr>
        <p:sp>
          <p:nvSpPr>
            <p:cNvPr id="162" name="object 162"/>
            <p:cNvSpPr/>
            <p:nvPr/>
          </p:nvSpPr>
          <p:spPr>
            <a:xfrm>
              <a:off x="1692910" y="4953000"/>
              <a:ext cx="7444740" cy="486409"/>
            </a:xfrm>
            <a:custGeom>
              <a:avLst/>
              <a:gdLst/>
              <a:ahLst/>
              <a:cxnLst/>
              <a:rect l="l" t="t" r="r" b="b"/>
              <a:pathLst>
                <a:path w="7444740" h="486410">
                  <a:moveTo>
                    <a:pt x="7444740" y="0"/>
                  </a:moveTo>
                  <a:lnTo>
                    <a:pt x="0" y="289559"/>
                  </a:lnTo>
                  <a:lnTo>
                    <a:pt x="7444740" y="486409"/>
                  </a:lnTo>
                  <a:lnTo>
                    <a:pt x="744474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9379" y="5236209"/>
              <a:ext cx="9018270" cy="787400"/>
            </a:xfrm>
            <a:custGeom>
              <a:avLst/>
              <a:gdLst/>
              <a:ahLst/>
              <a:cxnLst/>
              <a:rect l="l" t="t" r="r" b="b"/>
              <a:pathLst>
                <a:path w="9018270" h="787400">
                  <a:moveTo>
                    <a:pt x="9018270" y="0"/>
                  </a:moveTo>
                  <a:lnTo>
                    <a:pt x="0" y="0"/>
                  </a:lnTo>
                  <a:lnTo>
                    <a:pt x="9018270" y="787399"/>
                  </a:lnTo>
                  <a:lnTo>
                    <a:pt x="9018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" y="4991100"/>
              <a:ext cx="9141460" cy="18669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6019"/>
              <a:ext cx="9144000" cy="814069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724" y="1750060"/>
            <a:ext cx="9466495" cy="1841500"/>
          </a:xfrm>
          <a:prstGeom prst="rect">
            <a:avLst/>
          </a:prstGeom>
        </p:spPr>
      </p:pic>
      <p:sp>
        <p:nvSpPr>
          <p:cNvPr id="167" name="Slide Number Placeholder 166">
            <a:extLst>
              <a:ext uri="{FF2B5EF4-FFF2-40B4-BE49-F238E27FC236}">
                <a16:creationId xmlns:a16="http://schemas.microsoft.com/office/drawing/2014/main" id="{BD45F79A-21CA-DD3C-C3B4-419E7279E8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74</a:t>
            </a:fld>
            <a:endParaRPr lang="en-IN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618" y="128270"/>
            <a:ext cx="8597864" cy="736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7300" y="262890"/>
            <a:ext cx="8030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75" dirty="0">
                <a:solidFill>
                  <a:srgbClr val="FFFFFF"/>
                </a:solidFill>
                <a:latin typeface="Georgia"/>
                <a:cs typeface="Georgia"/>
              </a:rPr>
              <a:t>WORKING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114" dirty="0">
                <a:solidFill>
                  <a:srgbClr val="FFFFFF"/>
                </a:solidFill>
                <a:latin typeface="Georgia"/>
                <a:cs typeface="Georgia"/>
              </a:rPr>
              <a:t>LENGTH</a:t>
            </a:r>
            <a:r>
              <a:rPr sz="28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140" dirty="0">
                <a:solidFill>
                  <a:srgbClr val="FFFFFF"/>
                </a:solidFill>
                <a:latin typeface="Georgia"/>
                <a:cs typeface="Georgia"/>
              </a:rPr>
              <a:t>DETERMINATION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262" y="1253490"/>
            <a:ext cx="8560159" cy="14209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3500">
              <a:lnSpc>
                <a:spcPct val="100000"/>
              </a:lnSpc>
              <a:spcBef>
                <a:spcPts val="100"/>
              </a:spcBef>
              <a:tabLst>
                <a:tab pos="1472565" algn="l"/>
              </a:tabLst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distance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from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coronal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reference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point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point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65" dirty="0">
                <a:latin typeface="Microsoft Sans Serif"/>
                <a:cs typeface="Microsoft Sans Serif"/>
              </a:rPr>
              <a:t>at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which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preparation	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obturation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terminate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50">
              <a:latin typeface="Microsoft Sans Serif"/>
              <a:cs typeface="Microsoft Sans Serif"/>
            </a:endParaRPr>
          </a:p>
          <a:p>
            <a:pPr marL="312420">
              <a:lnSpc>
                <a:spcPct val="100000"/>
              </a:lnSpc>
              <a:spcBef>
                <a:spcPts val="5"/>
              </a:spcBef>
            </a:pPr>
            <a:r>
              <a:rPr sz="2000" spc="-30" dirty="0">
                <a:latin typeface="Microsoft Sans Serif"/>
                <a:cs typeface="Microsoft Sans Serif"/>
              </a:rPr>
              <a:t>Anatomical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considerations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8636" y="3234690"/>
            <a:ext cx="32787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10" dirty="0">
                <a:latin typeface="Microsoft Sans Serif"/>
                <a:cs typeface="Microsoft Sans Serif"/>
              </a:rPr>
              <a:t>R</a:t>
            </a:r>
            <a:r>
              <a:rPr sz="2400" spc="-120" dirty="0">
                <a:latin typeface="Microsoft Sans Serif"/>
                <a:cs typeface="Microsoft Sans Serif"/>
              </a:rPr>
              <a:t>o</a:t>
            </a:r>
            <a:r>
              <a:rPr sz="2400" spc="-110" dirty="0">
                <a:latin typeface="Microsoft Sans Serif"/>
                <a:cs typeface="Microsoft Sans Serif"/>
              </a:rPr>
              <a:t>o</a:t>
            </a:r>
            <a:r>
              <a:rPr sz="2400" spc="150" dirty="0">
                <a:latin typeface="Microsoft Sans Serif"/>
                <a:cs typeface="Microsoft Sans Serif"/>
              </a:rPr>
              <a:t>t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</a:t>
            </a:r>
            <a:r>
              <a:rPr sz="2400" spc="-85" dirty="0">
                <a:latin typeface="Microsoft Sans Serif"/>
                <a:cs typeface="Microsoft Sans Serif"/>
              </a:rPr>
              <a:t>p</a:t>
            </a:r>
            <a:r>
              <a:rPr sz="2400" spc="-90" dirty="0">
                <a:latin typeface="Microsoft Sans Serif"/>
                <a:cs typeface="Microsoft Sans Serif"/>
              </a:rPr>
              <a:t>e</a:t>
            </a:r>
            <a:r>
              <a:rPr sz="2400" spc="-160" dirty="0">
                <a:latin typeface="Microsoft Sans Serif"/>
                <a:cs typeface="Microsoft Sans Serif"/>
              </a:rPr>
              <a:t>x</a:t>
            </a:r>
            <a:endParaRPr sz="240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</a:pPr>
            <a:r>
              <a:rPr sz="2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Anatomic</a:t>
            </a:r>
            <a:r>
              <a:rPr sz="2400" spc="-114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apex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46000" y="3651250"/>
            <a:ext cx="4169145" cy="6451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46050" marR="5080" indent="-133350">
              <a:lnSpc>
                <a:spcPct val="103299"/>
              </a:lnSpc>
              <a:spcBef>
                <a:spcPts val="20"/>
              </a:spcBef>
            </a:pPr>
            <a:r>
              <a:rPr sz="1800" dirty="0">
                <a:latin typeface="Lucida Sans Unicode"/>
                <a:cs typeface="Lucida Sans Unicode"/>
              </a:rPr>
              <a:t>: </a:t>
            </a:r>
            <a:r>
              <a:rPr sz="2000" spc="40" dirty="0">
                <a:latin typeface="Microsoft Sans Serif"/>
                <a:cs typeface="Microsoft Sans Serif"/>
              </a:rPr>
              <a:t>tip </a:t>
            </a:r>
            <a:r>
              <a:rPr sz="2000" spc="-50" dirty="0">
                <a:latin typeface="Microsoft Sans Serif"/>
                <a:cs typeface="Microsoft Sans Serif"/>
              </a:rPr>
              <a:t>or </a:t>
            </a:r>
            <a:r>
              <a:rPr sz="2000" spc="-80" dirty="0">
                <a:latin typeface="Microsoft Sans Serif"/>
                <a:cs typeface="Microsoft Sans Serif"/>
              </a:rPr>
              <a:t>end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20" dirty="0">
                <a:latin typeface="Microsoft Sans Serif"/>
                <a:cs typeface="Microsoft Sans Serif"/>
              </a:rPr>
              <a:t>root </a:t>
            </a:r>
            <a:r>
              <a:rPr sz="2000" spc="-45" dirty="0">
                <a:latin typeface="Microsoft Sans Serif"/>
                <a:cs typeface="Microsoft Sans Serif"/>
              </a:rPr>
              <a:t>determined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morphologically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2735" y="4545329"/>
            <a:ext cx="698241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Radiographic</a:t>
            </a:r>
            <a:r>
              <a:rPr sz="2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apex</a:t>
            </a:r>
            <a:r>
              <a:rPr sz="24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:</a:t>
            </a:r>
            <a:r>
              <a:rPr sz="1800" spc="-5" dirty="0">
                <a:latin typeface="Lucida Sans Unicode"/>
                <a:cs typeface="Lucida Sans Unicode"/>
              </a:rPr>
              <a:t> </a:t>
            </a:r>
            <a:r>
              <a:rPr sz="2000" spc="40" dirty="0">
                <a:latin typeface="Microsoft Sans Serif"/>
                <a:cs typeface="Microsoft Sans Serif"/>
              </a:rPr>
              <a:t>tip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end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20" dirty="0">
                <a:latin typeface="Microsoft Sans Serif"/>
                <a:cs typeface="Microsoft Sans Serif"/>
              </a:rPr>
              <a:t> 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determined</a:t>
            </a:r>
            <a:endParaRPr sz="2000">
              <a:latin typeface="Microsoft Sans Serif"/>
              <a:cs typeface="Microsoft Sans Serif"/>
            </a:endParaRPr>
          </a:p>
          <a:p>
            <a:pPr marL="2654935">
              <a:lnSpc>
                <a:spcPct val="100000"/>
              </a:lnSpc>
            </a:pPr>
            <a:r>
              <a:rPr sz="2000" spc="-35" dirty="0">
                <a:latin typeface="Microsoft Sans Serif"/>
                <a:cs typeface="Microsoft Sans Serif"/>
              </a:rPr>
              <a:t>radiographically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2735" y="5490209"/>
            <a:ext cx="24710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Hi</a:t>
            </a:r>
            <a:r>
              <a:rPr sz="2400" spc="-484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lang="en-IN" sz="2400" spc="-484" dirty="0">
                <a:solidFill>
                  <a:srgbClr val="FF0000"/>
                </a:solidFill>
                <a:latin typeface="Microsoft Sans Serif"/>
                <a:cs typeface="Microsoft Sans Serif"/>
              </a:rPr>
              <a:t>  </a:t>
            </a:r>
            <a:r>
              <a:rPr sz="2400" spc="14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400" spc="-12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400" spc="-2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400" spc="-11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400" spc="-9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g</a:t>
            </a:r>
            <a:r>
              <a:rPr sz="2400" spc="-3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400" spc="-24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400" spc="-2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400" spc="-1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4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4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160" dirty="0">
                <a:solidFill>
                  <a:srgbClr val="FF0000"/>
                </a:solidFill>
                <a:latin typeface="Microsoft Sans Serif"/>
                <a:cs typeface="Microsoft Sans Serif"/>
              </a:rPr>
              <a:t>x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7752" y="5541009"/>
            <a:ext cx="55960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Lucida Sans Unicode"/>
                <a:cs typeface="Lucida Sans Unicode"/>
              </a:rPr>
              <a:t>: </a:t>
            </a:r>
            <a:r>
              <a:rPr sz="2000" spc="55" dirty="0">
                <a:latin typeface="Microsoft Sans Serif"/>
                <a:cs typeface="Microsoft Sans Serif"/>
              </a:rPr>
              <a:t>it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represented</a:t>
            </a:r>
            <a:r>
              <a:rPr sz="2000" spc="-25" dirty="0">
                <a:latin typeface="Microsoft Sans Serif"/>
                <a:cs typeface="Microsoft Sans Serif"/>
              </a:rPr>
              <a:t> by </a:t>
            </a:r>
            <a:r>
              <a:rPr sz="2000" spc="-50" dirty="0">
                <a:latin typeface="Microsoft Sans Serif"/>
                <a:cs typeface="Microsoft Sans Serif"/>
              </a:rPr>
              <a:t>cementodentinal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junction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EFFB77-34BC-31B5-AA81-7995064982A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75</a:t>
            </a:fld>
            <a:endParaRPr lang="en-IN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712" y="720090"/>
            <a:ext cx="8656594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FF0000"/>
                </a:solidFill>
              </a:rPr>
              <a:t>Apical</a:t>
            </a:r>
            <a:r>
              <a:rPr sz="2400" spc="-75" dirty="0">
                <a:solidFill>
                  <a:srgbClr val="FF0000"/>
                </a:solidFill>
              </a:rPr>
              <a:t> </a:t>
            </a:r>
            <a:r>
              <a:rPr sz="2400" spc="-50" dirty="0">
                <a:solidFill>
                  <a:srgbClr val="FF0000"/>
                </a:solidFill>
              </a:rPr>
              <a:t>foramen</a:t>
            </a:r>
            <a:r>
              <a:rPr sz="2400" spc="-70" dirty="0">
                <a:solidFill>
                  <a:srgbClr val="FF0000"/>
                </a:solidFill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:-</a:t>
            </a:r>
            <a:endParaRPr sz="1800">
              <a:latin typeface="Lucida Sans Unicode"/>
              <a:cs typeface="Lucida Sans Unicode"/>
            </a:endParaRPr>
          </a:p>
          <a:p>
            <a:pPr marL="927100" marR="5080">
              <a:lnSpc>
                <a:spcPct val="100000"/>
              </a:lnSpc>
            </a:pPr>
            <a:r>
              <a:rPr spc="-70" dirty="0"/>
              <a:t>histologically </a:t>
            </a:r>
            <a:r>
              <a:rPr spc="50" dirty="0"/>
              <a:t>it </a:t>
            </a:r>
            <a:r>
              <a:rPr spc="-215" dirty="0"/>
              <a:t>is</a:t>
            </a:r>
            <a:r>
              <a:rPr spc="-210" dirty="0"/>
              <a:t> </a:t>
            </a:r>
            <a:r>
              <a:rPr spc="-30" dirty="0"/>
              <a:t>the </a:t>
            </a:r>
            <a:r>
              <a:rPr spc="-40" dirty="0"/>
              <a:t>area </a:t>
            </a:r>
            <a:r>
              <a:rPr spc="-75" dirty="0"/>
              <a:t>where </a:t>
            </a:r>
            <a:r>
              <a:rPr spc="-45" dirty="0"/>
              <a:t>blood </a:t>
            </a:r>
            <a:r>
              <a:rPr spc="-220" dirty="0"/>
              <a:t>vessels</a:t>
            </a:r>
            <a:r>
              <a:rPr spc="-215" dirty="0"/>
              <a:t> </a:t>
            </a:r>
            <a:r>
              <a:rPr spc="-25" dirty="0"/>
              <a:t>and </a:t>
            </a:r>
            <a:r>
              <a:rPr spc="-75" dirty="0"/>
              <a:t>nerve </a:t>
            </a:r>
            <a:r>
              <a:rPr spc="-120" dirty="0"/>
              <a:t>plexus </a:t>
            </a:r>
            <a:r>
              <a:rPr spc="-520" dirty="0"/>
              <a:t> </a:t>
            </a:r>
            <a:r>
              <a:rPr spc="-55" dirty="0"/>
              <a:t>enter</a:t>
            </a:r>
            <a:r>
              <a:rPr spc="-20" dirty="0"/>
              <a:t> </a:t>
            </a:r>
            <a:r>
              <a:rPr spc="-35" dirty="0"/>
              <a:t>the</a:t>
            </a:r>
            <a:r>
              <a:rPr spc="-25" dirty="0"/>
              <a:t> </a:t>
            </a:r>
            <a:r>
              <a:rPr spc="-5" dirty="0"/>
              <a:t>tooth</a:t>
            </a:r>
            <a:r>
              <a:rPr spc="-25" dirty="0"/>
              <a:t> </a:t>
            </a:r>
            <a:r>
              <a:rPr spc="-130" dirty="0"/>
              <a:t>,</a:t>
            </a:r>
            <a:r>
              <a:rPr spc="-25" dirty="0"/>
              <a:t> </a:t>
            </a:r>
            <a:r>
              <a:rPr spc="40" dirty="0"/>
              <a:t>but</a:t>
            </a:r>
            <a:r>
              <a:rPr spc="-25" dirty="0"/>
              <a:t> </a:t>
            </a:r>
            <a:r>
              <a:rPr spc="-215" dirty="0"/>
              <a:t>is</a:t>
            </a:r>
            <a:r>
              <a:rPr spc="-20" dirty="0"/>
              <a:t> </a:t>
            </a:r>
            <a:r>
              <a:rPr spc="-15" dirty="0"/>
              <a:t>not</a:t>
            </a:r>
            <a:r>
              <a:rPr spc="-25" dirty="0"/>
              <a:t> </a:t>
            </a:r>
            <a:r>
              <a:rPr spc="-195" dirty="0"/>
              <a:t>seen</a:t>
            </a:r>
            <a:r>
              <a:rPr spc="-40" dirty="0"/>
              <a:t> </a:t>
            </a:r>
            <a:r>
              <a:rPr spc="-35" dirty="0"/>
              <a:t>radiographically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8809" y="2001520"/>
            <a:ext cx="8518106" cy="1997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major</a:t>
            </a:r>
            <a:r>
              <a:rPr sz="24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diameter</a:t>
            </a:r>
            <a:r>
              <a:rPr sz="2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:</a:t>
            </a:r>
            <a:endParaRPr sz="2000">
              <a:latin typeface="Microsoft Sans Serif"/>
              <a:cs typeface="Microsoft Sans Serif"/>
            </a:endParaRPr>
          </a:p>
          <a:p>
            <a:pPr marL="927100" marR="5080">
              <a:lnSpc>
                <a:spcPct val="100000"/>
              </a:lnSpc>
            </a:pPr>
            <a:r>
              <a:rPr sz="2000" spc="55" dirty="0">
                <a:latin typeface="Microsoft Sans Serif"/>
                <a:cs typeface="Microsoft Sans Serif"/>
              </a:rPr>
              <a:t>it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04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20" dirty="0">
                <a:latin typeface="Microsoft Sans Serif"/>
                <a:cs typeface="Microsoft Sans Serif"/>
              </a:rPr>
              <a:t>main </a:t>
            </a:r>
            <a:r>
              <a:rPr sz="2000" spc="-35" dirty="0">
                <a:latin typeface="Microsoft Sans Serif"/>
                <a:cs typeface="Microsoft Sans Serif"/>
              </a:rPr>
              <a:t>apical </a:t>
            </a:r>
            <a:r>
              <a:rPr sz="2000" spc="-70" dirty="0">
                <a:latin typeface="Microsoft Sans Serif"/>
                <a:cs typeface="Microsoft Sans Serif"/>
              </a:rPr>
              <a:t>opening </a:t>
            </a:r>
            <a:r>
              <a:rPr sz="2000" spc="-35" dirty="0">
                <a:latin typeface="Microsoft Sans Serif"/>
                <a:cs typeface="Microsoft Sans Serif"/>
              </a:rPr>
              <a:t>of the </a:t>
            </a:r>
            <a:r>
              <a:rPr sz="2000" spc="-20" dirty="0">
                <a:latin typeface="Microsoft Sans Serif"/>
                <a:cs typeface="Microsoft Sans Serif"/>
              </a:rPr>
              <a:t>root </a:t>
            </a:r>
            <a:r>
              <a:rPr sz="2000" spc="-70" dirty="0">
                <a:latin typeface="Microsoft Sans Serif"/>
                <a:cs typeface="Microsoft Sans Serif"/>
              </a:rPr>
              <a:t>canal. </a:t>
            </a:r>
            <a:r>
              <a:rPr sz="2000" spc="25" dirty="0">
                <a:latin typeface="Microsoft Sans Serif"/>
                <a:cs typeface="Microsoft Sans Serif"/>
              </a:rPr>
              <a:t>It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1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frequently 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eccentrically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located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away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from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35" dirty="0">
                <a:latin typeface="Microsoft Sans Serif"/>
                <a:cs typeface="Microsoft Sans Serif"/>
              </a:rPr>
              <a:t>anatomic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radiographic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minor</a:t>
            </a:r>
            <a:r>
              <a:rPr sz="24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diameter</a:t>
            </a:r>
            <a:r>
              <a:rPr sz="24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:</a:t>
            </a:r>
            <a:endParaRPr sz="2000">
              <a:latin typeface="Microsoft Sans Serif"/>
              <a:cs typeface="Microsoft Sans Serif"/>
            </a:endParaRPr>
          </a:p>
          <a:p>
            <a:pPr marL="991869" marR="1013460">
              <a:lnSpc>
                <a:spcPct val="100000"/>
              </a:lnSpc>
            </a:pPr>
            <a:r>
              <a:rPr sz="2000" spc="-40" dirty="0">
                <a:latin typeface="Microsoft Sans Serif"/>
                <a:cs typeface="Microsoft Sans Serif"/>
              </a:rPr>
              <a:t>apical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portion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havig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narrowest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diameter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231A2-237C-2FF5-DB1D-B2E71E11D1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76</a:t>
            </a:fld>
            <a:endParaRPr lang="en-IN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491" y="1558290"/>
            <a:ext cx="671413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Cementodentinal</a:t>
            </a:r>
            <a:r>
              <a:rPr sz="24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junction</a:t>
            </a:r>
            <a:r>
              <a:rPr sz="24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:</a:t>
            </a:r>
          </a:p>
          <a:p>
            <a:pPr marL="927100" marR="5080">
              <a:lnSpc>
                <a:spcPct val="100000"/>
              </a:lnSpc>
            </a:pPr>
            <a:r>
              <a:rPr sz="2000" spc="-70" dirty="0">
                <a:latin typeface="Microsoft Sans Serif"/>
                <a:cs typeface="Microsoft Sans Serif"/>
              </a:rPr>
              <a:t>region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where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dentin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cementum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united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i</a:t>
            </a:r>
            <a:r>
              <a:rPr sz="2000" spc="60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20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120" dirty="0" err="1">
                <a:latin typeface="Microsoft Sans Serif"/>
                <a:cs typeface="Microsoft Sans Serif"/>
              </a:rPr>
              <a:t>t</a:t>
            </a:r>
            <a:r>
              <a:rPr sz="2000" spc="-95" dirty="0" err="1">
                <a:latin typeface="Microsoft Sans Serif"/>
                <a:cs typeface="Microsoft Sans Serif"/>
              </a:rPr>
              <a:t>o</a:t>
            </a:r>
            <a:r>
              <a:rPr sz="2000" spc="-15" dirty="0" err="1">
                <a:latin typeface="Microsoft Sans Serif"/>
                <a:cs typeface="Microsoft Sans Serif"/>
              </a:rPr>
              <a:t>l</a:t>
            </a:r>
            <a:r>
              <a:rPr sz="2000" spc="-95" dirty="0" err="1">
                <a:latin typeface="Microsoft Sans Serif"/>
                <a:cs typeface="Microsoft Sans Serif"/>
              </a:rPr>
              <a:t>ogic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90" dirty="0">
                <a:latin typeface="Microsoft Sans Serif"/>
                <a:cs typeface="Microsoft Sans Serif"/>
              </a:rPr>
              <a:t>k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0589" y="2838450"/>
            <a:ext cx="6353051" cy="636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0" dirty="0">
                <a:latin typeface="Microsoft Sans Serif"/>
                <a:cs typeface="Microsoft Sans Serif"/>
              </a:rPr>
              <a:t>l</a:t>
            </a:r>
            <a:r>
              <a:rPr sz="2000" spc="5" dirty="0">
                <a:latin typeface="Microsoft Sans Serif"/>
                <a:cs typeface="Microsoft Sans Serif"/>
              </a:rPr>
              <a:t>w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45" dirty="0">
                <a:latin typeface="Microsoft Sans Serif"/>
                <a:cs typeface="Microsoft Sans Serif"/>
              </a:rPr>
              <a:t>i</a:t>
            </a:r>
            <a:r>
              <a:rPr sz="2000" spc="65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45" dirty="0">
                <a:latin typeface="Microsoft Sans Serif"/>
                <a:cs typeface="Microsoft Sans Serif"/>
              </a:rPr>
              <a:t>n  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lo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lang="en-IN" sz="2000" dirty="0">
                <a:latin typeface="Microsoft Sans Serif"/>
                <a:cs typeface="Microsoft Sans Serif"/>
              </a:rPr>
              <a:t> 0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20" dirty="0">
                <a:latin typeface="Microsoft Sans Serif"/>
                <a:cs typeface="Microsoft Sans Serif"/>
              </a:rPr>
              <a:t>.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latin typeface="Microsoft Sans Serif"/>
                <a:cs typeface="Microsoft Sans Serif"/>
              </a:rPr>
              <a:t>  </a:t>
            </a:r>
            <a:r>
              <a:rPr sz="2000" spc="-85" dirty="0" err="1">
                <a:latin typeface="Microsoft Sans Serif"/>
                <a:cs typeface="Microsoft Sans Serif"/>
              </a:rPr>
              <a:t>h</a:t>
            </a:r>
            <a:r>
              <a:rPr sz="2000" spc="-90" dirty="0" err="1">
                <a:latin typeface="Microsoft Sans Serif"/>
                <a:cs typeface="Microsoft Sans Serif"/>
              </a:rPr>
              <a:t>o</a:t>
            </a:r>
            <a:r>
              <a:rPr sz="2000" spc="10" dirty="0" err="1">
                <a:latin typeface="Microsoft Sans Serif"/>
                <a:cs typeface="Microsoft Sans Serif"/>
              </a:rPr>
              <a:t>r</a:t>
            </a:r>
            <a:r>
              <a:rPr sz="2000" spc="125" dirty="0" err="1">
                <a:latin typeface="Microsoft Sans Serif"/>
                <a:cs typeface="Microsoft Sans Serif"/>
              </a:rPr>
              <a:t>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8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50" dirty="0">
                <a:latin typeface="Microsoft Sans Serif"/>
                <a:cs typeface="Microsoft Sans Serif"/>
              </a:rPr>
              <a:t>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35" dirty="0">
                <a:latin typeface="Microsoft Sans Serif"/>
                <a:cs typeface="Microsoft Sans Serif"/>
              </a:rPr>
              <a:t>x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84DB3-5FD3-B6D7-9955-B1B17962DA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77</a:t>
            </a:fld>
            <a:endParaRPr lang="en-IN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836" y="643890"/>
            <a:ext cx="41626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95" dirty="0">
                <a:solidFill>
                  <a:srgbClr val="FF0000"/>
                </a:solidFill>
              </a:rPr>
              <a:t>Pre</a:t>
            </a:r>
            <a:r>
              <a:rPr sz="2400" spc="-35" dirty="0">
                <a:solidFill>
                  <a:srgbClr val="FF0000"/>
                </a:solidFill>
              </a:rPr>
              <a:t> </a:t>
            </a:r>
            <a:r>
              <a:rPr sz="2400" spc="-40" dirty="0">
                <a:solidFill>
                  <a:srgbClr val="FF0000"/>
                </a:solidFill>
              </a:rPr>
              <a:t>operative </a:t>
            </a:r>
            <a:r>
              <a:rPr sz="2400" spc="-120" dirty="0">
                <a:solidFill>
                  <a:srgbClr val="FF0000"/>
                </a:solidFill>
              </a:rPr>
              <a:t>considerations'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426935" y="1741170"/>
            <a:ext cx="75566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">
              <a:lnSpc>
                <a:spcPct val="100000"/>
              </a:lnSpc>
              <a:spcBef>
                <a:spcPts val="100"/>
              </a:spcBef>
            </a:pPr>
            <a:r>
              <a:rPr sz="2000" spc="-70" dirty="0">
                <a:latin typeface="Microsoft Sans Serif"/>
                <a:cs typeface="Microsoft Sans Serif"/>
              </a:rPr>
              <a:t>curve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50" dirty="0">
                <a:latin typeface="Microsoft Sans Serif"/>
                <a:cs typeface="Microsoft Sans Serif"/>
              </a:rPr>
              <a:t>instrument</a:t>
            </a:r>
            <a:r>
              <a:rPr sz="2000" spc="-25" dirty="0">
                <a:latin typeface="Microsoft Sans Serif"/>
                <a:cs typeface="Microsoft Sans Serif"/>
              </a:rPr>
              <a:t> by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grasping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blade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gauze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sponge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55" dirty="0">
                <a:latin typeface="Microsoft Sans Serif"/>
                <a:cs typeface="Microsoft Sans Serif"/>
              </a:rPr>
              <a:t>bending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instrument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gentle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slope</a:t>
            </a:r>
            <a:endParaRPr sz="200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</a:pP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6935" y="3876040"/>
            <a:ext cx="5625082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 marL="927100" marR="1395095">
              <a:lnSpc>
                <a:spcPct val="100000"/>
              </a:lnSpc>
              <a:tabLst>
                <a:tab pos="2035175" algn="l"/>
              </a:tabLst>
            </a:pP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80" dirty="0">
                <a:latin typeface="Microsoft Sans Serif"/>
                <a:cs typeface="Microsoft Sans Serif"/>
              </a:rPr>
              <a:t>s 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395" dirty="0">
                <a:latin typeface="Microsoft Sans Serif"/>
                <a:cs typeface="Microsoft Sans Serif"/>
              </a:rPr>
              <a:t>s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90" dirty="0">
                <a:latin typeface="Microsoft Sans Serif"/>
                <a:cs typeface="Microsoft Sans Serif"/>
              </a:rPr>
              <a:t>use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instrument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stop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tear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drop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shaped</a:t>
            </a:r>
            <a:endParaRPr sz="2000">
              <a:latin typeface="Microsoft Sans Serif"/>
              <a:cs typeface="Microsoft Sans Serif"/>
            </a:endParaRPr>
          </a:p>
          <a:p>
            <a:pPr marL="2947670">
              <a:lnSpc>
                <a:spcPct val="100000"/>
              </a:lnSpc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424" y="2724150"/>
            <a:ext cx="4399715" cy="13055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6CDC-7442-5B45-574E-002F6CF873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78</a:t>
            </a:fld>
            <a:endParaRPr lang="en-IN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314" y="59690"/>
            <a:ext cx="8896592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3194" y="185420"/>
            <a:ext cx="8369467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10" dirty="0">
                <a:solidFill>
                  <a:srgbClr val="FFFFFF"/>
                </a:solidFill>
                <a:latin typeface="Georgia"/>
                <a:cs typeface="Georgia"/>
              </a:rPr>
              <a:t>NEED</a:t>
            </a:r>
            <a:r>
              <a:rPr sz="24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Georgia"/>
                <a:cs typeface="Georgia"/>
              </a:rPr>
              <a:t>DETERMINING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Georgia"/>
                <a:cs typeface="Georgia"/>
              </a:rPr>
              <a:t>WORKING</a:t>
            </a:r>
            <a:r>
              <a:rPr sz="240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Georgia"/>
                <a:cs typeface="Georgia"/>
              </a:rPr>
              <a:t>LENGTH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769" y="1177290"/>
            <a:ext cx="89371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latin typeface="Microsoft Sans Serif"/>
                <a:cs typeface="Microsoft Sans Serif"/>
              </a:rPr>
              <a:t>Cleaning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shaping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obturation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20" dirty="0">
                <a:latin typeface="Microsoft Sans Serif"/>
                <a:cs typeface="Microsoft Sans Serif"/>
              </a:rPr>
              <a:t> 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80" dirty="0">
                <a:latin typeface="Microsoft Sans Serif"/>
                <a:cs typeface="Microsoft Sans Serif"/>
              </a:rPr>
              <a:t>systems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cannot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be </a:t>
            </a:r>
            <a:r>
              <a:rPr sz="2000" spc="-7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accomplished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accurately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80" dirty="0">
                <a:latin typeface="Microsoft Sans Serif"/>
                <a:cs typeface="Microsoft Sans Serif"/>
              </a:rPr>
              <a:t>unless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25" dirty="0">
                <a:latin typeface="Microsoft Sans Serif"/>
                <a:cs typeface="Microsoft Sans Serif"/>
              </a:rPr>
              <a:t>working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determined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correctly.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2562" y="2777490"/>
            <a:ext cx="7371048" cy="2952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8255">
              <a:lnSpc>
                <a:spcPct val="100000"/>
              </a:lnSpc>
              <a:spcBef>
                <a:spcPts val="100"/>
              </a:spcBef>
            </a:pPr>
            <a:r>
              <a:rPr sz="2000" spc="-160" dirty="0">
                <a:latin typeface="Microsoft Sans Serif"/>
                <a:cs typeface="Microsoft Sans Serif"/>
              </a:rPr>
              <a:t>F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ilu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: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spc="-50" dirty="0">
                <a:latin typeface="Microsoft Sans Serif"/>
                <a:cs typeface="Microsoft Sans Serif"/>
              </a:rPr>
              <a:t>Working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spc="-80" dirty="0">
                <a:latin typeface="Microsoft Sans Serif"/>
                <a:cs typeface="Microsoft Sans Serif"/>
              </a:rPr>
              <a:t>long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:</a:t>
            </a:r>
            <a:endParaRPr sz="2000" dirty="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may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lead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overfilling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overextension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55" dirty="0">
                <a:latin typeface="Microsoft Sans Serif"/>
                <a:cs typeface="Microsoft Sans Serif"/>
              </a:rPr>
              <a:t>W</a:t>
            </a:r>
            <a:r>
              <a:rPr sz="2400" spc="-100" dirty="0">
                <a:latin typeface="Microsoft Sans Serif"/>
                <a:cs typeface="Microsoft Sans Serif"/>
              </a:rPr>
              <a:t>o</a:t>
            </a:r>
            <a:r>
              <a:rPr sz="2400" spc="30" dirty="0">
                <a:latin typeface="Microsoft Sans Serif"/>
                <a:cs typeface="Microsoft Sans Serif"/>
              </a:rPr>
              <a:t>rki</a:t>
            </a:r>
            <a:r>
              <a:rPr sz="2400" spc="-80" dirty="0">
                <a:latin typeface="Microsoft Sans Serif"/>
                <a:cs typeface="Microsoft Sans Serif"/>
              </a:rPr>
              <a:t>n</a:t>
            </a:r>
            <a:r>
              <a:rPr sz="2400" spc="-90" dirty="0">
                <a:latin typeface="Microsoft Sans Serif"/>
                <a:cs typeface="Microsoft Sans Serif"/>
              </a:rPr>
              <a:t>g</a:t>
            </a:r>
            <a:r>
              <a:rPr sz="2400" spc="-40" dirty="0">
                <a:latin typeface="Microsoft Sans Serif"/>
                <a:cs typeface="Microsoft Sans Serif"/>
              </a:rPr>
              <a:t> </a:t>
            </a:r>
            <a:r>
              <a:rPr sz="2400" spc="-484" dirty="0">
                <a:latin typeface="Microsoft Sans Serif"/>
                <a:cs typeface="Microsoft Sans Serif"/>
              </a:rPr>
              <a:t>s</a:t>
            </a:r>
            <a:r>
              <a:rPr lang="en-IN" sz="2400" spc="-484" dirty="0">
                <a:latin typeface="Microsoft Sans Serif"/>
                <a:cs typeface="Microsoft Sans Serif"/>
              </a:rPr>
              <a:t>  </a:t>
            </a:r>
            <a:r>
              <a:rPr sz="2400" spc="-90" dirty="0" err="1">
                <a:latin typeface="Microsoft Sans Serif"/>
                <a:cs typeface="Microsoft Sans Serif"/>
              </a:rPr>
              <a:t>h</a:t>
            </a:r>
            <a:r>
              <a:rPr sz="2400" spc="-120" dirty="0" err="1">
                <a:latin typeface="Microsoft Sans Serif"/>
                <a:cs typeface="Microsoft Sans Serif"/>
              </a:rPr>
              <a:t>o</a:t>
            </a:r>
            <a:r>
              <a:rPr sz="2400" spc="10" dirty="0" err="1">
                <a:latin typeface="Microsoft Sans Serif"/>
                <a:cs typeface="Microsoft Sans Serif"/>
              </a:rPr>
              <a:t>r</a:t>
            </a:r>
            <a:r>
              <a:rPr sz="2400" spc="150" dirty="0" err="1">
                <a:latin typeface="Microsoft Sans Serif"/>
                <a:cs typeface="Microsoft Sans Serif"/>
              </a:rPr>
              <a:t>t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:</a:t>
            </a:r>
            <a:endParaRPr sz="2000" dirty="0">
              <a:latin typeface="Microsoft Sans Serif"/>
              <a:cs typeface="Microsoft Sans Serif"/>
            </a:endParaRPr>
          </a:p>
          <a:p>
            <a:pPr marL="991869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ul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14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endParaRPr sz="2000" dirty="0">
              <a:latin typeface="Microsoft Sans Serif"/>
              <a:cs typeface="Microsoft Sans Serif"/>
            </a:endParaRPr>
          </a:p>
          <a:p>
            <a:pPr marL="991869">
              <a:lnSpc>
                <a:spcPct val="100000"/>
              </a:lnSpc>
              <a:spcBef>
                <a:spcPts val="10"/>
              </a:spcBef>
            </a:pPr>
            <a:r>
              <a:rPr lang="en-IN"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-15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1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415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lang="en-IN" sz="2000" spc="-415" dirty="0">
                <a:solidFill>
                  <a:srgbClr val="FF0000"/>
                </a:solidFill>
                <a:latin typeface="Microsoft Sans Serif"/>
                <a:cs typeface="Microsoft Sans Serif"/>
              </a:rPr>
              <a:t>   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lang="en-IN"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  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12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-140" dirty="0">
                <a:latin typeface="Microsoft Sans Serif"/>
                <a:cs typeface="Microsoft Sans Serif"/>
              </a:rPr>
              <a:t>i</a:t>
            </a:r>
            <a:r>
              <a:rPr sz="2000" spc="-280" dirty="0">
                <a:latin typeface="Microsoft Sans Serif"/>
                <a:cs typeface="Microsoft Sans Serif"/>
              </a:rPr>
              <a:t>s</a:t>
            </a:r>
            <a:r>
              <a:rPr lang="en-IN" sz="2000" spc="-28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ul</a:t>
            </a:r>
            <a:r>
              <a:rPr sz="2000" spc="5" dirty="0">
                <a:latin typeface="Microsoft Sans Serif"/>
                <a:cs typeface="Microsoft Sans Serif"/>
              </a:rPr>
              <a:t>pa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lang="en-IN"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E053C-9C57-EEEF-4304-C704950896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79</a:t>
            </a:fld>
            <a:endParaRPr lang="en-I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ulpectomy">
            <a:extLst>
              <a:ext uri="{FF2B5EF4-FFF2-40B4-BE49-F238E27FC236}">
                <a16:creationId xmlns:a16="http://schemas.microsoft.com/office/drawing/2014/main" id="{0142D315-F5AE-484F-7358-3FDB1642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44" y="2216150"/>
            <a:ext cx="70167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itle 1">
            <a:extLst>
              <a:ext uri="{FF2B5EF4-FFF2-40B4-BE49-F238E27FC236}">
                <a16:creationId xmlns:a16="http://schemas.microsoft.com/office/drawing/2014/main" id="{F69A4D90-A350-F161-DFAA-32046706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83" y="365354"/>
            <a:ext cx="8229600" cy="430887"/>
          </a:xfrm>
        </p:spPr>
        <p:txBody>
          <a:bodyPr/>
          <a:lstStyle/>
          <a:p>
            <a:r>
              <a:rPr lang="en-US" altLang="en-US" sz="2800" dirty="0"/>
              <a:t>What is pulpectomy?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D2C36DE3-678D-5EE5-2EC8-7067CADCBD5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18"/>
          <a:stretch>
            <a:fillRect/>
          </a:stretch>
        </p:blipFill>
        <p:spPr bwMode="auto">
          <a:xfrm>
            <a:off x="953295" y="1143000"/>
            <a:ext cx="84121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A7A79173-24FA-E1BD-E645-10B28F13E80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2" b="51157"/>
          <a:stretch>
            <a:fillRect/>
          </a:stretch>
        </p:blipFill>
        <p:spPr bwMode="auto">
          <a:xfrm>
            <a:off x="953295" y="2372833"/>
            <a:ext cx="8412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09656EB2-AEC9-7464-2581-5606C72A527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3" b="23035"/>
          <a:stretch>
            <a:fillRect/>
          </a:stretch>
        </p:blipFill>
        <p:spPr bwMode="auto">
          <a:xfrm>
            <a:off x="953295" y="3505200"/>
            <a:ext cx="84121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8650" y="720090"/>
            <a:ext cx="574399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25" dirty="0">
                <a:latin typeface="Trebuchet MS"/>
                <a:cs typeface="Trebuchet MS"/>
              </a:rPr>
              <a:t>L</a:t>
            </a:r>
            <a:r>
              <a:rPr sz="2400" spc="60" dirty="0">
                <a:latin typeface="Trebuchet MS"/>
                <a:cs typeface="Trebuchet MS"/>
              </a:rPr>
              <a:t>o</a:t>
            </a:r>
            <a:r>
              <a:rPr sz="2400" spc="-105" dirty="0">
                <a:latin typeface="Trebuchet MS"/>
                <a:cs typeface="Trebuchet MS"/>
              </a:rPr>
              <a:t>s</a:t>
            </a:r>
            <a:r>
              <a:rPr sz="2400" spc="-100" dirty="0">
                <a:latin typeface="Trebuchet MS"/>
                <a:cs typeface="Trebuchet MS"/>
              </a:rPr>
              <a:t>s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o</a:t>
            </a:r>
            <a:r>
              <a:rPr sz="2400" spc="-5" dirty="0">
                <a:latin typeface="Trebuchet MS"/>
                <a:cs typeface="Trebuchet MS"/>
              </a:rPr>
              <a:t>f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70" dirty="0">
                <a:latin typeface="Trebuchet MS"/>
                <a:cs typeface="Trebuchet MS"/>
              </a:rPr>
              <a:t>w</a:t>
            </a:r>
            <a:r>
              <a:rPr sz="2400" spc="60" dirty="0">
                <a:latin typeface="Trebuchet MS"/>
                <a:cs typeface="Trebuchet MS"/>
              </a:rPr>
              <a:t>o</a:t>
            </a:r>
            <a:r>
              <a:rPr sz="2400" spc="-175" dirty="0">
                <a:latin typeface="Trebuchet MS"/>
                <a:cs typeface="Trebuchet MS"/>
              </a:rPr>
              <a:t>r</a:t>
            </a:r>
            <a:r>
              <a:rPr sz="2400" spc="85" dirty="0">
                <a:latin typeface="Trebuchet MS"/>
                <a:cs typeface="Trebuchet MS"/>
              </a:rPr>
              <a:t>k</a:t>
            </a:r>
            <a:r>
              <a:rPr sz="2400" spc="5" dirty="0">
                <a:latin typeface="Trebuchet MS"/>
                <a:cs typeface="Trebuchet MS"/>
              </a:rPr>
              <a:t>i</a:t>
            </a:r>
            <a:r>
              <a:rPr sz="2400" spc="-15" dirty="0">
                <a:latin typeface="Trebuchet MS"/>
                <a:cs typeface="Trebuchet MS"/>
              </a:rPr>
              <a:t>n</a:t>
            </a:r>
            <a:r>
              <a:rPr sz="2400" spc="175" dirty="0">
                <a:latin typeface="Trebuchet MS"/>
                <a:cs typeface="Trebuchet MS"/>
              </a:rPr>
              <a:t>g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l</a:t>
            </a:r>
            <a:r>
              <a:rPr sz="2400" spc="-5" dirty="0">
                <a:latin typeface="Trebuchet MS"/>
                <a:cs typeface="Trebuchet MS"/>
              </a:rPr>
              <a:t>e</a:t>
            </a:r>
            <a:r>
              <a:rPr sz="2400" dirty="0">
                <a:latin typeface="Trebuchet MS"/>
                <a:cs typeface="Trebuchet MS"/>
              </a:rPr>
              <a:t>n</a:t>
            </a:r>
            <a:r>
              <a:rPr sz="2400" spc="170" dirty="0">
                <a:latin typeface="Trebuchet MS"/>
                <a:cs typeface="Trebuchet MS"/>
              </a:rPr>
              <a:t>g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-30" dirty="0">
                <a:latin typeface="Trebuchet MS"/>
                <a:cs typeface="Trebuchet MS"/>
              </a:rPr>
              <a:t>h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o</a:t>
            </a:r>
            <a:r>
              <a:rPr sz="2400" spc="145" dirty="0">
                <a:latin typeface="Trebuchet MS"/>
                <a:cs typeface="Trebuchet MS"/>
              </a:rPr>
              <a:t>cc</a:t>
            </a:r>
            <a:r>
              <a:rPr sz="2400" spc="-15" dirty="0">
                <a:latin typeface="Trebuchet MS"/>
                <a:cs typeface="Trebuchet MS"/>
              </a:rPr>
              <a:t>u</a:t>
            </a:r>
            <a:r>
              <a:rPr sz="2400" spc="-165" dirty="0">
                <a:latin typeface="Trebuchet MS"/>
                <a:cs typeface="Trebuchet MS"/>
              </a:rPr>
              <a:t>r</a:t>
            </a:r>
            <a:r>
              <a:rPr sz="2400" spc="-100" dirty="0">
                <a:latin typeface="Trebuchet MS"/>
                <a:cs typeface="Trebuchet MS"/>
              </a:rPr>
              <a:t>s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d</a:t>
            </a:r>
            <a:r>
              <a:rPr sz="2400" spc="-25" dirty="0">
                <a:latin typeface="Trebuchet MS"/>
                <a:cs typeface="Trebuchet MS"/>
              </a:rPr>
              <a:t>u</a:t>
            </a:r>
            <a:r>
              <a:rPr sz="2400" spc="20" dirty="0">
                <a:latin typeface="Trebuchet MS"/>
                <a:cs typeface="Trebuchet MS"/>
              </a:rPr>
              <a:t>e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50" dirty="0">
                <a:latin typeface="Trebuchet MS"/>
                <a:cs typeface="Trebuchet MS"/>
              </a:rPr>
              <a:t>o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: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9937" y="20777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1473" y="2091690"/>
            <a:ext cx="366522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5" dirty="0">
                <a:latin typeface="Microsoft Sans Serif"/>
                <a:cs typeface="Microsoft Sans Serif"/>
              </a:rPr>
              <a:t>Straightening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curved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canals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9937" y="26873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1473" y="2701290"/>
            <a:ext cx="841949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5" dirty="0">
                <a:latin typeface="Microsoft Sans Serif"/>
                <a:cs typeface="Microsoft Sans Serif"/>
              </a:rPr>
              <a:t>Accumulation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dentinal 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pulpal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debris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2-3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mm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9937" y="32969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1473" y="3312159"/>
            <a:ext cx="447584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Microsoft Sans Serif"/>
                <a:cs typeface="Microsoft Sans Serif"/>
              </a:rPr>
              <a:t>Failing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maintain</a:t>
            </a:r>
            <a:r>
              <a:rPr sz="2000" spc="-40" dirty="0">
                <a:latin typeface="Microsoft Sans Serif"/>
                <a:cs typeface="Microsoft Sans Serif"/>
              </a:rPr>
              <a:t> foramen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patency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937" y="3906520"/>
            <a:ext cx="1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2471" y="3921759"/>
            <a:ext cx="39625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Microsoft Sans Serif"/>
                <a:cs typeface="Microsoft Sans Serif"/>
              </a:rPr>
              <a:t>Failing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irrigate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40" dirty="0">
                <a:latin typeface="Microsoft Sans Serif"/>
                <a:cs typeface="Microsoft Sans Serif"/>
              </a:rPr>
              <a:t>1/3</a:t>
            </a:r>
            <a:r>
              <a:rPr sz="1725" spc="-209" baseline="28985" dirty="0">
                <a:latin typeface="Microsoft Sans Serif"/>
                <a:cs typeface="Microsoft Sans Serif"/>
              </a:rPr>
              <a:t>rd</a:t>
            </a:r>
            <a:endParaRPr sz="1725" baseline="28985">
              <a:latin typeface="Microsoft Sans Serif"/>
              <a:cs typeface="Microsoft Sans Serif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B0232-A015-750F-702E-17243AB5FB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80</a:t>
            </a:fld>
            <a:endParaRPr lang="en-IN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2429" y="59690"/>
            <a:ext cx="5583028" cy="6718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8408" y="185420"/>
            <a:ext cx="503850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FFFFFF"/>
                </a:solidFill>
                <a:latin typeface="Georgia"/>
                <a:cs typeface="Georgia"/>
              </a:rPr>
              <a:t>CONVENTIONAL</a:t>
            </a:r>
            <a:r>
              <a:rPr sz="2400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Georgia"/>
                <a:cs typeface="Georgia"/>
              </a:rPr>
              <a:t>METHODS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380" y="720090"/>
            <a:ext cx="8816109" cy="4875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0540">
              <a:lnSpc>
                <a:spcPct val="100000"/>
              </a:lnSpc>
              <a:spcBef>
                <a:spcPts val="100"/>
              </a:spcBef>
              <a:tabLst>
                <a:tab pos="951865" algn="l"/>
              </a:tabLst>
            </a:pPr>
            <a:r>
              <a:rPr sz="2400" spc="65" dirty="0">
                <a:solidFill>
                  <a:srgbClr val="FF0000"/>
                </a:solidFill>
                <a:latin typeface="Trebuchet MS"/>
                <a:cs typeface="Trebuchet MS"/>
              </a:rPr>
              <a:t>1.	</a:t>
            </a:r>
            <a:r>
              <a:rPr sz="2400" spc="-30" dirty="0">
                <a:latin typeface="Trebuchet MS"/>
                <a:cs typeface="Trebuchet MS"/>
              </a:rPr>
              <a:t>GROSSMAN’S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spc="55" dirty="0">
                <a:latin typeface="Trebuchet MS"/>
                <a:cs typeface="Trebuchet MS"/>
              </a:rPr>
              <a:t>METHOD</a:t>
            </a:r>
            <a:endParaRPr sz="2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50" dirty="0">
              <a:latin typeface="Trebuchet MS"/>
              <a:cs typeface="Trebuchet MS"/>
            </a:endParaRPr>
          </a:p>
          <a:p>
            <a:pPr marL="516890" marR="991235">
              <a:lnSpc>
                <a:spcPct val="100000"/>
              </a:lnSpc>
              <a:tabLst>
                <a:tab pos="3028315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First</a:t>
            </a:r>
            <a:r>
              <a:rPr sz="2000" spc="-30" dirty="0">
                <a:latin typeface="Microsoft Sans Serif"/>
                <a:cs typeface="Microsoft Sans Serif"/>
              </a:rPr>
              <a:t> method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described	</a:t>
            </a:r>
            <a:r>
              <a:rPr sz="2000" spc="-25" dirty="0">
                <a:latin typeface="Microsoft Sans Serif"/>
                <a:cs typeface="Microsoft Sans Serif"/>
              </a:rPr>
              <a:t>for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determining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working </a:t>
            </a:r>
            <a:r>
              <a:rPr sz="2000" spc="-45" dirty="0">
                <a:latin typeface="Microsoft Sans Serif"/>
                <a:cs typeface="Microsoft Sans Serif"/>
              </a:rPr>
              <a:t>length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00" dirty="0">
                <a:latin typeface="Microsoft Sans Serif"/>
                <a:cs typeface="Microsoft Sans Serif"/>
              </a:rPr>
              <a:t>G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’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15" dirty="0">
                <a:latin typeface="Microsoft Sans Serif"/>
                <a:cs typeface="Microsoft Sans Serif"/>
              </a:rPr>
              <a:t>la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 marL="361315" algn="ctr">
              <a:lnSpc>
                <a:spcPct val="100000"/>
              </a:lnSpc>
              <a:spcBef>
                <a:spcPts val="1710"/>
              </a:spcBef>
            </a:pPr>
            <a:r>
              <a:rPr sz="2000" spc="-20" dirty="0">
                <a:latin typeface="Microsoft Sans Serif"/>
                <a:cs typeface="Microsoft Sans Serif"/>
              </a:rPr>
              <a:t>Actual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5" dirty="0">
                <a:latin typeface="Microsoft Sans Serif"/>
                <a:cs typeface="Microsoft Sans Serif"/>
              </a:rPr>
              <a:t>tooth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AL</a:t>
            </a:r>
            <a:r>
              <a:rPr sz="1725" spc="-112" baseline="-24154" dirty="0">
                <a:latin typeface="Microsoft Sans Serif"/>
                <a:cs typeface="Microsoft Sans Serif"/>
              </a:rPr>
              <a:t>T</a:t>
            </a:r>
            <a:r>
              <a:rPr sz="1725" spc="-37" baseline="-24154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 dirty="0">
              <a:latin typeface="Microsoft Sans Serif"/>
              <a:cs typeface="Microsoft Sans Serif"/>
            </a:endParaRPr>
          </a:p>
          <a:p>
            <a:pPr marR="4445" algn="ctr">
              <a:lnSpc>
                <a:spcPct val="100000"/>
              </a:lnSpc>
              <a:spcBef>
                <a:spcPts val="330"/>
              </a:spcBef>
            </a:pPr>
            <a:r>
              <a:rPr sz="3600" b="1" spc="-215" dirty="0">
                <a:solidFill>
                  <a:srgbClr val="FF0000"/>
                </a:solidFill>
                <a:latin typeface="Trebuchet MS"/>
                <a:cs typeface="Trebuchet MS"/>
              </a:rPr>
              <a:t>=</a:t>
            </a:r>
            <a:endParaRPr sz="3600" dirty="0">
              <a:latin typeface="Trebuchet MS"/>
              <a:cs typeface="Trebuchet MS"/>
            </a:endParaRPr>
          </a:p>
          <a:p>
            <a:pPr marL="75565" marR="68580" algn="ctr">
              <a:lnSpc>
                <a:spcPts val="5130"/>
              </a:lnSpc>
              <a:spcBef>
                <a:spcPts val="295"/>
              </a:spcBef>
            </a:pPr>
            <a:r>
              <a:rPr sz="2000" spc="-60" dirty="0">
                <a:latin typeface="Microsoft Sans Serif"/>
                <a:cs typeface="Microsoft Sans Serif"/>
              </a:rPr>
              <a:t>Radiographic </a:t>
            </a:r>
            <a:r>
              <a:rPr sz="2000" spc="-45" dirty="0">
                <a:latin typeface="Microsoft Sans Serif"/>
                <a:cs typeface="Microsoft Sans Serif"/>
              </a:rPr>
              <a:t>length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5" dirty="0">
                <a:latin typeface="Microsoft Sans Serif"/>
                <a:cs typeface="Microsoft Sans Serif"/>
              </a:rPr>
              <a:t>tooth </a:t>
            </a:r>
            <a:r>
              <a:rPr sz="2000" spc="35" dirty="0">
                <a:latin typeface="Microsoft Sans Serif"/>
                <a:cs typeface="Microsoft Sans Serif"/>
              </a:rPr>
              <a:t>( </a:t>
            </a:r>
            <a:r>
              <a:rPr sz="2000" spc="-155" dirty="0">
                <a:latin typeface="Microsoft Sans Serif"/>
                <a:cs typeface="Microsoft Sans Serif"/>
              </a:rPr>
              <a:t>RL</a:t>
            </a:r>
            <a:r>
              <a:rPr sz="1725" spc="-232" baseline="-24154" dirty="0">
                <a:latin typeface="Microsoft Sans Serif"/>
                <a:cs typeface="Microsoft Sans Serif"/>
              </a:rPr>
              <a:t>T</a:t>
            </a:r>
            <a:r>
              <a:rPr sz="1725" spc="-225" baseline="-24154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 </a:t>
            </a:r>
            <a:r>
              <a:rPr sz="2000" spc="-365" dirty="0">
                <a:latin typeface="Microsoft Sans Serif"/>
                <a:cs typeface="Microsoft Sans Serif"/>
              </a:rPr>
              <a:t>×</a:t>
            </a:r>
            <a:r>
              <a:rPr sz="2000" spc="-36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Actual </a:t>
            </a:r>
            <a:r>
              <a:rPr sz="2000" spc="-45" dirty="0">
                <a:latin typeface="Microsoft Sans Serif"/>
                <a:cs typeface="Microsoft Sans Serif"/>
              </a:rPr>
              <a:t>length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50" dirty="0">
                <a:latin typeface="Microsoft Sans Serif"/>
                <a:cs typeface="Microsoft Sans Serif"/>
              </a:rPr>
              <a:t>instrument </a:t>
            </a:r>
            <a:r>
              <a:rPr sz="2000" spc="-45" dirty="0">
                <a:latin typeface="Microsoft Sans Serif"/>
                <a:cs typeface="Microsoft Sans Serif"/>
              </a:rPr>
              <a:t>(AL</a:t>
            </a:r>
            <a:r>
              <a:rPr sz="1725" spc="-67" baseline="-24154" dirty="0">
                <a:latin typeface="Microsoft Sans Serif"/>
                <a:cs typeface="Microsoft Sans Serif"/>
              </a:rPr>
              <a:t>T</a:t>
            </a:r>
            <a:r>
              <a:rPr sz="1725" spc="-60" baseline="-24154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Radiographic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instrument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RL</a:t>
            </a:r>
            <a:r>
              <a:rPr sz="1725" spc="-202" baseline="-24154" dirty="0">
                <a:latin typeface="Microsoft Sans Serif"/>
                <a:cs typeface="Microsoft Sans Serif"/>
              </a:rPr>
              <a:t>I</a:t>
            </a:r>
            <a:r>
              <a:rPr sz="1725" spc="44" baseline="-24154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 dirty="0">
              <a:latin typeface="Microsoft Sans Serif"/>
              <a:cs typeface="Microsoft Sans Serif"/>
            </a:endParaRPr>
          </a:p>
          <a:p>
            <a:pPr marL="81915" algn="ctr">
              <a:lnSpc>
                <a:spcPct val="100000"/>
              </a:lnSpc>
              <a:spcBef>
                <a:spcPts val="2105"/>
              </a:spcBef>
            </a:pPr>
            <a:r>
              <a:rPr sz="2000" spc="-190" dirty="0">
                <a:latin typeface="Microsoft Sans Serif"/>
                <a:cs typeface="Microsoft Sans Serif"/>
              </a:rPr>
              <a:t>OR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9182" y="5812790"/>
            <a:ext cx="83455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85" dirty="0">
                <a:latin typeface="Microsoft Sans Serif"/>
                <a:cs typeface="Microsoft Sans Serif"/>
              </a:rPr>
              <a:t>L</a:t>
            </a:r>
            <a:r>
              <a:rPr sz="1725" spc="-165" baseline="-24154" dirty="0">
                <a:latin typeface="Microsoft Sans Serif"/>
                <a:cs typeface="Microsoft Sans Serif"/>
              </a:rPr>
              <a:t>T</a:t>
            </a:r>
            <a:r>
              <a:rPr sz="1725" spc="-22" baseline="-24154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78321" y="5812790"/>
            <a:ext cx="8476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spc="-150" dirty="0">
                <a:latin typeface="Microsoft Sans Serif"/>
                <a:cs typeface="Microsoft Sans Serif"/>
              </a:rPr>
              <a:t>RL</a:t>
            </a:r>
            <a:r>
              <a:rPr sz="1725" spc="-225" baseline="-24154" dirty="0">
                <a:latin typeface="Microsoft Sans Serif"/>
                <a:cs typeface="Microsoft Sans Serif"/>
              </a:rPr>
              <a:t>T</a:t>
            </a:r>
            <a:r>
              <a:rPr sz="1725" spc="30" baseline="-24154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0530" y="6159500"/>
            <a:ext cx="1558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00" dirty="0">
                <a:latin typeface="Microsoft Sans Serif"/>
                <a:cs typeface="Microsoft Sans Serif"/>
              </a:rPr>
              <a:t>=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99181" y="6465570"/>
            <a:ext cx="7881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85" dirty="0">
                <a:latin typeface="Microsoft Sans Serif"/>
                <a:cs typeface="Microsoft Sans Serif"/>
              </a:rPr>
              <a:t>L</a:t>
            </a:r>
            <a:r>
              <a:rPr sz="1725" spc="-67" baseline="-24154" dirty="0">
                <a:latin typeface="Microsoft Sans Serif"/>
                <a:cs typeface="Microsoft Sans Serif"/>
              </a:rPr>
              <a:t>I</a:t>
            </a:r>
            <a:r>
              <a:rPr sz="1725" spc="-22" baseline="-24154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4424" y="6465570"/>
            <a:ext cx="799751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35" dirty="0">
                <a:latin typeface="Microsoft Sans Serif"/>
                <a:cs typeface="Microsoft Sans Serif"/>
              </a:rPr>
              <a:t>(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RL</a:t>
            </a:r>
            <a:r>
              <a:rPr sz="1725" spc="-195" baseline="-24154" dirty="0">
                <a:latin typeface="Microsoft Sans Serif"/>
                <a:cs typeface="Microsoft Sans Serif"/>
              </a:rPr>
              <a:t>I</a:t>
            </a:r>
            <a:r>
              <a:rPr sz="1725" spc="-7" baseline="-24154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)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267200"/>
            <a:ext cx="9657914" cy="1270"/>
          </a:xfrm>
          <a:custGeom>
            <a:avLst/>
            <a:gdLst/>
            <a:ahLst/>
            <a:cxnLst/>
            <a:rect l="l" t="t" r="r" b="b"/>
            <a:pathLst>
              <a:path w="8458200" h="1270">
                <a:moveTo>
                  <a:pt x="0" y="0"/>
                </a:moveTo>
                <a:lnTo>
                  <a:pt x="8458200" y="1269"/>
                </a:lnTo>
              </a:path>
            </a:pathLst>
          </a:custGeom>
          <a:ln w="9344">
            <a:solidFill>
              <a:srgbClr val="D0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93321" y="6172200"/>
            <a:ext cx="957091" cy="1270"/>
          </a:xfrm>
          <a:custGeom>
            <a:avLst/>
            <a:gdLst/>
            <a:ahLst/>
            <a:cxnLst/>
            <a:rect l="l" t="t" r="r" b="b"/>
            <a:pathLst>
              <a:path w="838200" h="1270">
                <a:moveTo>
                  <a:pt x="0" y="0"/>
                </a:moveTo>
                <a:lnTo>
                  <a:pt x="838200" y="1270"/>
                </a:lnTo>
              </a:path>
            </a:pathLst>
          </a:custGeom>
          <a:ln w="9344">
            <a:solidFill>
              <a:srgbClr val="D0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59469" y="6172200"/>
            <a:ext cx="957091" cy="1270"/>
          </a:xfrm>
          <a:custGeom>
            <a:avLst/>
            <a:gdLst/>
            <a:ahLst/>
            <a:cxnLst/>
            <a:rect l="l" t="t" r="r" b="b"/>
            <a:pathLst>
              <a:path w="838200" h="1270">
                <a:moveTo>
                  <a:pt x="0" y="0"/>
                </a:moveTo>
                <a:lnTo>
                  <a:pt x="838200" y="1270"/>
                </a:lnTo>
              </a:path>
            </a:pathLst>
          </a:custGeom>
          <a:ln w="9344">
            <a:solidFill>
              <a:srgbClr val="D0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88E78BB-B576-16D8-0E89-7E45AC06878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81</a:t>
            </a:fld>
            <a:endParaRPr lang="en-IN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4104" y="414020"/>
            <a:ext cx="7872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Trebuchet MS"/>
                <a:cs typeface="Trebuchet MS"/>
              </a:rPr>
              <a:t>Working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spc="10" dirty="0">
                <a:latin typeface="Trebuchet MS"/>
                <a:cs typeface="Trebuchet MS"/>
              </a:rPr>
              <a:t>kength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determination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40" dirty="0">
                <a:latin typeface="Trebuchet MS"/>
                <a:cs typeface="Trebuchet MS"/>
              </a:rPr>
              <a:t>multirooted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tooth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9176" y="1939290"/>
            <a:ext cx="8536233" cy="25519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0" dirty="0">
                <a:latin typeface="Microsoft Sans Serif"/>
                <a:cs typeface="Microsoft Sans Serif"/>
              </a:rPr>
              <a:t>Working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r>
              <a:rPr sz="2000" spc="-25" dirty="0">
                <a:latin typeface="Microsoft Sans Serif"/>
                <a:cs typeface="Microsoft Sans Serif"/>
              </a:rPr>
              <a:t> determination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done</a:t>
            </a:r>
            <a:r>
              <a:rPr sz="2000" spc="-25" dirty="0">
                <a:latin typeface="Microsoft Sans Serif"/>
                <a:cs typeface="Microsoft Sans Serif"/>
              </a:rPr>
              <a:t> for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each</a:t>
            </a:r>
            <a:r>
              <a:rPr sz="2000" spc="-20" dirty="0">
                <a:latin typeface="Microsoft Sans Serif"/>
                <a:cs typeface="Microsoft Sans Serif"/>
              </a:rPr>
              <a:t> 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spc="-85" dirty="0">
                <a:latin typeface="Microsoft Sans Serif"/>
                <a:cs typeface="Microsoft Sans Serif"/>
              </a:rPr>
              <a:t>example</a:t>
            </a:r>
            <a:r>
              <a:rPr sz="2000" spc="-85" dirty="0">
                <a:latin typeface="Microsoft Sans Serif"/>
                <a:cs typeface="Microsoft Sans Serif"/>
              </a:rPr>
              <a:t>:</a:t>
            </a:r>
            <a:endParaRPr sz="2000">
              <a:latin typeface="Microsoft Sans Serif"/>
              <a:cs typeface="Microsoft Sans Serif"/>
            </a:endParaRPr>
          </a:p>
          <a:p>
            <a:pPr marL="927100" marR="5080">
              <a:lnSpc>
                <a:spcPct val="100000"/>
              </a:lnSpc>
            </a:pP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" dirty="0">
                <a:latin typeface="Microsoft Sans Serif"/>
                <a:cs typeface="Microsoft Sans Serif"/>
              </a:rPr>
              <a:t>ul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00" dirty="0">
                <a:latin typeface="Microsoft Sans Serif"/>
                <a:cs typeface="Microsoft Sans Serif"/>
              </a:rPr>
              <a:t>e  mesial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canals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are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overlapping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then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K-file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inserted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one </a:t>
            </a:r>
            <a:r>
              <a:rPr sz="2000" spc="-10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and </a:t>
            </a:r>
            <a:r>
              <a:rPr sz="2000" spc="-10" dirty="0">
                <a:latin typeface="Microsoft Sans Serif"/>
                <a:cs typeface="Microsoft Sans Serif"/>
              </a:rPr>
              <a:t>H-file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inserted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other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and </a:t>
            </a:r>
            <a:r>
              <a:rPr sz="2000" spc="-60" dirty="0">
                <a:latin typeface="Microsoft Sans Serif"/>
                <a:cs typeface="Microsoft Sans Serif"/>
              </a:rPr>
              <a:t>radiographs</a:t>
            </a:r>
            <a:endParaRPr sz="2000">
              <a:latin typeface="Microsoft Sans Serif"/>
              <a:cs typeface="Microsoft Sans Serif"/>
            </a:endParaRPr>
          </a:p>
          <a:p>
            <a:pPr marL="927100" marR="367665" indent="64769">
              <a:lnSpc>
                <a:spcPct val="100000"/>
              </a:lnSpc>
              <a:spcBef>
                <a:spcPts val="10"/>
              </a:spcBef>
            </a:pPr>
            <a:r>
              <a:rPr sz="2000" spc="60" dirty="0">
                <a:latin typeface="Microsoft Sans Serif"/>
                <a:cs typeface="Microsoft Sans Serif"/>
              </a:rPr>
              <a:t>at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20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degree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40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degree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mesial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distal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angulations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taken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view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all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20" dirty="0">
                <a:latin typeface="Microsoft Sans Serif"/>
                <a:cs typeface="Microsoft Sans Serif"/>
              </a:rPr>
              <a:t>canals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3DDD4-05D9-F053-5C57-2957B34F17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82</a:t>
            </a:fld>
            <a:endParaRPr lang="en-IN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427" y="34290"/>
            <a:ext cx="59071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4025" algn="l"/>
              </a:tabLst>
            </a:pPr>
            <a:r>
              <a:rPr sz="2400" spc="110" dirty="0">
                <a:solidFill>
                  <a:srgbClr val="FF0000"/>
                </a:solidFill>
                <a:latin typeface="Trebuchet MS"/>
                <a:cs typeface="Trebuchet MS"/>
              </a:rPr>
              <a:t>2</a:t>
            </a:r>
            <a:r>
              <a:rPr sz="2400" spc="2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400" dirty="0">
                <a:solidFill>
                  <a:srgbClr val="FF0000"/>
                </a:solidFill>
                <a:latin typeface="Trebuchet MS"/>
                <a:cs typeface="Trebuchet MS"/>
              </a:rPr>
              <a:t>	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270" dirty="0">
                <a:latin typeface="Trebuchet MS"/>
                <a:cs typeface="Trebuchet MS"/>
              </a:rPr>
              <a:t>D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-145" dirty="0">
                <a:latin typeface="Trebuchet MS"/>
                <a:cs typeface="Trebuchet MS"/>
              </a:rPr>
              <a:t>G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-10" dirty="0">
                <a:latin typeface="Trebuchet MS"/>
                <a:cs typeface="Trebuchet MS"/>
              </a:rPr>
              <a:t>A</a:t>
            </a:r>
            <a:r>
              <a:rPr sz="2400" spc="10" dirty="0">
                <a:latin typeface="Trebuchet MS"/>
                <a:cs typeface="Trebuchet MS"/>
              </a:rPr>
              <a:t>P</a:t>
            </a:r>
            <a:r>
              <a:rPr sz="2400" spc="-85" dirty="0">
                <a:latin typeface="Trebuchet MS"/>
                <a:cs typeface="Trebuchet MS"/>
              </a:rPr>
              <a:t>H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365" dirty="0">
                <a:latin typeface="Trebuchet MS"/>
                <a:cs typeface="Trebuchet MS"/>
              </a:rPr>
              <a:t>C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-114" dirty="0">
                <a:latin typeface="Trebuchet MS"/>
                <a:cs typeface="Trebuchet MS"/>
              </a:rPr>
              <a:t>N</a:t>
            </a:r>
            <a:r>
              <a:rPr sz="2400" spc="-155" dirty="0">
                <a:latin typeface="Trebuchet MS"/>
                <a:cs typeface="Trebuchet MS"/>
              </a:rPr>
              <a:t>G</a:t>
            </a:r>
            <a:r>
              <a:rPr sz="2400" spc="-409" dirty="0">
                <a:latin typeface="Trebuchet MS"/>
                <a:cs typeface="Trebuchet MS"/>
              </a:rPr>
              <a:t>L</a:t>
            </a:r>
            <a:r>
              <a:rPr sz="2400" spc="-130" dirty="0">
                <a:latin typeface="Trebuchet MS"/>
                <a:cs typeface="Trebuchet MS"/>
              </a:rPr>
              <a:t>E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235" dirty="0">
                <a:latin typeface="Trebuchet MS"/>
                <a:cs typeface="Trebuchet MS"/>
              </a:rPr>
              <a:t>M</a:t>
            </a:r>
            <a:r>
              <a:rPr sz="2400" spc="-130" dirty="0">
                <a:latin typeface="Trebuchet MS"/>
                <a:cs typeface="Trebuchet MS"/>
              </a:rPr>
              <a:t>E</a:t>
            </a:r>
            <a:r>
              <a:rPr sz="2400" spc="-165" dirty="0">
                <a:latin typeface="Trebuchet MS"/>
                <a:cs typeface="Trebuchet MS"/>
              </a:rPr>
              <a:t>T</a:t>
            </a:r>
            <a:r>
              <a:rPr sz="2400" spc="-85" dirty="0">
                <a:latin typeface="Trebuchet MS"/>
                <a:cs typeface="Trebuchet MS"/>
              </a:rPr>
              <a:t>H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280" dirty="0">
                <a:latin typeface="Trebuchet MS"/>
                <a:cs typeface="Trebuchet MS"/>
              </a:rPr>
              <a:t>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8120" y="491490"/>
            <a:ext cx="8343365" cy="5675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spc="-505" dirty="0">
                <a:latin typeface="Microsoft Sans Serif"/>
                <a:cs typeface="Microsoft Sans Serif"/>
              </a:rPr>
              <a:t>1</a:t>
            </a:r>
            <a:r>
              <a:rPr sz="1800" spc="-114" dirty="0">
                <a:latin typeface="Microsoft Sans Serif"/>
                <a:cs typeface="Microsoft Sans Serif"/>
              </a:rPr>
              <a:t>.</a:t>
            </a:r>
            <a:r>
              <a:rPr sz="1800" dirty="0">
                <a:latin typeface="Microsoft Sans Serif"/>
                <a:cs typeface="Microsoft Sans Serif"/>
              </a:rPr>
              <a:t>	</a:t>
            </a:r>
            <a:r>
              <a:rPr sz="1800" spc="-75" dirty="0">
                <a:latin typeface="Microsoft Sans Serif"/>
                <a:cs typeface="Microsoft Sans Serif"/>
              </a:rPr>
              <a:t>M</a:t>
            </a:r>
            <a:r>
              <a:rPr sz="1800" spc="-145" dirty="0">
                <a:latin typeface="Microsoft Sans Serif"/>
                <a:cs typeface="Microsoft Sans Serif"/>
              </a:rPr>
              <a:t>e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365" dirty="0">
                <a:latin typeface="Microsoft Sans Serif"/>
                <a:cs typeface="Microsoft Sans Serif"/>
              </a:rPr>
              <a:t>s</a:t>
            </a:r>
            <a:r>
              <a:rPr sz="1800" spc="-15" dirty="0">
                <a:latin typeface="Microsoft Sans Serif"/>
                <a:cs typeface="Microsoft Sans Serif"/>
              </a:rPr>
              <a:t>u</a:t>
            </a:r>
            <a:r>
              <a:rPr sz="1800" spc="-70" dirty="0">
                <a:latin typeface="Microsoft Sans Serif"/>
                <a:cs typeface="Microsoft Sans Serif"/>
              </a:rPr>
              <a:t>re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110" dirty="0">
                <a:latin typeface="Microsoft Sans Serif"/>
                <a:cs typeface="Microsoft Sans Serif"/>
              </a:rPr>
              <a:t>t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r>
              <a:rPr sz="1800" spc="-135" dirty="0">
                <a:latin typeface="Microsoft Sans Serif"/>
                <a:cs typeface="Microsoft Sans Serif"/>
              </a:rPr>
              <a:t>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110" dirty="0">
                <a:latin typeface="Microsoft Sans Serif"/>
                <a:cs typeface="Microsoft Sans Serif"/>
              </a:rPr>
              <a:t>t</a:t>
            </a:r>
            <a:r>
              <a:rPr sz="1800" spc="-75" dirty="0">
                <a:latin typeface="Microsoft Sans Serif"/>
                <a:cs typeface="Microsoft Sans Serif"/>
              </a:rPr>
              <a:t>o</a:t>
            </a:r>
            <a:r>
              <a:rPr sz="1800" spc="10" dirty="0">
                <a:latin typeface="Microsoft Sans Serif"/>
                <a:cs typeface="Microsoft Sans Serif"/>
              </a:rPr>
              <a:t>ot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80" dirty="0">
                <a:latin typeface="Microsoft Sans Serif"/>
                <a:cs typeface="Microsoft Sans Serif"/>
              </a:rPr>
              <a:t>o</a:t>
            </a:r>
            <a:r>
              <a:rPr sz="1800" spc="-75" dirty="0">
                <a:latin typeface="Microsoft Sans Serif"/>
                <a:cs typeface="Microsoft Sans Serif"/>
              </a:rPr>
              <a:t>n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15" dirty="0">
                <a:latin typeface="Microsoft Sans Serif"/>
                <a:cs typeface="Microsoft Sans Serif"/>
              </a:rPr>
              <a:t>p</a:t>
            </a:r>
            <a:r>
              <a:rPr sz="1800" spc="-70" dirty="0">
                <a:latin typeface="Microsoft Sans Serif"/>
                <a:cs typeface="Microsoft Sans Serif"/>
              </a:rPr>
              <a:t>re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75" dirty="0">
                <a:latin typeface="Microsoft Sans Serif"/>
                <a:cs typeface="Microsoft Sans Serif"/>
              </a:rPr>
              <a:t>o</a:t>
            </a:r>
            <a:r>
              <a:rPr sz="1800" spc="15" dirty="0">
                <a:latin typeface="Microsoft Sans Serif"/>
                <a:cs typeface="Microsoft Sans Serif"/>
              </a:rPr>
              <a:t>p</a:t>
            </a:r>
            <a:r>
              <a:rPr sz="1800" spc="-145" dirty="0">
                <a:latin typeface="Microsoft Sans Serif"/>
                <a:cs typeface="Microsoft Sans Serif"/>
              </a:rPr>
              <a:t>e</a:t>
            </a:r>
            <a:r>
              <a:rPr sz="1800" spc="-5" dirty="0">
                <a:latin typeface="Microsoft Sans Serif"/>
                <a:cs typeface="Microsoft Sans Serif"/>
              </a:rPr>
              <a:t>ra</a:t>
            </a:r>
            <a:r>
              <a:rPr sz="1800" spc="110" dirty="0">
                <a:latin typeface="Microsoft Sans Serif"/>
                <a:cs typeface="Microsoft Sans Serif"/>
              </a:rPr>
              <a:t>t</a:t>
            </a:r>
            <a:r>
              <a:rPr sz="1800" spc="-25" dirty="0">
                <a:latin typeface="Microsoft Sans Serif"/>
                <a:cs typeface="Microsoft Sans Serif"/>
              </a:rPr>
              <a:t>i</a:t>
            </a:r>
            <a:r>
              <a:rPr sz="1800" spc="15" dirty="0">
                <a:latin typeface="Microsoft Sans Serif"/>
                <a:cs typeface="Microsoft Sans Serif"/>
              </a:rPr>
              <a:t>v</a:t>
            </a:r>
            <a:r>
              <a:rPr sz="1800" spc="-135" dirty="0">
                <a:latin typeface="Microsoft Sans Serif"/>
                <a:cs typeface="Microsoft Sans Serif"/>
              </a:rPr>
              <a:t>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</a:t>
            </a:r>
            <a:r>
              <a:rPr sz="1800" spc="-15" dirty="0">
                <a:latin typeface="Microsoft Sans Serif"/>
                <a:cs typeface="Microsoft Sans Serif"/>
              </a:rPr>
              <a:t>ad</a:t>
            </a:r>
            <a:r>
              <a:rPr sz="1800" spc="-5" dirty="0">
                <a:latin typeface="Microsoft Sans Serif"/>
                <a:cs typeface="Microsoft Sans Serif"/>
              </a:rPr>
              <a:t>i</a:t>
            </a:r>
            <a:r>
              <a:rPr sz="1800" spc="-80" dirty="0">
                <a:latin typeface="Microsoft Sans Serif"/>
                <a:cs typeface="Microsoft Sans Serif"/>
              </a:rPr>
              <a:t>o</a:t>
            </a:r>
            <a:r>
              <a:rPr sz="1800" spc="-85" dirty="0">
                <a:latin typeface="Microsoft Sans Serif"/>
                <a:cs typeface="Microsoft Sans Serif"/>
              </a:rPr>
              <a:t>g</a:t>
            </a:r>
            <a:r>
              <a:rPr sz="1800" spc="10" dirty="0">
                <a:latin typeface="Microsoft Sans Serif"/>
                <a:cs typeface="Microsoft Sans Serif"/>
              </a:rPr>
              <a:t>r</a:t>
            </a:r>
            <a:r>
              <a:rPr sz="1800" spc="-15" dirty="0">
                <a:latin typeface="Microsoft Sans Serif"/>
                <a:cs typeface="Microsoft Sans Serif"/>
              </a:rPr>
              <a:t>a</a:t>
            </a:r>
            <a:r>
              <a:rPr sz="1800" spc="15" dirty="0">
                <a:latin typeface="Microsoft Sans Serif"/>
                <a:cs typeface="Microsoft Sans Serif"/>
              </a:rPr>
              <a:t>p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302260" marR="532130" indent="-28956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1800" spc="-135" dirty="0">
                <a:latin typeface="Microsoft Sans Serif"/>
                <a:cs typeface="Microsoft Sans Serif"/>
              </a:rPr>
              <a:t>3.		</a:t>
            </a:r>
            <a:r>
              <a:rPr sz="1800" spc="-45" dirty="0">
                <a:latin typeface="Microsoft Sans Serif"/>
                <a:cs typeface="Microsoft Sans Serif"/>
              </a:rPr>
              <a:t>subtract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50" dirty="0">
                <a:latin typeface="Microsoft Sans Serif"/>
                <a:cs typeface="Microsoft Sans Serif"/>
              </a:rPr>
              <a:t>at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85" dirty="0">
                <a:latin typeface="Microsoft Sans Serif"/>
                <a:cs typeface="Microsoft Sans Serif"/>
              </a:rPr>
              <a:t>least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500" dirty="0">
                <a:latin typeface="Microsoft Sans Serif"/>
                <a:cs typeface="Microsoft Sans Serif"/>
              </a:rPr>
              <a:t>1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mm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75" dirty="0">
                <a:latin typeface="Microsoft Sans Serif"/>
                <a:cs typeface="Microsoft Sans Serif"/>
              </a:rPr>
              <a:t>safety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Microsoft Sans Serif"/>
                <a:cs typeface="Microsoft Sans Serif"/>
              </a:rPr>
              <a:t>allowance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for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20" dirty="0">
                <a:latin typeface="Microsoft Sans Serif"/>
                <a:cs typeface="Microsoft Sans Serif"/>
              </a:rPr>
              <a:t>possible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image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distortion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or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magnification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1800" spc="-100" dirty="0">
                <a:latin typeface="Microsoft Sans Serif"/>
                <a:cs typeface="Microsoft Sans Serif"/>
              </a:rPr>
              <a:t>6.	</a:t>
            </a:r>
            <a:r>
              <a:rPr sz="1800" spc="-55" dirty="0">
                <a:latin typeface="Microsoft Sans Serif"/>
                <a:cs typeface="Microsoft Sans Serif"/>
              </a:rPr>
              <a:t>Adjust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the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80" dirty="0">
                <a:latin typeface="Microsoft Sans Serif"/>
                <a:cs typeface="Microsoft Sans Serif"/>
              </a:rPr>
              <a:t>stop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413384" algn="l"/>
              </a:tabLst>
            </a:pPr>
            <a:r>
              <a:rPr sz="1800" spc="-150" dirty="0">
                <a:latin typeface="Microsoft Sans Serif"/>
                <a:cs typeface="Microsoft Sans Serif"/>
              </a:rPr>
              <a:t>8.	</a:t>
            </a:r>
            <a:r>
              <a:rPr sz="1800" spc="-65" dirty="0">
                <a:latin typeface="Microsoft Sans Serif"/>
                <a:cs typeface="Microsoft Sans Serif"/>
              </a:rPr>
              <a:t>place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the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instrument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in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the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Microsoft Sans Serif"/>
                <a:cs typeface="Microsoft Sans Serif"/>
              </a:rPr>
              <a:t>canal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and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take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another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radiograph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413384" algn="l"/>
              </a:tabLst>
            </a:pPr>
            <a:r>
              <a:rPr sz="1800" spc="-185" dirty="0">
                <a:latin typeface="Microsoft Sans Serif"/>
                <a:cs typeface="Microsoft Sans Serif"/>
              </a:rPr>
              <a:t>10.	</a:t>
            </a:r>
            <a:r>
              <a:rPr sz="1800" spc="-95" dirty="0">
                <a:latin typeface="Microsoft Sans Serif"/>
                <a:cs typeface="Microsoft Sans Serif"/>
              </a:rPr>
              <a:t>measure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the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65" dirty="0">
                <a:latin typeface="Microsoft Sans Serif"/>
                <a:cs typeface="Microsoft Sans Serif"/>
              </a:rPr>
              <a:t>difference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55" dirty="0">
                <a:latin typeface="Microsoft Sans Serif"/>
                <a:cs typeface="Microsoft Sans Serif"/>
              </a:rPr>
              <a:t>between</a:t>
            </a:r>
            <a:r>
              <a:rPr sz="1800" spc="-30" dirty="0">
                <a:latin typeface="Microsoft Sans Serif"/>
                <a:cs typeface="Microsoft Sans Serif"/>
              </a:rPr>
              <a:t> the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70" dirty="0">
                <a:latin typeface="Microsoft Sans Serif"/>
                <a:cs typeface="Microsoft Sans Serif"/>
              </a:rPr>
              <a:t>end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of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instrument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and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70" dirty="0">
                <a:latin typeface="Microsoft Sans Serif"/>
                <a:cs typeface="Microsoft Sans Serif"/>
              </a:rPr>
              <a:t>end</a:t>
            </a:r>
            <a:r>
              <a:rPr sz="1800" spc="-30" dirty="0">
                <a:latin typeface="Microsoft Sans Serif"/>
                <a:cs typeface="Microsoft Sans Serif"/>
              </a:rPr>
              <a:t> of </a:t>
            </a:r>
            <a:r>
              <a:rPr sz="1800" spc="-15" dirty="0">
                <a:latin typeface="Microsoft Sans Serif"/>
                <a:cs typeface="Microsoft Sans Serif"/>
              </a:rPr>
              <a:t>root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302260" marR="220979" indent="-289560">
              <a:lnSpc>
                <a:spcPct val="100000"/>
              </a:lnSpc>
            </a:pPr>
            <a:r>
              <a:rPr sz="1800" spc="-250" dirty="0">
                <a:latin typeface="Microsoft Sans Serif"/>
                <a:cs typeface="Microsoft Sans Serif"/>
              </a:rPr>
              <a:t>12.</a:t>
            </a:r>
            <a:r>
              <a:rPr sz="1800" spc="-21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And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add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90" dirty="0">
                <a:latin typeface="Microsoft Sans Serif"/>
                <a:cs typeface="Microsoft Sans Serif"/>
              </a:rPr>
              <a:t>this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amount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to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the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tentative</a:t>
            </a:r>
            <a:r>
              <a:rPr sz="1800" spc="-25" dirty="0">
                <a:latin typeface="Microsoft Sans Serif"/>
                <a:cs typeface="Microsoft Sans Serif"/>
              </a:rPr>
              <a:t> working </a:t>
            </a:r>
            <a:r>
              <a:rPr sz="1800" spc="-55" dirty="0">
                <a:latin typeface="Microsoft Sans Serif"/>
                <a:cs typeface="Microsoft Sans Serif"/>
              </a:rPr>
              <a:t>length.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If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instrument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50" dirty="0">
                <a:latin typeface="Microsoft Sans Serif"/>
                <a:cs typeface="Microsoft Sans Serif"/>
              </a:rPr>
              <a:t>has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90" dirty="0">
                <a:latin typeface="Microsoft Sans Serif"/>
                <a:cs typeface="Microsoft Sans Serif"/>
              </a:rPr>
              <a:t>gone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Microsoft Sans Serif"/>
                <a:cs typeface="Microsoft Sans Serif"/>
              </a:rPr>
              <a:t>beyond</a:t>
            </a:r>
            <a:r>
              <a:rPr sz="1800" spc="-30" dirty="0">
                <a:latin typeface="Microsoft Sans Serif"/>
                <a:cs typeface="Microsoft Sans Serif"/>
              </a:rPr>
              <a:t> the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65" dirty="0">
                <a:latin typeface="Microsoft Sans Serif"/>
                <a:cs typeface="Microsoft Sans Serif"/>
              </a:rPr>
              <a:t>apex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then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subtract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90" dirty="0">
                <a:latin typeface="Microsoft Sans Serif"/>
                <a:cs typeface="Microsoft Sans Serif"/>
              </a:rPr>
              <a:t>this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65" dirty="0">
                <a:latin typeface="Microsoft Sans Serif"/>
                <a:cs typeface="Microsoft Sans Serif"/>
              </a:rPr>
              <a:t>difference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302260" marR="5080" indent="-289560">
              <a:lnSpc>
                <a:spcPct val="100000"/>
              </a:lnSpc>
            </a:pPr>
            <a:r>
              <a:rPr sz="1800" spc="-254" dirty="0">
                <a:latin typeface="Microsoft Sans Serif"/>
                <a:cs typeface="Microsoft Sans Serif"/>
              </a:rPr>
              <a:t>15.</a:t>
            </a:r>
            <a:r>
              <a:rPr sz="1800" spc="-180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Microsoft Sans Serif"/>
                <a:cs typeface="Microsoft Sans Serif"/>
              </a:rPr>
              <a:t>From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the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55" dirty="0">
                <a:latin typeface="Microsoft Sans Serif"/>
                <a:cs typeface="Microsoft Sans Serif"/>
              </a:rPr>
              <a:t>adjusted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length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subtract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60" dirty="0">
                <a:latin typeface="Microsoft Sans Serif"/>
                <a:cs typeface="Microsoft Sans Serif"/>
              </a:rPr>
              <a:t>1mm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for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70" dirty="0">
                <a:latin typeface="Microsoft Sans Serif"/>
                <a:cs typeface="Microsoft Sans Serif"/>
              </a:rPr>
              <a:t>safety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to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0" dirty="0">
                <a:latin typeface="Microsoft Sans Serif"/>
                <a:cs typeface="Microsoft Sans Serif"/>
              </a:rPr>
              <a:t>confirm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to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the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apical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termination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of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root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Microsoft Sans Serif"/>
                <a:cs typeface="Microsoft Sans Serif"/>
              </a:rPr>
              <a:t>canal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55" dirty="0">
                <a:latin typeface="Microsoft Sans Serif"/>
                <a:cs typeface="Microsoft Sans Serif"/>
              </a:rPr>
              <a:t>at</a:t>
            </a:r>
            <a:r>
              <a:rPr sz="1800" spc="-35" dirty="0">
                <a:latin typeface="Microsoft Sans Serif"/>
                <a:cs typeface="Microsoft Sans Serif"/>
              </a:rPr>
              <a:t> apical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70" dirty="0">
                <a:latin typeface="Microsoft Sans Serif"/>
                <a:cs typeface="Microsoft Sans Serif"/>
              </a:rPr>
              <a:t>constriction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224790" indent="-212725">
              <a:lnSpc>
                <a:spcPct val="100000"/>
              </a:lnSpc>
              <a:buAutoNum type="arabicPeriod" startAt="8"/>
              <a:tabLst>
                <a:tab pos="225425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A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c</a:t>
            </a:r>
            <a:r>
              <a:rPr sz="1800" spc="-75" dirty="0">
                <a:latin typeface="Microsoft Sans Serif"/>
                <a:cs typeface="Microsoft Sans Serif"/>
              </a:rPr>
              <a:t>on</a:t>
            </a:r>
            <a:r>
              <a:rPr sz="1800" spc="25" dirty="0">
                <a:latin typeface="Microsoft Sans Serif"/>
                <a:cs typeface="Microsoft Sans Serif"/>
              </a:rPr>
              <a:t>f</a:t>
            </a:r>
            <a:r>
              <a:rPr sz="1800" spc="-25" dirty="0">
                <a:latin typeface="Microsoft Sans Serif"/>
                <a:cs typeface="Microsoft Sans Serif"/>
              </a:rPr>
              <a:t>orm</a:t>
            </a:r>
            <a:r>
              <a:rPr sz="1800" spc="-15" dirty="0">
                <a:latin typeface="Microsoft Sans Serif"/>
                <a:cs typeface="Microsoft Sans Serif"/>
              </a:rPr>
              <a:t>a</a:t>
            </a:r>
            <a:r>
              <a:rPr sz="1800" spc="110" dirty="0">
                <a:latin typeface="Microsoft Sans Serif"/>
                <a:cs typeface="Microsoft Sans Serif"/>
              </a:rPr>
              <a:t>t</a:t>
            </a:r>
            <a:r>
              <a:rPr sz="1800" spc="-75" dirty="0">
                <a:latin typeface="Microsoft Sans Serif"/>
                <a:cs typeface="Microsoft Sans Serif"/>
              </a:rPr>
              <a:t>o</a:t>
            </a:r>
            <a:r>
              <a:rPr sz="1800" spc="-25" dirty="0">
                <a:latin typeface="Microsoft Sans Serif"/>
                <a:cs typeface="Microsoft Sans Serif"/>
              </a:rPr>
              <a:t>ry </a:t>
            </a:r>
            <a:r>
              <a:rPr sz="1800" spc="-5" dirty="0">
                <a:latin typeface="Microsoft Sans Serif"/>
                <a:cs typeface="Microsoft Sans Serif"/>
              </a:rPr>
              <a:t>r</a:t>
            </a:r>
            <a:r>
              <a:rPr sz="1800" spc="-15" dirty="0">
                <a:latin typeface="Microsoft Sans Serif"/>
                <a:cs typeface="Microsoft Sans Serif"/>
              </a:rPr>
              <a:t>adi</a:t>
            </a:r>
            <a:r>
              <a:rPr sz="1800" spc="-75" dirty="0">
                <a:latin typeface="Microsoft Sans Serif"/>
                <a:cs typeface="Microsoft Sans Serif"/>
              </a:rPr>
              <a:t>og</a:t>
            </a:r>
            <a:r>
              <a:rPr sz="1800" spc="-5" dirty="0">
                <a:latin typeface="Microsoft Sans Serif"/>
                <a:cs typeface="Microsoft Sans Serif"/>
              </a:rPr>
              <a:t>ra</a:t>
            </a:r>
            <a:r>
              <a:rPr sz="1800" spc="15" dirty="0">
                <a:latin typeface="Microsoft Sans Serif"/>
                <a:cs typeface="Microsoft Sans Serif"/>
              </a:rPr>
              <a:t>p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i</a:t>
            </a:r>
            <a:r>
              <a:rPr sz="1800" spc="-365" dirty="0">
                <a:latin typeface="Microsoft Sans Serif"/>
                <a:cs typeface="Microsoft Sans Serif"/>
              </a:rPr>
              <a:t>s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75" dirty="0">
                <a:latin typeface="Microsoft Sans Serif"/>
                <a:cs typeface="Microsoft Sans Serif"/>
              </a:rPr>
              <a:t>d</a:t>
            </a:r>
            <a:r>
              <a:rPr sz="1800" spc="-70" dirty="0">
                <a:latin typeface="Microsoft Sans Serif"/>
                <a:cs typeface="Microsoft Sans Serif"/>
              </a:rPr>
              <a:t>e</a:t>
            </a:r>
            <a:r>
              <a:rPr sz="1800" spc="-375" dirty="0">
                <a:latin typeface="Microsoft Sans Serif"/>
                <a:cs typeface="Microsoft Sans Serif"/>
              </a:rPr>
              <a:t>s</a:t>
            </a:r>
            <a:r>
              <a:rPr sz="1800" spc="-15" dirty="0">
                <a:latin typeface="Microsoft Sans Serif"/>
                <a:cs typeface="Microsoft Sans Serif"/>
              </a:rPr>
              <a:t>i</a:t>
            </a:r>
            <a:r>
              <a:rPr sz="1800" spc="-5" dirty="0">
                <a:latin typeface="Microsoft Sans Serif"/>
                <a:cs typeface="Microsoft Sans Serif"/>
              </a:rPr>
              <a:t>ra</a:t>
            </a:r>
            <a:r>
              <a:rPr sz="1800" spc="-15" dirty="0">
                <a:latin typeface="Microsoft Sans Serif"/>
                <a:cs typeface="Microsoft Sans Serif"/>
              </a:rPr>
              <a:t>bl</a:t>
            </a:r>
            <a:r>
              <a:rPr sz="1800" spc="-135" dirty="0">
                <a:latin typeface="Microsoft Sans Serif"/>
                <a:cs typeface="Microsoft Sans Serif"/>
              </a:rPr>
              <a:t>e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AutoNum type="arabicPeriod" startAt="8"/>
            </a:pPr>
            <a:endParaRPr sz="1900">
              <a:latin typeface="Microsoft Sans Serif"/>
              <a:cs typeface="Microsoft Sans Serif"/>
            </a:endParaRPr>
          </a:p>
          <a:p>
            <a:pPr marL="294640" indent="-282575">
              <a:lnSpc>
                <a:spcPct val="100000"/>
              </a:lnSpc>
              <a:buAutoNum type="arabicPeriod" startAt="8"/>
              <a:tabLst>
                <a:tab pos="295275" algn="l"/>
              </a:tabLst>
            </a:pPr>
            <a:r>
              <a:rPr sz="1800" spc="-215" dirty="0">
                <a:latin typeface="Microsoft Sans Serif"/>
                <a:cs typeface="Microsoft Sans Serif"/>
              </a:rPr>
              <a:t>R</a:t>
            </a:r>
            <a:r>
              <a:rPr sz="1800" spc="-170" dirty="0">
                <a:latin typeface="Microsoft Sans Serif"/>
                <a:cs typeface="Microsoft Sans Serif"/>
              </a:rPr>
              <a:t>e</a:t>
            </a:r>
            <a:r>
              <a:rPr sz="1800" spc="-185" dirty="0">
                <a:latin typeface="Microsoft Sans Serif"/>
                <a:cs typeface="Microsoft Sans Serif"/>
              </a:rPr>
              <a:t>c</a:t>
            </a:r>
            <a:r>
              <a:rPr sz="1800" spc="-75" dirty="0">
                <a:latin typeface="Microsoft Sans Serif"/>
                <a:cs typeface="Microsoft Sans Serif"/>
              </a:rPr>
              <a:t>o</a:t>
            </a:r>
            <a:r>
              <a:rPr sz="1800" dirty="0">
                <a:latin typeface="Microsoft Sans Serif"/>
                <a:cs typeface="Microsoft Sans Serif"/>
              </a:rPr>
              <a:t>rd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110" dirty="0">
                <a:latin typeface="Microsoft Sans Serif"/>
                <a:cs typeface="Microsoft Sans Serif"/>
              </a:rPr>
              <a:t>t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r>
              <a:rPr sz="1800" spc="-135" dirty="0">
                <a:latin typeface="Microsoft Sans Serif"/>
                <a:cs typeface="Microsoft Sans Serif"/>
              </a:rPr>
              <a:t>e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f</a:t>
            </a:r>
            <a:r>
              <a:rPr sz="1800" spc="-25" dirty="0">
                <a:latin typeface="Microsoft Sans Serif"/>
                <a:cs typeface="Microsoft Sans Serif"/>
              </a:rPr>
              <a:t>i</a:t>
            </a:r>
            <a:r>
              <a:rPr sz="1800" spc="-40" dirty="0">
                <a:latin typeface="Microsoft Sans Serif"/>
                <a:cs typeface="Microsoft Sans Serif"/>
              </a:rPr>
              <a:t>n</a:t>
            </a:r>
            <a:r>
              <a:rPr sz="1800" spc="-45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l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w</a:t>
            </a:r>
            <a:r>
              <a:rPr sz="1800" spc="-75" dirty="0">
                <a:latin typeface="Microsoft Sans Serif"/>
                <a:cs typeface="Microsoft Sans Serif"/>
              </a:rPr>
              <a:t>o</a:t>
            </a:r>
            <a:r>
              <a:rPr sz="1800" spc="30" dirty="0">
                <a:latin typeface="Microsoft Sans Serif"/>
                <a:cs typeface="Microsoft Sans Serif"/>
              </a:rPr>
              <a:t>r</a:t>
            </a:r>
            <a:r>
              <a:rPr sz="1800" spc="45" dirty="0">
                <a:latin typeface="Microsoft Sans Serif"/>
                <a:cs typeface="Microsoft Sans Serif"/>
              </a:rPr>
              <a:t>k</a:t>
            </a:r>
            <a:r>
              <a:rPr sz="1800" spc="-15" dirty="0">
                <a:latin typeface="Microsoft Sans Serif"/>
                <a:cs typeface="Microsoft Sans Serif"/>
              </a:rPr>
              <a:t>i</a:t>
            </a:r>
            <a:r>
              <a:rPr sz="1800" spc="-75" dirty="0">
                <a:latin typeface="Microsoft Sans Serif"/>
                <a:cs typeface="Microsoft Sans Serif"/>
              </a:rPr>
              <a:t>n</a:t>
            </a:r>
            <a:r>
              <a:rPr sz="1800" spc="-65" dirty="0">
                <a:latin typeface="Microsoft Sans Serif"/>
                <a:cs typeface="Microsoft Sans Serif"/>
              </a:rPr>
              <a:t>g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l</a:t>
            </a:r>
            <a:r>
              <a:rPr sz="1800" spc="-145" dirty="0">
                <a:latin typeface="Microsoft Sans Serif"/>
                <a:cs typeface="Microsoft Sans Serif"/>
              </a:rPr>
              <a:t>e</a:t>
            </a:r>
            <a:r>
              <a:rPr sz="1800" spc="-70" dirty="0">
                <a:latin typeface="Microsoft Sans Serif"/>
                <a:cs typeface="Microsoft Sans Serif"/>
              </a:rPr>
              <a:t>n</a:t>
            </a:r>
            <a:r>
              <a:rPr sz="1800" spc="-65" dirty="0">
                <a:latin typeface="Microsoft Sans Serif"/>
                <a:cs typeface="Microsoft Sans Serif"/>
              </a:rPr>
              <a:t>g</a:t>
            </a:r>
            <a:r>
              <a:rPr sz="1800" spc="110" dirty="0">
                <a:latin typeface="Microsoft Sans Serif"/>
                <a:cs typeface="Microsoft Sans Serif"/>
              </a:rPr>
              <a:t>t</a:t>
            </a:r>
            <a:r>
              <a:rPr sz="1800" spc="-65" dirty="0">
                <a:latin typeface="Microsoft Sans Serif"/>
                <a:cs typeface="Microsoft Sans Serif"/>
              </a:rPr>
              <a:t>h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6069F-A2D2-041C-1FBC-669F00C4A5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83</a:t>
            </a:fld>
            <a:endParaRPr lang="en-IN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458" y="339090"/>
            <a:ext cx="1016763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tabLst>
                <a:tab pos="469265" algn="l"/>
                <a:tab pos="1682114" algn="l"/>
              </a:tabLst>
            </a:pPr>
            <a:r>
              <a:rPr sz="2400" spc="100" dirty="0">
                <a:latin typeface="Trebuchet MS"/>
                <a:cs typeface="Trebuchet MS"/>
              </a:rPr>
              <a:t>1</a:t>
            </a:r>
            <a:r>
              <a:rPr sz="2400" spc="25" dirty="0">
                <a:latin typeface="Trebuchet MS"/>
                <a:cs typeface="Trebuchet MS"/>
              </a:rPr>
              <a:t>.</a:t>
            </a:r>
            <a:r>
              <a:rPr sz="2400" dirty="0">
                <a:latin typeface="Trebuchet MS"/>
                <a:cs typeface="Trebuchet MS"/>
              </a:rPr>
              <a:t>	</a:t>
            </a:r>
            <a:r>
              <a:rPr sz="2400" spc="-110" dirty="0">
                <a:latin typeface="Trebuchet MS"/>
                <a:cs typeface="Trebuchet MS"/>
              </a:rPr>
              <a:t>W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125" dirty="0">
                <a:latin typeface="Trebuchet MS"/>
                <a:cs typeface="Trebuchet MS"/>
              </a:rPr>
              <a:t>I</a:t>
            </a:r>
            <a:r>
              <a:rPr sz="2400" spc="-140" dirty="0">
                <a:latin typeface="Trebuchet MS"/>
                <a:cs typeface="Trebuchet MS"/>
              </a:rPr>
              <a:t>N</a:t>
            </a:r>
            <a:r>
              <a:rPr sz="2400" spc="-114" dirty="0">
                <a:latin typeface="Trebuchet MS"/>
                <a:cs typeface="Trebuchet MS"/>
              </a:rPr>
              <a:t>E</a:t>
            </a:r>
            <a:r>
              <a:rPr sz="2400" spc="5" dirty="0">
                <a:latin typeface="Trebuchet MS"/>
                <a:cs typeface="Trebuchet MS"/>
              </a:rPr>
              <a:t>’</a:t>
            </a:r>
            <a:r>
              <a:rPr sz="2400" spc="-165" dirty="0">
                <a:latin typeface="Trebuchet MS"/>
                <a:cs typeface="Trebuchet MS"/>
              </a:rPr>
              <a:t>S</a:t>
            </a:r>
            <a:r>
              <a:rPr lang="en-IN" sz="2400" spc="-165" dirty="0">
                <a:latin typeface="Trebuchet MS"/>
                <a:cs typeface="Trebuchet MS"/>
              </a:rPr>
              <a:t> recommendation for determining working length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2294" y="1388441"/>
            <a:ext cx="476442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Microsoft Sans Serif"/>
                <a:cs typeface="Microsoft Sans Serif"/>
              </a:rPr>
              <a:t>Method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similar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radiographic</a:t>
            </a:r>
            <a:r>
              <a:rPr sz="2000" spc="-30" dirty="0">
                <a:latin typeface="Microsoft Sans Serif"/>
                <a:cs typeface="Microsoft Sans Serif"/>
              </a:rPr>
              <a:t> method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2294" y="2141797"/>
            <a:ext cx="609637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0" dirty="0">
                <a:latin typeface="Microsoft Sans Serif"/>
                <a:cs typeface="Microsoft Sans Serif"/>
              </a:rPr>
              <a:t>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recommended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40" dirty="0">
                <a:latin typeface="Microsoft Sans Serif"/>
                <a:cs typeface="Microsoft Sans Serif"/>
              </a:rPr>
              <a:t> following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termination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points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2294" y="2808992"/>
            <a:ext cx="546484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9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b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15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oo</a:t>
            </a:r>
            <a:r>
              <a:rPr sz="2000" spc="12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688888" y="2808992"/>
            <a:ext cx="22187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solidFill>
                  <a:srgbClr val="FF0000"/>
                </a:solidFill>
                <a:latin typeface="Microsoft Sans Serif"/>
                <a:cs typeface="Microsoft Sans Serif"/>
              </a:rPr>
              <a:t>1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mm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35" dirty="0">
                <a:latin typeface="Microsoft Sans Serif"/>
                <a:cs typeface="Microsoft Sans Serif"/>
              </a:rPr>
              <a:t>x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294" y="3377947"/>
            <a:ext cx="8346990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33115" algn="l"/>
                <a:tab pos="5201285" algn="l"/>
              </a:tabLst>
            </a:pP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y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b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15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405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on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lang="en-IN" sz="2000" dirty="0">
                <a:latin typeface="Microsoft Sans Serif"/>
                <a:cs typeface="Microsoft Sans Serif"/>
              </a:rPr>
              <a:t>             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45" dirty="0">
                <a:solidFill>
                  <a:srgbClr val="FF0000"/>
                </a:solidFill>
                <a:latin typeface="Microsoft Sans Serif"/>
                <a:cs typeface="Microsoft Sans Serif"/>
              </a:rPr>
              <a:t>1</a:t>
            </a:r>
            <a:r>
              <a:rPr lang="en-IN" sz="2000" spc="-130" dirty="0">
                <a:solidFill>
                  <a:srgbClr val="FF0000"/>
                </a:solidFill>
                <a:latin typeface="Microsoft Sans Serif"/>
                <a:cs typeface="Microsoft Sans Serif"/>
              </a:rPr>
              <a:t>..</a:t>
            </a:r>
            <a:r>
              <a:rPr sz="2000" spc="-165" dirty="0">
                <a:solidFill>
                  <a:srgbClr val="FF0000"/>
                </a:solidFill>
                <a:latin typeface="Microsoft Sans Serif"/>
                <a:cs typeface="Microsoft Sans Serif"/>
              </a:rPr>
              <a:t>5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mm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35" dirty="0">
                <a:latin typeface="Microsoft Sans Serif"/>
                <a:cs typeface="Microsoft Sans Serif"/>
              </a:rPr>
              <a:t>x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70" dirty="0">
                <a:latin typeface="Microsoft Sans Serif"/>
                <a:cs typeface="Microsoft Sans Serif"/>
              </a:rPr>
              <a:t>when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both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bone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and 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root 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resorption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has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occurred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solidFill>
                  <a:srgbClr val="FF0000"/>
                </a:solidFill>
                <a:latin typeface="Microsoft Sans Serif"/>
                <a:cs typeface="Microsoft Sans Serif"/>
              </a:rPr>
              <a:t>2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mm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from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0DBB19-C6B2-7FFA-738B-73E81CFD57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84</a:t>
            </a:fld>
            <a:endParaRPr lang="en-IN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5074" y="262890"/>
            <a:ext cx="3539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4025" algn="l"/>
              </a:tabLst>
            </a:pPr>
            <a:r>
              <a:rPr sz="2400" spc="110" dirty="0">
                <a:latin typeface="Trebuchet MS"/>
                <a:cs typeface="Trebuchet MS"/>
              </a:rPr>
              <a:t>4</a:t>
            </a:r>
            <a:r>
              <a:rPr sz="2400" spc="25" dirty="0">
                <a:latin typeface="Trebuchet MS"/>
                <a:cs typeface="Trebuchet MS"/>
              </a:rPr>
              <a:t>.</a:t>
            </a:r>
            <a:r>
              <a:rPr sz="2400" dirty="0">
                <a:latin typeface="Trebuchet MS"/>
                <a:cs typeface="Trebuchet MS"/>
              </a:rPr>
              <a:t>	</a:t>
            </a:r>
            <a:r>
              <a:rPr sz="2400" spc="165" dirty="0">
                <a:latin typeface="Trebuchet MS"/>
                <a:cs typeface="Trebuchet MS"/>
              </a:rPr>
              <a:t>K</a:t>
            </a:r>
            <a:r>
              <a:rPr sz="2400" spc="-165" dirty="0">
                <a:latin typeface="Trebuchet MS"/>
                <a:cs typeface="Trebuchet MS"/>
              </a:rPr>
              <a:t>U</a:t>
            </a:r>
            <a:r>
              <a:rPr sz="2400" spc="-140" dirty="0">
                <a:latin typeface="Trebuchet MS"/>
                <a:cs typeface="Trebuchet MS"/>
              </a:rPr>
              <a:t>T</a:t>
            </a:r>
            <a:r>
              <a:rPr sz="2400" spc="-165" dirty="0">
                <a:latin typeface="Trebuchet MS"/>
                <a:cs typeface="Trebuchet MS"/>
              </a:rPr>
              <a:t>T</a:t>
            </a:r>
            <a:r>
              <a:rPr sz="2400" spc="-409" dirty="0">
                <a:latin typeface="Trebuchet MS"/>
                <a:cs typeface="Trebuchet MS"/>
              </a:rPr>
              <a:t>L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15" dirty="0">
                <a:latin typeface="Trebuchet MS"/>
                <a:cs typeface="Trebuchet MS"/>
              </a:rPr>
              <a:t>’</a:t>
            </a:r>
            <a:r>
              <a:rPr sz="2400" spc="-165" dirty="0">
                <a:latin typeface="Trebuchet MS"/>
                <a:cs typeface="Trebuchet MS"/>
              </a:rPr>
              <a:t>S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235" dirty="0">
                <a:latin typeface="Trebuchet MS"/>
                <a:cs typeface="Trebuchet MS"/>
              </a:rPr>
              <a:t>M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-85" dirty="0">
                <a:latin typeface="Trebuchet MS"/>
                <a:cs typeface="Trebuchet MS"/>
              </a:rPr>
              <a:t>H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280" dirty="0">
                <a:latin typeface="Trebuchet MS"/>
                <a:cs typeface="Trebuchet MS"/>
              </a:rPr>
              <a:t>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5402" y="1253490"/>
            <a:ext cx="8223728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75" dirty="0">
                <a:latin typeface="Microsoft Sans Serif"/>
                <a:cs typeface="Microsoft Sans Serif"/>
              </a:rPr>
              <a:t>According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to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Kuttler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927100" marR="5080">
              <a:lnSpc>
                <a:spcPct val="100000"/>
              </a:lnSpc>
            </a:pPr>
            <a:r>
              <a:rPr sz="2000" spc="-60" dirty="0">
                <a:latin typeface="Microsoft Sans Serif"/>
                <a:cs typeface="Microsoft Sans Serif"/>
              </a:rPr>
              <a:t>Narrowest </a:t>
            </a:r>
            <a:r>
              <a:rPr sz="2000" spc="-25" dirty="0">
                <a:latin typeface="Microsoft Sans Serif"/>
                <a:cs typeface="Microsoft Sans Serif"/>
              </a:rPr>
              <a:t>diameter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1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referred </a:t>
            </a:r>
            <a:r>
              <a:rPr sz="2000" spc="15" dirty="0">
                <a:latin typeface="Microsoft Sans Serif"/>
                <a:cs typeface="Microsoft Sans Serif"/>
              </a:rPr>
              <a:t>to </a:t>
            </a:r>
            <a:r>
              <a:rPr sz="2000" spc="-204" dirty="0">
                <a:latin typeface="Microsoft Sans Serif"/>
                <a:cs typeface="Microsoft Sans Serif"/>
              </a:rPr>
              <a:t>as</a:t>
            </a:r>
            <a:r>
              <a:rPr sz="2000" spc="-20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 </a:t>
            </a:r>
            <a:r>
              <a:rPr sz="2000" spc="-80" dirty="0">
                <a:latin typeface="Microsoft Sans Serif"/>
                <a:cs typeface="Microsoft Sans Serif"/>
              </a:rPr>
              <a:t>constriction </a:t>
            </a:r>
            <a:r>
              <a:rPr sz="2000" spc="-130" dirty="0">
                <a:latin typeface="Microsoft Sans Serif"/>
                <a:cs typeface="Microsoft Sans Serif"/>
              </a:rPr>
              <a:t>, </a:t>
            </a:r>
            <a:r>
              <a:rPr sz="2000" spc="-110" dirty="0">
                <a:latin typeface="Microsoft Sans Serif"/>
                <a:cs typeface="Microsoft Sans Serif"/>
              </a:rPr>
              <a:t>site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65" dirty="0">
                <a:latin typeface="Microsoft Sans Serif"/>
                <a:cs typeface="Microsoft Sans Serif"/>
              </a:rPr>
              <a:t>at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which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preferred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terminate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preparation</a:t>
            </a:r>
            <a:endParaRPr sz="2000">
              <a:latin typeface="Microsoft Sans Serif"/>
              <a:cs typeface="Microsoft Sans Serif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0556"/>
              </p:ext>
            </p:extLst>
          </p:nvPr>
        </p:nvGraphicFramePr>
        <p:xfrm>
          <a:off x="688884" y="2736910"/>
          <a:ext cx="9570906" cy="32003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85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39">
                <a:tc>
                  <a:txBody>
                    <a:bodyPr/>
                    <a:lstStyle/>
                    <a:p>
                      <a:pPr marL="2819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b="1" spc="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ADVANTAGES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0209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b="1" spc="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DISADVANTAGES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3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1.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Err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re</a:t>
                      </a:r>
                      <a:r>
                        <a:rPr sz="20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m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m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m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70"/>
                        </a:spcBef>
                        <a:tabLst>
                          <a:tab pos="432434" algn="l"/>
                        </a:tabLst>
                      </a:pPr>
                      <a:r>
                        <a:rPr sz="2000" spc="-340" dirty="0">
                          <a:latin typeface="Microsoft Sans Serif"/>
                          <a:cs typeface="Microsoft Sans Serif"/>
                        </a:rPr>
                        <a:t>1.	</a:t>
                      </a:r>
                      <a:r>
                        <a:rPr sz="2000" spc="-55" dirty="0">
                          <a:latin typeface="Microsoft Sans Serif"/>
                          <a:cs typeface="Microsoft Sans Serif"/>
                        </a:rPr>
                        <a:t>Complicated</a:t>
                      </a:r>
                      <a:endParaRPr sz="20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2.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c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c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lang="en-IN" sz="2000" dirty="0">
                          <a:latin typeface="Microsoft Sans Serif"/>
                          <a:cs typeface="Microsoft Sans Serif"/>
                        </a:rPr>
                        <a:t>e</a:t>
                      </a: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marR="1169670" indent="-25527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2.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q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x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c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lle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nt</a:t>
                      </a:r>
                      <a:r>
                        <a:rPr sz="20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qu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l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y  </a:t>
                      </a:r>
                      <a:r>
                        <a:rPr sz="2000" spc="-60" dirty="0">
                          <a:latin typeface="Microsoft Sans Serif"/>
                          <a:cs typeface="Microsoft Sans Serif"/>
                        </a:rPr>
                        <a:t>radiographs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3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.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P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fr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m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nt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639">
                <a:tc>
                  <a:txBody>
                    <a:bodyPr/>
                    <a:lstStyle/>
                    <a:p>
                      <a:pPr marL="346075" marR="637540" indent="-25654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4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.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p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d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d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ev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l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pm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f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l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id 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ap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c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l</a:t>
                      </a:r>
                      <a:r>
                        <a:rPr sz="20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d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ma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x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w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ll  e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h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c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20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f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ll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g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w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it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h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in  </a:t>
                      </a:r>
                      <a:r>
                        <a:rPr sz="2000" spc="-60" dirty="0">
                          <a:latin typeface="Microsoft Sans Serif"/>
                          <a:cs typeface="Microsoft Sans Serif"/>
                        </a:rPr>
                        <a:t>canal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1D5146-C172-6A26-2C1B-122B9101AC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85</a:t>
            </a:fld>
            <a:endParaRPr lang="en-IN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2446" y="720090"/>
            <a:ext cx="185472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29" dirty="0">
                <a:solidFill>
                  <a:srgbClr val="FF0000"/>
                </a:solidFill>
              </a:rPr>
              <a:t>T</a:t>
            </a:r>
            <a:r>
              <a:rPr sz="2400" spc="-305" dirty="0">
                <a:solidFill>
                  <a:srgbClr val="FF0000"/>
                </a:solidFill>
              </a:rPr>
              <a:t>E</a:t>
            </a:r>
            <a:r>
              <a:rPr sz="2400" spc="-320" dirty="0">
                <a:solidFill>
                  <a:srgbClr val="FF0000"/>
                </a:solidFill>
              </a:rPr>
              <a:t>C</a:t>
            </a:r>
            <a:r>
              <a:rPr sz="2400" spc="-20" dirty="0">
                <a:solidFill>
                  <a:srgbClr val="FF0000"/>
                </a:solidFill>
              </a:rPr>
              <a:t>H</a:t>
            </a:r>
            <a:r>
              <a:rPr sz="2400" spc="-85" dirty="0">
                <a:solidFill>
                  <a:srgbClr val="FF0000"/>
                </a:solidFill>
              </a:rPr>
              <a:t>N</a:t>
            </a:r>
            <a:r>
              <a:rPr sz="2400" spc="-35" dirty="0">
                <a:solidFill>
                  <a:srgbClr val="FF0000"/>
                </a:solidFill>
              </a:rPr>
              <a:t>I</a:t>
            </a:r>
            <a:r>
              <a:rPr sz="2400" spc="-145" dirty="0">
                <a:solidFill>
                  <a:srgbClr val="FF0000"/>
                </a:solidFill>
              </a:rPr>
              <a:t>QU</a:t>
            </a:r>
            <a:r>
              <a:rPr sz="2400" spc="-310" dirty="0">
                <a:solidFill>
                  <a:srgbClr val="FF0000"/>
                </a:solidFill>
              </a:rPr>
              <a:t>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93164" y="1786890"/>
            <a:ext cx="8199076" cy="2798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indent="-4064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18465" algn="l"/>
                <a:tab pos="419100" algn="l"/>
              </a:tabLst>
            </a:pPr>
            <a:r>
              <a:rPr sz="2000" spc="-65" dirty="0">
                <a:latin typeface="Microsoft Sans Serif"/>
                <a:cs typeface="Microsoft Sans Serif"/>
              </a:rPr>
              <a:t>Locate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major</a:t>
            </a:r>
            <a:r>
              <a:rPr sz="2000" spc="-25" dirty="0">
                <a:latin typeface="Microsoft Sans Serif"/>
                <a:cs typeface="Microsoft Sans Serif"/>
              </a:rPr>
              <a:t> 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minor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diameter </a:t>
            </a:r>
            <a:r>
              <a:rPr sz="2000" spc="-85" dirty="0">
                <a:latin typeface="Microsoft Sans Serif"/>
                <a:cs typeface="Microsoft Sans Serif"/>
              </a:rPr>
              <a:t>on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pre </a:t>
            </a:r>
            <a:r>
              <a:rPr sz="2000" spc="-30" dirty="0">
                <a:latin typeface="Microsoft Sans Serif"/>
                <a:cs typeface="Microsoft Sans Serif"/>
              </a:rPr>
              <a:t>operative </a:t>
            </a:r>
            <a:r>
              <a:rPr sz="2000" spc="-60" dirty="0">
                <a:latin typeface="Microsoft Sans Serif"/>
                <a:cs typeface="Microsoft Sans Serif"/>
              </a:rPr>
              <a:t>radiographs</a:t>
            </a:r>
            <a:endParaRPr sz="2000" dirty="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60" dirty="0">
                <a:latin typeface="Microsoft Sans Serif"/>
                <a:cs typeface="Microsoft Sans Serif"/>
              </a:rPr>
              <a:t>estimate</a:t>
            </a:r>
            <a:r>
              <a:rPr sz="2000" spc="-45" dirty="0">
                <a:latin typeface="Microsoft Sans Serif"/>
                <a:cs typeface="Microsoft Sans Serif"/>
              </a:rPr>
              <a:t> length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root</a:t>
            </a:r>
            <a:endParaRPr sz="2000" dirty="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60" dirty="0">
                <a:latin typeface="Microsoft Sans Serif"/>
                <a:cs typeface="Microsoft Sans Serif"/>
              </a:rPr>
              <a:t>estimate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width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radiograph</a:t>
            </a:r>
            <a:endParaRPr sz="2000" dirty="0">
              <a:latin typeface="Microsoft Sans Serif"/>
              <a:cs typeface="Microsoft Sans Serif"/>
            </a:endParaRPr>
          </a:p>
          <a:p>
            <a:pPr marL="418465" marR="2326640" indent="-418465">
              <a:lnSpc>
                <a:spcPct val="100000"/>
              </a:lnSpc>
              <a:buAutoNum type="arabicPeriod"/>
              <a:tabLst>
                <a:tab pos="418465" algn="l"/>
                <a:tab pos="419100" algn="l"/>
                <a:tab pos="2075180" algn="l"/>
              </a:tabLst>
            </a:pPr>
            <a:r>
              <a:rPr lang="en-IN" sz="2000" spc="-395" dirty="0">
                <a:latin typeface="Microsoft Sans Serif"/>
                <a:cs typeface="Microsoft Sans Serif"/>
              </a:rPr>
              <a:t>S 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  </a:t>
            </a:r>
            <a:r>
              <a:rPr sz="2000" dirty="0">
                <a:latin typeface="Microsoft Sans Serif"/>
                <a:cs typeface="Microsoft Sans Serif"/>
              </a:rPr>
              <a:t>i</a:t>
            </a:r>
            <a:r>
              <a:rPr sz="2000" spc="5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lang="en-IN" sz="2000" spc="-30" dirty="0">
                <a:latin typeface="Microsoft Sans Serif"/>
                <a:cs typeface="Microsoft Sans Serif"/>
              </a:rPr>
              <a:t>      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00" dirty="0">
                <a:latin typeface="Microsoft Sans Serif"/>
                <a:cs typeface="Microsoft Sans Serif"/>
              </a:rPr>
              <a:t>iz</a:t>
            </a:r>
            <a:r>
              <a:rPr sz="2000" spc="-14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lang="en-IN" sz="2000" spc="-555" dirty="0">
                <a:latin typeface="Microsoft Sans Serif"/>
                <a:cs typeface="Microsoft Sans Serif"/>
              </a:rPr>
              <a:t>          </a:t>
            </a:r>
            <a:r>
              <a:rPr sz="2000" spc="85" dirty="0">
                <a:latin typeface="Microsoft Sans Serif"/>
                <a:cs typeface="Microsoft Sans Serif"/>
              </a:rPr>
              <a:t>0</a:t>
            </a:r>
            <a:r>
              <a:rPr sz="2000" spc="10" dirty="0">
                <a:latin typeface="Microsoft Sans Serif"/>
                <a:cs typeface="Microsoft Sans Serif"/>
              </a:rPr>
              <a:t>/</a:t>
            </a:r>
            <a:r>
              <a:rPr sz="2000" spc="-545" dirty="0">
                <a:latin typeface="Microsoft Sans Serif"/>
                <a:cs typeface="Microsoft Sans Serif"/>
              </a:rPr>
              <a:t>1</a:t>
            </a:r>
            <a:r>
              <a:rPr lang="en-IN" sz="2000" spc="-545" dirty="0">
                <a:latin typeface="Microsoft Sans Serif"/>
                <a:cs typeface="Microsoft Sans Serif"/>
              </a:rPr>
              <a:t>   </a:t>
            </a:r>
            <a:r>
              <a:rPr lang="en-IN" sz="2000" spc="-165" dirty="0">
                <a:latin typeface="Microsoft Sans Serif"/>
                <a:cs typeface="Microsoft Sans Serif"/>
              </a:rPr>
              <a:t>5</a:t>
            </a:r>
            <a:endParaRPr lang="en-IN" sz="2000" dirty="0">
              <a:latin typeface="Microsoft Sans Serif"/>
              <a:cs typeface="Microsoft Sans Serif"/>
            </a:endParaRPr>
          </a:p>
          <a:p>
            <a:pPr marL="1182370" marR="3826510">
              <a:lnSpc>
                <a:spcPct val="100000"/>
              </a:lnSpc>
              <a:spcBef>
                <a:spcPts val="10"/>
              </a:spcBef>
              <a:tabLst>
                <a:tab pos="2072005" algn="l"/>
              </a:tabLst>
            </a:pPr>
            <a:r>
              <a:rPr lang="en-IN" sz="2000" spc="5" dirty="0">
                <a:latin typeface="Microsoft Sans Serif"/>
                <a:cs typeface="Microsoft Sans Serif"/>
              </a:rPr>
              <a:t>a</a:t>
            </a:r>
            <a:r>
              <a:rPr lang="en-IN" sz="2000" spc="-75" dirty="0">
                <a:latin typeface="Microsoft Sans Serif"/>
                <a:cs typeface="Microsoft Sans Serif"/>
              </a:rPr>
              <a:t>ve</a:t>
            </a:r>
            <a:r>
              <a:rPr lang="en-IN" sz="2000" dirty="0">
                <a:latin typeface="Microsoft Sans Serif"/>
                <a:cs typeface="Microsoft Sans Serif"/>
              </a:rPr>
              <a:t>r</a:t>
            </a:r>
            <a:r>
              <a:rPr lang="en-IN" sz="2000" spc="5" dirty="0">
                <a:latin typeface="Microsoft Sans Serif"/>
                <a:cs typeface="Microsoft Sans Serif"/>
              </a:rPr>
              <a:t>a</a:t>
            </a:r>
            <a:r>
              <a:rPr lang="en-IN" sz="2000" spc="-114" dirty="0">
                <a:latin typeface="Microsoft Sans Serif"/>
                <a:cs typeface="Microsoft Sans Serif"/>
              </a:rPr>
              <a:t>ge</a:t>
            </a:r>
            <a:r>
              <a:rPr lang="en-IN" sz="2000" spc="-25" dirty="0">
                <a:latin typeface="Microsoft Sans Serif"/>
                <a:cs typeface="Microsoft Sans Serif"/>
              </a:rPr>
              <a:t> </a:t>
            </a:r>
            <a:r>
              <a:rPr lang="en-IN" sz="2000" spc="540" dirty="0">
                <a:latin typeface="Microsoft Sans Serif"/>
                <a:cs typeface="Microsoft Sans Serif"/>
              </a:rPr>
              <a:t>–</a:t>
            </a:r>
            <a:r>
              <a:rPr lang="en-IN" sz="2000" spc="-35" dirty="0">
                <a:latin typeface="Microsoft Sans Serif"/>
                <a:cs typeface="Microsoft Sans Serif"/>
              </a:rPr>
              <a:t> </a:t>
            </a:r>
            <a:r>
              <a:rPr lang="en-IN" sz="2000" spc="-405" dirty="0">
                <a:latin typeface="Microsoft Sans Serif"/>
                <a:cs typeface="Microsoft Sans Serif"/>
              </a:rPr>
              <a:t>s</a:t>
            </a:r>
            <a:r>
              <a:rPr lang="en-IN" sz="2000" spc="-100" dirty="0">
                <a:latin typeface="Microsoft Sans Serif"/>
                <a:cs typeface="Microsoft Sans Serif"/>
              </a:rPr>
              <a:t>iz</a:t>
            </a:r>
            <a:r>
              <a:rPr lang="en-IN" sz="2000" spc="-140" dirty="0">
                <a:latin typeface="Microsoft Sans Serif"/>
                <a:cs typeface="Microsoft Sans Serif"/>
              </a:rPr>
              <a:t>e</a:t>
            </a:r>
            <a:r>
              <a:rPr lang="en-IN" sz="2000" spc="-35" dirty="0">
                <a:latin typeface="Microsoft Sans Serif"/>
                <a:cs typeface="Microsoft Sans Serif"/>
              </a:rPr>
              <a:t> </a:t>
            </a:r>
            <a:r>
              <a:rPr lang="en-IN" sz="2000" spc="-135" dirty="0">
                <a:latin typeface="Microsoft Sans Serif"/>
                <a:cs typeface="Microsoft Sans Serif"/>
              </a:rPr>
              <a:t>2</a:t>
            </a:r>
            <a:r>
              <a:rPr lang="en-IN" sz="2000" spc="85" dirty="0">
                <a:latin typeface="Microsoft Sans Serif"/>
                <a:cs typeface="Microsoft Sans Serif"/>
              </a:rPr>
              <a:t>0</a:t>
            </a:r>
            <a:r>
              <a:rPr lang="en-IN" sz="2000" spc="10" dirty="0">
                <a:latin typeface="Microsoft Sans Serif"/>
                <a:cs typeface="Microsoft Sans Serif"/>
              </a:rPr>
              <a:t>/</a:t>
            </a:r>
            <a:r>
              <a:rPr lang="en-IN" sz="2000" spc="-145" dirty="0">
                <a:latin typeface="Microsoft Sans Serif"/>
                <a:cs typeface="Microsoft Sans Serif"/>
              </a:rPr>
              <a:t>2</a:t>
            </a:r>
            <a:r>
              <a:rPr lang="en-IN" sz="2000" spc="-105" dirty="0">
                <a:latin typeface="Microsoft Sans Serif"/>
                <a:cs typeface="Microsoft Sans Serif"/>
              </a:rPr>
              <a:t>5 </a:t>
            </a:r>
          </a:p>
          <a:p>
            <a:pPr marL="1182370" marR="3826510">
              <a:lnSpc>
                <a:spcPct val="100000"/>
              </a:lnSpc>
              <a:spcBef>
                <a:spcPts val="10"/>
              </a:spcBef>
              <a:tabLst>
                <a:tab pos="2072005" algn="l"/>
              </a:tabLst>
            </a:pPr>
            <a:r>
              <a:rPr sz="2000" spc="-10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w</a:t>
            </a:r>
            <a:r>
              <a:rPr sz="2000" spc="-10" dirty="0">
                <a:latin typeface="Microsoft Sans Serif"/>
                <a:cs typeface="Microsoft Sans Serif"/>
              </a:rPr>
              <a:t>id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235" dirty="0">
                <a:latin typeface="Microsoft Sans Serif"/>
                <a:cs typeface="Microsoft Sans Serif"/>
              </a:rPr>
              <a:t>_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0" dirty="0">
                <a:latin typeface="Microsoft Sans Serif"/>
                <a:cs typeface="Microsoft Sans Serif"/>
              </a:rPr>
              <a:t>i</a:t>
            </a:r>
            <a:r>
              <a:rPr sz="2000" spc="-114" dirty="0">
                <a:latin typeface="Microsoft Sans Serif"/>
                <a:cs typeface="Microsoft Sans Serif"/>
              </a:rPr>
              <a:t>z</a:t>
            </a:r>
            <a:r>
              <a:rPr sz="2000" spc="-165" dirty="0">
                <a:latin typeface="Microsoft Sans Serif"/>
                <a:cs typeface="Microsoft Sans Serif"/>
              </a:rPr>
              <a:t>e3</a:t>
            </a:r>
            <a:r>
              <a:rPr sz="2000" spc="85" dirty="0">
                <a:latin typeface="Microsoft Sans Serif"/>
                <a:cs typeface="Microsoft Sans Serif"/>
              </a:rPr>
              <a:t>0</a:t>
            </a:r>
            <a:r>
              <a:rPr sz="2000" spc="20" dirty="0">
                <a:latin typeface="Microsoft Sans Serif"/>
                <a:cs typeface="Microsoft Sans Serif"/>
              </a:rPr>
              <a:t>/</a:t>
            </a:r>
            <a:r>
              <a:rPr sz="2000" spc="-165" dirty="0">
                <a:latin typeface="Microsoft Sans Serif"/>
                <a:cs typeface="Microsoft Sans Serif"/>
              </a:rPr>
              <a:t>35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469900">
              <a:lnSpc>
                <a:spcPct val="100000"/>
              </a:lnSpc>
            </a:pP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14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35" dirty="0">
                <a:latin typeface="Microsoft Sans Serif"/>
                <a:cs typeface="Microsoft Sans Serif"/>
              </a:rPr>
              <a:t>g</a:t>
            </a:r>
            <a:r>
              <a:rPr sz="2000" spc="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20" dirty="0">
                <a:latin typeface="Microsoft Sans Serif"/>
                <a:cs typeface="Microsoft Sans Serif"/>
              </a:rPr>
              <a:t>j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9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5" dirty="0">
                <a:latin typeface="Microsoft Sans Serif"/>
                <a:cs typeface="Microsoft Sans Serif"/>
              </a:rPr>
              <a:t>pp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B553F-46B4-22F1-970C-762662903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86</a:t>
            </a:fld>
            <a:endParaRPr lang="en-IN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684" y="262890"/>
            <a:ext cx="497614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4025" algn="l"/>
              </a:tabLst>
            </a:pPr>
            <a:r>
              <a:rPr lang="en-IN" sz="2400" spc="110" dirty="0">
                <a:latin typeface="Trebuchet MS"/>
                <a:cs typeface="Trebuchet MS"/>
              </a:rPr>
              <a:t>5</a:t>
            </a:r>
            <a:r>
              <a:rPr sz="2400" spc="25" dirty="0">
                <a:latin typeface="Trebuchet MS"/>
                <a:cs typeface="Trebuchet MS"/>
              </a:rPr>
              <a:t>.</a:t>
            </a:r>
            <a:r>
              <a:rPr sz="2400" dirty="0">
                <a:latin typeface="Trebuchet MS"/>
                <a:cs typeface="Trebuchet MS"/>
              </a:rPr>
              <a:t>	</a:t>
            </a:r>
            <a:r>
              <a:rPr sz="2400" spc="10" dirty="0">
                <a:latin typeface="Trebuchet MS"/>
                <a:cs typeface="Trebuchet MS"/>
              </a:rPr>
              <a:t>B</a:t>
            </a:r>
            <a:r>
              <a:rPr sz="2400" spc="-165" dirty="0">
                <a:latin typeface="Trebuchet MS"/>
                <a:cs typeface="Trebuchet MS"/>
              </a:rPr>
              <a:t>Y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P</a:t>
            </a:r>
            <a:r>
              <a:rPr sz="2400" spc="-130" dirty="0">
                <a:latin typeface="Trebuchet MS"/>
                <a:cs typeface="Trebuchet MS"/>
              </a:rPr>
              <a:t>E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270" dirty="0">
                <a:latin typeface="Trebuchet MS"/>
                <a:cs typeface="Trebuchet MS"/>
              </a:rPr>
              <a:t>D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-114" dirty="0">
                <a:latin typeface="Trebuchet MS"/>
                <a:cs typeface="Trebuchet MS"/>
              </a:rPr>
              <a:t>N</a:t>
            </a:r>
            <a:r>
              <a:rPr sz="2400" spc="-155" dirty="0">
                <a:latin typeface="Trebuchet MS"/>
                <a:cs typeface="Trebuchet MS"/>
              </a:rPr>
              <a:t>T</a:t>
            </a:r>
            <a:r>
              <a:rPr sz="2400" spc="-10" dirty="0">
                <a:latin typeface="Trebuchet MS"/>
                <a:cs typeface="Trebuchet MS"/>
              </a:rPr>
              <a:t>A</a:t>
            </a:r>
            <a:r>
              <a:rPr sz="2400" spc="-415" dirty="0">
                <a:latin typeface="Trebuchet MS"/>
                <a:cs typeface="Trebuchet MS"/>
              </a:rPr>
              <a:t>L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160" dirty="0">
                <a:latin typeface="Trebuchet MS"/>
                <a:cs typeface="Trebuchet MS"/>
              </a:rPr>
              <a:t>S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-114" dirty="0">
                <a:latin typeface="Trebuchet MS"/>
                <a:cs typeface="Trebuchet MS"/>
              </a:rPr>
              <a:t>N</a:t>
            </a:r>
            <a:r>
              <a:rPr sz="2400" spc="-160" dirty="0">
                <a:latin typeface="Trebuchet MS"/>
                <a:cs typeface="Trebuchet MS"/>
              </a:rPr>
              <a:t>S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-165" dirty="0">
                <a:latin typeface="Trebuchet MS"/>
                <a:cs typeface="Trebuchet MS"/>
              </a:rPr>
              <a:t>T</a:t>
            </a:r>
            <a:r>
              <a:rPr sz="2400" spc="125" dirty="0">
                <a:latin typeface="Trebuchet MS"/>
                <a:cs typeface="Trebuchet MS"/>
              </a:rPr>
              <a:t>I</a:t>
            </a:r>
            <a:r>
              <a:rPr sz="2400" spc="-165" dirty="0">
                <a:latin typeface="Trebuchet MS"/>
                <a:cs typeface="Trebuchet MS"/>
              </a:rPr>
              <a:t>V</a:t>
            </a:r>
            <a:r>
              <a:rPr sz="2400" spc="125" dirty="0">
                <a:latin typeface="Trebuchet MS"/>
                <a:cs typeface="Trebuchet MS"/>
              </a:rPr>
              <a:t>I</a:t>
            </a:r>
            <a:r>
              <a:rPr sz="2400" spc="-165" dirty="0">
                <a:latin typeface="Trebuchet MS"/>
                <a:cs typeface="Trebuchet MS"/>
              </a:rPr>
              <a:t>TY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2351" y="1101090"/>
            <a:ext cx="8641368" cy="47141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0" dirty="0">
                <a:latin typeface="Microsoft Sans Serif"/>
                <a:cs typeface="Microsoft Sans Serif"/>
              </a:rPr>
              <a:t>B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ie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30" dirty="0">
                <a:latin typeface="Microsoft Sans Serif"/>
                <a:cs typeface="Microsoft Sans Serif"/>
              </a:rPr>
              <a:t>’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74295" algn="ctr">
              <a:lnSpc>
                <a:spcPct val="100000"/>
              </a:lnSpc>
            </a:pP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125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19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mm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spc="-15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3100" dirty="0">
              <a:latin typeface="Microsoft Sans Serif"/>
              <a:cs typeface="Microsoft Sans Serif"/>
            </a:endParaRPr>
          </a:p>
          <a:p>
            <a:pPr marR="540385" algn="ctr">
              <a:lnSpc>
                <a:spcPct val="100000"/>
              </a:lnSpc>
              <a:spcBef>
                <a:spcPts val="5"/>
              </a:spcBef>
              <a:tabLst>
                <a:tab pos="441325" algn="l"/>
              </a:tabLst>
            </a:pPr>
            <a:r>
              <a:rPr lang="en-IN" sz="2400" spc="65" dirty="0">
                <a:latin typeface="Trebuchet MS"/>
                <a:cs typeface="Trebuchet MS"/>
              </a:rPr>
              <a:t>6</a:t>
            </a:r>
            <a:r>
              <a:rPr sz="2400" spc="65" dirty="0">
                <a:latin typeface="Trebuchet MS"/>
                <a:cs typeface="Trebuchet MS"/>
              </a:rPr>
              <a:t>.	</a:t>
            </a:r>
            <a:r>
              <a:rPr sz="2400" spc="-20" dirty="0">
                <a:latin typeface="Trebuchet MS"/>
                <a:cs typeface="Trebuchet MS"/>
              </a:rPr>
              <a:t>PAPER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5" dirty="0">
                <a:latin typeface="Trebuchet MS"/>
                <a:cs typeface="Trebuchet MS"/>
              </a:rPr>
              <a:t>POINT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55" dirty="0">
                <a:latin typeface="Trebuchet MS"/>
                <a:cs typeface="Trebuchet MS"/>
              </a:rPr>
              <a:t>METHOD</a:t>
            </a:r>
            <a:endParaRPr sz="2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 dirty="0">
              <a:latin typeface="Trebuchet MS"/>
              <a:cs typeface="Trebuchet MS"/>
            </a:endParaRPr>
          </a:p>
          <a:p>
            <a:pPr marL="105410" marR="2826385">
              <a:lnSpc>
                <a:spcPct val="200000"/>
              </a:lnSpc>
              <a:tabLst>
                <a:tab pos="2727325" algn="l"/>
              </a:tabLst>
            </a:pPr>
            <a:r>
              <a:rPr sz="2000" spc="-90" dirty="0">
                <a:latin typeface="Microsoft Sans Serif"/>
                <a:cs typeface="Microsoft Sans Serif"/>
              </a:rPr>
              <a:t>most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reliable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method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in	</a:t>
            </a:r>
            <a:r>
              <a:rPr sz="20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open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apex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35" dirty="0">
                <a:solidFill>
                  <a:srgbClr val="FF0000"/>
                </a:solidFill>
                <a:latin typeface="Microsoft Sans Serif"/>
                <a:cs typeface="Microsoft Sans Serif"/>
              </a:rPr>
              <a:t>cases </a:t>
            </a:r>
            <a:r>
              <a:rPr sz="2000" spc="-229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g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45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" dirty="0">
                <a:latin typeface="Microsoft Sans Serif"/>
                <a:cs typeface="Microsoft Sans Serif"/>
              </a:rPr>
              <a:t>lu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105410" marR="5080">
              <a:lnSpc>
                <a:spcPct val="100000"/>
              </a:lnSpc>
            </a:pP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Moisture 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or </a:t>
            </a:r>
            <a:r>
              <a:rPr sz="20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blood </a:t>
            </a:r>
            <a:r>
              <a:rPr sz="2000" spc="-85" dirty="0">
                <a:latin typeface="Microsoft Sans Serif"/>
                <a:cs typeface="Microsoft Sans Serif"/>
              </a:rPr>
              <a:t>on </a:t>
            </a:r>
            <a:r>
              <a:rPr sz="2000" spc="-30" dirty="0">
                <a:latin typeface="Microsoft Sans Serif"/>
                <a:cs typeface="Microsoft Sans Serif"/>
              </a:rPr>
              <a:t>the </a:t>
            </a:r>
            <a:r>
              <a:rPr sz="2000" spc="-20" dirty="0">
                <a:latin typeface="Microsoft Sans Serif"/>
                <a:cs typeface="Microsoft Sans Serif"/>
              </a:rPr>
              <a:t>portion </a:t>
            </a:r>
            <a:r>
              <a:rPr sz="2000" spc="-35" dirty="0">
                <a:latin typeface="Microsoft Sans Serif"/>
                <a:cs typeface="Microsoft Sans Serif"/>
              </a:rPr>
              <a:t>of </a:t>
            </a:r>
            <a:r>
              <a:rPr sz="2000" spc="-30" dirty="0">
                <a:latin typeface="Microsoft Sans Serif"/>
                <a:cs typeface="Microsoft Sans Serif"/>
              </a:rPr>
              <a:t>the paper </a:t>
            </a:r>
            <a:r>
              <a:rPr sz="2000" spc="-10" dirty="0">
                <a:latin typeface="Microsoft Sans Serif"/>
                <a:cs typeface="Microsoft Sans Serif"/>
              </a:rPr>
              <a:t>point </a:t>
            </a:r>
            <a:r>
              <a:rPr sz="2000" spc="45" dirty="0">
                <a:latin typeface="Microsoft Sans Serif"/>
                <a:cs typeface="Microsoft Sans Serif"/>
              </a:rPr>
              <a:t>that </a:t>
            </a:r>
            <a:r>
              <a:rPr sz="2000" spc="-225" dirty="0">
                <a:latin typeface="Microsoft Sans Serif"/>
                <a:cs typeface="Microsoft Sans Serif"/>
              </a:rPr>
              <a:t>passes</a:t>
            </a:r>
            <a:r>
              <a:rPr sz="2000" spc="-22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beyond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estimation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working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3FB2E-F60C-4264-CBA2-B2F64B3910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87</a:t>
            </a:fld>
            <a:endParaRPr lang="en-IN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2333" y="185420"/>
            <a:ext cx="3874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4025" algn="l"/>
              </a:tabLst>
            </a:pPr>
            <a:r>
              <a:rPr lang="en-IN" sz="2400" spc="110" dirty="0">
                <a:latin typeface="Trebuchet MS"/>
                <a:cs typeface="Trebuchet MS"/>
              </a:rPr>
              <a:t>7</a:t>
            </a:r>
            <a:r>
              <a:rPr sz="2400" spc="25" dirty="0">
                <a:latin typeface="Trebuchet MS"/>
                <a:cs typeface="Trebuchet MS"/>
              </a:rPr>
              <a:t>.</a:t>
            </a:r>
            <a:r>
              <a:rPr sz="2400" dirty="0">
                <a:latin typeface="Trebuchet MS"/>
                <a:cs typeface="Trebuchet MS"/>
              </a:rPr>
              <a:t>	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-10" dirty="0">
                <a:latin typeface="Trebuchet MS"/>
                <a:cs typeface="Trebuchet MS"/>
              </a:rPr>
              <a:t>A</a:t>
            </a:r>
            <a:r>
              <a:rPr sz="2400" spc="280" dirty="0">
                <a:latin typeface="Trebuchet MS"/>
                <a:cs typeface="Trebuchet MS"/>
              </a:rPr>
              <a:t>D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-145" dirty="0">
                <a:latin typeface="Trebuchet MS"/>
                <a:cs typeface="Trebuchet MS"/>
              </a:rPr>
              <a:t>G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-10" dirty="0">
                <a:latin typeface="Trebuchet MS"/>
                <a:cs typeface="Trebuchet MS"/>
              </a:rPr>
              <a:t>A</a:t>
            </a:r>
            <a:r>
              <a:rPr sz="2400" spc="10" dirty="0">
                <a:latin typeface="Trebuchet MS"/>
                <a:cs typeface="Trebuchet MS"/>
              </a:rPr>
              <a:t>P</a:t>
            </a:r>
            <a:r>
              <a:rPr sz="2400" spc="-95" dirty="0">
                <a:latin typeface="Trebuchet MS"/>
                <a:cs typeface="Trebuchet MS"/>
              </a:rPr>
              <a:t>H</a:t>
            </a:r>
            <a:r>
              <a:rPr sz="2400" spc="125" dirty="0">
                <a:latin typeface="Trebuchet MS"/>
                <a:cs typeface="Trebuchet MS"/>
              </a:rPr>
              <a:t>I</a:t>
            </a:r>
            <a:r>
              <a:rPr sz="2400" spc="365" dirty="0">
                <a:latin typeface="Trebuchet MS"/>
                <a:cs typeface="Trebuchet MS"/>
              </a:rPr>
              <a:t>C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G</a:t>
            </a:r>
            <a:r>
              <a:rPr sz="2400" spc="35" dirty="0">
                <a:latin typeface="Trebuchet MS"/>
                <a:cs typeface="Trebuchet MS"/>
              </a:rPr>
              <a:t>R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280" dirty="0">
                <a:latin typeface="Trebuchet MS"/>
                <a:cs typeface="Trebuchet MS"/>
              </a:rPr>
              <a:t>D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262" y="871220"/>
            <a:ext cx="9246800" cy="55322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6960">
              <a:lnSpc>
                <a:spcPct val="100000"/>
              </a:lnSpc>
              <a:spcBef>
                <a:spcPts val="100"/>
              </a:spcBef>
            </a:pPr>
            <a:r>
              <a:rPr sz="2000" spc="-110" dirty="0">
                <a:latin typeface="Microsoft Sans Serif"/>
                <a:cs typeface="Microsoft Sans Serif"/>
              </a:rPr>
              <a:t>Superimpose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millimeter grid </a:t>
            </a:r>
            <a:r>
              <a:rPr sz="2000" spc="-85" dirty="0">
                <a:latin typeface="Microsoft Sans Serif"/>
                <a:cs typeface="Microsoft Sans Serif"/>
              </a:rPr>
              <a:t>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radiograph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which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20" dirty="0">
                <a:latin typeface="Microsoft Sans Serif"/>
                <a:cs typeface="Microsoft Sans Serif"/>
              </a:rPr>
              <a:t>overcomes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need</a:t>
            </a:r>
            <a:r>
              <a:rPr sz="2000" spc="-25" dirty="0">
                <a:latin typeface="Microsoft Sans Serif"/>
                <a:cs typeface="Microsoft Sans Serif"/>
              </a:rPr>
              <a:t> for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calculation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</a:pPr>
            <a:r>
              <a:rPr sz="2400" spc="-95" dirty="0">
                <a:latin typeface="Microsoft Sans Serif"/>
                <a:cs typeface="Microsoft Sans Serif"/>
              </a:rPr>
              <a:t>disadvantages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spc="-40" dirty="0">
                <a:latin typeface="Microsoft Sans Serif"/>
                <a:cs typeface="Microsoft Sans Serif"/>
              </a:rPr>
              <a:t>:-</a:t>
            </a:r>
            <a:endParaRPr sz="2400" dirty="0">
              <a:latin typeface="Microsoft Sans Serif"/>
              <a:cs typeface="Microsoft Sans Serif"/>
            </a:endParaRPr>
          </a:p>
          <a:p>
            <a:pPr marL="2095500" indent="-254000">
              <a:lnSpc>
                <a:spcPct val="100000"/>
              </a:lnSpc>
              <a:buAutoNum type="arabicPeriod"/>
              <a:tabLst>
                <a:tab pos="2094864" algn="l"/>
                <a:tab pos="2095500" algn="l"/>
              </a:tabLst>
            </a:pPr>
            <a:r>
              <a:rPr sz="2000" spc="25" dirty="0">
                <a:latin typeface="Microsoft Sans Serif"/>
                <a:cs typeface="Microsoft Sans Serif"/>
              </a:rPr>
              <a:t>It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inaccurate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if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radiograph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bent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during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20" dirty="0">
                <a:latin typeface="Microsoft Sans Serif"/>
                <a:cs typeface="Microsoft Sans Serif"/>
              </a:rPr>
              <a:t>exposure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084070" indent="-242570">
              <a:lnSpc>
                <a:spcPct val="100000"/>
              </a:lnSpc>
              <a:buAutoNum type="arabicPeriod"/>
              <a:tabLst>
                <a:tab pos="2084070" algn="l"/>
              </a:tabLst>
            </a:pPr>
            <a:r>
              <a:rPr sz="2000" spc="-55" dirty="0">
                <a:latin typeface="Microsoft Sans Serif"/>
                <a:cs typeface="Microsoft Sans Serif"/>
              </a:rPr>
              <a:t>Grid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may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be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correctly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oriented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file </a:t>
            </a:r>
            <a:r>
              <a:rPr sz="2000" spc="-25" dirty="0">
                <a:latin typeface="Microsoft Sans Serif"/>
                <a:cs typeface="Microsoft Sans Serif"/>
              </a:rPr>
              <a:t>for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50" dirty="0">
                <a:latin typeface="Microsoft Sans Serif"/>
                <a:cs typeface="Microsoft Sans Serif"/>
              </a:rPr>
              <a:t>easy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080260" indent="-23876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080260" algn="l"/>
              </a:tabLst>
            </a:pPr>
            <a:r>
              <a:rPr sz="2000" spc="-85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ip</a:t>
            </a:r>
            <a:endParaRPr sz="2000" dirty="0">
              <a:latin typeface="Microsoft Sans Serif"/>
              <a:cs typeface="Microsoft Sans Serif"/>
            </a:endParaRPr>
          </a:p>
          <a:p>
            <a:pPr marL="1833880">
              <a:lnSpc>
                <a:spcPct val="100000"/>
              </a:lnSpc>
              <a:spcBef>
                <a:spcPts val="1310"/>
              </a:spcBef>
              <a:tabLst>
                <a:tab pos="2275205" algn="l"/>
              </a:tabLst>
            </a:pPr>
            <a:r>
              <a:rPr lang="en-IN" sz="2400" spc="65" dirty="0">
                <a:latin typeface="Trebuchet MS"/>
                <a:cs typeface="Trebuchet MS"/>
              </a:rPr>
              <a:t>8</a:t>
            </a:r>
            <a:r>
              <a:rPr sz="2400" spc="65" dirty="0">
                <a:latin typeface="Trebuchet MS"/>
                <a:cs typeface="Trebuchet MS"/>
              </a:rPr>
              <a:t>.	</a:t>
            </a:r>
            <a:r>
              <a:rPr sz="2400" spc="15" dirty="0">
                <a:latin typeface="Trebuchet MS"/>
                <a:cs typeface="Trebuchet MS"/>
              </a:rPr>
              <a:t>ELECTROMETRIC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spc="20" dirty="0">
                <a:latin typeface="Trebuchet MS"/>
                <a:cs typeface="Trebuchet MS"/>
              </a:rPr>
              <a:t>PROBE</a:t>
            </a:r>
            <a:endParaRPr sz="2400" dirty="0">
              <a:latin typeface="Trebuchet MS"/>
              <a:cs typeface="Trebuchet MS"/>
            </a:endParaRPr>
          </a:p>
          <a:p>
            <a:pPr marL="14604">
              <a:lnSpc>
                <a:spcPct val="100000"/>
              </a:lnSpc>
              <a:spcBef>
                <a:spcPts val="1330"/>
              </a:spcBef>
            </a:pPr>
            <a:r>
              <a:rPr sz="2000" spc="-229" dirty="0">
                <a:latin typeface="Microsoft Sans Serif"/>
                <a:cs typeface="Microsoft Sans Serif"/>
              </a:rPr>
              <a:t>Use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graduations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on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diagnostic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file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that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are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visible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on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radiograph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929640">
              <a:lnSpc>
                <a:spcPct val="100000"/>
              </a:lnSpc>
            </a:pPr>
            <a:r>
              <a:rPr sz="2400" spc="-95" dirty="0">
                <a:latin typeface="Microsoft Sans Serif"/>
                <a:cs typeface="Microsoft Sans Serif"/>
              </a:rPr>
              <a:t>disadvantages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spc="-40" dirty="0">
                <a:latin typeface="Microsoft Sans Serif"/>
                <a:cs typeface="Microsoft Sans Serif"/>
              </a:rPr>
              <a:t>:-</a:t>
            </a:r>
            <a:endParaRPr sz="2400" dirty="0">
              <a:latin typeface="Microsoft Sans Serif"/>
              <a:cs typeface="Microsoft Sans Serif"/>
            </a:endParaRPr>
          </a:p>
          <a:p>
            <a:pPr marL="2098040" indent="-254000">
              <a:lnSpc>
                <a:spcPct val="100000"/>
              </a:lnSpc>
              <a:buAutoNum type="arabicPeriod"/>
              <a:tabLst>
                <a:tab pos="2097405" algn="l"/>
                <a:tab pos="2098040" algn="l"/>
              </a:tabLst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20" dirty="0">
                <a:latin typeface="Microsoft Sans Serif"/>
                <a:cs typeface="Microsoft Sans Serif"/>
              </a:rPr>
              <a:t>f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00" dirty="0">
                <a:latin typeface="Microsoft Sans Serif"/>
                <a:cs typeface="Microsoft Sans Serif"/>
              </a:rPr>
              <a:t>iz</a:t>
            </a:r>
            <a:r>
              <a:rPr sz="2000" spc="-140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2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150110" indent="-306070">
              <a:lnSpc>
                <a:spcPct val="100000"/>
              </a:lnSpc>
              <a:buAutoNum type="arabicPeriod"/>
              <a:tabLst>
                <a:tab pos="2149475" algn="l"/>
                <a:tab pos="2150110" algn="l"/>
              </a:tabLst>
            </a:pP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5" dirty="0">
                <a:latin typeface="Microsoft Sans Serif"/>
                <a:cs typeface="Microsoft Sans Serif"/>
              </a:rPr>
              <a:t>l</a:t>
            </a:r>
            <a:r>
              <a:rPr sz="2000" spc="-114" dirty="0">
                <a:latin typeface="Microsoft Sans Serif"/>
                <a:cs typeface="Microsoft Sans Serif"/>
              </a:rPr>
              <a:t>e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m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0" dirty="0">
                <a:latin typeface="Microsoft Sans Serif"/>
                <a:cs typeface="Microsoft Sans Serif"/>
              </a:rPr>
              <a:t>c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5" dirty="0">
                <a:latin typeface="Microsoft Sans Serif"/>
                <a:cs typeface="Microsoft Sans Serif"/>
              </a:rPr>
              <a:t>ll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1220" y="298450"/>
            <a:ext cx="2165055" cy="3060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199DD-C176-5A5F-EF23-101B8A4D79A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88</a:t>
            </a:fld>
            <a:endParaRPr lang="en-IN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63440"/>
            <a:ext cx="10440988" cy="2540"/>
            <a:chOff x="0" y="4663440"/>
            <a:chExt cx="9144000" cy="2540"/>
          </a:xfrm>
        </p:grpSpPr>
        <p:sp>
          <p:nvSpPr>
            <p:cNvPr id="3" name="object 3"/>
            <p:cNvSpPr/>
            <p:nvPr/>
          </p:nvSpPr>
          <p:spPr>
            <a:xfrm>
              <a:off x="0" y="4663452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18" y="1257"/>
                  </a:moveTo>
                  <a:lnTo>
                    <a:pt x="54876" y="1257"/>
                  </a:lnTo>
                  <a:lnTo>
                    <a:pt x="1270" y="125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2527"/>
                  </a:lnTo>
                  <a:lnTo>
                    <a:pt x="53365" y="2527"/>
                  </a:lnTo>
                  <a:lnTo>
                    <a:pt x="110807" y="2527"/>
                  </a:lnTo>
                  <a:lnTo>
                    <a:pt x="112318" y="1257"/>
                  </a:lnTo>
                  <a:close/>
                </a:path>
              </a:pathLst>
            </a:custGeom>
            <a:solidFill>
              <a:srgbClr val="EF6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08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9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84" y="1269"/>
                  </a:lnTo>
                  <a:lnTo>
                    <a:pt x="57698" y="0"/>
                  </a:lnTo>
                  <a:close/>
                </a:path>
              </a:pathLst>
            </a:custGeom>
            <a:solidFill>
              <a:srgbClr val="EE6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99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60" h="1270">
                  <a:moveTo>
                    <a:pt x="60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915" y="1269"/>
                  </a:lnTo>
                  <a:lnTo>
                    <a:pt x="60429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9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0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90" y="1269"/>
                  </a:lnTo>
                  <a:lnTo>
                    <a:pt x="58903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29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8" y="1269"/>
                  </a:lnTo>
                  <a:lnTo>
                    <a:pt x="58991" y="0"/>
                  </a:lnTo>
                  <a:close/>
                </a:path>
              </a:pathLst>
            </a:custGeom>
            <a:solidFill>
              <a:srgbClr val="EB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7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64" y="1269"/>
                  </a:lnTo>
                  <a:lnTo>
                    <a:pt x="59177" y="0"/>
                  </a:lnTo>
                  <a:close/>
                </a:path>
              </a:pathLst>
            </a:custGeom>
            <a:solidFill>
              <a:srgbClr val="EA6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44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66" y="1269"/>
                  </a:lnTo>
                  <a:lnTo>
                    <a:pt x="58879" y="0"/>
                  </a:lnTo>
                  <a:close/>
                </a:path>
              </a:pathLst>
            </a:custGeom>
            <a:solidFill>
              <a:srgbClr val="E966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8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6" y="1269"/>
                  </a:lnTo>
                  <a:lnTo>
                    <a:pt x="59020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3315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50" y="1269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E76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6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5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39" y="1269"/>
                  </a:lnTo>
                  <a:lnTo>
                    <a:pt x="57752" y="0"/>
                  </a:lnTo>
                  <a:close/>
                </a:path>
              </a:pathLst>
            </a:custGeom>
            <a:solidFill>
              <a:srgbClr val="E66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840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6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48" y="1269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E5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85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1" y="1269"/>
                  </a:lnTo>
                  <a:lnTo>
                    <a:pt x="60335" y="0"/>
                  </a:lnTo>
                  <a:close/>
                </a:path>
              </a:pathLst>
            </a:custGeom>
            <a:solidFill>
              <a:srgbClr val="E4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67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3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2096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2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13" y="1269"/>
                  </a:lnTo>
                  <a:lnTo>
                    <a:pt x="57927" y="0"/>
                  </a:lnTo>
                  <a:close/>
                </a:path>
              </a:pathLst>
            </a:custGeom>
            <a:solidFill>
              <a:srgbClr val="E2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50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825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312" y="1269"/>
                  </a:lnTo>
                  <a:lnTo>
                    <a:pt x="58825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582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83" y="1269"/>
                  </a:lnTo>
                  <a:lnTo>
                    <a:pt x="6029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460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7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5" y="1269"/>
                  </a:lnTo>
                  <a:lnTo>
                    <a:pt x="57979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107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621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8969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D5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711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21" y="1269"/>
                  </a:lnTo>
                  <a:lnTo>
                    <a:pt x="59134" y="0"/>
                  </a:lnTo>
                  <a:close/>
                </a:path>
              </a:pathLst>
            </a:custGeom>
            <a:solidFill>
              <a:srgbClr val="DC5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473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1" y="1269"/>
                  </a:lnTo>
                  <a:lnTo>
                    <a:pt x="59154" y="0"/>
                  </a:lnTo>
                  <a:close/>
                </a:path>
              </a:pathLst>
            </a:custGeom>
            <a:solidFill>
              <a:srgbClr val="DB5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6237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46" y="1269"/>
                  </a:lnTo>
                  <a:lnTo>
                    <a:pt x="58759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1962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49" y="1269"/>
                  </a:lnTo>
                  <a:lnTo>
                    <a:pt x="5916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727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07" y="1269"/>
                  </a:lnTo>
                  <a:lnTo>
                    <a:pt x="60220" y="0"/>
                  </a:lnTo>
                  <a:close/>
                </a:path>
              </a:pathLst>
            </a:custGeom>
            <a:solidFill>
              <a:srgbClr val="D85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598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59" y="1269"/>
                  </a:lnTo>
                  <a:lnTo>
                    <a:pt x="57872" y="0"/>
                  </a:lnTo>
                  <a:close/>
                </a:path>
              </a:pathLst>
            </a:custGeom>
            <a:solidFill>
              <a:srgbClr val="D7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233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7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14" y="1269"/>
                  </a:lnTo>
                  <a:lnTo>
                    <a:pt x="58728" y="0"/>
                  </a:lnTo>
                  <a:close/>
                </a:path>
              </a:pathLst>
            </a:custGeom>
            <a:solidFill>
              <a:srgbClr val="D6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955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35" y="1269"/>
                  </a:lnTo>
                  <a:lnTo>
                    <a:pt x="60448" y="0"/>
                  </a:lnTo>
                  <a:close/>
                </a:path>
              </a:pathLst>
            </a:custGeom>
            <a:solidFill>
              <a:srgbClr val="D5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0848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89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382" y="1269"/>
                  </a:lnTo>
                  <a:lnTo>
                    <a:pt x="57896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48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14" y="1269"/>
                  </a:lnTo>
                  <a:lnTo>
                    <a:pt x="59228" y="0"/>
                  </a:lnTo>
                  <a:close/>
                </a:path>
              </a:pathLst>
            </a:custGeom>
            <a:solidFill>
              <a:srgbClr val="D35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258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D2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099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1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3841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0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4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88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6474" y="1270"/>
                  </a:lnTo>
                  <a:lnTo>
                    <a:pt x="57988" y="0"/>
                  </a:lnTo>
                  <a:close/>
                </a:path>
              </a:pathLst>
            </a:custGeom>
            <a:solidFill>
              <a:srgbClr val="CF5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5231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2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12" y="1269"/>
                  </a:lnTo>
                  <a:lnTo>
                    <a:pt x="60125" y="0"/>
                  </a:lnTo>
                  <a:close/>
                </a:path>
              </a:pathLst>
            </a:custGeom>
            <a:solidFill>
              <a:srgbClr val="CE4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1092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63" y="1269"/>
                  </a:lnTo>
                  <a:lnTo>
                    <a:pt x="59277" y="0"/>
                  </a:lnTo>
                  <a:close/>
                </a:path>
              </a:pathLst>
            </a:custGeom>
            <a:solidFill>
              <a:srgbClr val="CD4E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8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3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18" y="1269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CC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263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126" y="1269"/>
                  </a:lnTo>
                  <a:lnTo>
                    <a:pt x="58640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34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0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92" y="1269"/>
                  </a:lnTo>
                  <a:lnTo>
                    <a:pt x="59306" y="0"/>
                  </a:lnTo>
                  <a:close/>
                </a:path>
              </a:pathLst>
            </a:custGeom>
            <a:solidFill>
              <a:srgbClr val="CA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123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7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80" y="1269"/>
                  </a:lnTo>
                  <a:lnTo>
                    <a:pt x="57994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771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8563" y="1269"/>
                  </a:lnTo>
                  <a:lnTo>
                    <a:pt x="600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627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0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94" y="1269"/>
                  </a:lnTo>
                  <a:lnTo>
                    <a:pt x="59007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37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7119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26" y="1269"/>
                  </a:lnTo>
                  <a:lnTo>
                    <a:pt x="60039" y="0"/>
                  </a:lnTo>
                  <a:close/>
                </a:path>
              </a:pathLst>
            </a:custGeom>
            <a:solidFill>
              <a:srgbClr val="C548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29725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C4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58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37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58" y="1269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C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373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98" y="1269"/>
                  </a:lnTo>
                  <a:lnTo>
                    <a:pt x="60011" y="0"/>
                  </a:lnTo>
                  <a:close/>
                </a:path>
              </a:pathLst>
            </a:custGeom>
            <a:solidFill>
              <a:srgbClr val="C2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0223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19" h="1270">
                  <a:moveTo>
                    <a:pt x="580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534" y="1269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C14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876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901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4" y="1269"/>
                  </a:lnTo>
                  <a:lnTo>
                    <a:pt x="59018" y="0"/>
                  </a:lnTo>
                  <a:close/>
                </a:path>
              </a:pathLst>
            </a:custGeom>
            <a:solidFill>
              <a:srgbClr val="C04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1627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8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69" y="1269"/>
                  </a:lnTo>
                  <a:lnTo>
                    <a:pt x="59982" y="0"/>
                  </a:lnTo>
                  <a:close/>
                </a:path>
              </a:pathLst>
            </a:custGeom>
            <a:solidFill>
              <a:srgbClr val="BF4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7474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421" y="1270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E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3216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6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D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900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684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170" y="1270"/>
                  </a:lnTo>
                  <a:lnTo>
                    <a:pt x="58684" y="0"/>
                  </a:lnTo>
                  <a:close/>
                </a:path>
              </a:pathLst>
            </a:custGeom>
            <a:solidFill>
              <a:srgbClr val="BC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4725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5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0467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44" y="1269"/>
                  </a:lnTo>
                  <a:lnTo>
                    <a:pt x="59458" y="0"/>
                  </a:lnTo>
                  <a:close/>
                </a:path>
              </a:pathLst>
            </a:custGeom>
            <a:solidFill>
              <a:srgbClr val="BB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2618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89" y="1269"/>
                  </a:lnTo>
                  <a:lnTo>
                    <a:pt x="59102" y="0"/>
                  </a:lnTo>
                  <a:close/>
                </a:path>
              </a:pathLst>
            </a:custGeom>
            <a:solidFill>
              <a:srgbClr val="BA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2020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75" y="1269"/>
                  </a:lnTo>
                  <a:lnTo>
                    <a:pt x="58488" y="0"/>
                  </a:lnTo>
                  <a:close/>
                </a:path>
              </a:pathLst>
            </a:custGeom>
            <a:solidFill>
              <a:srgbClr val="B9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7718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86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973" y="1270"/>
                  </a:lnTo>
                  <a:lnTo>
                    <a:pt x="59486" y="0"/>
                  </a:lnTo>
                  <a:close/>
                </a:path>
              </a:pathLst>
            </a:custGeom>
            <a:solidFill>
              <a:srgbClr val="B8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35156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9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83" y="1269"/>
                  </a:lnTo>
                  <a:lnTo>
                    <a:pt x="59897" y="0"/>
                  </a:lnTo>
                  <a:close/>
                </a:path>
              </a:pathLst>
            </a:custGeom>
            <a:solidFill>
              <a:srgbClr val="B73B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93540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4969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1" y="1269"/>
                  </a:lnTo>
                  <a:lnTo>
                    <a:pt x="59515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0769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5" y="1269"/>
                  </a:lnTo>
                  <a:lnTo>
                    <a:pt x="59868" y="0"/>
                  </a:lnTo>
                  <a:close/>
                </a:path>
              </a:pathLst>
            </a:custGeom>
            <a:solidFill>
              <a:srgbClr val="B438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604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23471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7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760" y="1269"/>
                  </a:lnTo>
                  <a:lnTo>
                    <a:pt x="58274" y="0"/>
                  </a:lnTo>
                  <a:close/>
                </a:path>
              </a:pathLst>
            </a:custGeom>
            <a:solidFill>
              <a:srgbClr val="B23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80231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3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26" y="1269"/>
                  </a:lnTo>
                  <a:lnTo>
                    <a:pt x="59839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95979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7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7323" y="1270"/>
                  </a:lnTo>
                  <a:lnTo>
                    <a:pt x="58837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85330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276" y="0"/>
                  </a:moveTo>
                  <a:lnTo>
                    <a:pt x="1514" y="0"/>
                  </a:lnTo>
                  <a:lnTo>
                    <a:pt x="0" y="1270"/>
                  </a:lnTo>
                  <a:lnTo>
                    <a:pt x="57763" y="1270"/>
                  </a:lnTo>
                  <a:lnTo>
                    <a:pt x="59276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1106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D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9684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C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25910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4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26" y="1269"/>
                  </a:lnTo>
                  <a:lnTo>
                    <a:pt x="58340" y="0"/>
                  </a:lnTo>
                  <a:close/>
                </a:path>
              </a:pathLst>
            </a:custGeom>
            <a:solidFill>
              <a:srgbClr val="AB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273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0" y="1269"/>
                  </a:lnTo>
                  <a:lnTo>
                    <a:pt x="59773" y="0"/>
                  </a:lnTo>
                  <a:close/>
                </a:path>
              </a:pathLst>
            </a:custGeom>
            <a:solidFill>
              <a:srgbClr val="AA3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409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29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116" y="1270"/>
                  </a:lnTo>
                  <a:lnTo>
                    <a:pt x="59629" y="0"/>
                  </a:lnTo>
                  <a:close/>
                </a:path>
              </a:pathLst>
            </a:custGeom>
            <a:solidFill>
              <a:srgbClr val="A92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9911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5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40" y="1269"/>
                  </a:lnTo>
                  <a:lnTo>
                    <a:pt x="59754" y="0"/>
                  </a:lnTo>
                  <a:close/>
                </a:path>
              </a:pathLst>
            </a:custGeom>
            <a:solidFill>
              <a:srgbClr val="A82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57354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1350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44" y="1269"/>
                  </a:lnTo>
                  <a:lnTo>
                    <a:pt x="59658" y="0"/>
                  </a:lnTo>
                  <a:close/>
                </a:path>
              </a:pathLst>
            </a:custGeom>
            <a:solidFill>
              <a:srgbClr val="A62C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37165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52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2908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03" y="1269"/>
                  </a:lnTo>
                  <a:lnTo>
                    <a:pt x="59716" y="0"/>
                  </a:lnTo>
                  <a:close/>
                </a:path>
              </a:pathLst>
            </a:custGeom>
            <a:solidFill>
              <a:srgbClr val="A42A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8728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4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03" y="1269"/>
                  </a:lnTo>
                  <a:lnTo>
                    <a:pt x="58416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4418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016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74" y="1269"/>
                  </a:lnTo>
                  <a:lnTo>
                    <a:pt x="59687" y="0"/>
                  </a:lnTo>
                  <a:close/>
                </a:path>
              </a:pathLst>
            </a:custGeom>
            <a:solidFill>
              <a:srgbClr val="A027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5979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06" y="1269"/>
                  </a:lnTo>
                  <a:lnTo>
                    <a:pt x="58319" y="0"/>
                  </a:lnTo>
                  <a:close/>
                </a:path>
              </a:pathLst>
            </a:custGeom>
            <a:solidFill>
              <a:srgbClr val="A128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1660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80" y="1269"/>
                  </a:lnTo>
                  <a:lnTo>
                    <a:pt x="59794" y="0"/>
                  </a:lnTo>
                  <a:close/>
                </a:path>
              </a:pathLst>
            </a:custGeom>
            <a:solidFill>
              <a:srgbClr val="A229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7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32A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83230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42B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8972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4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969" y="1269"/>
                  </a:lnTo>
                  <a:lnTo>
                    <a:pt x="58483" y="0"/>
                  </a:lnTo>
                  <a:close/>
                </a:path>
              </a:pathLst>
            </a:custGeom>
            <a:solidFill>
              <a:srgbClr val="A52C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94669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63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117" y="1269"/>
                  </a:lnTo>
                  <a:lnTo>
                    <a:pt x="59630" y="0"/>
                  </a:lnTo>
                  <a:close/>
                </a:path>
              </a:pathLst>
            </a:custGeom>
            <a:solidFill>
              <a:srgbClr val="A62D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00481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7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06223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68" y="1269"/>
                  </a:lnTo>
                  <a:lnTo>
                    <a:pt x="59781" y="0"/>
                  </a:lnTo>
                  <a:close/>
                </a:path>
              </a:pathLst>
            </a:custGeom>
            <a:solidFill>
              <a:srgbClr val="A82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20502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3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818" y="1269"/>
                  </a:lnTo>
                  <a:lnTo>
                    <a:pt x="58332" y="0"/>
                  </a:lnTo>
                  <a:close/>
                </a:path>
              </a:pathLst>
            </a:custGeom>
            <a:solidFill>
              <a:srgbClr val="A92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732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AA3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23474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96" y="1269"/>
                  </a:lnTo>
                  <a:lnTo>
                    <a:pt x="59810" y="0"/>
                  </a:lnTo>
                  <a:close/>
                </a:path>
              </a:pathLst>
            </a:custGeom>
            <a:solidFill>
              <a:srgbClr val="AB3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304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2" y="1269"/>
                  </a:lnTo>
                  <a:lnTo>
                    <a:pt x="59046" y="0"/>
                  </a:lnTo>
                  <a:close/>
                </a:path>
              </a:pathLst>
            </a:custGeom>
            <a:solidFill>
              <a:srgbClr val="AC3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3505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08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73" y="1269"/>
                  </a:lnTo>
                  <a:lnTo>
                    <a:pt x="59087" y="0"/>
                  </a:lnTo>
                  <a:close/>
                </a:path>
              </a:pathLst>
            </a:custGeom>
            <a:solidFill>
              <a:srgbClr val="AD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0814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AE3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46557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31" y="1269"/>
                  </a:lnTo>
                  <a:lnTo>
                    <a:pt x="59544" y="0"/>
                  </a:lnTo>
                  <a:close/>
                </a:path>
              </a:pathLst>
            </a:custGeom>
            <a:solidFill>
              <a:srgbClr val="AF34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523609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5" h="1270">
                  <a:moveTo>
                    <a:pt x="5766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51" y="1269"/>
                  </a:lnTo>
                  <a:lnTo>
                    <a:pt x="57665" y="0"/>
                  </a:lnTo>
                  <a:close/>
                </a:path>
              </a:pathLst>
            </a:custGeom>
            <a:solidFill>
              <a:srgbClr val="B03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579760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6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53" y="1269"/>
                  </a:lnTo>
                  <a:lnTo>
                    <a:pt x="59867" y="0"/>
                  </a:lnTo>
                  <a:close/>
                </a:path>
              </a:pathLst>
            </a:custGeom>
            <a:solidFill>
              <a:srgbClr val="B13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638115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03" y="1269"/>
                  </a:lnTo>
                  <a:lnTo>
                    <a:pt x="59516" y="0"/>
                  </a:lnTo>
                  <a:close/>
                </a:path>
              </a:pathLst>
            </a:custGeom>
            <a:solidFill>
              <a:srgbClr val="B23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61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33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353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918" y="1269"/>
                  </a:lnTo>
                  <a:lnTo>
                    <a:pt x="59432" y="0"/>
                  </a:lnTo>
                  <a:close/>
                </a:path>
              </a:pathLst>
            </a:custGeom>
            <a:solidFill>
              <a:srgbClr val="B439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81145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681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168" y="1269"/>
                  </a:lnTo>
                  <a:lnTo>
                    <a:pt x="58681" y="0"/>
                  </a:lnTo>
                  <a:close/>
                </a:path>
              </a:pathLst>
            </a:custGeom>
            <a:solidFill>
              <a:srgbClr val="B539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6862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63A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2604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2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11" y="1269"/>
                  </a:lnTo>
                  <a:lnTo>
                    <a:pt x="59924" y="0"/>
                  </a:lnTo>
                  <a:close/>
                </a:path>
              </a:pathLst>
            </a:custGeom>
            <a:solidFill>
              <a:srgbClr val="B73B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84459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18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675" y="1269"/>
                  </a:lnTo>
                  <a:lnTo>
                    <a:pt x="58189" y="0"/>
                  </a:lnTo>
                  <a:close/>
                </a:path>
              </a:pathLst>
            </a:custGeom>
            <a:solidFill>
              <a:srgbClr val="B83C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041135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93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09855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A3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597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5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041" y="1269"/>
                  </a:lnTo>
                  <a:lnTo>
                    <a:pt x="59555" y="0"/>
                  </a:lnTo>
                  <a:close/>
                </a:path>
              </a:pathLst>
            </a:custGeom>
            <a:solidFill>
              <a:srgbClr val="BB3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214020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29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915" y="1269"/>
                  </a:lnTo>
                  <a:lnTo>
                    <a:pt x="59429" y="0"/>
                  </a:lnTo>
                  <a:close/>
                </a:path>
              </a:pathLst>
            </a:custGeom>
            <a:solidFill>
              <a:srgbClr val="BC3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71936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11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98" y="1269"/>
                  </a:lnTo>
                  <a:lnTo>
                    <a:pt x="59111" y="0"/>
                  </a:lnTo>
                  <a:close/>
                </a:path>
              </a:pathLst>
            </a:custGeom>
            <a:solidFill>
              <a:srgbClr val="BD4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329534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89" h="1270">
                  <a:moveTo>
                    <a:pt x="5940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88" y="1269"/>
                  </a:lnTo>
                  <a:lnTo>
                    <a:pt x="59402" y="0"/>
                  </a:lnTo>
                  <a:close/>
                </a:path>
              </a:pathLst>
            </a:custGeom>
            <a:solidFill>
              <a:srgbClr val="BE4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8742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55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045" y="1269"/>
                  </a:lnTo>
                  <a:lnTo>
                    <a:pt x="58559" y="0"/>
                  </a:lnTo>
                  <a:close/>
                </a:path>
              </a:pathLst>
            </a:custGeom>
            <a:solidFill>
              <a:srgbClr val="BF4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4446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16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02" y="1269"/>
                  </a:lnTo>
                  <a:lnTo>
                    <a:pt x="59116" y="0"/>
                  </a:lnTo>
                  <a:close/>
                </a:path>
              </a:pathLst>
            </a:custGeom>
            <a:solidFill>
              <a:srgbClr val="C04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02072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60" y="1269"/>
                  </a:lnTo>
                  <a:lnTo>
                    <a:pt x="59373" y="0"/>
                  </a:lnTo>
                  <a:close/>
                </a:path>
              </a:pathLst>
            </a:custGeom>
            <a:solidFill>
              <a:srgbClr val="C14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5993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24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1735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6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55" y="1269"/>
                  </a:lnTo>
                  <a:lnTo>
                    <a:pt x="58769" y="0"/>
                  </a:lnTo>
                  <a:close/>
                </a:path>
              </a:pathLst>
            </a:custGeom>
            <a:solidFill>
              <a:srgbClr val="C34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74610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1" y="1269"/>
                  </a:lnTo>
                  <a:lnTo>
                    <a:pt x="58944" y="0"/>
                  </a:lnTo>
                  <a:close/>
                </a:path>
              </a:pathLst>
            </a:custGeom>
            <a:solidFill>
              <a:srgbClr val="C4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3204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822" y="1269"/>
                  </a:lnTo>
                  <a:lnTo>
                    <a:pt x="59335" y="0"/>
                  </a:lnTo>
                  <a:close/>
                </a:path>
              </a:pathLst>
            </a:custGeom>
            <a:solidFill>
              <a:srgbClr val="C54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8986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7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234" y="1269"/>
                  </a:lnTo>
                  <a:lnTo>
                    <a:pt x="59748" y="0"/>
                  </a:lnTo>
                  <a:close/>
                </a:path>
              </a:pathLst>
            </a:custGeom>
            <a:solidFill>
              <a:srgbClr val="C64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4809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324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811" y="1269"/>
                  </a:lnTo>
                  <a:lnTo>
                    <a:pt x="59324" y="0"/>
                  </a:lnTo>
                  <a:close/>
                </a:path>
              </a:pathLst>
            </a:custGeom>
            <a:solidFill>
              <a:srgbClr val="C74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90590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63" y="1269"/>
                  </a:lnTo>
                  <a:lnTo>
                    <a:pt x="57977" y="0"/>
                  </a:lnTo>
                  <a:close/>
                </a:path>
              </a:pathLst>
            </a:custGeom>
            <a:solidFill>
              <a:srgbClr val="C84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6237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94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19794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81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303" y="1269"/>
                  </a:lnTo>
                  <a:lnTo>
                    <a:pt x="59817" y="0"/>
                  </a:lnTo>
                  <a:close/>
                </a:path>
              </a:pathLst>
            </a:custGeom>
            <a:solidFill>
              <a:srgbClr val="CA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7809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29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783" y="1269"/>
                  </a:lnTo>
                  <a:lnTo>
                    <a:pt x="58296" y="0"/>
                  </a:lnTo>
                  <a:close/>
                </a:path>
              </a:pathLst>
            </a:custGeom>
            <a:solidFill>
              <a:srgbClr val="CC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13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CC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92303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3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620" y="1269"/>
                  </a:lnTo>
                  <a:lnTo>
                    <a:pt x="60134" y="0"/>
                  </a:lnTo>
                  <a:close/>
                </a:path>
              </a:pathLst>
            </a:custGeom>
            <a:solidFill>
              <a:srgbClr val="CD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25092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94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80" y="1269"/>
                  </a:lnTo>
                  <a:lnTo>
                    <a:pt x="58994" y="0"/>
                  </a:lnTo>
                  <a:close/>
                </a:path>
              </a:pathLst>
            </a:custGeom>
            <a:solidFill>
              <a:srgbClr val="CE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0840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9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408" y="1269"/>
                  </a:lnTo>
                  <a:lnTo>
                    <a:pt x="57921" y="0"/>
                  </a:lnTo>
                  <a:close/>
                </a:path>
              </a:pathLst>
            </a:custGeom>
            <a:solidFill>
              <a:srgbClr val="CF50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364812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162" y="0"/>
                  </a:moveTo>
                  <a:lnTo>
                    <a:pt x="1513" y="0"/>
                  </a:lnTo>
                  <a:lnTo>
                    <a:pt x="0" y="1270"/>
                  </a:lnTo>
                  <a:lnTo>
                    <a:pt x="58649" y="1270"/>
                  </a:lnTo>
                  <a:lnTo>
                    <a:pt x="60162" y="0"/>
                  </a:lnTo>
                  <a:close/>
                </a:path>
              </a:pathLst>
            </a:custGeom>
            <a:solidFill>
              <a:srgbClr val="D051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2346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2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707" y="1269"/>
                  </a:lnTo>
                  <a:lnTo>
                    <a:pt x="59221" y="0"/>
                  </a:lnTo>
                  <a:close/>
                </a:path>
              </a:pathLst>
            </a:custGeom>
            <a:solidFill>
              <a:srgbClr val="D15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8116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599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444" y="1269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rgbClr val="D25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539613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98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385" y="1269"/>
                  </a:lnTo>
                  <a:lnTo>
                    <a:pt x="57898" y="0"/>
                  </a:lnTo>
                  <a:close/>
                </a:path>
              </a:pathLst>
            </a:custGeom>
            <a:solidFill>
              <a:srgbClr val="D35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95999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9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79" y="1269"/>
                  </a:lnTo>
                  <a:lnTo>
                    <a:pt x="59192" y="0"/>
                  </a:lnTo>
                  <a:close/>
                </a:path>
              </a:pathLst>
            </a:custGeom>
            <a:solidFill>
              <a:srgbClr val="D45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5367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7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221" y="1269"/>
                  </a:lnTo>
                  <a:lnTo>
                    <a:pt x="58735" y="0"/>
                  </a:lnTo>
                  <a:close/>
                </a:path>
              </a:pathLst>
            </a:custGeom>
            <a:solidFill>
              <a:srgbClr val="D45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710899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2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14" y="1269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D55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69614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86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73" y="1269"/>
                  </a:lnTo>
                  <a:lnTo>
                    <a:pt x="58086" y="0"/>
                  </a:lnTo>
                  <a:close/>
                </a:path>
              </a:pathLst>
            </a:custGeom>
            <a:solidFill>
              <a:srgbClr val="D65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26187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75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8360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080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566" y="1269"/>
                  </a:lnTo>
                  <a:lnTo>
                    <a:pt x="60080" y="0"/>
                  </a:lnTo>
                  <a:close/>
                </a:path>
              </a:pathLst>
            </a:custGeom>
            <a:solidFill>
              <a:srgbClr val="D858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42175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803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520" y="1269"/>
                  </a:lnTo>
                  <a:lnTo>
                    <a:pt x="58033" y="0"/>
                  </a:lnTo>
                  <a:close/>
                </a:path>
              </a:pathLst>
            </a:custGeom>
            <a:solidFill>
              <a:srgbClr val="D95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99869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DA5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056118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277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63" y="1269"/>
                  </a:lnTo>
                  <a:lnTo>
                    <a:pt x="60277" y="0"/>
                  </a:lnTo>
                  <a:close/>
                </a:path>
              </a:pathLst>
            </a:custGeom>
            <a:solidFill>
              <a:srgbClr val="DB5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114881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7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57" y="1269"/>
                  </a:lnTo>
                  <a:lnTo>
                    <a:pt x="58971" y="0"/>
                  </a:lnTo>
                  <a:close/>
                </a:path>
              </a:pathLst>
            </a:custGeom>
            <a:solidFill>
              <a:srgbClr val="DC5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172338" y="4664710"/>
              <a:ext cx="58419" cy="1270"/>
            </a:xfrm>
            <a:custGeom>
              <a:avLst/>
              <a:gdLst/>
              <a:ahLst/>
              <a:cxnLst/>
              <a:rect l="l" t="t" r="r" b="b"/>
              <a:pathLst>
                <a:path w="58420" h="1270">
                  <a:moveTo>
                    <a:pt x="5780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288" y="1269"/>
                  </a:lnTo>
                  <a:lnTo>
                    <a:pt x="57801" y="0"/>
                  </a:lnTo>
                  <a:close/>
                </a:path>
              </a:pathLst>
            </a:custGeom>
            <a:solidFill>
              <a:srgbClr val="DD5D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28627" y="4664710"/>
              <a:ext cx="60325" cy="1270"/>
            </a:xfrm>
            <a:custGeom>
              <a:avLst/>
              <a:gdLst/>
              <a:ahLst/>
              <a:cxnLst/>
              <a:rect l="l" t="t" r="r" b="b"/>
              <a:pathLst>
                <a:path w="60325" h="1270">
                  <a:moveTo>
                    <a:pt x="6030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791" y="1269"/>
                  </a:lnTo>
                  <a:lnTo>
                    <a:pt x="60305" y="0"/>
                  </a:lnTo>
                  <a:close/>
                </a:path>
              </a:pathLst>
            </a:custGeom>
            <a:solidFill>
              <a:srgbClr val="DE5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8741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32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18" y="1269"/>
                  </a:lnTo>
                  <a:lnTo>
                    <a:pt x="58832" y="0"/>
                  </a:lnTo>
                  <a:close/>
                </a:path>
              </a:pathLst>
            </a:custGeom>
            <a:solidFill>
              <a:srgbClr val="DF5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44737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077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7563" y="1269"/>
                  </a:lnTo>
                  <a:lnTo>
                    <a:pt x="59077" y="0"/>
                  </a:lnTo>
                  <a:close/>
                </a:path>
              </a:pathLst>
            </a:custGeom>
            <a:solidFill>
              <a:srgbClr val="E05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402301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6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4" y="1269"/>
                  </a:lnTo>
                  <a:lnTo>
                    <a:pt x="59168" y="0"/>
                  </a:lnTo>
                  <a:close/>
                </a:path>
              </a:pathLst>
            </a:custGeom>
            <a:solidFill>
              <a:srgbClr val="E16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459956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4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36" y="1269"/>
                  </a:lnTo>
                  <a:lnTo>
                    <a:pt x="59049" y="0"/>
                  </a:lnTo>
                  <a:close/>
                </a:path>
              </a:pathLst>
            </a:custGeom>
            <a:solidFill>
              <a:srgbClr val="E26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517493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85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341" y="1269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E362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574833" y="4664710"/>
              <a:ext cx="59690" cy="1270"/>
            </a:xfrm>
            <a:custGeom>
              <a:avLst/>
              <a:gdLst/>
              <a:ahLst/>
              <a:cxnLst/>
              <a:rect l="l" t="t" r="r" b="b"/>
              <a:pathLst>
                <a:path w="59690" h="1270">
                  <a:moveTo>
                    <a:pt x="5917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659" y="1269"/>
                  </a:lnTo>
                  <a:lnTo>
                    <a:pt x="59173" y="0"/>
                  </a:lnTo>
                  <a:close/>
                </a:path>
              </a:pathLst>
            </a:custGeom>
            <a:solidFill>
              <a:srgbClr val="E463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632494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902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508" y="1269"/>
                  </a:lnTo>
                  <a:lnTo>
                    <a:pt x="59021" y="0"/>
                  </a:lnTo>
                  <a:close/>
                </a:path>
              </a:pathLst>
            </a:custGeom>
            <a:solidFill>
              <a:srgbClr val="E56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69000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35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21" y="1269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E66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47423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34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829" y="1269"/>
                  </a:lnTo>
                  <a:lnTo>
                    <a:pt x="60343" y="0"/>
                  </a:lnTo>
                  <a:close/>
                </a:path>
              </a:pathLst>
            </a:custGeom>
            <a:solidFill>
              <a:srgbClr val="E7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80625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723" y="0"/>
                  </a:moveTo>
                  <a:lnTo>
                    <a:pt x="1514" y="0"/>
                  </a:lnTo>
                  <a:lnTo>
                    <a:pt x="0" y="1269"/>
                  </a:lnTo>
                  <a:lnTo>
                    <a:pt x="56209" y="1269"/>
                  </a:lnTo>
                  <a:lnTo>
                    <a:pt x="57723" y="0"/>
                  </a:lnTo>
                  <a:close/>
                </a:path>
              </a:pathLst>
            </a:custGeom>
            <a:solidFill>
              <a:srgbClr val="E86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862462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83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70" y="1269"/>
                  </a:lnTo>
                  <a:lnTo>
                    <a:pt x="58983" y="0"/>
                  </a:lnTo>
                  <a:close/>
                </a:path>
              </a:pathLst>
            </a:custGeom>
            <a:solidFill>
              <a:srgbClr val="E96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19932" y="4664710"/>
              <a:ext cx="60960" cy="1270"/>
            </a:xfrm>
            <a:custGeom>
              <a:avLst/>
              <a:gdLst/>
              <a:ahLst/>
              <a:cxnLst/>
              <a:rect l="l" t="t" r="r" b="b"/>
              <a:pathLst>
                <a:path w="60959" h="1270">
                  <a:moveTo>
                    <a:pt x="60419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8906" y="1269"/>
                  </a:lnTo>
                  <a:lnTo>
                    <a:pt x="60419" y="0"/>
                  </a:lnTo>
                  <a:close/>
                </a:path>
              </a:pathLst>
            </a:custGeom>
            <a:solidFill>
              <a:srgbClr val="EA6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78838" y="4664710"/>
              <a:ext cx="59055" cy="1270"/>
            </a:xfrm>
            <a:custGeom>
              <a:avLst/>
              <a:gdLst/>
              <a:ahLst/>
              <a:cxnLst/>
              <a:rect l="l" t="t" r="r" b="b"/>
              <a:pathLst>
                <a:path w="59054" h="1270">
                  <a:moveTo>
                    <a:pt x="5894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7434" y="1269"/>
                  </a:lnTo>
                  <a:lnTo>
                    <a:pt x="58948" y="0"/>
                  </a:lnTo>
                  <a:close/>
                </a:path>
              </a:pathLst>
            </a:custGeom>
            <a:solidFill>
              <a:srgbClr val="EB6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036273" y="4664710"/>
              <a:ext cx="57785" cy="1270"/>
            </a:xfrm>
            <a:custGeom>
              <a:avLst/>
              <a:gdLst/>
              <a:ahLst/>
              <a:cxnLst/>
              <a:rect l="l" t="t" r="r" b="b"/>
              <a:pathLst>
                <a:path w="57784" h="1270">
                  <a:moveTo>
                    <a:pt x="57681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6168" y="1269"/>
                  </a:lnTo>
                  <a:lnTo>
                    <a:pt x="57681" y="0"/>
                  </a:lnTo>
                  <a:close/>
                </a:path>
              </a:pathLst>
            </a:custGeom>
            <a:solidFill>
              <a:srgbClr val="EC6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092441" y="4664710"/>
              <a:ext cx="52069" cy="1270"/>
            </a:xfrm>
            <a:custGeom>
              <a:avLst/>
              <a:gdLst/>
              <a:ahLst/>
              <a:cxnLst/>
              <a:rect l="l" t="t" r="r" b="b"/>
              <a:pathLst>
                <a:path w="52070" h="1270">
                  <a:moveTo>
                    <a:pt x="51558" y="0"/>
                  </a:moveTo>
                  <a:lnTo>
                    <a:pt x="1513" y="0"/>
                  </a:lnTo>
                  <a:lnTo>
                    <a:pt x="0" y="1269"/>
                  </a:lnTo>
                  <a:lnTo>
                    <a:pt x="51558" y="1269"/>
                  </a:lnTo>
                  <a:lnTo>
                    <a:pt x="51558" y="0"/>
                  </a:lnTo>
                  <a:close/>
                </a:path>
              </a:pathLst>
            </a:custGeom>
            <a:solidFill>
              <a:srgbClr val="ED6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0" y="4953000"/>
            <a:ext cx="10440988" cy="1905000"/>
            <a:chOff x="0" y="4953000"/>
            <a:chExt cx="9144000" cy="1905000"/>
          </a:xfrm>
        </p:grpSpPr>
        <p:sp>
          <p:nvSpPr>
            <p:cNvPr id="162" name="object 162"/>
            <p:cNvSpPr/>
            <p:nvPr/>
          </p:nvSpPr>
          <p:spPr>
            <a:xfrm>
              <a:off x="1692910" y="4953000"/>
              <a:ext cx="7444740" cy="486409"/>
            </a:xfrm>
            <a:custGeom>
              <a:avLst/>
              <a:gdLst/>
              <a:ahLst/>
              <a:cxnLst/>
              <a:rect l="l" t="t" r="r" b="b"/>
              <a:pathLst>
                <a:path w="7444740" h="486410">
                  <a:moveTo>
                    <a:pt x="7444740" y="0"/>
                  </a:moveTo>
                  <a:lnTo>
                    <a:pt x="0" y="289559"/>
                  </a:lnTo>
                  <a:lnTo>
                    <a:pt x="7444740" y="486409"/>
                  </a:lnTo>
                  <a:lnTo>
                    <a:pt x="7444740" y="0"/>
                  </a:lnTo>
                  <a:close/>
                </a:path>
              </a:pathLst>
            </a:custGeom>
            <a:solidFill>
              <a:srgbClr val="E6ABA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9379" y="5236209"/>
              <a:ext cx="9018270" cy="787400"/>
            </a:xfrm>
            <a:custGeom>
              <a:avLst/>
              <a:gdLst/>
              <a:ahLst/>
              <a:cxnLst/>
              <a:rect l="l" t="t" r="r" b="b"/>
              <a:pathLst>
                <a:path w="9018270" h="787400">
                  <a:moveTo>
                    <a:pt x="9018270" y="0"/>
                  </a:moveTo>
                  <a:lnTo>
                    <a:pt x="0" y="0"/>
                  </a:lnTo>
                  <a:lnTo>
                    <a:pt x="9018270" y="787399"/>
                  </a:lnTo>
                  <a:lnTo>
                    <a:pt x="90182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" y="4991100"/>
              <a:ext cx="9141460" cy="18669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86019"/>
              <a:ext cx="9144000" cy="814069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724" y="1750060"/>
            <a:ext cx="9382388" cy="1841500"/>
          </a:xfrm>
          <a:prstGeom prst="rect">
            <a:avLst/>
          </a:prstGeom>
        </p:spPr>
      </p:pic>
      <p:sp>
        <p:nvSpPr>
          <p:cNvPr id="167" name="Slide Number Placeholder 166">
            <a:extLst>
              <a:ext uri="{FF2B5EF4-FFF2-40B4-BE49-F238E27FC236}">
                <a16:creationId xmlns:a16="http://schemas.microsoft.com/office/drawing/2014/main" id="{925BBC55-66E0-7061-3428-4B545B55D29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89</a:t>
            </a:fld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1559" y="49530"/>
            <a:ext cx="6947607" cy="7429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5786" y="186690"/>
            <a:ext cx="64436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1095" algn="l"/>
                <a:tab pos="3076575" algn="l"/>
              </a:tabLst>
            </a:pPr>
            <a:r>
              <a:rPr sz="2800" spc="195" dirty="0">
                <a:solidFill>
                  <a:srgbClr val="FFFFFF"/>
                </a:solidFill>
                <a:latin typeface="Lucida Sans Unicode"/>
                <a:cs typeface="Lucida Sans Unicode"/>
              </a:rPr>
              <a:t>OBJECTIVES	</a:t>
            </a:r>
            <a:r>
              <a:rPr sz="28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OF	</a:t>
            </a:r>
            <a:r>
              <a:rPr sz="2800" spc="195" dirty="0">
                <a:solidFill>
                  <a:srgbClr val="FFFFFF"/>
                </a:solidFill>
                <a:latin typeface="Lucida Sans Unicode"/>
                <a:cs typeface="Lucida Sans Unicode"/>
              </a:rPr>
              <a:t>PULPECTOMY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053" y="1177290"/>
            <a:ext cx="9430241" cy="439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indent="-1905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03200" algn="l"/>
              </a:tabLst>
            </a:pPr>
            <a:r>
              <a:rPr sz="2000" dirty="0">
                <a:latin typeface="Microsoft Sans Serif"/>
                <a:cs typeface="Microsoft Sans Serif"/>
              </a:rPr>
              <a:t>Following the treatment , the infectious process should resolve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55270" marR="2003425" indent="-255270">
              <a:lnSpc>
                <a:spcPct val="100000"/>
              </a:lnSpc>
              <a:buAutoNum type="arabicPeriod"/>
              <a:tabLst>
                <a:tab pos="255270" algn="l"/>
                <a:tab pos="1278255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There should be radiographic evidence of successful filling  without	gross overextension or underfilling</a:t>
            </a: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2514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 treatment should permit resorption of the primary root structures at the  appropriate time to permit normal eruption of succedaneous tooth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67970" marR="1410335" indent="-25527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59079" algn="l"/>
                <a:tab pos="3371215" algn="l"/>
              </a:tabLst>
            </a:pPr>
            <a:r>
              <a:rPr sz="2000" dirty="0">
                <a:latin typeface="Microsoft Sans Serif"/>
                <a:cs typeface="Microsoft Sans Serif"/>
              </a:rPr>
              <a:t>No radiographic evidence of	further breakdown of supporting  tissues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54000" indent="-241300">
              <a:lnSpc>
                <a:spcPct val="100000"/>
              </a:lnSpc>
              <a:buAutoNum type="arabicPeriod"/>
              <a:tabLst>
                <a:tab pos="254000" algn="l"/>
              </a:tabLst>
            </a:pPr>
            <a:r>
              <a:rPr sz="2000" dirty="0">
                <a:latin typeface="Microsoft Sans Serif"/>
                <a:cs typeface="Microsoft Sans Serif"/>
              </a:rPr>
              <a:t>Should prevent further pain and swelling</a:t>
            </a: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AutoNum type="arabicPeriod"/>
            </a:pPr>
            <a:endParaRPr sz="2100" dirty="0">
              <a:latin typeface="Microsoft Sans Serif"/>
              <a:cs typeface="Microsoft Sans Serif"/>
            </a:endParaRPr>
          </a:p>
          <a:p>
            <a:pPr marL="262890" indent="-250190">
              <a:lnSpc>
                <a:spcPct val="100000"/>
              </a:lnSpc>
              <a:buAutoNum type="arabicPeriod"/>
              <a:tabLst>
                <a:tab pos="262890" algn="l"/>
              </a:tabLst>
            </a:pPr>
            <a:r>
              <a:rPr sz="2000" dirty="0">
                <a:latin typeface="Microsoft Sans Serif"/>
                <a:cs typeface="Microsoft Sans Serif"/>
              </a:rPr>
              <a:t>No internal or external resorption or other pathology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32607" y="34291"/>
            <a:ext cx="17865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Lucida Sans Unicode"/>
                <a:cs typeface="Lucida Sans Unicode"/>
              </a:rPr>
              <a:t>Pulpectomy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-general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93501-DF04-7A34-57A0-08494C9BE1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347" y="444501"/>
            <a:ext cx="8277382" cy="6654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19625" y="567690"/>
            <a:ext cx="7780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0" dirty="0">
                <a:solidFill>
                  <a:srgbClr val="FFFFFF"/>
                </a:solidFill>
                <a:latin typeface="Georgia"/>
                <a:cs typeface="Georgia"/>
              </a:rPr>
              <a:t>CLEANING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10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Georgia"/>
                <a:cs typeface="Georgia"/>
              </a:rPr>
              <a:t>SHAPING</a:t>
            </a:r>
            <a:r>
              <a:rPr sz="24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Georgia"/>
                <a:cs typeface="Georgia"/>
              </a:rPr>
              <a:t>PULP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00" dirty="0">
                <a:solidFill>
                  <a:srgbClr val="FFFFFF"/>
                </a:solidFill>
                <a:latin typeface="Georgia"/>
                <a:cs typeface="Georgia"/>
              </a:rPr>
              <a:t>SPACE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336" y="2471420"/>
            <a:ext cx="7799563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current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concept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canal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preparation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cleaning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400" dirty="0">
                <a:solidFill>
                  <a:srgbClr val="FF0000"/>
                </a:solidFill>
                <a:latin typeface="Microsoft Sans Serif"/>
                <a:cs typeface="Microsoft Sans Serif"/>
              </a:rPr>
              <a:t>S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H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-100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210" dirty="0">
                <a:solidFill>
                  <a:srgbClr val="FF0000"/>
                </a:solidFill>
                <a:latin typeface="Microsoft Sans Serif"/>
                <a:cs typeface="Microsoft Sans Serif"/>
              </a:rPr>
              <a:t>G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D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270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000" spc="-75" dirty="0">
                <a:solidFill>
                  <a:srgbClr val="FF0000"/>
                </a:solidFill>
                <a:latin typeface="Microsoft Sans Serif"/>
                <a:cs typeface="Microsoft Sans Serif"/>
              </a:rPr>
              <a:t>L</a:t>
            </a:r>
            <a:r>
              <a:rPr sz="2000" spc="-26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000" spc="-210" dirty="0">
                <a:solidFill>
                  <a:srgbClr val="FF0000"/>
                </a:solidFill>
                <a:latin typeface="Microsoft Sans Serif"/>
                <a:cs typeface="Microsoft Sans Serif"/>
              </a:rPr>
              <a:t>G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710E8-19B3-E123-304D-468693D5BD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90</a:t>
            </a:fld>
            <a:endParaRPr lang="en-IN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331" y="0"/>
            <a:ext cx="8374542" cy="5791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7360" y="34290"/>
            <a:ext cx="783074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OBJECTIVES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Georgia"/>
                <a:cs typeface="Georgia"/>
              </a:rPr>
              <a:t>CLEANING</a:t>
            </a:r>
            <a:r>
              <a:rPr sz="2400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210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4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Georgia"/>
                <a:cs typeface="Georgia"/>
              </a:rPr>
              <a:t>SHAPING</a:t>
            </a:r>
            <a:endParaRPr sz="24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3225" y="530859"/>
            <a:ext cx="7094071" cy="12319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19305" y="1785620"/>
            <a:ext cx="2541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10" dirty="0">
                <a:latin typeface="Microsoft Sans Serif"/>
                <a:cs typeface="Microsoft Sans Serif"/>
              </a:rPr>
              <a:t>C</a:t>
            </a:r>
            <a:r>
              <a:rPr sz="2400" spc="-20" dirty="0">
                <a:latin typeface="Microsoft Sans Serif"/>
                <a:cs typeface="Microsoft Sans Serif"/>
              </a:rPr>
              <a:t>l</a:t>
            </a:r>
            <a:r>
              <a:rPr sz="2400" spc="-30" dirty="0">
                <a:latin typeface="Microsoft Sans Serif"/>
                <a:cs typeface="Microsoft Sans Serif"/>
              </a:rPr>
              <a:t>i</a:t>
            </a:r>
            <a:r>
              <a:rPr sz="2400" spc="-80" dirty="0">
                <a:latin typeface="Microsoft Sans Serif"/>
                <a:cs typeface="Microsoft Sans Serif"/>
              </a:rPr>
              <a:t>n</a:t>
            </a:r>
            <a:r>
              <a:rPr sz="2400" spc="-20" dirty="0">
                <a:latin typeface="Microsoft Sans Serif"/>
                <a:cs typeface="Microsoft Sans Serif"/>
              </a:rPr>
              <a:t>i</a:t>
            </a:r>
            <a:r>
              <a:rPr sz="2400" spc="-245" dirty="0">
                <a:latin typeface="Microsoft Sans Serif"/>
                <a:cs typeface="Microsoft Sans Serif"/>
              </a:rPr>
              <a:t>c</a:t>
            </a:r>
            <a:r>
              <a:rPr sz="2400" dirty="0">
                <a:latin typeface="Microsoft Sans Serif"/>
                <a:cs typeface="Microsoft Sans Serif"/>
              </a:rPr>
              <a:t>a</a:t>
            </a:r>
            <a:r>
              <a:rPr sz="2400" spc="-20" dirty="0">
                <a:latin typeface="Microsoft Sans Serif"/>
                <a:cs typeface="Microsoft Sans Serif"/>
              </a:rPr>
              <a:t>l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-110" dirty="0">
                <a:latin typeface="Microsoft Sans Serif"/>
                <a:cs typeface="Microsoft Sans Serif"/>
              </a:rPr>
              <a:t>o</a:t>
            </a:r>
            <a:r>
              <a:rPr sz="2400" spc="-65" dirty="0">
                <a:latin typeface="Microsoft Sans Serif"/>
                <a:cs typeface="Microsoft Sans Serif"/>
              </a:rPr>
              <a:t>bj</a:t>
            </a:r>
            <a:r>
              <a:rPr sz="2400" spc="-95" dirty="0">
                <a:latin typeface="Microsoft Sans Serif"/>
                <a:cs typeface="Microsoft Sans Serif"/>
              </a:rPr>
              <a:t>e</a:t>
            </a:r>
            <a:r>
              <a:rPr sz="2400" spc="-245" dirty="0">
                <a:latin typeface="Microsoft Sans Serif"/>
                <a:cs typeface="Microsoft Sans Serif"/>
              </a:rPr>
              <a:t>c</a:t>
            </a:r>
            <a:r>
              <a:rPr sz="2400" spc="140" dirty="0">
                <a:latin typeface="Microsoft Sans Serif"/>
                <a:cs typeface="Microsoft Sans Serif"/>
              </a:rPr>
              <a:t>t</a:t>
            </a:r>
            <a:r>
              <a:rPr sz="2400" spc="-20" dirty="0">
                <a:latin typeface="Microsoft Sans Serif"/>
                <a:cs typeface="Microsoft Sans Serif"/>
              </a:rPr>
              <a:t>i</a:t>
            </a:r>
            <a:r>
              <a:rPr sz="2400" spc="5" dirty="0">
                <a:latin typeface="Microsoft Sans Serif"/>
                <a:cs typeface="Microsoft Sans Serif"/>
              </a:rPr>
              <a:t>v</a:t>
            </a:r>
            <a:r>
              <a:rPr sz="2400" spc="-180" dirty="0">
                <a:latin typeface="Microsoft Sans Serif"/>
                <a:cs typeface="Microsoft Sans Serif"/>
              </a:rPr>
              <a:t>e</a:t>
            </a:r>
            <a:r>
              <a:rPr sz="2400" spc="-484" dirty="0">
                <a:latin typeface="Microsoft Sans Serif"/>
                <a:cs typeface="Microsoft Sans Serif"/>
              </a:rPr>
              <a:t>s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2201" y="2457450"/>
            <a:ext cx="16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3737" y="2471420"/>
            <a:ext cx="8333939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0" dirty="0">
                <a:latin typeface="Microsoft Sans Serif"/>
                <a:cs typeface="Microsoft Sans Serif"/>
              </a:rPr>
              <a:t>Shaping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facilitates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cleaning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by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removing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65" dirty="0">
                <a:solidFill>
                  <a:srgbClr val="FF0000"/>
                </a:solidFill>
                <a:latin typeface="Microsoft Sans Serif"/>
                <a:cs typeface="Microsoft Sans Serif"/>
              </a:rPr>
              <a:t>restrictive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dentin</a:t>
            </a:r>
            <a:endParaRPr sz="2000" dirty="0">
              <a:latin typeface="Microsoft Sans Serif"/>
              <a:cs typeface="Microsoft Sans Serif"/>
            </a:endParaRPr>
          </a:p>
          <a:p>
            <a:pPr marL="53340" marR="5080" indent="22860">
              <a:lnSpc>
                <a:spcPct val="100000"/>
              </a:lnSpc>
            </a:pPr>
            <a:r>
              <a:rPr sz="2000" spc="-90" dirty="0">
                <a:latin typeface="Microsoft Sans Serif"/>
                <a:cs typeface="Microsoft Sans Serif"/>
              </a:rPr>
              <a:t>Allows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an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effective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volume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of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irrigant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work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deeper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into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all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aspects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of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root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endParaRPr sz="2000" dirty="0">
              <a:latin typeface="Microsoft Sans Serif"/>
              <a:cs typeface="Microsoft Sans Serif"/>
            </a:endParaRPr>
          </a:p>
          <a:p>
            <a:pPr marL="12700" marR="1938655">
              <a:lnSpc>
                <a:spcPct val="100000"/>
              </a:lnSpc>
            </a:pPr>
            <a:r>
              <a:rPr sz="20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Elimination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pulp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30" dirty="0">
                <a:latin typeface="Microsoft Sans Serif"/>
                <a:cs typeface="Microsoft Sans Serif"/>
              </a:rPr>
              <a:t> bacteria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,and</a:t>
            </a:r>
            <a:r>
              <a:rPr sz="2000" spc="-25" dirty="0">
                <a:latin typeface="Microsoft Sans Serif"/>
                <a:cs typeface="Microsoft Sans Serif"/>
              </a:rPr>
              <a:t> their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endotoxins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facilitates</a:t>
            </a:r>
            <a:r>
              <a:rPr sz="2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obturation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2201" y="3371850"/>
            <a:ext cx="16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200" dirty="0">
                <a:latin typeface="Microsoft Sans Serif"/>
                <a:cs typeface="Microsoft Sans Serif"/>
              </a:rPr>
              <a:t>•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499" y="4300220"/>
            <a:ext cx="6063749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5070">
              <a:lnSpc>
                <a:spcPct val="100000"/>
              </a:lnSpc>
              <a:spcBef>
                <a:spcPts val="100"/>
              </a:spcBef>
            </a:pPr>
            <a:r>
              <a:rPr sz="2400" spc="-80" dirty="0">
                <a:latin typeface="Microsoft Sans Serif"/>
                <a:cs typeface="Microsoft Sans Serif"/>
              </a:rPr>
              <a:t>Biological</a:t>
            </a:r>
            <a:r>
              <a:rPr sz="2400" spc="-60" dirty="0">
                <a:latin typeface="Microsoft Sans Serif"/>
                <a:cs typeface="Microsoft Sans Serif"/>
              </a:rPr>
              <a:t> </a:t>
            </a:r>
            <a:r>
              <a:rPr sz="2400" spc="-114" dirty="0">
                <a:latin typeface="Microsoft Sans Serif"/>
                <a:cs typeface="Microsoft Sans Serif"/>
              </a:rPr>
              <a:t>objectives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05" dirty="0">
                <a:latin typeface="Microsoft Sans Serif"/>
                <a:cs typeface="Microsoft Sans Serif"/>
              </a:rPr>
              <a:t>o</a:t>
            </a:r>
            <a:r>
              <a:rPr sz="2000" spc="2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v</a:t>
            </a:r>
            <a:r>
              <a:rPr sz="2000" spc="-75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ul</a:t>
            </a:r>
            <a:r>
              <a:rPr sz="2000" dirty="0">
                <a:latin typeface="Microsoft Sans Serif"/>
                <a:cs typeface="Microsoft Sans Serif"/>
              </a:rPr>
              <a:t>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endParaRPr sz="2000">
              <a:latin typeface="Microsoft Sans Serif"/>
              <a:cs typeface="Microsoft Sans Serif"/>
            </a:endParaRPr>
          </a:p>
          <a:p>
            <a:pPr marL="459740" indent="-382270">
              <a:lnSpc>
                <a:spcPct val="100000"/>
              </a:lnSpc>
              <a:buAutoNum type="arabicPeriod"/>
              <a:tabLst>
                <a:tab pos="459105" algn="l"/>
                <a:tab pos="459740" algn="l"/>
              </a:tabLst>
            </a:pPr>
            <a:r>
              <a:rPr sz="2000" spc="-25" dirty="0">
                <a:latin typeface="Microsoft Sans Serif"/>
                <a:cs typeface="Microsoft Sans Serif"/>
              </a:rPr>
              <a:t>Pulp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tissue</a:t>
            </a:r>
            <a:endParaRPr sz="2000">
              <a:latin typeface="Microsoft Sans Serif"/>
              <a:cs typeface="Microsoft Sans Serif"/>
            </a:endParaRPr>
          </a:p>
          <a:p>
            <a:pPr marL="447040" indent="-369570">
              <a:lnSpc>
                <a:spcPct val="100000"/>
              </a:lnSpc>
              <a:buAutoNum type="arabicPeriod"/>
              <a:tabLst>
                <a:tab pos="446405" algn="l"/>
                <a:tab pos="447040" algn="l"/>
              </a:tabLst>
            </a:pPr>
            <a:r>
              <a:rPr sz="2000" spc="-55" dirty="0">
                <a:latin typeface="Microsoft Sans Serif"/>
                <a:cs typeface="Microsoft Sans Serif"/>
              </a:rPr>
              <a:t>Bacteria,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microorganisms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their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endotoxins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7C1E27-DFA7-AF29-76F9-73DC627606A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91</a:t>
            </a:fld>
            <a:endParaRPr lang="en-IN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9182" y="642620"/>
            <a:ext cx="313592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/>
              <a:t>M</a:t>
            </a:r>
            <a:r>
              <a:rPr sz="2400" spc="-190" dirty="0"/>
              <a:t>e</a:t>
            </a:r>
            <a:r>
              <a:rPr sz="2400" spc="-245" dirty="0"/>
              <a:t>c</a:t>
            </a:r>
            <a:r>
              <a:rPr sz="2400" spc="-90" dirty="0"/>
              <a:t>h</a:t>
            </a:r>
            <a:r>
              <a:rPr sz="2400" spc="-50" dirty="0"/>
              <a:t>a</a:t>
            </a:r>
            <a:r>
              <a:rPr sz="2400" spc="-40" dirty="0"/>
              <a:t>n</a:t>
            </a:r>
            <a:r>
              <a:rPr sz="2400" spc="-20" dirty="0"/>
              <a:t>i</a:t>
            </a:r>
            <a:r>
              <a:rPr sz="2400" spc="-245" dirty="0"/>
              <a:t>c</a:t>
            </a:r>
            <a:r>
              <a:rPr sz="2400" spc="-25" dirty="0"/>
              <a:t>a</a:t>
            </a:r>
            <a:r>
              <a:rPr sz="2400" spc="-10" dirty="0"/>
              <a:t>l</a:t>
            </a:r>
            <a:r>
              <a:rPr sz="2400" spc="-40" dirty="0"/>
              <a:t> </a:t>
            </a:r>
            <a:r>
              <a:rPr sz="2400" spc="-120" dirty="0"/>
              <a:t>o</a:t>
            </a:r>
            <a:r>
              <a:rPr sz="2400" spc="-65" dirty="0"/>
              <a:t>bj</a:t>
            </a:r>
            <a:r>
              <a:rPr sz="2400" spc="-95" dirty="0"/>
              <a:t>e</a:t>
            </a:r>
            <a:r>
              <a:rPr sz="2400" spc="-245" dirty="0"/>
              <a:t>c</a:t>
            </a:r>
            <a:r>
              <a:rPr sz="2400" spc="150" dirty="0"/>
              <a:t>t</a:t>
            </a:r>
            <a:r>
              <a:rPr sz="2400" spc="-20" dirty="0"/>
              <a:t>i</a:t>
            </a:r>
            <a:r>
              <a:rPr sz="2400" spc="5" dirty="0"/>
              <a:t>v</a:t>
            </a:r>
            <a:r>
              <a:rPr sz="2400" spc="-190" dirty="0"/>
              <a:t>e</a:t>
            </a:r>
            <a:r>
              <a:rPr sz="2400" spc="-484" dirty="0"/>
              <a:t>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35159" y="1634490"/>
            <a:ext cx="554532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2000" spc="-85" dirty="0">
                <a:latin typeface="Microsoft Sans Serif"/>
                <a:cs typeface="Microsoft Sans Serif"/>
              </a:rPr>
              <a:t>Continuously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tapering </a:t>
            </a:r>
            <a:r>
              <a:rPr sz="2000" spc="-20" dirty="0">
                <a:latin typeface="Microsoft Sans Serif"/>
                <a:cs typeface="Microsoft Sans Serif"/>
              </a:rPr>
              <a:t>preparation</a:t>
            </a:r>
            <a:endParaRPr sz="20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2000" spc="-20" dirty="0">
                <a:latin typeface="Microsoft Sans Serif"/>
                <a:cs typeface="Microsoft Sans Serif"/>
              </a:rPr>
              <a:t>Maintain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original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anatomy</a:t>
            </a:r>
            <a:endParaRPr sz="20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2000" spc="-30" dirty="0">
                <a:latin typeface="Microsoft Sans Serif"/>
                <a:cs typeface="Microsoft Sans Serif"/>
              </a:rPr>
              <a:t>Maintaining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position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 apical </a:t>
            </a:r>
            <a:r>
              <a:rPr sz="2000" spc="-40" dirty="0">
                <a:latin typeface="Microsoft Sans Serif"/>
                <a:cs typeface="Microsoft Sans Serif"/>
              </a:rPr>
              <a:t>foramen</a:t>
            </a:r>
            <a:endParaRPr sz="20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2000" spc="-16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5" dirty="0">
                <a:latin typeface="Microsoft Sans Serif"/>
                <a:cs typeface="Microsoft Sans Serif"/>
              </a:rPr>
              <a:t>l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13497-6C02-26F7-460E-C1E218BD69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92</a:t>
            </a:fld>
            <a:endParaRPr lang="en-IN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309" y="0"/>
            <a:ext cx="6878000" cy="762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125902" y="34290"/>
            <a:ext cx="46310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0" dirty="0"/>
              <a:t>ANATOMICAL</a:t>
            </a:r>
            <a:r>
              <a:rPr spc="-35" dirty="0"/>
              <a:t> </a:t>
            </a:r>
            <a:r>
              <a:rPr spc="110" dirty="0"/>
              <a:t>CONCIDERATIONS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9927" y="148589"/>
            <a:ext cx="7980104" cy="103886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360"/>
              </a:spcBef>
            </a:pPr>
            <a:r>
              <a:rPr sz="1800" spc="75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18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Georgia"/>
                <a:cs typeface="Georgia"/>
              </a:rPr>
              <a:t>SHAPING</a:t>
            </a:r>
            <a:r>
              <a:rPr sz="18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180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Georgia"/>
                <a:cs typeface="Georgia"/>
              </a:rPr>
              <a:t>ROOT</a:t>
            </a:r>
            <a:r>
              <a:rPr sz="18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170" dirty="0">
                <a:solidFill>
                  <a:srgbClr val="FFFFFF"/>
                </a:solidFill>
                <a:latin typeface="Georgia"/>
                <a:cs typeface="Georgia"/>
              </a:rPr>
              <a:t>CANAL</a:t>
            </a:r>
            <a:r>
              <a:rPr sz="18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135" dirty="0">
                <a:solidFill>
                  <a:srgbClr val="FFFFFF"/>
                </a:solidFill>
                <a:latin typeface="Georgia"/>
                <a:cs typeface="Georgia"/>
              </a:rPr>
              <a:t>PREPARATION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2400" spc="-25" dirty="0">
                <a:latin typeface="Trebuchet MS"/>
                <a:cs typeface="Trebuchet MS"/>
              </a:rPr>
              <a:t>Vertucci’s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15" dirty="0">
                <a:latin typeface="Trebuchet MS"/>
                <a:cs typeface="Trebuchet MS"/>
              </a:rPr>
              <a:t>classification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of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root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85" dirty="0">
                <a:latin typeface="Trebuchet MS"/>
                <a:cs typeface="Trebuchet MS"/>
              </a:rPr>
              <a:t>canal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5" dirty="0">
                <a:latin typeface="Trebuchet MS"/>
                <a:cs typeface="Trebuchet MS"/>
              </a:rPr>
              <a:t>system(1984)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033" y="1371601"/>
            <a:ext cx="1151409" cy="15963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0470" y="1296669"/>
            <a:ext cx="1160110" cy="16764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52791" y="1296670"/>
            <a:ext cx="1107904" cy="16941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8033" y="3277871"/>
            <a:ext cx="1218115" cy="17576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31619" y="3201671"/>
            <a:ext cx="1131107" cy="173100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46989" y="3277871"/>
            <a:ext cx="1223915" cy="163575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02877" y="5106670"/>
            <a:ext cx="1422583" cy="17208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54561" y="5043170"/>
            <a:ext cx="1305124" cy="180086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C20ED09-87D4-A311-65B0-11EF854A65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93</a:t>
            </a:fld>
            <a:endParaRPr lang="en-IN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3239" y="4494529"/>
            <a:ext cx="3654346" cy="16040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56948" y="185420"/>
            <a:ext cx="382401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10" dirty="0">
                <a:latin typeface="Trebuchet MS"/>
                <a:cs typeface="Trebuchet MS"/>
              </a:rPr>
              <a:t>W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125" dirty="0">
                <a:latin typeface="Trebuchet MS"/>
                <a:cs typeface="Trebuchet MS"/>
              </a:rPr>
              <a:t>I</a:t>
            </a:r>
            <a:r>
              <a:rPr sz="2400" spc="-140" dirty="0">
                <a:latin typeface="Trebuchet MS"/>
                <a:cs typeface="Trebuchet MS"/>
              </a:rPr>
              <a:t>N</a:t>
            </a:r>
            <a:r>
              <a:rPr sz="2400" spc="-114" dirty="0">
                <a:latin typeface="Trebuchet MS"/>
                <a:cs typeface="Trebuchet MS"/>
              </a:rPr>
              <a:t>E</a:t>
            </a:r>
            <a:r>
              <a:rPr sz="2400" spc="15" dirty="0">
                <a:latin typeface="Trebuchet MS"/>
                <a:cs typeface="Trebuchet MS"/>
              </a:rPr>
              <a:t>’</a:t>
            </a:r>
            <a:r>
              <a:rPr sz="2400" spc="-165" dirty="0">
                <a:latin typeface="Trebuchet MS"/>
                <a:cs typeface="Trebuchet MS"/>
              </a:rPr>
              <a:t>S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360" dirty="0">
                <a:latin typeface="Trebuchet MS"/>
                <a:cs typeface="Trebuchet MS"/>
              </a:rPr>
              <a:t>C</a:t>
            </a:r>
            <a:r>
              <a:rPr sz="2400" spc="-409" dirty="0">
                <a:latin typeface="Trebuchet MS"/>
                <a:cs typeface="Trebuchet MS"/>
              </a:rPr>
              <a:t>L</a:t>
            </a:r>
            <a:r>
              <a:rPr sz="2400" spc="-10" dirty="0">
                <a:latin typeface="Trebuchet MS"/>
                <a:cs typeface="Trebuchet MS"/>
              </a:rPr>
              <a:t>A</a:t>
            </a:r>
            <a:r>
              <a:rPr sz="2400" spc="-160" dirty="0">
                <a:latin typeface="Trebuchet MS"/>
                <a:cs typeface="Trebuchet MS"/>
              </a:rPr>
              <a:t>S</a:t>
            </a:r>
            <a:r>
              <a:rPr sz="2400" spc="-30" dirty="0">
                <a:latin typeface="Trebuchet MS"/>
                <a:cs typeface="Trebuchet MS"/>
              </a:rPr>
              <a:t>S</a:t>
            </a:r>
            <a:r>
              <a:rPr sz="2400" spc="-25" dirty="0">
                <a:latin typeface="Trebuchet MS"/>
                <a:cs typeface="Trebuchet MS"/>
              </a:rPr>
              <a:t>I</a:t>
            </a:r>
            <a:r>
              <a:rPr sz="2400" spc="-105" dirty="0">
                <a:latin typeface="Trebuchet MS"/>
                <a:cs typeface="Trebuchet MS"/>
              </a:rPr>
              <a:t>F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360" dirty="0">
                <a:latin typeface="Trebuchet MS"/>
                <a:cs typeface="Trebuchet MS"/>
              </a:rPr>
              <a:t>C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-165" dirty="0">
                <a:latin typeface="Trebuchet MS"/>
                <a:cs typeface="Trebuchet MS"/>
              </a:rPr>
              <a:t>T</a:t>
            </a:r>
            <a:r>
              <a:rPr sz="2400" spc="114" dirty="0">
                <a:latin typeface="Trebuchet MS"/>
                <a:cs typeface="Trebuchet MS"/>
              </a:rPr>
              <a:t>I</a:t>
            </a:r>
            <a:r>
              <a:rPr sz="2400" spc="190" dirty="0">
                <a:latin typeface="Trebuchet MS"/>
                <a:cs typeface="Trebuchet MS"/>
              </a:rPr>
              <a:t>O</a:t>
            </a:r>
            <a:r>
              <a:rPr sz="2400" spc="-120" dirty="0">
                <a:latin typeface="Trebuchet MS"/>
                <a:cs typeface="Trebuchet MS"/>
              </a:rPr>
              <a:t>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928" y="720090"/>
            <a:ext cx="7983005" cy="36445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100"/>
              </a:spcBef>
            </a:pPr>
            <a:r>
              <a:rPr sz="2000" b="1" spc="40" dirty="0">
                <a:solidFill>
                  <a:srgbClr val="FF0000"/>
                </a:solidFill>
                <a:latin typeface="Trebuchet MS"/>
                <a:cs typeface="Trebuchet MS"/>
              </a:rPr>
              <a:t>TYPE</a:t>
            </a:r>
            <a:r>
              <a:rPr sz="2000" b="1" spc="-1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spc="155" dirty="0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endParaRPr sz="2000" dirty="0">
              <a:latin typeface="Trebuchet MS"/>
              <a:cs typeface="Trebuchet MS"/>
            </a:endParaRPr>
          </a:p>
          <a:p>
            <a:pPr marL="1001394">
              <a:lnSpc>
                <a:spcPct val="100000"/>
              </a:lnSpc>
            </a:pP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" dirty="0">
                <a:latin typeface="Microsoft Sans Serif"/>
                <a:cs typeface="Microsoft Sans Serif"/>
              </a:rPr>
              <a:t>ul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35" dirty="0">
                <a:latin typeface="Microsoft Sans Serif"/>
                <a:cs typeface="Microsoft Sans Serif"/>
              </a:rPr>
              <a:t>x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45720">
              <a:lnSpc>
                <a:spcPct val="100000"/>
              </a:lnSpc>
            </a:pPr>
            <a:r>
              <a:rPr sz="2000" b="1" spc="40" dirty="0">
                <a:solidFill>
                  <a:srgbClr val="FF0000"/>
                </a:solidFill>
                <a:latin typeface="Trebuchet MS"/>
                <a:cs typeface="Trebuchet MS"/>
              </a:rPr>
              <a:t>TYPE</a:t>
            </a:r>
            <a:r>
              <a:rPr sz="2000" b="1" spc="-1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spc="155" dirty="0">
                <a:solidFill>
                  <a:srgbClr val="FF0000"/>
                </a:solidFill>
                <a:latin typeface="Trebuchet MS"/>
                <a:cs typeface="Trebuchet MS"/>
              </a:rPr>
              <a:t>II</a:t>
            </a:r>
            <a:endParaRPr sz="2000" dirty="0">
              <a:latin typeface="Trebuchet MS"/>
              <a:cs typeface="Trebuchet MS"/>
            </a:endParaRPr>
          </a:p>
          <a:p>
            <a:pPr marL="960119" marR="109855">
              <a:lnSpc>
                <a:spcPct val="100000"/>
              </a:lnSpc>
            </a:pP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40" dirty="0">
                <a:latin typeface="Microsoft Sans Serif"/>
                <a:cs typeface="Microsoft Sans Serif"/>
              </a:rPr>
              <a:t>l</a:t>
            </a:r>
            <a:r>
              <a:rPr sz="2000" spc="-290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0" dirty="0">
                <a:latin typeface="Microsoft Sans Serif"/>
                <a:cs typeface="Microsoft Sans Serif"/>
              </a:rPr>
              <a:t>v</a:t>
            </a:r>
            <a:r>
              <a:rPr sz="2000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50" dirty="0">
                <a:latin typeface="Microsoft Sans Serif"/>
                <a:cs typeface="Microsoft Sans Serif"/>
              </a:rPr>
              <a:t>in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5" dirty="0">
                <a:latin typeface="Microsoft Sans Serif"/>
                <a:cs typeface="Microsoft Sans Serif"/>
              </a:rPr>
              <a:t>m 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85" dirty="0">
                <a:latin typeface="Microsoft Sans Serif"/>
                <a:cs typeface="Microsoft Sans Serif"/>
              </a:rPr>
              <a:t>h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35" dirty="0">
                <a:latin typeface="Microsoft Sans Serif"/>
                <a:cs typeface="Microsoft Sans Serif"/>
              </a:rPr>
              <a:t>x</a:t>
            </a: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40" dirty="0">
                <a:solidFill>
                  <a:srgbClr val="FF0000"/>
                </a:solidFill>
                <a:latin typeface="Trebuchet MS"/>
                <a:cs typeface="Trebuchet MS"/>
              </a:rPr>
              <a:t>TYPE</a:t>
            </a:r>
            <a:r>
              <a:rPr sz="2000" b="1" spc="-1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spc="155" dirty="0">
                <a:solidFill>
                  <a:srgbClr val="FF0000"/>
                </a:solidFill>
                <a:latin typeface="Trebuchet MS"/>
                <a:cs typeface="Trebuchet MS"/>
              </a:rPr>
              <a:t>III</a:t>
            </a:r>
            <a:endParaRPr sz="2000" dirty="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</a:pP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5" dirty="0">
                <a:latin typeface="Microsoft Sans Serif"/>
                <a:cs typeface="Microsoft Sans Serif"/>
              </a:rPr>
              <a:t>separate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 </a:t>
            </a:r>
            <a:r>
              <a:rPr sz="2000" spc="-60" dirty="0">
                <a:latin typeface="Microsoft Sans Serif"/>
                <a:cs typeface="Microsoft Sans Serif"/>
              </a:rPr>
              <a:t>distinct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canals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from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chamber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 dirty="0">
              <a:latin typeface="Microsoft Sans Serif"/>
              <a:cs typeface="Microsoft Sans Serif"/>
            </a:endParaRPr>
          </a:p>
          <a:p>
            <a:pPr marL="14604">
              <a:lnSpc>
                <a:spcPct val="100000"/>
              </a:lnSpc>
              <a:spcBef>
                <a:spcPts val="1200"/>
              </a:spcBef>
            </a:pPr>
            <a:r>
              <a:rPr sz="2000" b="1" spc="40" dirty="0">
                <a:solidFill>
                  <a:srgbClr val="FF0000"/>
                </a:solidFill>
                <a:latin typeface="Trebuchet MS"/>
                <a:cs typeface="Trebuchet MS"/>
              </a:rPr>
              <a:t>TYPE</a:t>
            </a:r>
            <a:r>
              <a:rPr sz="2000" b="1" spc="-1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spc="140" dirty="0">
                <a:solidFill>
                  <a:srgbClr val="FF0000"/>
                </a:solidFill>
                <a:latin typeface="Trebuchet MS"/>
                <a:cs typeface="Trebuchet MS"/>
              </a:rPr>
              <a:t>IV</a:t>
            </a:r>
            <a:endParaRPr sz="2000" dirty="0">
              <a:latin typeface="Trebuchet MS"/>
              <a:cs typeface="Trebuchet MS"/>
            </a:endParaRPr>
          </a:p>
          <a:p>
            <a:pPr marL="929640" marR="5080">
              <a:lnSpc>
                <a:spcPct val="100000"/>
              </a:lnSpc>
            </a:pP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leaving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chamber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deviding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into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separate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and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distinct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14" dirty="0">
                <a:latin typeface="Microsoft Sans Serif"/>
                <a:cs typeface="Microsoft Sans Serif"/>
              </a:rPr>
              <a:t>canals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62570" y="6206490"/>
            <a:ext cx="104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Lucida Sans Unicode"/>
                <a:cs typeface="Lucida Sans Unicode"/>
              </a:rPr>
              <a:t>I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4492" y="6206490"/>
            <a:ext cx="179817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Lucida Sans Unicode"/>
                <a:cs typeface="Lucida Sans Unicode"/>
              </a:rPr>
              <a:t>II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0671" y="6206490"/>
            <a:ext cx="25377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Lucida Sans Unicode"/>
                <a:cs typeface="Lucida Sans Unicode"/>
              </a:rPr>
              <a:t>I</a:t>
            </a:r>
            <a:r>
              <a:rPr sz="1800" spc="-10" dirty="0">
                <a:latin typeface="Lucida Sans Unicode"/>
                <a:cs typeface="Lucida Sans Unicode"/>
              </a:rPr>
              <a:t>I</a:t>
            </a:r>
            <a:r>
              <a:rPr sz="1800" dirty="0">
                <a:latin typeface="Lucida Sans Unicode"/>
                <a:cs typeface="Lucida Sans Unicode"/>
              </a:rPr>
              <a:t>I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38363" y="6206490"/>
            <a:ext cx="274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Lucida Sans Unicode"/>
                <a:cs typeface="Lucida Sans Unicode"/>
              </a:rPr>
              <a:t>I</a:t>
            </a:r>
            <a:r>
              <a:rPr sz="1800" dirty="0">
                <a:latin typeface="Lucida Sans Unicode"/>
                <a:cs typeface="Lucida Sans Unicode"/>
              </a:rPr>
              <a:t>V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427CC-D5EF-840E-A82F-6C69B3749E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94</a:t>
            </a:fld>
            <a:endParaRPr lang="en-IN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8317" y="339090"/>
            <a:ext cx="4723097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Trebuchet MS"/>
                <a:cs typeface="Trebuchet MS"/>
              </a:rPr>
              <a:t>Variation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-135" dirty="0">
                <a:latin typeface="Trebuchet MS"/>
                <a:cs typeface="Trebuchet MS"/>
              </a:rPr>
              <a:t> </a:t>
            </a:r>
            <a:r>
              <a:rPr sz="2400" spc="80" dirty="0">
                <a:latin typeface="Trebuchet MS"/>
                <a:cs typeface="Trebuchet MS"/>
              </a:rPr>
              <a:t>canal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spc="15" dirty="0">
                <a:latin typeface="Trebuchet MS"/>
                <a:cs typeface="Trebuchet MS"/>
              </a:rPr>
              <a:t>morphology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6734" y="1634490"/>
            <a:ext cx="192070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405" dirty="0">
                <a:solidFill>
                  <a:srgbClr val="FF0000"/>
                </a:solidFill>
                <a:latin typeface="Trebuchet MS"/>
                <a:cs typeface="Trebuchet MS"/>
              </a:rPr>
              <a:t>1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b="1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spc="-270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634" y="3310890"/>
            <a:ext cx="2400702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0" dirty="0">
                <a:solidFill>
                  <a:srgbClr val="FF0000"/>
                </a:solidFill>
                <a:latin typeface="Trebuchet MS"/>
                <a:cs typeface="Trebuchet MS"/>
              </a:rPr>
              <a:t>2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b="1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385" y="5444490"/>
            <a:ext cx="339114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65" dirty="0">
                <a:solidFill>
                  <a:srgbClr val="FF0000"/>
                </a:solidFill>
                <a:latin typeface="Trebuchet MS"/>
                <a:cs typeface="Trebuchet MS"/>
              </a:rPr>
              <a:t>3</a:t>
            </a:r>
            <a:r>
              <a:rPr sz="2000" b="1" spc="-4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b="1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spc="-26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ib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/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latin typeface="Microsoft Sans Serif"/>
                <a:cs typeface="Microsoft Sans Serif"/>
              </a:rPr>
              <a:t>C</a:t>
            </a:r>
            <a:r>
              <a:rPr sz="2000" spc="105" dirty="0">
                <a:latin typeface="Microsoft Sans Serif"/>
                <a:cs typeface="Microsoft Sans Serif"/>
              </a:rPr>
              <a:t>-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1436" y="4572000"/>
            <a:ext cx="3009035" cy="20294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1436" y="990600"/>
            <a:ext cx="2958280" cy="19431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AFCD27-B0AC-BC8F-B3CE-83156DF0CB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95</a:t>
            </a:fld>
            <a:endParaRPr lang="en-IN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4396" y="292101"/>
            <a:ext cx="6634378" cy="6654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8078" y="414020"/>
            <a:ext cx="605649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0" dirty="0">
                <a:solidFill>
                  <a:srgbClr val="FFFFFF"/>
                </a:solidFill>
                <a:latin typeface="Georgia"/>
                <a:cs typeface="Georgia"/>
              </a:rPr>
              <a:t>Principles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Georgia"/>
                <a:cs typeface="Georgia"/>
              </a:rPr>
              <a:t>cleaning</a:t>
            </a:r>
            <a:r>
              <a:rPr sz="2400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40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Georgia"/>
                <a:cs typeface="Georgia"/>
              </a:rPr>
              <a:t>shaping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1325" y="2548890"/>
            <a:ext cx="3388971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2000" spc="-40" dirty="0">
                <a:latin typeface="Microsoft Sans Serif"/>
                <a:cs typeface="Microsoft Sans Serif"/>
              </a:rPr>
              <a:t>Outline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form</a:t>
            </a:r>
            <a:endParaRPr sz="200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endParaRPr sz="200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45" dirty="0">
                <a:latin typeface="Microsoft Sans Serif"/>
                <a:cs typeface="Microsoft Sans Serif"/>
              </a:rPr>
              <a:t>sanitaton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cavity</a:t>
            </a:r>
            <a:endParaRPr sz="200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18465" algn="l"/>
                <a:tab pos="419100" algn="l"/>
              </a:tabLst>
            </a:pPr>
            <a:r>
              <a:rPr sz="2000" spc="-35" dirty="0">
                <a:latin typeface="Microsoft Sans Serif"/>
                <a:cs typeface="Microsoft Sans Serif"/>
              </a:rPr>
              <a:t>retention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form</a:t>
            </a:r>
            <a:endParaRPr sz="200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1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endParaRPr sz="2000">
              <a:latin typeface="Microsoft Sans Serif"/>
              <a:cs typeface="Microsoft Sans Serif"/>
            </a:endParaRPr>
          </a:p>
          <a:p>
            <a:pPr marL="419100" indent="-406400">
              <a:lnSpc>
                <a:spcPct val="100000"/>
              </a:lnSpc>
              <a:buAutoNum type="arabicPeriod"/>
              <a:tabLst>
                <a:tab pos="418465" algn="l"/>
                <a:tab pos="419100" algn="l"/>
              </a:tabLst>
            </a:pPr>
            <a:r>
              <a:rPr sz="2000" spc="-50" dirty="0">
                <a:latin typeface="Microsoft Sans Serif"/>
                <a:cs typeface="Microsoft Sans Serif"/>
              </a:rPr>
              <a:t>extention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for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prevention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2461" y="2133600"/>
            <a:ext cx="4691194" cy="29527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19875-EB1C-4064-B7F0-5C4F88C6ED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96</a:t>
            </a:fld>
            <a:endParaRPr lang="en-IN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910" y="0"/>
            <a:ext cx="2392726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450" spc="-675" dirty="0">
                <a:solidFill>
                  <a:srgbClr val="FF0000"/>
                </a:solidFill>
              </a:rPr>
              <a:t>1</a:t>
            </a:r>
            <a:r>
              <a:rPr sz="2450" spc="-155" dirty="0">
                <a:solidFill>
                  <a:srgbClr val="FF0000"/>
                </a:solidFill>
              </a:rPr>
              <a:t>.</a:t>
            </a:r>
            <a:r>
              <a:rPr sz="2450" dirty="0">
                <a:solidFill>
                  <a:srgbClr val="FF0000"/>
                </a:solidFill>
              </a:rPr>
              <a:t>	</a:t>
            </a:r>
            <a:r>
              <a:rPr sz="2400" spc="-75" dirty="0">
                <a:solidFill>
                  <a:srgbClr val="FF0000"/>
                </a:solidFill>
              </a:rPr>
              <a:t>Ou</a:t>
            </a:r>
            <a:r>
              <a:rPr sz="2400" spc="150" dirty="0">
                <a:solidFill>
                  <a:srgbClr val="FF0000"/>
                </a:solidFill>
              </a:rPr>
              <a:t>t</a:t>
            </a:r>
            <a:r>
              <a:rPr sz="2400" spc="-20" dirty="0">
                <a:solidFill>
                  <a:srgbClr val="FF0000"/>
                </a:solidFill>
              </a:rPr>
              <a:t>l</a:t>
            </a:r>
            <a:r>
              <a:rPr sz="2400" spc="-30" dirty="0">
                <a:solidFill>
                  <a:srgbClr val="FF0000"/>
                </a:solidFill>
              </a:rPr>
              <a:t>i</a:t>
            </a:r>
            <a:r>
              <a:rPr sz="2400" spc="-80" dirty="0">
                <a:solidFill>
                  <a:srgbClr val="FF0000"/>
                </a:solidFill>
              </a:rPr>
              <a:t>n</a:t>
            </a:r>
            <a:r>
              <a:rPr sz="2400" spc="-180" dirty="0">
                <a:solidFill>
                  <a:srgbClr val="FF0000"/>
                </a:solidFill>
              </a:rPr>
              <a:t>e</a:t>
            </a:r>
            <a:r>
              <a:rPr sz="2400" spc="-45" dirty="0">
                <a:solidFill>
                  <a:srgbClr val="FF0000"/>
                </a:solidFill>
              </a:rPr>
              <a:t> </a:t>
            </a:r>
            <a:r>
              <a:rPr sz="2400" spc="35" dirty="0">
                <a:solidFill>
                  <a:srgbClr val="FF0000"/>
                </a:solidFill>
              </a:rPr>
              <a:t>f</a:t>
            </a:r>
            <a:r>
              <a:rPr sz="2400" spc="-110" dirty="0">
                <a:solidFill>
                  <a:srgbClr val="FF0000"/>
                </a:solidFill>
              </a:rPr>
              <a:t>o</a:t>
            </a:r>
            <a:r>
              <a:rPr sz="2400" spc="5" dirty="0">
                <a:solidFill>
                  <a:srgbClr val="FF0000"/>
                </a:solidFill>
              </a:rPr>
              <a:t>rm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27612" y="372109"/>
            <a:ext cx="8845837" cy="23442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0" marR="657225" indent="-128270">
              <a:lnSpc>
                <a:spcPct val="100000"/>
              </a:lnSpc>
              <a:spcBef>
                <a:spcPts val="100"/>
              </a:spcBef>
              <a:buFont typeface="Microsoft Sans Serif"/>
              <a:buChar char="-"/>
              <a:tabLst>
                <a:tab pos="967740" algn="l"/>
              </a:tabLst>
            </a:pPr>
            <a:r>
              <a:rPr dirty="0"/>
              <a:t>	</a:t>
            </a:r>
            <a:r>
              <a:rPr sz="2000" spc="-210" dirty="0">
                <a:latin typeface="Microsoft Sans Serif"/>
                <a:cs typeface="Microsoft Sans Serif"/>
              </a:rPr>
              <a:t>is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25" dirty="0">
                <a:latin typeface="Microsoft Sans Serif"/>
                <a:cs typeface="Microsoft Sans Serif"/>
              </a:rPr>
              <a:t>basic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preparation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throughout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its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length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dictated </a:t>
            </a:r>
            <a:r>
              <a:rPr sz="2000" spc="-25" dirty="0">
                <a:latin typeface="Microsoft Sans Serif"/>
                <a:cs typeface="Microsoft Sans Serif"/>
              </a:rPr>
              <a:t>by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anatomy</a:t>
            </a:r>
            <a:endParaRPr sz="2000">
              <a:latin typeface="Microsoft Sans Serif"/>
              <a:cs typeface="Microsoft Sans Serif"/>
            </a:endParaRPr>
          </a:p>
          <a:p>
            <a:pPr marL="933450" marR="665480" indent="-151130">
              <a:lnSpc>
                <a:spcPct val="100000"/>
              </a:lnSpc>
              <a:buChar char="-"/>
              <a:tabLst>
                <a:tab pos="946150" algn="l"/>
              </a:tabLst>
            </a:pPr>
            <a:r>
              <a:rPr sz="2000" spc="-45" dirty="0">
                <a:latin typeface="Microsoft Sans Serif"/>
                <a:cs typeface="Microsoft Sans Serif"/>
              </a:rPr>
              <a:t>Ideally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initial</a:t>
            </a:r>
            <a:r>
              <a:rPr sz="2000" spc="-25" dirty="0">
                <a:latin typeface="Microsoft Sans Serif"/>
                <a:cs typeface="Microsoft Sans Serif"/>
              </a:rPr>
              <a:t> cavity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of 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0" dirty="0">
                <a:latin typeface="Microsoft Sans Serif"/>
                <a:cs typeface="Microsoft Sans Serif"/>
              </a:rPr>
              <a:t>be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maintained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throughout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procedure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454025" algn="l"/>
              </a:tabLst>
            </a:pPr>
            <a:r>
              <a:rPr sz="2400" spc="-170" dirty="0">
                <a:latin typeface="Microsoft Sans Serif"/>
                <a:cs typeface="Microsoft Sans Serif"/>
              </a:rPr>
              <a:t>2</a:t>
            </a:r>
            <a:r>
              <a:rPr sz="2400" spc="-155" dirty="0">
                <a:latin typeface="Microsoft Sans Serif"/>
                <a:cs typeface="Microsoft Sans Serif"/>
              </a:rPr>
              <a:t>.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-24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400" spc="-12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4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4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v</a:t>
            </a:r>
            <a:r>
              <a:rPr sz="24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400" spc="-19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400" spc="-245" dirty="0">
                <a:solidFill>
                  <a:srgbClr val="FF0000"/>
                </a:solidFill>
                <a:latin typeface="Microsoft Sans Serif"/>
                <a:cs typeface="Microsoft Sans Serif"/>
              </a:rPr>
              <a:t>c</a:t>
            </a:r>
            <a:r>
              <a:rPr sz="2400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f</a:t>
            </a:r>
            <a:r>
              <a:rPr sz="2400" spc="-12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4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rm</a:t>
            </a:r>
            <a:endParaRPr sz="2400">
              <a:latin typeface="Microsoft Sans Serif"/>
              <a:cs typeface="Microsoft Sans Serif"/>
            </a:endParaRPr>
          </a:p>
          <a:p>
            <a:pPr marL="927100">
              <a:lnSpc>
                <a:spcPct val="100000"/>
              </a:lnSpc>
            </a:pPr>
            <a:r>
              <a:rPr sz="2000" spc="110" dirty="0">
                <a:latin typeface="Microsoft Sans Serif"/>
                <a:cs typeface="Microsoft Sans Serif"/>
              </a:rPr>
              <a:t>-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405" dirty="0">
                <a:latin typeface="Microsoft Sans Serif"/>
                <a:cs typeface="Microsoft Sans Serif"/>
              </a:rPr>
              <a:t>ss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h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v</a:t>
            </a:r>
            <a:r>
              <a:rPr sz="2000" spc="-75" dirty="0">
                <a:latin typeface="Microsoft Sans Serif"/>
                <a:cs typeface="Microsoft Sans Serif"/>
              </a:rPr>
              <a:t>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45" dirty="0">
                <a:latin typeface="Microsoft Sans Serif"/>
                <a:cs typeface="Microsoft Sans Serif"/>
              </a:rPr>
              <a:t>x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5" dirty="0">
                <a:latin typeface="Microsoft Sans Serif"/>
                <a:cs typeface="Microsoft Sans Serif"/>
              </a:rPr>
              <a:t>d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i</a:t>
            </a:r>
            <a:r>
              <a:rPr sz="2000" spc="5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95" dirty="0">
                <a:latin typeface="Microsoft Sans Serif"/>
                <a:cs typeface="Microsoft Sans Serif"/>
              </a:rPr>
              <a:t>s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125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108" y="3511550"/>
            <a:ext cx="9247525" cy="2657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0" indent="-36068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AutoNum type="arabicPeriod" startAt="3"/>
              <a:tabLst>
                <a:tab pos="405765" algn="l"/>
                <a:tab pos="406400" algn="l"/>
              </a:tabLst>
            </a:pPr>
            <a:r>
              <a:rPr sz="24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Sanitation</a:t>
            </a:r>
            <a:r>
              <a:rPr sz="2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of </a:t>
            </a:r>
            <a:r>
              <a:rPr sz="2400" spc="-45" dirty="0">
                <a:solidFill>
                  <a:srgbClr val="FF0000"/>
                </a:solidFill>
                <a:latin typeface="Microsoft Sans Serif"/>
                <a:cs typeface="Microsoft Sans Serif"/>
              </a:rPr>
              <a:t>the </a:t>
            </a:r>
            <a:r>
              <a:rPr sz="2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cavity</a:t>
            </a:r>
            <a:endParaRPr sz="2400">
              <a:latin typeface="Microsoft Sans Serif"/>
              <a:cs typeface="Microsoft Sans Serif"/>
            </a:endParaRPr>
          </a:p>
          <a:p>
            <a:pPr marL="1088390" marR="782955" lvl="1" indent="-128270">
              <a:lnSpc>
                <a:spcPct val="100000"/>
              </a:lnSpc>
              <a:buFont typeface="Microsoft Sans Serif"/>
              <a:buChar char="-"/>
              <a:tabLst>
                <a:tab pos="1123950" algn="l"/>
                <a:tab pos="6932295" algn="l"/>
              </a:tabLst>
            </a:pPr>
            <a:r>
              <a:rPr dirty="0"/>
              <a:t>	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i</a:t>
            </a:r>
            <a:r>
              <a:rPr sz="2000" spc="-145" dirty="0">
                <a:latin typeface="Microsoft Sans Serif"/>
                <a:cs typeface="Microsoft Sans Serif"/>
              </a:rPr>
              <a:t>c</a:t>
            </a:r>
            <a:r>
              <a:rPr sz="2000" spc="-15" dirty="0">
                <a:latin typeface="Microsoft Sans Serif"/>
                <a:cs typeface="Microsoft Sans Serif"/>
              </a:rPr>
              <a:t>ul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i</a:t>
            </a:r>
            <a:r>
              <a:rPr sz="2000" spc="-55" dirty="0">
                <a:latin typeface="Microsoft Sans Serif"/>
                <a:cs typeface="Microsoft Sans Serif"/>
              </a:rPr>
              <a:t>n</a:t>
            </a:r>
            <a:r>
              <a:rPr sz="2000" spc="-75" dirty="0">
                <a:latin typeface="Microsoft Sans Serif"/>
                <a:cs typeface="Microsoft Sans Serif"/>
              </a:rPr>
              <a:t>g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5" dirty="0">
                <a:latin typeface="Microsoft Sans Serif"/>
                <a:cs typeface="Microsoft Sans Serif"/>
              </a:rPr>
              <a:t>h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" dirty="0">
                <a:latin typeface="Microsoft Sans Serif"/>
                <a:cs typeface="Microsoft Sans Serif"/>
              </a:rPr>
              <a:t>v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u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14" dirty="0">
                <a:latin typeface="Microsoft Sans Serif"/>
                <a:cs typeface="Microsoft Sans Serif"/>
              </a:rPr>
              <a:t>h</a:t>
            </a:r>
            <a:r>
              <a:rPr sz="2000" spc="-120" dirty="0">
                <a:latin typeface="Microsoft Sans Serif"/>
                <a:cs typeface="Microsoft Sans Serif"/>
              </a:rPr>
              <a:t>e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165" dirty="0">
                <a:latin typeface="Microsoft Sans Serif"/>
                <a:cs typeface="Microsoft Sans Serif"/>
              </a:rPr>
              <a:t>e</a:t>
            </a:r>
            <a:r>
              <a:rPr sz="2000" spc="-145" dirty="0">
                <a:latin typeface="Microsoft Sans Serif"/>
                <a:cs typeface="Microsoft Sans Serif"/>
              </a:rPr>
              <a:t>e</a:t>
            </a:r>
            <a:r>
              <a:rPr sz="2000" spc="-20" dirty="0">
                <a:latin typeface="Microsoft Sans Serif"/>
                <a:cs typeface="Microsoft Sans Serif"/>
              </a:rPr>
              <a:t>l  </a:t>
            </a:r>
            <a:r>
              <a:rPr sz="2000" spc="-65" dirty="0">
                <a:latin typeface="Microsoft Sans Serif"/>
                <a:cs typeface="Microsoft Sans Serif"/>
              </a:rPr>
              <a:t>g</a:t>
            </a:r>
            <a:r>
              <a:rPr sz="2000" spc="-20" dirty="0">
                <a:latin typeface="Microsoft Sans Serif"/>
                <a:cs typeface="Microsoft Sans Serif"/>
              </a:rPr>
              <a:t>l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415" dirty="0">
                <a:latin typeface="Microsoft Sans Serif"/>
                <a:cs typeface="Microsoft Sans Serif"/>
              </a:rPr>
              <a:t>s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95" dirty="0">
                <a:latin typeface="Microsoft Sans Serif"/>
                <a:cs typeface="Microsoft Sans Serif"/>
              </a:rPr>
              <a:t>oo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204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spc="-5" dirty="0">
                <a:latin typeface="Microsoft Sans Serif"/>
                <a:cs typeface="Microsoft Sans Serif"/>
              </a:rPr>
              <a:t>a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90" dirty="0">
                <a:latin typeface="Microsoft Sans Serif"/>
                <a:cs typeface="Microsoft Sans Serif"/>
              </a:rPr>
              <a:t>ie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spc="-50" dirty="0">
                <a:latin typeface="Microsoft Sans Serif"/>
                <a:cs typeface="Microsoft Sans Serif"/>
              </a:rPr>
              <a:t>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95" dirty="0">
                <a:latin typeface="Microsoft Sans Serif"/>
                <a:cs typeface="Microsoft Sans Serif"/>
              </a:rPr>
              <a:t>c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" dirty="0">
                <a:latin typeface="Microsoft Sans Serif"/>
                <a:cs typeface="Microsoft Sans Serif"/>
              </a:rPr>
              <a:t>r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40" dirty="0">
                <a:latin typeface="Microsoft Sans Serif"/>
                <a:cs typeface="Microsoft Sans Serif"/>
              </a:rPr>
              <a:t>g</a:t>
            </a:r>
            <a:r>
              <a:rPr sz="2000" spc="-30" dirty="0">
                <a:latin typeface="Microsoft Sans Serif"/>
                <a:cs typeface="Microsoft Sans Serif"/>
              </a:rPr>
              <a:t>a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endParaRPr sz="2000">
              <a:latin typeface="Microsoft Sans Serif"/>
              <a:cs typeface="Microsoft Sans Serif"/>
            </a:endParaRPr>
          </a:p>
          <a:p>
            <a:pPr lvl="1">
              <a:lnSpc>
                <a:spcPct val="100000"/>
              </a:lnSpc>
              <a:buFont typeface="Microsoft Sans Serif"/>
              <a:buChar char="-"/>
            </a:pPr>
            <a:endParaRPr sz="2200">
              <a:latin typeface="Microsoft Sans Serif"/>
              <a:cs typeface="Microsoft Sans Serif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Microsoft Sans Serif"/>
              <a:buChar char="-"/>
            </a:pPr>
            <a:endParaRPr sz="2100">
              <a:latin typeface="Microsoft Sans Serif"/>
              <a:cs typeface="Microsoft Sans Serif"/>
            </a:endParaRPr>
          </a:p>
          <a:p>
            <a:pPr marL="383540" indent="-370840">
              <a:lnSpc>
                <a:spcPct val="100000"/>
              </a:lnSpc>
              <a:buClr>
                <a:srgbClr val="000000"/>
              </a:buClr>
              <a:buAutoNum type="arabicPeriod" startAt="3"/>
              <a:tabLst>
                <a:tab pos="382905" algn="l"/>
                <a:tab pos="383540" algn="l"/>
              </a:tabLst>
            </a:pPr>
            <a:r>
              <a:rPr sz="24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Retention</a:t>
            </a:r>
            <a:r>
              <a:rPr sz="240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form</a:t>
            </a:r>
            <a:endParaRPr sz="2400">
              <a:latin typeface="Microsoft Sans Serif"/>
              <a:cs typeface="Microsoft Sans Serif"/>
            </a:endParaRPr>
          </a:p>
          <a:p>
            <a:pPr marL="1055370" marR="5080" lvl="1" indent="-128270">
              <a:lnSpc>
                <a:spcPct val="100000"/>
              </a:lnSpc>
              <a:buFont typeface="Microsoft Sans Serif"/>
              <a:buChar char="-"/>
              <a:tabLst>
                <a:tab pos="1089660" algn="l"/>
              </a:tabLst>
            </a:pPr>
            <a:r>
              <a:rPr dirty="0"/>
              <a:t>	</a:t>
            </a:r>
            <a:r>
              <a:rPr sz="2000" spc="-50" dirty="0">
                <a:latin typeface="Microsoft Sans Serif"/>
                <a:cs typeface="Microsoft Sans Serif"/>
              </a:rPr>
              <a:t>nearly</a:t>
            </a:r>
            <a:r>
              <a:rPr sz="2000" spc="-25" dirty="0">
                <a:latin typeface="Microsoft Sans Serif"/>
                <a:cs typeface="Microsoft Sans Serif"/>
              </a:rPr>
              <a:t> parallel </a:t>
            </a:r>
            <a:r>
              <a:rPr sz="2000" spc="-85" dirty="0">
                <a:latin typeface="Microsoft Sans Serif"/>
                <a:cs typeface="Microsoft Sans Serif"/>
              </a:rPr>
              <a:t>walls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in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apical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45" dirty="0">
                <a:latin typeface="Microsoft Sans Serif"/>
                <a:cs typeface="Microsoft Sans Serif"/>
              </a:rPr>
              <a:t>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40" dirty="0">
                <a:latin typeface="Microsoft Sans Serif"/>
                <a:cs typeface="Microsoft Sans Serif"/>
              </a:rPr>
              <a:t>–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70" dirty="0">
                <a:latin typeface="Microsoft Sans Serif"/>
                <a:cs typeface="Microsoft Sans Serif"/>
              </a:rPr>
              <a:t>3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mm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30" dirty="0">
                <a:latin typeface="Microsoft Sans Serif"/>
                <a:cs typeface="Microsoft Sans Serif"/>
              </a:rPr>
              <a:t>,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to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35" dirty="0">
                <a:latin typeface="Microsoft Sans Serif"/>
                <a:cs typeface="Microsoft Sans Serif"/>
              </a:rPr>
              <a:t>ensure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firm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seating</a:t>
            </a:r>
            <a:r>
              <a:rPr sz="2000" spc="-35" dirty="0">
                <a:latin typeface="Microsoft Sans Serif"/>
                <a:cs typeface="Microsoft Sans Serif"/>
              </a:rPr>
              <a:t> of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primary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5" dirty="0">
                <a:latin typeface="Microsoft Sans Serif"/>
                <a:cs typeface="Microsoft Sans Serif"/>
              </a:rPr>
              <a:t>gutta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percha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point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5F7FB-E6E6-5BB9-D6BC-3BA0B50ACE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97</a:t>
            </a:fld>
            <a:endParaRPr lang="en-IN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527" y="339090"/>
            <a:ext cx="8488378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5</a:t>
            </a:r>
            <a:r>
              <a:rPr spc="-130" dirty="0"/>
              <a:t>.</a:t>
            </a:r>
            <a:r>
              <a:rPr spc="-25" dirty="0"/>
              <a:t> </a:t>
            </a:r>
            <a:r>
              <a:rPr sz="2400" spc="-310" dirty="0">
                <a:solidFill>
                  <a:srgbClr val="FF0000"/>
                </a:solidFill>
              </a:rPr>
              <a:t>R</a:t>
            </a:r>
            <a:r>
              <a:rPr sz="2400" spc="-190" dirty="0">
                <a:solidFill>
                  <a:srgbClr val="FF0000"/>
                </a:solidFill>
              </a:rPr>
              <a:t>e</a:t>
            </a:r>
            <a:r>
              <a:rPr sz="2400" spc="-484" dirty="0">
                <a:solidFill>
                  <a:srgbClr val="FF0000"/>
                </a:solidFill>
              </a:rPr>
              <a:t>s</a:t>
            </a:r>
            <a:r>
              <a:rPr sz="2400" spc="-30" dirty="0">
                <a:solidFill>
                  <a:srgbClr val="FF0000"/>
                </a:solidFill>
              </a:rPr>
              <a:t>i</a:t>
            </a:r>
            <a:r>
              <a:rPr sz="2400" spc="-484" dirty="0">
                <a:solidFill>
                  <a:srgbClr val="FF0000"/>
                </a:solidFill>
              </a:rPr>
              <a:t>s</a:t>
            </a:r>
            <a:r>
              <a:rPr sz="2400" spc="150" dirty="0">
                <a:solidFill>
                  <a:srgbClr val="FF0000"/>
                </a:solidFill>
              </a:rPr>
              <a:t>t</a:t>
            </a:r>
            <a:r>
              <a:rPr sz="2400" spc="-50" dirty="0">
                <a:solidFill>
                  <a:srgbClr val="FF0000"/>
                </a:solidFill>
              </a:rPr>
              <a:t>a</a:t>
            </a:r>
            <a:r>
              <a:rPr sz="2400" spc="-40" dirty="0">
                <a:solidFill>
                  <a:srgbClr val="FF0000"/>
                </a:solidFill>
              </a:rPr>
              <a:t>n</a:t>
            </a:r>
            <a:r>
              <a:rPr sz="2400" spc="-245" dirty="0">
                <a:solidFill>
                  <a:srgbClr val="FF0000"/>
                </a:solidFill>
              </a:rPr>
              <a:t>c</a:t>
            </a:r>
            <a:r>
              <a:rPr sz="2400" spc="-180" dirty="0">
                <a:solidFill>
                  <a:srgbClr val="FF0000"/>
                </a:solidFill>
              </a:rPr>
              <a:t>e</a:t>
            </a:r>
            <a:r>
              <a:rPr sz="2400" spc="-45" dirty="0">
                <a:solidFill>
                  <a:srgbClr val="FF0000"/>
                </a:solidFill>
              </a:rPr>
              <a:t> </a:t>
            </a:r>
            <a:r>
              <a:rPr sz="2400" spc="35" dirty="0">
                <a:solidFill>
                  <a:srgbClr val="FF0000"/>
                </a:solidFill>
              </a:rPr>
              <a:t>f</a:t>
            </a:r>
            <a:r>
              <a:rPr sz="2400" spc="-110" dirty="0">
                <a:solidFill>
                  <a:srgbClr val="FF0000"/>
                </a:solidFill>
              </a:rPr>
              <a:t>o</a:t>
            </a:r>
            <a:r>
              <a:rPr sz="2400" spc="5" dirty="0">
                <a:solidFill>
                  <a:srgbClr val="FF0000"/>
                </a:solidFill>
              </a:rPr>
              <a:t>rm</a:t>
            </a:r>
            <a:endParaRPr sz="2400"/>
          </a:p>
          <a:p>
            <a:pPr marL="1118870" marR="5080" indent="-127000">
              <a:lnSpc>
                <a:spcPct val="100000"/>
              </a:lnSpc>
              <a:tabLst>
                <a:tab pos="2947035" algn="l"/>
                <a:tab pos="4895215" algn="l"/>
              </a:tabLst>
            </a:pPr>
            <a:r>
              <a:rPr spc="105" dirty="0"/>
              <a:t>-</a:t>
            </a:r>
            <a:r>
              <a:rPr spc="15" dirty="0"/>
              <a:t> </a:t>
            </a:r>
            <a:r>
              <a:rPr spc="-45" dirty="0"/>
              <a:t>development</a:t>
            </a:r>
            <a:r>
              <a:rPr spc="15" dirty="0"/>
              <a:t> </a:t>
            </a:r>
            <a:r>
              <a:rPr spc="-35" dirty="0"/>
              <a:t>of	</a:t>
            </a:r>
            <a:r>
              <a:rPr spc="-85" dirty="0"/>
              <a:t>on</a:t>
            </a:r>
            <a:r>
              <a:rPr spc="-20" dirty="0"/>
              <a:t> </a:t>
            </a:r>
            <a:r>
              <a:rPr spc="-90" dirty="0"/>
              <a:t>APICAL</a:t>
            </a:r>
            <a:r>
              <a:rPr spc="-35" dirty="0"/>
              <a:t> </a:t>
            </a:r>
            <a:r>
              <a:rPr spc="-200" dirty="0"/>
              <a:t>STOP	</a:t>
            </a:r>
            <a:r>
              <a:rPr spc="65" dirty="0"/>
              <a:t>at</a:t>
            </a:r>
            <a:r>
              <a:rPr spc="-65" dirty="0"/>
              <a:t> </a:t>
            </a:r>
            <a:r>
              <a:rPr spc="-30" dirty="0"/>
              <a:t>the</a:t>
            </a:r>
            <a:r>
              <a:rPr spc="-55" dirty="0"/>
              <a:t> Cementodentinal </a:t>
            </a:r>
            <a:r>
              <a:rPr spc="-515" dirty="0"/>
              <a:t> </a:t>
            </a:r>
            <a:r>
              <a:rPr spc="-10" dirty="0"/>
              <a:t>j</a:t>
            </a:r>
            <a:r>
              <a:rPr spc="-15" dirty="0"/>
              <a:t>u</a:t>
            </a:r>
            <a:r>
              <a:rPr spc="-80" dirty="0"/>
              <a:t>n</a:t>
            </a:r>
            <a:r>
              <a:rPr spc="-195" dirty="0"/>
              <a:t>c</a:t>
            </a:r>
            <a:r>
              <a:rPr spc="120" dirty="0"/>
              <a:t>t</a:t>
            </a:r>
            <a:r>
              <a:rPr spc="-15" dirty="0"/>
              <a:t>i</a:t>
            </a:r>
            <a:r>
              <a:rPr spc="-95" dirty="0"/>
              <a:t>o</a:t>
            </a:r>
            <a:r>
              <a:rPr spc="-70" dirty="0"/>
              <a:t>n</a:t>
            </a:r>
            <a:r>
              <a:rPr spc="-40" dirty="0"/>
              <a:t> </a:t>
            </a:r>
            <a:r>
              <a:rPr spc="5" dirty="0"/>
              <a:t>a</a:t>
            </a:r>
            <a:r>
              <a:rPr spc="-40" dirty="0"/>
              <a:t>g</a:t>
            </a:r>
            <a:r>
              <a:rPr spc="-30" dirty="0"/>
              <a:t>ai</a:t>
            </a:r>
            <a:r>
              <a:rPr spc="-55" dirty="0"/>
              <a:t>n</a:t>
            </a:r>
            <a:r>
              <a:rPr spc="-405" dirty="0"/>
              <a:t>s</a:t>
            </a:r>
            <a:r>
              <a:rPr spc="125" dirty="0"/>
              <a:t>t</a:t>
            </a:r>
            <a:r>
              <a:rPr spc="-25" dirty="0"/>
              <a:t> </a:t>
            </a:r>
            <a:r>
              <a:rPr spc="10" dirty="0"/>
              <a:t>w</a:t>
            </a:r>
            <a:r>
              <a:rPr spc="-65" dirty="0"/>
              <a:t>h</a:t>
            </a:r>
            <a:r>
              <a:rPr spc="-20" dirty="0"/>
              <a:t>i</a:t>
            </a:r>
            <a:r>
              <a:rPr spc="-204" dirty="0"/>
              <a:t>c</a:t>
            </a:r>
            <a:r>
              <a:rPr spc="-75" dirty="0"/>
              <a:t>h</a:t>
            </a:r>
            <a:r>
              <a:rPr spc="-25" dirty="0"/>
              <a:t> </a:t>
            </a:r>
            <a:r>
              <a:rPr spc="30" dirty="0"/>
              <a:t>f</a:t>
            </a:r>
            <a:r>
              <a:rPr spc="-25" dirty="0"/>
              <a:t>i</a:t>
            </a:r>
            <a:r>
              <a:rPr spc="-15" dirty="0"/>
              <a:t>l</a:t>
            </a:r>
            <a:r>
              <a:rPr spc="-30" dirty="0"/>
              <a:t>li</a:t>
            </a:r>
            <a:r>
              <a:rPr spc="-50" dirty="0"/>
              <a:t>n</a:t>
            </a:r>
            <a:r>
              <a:rPr spc="-75" dirty="0"/>
              <a:t>g</a:t>
            </a:r>
            <a:r>
              <a:rPr spc="-25" dirty="0"/>
              <a:t> </a:t>
            </a:r>
            <a:r>
              <a:rPr spc="-40" dirty="0"/>
              <a:t>h</a:t>
            </a:r>
            <a:r>
              <a:rPr spc="-30" dirty="0"/>
              <a:t>a</a:t>
            </a:r>
            <a:r>
              <a:rPr spc="-405" dirty="0"/>
              <a:t>s</a:t>
            </a:r>
            <a:r>
              <a:rPr spc="-30" dirty="0"/>
              <a:t> </a:t>
            </a:r>
            <a:r>
              <a:rPr spc="130" dirty="0"/>
              <a:t>t</a:t>
            </a:r>
            <a:r>
              <a:rPr spc="-90" dirty="0"/>
              <a:t>o</a:t>
            </a:r>
            <a:r>
              <a:rPr spc="-35" dirty="0"/>
              <a:t> </a:t>
            </a:r>
            <a:r>
              <a:rPr spc="-5" dirty="0"/>
              <a:t>b</a:t>
            </a:r>
            <a:r>
              <a:rPr spc="-150" dirty="0"/>
              <a:t>e</a:t>
            </a:r>
            <a:r>
              <a:rPr spc="-30" dirty="0"/>
              <a:t> </a:t>
            </a:r>
            <a:r>
              <a:rPr spc="-204" dirty="0"/>
              <a:t>c</a:t>
            </a:r>
            <a:r>
              <a:rPr spc="-95" dirty="0"/>
              <a:t>o</a:t>
            </a:r>
            <a:r>
              <a:rPr spc="10" dirty="0"/>
              <a:t>m</a:t>
            </a:r>
            <a:r>
              <a:rPr spc="15" dirty="0"/>
              <a:t>p</a:t>
            </a:r>
            <a:r>
              <a:rPr spc="5" dirty="0"/>
              <a:t>a</a:t>
            </a:r>
            <a:r>
              <a:rPr spc="-204" dirty="0"/>
              <a:t>c</a:t>
            </a:r>
            <a:r>
              <a:rPr spc="120" dirty="0"/>
              <a:t>t</a:t>
            </a:r>
            <a:r>
              <a:rPr spc="-155" dirty="0"/>
              <a:t>e</a:t>
            </a:r>
            <a:r>
              <a:rPr dirty="0"/>
              <a:t>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124" y="2091690"/>
            <a:ext cx="8460826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0" dirty="0">
                <a:latin typeface="Microsoft Sans Serif"/>
                <a:cs typeface="Microsoft Sans Serif"/>
              </a:rPr>
              <a:t>6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400" spc="-275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200" dirty="0">
                <a:solidFill>
                  <a:srgbClr val="FF0000"/>
                </a:solidFill>
                <a:latin typeface="Microsoft Sans Serif"/>
                <a:cs typeface="Microsoft Sans Serif"/>
              </a:rPr>
              <a:t>x</a:t>
            </a:r>
            <a:r>
              <a:rPr sz="2400" spc="14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400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400" spc="15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400" spc="-12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4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4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f</a:t>
            </a:r>
            <a:r>
              <a:rPr sz="2400" spc="-12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p</a:t>
            </a:r>
            <a:r>
              <a:rPr sz="2400" spc="-70" dirty="0">
                <a:solidFill>
                  <a:srgbClr val="FF0000"/>
                </a:solidFill>
                <a:latin typeface="Microsoft Sans Serif"/>
                <a:cs typeface="Microsoft Sans Serif"/>
              </a:rPr>
              <a:t>r</a:t>
            </a:r>
            <a:r>
              <a:rPr sz="2400" spc="-12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v</a:t>
            </a:r>
            <a:r>
              <a:rPr sz="2400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e</a:t>
            </a:r>
            <a:r>
              <a:rPr sz="24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r>
              <a:rPr sz="2400" spc="150" dirty="0">
                <a:solidFill>
                  <a:srgbClr val="FF0000"/>
                </a:solidFill>
                <a:latin typeface="Microsoft Sans Serif"/>
                <a:cs typeface="Microsoft Sans Serif"/>
              </a:rPr>
              <a:t>t</a:t>
            </a:r>
            <a:r>
              <a:rPr sz="2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400" spc="-120" dirty="0">
                <a:solidFill>
                  <a:srgbClr val="FF0000"/>
                </a:solidFill>
                <a:latin typeface="Microsoft Sans Serif"/>
                <a:cs typeface="Microsoft Sans Serif"/>
              </a:rPr>
              <a:t>o</a:t>
            </a:r>
            <a:r>
              <a:rPr sz="2400" spc="-80" dirty="0">
                <a:solidFill>
                  <a:srgbClr val="FF0000"/>
                </a:solidFill>
                <a:latin typeface="Microsoft Sans Serif"/>
                <a:cs typeface="Microsoft Sans Serif"/>
              </a:rPr>
              <a:t>n</a:t>
            </a:r>
            <a:endParaRPr sz="2400">
              <a:latin typeface="Microsoft Sans Serif"/>
              <a:cs typeface="Microsoft Sans Serif"/>
            </a:endParaRPr>
          </a:p>
          <a:p>
            <a:pPr marL="1118870" marR="5080" indent="-128270">
              <a:lnSpc>
                <a:spcPct val="100000"/>
              </a:lnSpc>
            </a:pPr>
            <a:r>
              <a:rPr sz="2000" spc="105" dirty="0">
                <a:latin typeface="Microsoft Sans Serif"/>
                <a:cs typeface="Microsoft Sans Serif"/>
              </a:rPr>
              <a:t>-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the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10" dirty="0">
                <a:latin typeface="Microsoft Sans Serif"/>
                <a:cs typeface="Microsoft Sans Serif"/>
              </a:rPr>
              <a:t>extension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cavity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preparation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throughout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its </a:t>
            </a:r>
            <a:r>
              <a:rPr sz="2000" spc="-9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i</a:t>
            </a:r>
            <a:r>
              <a:rPr sz="2000" spc="-1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le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35" dirty="0">
                <a:latin typeface="Microsoft Sans Serif"/>
                <a:cs typeface="Microsoft Sans Serif"/>
              </a:rPr>
              <a:t>g</a:t>
            </a:r>
            <a:r>
              <a:rPr sz="2000" spc="2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dirty="0">
                <a:latin typeface="Microsoft Sans Serif"/>
                <a:cs typeface="Microsoft Sans Serif"/>
              </a:rPr>
              <a:t>d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b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5" dirty="0">
                <a:latin typeface="Microsoft Sans Serif"/>
                <a:cs typeface="Microsoft Sans Serif"/>
              </a:rPr>
              <a:t>a</a:t>
            </a:r>
            <a:r>
              <a:rPr sz="2000" spc="-5" dirty="0">
                <a:latin typeface="Microsoft Sans Serif"/>
                <a:cs typeface="Microsoft Sans Serif"/>
              </a:rPr>
              <a:t>d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75" dirty="0">
                <a:latin typeface="Microsoft Sans Serif"/>
                <a:cs typeface="Microsoft Sans Serif"/>
              </a:rPr>
              <a:t>h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40" dirty="0">
                <a:latin typeface="Microsoft Sans Serif"/>
                <a:cs typeface="Microsoft Sans Serif"/>
              </a:rPr>
              <a:t>(</a:t>
            </a:r>
            <a:r>
              <a:rPr sz="2000" spc="-90" dirty="0">
                <a:latin typeface="Microsoft Sans Serif"/>
                <a:cs typeface="Microsoft Sans Serif"/>
              </a:rPr>
              <a:t>P</a:t>
            </a:r>
            <a:r>
              <a:rPr sz="2000" spc="-260" dirty="0">
                <a:latin typeface="Microsoft Sans Serif"/>
                <a:cs typeface="Microsoft Sans Serif"/>
              </a:rPr>
              <a:t>ERE</a:t>
            </a:r>
            <a:r>
              <a:rPr sz="2000" spc="-90" dirty="0">
                <a:latin typeface="Microsoft Sans Serif"/>
                <a:cs typeface="Microsoft Sans Serif"/>
              </a:rPr>
              <a:t>P</a:t>
            </a:r>
            <a:r>
              <a:rPr sz="2000" spc="-10" dirty="0">
                <a:latin typeface="Microsoft Sans Serif"/>
                <a:cs typeface="Microsoft Sans Serif"/>
              </a:rPr>
              <a:t>H</a:t>
            </a:r>
            <a:r>
              <a:rPr sz="2000" spc="-260" dirty="0">
                <a:latin typeface="Microsoft Sans Serif"/>
                <a:cs typeface="Microsoft Sans Serif"/>
              </a:rPr>
              <a:t>E</a:t>
            </a:r>
            <a:r>
              <a:rPr sz="2000" spc="-270" dirty="0">
                <a:latin typeface="Microsoft Sans Serif"/>
                <a:cs typeface="Microsoft Sans Serif"/>
              </a:rPr>
              <a:t>R</a:t>
            </a:r>
            <a:r>
              <a:rPr sz="2000" spc="-10" dirty="0">
                <a:latin typeface="Microsoft Sans Serif"/>
                <a:cs typeface="Microsoft Sans Serif"/>
              </a:rPr>
              <a:t>A</a:t>
            </a:r>
            <a:r>
              <a:rPr sz="2000" spc="-80" dirty="0">
                <a:latin typeface="Microsoft Sans Serif"/>
                <a:cs typeface="Microsoft Sans Serif"/>
              </a:rPr>
              <a:t>L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60" dirty="0">
                <a:latin typeface="Microsoft Sans Serif"/>
                <a:cs typeface="Microsoft Sans Serif"/>
              </a:rPr>
              <a:t>E</a:t>
            </a:r>
            <a:r>
              <a:rPr sz="2000" spc="-10" dirty="0">
                <a:latin typeface="Microsoft Sans Serif"/>
                <a:cs typeface="Microsoft Sans Serif"/>
              </a:rPr>
              <a:t>N</a:t>
            </a:r>
            <a:r>
              <a:rPr sz="2000" spc="-85" dirty="0">
                <a:latin typeface="Microsoft Sans Serif"/>
                <a:cs typeface="Microsoft Sans Serif"/>
              </a:rPr>
              <a:t>L</a:t>
            </a:r>
            <a:r>
              <a:rPr sz="2000" spc="-20" dirty="0">
                <a:latin typeface="Microsoft Sans Serif"/>
                <a:cs typeface="Microsoft Sans Serif"/>
              </a:rPr>
              <a:t>A</a:t>
            </a:r>
            <a:r>
              <a:rPr sz="2000" spc="-260" dirty="0">
                <a:latin typeface="Microsoft Sans Serif"/>
                <a:cs typeface="Microsoft Sans Serif"/>
              </a:rPr>
              <a:t>R</a:t>
            </a:r>
            <a:r>
              <a:rPr sz="2000" spc="-200" dirty="0">
                <a:latin typeface="Microsoft Sans Serif"/>
                <a:cs typeface="Microsoft Sans Serif"/>
              </a:rPr>
              <a:t>G</a:t>
            </a:r>
            <a:r>
              <a:rPr sz="2000" spc="-260" dirty="0">
                <a:latin typeface="Microsoft Sans Serif"/>
                <a:cs typeface="Microsoft Sans Serif"/>
              </a:rPr>
              <a:t>E</a:t>
            </a:r>
            <a:r>
              <a:rPr sz="2000" spc="-200" dirty="0">
                <a:latin typeface="Microsoft Sans Serif"/>
                <a:cs typeface="Microsoft Sans Serif"/>
              </a:rPr>
              <a:t>M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10" dirty="0">
                <a:latin typeface="Microsoft Sans Serif"/>
                <a:cs typeface="Microsoft Sans Serif"/>
              </a:rPr>
              <a:t>N</a:t>
            </a:r>
            <a:r>
              <a:rPr sz="2000" spc="-200" dirty="0">
                <a:latin typeface="Microsoft Sans Serif"/>
                <a:cs typeface="Microsoft Sans Serif"/>
              </a:rPr>
              <a:t>T</a:t>
            </a:r>
            <a:r>
              <a:rPr sz="2000" spc="30" dirty="0">
                <a:latin typeface="Microsoft Sans Serif"/>
                <a:cs typeface="Microsoft Sans Serif"/>
              </a:rPr>
              <a:t>)  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90" dirty="0">
                <a:latin typeface="Microsoft Sans Serif"/>
                <a:cs typeface="Microsoft Sans Serif"/>
              </a:rPr>
              <a:t>o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-75" dirty="0">
                <a:latin typeface="Microsoft Sans Serif"/>
                <a:cs typeface="Microsoft Sans Serif"/>
              </a:rPr>
              <a:t>ve</a:t>
            </a:r>
            <a:r>
              <a:rPr sz="2000" spc="-80" dirty="0">
                <a:latin typeface="Microsoft Sans Serif"/>
                <a:cs typeface="Microsoft Sans Serif"/>
              </a:rPr>
              <a:t>n</a:t>
            </a:r>
            <a:r>
              <a:rPr sz="2000" spc="130" dirty="0">
                <a:latin typeface="Microsoft Sans Serif"/>
                <a:cs typeface="Microsoft Sans Serif"/>
              </a:rPr>
              <a:t>t</a:t>
            </a:r>
            <a:r>
              <a:rPr sz="2000" spc="-60" dirty="0">
                <a:latin typeface="Microsoft Sans Serif"/>
                <a:cs typeface="Microsoft Sans Serif"/>
              </a:rPr>
              <a:t>io</a:t>
            </a:r>
            <a:r>
              <a:rPr sz="2000" spc="-70" dirty="0">
                <a:latin typeface="Microsoft Sans Serif"/>
                <a:cs typeface="Microsoft Sans Serif"/>
              </a:rPr>
              <a:t>n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5" dirty="0">
                <a:latin typeface="Microsoft Sans Serif"/>
                <a:cs typeface="Microsoft Sans Serif"/>
              </a:rPr>
              <a:t>u</a:t>
            </a:r>
            <a:r>
              <a:rPr sz="2000" spc="120" dirty="0">
                <a:latin typeface="Microsoft Sans Serif"/>
                <a:cs typeface="Microsoft Sans Serif"/>
              </a:rPr>
              <a:t>t</a:t>
            </a:r>
            <a:r>
              <a:rPr sz="2000" spc="-15" dirty="0">
                <a:latin typeface="Microsoft Sans Serif"/>
                <a:cs typeface="Microsoft Sans Serif"/>
              </a:rPr>
              <a:t>u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p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5" dirty="0">
                <a:latin typeface="Microsoft Sans Serif"/>
                <a:cs typeface="Microsoft Sans Serif"/>
              </a:rPr>
              <a:t>b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5" dirty="0">
                <a:latin typeface="Microsoft Sans Serif"/>
                <a:cs typeface="Microsoft Sans Serif"/>
              </a:rPr>
              <a:t>e</a:t>
            </a:r>
            <a:r>
              <a:rPr sz="2000" spc="10" dirty="0">
                <a:latin typeface="Microsoft Sans Serif"/>
                <a:cs typeface="Microsoft Sans Serif"/>
              </a:rPr>
              <a:t>m</a:t>
            </a:r>
            <a:r>
              <a:rPr sz="2000" spc="-405" dirty="0">
                <a:latin typeface="Microsoft Sans Serif"/>
                <a:cs typeface="Microsoft Sans Serif"/>
              </a:rPr>
              <a:t>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6A845-B039-92FD-ECE0-2FEBA53ECE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98</a:t>
            </a:fld>
            <a:endParaRPr lang="en-IN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1483" y="567690"/>
            <a:ext cx="43221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Trebuchet MS"/>
                <a:cs typeface="Trebuchet MS"/>
              </a:rPr>
              <a:t>Establishing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85" dirty="0">
                <a:latin typeface="Trebuchet MS"/>
                <a:cs typeface="Trebuchet MS"/>
              </a:rPr>
              <a:t>apical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45" dirty="0">
                <a:latin typeface="Trebuchet MS"/>
                <a:cs typeface="Trebuchet MS"/>
              </a:rPr>
              <a:t>patency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6760" y="1785620"/>
            <a:ext cx="8300585" cy="21980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" marR="5080" indent="-64769">
              <a:lnSpc>
                <a:spcPct val="100000"/>
              </a:lnSpc>
              <a:spcBef>
                <a:spcPts val="100"/>
              </a:spcBef>
            </a:pPr>
            <a:r>
              <a:rPr sz="2000" spc="-140" dirty="0">
                <a:latin typeface="Microsoft Sans Serif"/>
                <a:cs typeface="Microsoft Sans Serif"/>
              </a:rPr>
              <a:t>The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0" dirty="0">
                <a:latin typeface="Microsoft Sans Serif"/>
                <a:cs typeface="Microsoft Sans Serif"/>
              </a:rPr>
              <a:t> preparation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0" dirty="0">
                <a:latin typeface="Microsoft Sans Serif"/>
                <a:cs typeface="Microsoft Sans Serif"/>
              </a:rPr>
              <a:t>should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terminate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60" dirty="0">
                <a:latin typeface="Microsoft Sans Serif"/>
                <a:cs typeface="Microsoft Sans Serif"/>
              </a:rPr>
              <a:t>at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cementodentinal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junction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slightly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90" dirty="0">
                <a:latin typeface="Microsoft Sans Serif"/>
                <a:cs typeface="Microsoft Sans Serif"/>
              </a:rPr>
              <a:t>short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of</a:t>
            </a:r>
            <a:r>
              <a:rPr sz="2000" spc="-30" dirty="0">
                <a:latin typeface="Microsoft Sans Serif"/>
                <a:cs typeface="Microsoft Sans Serif"/>
              </a:rPr>
              <a:t> the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anatomic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15" dirty="0">
                <a:latin typeface="Microsoft Sans Serif"/>
                <a:cs typeface="Microsoft Sans Serif"/>
              </a:rPr>
              <a:t>/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radiographic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70" dirty="0">
                <a:latin typeface="Microsoft Sans Serif"/>
                <a:cs typeface="Microsoft Sans Serif"/>
              </a:rPr>
              <a:t>apex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77470">
              <a:lnSpc>
                <a:spcPct val="100000"/>
              </a:lnSpc>
            </a:pPr>
            <a:r>
              <a:rPr sz="2000" spc="-60" dirty="0">
                <a:latin typeface="Microsoft Sans Serif"/>
                <a:cs typeface="Microsoft Sans Serif"/>
              </a:rPr>
              <a:t>canal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65" dirty="0">
                <a:latin typeface="Microsoft Sans Serif"/>
                <a:cs typeface="Microsoft Sans Serif"/>
              </a:rPr>
              <a:t>beyond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45" dirty="0">
                <a:latin typeface="Microsoft Sans Serif"/>
                <a:cs typeface="Microsoft Sans Serif"/>
              </a:rPr>
              <a:t>that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60" dirty="0">
                <a:latin typeface="Microsoft Sans Serif"/>
                <a:cs typeface="Microsoft Sans Serif"/>
              </a:rPr>
              <a:t>has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not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95" dirty="0">
                <a:latin typeface="Microsoft Sans Serif"/>
                <a:cs typeface="Microsoft Sans Serif"/>
              </a:rPr>
              <a:t>been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properly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cleaned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12700" marR="1290320">
              <a:lnSpc>
                <a:spcPct val="100000"/>
              </a:lnSpc>
            </a:pPr>
            <a:r>
              <a:rPr sz="2000" spc="-90" dirty="0">
                <a:latin typeface="Microsoft Sans Serif"/>
                <a:cs typeface="Microsoft Sans Serif"/>
              </a:rPr>
              <a:t>Which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215" dirty="0">
                <a:latin typeface="Microsoft Sans Serif"/>
                <a:cs typeface="Microsoft Sans Serif"/>
              </a:rPr>
              <a:t>is</a:t>
            </a:r>
            <a:r>
              <a:rPr sz="2000" spc="-20" dirty="0">
                <a:latin typeface="Microsoft Sans Serif"/>
                <a:cs typeface="Microsoft Sans Serif"/>
              </a:rPr>
              <a:t> finally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solidFill>
                  <a:srgbClr val="FF0000"/>
                </a:solidFill>
                <a:latin typeface="Microsoft Sans Serif"/>
                <a:cs typeface="Microsoft Sans Serif"/>
              </a:rPr>
              <a:t>cleaned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30" dirty="0">
                <a:solidFill>
                  <a:srgbClr val="FF0000"/>
                </a:solidFill>
                <a:latin typeface="Microsoft Sans Serif"/>
                <a:cs typeface="Microsoft Sans Serif"/>
              </a:rPr>
              <a:t>,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not</a:t>
            </a: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05" dirty="0">
                <a:solidFill>
                  <a:srgbClr val="FF0000"/>
                </a:solidFill>
                <a:latin typeface="Microsoft Sans Serif"/>
                <a:cs typeface="Microsoft Sans Serif"/>
              </a:rPr>
              <a:t>shaped</a:t>
            </a:r>
            <a:r>
              <a:rPr sz="20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latin typeface="Microsoft Sans Serif"/>
                <a:cs typeface="Microsoft Sans Serif"/>
              </a:rPr>
              <a:t>with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fine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instrument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N</a:t>
            </a:r>
            <a:r>
              <a:rPr sz="2000" spc="-95" dirty="0">
                <a:latin typeface="Microsoft Sans Serif"/>
                <a:cs typeface="Microsoft Sans Serif"/>
              </a:rPr>
              <a:t>o</a:t>
            </a:r>
            <a:r>
              <a:rPr sz="2000" spc="-130" dirty="0">
                <a:latin typeface="Microsoft Sans Serif"/>
                <a:cs typeface="Microsoft Sans Serif"/>
              </a:rPr>
              <a:t>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5" dirty="0">
                <a:latin typeface="Microsoft Sans Serif"/>
                <a:cs typeface="Microsoft Sans Serif"/>
              </a:rPr>
              <a:t>1</a:t>
            </a:r>
            <a:r>
              <a:rPr sz="2000" spc="80" dirty="0">
                <a:latin typeface="Microsoft Sans Serif"/>
                <a:cs typeface="Microsoft Sans Serif"/>
              </a:rPr>
              <a:t>0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o</a:t>
            </a:r>
            <a:r>
              <a:rPr sz="2000" dirty="0">
                <a:latin typeface="Microsoft Sans Serif"/>
                <a:cs typeface="Microsoft Sans Serif"/>
              </a:rPr>
              <a:t>r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545" dirty="0">
                <a:latin typeface="Microsoft Sans Serif"/>
                <a:cs typeface="Microsoft Sans Serif"/>
              </a:rPr>
              <a:t>1</a:t>
            </a:r>
            <a:r>
              <a:rPr sz="2000" spc="-165" dirty="0">
                <a:latin typeface="Microsoft Sans Serif"/>
                <a:cs typeface="Microsoft Sans Serif"/>
              </a:rPr>
              <a:t>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30" dirty="0">
                <a:latin typeface="Microsoft Sans Serif"/>
                <a:cs typeface="Microsoft Sans Serif"/>
              </a:rPr>
              <a:t>f</a:t>
            </a:r>
            <a:r>
              <a:rPr sz="2000" spc="-25" dirty="0">
                <a:latin typeface="Microsoft Sans Serif"/>
                <a:cs typeface="Microsoft Sans Serif"/>
              </a:rPr>
              <a:t>i</a:t>
            </a:r>
            <a:r>
              <a:rPr sz="2000" spc="-15" dirty="0">
                <a:latin typeface="Microsoft Sans Serif"/>
                <a:cs typeface="Microsoft Sans Serif"/>
              </a:rPr>
              <a:t>l</a:t>
            </a:r>
            <a:r>
              <a:rPr sz="2000" spc="-15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94A5C-8C7B-0D57-1753-C62073395B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99</a:t>
            </a:fld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336</TotalTime>
  <Words>6944</Words>
  <Application>Microsoft Office PowerPoint</Application>
  <PresentationFormat>Custom</PresentationFormat>
  <Paragraphs>1292</Paragraphs>
  <Slides>160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160</vt:i4>
      </vt:variant>
    </vt:vector>
  </HeadingPairs>
  <TitlesOfParts>
    <vt:vector size="170" baseType="lpstr">
      <vt:lpstr>Arial</vt:lpstr>
      <vt:lpstr>Calibri</vt:lpstr>
      <vt:lpstr>Cambria</vt:lpstr>
      <vt:lpstr>Georgia</vt:lpstr>
      <vt:lpstr>Lucida Sans Unicode</vt:lpstr>
      <vt:lpstr>Microsoft Sans Serif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PULPECTOMY</vt:lpstr>
      <vt:lpstr>What is pulpectomy?</vt:lpstr>
      <vt:lpstr>OBJECTIVES OF PULPECTOMY</vt:lpstr>
      <vt:lpstr>INDICATIONS</vt:lpstr>
      <vt:lpstr>CONTRAINDICATIONS</vt:lpstr>
      <vt:lpstr>PowerPoint Presentation</vt:lpstr>
      <vt:lpstr>STEP 1 . Give local anaesthesia and isolate the tooth with rubber dam</vt:lpstr>
      <vt:lpstr>STEP 2 : Remove caries and identify the exposure site</vt:lpstr>
      <vt:lpstr>STEP 3 : Remove roof of pulp chamber and identify opening of root canals</vt:lpstr>
      <vt:lpstr>STEP 4 : Take diagnostic radiograph</vt:lpstr>
      <vt:lpstr>STEP 5 : Clean out root canals with hedstroem files and remove  remnants of pulp tissue and irrigate the canal</vt:lpstr>
      <vt:lpstr>STEP 6 : Dry root canal with paper points and place a pledget of formocresol in the pulp chamber for 4 minutes</vt:lpstr>
      <vt:lpstr>STEP 7 :Select a spiral root canal filler of appropriate size</vt:lpstr>
      <vt:lpstr>STEP 8 : mix zinc oxide eugenol as a slurry and spin it into the root canals  Using the spiral root canal filler</vt:lpstr>
      <vt:lpstr>Preoperative</vt:lpstr>
      <vt:lpstr>Preoperative</vt:lpstr>
      <vt:lpstr>SINGLE VISIT PULPECTOMY TECHNIQUE</vt:lpstr>
      <vt:lpstr>IDEALS FOR ENDODONTIC ACCESS</vt:lpstr>
      <vt:lpstr>OBJECTIVES</vt:lpstr>
      <vt:lpstr>To achieve optimal preparation 3 factors of internal anatomy must be considered</vt:lpstr>
      <vt:lpstr>PowerPoint Presentation</vt:lpstr>
      <vt:lpstr>PRIMARY ANTERIORS</vt:lpstr>
      <vt:lpstr>PowerPoint Presentation</vt:lpstr>
      <vt:lpstr>PowerPoint Presentation</vt:lpstr>
      <vt:lpstr>PRIMARY MOLARS</vt:lpstr>
      <vt:lpstr>PowerPoint Presentation</vt:lpstr>
      <vt:lpstr>PowerPoint Presentation</vt:lpstr>
      <vt:lpstr>Mandibular 1st primary molar</vt:lpstr>
      <vt:lpstr>PowerPoint Presentation</vt:lpstr>
      <vt:lpstr>2. canal cleaning and shaping</vt:lpstr>
      <vt:lpstr>With an endodontic file , remove the diseased pulp tissue from all  The canal.</vt:lpstr>
      <vt:lpstr>It is not necessary to take an X-ray to determine file length as is done in  Permanent teeth endodontic procedure</vt:lpstr>
      <vt:lpstr>PowerPoint Presentation</vt:lpstr>
      <vt:lpstr>Instruments used in conjunction with irrigating solution reduce the  possibility of fracture because of the lubricant action of the solution</vt:lpstr>
      <vt:lpstr>3. F i l l ing of the primary root canals</vt:lpstr>
      <vt:lpstr>Gutta Percha</vt:lpstr>
      <vt:lpstr>PowerPoint Presentation</vt:lpstr>
      <vt:lpstr>PowerPoint Presentation</vt:lpstr>
      <vt:lpstr>MULTI-VISIT PULPECTOMY</vt:lpstr>
      <vt:lpstr>Local anaesthesia and rubber dam placement are recommended</vt:lpstr>
      <vt:lpstr>Systemic antibiotic therapy is also indicated</vt:lpstr>
      <vt:lpstr>Follow up – primary teeth with pulpectomy</vt:lpstr>
      <vt:lpstr>Assessment of success</vt:lpstr>
      <vt:lpstr>Eruption of permanent successor</vt:lpstr>
      <vt:lpstr>PowerPoint Presentation</vt:lpstr>
      <vt:lpstr>PowerPoint Presentation</vt:lpstr>
      <vt:lpstr>PowerPoint Presentation</vt:lpstr>
      <vt:lpstr>APEXIFICATION</vt:lpstr>
      <vt:lpstr>Causes of open apex:-</vt:lpstr>
      <vt:lpstr>Types of open apices</vt:lpstr>
      <vt:lpstr>PROBLEMS OF TREATING IMMATURE TEETH WITH A NECROTIC PULP</vt:lpstr>
      <vt:lpstr>INDICATIONS</vt:lpstr>
      <vt:lpstr>OBJECTIVES</vt:lpstr>
      <vt:lpstr>MATERIALS USED</vt:lpstr>
      <vt:lpstr>PowerPoint Presentation</vt:lpstr>
      <vt:lpstr>PowerPoint Presentation</vt:lpstr>
      <vt:lpstr>6 month recall</vt:lpstr>
      <vt:lpstr>VARIOUS TYPES OF ROOT CLOSURE IN APEXIFICATION</vt:lpstr>
      <vt:lpstr>2. Apex closes but canal remains with blunderbuss configuration</vt:lpstr>
      <vt:lpstr>PowerPoint Presentation</vt:lpstr>
      <vt:lpstr>PowerPoint Presentation</vt:lpstr>
      <vt:lpstr>Obturation of the root canal</vt:lpstr>
      <vt:lpstr>Alternatives of conventional apexification</vt:lpstr>
      <vt:lpstr>Composition</vt:lpstr>
      <vt:lpstr>DISADVANTAGES</vt:lpstr>
      <vt:lpstr>PowerPoint Presentation</vt:lpstr>
      <vt:lpstr>PowerPoint Presentation</vt:lpstr>
      <vt:lpstr>PowerPoint Presentation</vt:lpstr>
      <vt:lpstr>WORKING LENGTH DETERMINATION</vt:lpstr>
      <vt:lpstr>Apical foramen :- histologically it is the area where blood vessels and nerve plexus  enter the tooth , but is not seen radiographically</vt:lpstr>
      <vt:lpstr>PowerPoint Presentation</vt:lpstr>
      <vt:lpstr>Pre operative considerations'</vt:lpstr>
      <vt:lpstr>NEED FOR DETERMINING WORKING LENGTH</vt:lpstr>
      <vt:lpstr>Loss of working length occurs due to :</vt:lpstr>
      <vt:lpstr>CONVENTIONAL METHODS</vt:lpstr>
      <vt:lpstr>Working kength determination in multirooted tooth</vt:lpstr>
      <vt:lpstr>2. RADIOGRAPHIC OR INGLE METHOD</vt:lpstr>
      <vt:lpstr>1. WEINE’S recommendation for determining working length</vt:lpstr>
      <vt:lpstr>4. KUTTLER’S METHOD</vt:lpstr>
      <vt:lpstr>TECHNIQUE</vt:lpstr>
      <vt:lpstr>5. BY PERIODONTAL SENSITIVITY</vt:lpstr>
      <vt:lpstr>7. RADIOGRAPHIC GRID</vt:lpstr>
      <vt:lpstr>PowerPoint Presentation</vt:lpstr>
      <vt:lpstr>PowerPoint Presentation</vt:lpstr>
      <vt:lpstr>OBJECTIVES OF CLEANING AND SHAPING</vt:lpstr>
      <vt:lpstr>Mechanical objectives</vt:lpstr>
      <vt:lpstr>ANATOMICAL CONCIDERATIONS</vt:lpstr>
      <vt:lpstr>WEINE’S CLASSIFICATION</vt:lpstr>
      <vt:lpstr>Variation in canal morphology</vt:lpstr>
      <vt:lpstr>Principles of cleaning and shaping</vt:lpstr>
      <vt:lpstr>1. Outline form</vt:lpstr>
      <vt:lpstr>5. Resistance form - development of on APICAL STOP at the Cementodentinal  junction against which filling has to be compacted</vt:lpstr>
      <vt:lpstr>Establishing apical patency</vt:lpstr>
      <vt:lpstr>Techniques of cleaning and shaping</vt:lpstr>
      <vt:lpstr>STANDARDISED TECHNIQUE (INGLE)</vt:lpstr>
      <vt:lpstr>Step - Back (telescopic) Technique (MULLANEY)</vt:lpstr>
      <vt:lpstr>Next stage is step back preparation increasing the size of the files and decreasing the length</vt:lpstr>
      <vt:lpstr>PowerPoint Presentation</vt:lpstr>
      <vt:lpstr>CROWN DOWN ( step down ) TECHNIQUE</vt:lpstr>
      <vt:lpstr>Recapitulation with a size 10 or 15 file in between each change of  instrument</vt:lpstr>
      <vt:lpstr>PowerPoint Presentation</vt:lpstr>
      <vt:lpstr>PowerPoint Presentation</vt:lpstr>
      <vt:lpstr>DOUBLE FLARE / HYBRID TECHNIQUE Technique proposed by Fava</vt:lpstr>
      <vt:lpstr>BALANCED FORCE TECHNIQUE</vt:lpstr>
      <vt:lpstr>PowerPoint Presentation</vt:lpstr>
      <vt:lpstr>PowerPoint Presentation</vt:lpstr>
      <vt:lpstr>Ideal requirements</vt:lpstr>
      <vt:lpstr>SODIUM HYPOCHLORITE</vt:lpstr>
      <vt:lpstr>Concentration</vt:lpstr>
      <vt:lpstr>PowerPoint Presentation</vt:lpstr>
      <vt:lpstr>PowerPoint Presentation</vt:lpstr>
      <vt:lpstr>CHLORHEXIDINE DIGLUCONATE</vt:lpstr>
      <vt:lpstr>M.T.A.D</vt:lpstr>
      <vt:lpstr>Factors affecting the efficacy of an irrigant</vt:lpstr>
      <vt:lpstr>Irrigation guidelines</vt:lpstr>
      <vt:lpstr>PowerPoint Presentation</vt:lpstr>
      <vt:lpstr>Ideal requirement of root canal medicament ( Grossman )</vt:lpstr>
      <vt:lpstr>CALCIUM HYDROXIDE</vt:lpstr>
      <vt:lpstr>Vehicle used to mix Ca(OH)2</vt:lpstr>
      <vt:lpstr>CHLORHEXIDINE DIGLUCONATE</vt:lpstr>
      <vt:lpstr>TEMPORARY FILLING MATERIAL</vt:lpstr>
      <vt:lpstr>PowerPoint Presentation</vt:lpstr>
      <vt:lpstr>OBTURATION OF THE RADICULAR SPACE</vt:lpstr>
      <vt:lpstr>OBJECTIVES OF OBTURATION</vt:lpstr>
      <vt:lpstr>Radiographic objectives</vt:lpstr>
      <vt:lpstr>When should the root canal system be obturated ???</vt:lpstr>
      <vt:lpstr>CLASSIFICATION OF ROOT CANAL FILLING MATERIAL (BY GROSSMAN)</vt:lpstr>
      <vt:lpstr>PowerPoint Presentation</vt:lpstr>
      <vt:lpstr>GUTTA – PERCHA OBTURATION TECHNIQUE</vt:lpstr>
      <vt:lpstr>PowerPoint Presentation</vt:lpstr>
      <vt:lpstr>2. Primary or master cone is fitted to the instrumented main canal</vt:lpstr>
      <vt:lpstr>3. Coat the surface of the root canal with a sealer</vt:lpstr>
      <vt:lpstr>4. An accessory cone is inserted in the space previously occupied by  spreader</vt:lpstr>
      <vt:lpstr>WARM VERTICAL CONDENSATION METHOD</vt:lpstr>
      <vt:lpstr>PowerPoint Presentation</vt:lpstr>
      <vt:lpstr>CONTINUOUS WAVE COMPACTION TECHNIQUE</vt:lpstr>
      <vt:lpstr>Mc Spadden thermochemical compaction method</vt:lpstr>
      <vt:lpstr>PowerPoint Presentation</vt:lpstr>
      <vt:lpstr>THERMOPLASTICIZED GUTTA PERCHA INJECTION TECHNIQUE</vt:lpstr>
      <vt:lpstr>CARRIER BASED GUTTA PERCHA TECHNIQUE</vt:lpstr>
      <vt:lpstr>Simplifil sectional obturation technique</vt:lpstr>
      <vt:lpstr>CHEMICALLY PLASTICIZED GUTTA PERCHA TECHNIQUE</vt:lpstr>
      <vt:lpstr>CUSTOM CONE</vt:lpstr>
      <vt:lpstr>PowerPoint Presentation</vt:lpstr>
      <vt:lpstr>According to Grossman , an ideal root canal sealer should</vt:lpstr>
      <vt:lpstr>PowerPoint Presentation</vt:lpstr>
      <vt:lpstr>PowerPoint Presentation</vt:lpstr>
      <vt:lpstr>Radiograph 26 days after the permanent triantibiotic paste  was placed. Radiographic signs of healing are already evident.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priyank</dc:creator>
  <cp:lastModifiedBy>pooja gopalghare</cp:lastModifiedBy>
  <cp:revision>18</cp:revision>
  <dcterms:created xsi:type="dcterms:W3CDTF">2021-05-26T09:59:02Z</dcterms:created>
  <dcterms:modified xsi:type="dcterms:W3CDTF">2023-09-18T05:01:09Z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2011-02-12T00:00:00Z</vt:filetime>
  </property>
  <property fmtid="{D5CDD505-2E9C-101B-9397-08002B2CF9AE}" pid="3" name="Creator">
    <vt:lpwstr>Impress</vt:lpwstr>
  </property>
  <property fmtid="{D5CDD505-2E9C-101B-9397-08002B2CF9AE}" pid="4" name="LastSaved">
    <vt:filetime>2011-02-12T00:00:00Z</vt:filetime>
  </property>
</Properties>
</file>