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6D6FFF9-7E7F-4747-87C2-F9A30571E513}" type="datetime1">
              <a:rPr lang="en-US" smtClean="0"/>
              <a:pPr/>
              <a:t>4/27/2017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B41C030-600F-4CDD-A2E7-611E2A2CFF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1201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ORAL </a:t>
            </a:r>
            <a:r>
              <a:rPr lang="en-US" sz="4800" b="1" dirty="0" smtClean="0">
                <a:solidFill>
                  <a:srgbClr val="FFFF00"/>
                </a:solidFill>
              </a:rPr>
              <a:t>PREMALIGNANT </a:t>
            </a:r>
            <a:r>
              <a:rPr lang="en-US" sz="4800" b="1" dirty="0" smtClean="0">
                <a:solidFill>
                  <a:srgbClr val="FFFF00"/>
                </a:solidFill>
              </a:rPr>
              <a:t>LESIONS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37202"/>
            <a:ext cx="7829755" cy="5553998"/>
          </a:xfrm>
        </p:spPr>
        <p:txBody>
          <a:bodyPr>
            <a:normAutofit lnSpcReduction="10000"/>
          </a:bodyPr>
          <a:lstStyle/>
          <a:p>
            <a:pPr marL="609600" indent="-609600" algn="ctr">
              <a:lnSpc>
                <a:spcPct val="200000"/>
              </a:lnSpc>
              <a:buFontTx/>
              <a:buNone/>
            </a:pPr>
            <a:endParaRPr lang="en-US" sz="2400" b="1" dirty="0" smtClean="0">
              <a:solidFill>
                <a:srgbClr val="33CC33"/>
              </a:solidFill>
            </a:endParaRPr>
          </a:p>
          <a:p>
            <a:pPr marL="609600" indent="-609600" algn="ctr">
              <a:lnSpc>
                <a:spcPct val="200000"/>
              </a:lnSpc>
              <a:buFontTx/>
              <a:buNone/>
            </a:pPr>
            <a:r>
              <a:rPr lang="en-US" sz="2400" b="1" dirty="0" smtClean="0">
                <a:solidFill>
                  <a:srgbClr val="33CC33"/>
                </a:solidFill>
              </a:rPr>
              <a:t>CLINICAL </a:t>
            </a:r>
            <a:r>
              <a:rPr lang="en-US" sz="2400" b="1" dirty="0" smtClean="0">
                <a:solidFill>
                  <a:srgbClr val="33CC33"/>
                </a:solidFill>
              </a:rPr>
              <a:t>SUBTYPES</a:t>
            </a:r>
          </a:p>
          <a:p>
            <a:pPr marL="609600" indent="-609600">
              <a:lnSpc>
                <a:spcPct val="200000"/>
              </a:lnSpc>
              <a:buFontTx/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Homogenous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Leukoplakia</a:t>
            </a:r>
          </a:p>
          <a:p>
            <a:pPr marL="609600" indent="-609600">
              <a:lnSpc>
                <a:spcPct val="200000"/>
              </a:lnSpc>
              <a:buFontTx/>
              <a:buNone/>
            </a:pPr>
            <a:r>
              <a:rPr lang="en-US" sz="2400" dirty="0"/>
              <a:t>		smooth/ furrowed/ ulcerated</a:t>
            </a:r>
          </a:p>
          <a:p>
            <a:pPr marL="609600" indent="-609600">
              <a:lnSpc>
                <a:spcPct val="200000"/>
              </a:lnSpc>
              <a:buFontTx/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Non- Homogenous Leukoplakia</a:t>
            </a:r>
          </a:p>
          <a:p>
            <a:pPr marL="609600" indent="-609600">
              <a:lnSpc>
                <a:spcPct val="200000"/>
              </a:lnSpc>
              <a:buFontTx/>
              <a:buNone/>
            </a:pPr>
            <a:r>
              <a:rPr lang="en-US" sz="2400" dirty="0"/>
              <a:t>		 Nodular / Speckled Leukoplakia</a:t>
            </a:r>
          </a:p>
          <a:p>
            <a:pPr marL="609600" indent="-609600">
              <a:lnSpc>
                <a:spcPct val="200000"/>
              </a:lnSpc>
              <a:buFontTx/>
              <a:buNone/>
            </a:pPr>
            <a:r>
              <a:rPr lang="en-US" sz="2400" dirty="0"/>
              <a:t>		 </a:t>
            </a:r>
            <a:r>
              <a:rPr lang="en-US" sz="2400" dirty="0" err="1"/>
              <a:t>Verrucous</a:t>
            </a:r>
            <a:r>
              <a:rPr lang="en-US" sz="2400" dirty="0"/>
              <a:t> Leukoplakia</a:t>
            </a:r>
          </a:p>
        </p:txBody>
      </p:sp>
    </p:spTree>
    <p:extLst>
      <p:ext uri="{BB962C8B-B14F-4D97-AF65-F5344CB8AC3E}">
        <p14:creationId xmlns:p14="http://schemas.microsoft.com/office/powerpoint/2010/main" xmlns="" val="89870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HOMOGENOUS LEUKOPLAKIA </a:t>
            </a:r>
          </a:p>
        </p:txBody>
      </p:sp>
      <p:pic>
        <p:nvPicPr>
          <p:cNvPr id="52227" name="Picture 3" descr="leuko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04800" y="1295400"/>
            <a:ext cx="2601913" cy="2743200"/>
          </a:xfr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8" name="Picture 4" descr="leuko2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048000" y="1295400"/>
            <a:ext cx="2640012" cy="2711450"/>
          </a:xfr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9" name="Picture 5" descr="leuko1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91200" y="1295400"/>
            <a:ext cx="3146425" cy="2667000"/>
          </a:xfr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2400" y="3048000"/>
            <a:ext cx="8686800" cy="3505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Font typeface="Wingdings 2" charset="2"/>
              <a:buNone/>
            </a:pPr>
            <a:endParaRPr lang="en-US" sz="2400" dirty="0" smtClean="0">
              <a:solidFill>
                <a:srgbClr val="33CC33"/>
              </a:solidFill>
            </a:endParaRPr>
          </a:p>
          <a:p>
            <a:pPr marL="0" indent="0">
              <a:lnSpc>
                <a:spcPct val="125000"/>
              </a:lnSpc>
              <a:buNone/>
            </a:pPr>
            <a:r>
              <a:rPr lang="en-US" sz="2400" dirty="0" smtClean="0"/>
              <a:t> </a:t>
            </a:r>
          </a:p>
          <a:p>
            <a:pPr>
              <a:lnSpc>
                <a:spcPct val="125000"/>
              </a:lnSpc>
            </a:pPr>
            <a:r>
              <a:rPr lang="en-US" sz="2400" dirty="0" smtClean="0"/>
              <a:t> well-defined white patch, localized or extensive, that is slightly elevated and that has a fissured, wrinkled, or corrugated surface </a:t>
            </a:r>
          </a:p>
          <a:p>
            <a:pPr>
              <a:lnSpc>
                <a:spcPct val="125000"/>
              </a:lnSpc>
            </a:pPr>
            <a:r>
              <a:rPr lang="en-US" sz="2400" dirty="0" smtClean="0"/>
              <a:t>On palpation:- feel leathery to “dry, or cracked mud-like.”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264458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4114800"/>
            <a:ext cx="8763000" cy="2963198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2400" dirty="0" smtClean="0"/>
              <a:t>A </a:t>
            </a:r>
            <a:r>
              <a:rPr lang="en-US" sz="2400" dirty="0"/>
              <a:t>mixed red-and-white lesion in which </a:t>
            </a:r>
            <a:r>
              <a:rPr lang="en-US" sz="2400" dirty="0" err="1"/>
              <a:t>keratotic</a:t>
            </a:r>
            <a:r>
              <a:rPr lang="en-US" sz="2400" dirty="0"/>
              <a:t> white nodules or patches are distributed over an atrophic erythematous background </a:t>
            </a:r>
          </a:p>
          <a:p>
            <a:pPr>
              <a:lnSpc>
                <a:spcPct val="125000"/>
              </a:lnSpc>
            </a:pPr>
            <a:r>
              <a:rPr lang="en-US" sz="2400" dirty="0"/>
              <a:t>Associated with a higher malignant transformation </a:t>
            </a:r>
            <a:r>
              <a:rPr lang="en-US" sz="2400" dirty="0" smtClean="0"/>
              <a:t>rate, 2/3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- </a:t>
            </a:r>
            <a:r>
              <a:rPr lang="en-US" sz="2400" dirty="0"/>
              <a:t>epithelial dysplasia or carcinoma.</a:t>
            </a:r>
          </a:p>
          <a:p>
            <a:pPr>
              <a:lnSpc>
                <a:spcPct val="125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446" y="1715630"/>
            <a:ext cx="2956754" cy="209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506849"/>
            <a:ext cx="8610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Nodular (speckled) leukoplakia </a:t>
            </a:r>
            <a:r>
              <a:rPr lang="en-US" sz="2800" dirty="0"/>
              <a:t>is granular or nonhomogeneous.</a:t>
            </a:r>
          </a:p>
        </p:txBody>
      </p:sp>
      <p:pic>
        <p:nvPicPr>
          <p:cNvPr id="5" name="Picture 3" descr="Picture of cases 2 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82" t="15567" r="28302" b="19025"/>
          <a:stretch>
            <a:fillRect/>
          </a:stretch>
        </p:blipFill>
        <p:spPr>
          <a:xfrm>
            <a:off x="3133187" y="1718450"/>
            <a:ext cx="2856133" cy="20915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 descr="Picture of cases 2 0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41" t="13051" r="16982" b="16510"/>
          <a:stretch>
            <a:fillRect/>
          </a:stretch>
        </p:blipFill>
        <p:spPr>
          <a:xfrm>
            <a:off x="6019800" y="1687413"/>
            <a:ext cx="3048000" cy="21225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1240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620000" cy="1143000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VERRUCOUS LEUKOPLAKIA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06412" y="1066800"/>
            <a:ext cx="8485187" cy="4038600"/>
            <a:chOff x="523" y="1248"/>
            <a:chExt cx="4760" cy="2400"/>
          </a:xfrm>
        </p:grpSpPr>
        <p:pic>
          <p:nvPicPr>
            <p:cNvPr id="58372" name="Picture 4" descr="scan000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2003" t="7173" r="4584" b="70903"/>
            <a:stretch>
              <a:fillRect/>
            </a:stretch>
          </p:blipFill>
          <p:spPr bwMode="auto">
            <a:xfrm>
              <a:off x="523" y="1248"/>
              <a:ext cx="2176" cy="1353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8373" name="Picture 5" descr="scan000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9529" t="40968" r="5249" b="39389"/>
            <a:stretch>
              <a:fillRect/>
            </a:stretch>
          </p:blipFill>
          <p:spPr bwMode="auto">
            <a:xfrm>
              <a:off x="3107" y="2295"/>
              <a:ext cx="2176" cy="1353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412" y="3938716"/>
            <a:ext cx="4263506" cy="274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8785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8915400" cy="5867399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2400" dirty="0" err="1" smtClean="0"/>
              <a:t>Verrucous</a:t>
            </a:r>
            <a:r>
              <a:rPr lang="en-US" sz="2400" dirty="0" smtClean="0"/>
              <a:t> </a:t>
            </a:r>
            <a:r>
              <a:rPr lang="en-US" sz="2400" dirty="0" err="1" smtClean="0"/>
              <a:t>leukoplakia</a:t>
            </a:r>
            <a:r>
              <a:rPr lang="en-US" sz="2400" dirty="0" smtClean="0"/>
              <a:t> </a:t>
            </a:r>
            <a:r>
              <a:rPr lang="en-US" sz="2400" dirty="0"/>
              <a:t>or “</a:t>
            </a:r>
            <a:r>
              <a:rPr lang="en-US" sz="2400" dirty="0" err="1"/>
              <a:t>verruciform</a:t>
            </a:r>
            <a:r>
              <a:rPr lang="en-US" sz="2400" dirty="0"/>
              <a:t> leukoplakia” is a term used to describe the presence of thick white lesions with papillary surfaces in the oral cavity.</a:t>
            </a:r>
          </a:p>
          <a:p>
            <a:pPr>
              <a:lnSpc>
                <a:spcPct val="125000"/>
              </a:lnSpc>
            </a:pPr>
            <a:r>
              <a:rPr lang="en-US" sz="2400" dirty="0" smtClean="0"/>
              <a:t>H</a:t>
            </a:r>
            <a:r>
              <a:rPr lang="en-US" sz="2400" dirty="0" smtClean="0"/>
              <a:t>eavily </a:t>
            </a:r>
            <a:r>
              <a:rPr lang="en-US" sz="2400" dirty="0" smtClean="0"/>
              <a:t>keratinized, </a:t>
            </a:r>
            <a:r>
              <a:rPr lang="en-US" sz="2400" dirty="0" err="1"/>
              <a:t>exophytic</a:t>
            </a:r>
            <a:r>
              <a:rPr lang="en-US" sz="2400" dirty="0"/>
              <a:t> growth </a:t>
            </a:r>
            <a:r>
              <a:rPr lang="en-US" sz="2400" dirty="0" smtClean="0"/>
              <a:t>pattern, seen </a:t>
            </a:r>
            <a:r>
              <a:rPr lang="en-US" sz="2400" dirty="0"/>
              <a:t>in older adults in the </a:t>
            </a:r>
            <a:r>
              <a:rPr lang="en-US" sz="2400" dirty="0" smtClean="0"/>
              <a:t>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- </a:t>
            </a:r>
            <a:r>
              <a:rPr lang="en-US" sz="2400" dirty="0" smtClean="0"/>
              <a:t>8</a:t>
            </a:r>
            <a:r>
              <a:rPr lang="en-US" sz="2400" baseline="30000" dirty="0" smtClean="0"/>
              <a:t>th </a:t>
            </a:r>
            <a:r>
              <a:rPr lang="en-US" sz="2400" dirty="0" smtClean="0"/>
              <a:t>decade of life. </a:t>
            </a:r>
            <a:endParaRPr lang="en-US" sz="2400" dirty="0"/>
          </a:p>
          <a:p>
            <a:pPr>
              <a:lnSpc>
                <a:spcPct val="125000"/>
              </a:lnSpc>
            </a:pPr>
            <a:r>
              <a:rPr lang="en-US" sz="2400" dirty="0" smtClean="0"/>
              <a:t>Proliferative </a:t>
            </a:r>
            <a:r>
              <a:rPr lang="en-US" sz="2400" dirty="0" err="1"/>
              <a:t>verrucous</a:t>
            </a:r>
            <a:r>
              <a:rPr lang="en-US" sz="2400" dirty="0"/>
              <a:t> leukoplakia (PVL) was first described in 1985 by Hansen et al .</a:t>
            </a:r>
          </a:p>
          <a:p>
            <a:pPr>
              <a:lnSpc>
                <a:spcPct val="125000"/>
              </a:lnSpc>
            </a:pPr>
            <a:r>
              <a:rPr lang="en-US" sz="2400" dirty="0"/>
              <a:t>Extensive papillary or </a:t>
            </a:r>
            <a:r>
              <a:rPr lang="en-US" sz="2400" dirty="0" err="1"/>
              <a:t>verrucoid</a:t>
            </a:r>
            <a:r>
              <a:rPr lang="en-US" sz="2400" dirty="0"/>
              <a:t> white plaques</a:t>
            </a:r>
          </a:p>
          <a:p>
            <a:pPr>
              <a:lnSpc>
                <a:spcPct val="125000"/>
              </a:lnSpc>
            </a:pPr>
            <a:r>
              <a:rPr lang="en-US" sz="2400" dirty="0"/>
              <a:t>Tend to slowly involve multiple mucosal sites </a:t>
            </a:r>
          </a:p>
          <a:p>
            <a:pPr>
              <a:lnSpc>
                <a:spcPct val="125000"/>
              </a:lnSpc>
            </a:pPr>
            <a:r>
              <a:rPr lang="en-US" sz="2400" dirty="0"/>
              <a:t>Transform into squamous cell carcinomas over a period of many years.</a:t>
            </a:r>
          </a:p>
        </p:txBody>
      </p:sp>
    </p:spTree>
    <p:extLst>
      <p:ext uri="{BB962C8B-B14F-4D97-AF65-F5344CB8AC3E}">
        <p14:creationId xmlns:p14="http://schemas.microsoft.com/office/powerpoint/2010/main" xmlns="" val="220476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518213" cy="532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58260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199"/>
            <a:ext cx="8305800" cy="4639599"/>
          </a:xfrm>
        </p:spPr>
        <p:txBody>
          <a:bodyPr/>
          <a:lstStyle/>
          <a:p>
            <a:pPr algn="just">
              <a:lnSpc>
                <a:spcPct val="125000"/>
              </a:lnSpc>
            </a:pPr>
            <a:r>
              <a:rPr lang="en-US" sz="2400" dirty="0"/>
              <a:t>PVL has a very high risk for transformation to dysplasia, squamous cell carcinoma or </a:t>
            </a:r>
            <a:r>
              <a:rPr lang="en-US" sz="2400" dirty="0" err="1"/>
              <a:t>verrucous</a:t>
            </a:r>
            <a:r>
              <a:rPr lang="en-US" sz="2400"/>
              <a:t> </a:t>
            </a:r>
            <a:r>
              <a:rPr lang="en-US" sz="2400" smtClean="0"/>
              <a:t>carcinoma </a:t>
            </a:r>
            <a:r>
              <a:rPr lang="en-US" sz="2400" dirty="0" smtClean="0"/>
              <a:t>40 -100%</a:t>
            </a:r>
            <a:endParaRPr lang="en-US" sz="2400" dirty="0"/>
          </a:p>
          <a:p>
            <a:pPr algn="just">
              <a:lnSpc>
                <a:spcPct val="125000"/>
              </a:lnSpc>
            </a:pPr>
            <a:endParaRPr lang="en-US" sz="2400" dirty="0" smtClean="0"/>
          </a:p>
          <a:p>
            <a:pPr algn="just">
              <a:lnSpc>
                <a:spcPct val="125000"/>
              </a:lnSpc>
            </a:pPr>
            <a:r>
              <a:rPr lang="en-US" sz="2400" dirty="0" err="1" smtClean="0"/>
              <a:t>Verrucous</a:t>
            </a:r>
            <a:r>
              <a:rPr lang="en-US" sz="2400" dirty="0" smtClean="0"/>
              <a:t> </a:t>
            </a:r>
            <a:r>
              <a:rPr lang="en-US" sz="2400" dirty="0"/>
              <a:t>carcinoma is almost always a slow growing and well-differentiated lesion that seldom metastasizes.</a:t>
            </a:r>
          </a:p>
          <a:p>
            <a:pPr algn="just">
              <a:lnSpc>
                <a:spcPct val="125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918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304800"/>
            <a:ext cx="8610600" cy="6400800"/>
          </a:xfrm>
        </p:spPr>
        <p:txBody>
          <a:bodyPr>
            <a:normAutofit fontScale="92500"/>
          </a:bodyPr>
          <a:lstStyle/>
          <a:p>
            <a:pPr algn="just">
              <a:lnSpc>
                <a:spcPct val="125000"/>
              </a:lnSpc>
              <a:buFontTx/>
              <a:buNone/>
            </a:pPr>
            <a:endParaRPr lang="en-US" sz="2400" dirty="0"/>
          </a:p>
          <a:p>
            <a:pPr algn="just">
              <a:lnSpc>
                <a:spcPct val="125000"/>
              </a:lnSpc>
            </a:pPr>
            <a:r>
              <a:rPr lang="en-US" sz="2400" dirty="0"/>
              <a:t>Waldron and Shafer, in a landmark study of over 3,000 cases of leukoplakia, found that 80% of the lesions represented benign hyperkeratosis (</a:t>
            </a:r>
            <a:r>
              <a:rPr lang="en-US" sz="2400" dirty="0" err="1"/>
              <a:t>ortho</a:t>
            </a:r>
            <a:r>
              <a:rPr lang="en-US" sz="2400" dirty="0"/>
              <a:t>- or </a:t>
            </a:r>
            <a:r>
              <a:rPr lang="en-US" sz="2400" dirty="0" err="1"/>
              <a:t>parakeratin</a:t>
            </a:r>
            <a:r>
              <a:rPr lang="en-US" sz="2400" dirty="0"/>
              <a:t>) with or without </a:t>
            </a:r>
            <a:r>
              <a:rPr lang="en-US" sz="2400" dirty="0" err="1"/>
              <a:t>acanthosis</a:t>
            </a:r>
            <a:r>
              <a:rPr lang="en-US" sz="2400" dirty="0"/>
              <a:t>.</a:t>
            </a:r>
          </a:p>
          <a:p>
            <a:pPr algn="just">
              <a:lnSpc>
                <a:spcPct val="125000"/>
              </a:lnSpc>
            </a:pPr>
            <a:endParaRPr lang="en-US" sz="2400" dirty="0" smtClean="0"/>
          </a:p>
          <a:p>
            <a:pPr algn="just">
              <a:lnSpc>
                <a:spcPct val="125000"/>
              </a:lnSpc>
            </a:pPr>
            <a:r>
              <a:rPr lang="en-US" sz="2400" dirty="0" smtClean="0"/>
              <a:t>About </a:t>
            </a:r>
            <a:r>
              <a:rPr lang="en-US" sz="2400" dirty="0"/>
              <a:t>17% of the cases were epithelial </a:t>
            </a:r>
            <a:r>
              <a:rPr lang="en-US" sz="2400" dirty="0" err="1"/>
              <a:t>dysplasias</a:t>
            </a:r>
            <a:r>
              <a:rPr lang="en-US" sz="2400" dirty="0"/>
              <a:t> or carcinomas in situ. </a:t>
            </a:r>
            <a:endParaRPr lang="en-US" sz="2400" dirty="0" smtClean="0"/>
          </a:p>
          <a:p>
            <a:pPr algn="just">
              <a:lnSpc>
                <a:spcPct val="125000"/>
              </a:lnSpc>
            </a:pPr>
            <a:endParaRPr lang="en-US" sz="2400" dirty="0" smtClean="0"/>
          </a:p>
          <a:p>
            <a:pPr algn="just">
              <a:lnSpc>
                <a:spcPct val="125000"/>
              </a:lnSpc>
            </a:pPr>
            <a:r>
              <a:rPr lang="en-US" sz="2400" dirty="0" smtClean="0"/>
              <a:t>The </a:t>
            </a:r>
            <a:r>
              <a:rPr lang="en-US" sz="2400" dirty="0"/>
              <a:t>dysplastic changes typically begin in the basal and </a:t>
            </a:r>
            <a:r>
              <a:rPr lang="en-US" sz="2400" dirty="0" err="1"/>
              <a:t>parabasal</a:t>
            </a:r>
            <a:r>
              <a:rPr lang="en-US" sz="2400" dirty="0"/>
              <a:t> zones of the epithelium.</a:t>
            </a:r>
          </a:p>
          <a:p>
            <a:pPr algn="just">
              <a:lnSpc>
                <a:spcPct val="125000"/>
              </a:lnSpc>
            </a:pPr>
            <a:endParaRPr lang="en-US" sz="2400" dirty="0" smtClean="0"/>
          </a:p>
          <a:p>
            <a:pPr algn="just">
              <a:lnSpc>
                <a:spcPct val="125000"/>
              </a:lnSpc>
            </a:pPr>
            <a:r>
              <a:rPr lang="en-US" sz="2400" dirty="0" smtClean="0"/>
              <a:t>Only </a:t>
            </a:r>
            <a:r>
              <a:rPr lang="en-US" sz="2400" dirty="0"/>
              <a:t>3% of the </a:t>
            </a:r>
            <a:r>
              <a:rPr lang="en-US" sz="2400" dirty="0" err="1"/>
              <a:t>leukoplakic</a:t>
            </a:r>
            <a:r>
              <a:rPr lang="en-US" sz="2400" dirty="0"/>
              <a:t> lesions examined had evolved into invasive SCC.</a:t>
            </a:r>
          </a:p>
          <a:p>
            <a:pPr algn="just">
              <a:lnSpc>
                <a:spcPct val="125000"/>
              </a:lnSpc>
            </a:pPr>
            <a:endParaRPr lang="en-US" sz="2400" dirty="0"/>
          </a:p>
          <a:p>
            <a:pPr algn="just">
              <a:lnSpc>
                <a:spcPct val="125000"/>
              </a:lnSpc>
            </a:pPr>
            <a:endParaRPr lang="en-US" sz="2400" dirty="0"/>
          </a:p>
          <a:p>
            <a:pPr algn="just">
              <a:lnSpc>
                <a:spcPct val="125000"/>
              </a:lnSpc>
              <a:buFontTx/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378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620000" cy="1143000"/>
          </a:xfrm>
        </p:spPr>
        <p:txBody>
          <a:bodyPr/>
          <a:lstStyle/>
          <a:p>
            <a:r>
              <a:rPr lang="en-US" sz="3200">
                <a:solidFill>
                  <a:srgbClr val="FFFF66"/>
                </a:solidFill>
              </a:rPr>
              <a:t>HISTOPATHOLOGIC FEATURES</a:t>
            </a:r>
          </a:p>
        </p:txBody>
      </p:sp>
      <p:pic>
        <p:nvPicPr>
          <p:cNvPr id="66563" name="Picture 3" descr="scan00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28" t="5051" r="51079" b="73062"/>
          <a:stretch>
            <a:fillRect/>
          </a:stretch>
        </p:blipFill>
        <p:spPr>
          <a:xfrm>
            <a:off x="228600" y="1371600"/>
            <a:ext cx="3962400" cy="2709863"/>
          </a:xfr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4" name="Picture 4" descr="scan00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331" t="8417" r="3360" b="71379"/>
          <a:stretch>
            <a:fillRect/>
          </a:stretch>
        </p:blipFill>
        <p:spPr>
          <a:xfrm>
            <a:off x="4419600" y="3657600"/>
            <a:ext cx="4419600" cy="2700338"/>
          </a:xfr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4860925" y="2206625"/>
            <a:ext cx="2857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0">
                <a:solidFill>
                  <a:srgbClr val="009900"/>
                </a:solidFill>
                <a:latin typeface="Comic Sans MS" pitchFamily="66" charset="0"/>
              </a:rPr>
              <a:t>Hyperkeratosis</a:t>
            </a:r>
            <a:r>
              <a:rPr lang="en-US" sz="2800" b="0">
                <a:solidFill>
                  <a:srgbClr val="009900"/>
                </a:solidFill>
                <a:latin typeface="Bookman Old Style" pitchFamily="18" charset="0"/>
              </a:rPr>
              <a:t> 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1009650" y="4873625"/>
            <a:ext cx="26749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0">
                <a:solidFill>
                  <a:srgbClr val="009900"/>
                </a:solidFill>
                <a:latin typeface="Comic Sans MS" pitchFamily="66" charset="0"/>
              </a:rPr>
              <a:t>Mild Epithelial </a:t>
            </a:r>
          </a:p>
          <a:p>
            <a:pPr algn="ctr"/>
            <a:r>
              <a:rPr lang="en-US" sz="2800" b="0">
                <a:solidFill>
                  <a:srgbClr val="009900"/>
                </a:solidFill>
                <a:latin typeface="Comic Sans MS" pitchFamily="66" charset="0"/>
              </a:rPr>
              <a:t>Dysplasia</a:t>
            </a:r>
          </a:p>
        </p:txBody>
      </p:sp>
    </p:spTree>
    <p:extLst>
      <p:ext uri="{BB962C8B-B14F-4D97-AF65-F5344CB8AC3E}">
        <p14:creationId xmlns:p14="http://schemas.microsoft.com/office/powerpoint/2010/main" xmlns="" val="700956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620000" cy="1143000"/>
          </a:xfrm>
        </p:spPr>
        <p:txBody>
          <a:bodyPr/>
          <a:lstStyle/>
          <a:p>
            <a:r>
              <a:rPr lang="en-US" sz="3200">
                <a:solidFill>
                  <a:srgbClr val="FFFF66"/>
                </a:solidFill>
              </a:rPr>
              <a:t>HISTOPATHOLOGIC FEATURES</a:t>
            </a:r>
          </a:p>
        </p:txBody>
      </p:sp>
      <p:pic>
        <p:nvPicPr>
          <p:cNvPr id="67587" name="Picture 3" descr="scan0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90" t="40405" r="5414" b="38669"/>
          <a:stretch>
            <a:fillRect/>
          </a:stretch>
        </p:blipFill>
        <p:spPr>
          <a:xfrm>
            <a:off x="304800" y="1441450"/>
            <a:ext cx="3962400" cy="2444750"/>
          </a:xfr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8" name="Picture 4" descr="scan00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90" t="71959" r="5708" b="5717"/>
          <a:stretch>
            <a:fillRect/>
          </a:stretch>
        </p:blipFill>
        <p:spPr>
          <a:xfrm>
            <a:off x="4419600" y="3810000"/>
            <a:ext cx="4114800" cy="2727325"/>
          </a:xfr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4953000" y="2282825"/>
            <a:ext cx="3562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0">
                <a:solidFill>
                  <a:srgbClr val="009900"/>
                </a:solidFill>
                <a:latin typeface="Comic Sans MS" pitchFamily="66" charset="0"/>
              </a:rPr>
              <a:t>Moderate Dysplasia 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762000" y="4814888"/>
            <a:ext cx="3114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0">
                <a:solidFill>
                  <a:srgbClr val="009900"/>
                </a:solidFill>
                <a:latin typeface="Comic Sans MS" pitchFamily="66" charset="0"/>
              </a:rPr>
              <a:t>Severe</a:t>
            </a:r>
            <a:r>
              <a:rPr lang="en-US" sz="2800" b="0">
                <a:latin typeface="Comic Sans MS" pitchFamily="66" charset="0"/>
              </a:rPr>
              <a:t> </a:t>
            </a:r>
            <a:r>
              <a:rPr lang="en-US" sz="2800" b="0">
                <a:solidFill>
                  <a:srgbClr val="009900"/>
                </a:solidFill>
                <a:latin typeface="Comic Sans MS" pitchFamily="66" charset="0"/>
              </a:rPr>
              <a:t>Dysplasia</a:t>
            </a:r>
            <a:r>
              <a:rPr lang="en-US" sz="2800" b="0">
                <a:latin typeface="Comic Sans M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826799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534400" cy="585879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Oral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premalignant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lesions are defined as ‘‘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a morphologically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altered tissue in which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cancer  is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more likely to occur than in its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apparently normal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counterpart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Actinic </a:t>
            </a:r>
            <a:r>
              <a:rPr lang="en-US" sz="2400" dirty="0" err="1" smtClean="0"/>
              <a:t>chelitis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Leukoplakia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Erythroplakia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Nicotine </a:t>
            </a:r>
            <a:r>
              <a:rPr lang="en-US" sz="2400" dirty="0"/>
              <a:t>stomatitis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Tobacco </a:t>
            </a:r>
            <a:r>
              <a:rPr lang="en-US" sz="2400" dirty="0"/>
              <a:t>pouch keratosis</a:t>
            </a:r>
          </a:p>
        </p:txBody>
      </p:sp>
    </p:spTree>
    <p:extLst>
      <p:ext uri="{BB962C8B-B14F-4D97-AF65-F5344CB8AC3E}">
        <p14:creationId xmlns:p14="http://schemas.microsoft.com/office/powerpoint/2010/main" xmlns="" val="32176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304800"/>
            <a:ext cx="8686800" cy="6400799"/>
          </a:xfrm>
        </p:spPr>
        <p:txBody>
          <a:bodyPr/>
          <a:lstStyle/>
          <a:p>
            <a:pPr algn="just">
              <a:lnSpc>
                <a:spcPct val="125000"/>
              </a:lnSpc>
            </a:pPr>
            <a:r>
              <a:rPr lang="en-US" sz="2400" dirty="0"/>
              <a:t>A Important clinical criteria include location, appearance, known irritants, and clinical course.</a:t>
            </a:r>
          </a:p>
          <a:p>
            <a:pPr algn="just">
              <a:lnSpc>
                <a:spcPct val="125000"/>
              </a:lnSpc>
            </a:pPr>
            <a:endParaRPr lang="en-US" sz="2400" dirty="0" smtClean="0"/>
          </a:p>
          <a:p>
            <a:pPr algn="just">
              <a:lnSpc>
                <a:spcPct val="125000"/>
              </a:lnSpc>
            </a:pPr>
            <a:r>
              <a:rPr lang="en-US" sz="2400" dirty="0" smtClean="0"/>
              <a:t>Many </a:t>
            </a:r>
            <a:r>
              <a:rPr lang="en-US" sz="2400" dirty="0"/>
              <a:t>white lesions can mimic leukoplakia clinically and should be ruled out before a diagnosis of leukoplakia is made. </a:t>
            </a:r>
          </a:p>
          <a:p>
            <a:pPr algn="just">
              <a:lnSpc>
                <a:spcPct val="125000"/>
              </a:lnSpc>
            </a:pPr>
            <a:endParaRPr lang="en-US" sz="2400" dirty="0" smtClean="0"/>
          </a:p>
          <a:p>
            <a:pPr algn="just">
              <a:lnSpc>
                <a:spcPct val="125000"/>
              </a:lnSpc>
            </a:pPr>
            <a:r>
              <a:rPr lang="en-US" sz="2400" dirty="0" smtClean="0"/>
              <a:t>These </a:t>
            </a:r>
            <a:r>
              <a:rPr lang="en-US" sz="2400" dirty="0"/>
              <a:t>include lichen </a:t>
            </a:r>
            <a:r>
              <a:rPr lang="en-US" sz="2400" dirty="0" err="1"/>
              <a:t>planus</a:t>
            </a:r>
            <a:r>
              <a:rPr lang="en-US" sz="2400" dirty="0"/>
              <a:t>, lesions caused by cheek biting, frictional keratosis,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33CC33"/>
                </a:solidFill>
              </a:rPr>
              <a:t>smokeless tobacco–induced keratosis,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/>
              <a:t>nicotinic stomatitis, </a:t>
            </a:r>
            <a:r>
              <a:rPr lang="en-US" sz="2400" dirty="0" err="1"/>
              <a:t>leukoedema</a:t>
            </a:r>
            <a:r>
              <a:rPr lang="en-US" sz="2400" dirty="0"/>
              <a:t>, and white sponge nevus.</a:t>
            </a:r>
          </a:p>
          <a:p>
            <a:pPr algn="just">
              <a:lnSpc>
                <a:spcPct val="125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828896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099"/>
            <a:ext cx="7125113" cy="669701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Nicotine stomatitis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78212955"/>
              </p:ext>
            </p:extLst>
          </p:nvPr>
        </p:nvGraphicFramePr>
        <p:xfrm>
          <a:off x="152400" y="838200"/>
          <a:ext cx="8839200" cy="37312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76400"/>
                <a:gridCol w="7162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Clinical features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Asymptomatic,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baseline="0" dirty="0" err="1" smtClean="0"/>
                        <a:t>generalised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baseline="0" dirty="0" err="1" smtClean="0"/>
                        <a:t>opacification</a:t>
                      </a:r>
                      <a:r>
                        <a:rPr lang="en-US" b="0" baseline="0" dirty="0" smtClean="0"/>
                        <a:t> of palate with red dots: salivary gland orifices 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Cause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Heat and smoke associated with</a:t>
                      </a:r>
                      <a:r>
                        <a:rPr lang="en-US" baseline="0" dirty="0" smtClean="0"/>
                        <a:t> combustion of tobacco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significance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Rarely develops into palatal cancer, </a:t>
                      </a:r>
                      <a:r>
                        <a:rPr lang="en-US" sz="1800" dirty="0" smtClean="0"/>
                        <a:t>completely reversible once the habit is discontinued.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H/P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buFontTx/>
                        <a:buNone/>
                      </a:pPr>
                      <a:r>
                        <a:rPr lang="en-US" sz="1800" dirty="0" smtClean="0"/>
                        <a:t>Surface epithelium exhibits hyperkeratosis and 	</a:t>
                      </a:r>
                      <a:r>
                        <a:rPr lang="en-US" sz="1800" dirty="0" err="1" smtClean="0"/>
                        <a:t>acanthosis</a:t>
                      </a:r>
                      <a:endParaRPr lang="en-US" sz="1800" dirty="0" smtClean="0"/>
                    </a:p>
                    <a:p>
                      <a:pPr>
                        <a:lnSpc>
                          <a:spcPct val="125000"/>
                        </a:lnSpc>
                        <a:buFontTx/>
                        <a:buNone/>
                      </a:pPr>
                      <a:r>
                        <a:rPr lang="en-US" sz="1800" dirty="0" smtClean="0"/>
                        <a:t>Squamous metaplasia and hyperplasia of the salivary ducts as they approach the surface </a:t>
                      </a:r>
                    </a:p>
                    <a:p>
                      <a:pPr>
                        <a:lnSpc>
                          <a:spcPct val="125000"/>
                        </a:lnSpc>
                      </a:pPr>
                      <a:r>
                        <a:rPr lang="en-US" sz="1800" dirty="0" smtClean="0"/>
                        <a:t>Mild to moderate scattered chronic inflammation.</a:t>
                      </a:r>
                    </a:p>
                    <a:p>
                      <a:pPr>
                        <a:lnSpc>
                          <a:spcPct val="125000"/>
                        </a:lnSpc>
                      </a:pPr>
                      <a:r>
                        <a:rPr lang="en-US" sz="1800" dirty="0" smtClean="0"/>
                        <a:t>No atypical or dysplastic changes are usually identified.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570" y="762000"/>
            <a:ext cx="8864230" cy="523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831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9244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White lesion associated with smokeless tobacco</a:t>
            </a:r>
            <a:endParaRPr lang="en-US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7298496"/>
              </p:ext>
            </p:extLst>
          </p:nvPr>
        </p:nvGraphicFramePr>
        <p:xfrm>
          <a:off x="228600" y="1447800"/>
          <a:ext cx="8686800" cy="421387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76400"/>
                <a:gridCol w="7010400"/>
              </a:tblGrid>
              <a:tr h="76200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Clinical features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Common, Asymptomatic white folds</a:t>
                      </a:r>
                      <a:r>
                        <a:rPr lang="en-US" b="0" baseline="0" dirty="0" smtClean="0"/>
                        <a:t> where tobacco is held, found: labial &amp; </a:t>
                      </a:r>
                      <a:r>
                        <a:rPr lang="en-US" b="0" baseline="0" dirty="0" err="1" smtClean="0"/>
                        <a:t>buccal</a:t>
                      </a:r>
                      <a:r>
                        <a:rPr lang="en-US" b="0" baseline="0" dirty="0" smtClean="0"/>
                        <a:t> vestibule, </a:t>
                      </a:r>
                      <a:r>
                        <a:rPr lang="en-US" sz="1800" b="0" dirty="0" smtClean="0"/>
                        <a:t>granular or wrinkled.</a:t>
                      </a:r>
                      <a:endParaRPr lang="en-US" b="0" baseline="0" dirty="0" smtClean="0"/>
                    </a:p>
                  </a:txBody>
                  <a:tcPr/>
                </a:tc>
              </a:tr>
              <a:tr h="70597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Cause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Chronic irritation from snuff or chew</a:t>
                      </a:r>
                      <a:endParaRPr lang="en-US" dirty="0"/>
                    </a:p>
                  </a:txBody>
                  <a:tcPr/>
                </a:tc>
              </a:tr>
              <a:tr h="100853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significance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Possible increased</a:t>
                      </a:r>
                      <a:r>
                        <a:rPr lang="en-US" baseline="0" dirty="0" smtClean="0"/>
                        <a:t> risk: </a:t>
                      </a:r>
                      <a:r>
                        <a:rPr lang="en-US" baseline="0" dirty="0" err="1" smtClean="0"/>
                        <a:t>verrucous</a:t>
                      </a:r>
                      <a:r>
                        <a:rPr lang="en-US" baseline="0" dirty="0" smtClean="0"/>
                        <a:t> and squamous cell carcinoma</a:t>
                      </a:r>
                      <a:endParaRPr lang="en-US" dirty="0"/>
                    </a:p>
                  </a:txBody>
                  <a:tcPr/>
                </a:tc>
              </a:tr>
              <a:tr h="4090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H/P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1800" dirty="0" smtClean="0"/>
                        <a:t>- The epithelium is </a:t>
                      </a:r>
                      <a:r>
                        <a:rPr lang="en-US" sz="1800" dirty="0" err="1" smtClean="0"/>
                        <a:t>hyperkeratotic</a:t>
                      </a:r>
                      <a:r>
                        <a:rPr lang="en-US" sz="1800" dirty="0" smtClean="0"/>
                        <a:t> and thickened.</a:t>
                      </a:r>
                    </a:p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1800" dirty="0" smtClean="0"/>
                        <a:t>- A characteristic vacuolization or edema may be seen in the keratin layer and in the superficial epithelium. </a:t>
                      </a:r>
                    </a:p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1800" dirty="0" smtClean="0"/>
                        <a:t>- Frank dysplasia is uncommon in tobacco pouch keratosis.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849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914400"/>
            <a:ext cx="2895600" cy="1143000"/>
          </a:xfrm>
        </p:spPr>
        <p:txBody>
          <a:bodyPr/>
          <a:lstStyle/>
          <a:p>
            <a:pPr algn="ctr"/>
            <a:r>
              <a:rPr lang="en-US" sz="2000" b="1" dirty="0"/>
              <a:t>Snuff pouch with a white wrinkled mucosal surface.</a:t>
            </a:r>
            <a:br>
              <a:rPr lang="en-US" sz="2000" b="1" dirty="0"/>
            </a:br>
            <a:endParaRPr lang="en-US" sz="2000" b="1" dirty="0"/>
          </a:p>
        </p:txBody>
      </p:sp>
      <p:pic>
        <p:nvPicPr>
          <p:cNvPr id="849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4724399" cy="3311118"/>
          </a:xfr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68805"/>
            <a:ext cx="4989490" cy="346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42672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/>
              <a:t>Snuff pouch showing extensive periodontal tissue destruction and a thickened area of </a:t>
            </a:r>
            <a:r>
              <a:rPr lang="en-US" sz="2000" b="1" dirty="0" smtClean="0">
                <a:solidFill>
                  <a:srgbClr val="33CC33"/>
                </a:solidFill>
              </a:rPr>
              <a:t>leukoplakia.</a:t>
            </a:r>
            <a:br>
              <a:rPr lang="en-US" sz="2000" b="1" dirty="0" smtClean="0">
                <a:solidFill>
                  <a:srgbClr val="33CC33"/>
                </a:solidFill>
              </a:rPr>
            </a:br>
            <a:endParaRPr lang="en-US" sz="2000" b="1" dirty="0"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534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124200"/>
            <a:ext cx="7125113" cy="9244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Precancerous conditions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52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1"/>
            <a:ext cx="8915400" cy="5477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A </a:t>
            </a:r>
            <a:r>
              <a:rPr lang="en-US" sz="2400" dirty="0">
                <a:solidFill>
                  <a:srgbClr val="FFFF00"/>
                </a:solidFill>
              </a:rPr>
              <a:t>precancerous condition is “</a:t>
            </a:r>
            <a:r>
              <a:rPr lang="en-US" sz="2400" i="1" dirty="0">
                <a:solidFill>
                  <a:srgbClr val="FFFF00"/>
                </a:solidFill>
              </a:rPr>
              <a:t>a generalized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FF00"/>
                </a:solidFill>
              </a:rPr>
              <a:t>state associated with significantly </a:t>
            </a:r>
            <a:r>
              <a:rPr lang="en-US" sz="2400" i="1" dirty="0" smtClean="0">
                <a:solidFill>
                  <a:srgbClr val="FFFF00"/>
                </a:solidFill>
              </a:rPr>
              <a:t>increased risk </a:t>
            </a:r>
            <a:r>
              <a:rPr lang="en-US" sz="2400" i="1" dirty="0">
                <a:solidFill>
                  <a:srgbClr val="FFFF00"/>
                </a:solidFill>
              </a:rPr>
              <a:t>of cancer</a:t>
            </a:r>
            <a:r>
              <a:rPr lang="en-US" sz="2400" i="1" dirty="0" smtClean="0">
                <a:solidFill>
                  <a:srgbClr val="FFFF00"/>
                </a:solidFill>
              </a:rPr>
              <a:t>.”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The precancerous conditions include-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1. Oral </a:t>
            </a:r>
            <a:r>
              <a:rPr lang="en-US" sz="2400" dirty="0" err="1">
                <a:solidFill>
                  <a:srgbClr val="FFFF00"/>
                </a:solidFill>
              </a:rPr>
              <a:t>submucous</a:t>
            </a:r>
            <a:r>
              <a:rPr lang="en-US" sz="2400" dirty="0">
                <a:solidFill>
                  <a:srgbClr val="FFFF00"/>
                </a:solidFill>
              </a:rPr>
              <a:t> fibrosis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2. Lichen </a:t>
            </a:r>
            <a:r>
              <a:rPr lang="en-US" sz="2400" dirty="0" err="1">
                <a:solidFill>
                  <a:srgbClr val="FFFF00"/>
                </a:solidFill>
              </a:rPr>
              <a:t>planus</a:t>
            </a:r>
            <a:endParaRPr lang="en-US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3. </a:t>
            </a:r>
            <a:r>
              <a:rPr lang="en-US" sz="2400" dirty="0" err="1">
                <a:solidFill>
                  <a:srgbClr val="FFFF00"/>
                </a:solidFill>
              </a:rPr>
              <a:t>Epidermolysis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bullosa</a:t>
            </a:r>
            <a:endParaRPr lang="en-US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4. Discoid lupus erythematous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0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1"/>
            <a:ext cx="7125113" cy="7620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Sub mucosa fibrosis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200" y="1761202"/>
            <a:ext cx="8763000" cy="509679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use of </a:t>
            </a:r>
            <a:r>
              <a:rPr lang="en-US" sz="2400" dirty="0" err="1"/>
              <a:t>chillies</a:t>
            </a:r>
            <a:r>
              <a:rPr lang="en-US" sz="2400" dirty="0"/>
              <a:t> (capsicum annum and capsicum </a:t>
            </a:r>
            <a:r>
              <a:rPr lang="en-US" sz="2400" dirty="0" err="1"/>
              <a:t>frutescens</a:t>
            </a:r>
            <a:r>
              <a:rPr lang="en-US" sz="2400" dirty="0"/>
              <a:t>), nutritional deficiencies, </a:t>
            </a:r>
            <a:r>
              <a:rPr lang="en-US" sz="2400" dirty="0" err="1"/>
              <a:t>arecanut</a:t>
            </a:r>
            <a:r>
              <a:rPr lang="en-US" sz="2400" dirty="0"/>
              <a:t> chewing have been proposed to causes of oral </a:t>
            </a:r>
            <a:r>
              <a:rPr lang="en-US" sz="2400" dirty="0" err="1"/>
              <a:t>submucos</a:t>
            </a:r>
            <a:r>
              <a:rPr lang="en-US" sz="2400" dirty="0"/>
              <a:t> fibrosis, but the etiology of this crippling condition is still unknown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 Epithelial dysplasia </a:t>
            </a:r>
            <a:r>
              <a:rPr lang="en-US" sz="2400" dirty="0" smtClean="0"/>
              <a:t>- 7- 26%</a:t>
            </a:r>
          </a:p>
          <a:p>
            <a:r>
              <a:rPr lang="en-US" sz="2400" dirty="0" smtClean="0"/>
              <a:t> malignant </a:t>
            </a:r>
            <a:r>
              <a:rPr lang="en-US" sz="2400" dirty="0"/>
              <a:t>transformation rate </a:t>
            </a:r>
            <a:r>
              <a:rPr lang="en-US" sz="2400" dirty="0" smtClean="0"/>
              <a:t>- 7</a:t>
            </a:r>
            <a:r>
              <a:rPr lang="en-US" sz="2400" dirty="0"/>
              <a:t>% </a:t>
            </a:r>
          </a:p>
          <a:p>
            <a:r>
              <a:rPr lang="en-US" sz="2400" dirty="0"/>
              <a:t>Oral </a:t>
            </a:r>
            <a:r>
              <a:rPr lang="en-US" sz="2400" dirty="0" err="1"/>
              <a:t>submucos</a:t>
            </a:r>
            <a:r>
              <a:rPr lang="en-US" sz="2400" dirty="0"/>
              <a:t> fibrosis affects both sexes equally. </a:t>
            </a:r>
          </a:p>
          <a:p>
            <a:endParaRPr lang="en-US" sz="2400" dirty="0"/>
          </a:p>
          <a:p>
            <a:r>
              <a:rPr lang="en-US" sz="2400" dirty="0"/>
              <a:t>The most common site - </a:t>
            </a:r>
            <a:r>
              <a:rPr lang="en-US" sz="2400" dirty="0" err="1"/>
              <a:t>buccal</a:t>
            </a:r>
            <a:r>
              <a:rPr lang="en-US" sz="2400" dirty="0"/>
              <a:t> mucosa, </a:t>
            </a:r>
            <a:r>
              <a:rPr lang="en-US" sz="2400" dirty="0" err="1"/>
              <a:t>retromolar</a:t>
            </a:r>
            <a:r>
              <a:rPr lang="en-US" sz="2400" dirty="0"/>
              <a:t> areas, soft palate, </a:t>
            </a:r>
            <a:r>
              <a:rPr lang="en-US" sz="2400" dirty="0" err="1"/>
              <a:t>palatel</a:t>
            </a:r>
            <a:r>
              <a:rPr lang="en-US" sz="2400" dirty="0"/>
              <a:t> faces, uvula, and labial mucosa.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7934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2667000"/>
            <a:ext cx="4689439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4889" y="2667000"/>
            <a:ext cx="3942987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64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1"/>
            <a:ext cx="8534400" cy="5706398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FFFF00"/>
                </a:solidFill>
              </a:rPr>
              <a:t>Histopathological</a:t>
            </a:r>
            <a:r>
              <a:rPr lang="en-US" sz="2400" b="1" dirty="0">
                <a:solidFill>
                  <a:srgbClr val="FFFF00"/>
                </a:solidFill>
              </a:rPr>
              <a:t> features:</a:t>
            </a:r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/>
              <a:t>Atrophic epithelium, </a:t>
            </a:r>
            <a:r>
              <a:rPr lang="en-US" sz="2400" dirty="0" err="1"/>
              <a:t>juxtra</a:t>
            </a:r>
            <a:r>
              <a:rPr lang="en-US" sz="2400" dirty="0"/>
              <a:t> epithelial hyalinization and collagens of varying density.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In </a:t>
            </a:r>
            <a:r>
              <a:rPr lang="en-US" sz="2400" dirty="0"/>
              <a:t>advanced cases this epithelium appears as a ribbon shape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Features </a:t>
            </a:r>
            <a:r>
              <a:rPr lang="en-US" sz="2400" dirty="0"/>
              <a:t>of OSF dysplasia is marked irregular stratification, nuclear </a:t>
            </a:r>
            <a:r>
              <a:rPr lang="en-US" sz="2400" dirty="0" err="1"/>
              <a:t>pleomorphism</a:t>
            </a:r>
            <a:r>
              <a:rPr lang="en-US" sz="2400" dirty="0"/>
              <a:t> and pronounced intercellular </a:t>
            </a:r>
            <a:r>
              <a:rPr lang="en-US" sz="2400" dirty="0" err="1" smtClean="0"/>
              <a:t>oedema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95388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991600" cy="5630198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Very </a:t>
            </a:r>
            <a:r>
              <a:rPr lang="en-US" sz="2400" dirty="0">
                <a:solidFill>
                  <a:srgbClr val="FFFF00"/>
                </a:solidFill>
              </a:rPr>
              <a:t>early changes</a:t>
            </a:r>
            <a:r>
              <a:rPr lang="en-US" sz="2400" dirty="0" smtClean="0"/>
              <a:t>:- finely </a:t>
            </a:r>
            <a:r>
              <a:rPr lang="en-US" sz="2400" dirty="0" err="1"/>
              <a:t>fibrillar</a:t>
            </a:r>
            <a:r>
              <a:rPr lang="en-US" sz="2400" dirty="0"/>
              <a:t> collagen, </a:t>
            </a:r>
            <a:r>
              <a:rPr lang="en-US" sz="2400" dirty="0" err="1"/>
              <a:t>interspread</a:t>
            </a:r>
            <a:r>
              <a:rPr lang="en-US" sz="2400" dirty="0"/>
              <a:t> with </a:t>
            </a:r>
            <a:r>
              <a:rPr lang="en-US" sz="2400" dirty="0" err="1"/>
              <a:t>odema</a:t>
            </a:r>
            <a:r>
              <a:rPr lang="en-US" sz="2400" dirty="0"/>
              <a:t> and strong </a:t>
            </a:r>
            <a:r>
              <a:rPr lang="en-US" sz="2400" dirty="0" err="1"/>
              <a:t>fibroelastic</a:t>
            </a:r>
            <a:r>
              <a:rPr lang="en-US" sz="2400" dirty="0"/>
              <a:t> response. The blood vessels were dilated and congested. Inflammatory cells in this stages consisted of polymorphs and occasional </a:t>
            </a:r>
            <a:r>
              <a:rPr lang="en-US" sz="2400" dirty="0" err="1" smtClean="0"/>
              <a:t>eosinophils</a:t>
            </a:r>
            <a:r>
              <a:rPr lang="en-US" sz="2400" dirty="0" smtClean="0"/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>
                <a:solidFill>
                  <a:srgbClr val="FFC000"/>
                </a:solidFill>
              </a:rPr>
              <a:t>Early </a:t>
            </a:r>
            <a:r>
              <a:rPr lang="en-US" sz="2400" dirty="0">
                <a:solidFill>
                  <a:srgbClr val="FFC000"/>
                </a:solidFill>
              </a:rPr>
              <a:t>stage</a:t>
            </a:r>
            <a:r>
              <a:rPr lang="en-US" sz="2400" dirty="0"/>
              <a:t>: - </a:t>
            </a:r>
            <a:r>
              <a:rPr lang="en-US" sz="2400" dirty="0" err="1"/>
              <a:t>juxtra</a:t>
            </a:r>
            <a:r>
              <a:rPr lang="en-US" sz="2400" dirty="0"/>
              <a:t> epithelial hyalinization, the collagen was thickened and seen as separate bundles. Chronic inflammatory cell infiltrate predominantly lymphocytes plasma cells and occasional </a:t>
            </a:r>
            <a:r>
              <a:rPr lang="en-US" sz="2400" dirty="0" err="1" smtClean="0"/>
              <a:t>eosinophils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Moderately </a:t>
            </a:r>
            <a:r>
              <a:rPr lang="en-US" sz="2400" dirty="0">
                <a:solidFill>
                  <a:srgbClr val="FF0000"/>
                </a:solidFill>
              </a:rPr>
              <a:t>advanced and advanced stages</a:t>
            </a:r>
            <a:r>
              <a:rPr lang="en-US" sz="2400" dirty="0"/>
              <a:t>: - hyalinization of the connective tissue to a variable extent. There was no </a:t>
            </a:r>
            <a:r>
              <a:rPr lang="en-US" sz="2400" dirty="0" err="1"/>
              <a:t>odema</a:t>
            </a:r>
            <a:r>
              <a:rPr lang="en-US" sz="2400" dirty="0"/>
              <a:t> and predominant inflammatory cells were lymphocytes and plasma </a:t>
            </a:r>
            <a:r>
              <a:rPr lang="en-US" sz="2400" dirty="0" smtClean="0"/>
              <a:t>cells.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367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"/>
            <a:ext cx="7125113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Actinic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chelitis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74903616"/>
              </p:ext>
            </p:extLst>
          </p:nvPr>
        </p:nvGraphicFramePr>
        <p:xfrm>
          <a:off x="152400" y="685800"/>
          <a:ext cx="8839200" cy="266663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00200"/>
                <a:gridCol w="7239000"/>
              </a:tblGrid>
              <a:tr h="91440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Clinical features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Lower</a:t>
                      </a:r>
                      <a:r>
                        <a:rPr lang="en-US" b="0" baseline="0" dirty="0" smtClean="0"/>
                        <a:t> lip- atrophic </a:t>
                      </a:r>
                      <a:r>
                        <a:rPr lang="en-US" b="0" baseline="0" dirty="0" smtClean="0"/>
                        <a:t>epithelium</a:t>
                      </a:r>
                      <a:r>
                        <a:rPr lang="en-US" b="0" baseline="0" dirty="0" smtClean="0"/>
                        <a:t>, poor definition of </a:t>
                      </a:r>
                      <a:r>
                        <a:rPr lang="en-US" b="0" baseline="0" dirty="0" smtClean="0"/>
                        <a:t>vermilion </a:t>
                      </a:r>
                      <a:r>
                        <a:rPr lang="en-US" b="0" baseline="0" dirty="0" smtClean="0"/>
                        <a:t>skin margin, focal zones of keratosis;</a:t>
                      </a:r>
                      <a:endParaRPr lang="en-US" b="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Cause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UV </a:t>
                      </a:r>
                      <a:r>
                        <a:rPr lang="en-US" dirty="0" smtClean="0"/>
                        <a:t>light</a:t>
                      </a:r>
                      <a:endParaRPr lang="en-US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significance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May result</a:t>
                      </a:r>
                      <a:r>
                        <a:rPr lang="en-US" baseline="0" dirty="0" smtClean="0"/>
                        <a:t> in squamous cell carcinoma</a:t>
                      </a:r>
                      <a:endParaRPr lang="en-US" dirty="0"/>
                    </a:p>
                  </a:txBody>
                  <a:tcPr/>
                </a:tc>
              </a:tr>
              <a:tr h="68543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H/P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Overlying epithelium is atrophic and </a:t>
                      </a:r>
                      <a:r>
                        <a:rPr lang="en-US" dirty="0" err="1" smtClean="0"/>
                        <a:t>hyperkeratotic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basophillic</a:t>
                      </a:r>
                      <a:r>
                        <a:rPr lang="en-US" baseline="0" dirty="0" smtClean="0"/>
                        <a:t> change of sub mucosa, telangiectasia.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9567" y="3581400"/>
            <a:ext cx="5462587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87" y="3505200"/>
            <a:ext cx="8332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Considered to be invasive squamous cell carcinomas</a:t>
            </a:r>
          </a:p>
          <a:p>
            <a:pPr algn="ctr"/>
            <a:r>
              <a:rPr lang="en-US" sz="2400" dirty="0" smtClean="0"/>
              <a:t>Malignant transformation – 10%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8557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125113" cy="924475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Lichen </a:t>
            </a:r>
            <a:r>
              <a:rPr lang="en-US" sz="3600" b="1" dirty="0" err="1" smtClean="0">
                <a:solidFill>
                  <a:srgbClr val="FFFF00"/>
                </a:solidFill>
              </a:rPr>
              <a:t>planus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49322606"/>
              </p:ext>
            </p:extLst>
          </p:nvPr>
        </p:nvGraphicFramePr>
        <p:xfrm>
          <a:off x="304800" y="988060"/>
          <a:ext cx="8534400" cy="32232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76400"/>
                <a:gridCol w="685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Clinical features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Bilaterally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baseline="0" dirty="0" err="1" smtClean="0"/>
                        <a:t>whote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baseline="0" dirty="0" err="1" smtClean="0"/>
                        <a:t>straie</a:t>
                      </a:r>
                      <a:r>
                        <a:rPr lang="en-US" b="0" baseline="0" dirty="0" smtClean="0"/>
                        <a:t>(</a:t>
                      </a:r>
                      <a:r>
                        <a:rPr lang="en-US" b="0" baseline="0" dirty="0" err="1" smtClean="0"/>
                        <a:t>whickhams</a:t>
                      </a:r>
                      <a:r>
                        <a:rPr lang="en-US" b="0" baseline="0" dirty="0" smtClean="0"/>
                        <a:t>), asymptomatic except when erosions seen. Middle age, </a:t>
                      </a:r>
                      <a:r>
                        <a:rPr lang="en-US" b="0" baseline="0" dirty="0" err="1" smtClean="0"/>
                        <a:t>buccal</a:t>
                      </a:r>
                      <a:r>
                        <a:rPr lang="en-US" b="0" baseline="0" dirty="0" smtClean="0"/>
                        <a:t> mucosa, occasionally: tongue, gingiva, palate. Skin: occasional, purple pruritic papules; fore arm, lower leg.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Cause 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buFontTx/>
                        <a:buNone/>
                      </a:pPr>
                      <a:r>
                        <a:rPr lang="en-US" b="0" dirty="0" smtClean="0"/>
                        <a:t>Unknown, may be precipitated by stress, hyper immune condition mediated by t cell, </a:t>
                      </a:r>
                      <a:r>
                        <a:rPr lang="en-US" sz="1800" b="0" dirty="0" smtClean="0"/>
                        <a:t>diabetes,</a:t>
                      </a:r>
                      <a:r>
                        <a:rPr lang="en-US" sz="1800" b="0" baseline="0" dirty="0" smtClean="0"/>
                        <a:t> </a:t>
                      </a:r>
                      <a:r>
                        <a:rPr lang="en-US" sz="1800" b="0" dirty="0" smtClean="0"/>
                        <a:t>hepatitis C,</a:t>
                      </a:r>
                      <a:r>
                        <a:rPr lang="en-US" sz="1800" b="0" baseline="0" dirty="0" smtClean="0"/>
                        <a:t> </a:t>
                      </a:r>
                      <a:r>
                        <a:rPr lang="en-US" sz="1800" b="0" dirty="0" smtClean="0"/>
                        <a:t>trauma,</a:t>
                      </a:r>
                      <a:r>
                        <a:rPr lang="en-US" sz="1800" b="0" baseline="0" dirty="0" smtClean="0"/>
                        <a:t> </a:t>
                      </a:r>
                      <a:r>
                        <a:rPr lang="en-US" sz="1800" b="0" dirty="0" smtClean="0"/>
                        <a:t>hypersensitivity to drugs and metals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significance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May regress after many years; treatment may control disease, rare malignant transformation.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173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838200"/>
          </a:xfrm>
        </p:spPr>
        <p:txBody>
          <a:bodyPr/>
          <a:lstStyle/>
          <a:p>
            <a:r>
              <a:rPr lang="en-US" b="1" dirty="0">
                <a:solidFill>
                  <a:srgbClr val="FFFF66"/>
                </a:solidFill>
              </a:rPr>
              <a:t>Oral lichen </a:t>
            </a:r>
            <a:r>
              <a:rPr lang="en-US" b="1" dirty="0" err="1">
                <a:solidFill>
                  <a:srgbClr val="FFFF66"/>
                </a:solidFill>
              </a:rPr>
              <a:t>planus</a:t>
            </a:r>
            <a:endParaRPr lang="en-US" b="1" dirty="0">
              <a:solidFill>
                <a:srgbClr val="FFFF66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685800"/>
            <a:ext cx="8534400" cy="59436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25000"/>
              </a:lnSpc>
            </a:pPr>
            <a:r>
              <a:rPr lang="en-US" sz="2400" dirty="0"/>
              <a:t>OLP is a common chronic immunologic inflammatory  </a:t>
            </a:r>
            <a:r>
              <a:rPr lang="en-US" sz="2400" dirty="0" err="1"/>
              <a:t>mucocutaneous</a:t>
            </a:r>
            <a:r>
              <a:rPr lang="en-US" sz="2400" dirty="0"/>
              <a:t> disorder that varies in appearance from </a:t>
            </a:r>
            <a:r>
              <a:rPr lang="en-US" sz="2400" dirty="0" err="1"/>
              <a:t>keratotic</a:t>
            </a:r>
            <a:r>
              <a:rPr lang="en-US" sz="2400" dirty="0"/>
              <a:t> (reticular or </a:t>
            </a:r>
            <a:r>
              <a:rPr lang="en-US" sz="2400" dirty="0" err="1"/>
              <a:t>plaquelike</a:t>
            </a:r>
            <a:r>
              <a:rPr lang="en-US" sz="2400" dirty="0"/>
              <a:t>) to erythematous and ulcerative.</a:t>
            </a:r>
          </a:p>
          <a:p>
            <a:pPr algn="just">
              <a:lnSpc>
                <a:spcPct val="125000"/>
              </a:lnSpc>
            </a:pPr>
            <a:endParaRPr lang="en-US" sz="2400" dirty="0" smtClean="0"/>
          </a:p>
          <a:p>
            <a:pPr algn="just">
              <a:lnSpc>
                <a:spcPct val="125000"/>
              </a:lnSpc>
            </a:pPr>
            <a:r>
              <a:rPr lang="en-US" sz="2400" dirty="0" smtClean="0"/>
              <a:t>About 28% - OLP </a:t>
            </a:r>
            <a:r>
              <a:rPr lang="en-US" sz="2400" dirty="0"/>
              <a:t>also have skin lesions</a:t>
            </a:r>
            <a:r>
              <a:rPr lang="en-US" sz="2400" dirty="0" smtClean="0"/>
              <a:t>.</a:t>
            </a:r>
          </a:p>
          <a:p>
            <a:pPr algn="just">
              <a:lnSpc>
                <a:spcPct val="125000"/>
              </a:lnSpc>
            </a:pPr>
            <a:endParaRPr lang="en-US" sz="2400" dirty="0"/>
          </a:p>
          <a:p>
            <a:pPr algn="just">
              <a:lnSpc>
                <a:spcPct val="125000"/>
              </a:lnSpc>
            </a:pPr>
            <a:r>
              <a:rPr lang="en-US" sz="2400" dirty="0" smtClean="0"/>
              <a:t>Annual malignant transform rate 0.36%/ year.</a:t>
            </a:r>
            <a:endParaRPr lang="en-US" sz="2400" dirty="0"/>
          </a:p>
          <a:p>
            <a:pPr algn="just">
              <a:lnSpc>
                <a:spcPct val="125000"/>
              </a:lnSpc>
            </a:pPr>
            <a:endParaRPr lang="en-US" sz="2400" dirty="0" smtClean="0"/>
          </a:p>
          <a:p>
            <a:pPr algn="just">
              <a:lnSpc>
                <a:spcPct val="125000"/>
              </a:lnSpc>
            </a:pPr>
            <a:r>
              <a:rPr lang="en-US" sz="2400" dirty="0" smtClean="0"/>
              <a:t>The </a:t>
            </a:r>
            <a:r>
              <a:rPr lang="en-US" sz="2400" dirty="0"/>
              <a:t>skin lesions are flat </a:t>
            </a:r>
            <a:r>
              <a:rPr lang="en-US" sz="2400" dirty="0" err="1"/>
              <a:t>violaceous</a:t>
            </a:r>
            <a:r>
              <a:rPr lang="en-US" sz="2400" dirty="0"/>
              <a:t> papules with a fine scaling on the surface. </a:t>
            </a:r>
          </a:p>
          <a:p>
            <a:pPr marL="0" indent="0" algn="just">
              <a:lnSpc>
                <a:spcPct val="125000"/>
              </a:lnSpc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1941863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685800"/>
            <a:ext cx="8458200" cy="555399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25000"/>
              </a:lnSpc>
            </a:pPr>
            <a:r>
              <a:rPr lang="en-US" sz="2400" dirty="0"/>
              <a:t>Unlike oral lesions, skin lesions are usually self-limiting, lasting only 1 year or less. </a:t>
            </a:r>
          </a:p>
          <a:p>
            <a:pPr algn="just">
              <a:lnSpc>
                <a:spcPct val="125000"/>
              </a:lnSpc>
            </a:pPr>
            <a:endParaRPr lang="en-US" sz="2400" dirty="0" smtClean="0"/>
          </a:p>
          <a:p>
            <a:pPr algn="just">
              <a:lnSpc>
                <a:spcPct val="125000"/>
              </a:lnSpc>
            </a:pPr>
            <a:r>
              <a:rPr lang="en-US" sz="2400" dirty="0" smtClean="0"/>
              <a:t>Thus</a:t>
            </a:r>
            <a:r>
              <a:rPr lang="en-US" sz="2400" dirty="0"/>
              <a:t>, there are many clinical and histologic similarities between lichen </a:t>
            </a:r>
            <a:r>
              <a:rPr lang="en-US" sz="2400" dirty="0" err="1"/>
              <a:t>planus</a:t>
            </a:r>
            <a:r>
              <a:rPr lang="en-US" sz="2400" dirty="0"/>
              <a:t> and </a:t>
            </a:r>
            <a:r>
              <a:rPr lang="en-US" sz="2400" dirty="0" err="1"/>
              <a:t>lichenoid</a:t>
            </a:r>
            <a:r>
              <a:rPr lang="en-US" sz="2400" dirty="0"/>
              <a:t> </a:t>
            </a:r>
            <a:r>
              <a:rPr lang="en-US" sz="2400" dirty="0" err="1"/>
              <a:t>dermatoses</a:t>
            </a:r>
            <a:r>
              <a:rPr lang="en-US" sz="2400" dirty="0"/>
              <a:t> and </a:t>
            </a:r>
            <a:r>
              <a:rPr lang="en-US" sz="2400" dirty="0" err="1"/>
              <a:t>stomatitides</a:t>
            </a:r>
            <a:r>
              <a:rPr lang="en-US" sz="2400" dirty="0"/>
              <a:t> associated with drugs, some autoimmune disorders, and graft-versus-host reactions</a:t>
            </a:r>
            <a:r>
              <a:rPr lang="en-US" sz="2400" dirty="0" smtClean="0"/>
              <a:t>.</a:t>
            </a:r>
          </a:p>
          <a:p>
            <a:pPr algn="just">
              <a:lnSpc>
                <a:spcPct val="125000"/>
              </a:lnSpc>
            </a:pPr>
            <a:endParaRPr lang="en-US" sz="2400" dirty="0"/>
          </a:p>
          <a:p>
            <a:pPr algn="just">
              <a:lnSpc>
                <a:spcPct val="125000"/>
              </a:lnSpc>
            </a:pPr>
            <a:r>
              <a:rPr lang="en-US" sz="2400" dirty="0"/>
              <a:t>In “true” OLP a specific causative factor cannot be identified</a:t>
            </a:r>
            <a:r>
              <a:rPr lang="en-US" sz="2400" dirty="0" smtClean="0"/>
              <a:t>.</a:t>
            </a:r>
            <a:endParaRPr lang="en-US" sz="2400" dirty="0"/>
          </a:p>
          <a:p>
            <a:pPr algn="just">
              <a:lnSpc>
                <a:spcPct val="125000"/>
              </a:lnSpc>
              <a:buFontTx/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260292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381000"/>
            <a:ext cx="8458200" cy="66294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smtClean="0"/>
              <a:t>However </a:t>
            </a:r>
            <a:r>
              <a:rPr lang="en-US" sz="2400" dirty="0"/>
              <a:t>when clinical and microscopic changes,  consistent with </a:t>
            </a:r>
            <a:r>
              <a:rPr lang="en-US" sz="2400" b="1" dirty="0">
                <a:solidFill>
                  <a:srgbClr val="FFFF00"/>
                </a:solidFill>
              </a:rPr>
              <a:t>OLP</a:t>
            </a:r>
            <a:r>
              <a:rPr lang="en-US" sz="2400" dirty="0"/>
              <a:t> will occur in response to a variety of agents (</a:t>
            </a:r>
            <a:r>
              <a:rPr lang="en-US" sz="2400" dirty="0" err="1"/>
              <a:t>eg</a:t>
            </a:r>
            <a:r>
              <a:rPr lang="en-US" sz="2400" dirty="0"/>
              <a:t>. drugs, chemicals, metals, and foods), they are referred to as </a:t>
            </a:r>
            <a:r>
              <a:rPr lang="en-US" sz="2800" b="1" i="1" dirty="0">
                <a:solidFill>
                  <a:srgbClr val="FFFF00"/>
                </a:solidFill>
              </a:rPr>
              <a:t>“</a:t>
            </a:r>
            <a:r>
              <a:rPr lang="en-US" sz="2800" b="1" i="1" dirty="0" err="1">
                <a:solidFill>
                  <a:srgbClr val="FFFF00"/>
                </a:solidFill>
              </a:rPr>
              <a:t>lichenoid</a:t>
            </a:r>
            <a:r>
              <a:rPr lang="en-US" sz="2800" b="1" i="1" dirty="0">
                <a:solidFill>
                  <a:srgbClr val="FFFF00"/>
                </a:solidFill>
              </a:rPr>
              <a:t>” </a:t>
            </a:r>
            <a:r>
              <a:rPr lang="en-US" sz="2400" dirty="0"/>
              <a:t>reactions</a:t>
            </a:r>
            <a:r>
              <a:rPr lang="en-US" sz="2400" dirty="0" smtClean="0"/>
              <a:t>.</a:t>
            </a:r>
          </a:p>
          <a:p>
            <a:pPr algn="just">
              <a:lnSpc>
                <a:spcPct val="125000"/>
              </a:lnSpc>
            </a:pPr>
            <a:endParaRPr lang="en-US" sz="2400" dirty="0" smtClean="0"/>
          </a:p>
          <a:p>
            <a:pPr algn="just">
              <a:lnSpc>
                <a:spcPct val="125000"/>
              </a:lnSpc>
            </a:pPr>
            <a:r>
              <a:rPr lang="en-US" sz="2400" dirty="0" smtClean="0"/>
              <a:t>When </a:t>
            </a:r>
            <a:r>
              <a:rPr lang="en-US" sz="2400" dirty="0"/>
              <a:t>the offending agent or antigen is removed, the signs and symptoms are reversed.</a:t>
            </a:r>
          </a:p>
          <a:p>
            <a:pPr algn="just">
              <a:lnSpc>
                <a:spcPct val="125000"/>
              </a:lnSpc>
            </a:pPr>
            <a:endParaRPr lang="en-US" sz="2400" dirty="0" smtClean="0"/>
          </a:p>
          <a:p>
            <a:pPr algn="just">
              <a:lnSpc>
                <a:spcPct val="125000"/>
              </a:lnSpc>
            </a:pPr>
            <a:r>
              <a:rPr lang="en-US" sz="2400" dirty="0" smtClean="0"/>
              <a:t>These </a:t>
            </a:r>
            <a:r>
              <a:rPr lang="en-US" sz="2400" dirty="0"/>
              <a:t>reactions are not to be confused with other hypersensitivity reactions such as </a:t>
            </a:r>
            <a:r>
              <a:rPr lang="en-US" sz="2400" dirty="0" err="1"/>
              <a:t>urticaria</a:t>
            </a:r>
            <a:r>
              <a:rPr lang="en-US" sz="2400" dirty="0"/>
              <a:t> or erythema </a:t>
            </a:r>
            <a:r>
              <a:rPr lang="en-US" sz="2400" dirty="0" err="1"/>
              <a:t>multiforme</a:t>
            </a:r>
            <a:r>
              <a:rPr lang="en-US" sz="2400" dirty="0"/>
              <a:t>, which differ both clinically and microscopically.</a:t>
            </a:r>
          </a:p>
          <a:p>
            <a:pPr algn="just">
              <a:lnSpc>
                <a:spcPct val="125000"/>
              </a:lnSpc>
            </a:pPr>
            <a:endParaRPr lang="en-US" sz="2400" dirty="0"/>
          </a:p>
          <a:p>
            <a:pPr algn="just">
              <a:lnSpc>
                <a:spcPct val="125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182882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915400" cy="1295400"/>
          </a:xfrm>
        </p:spPr>
        <p:txBody>
          <a:bodyPr/>
          <a:lstStyle/>
          <a:p>
            <a:r>
              <a:rPr lang="en-US" sz="2400" dirty="0"/>
              <a:t>The skin lesions of lichen </a:t>
            </a:r>
            <a:r>
              <a:rPr lang="en-US" sz="2400" dirty="0" err="1"/>
              <a:t>planus</a:t>
            </a:r>
            <a:r>
              <a:rPr lang="en-US" sz="2400" dirty="0"/>
              <a:t> have been classically described as purple, pruritic, and polygonal papules.</a:t>
            </a:r>
          </a:p>
          <a:p>
            <a:pPr algn="ctr">
              <a:buFontTx/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381000" y="3886200"/>
            <a:ext cx="2362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b="0" dirty="0">
                <a:latin typeface="Arial" charset="0"/>
              </a:rPr>
              <a:t>Reticular (lacelike </a:t>
            </a:r>
            <a:r>
              <a:rPr lang="en-US" b="0" dirty="0" err="1">
                <a:latin typeface="Arial" charset="0"/>
              </a:rPr>
              <a:t>keratotic</a:t>
            </a:r>
            <a:r>
              <a:rPr lang="en-US" b="0" dirty="0">
                <a:latin typeface="Arial" charset="0"/>
              </a:rPr>
              <a:t> mucosal</a:t>
            </a:r>
          </a:p>
          <a:p>
            <a:pPr eaLnBrk="0" hangingPunct="0"/>
            <a:r>
              <a:rPr lang="en-US" b="0" dirty="0">
                <a:latin typeface="Arial" charset="0"/>
              </a:rPr>
              <a:t>Configurations)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6934200" y="4038600"/>
            <a:ext cx="152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b="0" dirty="0">
                <a:latin typeface="Arial" charset="0"/>
              </a:rPr>
              <a:t>Erosive &amp; Bullous</a:t>
            </a:r>
          </a:p>
          <a:p>
            <a:pPr eaLnBrk="0" hangingPunct="0"/>
            <a:endParaRPr lang="en-US" b="0" dirty="0">
              <a:latin typeface="Arial" charset="0"/>
            </a:endParaRP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3429000" y="3657600"/>
            <a:ext cx="22860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b="0" dirty="0">
                <a:latin typeface="Arial" charset="0"/>
              </a:rPr>
              <a:t>Atrophic (</a:t>
            </a:r>
            <a:r>
              <a:rPr lang="en-US" b="0" dirty="0" err="1">
                <a:latin typeface="Arial" charset="0"/>
              </a:rPr>
              <a:t>keratotic</a:t>
            </a:r>
            <a:r>
              <a:rPr lang="en-US" b="0" dirty="0">
                <a:latin typeface="Arial" charset="0"/>
              </a:rPr>
              <a:t> changes combined with</a:t>
            </a:r>
          </a:p>
          <a:p>
            <a:pPr eaLnBrk="0" hangingPunct="0"/>
            <a:r>
              <a:rPr lang="en-US" b="0" dirty="0">
                <a:latin typeface="Arial" charset="0"/>
              </a:rPr>
              <a:t>Mucosal erythema),</a:t>
            </a:r>
          </a:p>
          <a:p>
            <a:pPr eaLnBrk="0" hangingPunct="0">
              <a:spcBef>
                <a:spcPct val="50000"/>
              </a:spcBef>
            </a:pPr>
            <a:endParaRPr lang="en-US" b="0" dirty="0">
              <a:latin typeface="Arial" charset="0"/>
            </a:endParaRPr>
          </a:p>
        </p:txBody>
      </p:sp>
      <p:sp>
        <p:nvSpPr>
          <p:cNvPr id="103430" name="Line 6"/>
          <p:cNvSpPr>
            <a:spLocks noChangeShapeType="1"/>
          </p:cNvSpPr>
          <p:nvPr/>
        </p:nvSpPr>
        <p:spPr bwMode="auto">
          <a:xfrm flipH="1">
            <a:off x="1371600" y="2667000"/>
            <a:ext cx="3048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1" name="Line 7"/>
          <p:cNvSpPr>
            <a:spLocks noChangeShapeType="1"/>
          </p:cNvSpPr>
          <p:nvPr/>
        </p:nvSpPr>
        <p:spPr bwMode="auto">
          <a:xfrm>
            <a:off x="4419600" y="2667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4419600" y="2667000"/>
            <a:ext cx="2971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3962400" y="2133600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 dirty="0">
                <a:latin typeface="Arial" charset="0"/>
              </a:rPr>
              <a:t>OLP</a:t>
            </a:r>
          </a:p>
        </p:txBody>
      </p:sp>
    </p:spTree>
    <p:extLst>
      <p:ext uri="{BB962C8B-B14F-4D97-AF65-F5344CB8AC3E}">
        <p14:creationId xmlns:p14="http://schemas.microsoft.com/office/powerpoint/2010/main" xmlns="" val="65174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7666" y="0"/>
            <a:ext cx="5581334" cy="688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076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10201" y="914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Reticular lichen </a:t>
            </a:r>
            <a:r>
              <a:rPr lang="en-US" b="1" dirty="0" err="1"/>
              <a:t>planus</a:t>
            </a:r>
            <a:r>
              <a:rPr lang="en-US" b="1" dirty="0"/>
              <a:t> of the</a:t>
            </a:r>
            <a:br>
              <a:rPr lang="en-US" b="1" dirty="0"/>
            </a:br>
            <a:r>
              <a:rPr lang="en-US" b="1" dirty="0" err="1"/>
              <a:t>buccal</a:t>
            </a:r>
            <a:r>
              <a:rPr lang="en-US" b="1" dirty="0"/>
              <a:t> mucosa.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228" y="3505200"/>
            <a:ext cx="5302772" cy="334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1" y="40386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Atrophic lichen </a:t>
            </a:r>
            <a:r>
              <a:rPr lang="en-US" b="1" dirty="0" err="1"/>
              <a:t>planus</a:t>
            </a:r>
            <a:r>
              <a:rPr lang="en-US" b="1" dirty="0"/>
              <a:t> of the gingiva.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074"/>
            <a:ext cx="5181600" cy="343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5989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 sz="2000" b="1" dirty="0"/>
              <a:t>Erosive lichen</a:t>
            </a:r>
            <a:br>
              <a:rPr lang="en-US" sz="2000" b="1" dirty="0"/>
            </a:br>
            <a:r>
              <a:rPr lang="en-US" sz="2000" b="1" dirty="0" err="1"/>
              <a:t>planus</a:t>
            </a:r>
            <a:r>
              <a:rPr lang="en-US" sz="2000" b="1" dirty="0"/>
              <a:t> of the tongue.</a:t>
            </a:r>
            <a:br>
              <a:rPr lang="en-US" sz="2000" b="1" dirty="0"/>
            </a:br>
            <a:endParaRPr lang="en-US" sz="2000" b="1" dirty="0"/>
          </a:p>
        </p:txBody>
      </p:sp>
      <p:pic>
        <p:nvPicPr>
          <p:cNvPr id="1064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0266" y="2267215"/>
            <a:ext cx="5723467" cy="3725333"/>
          </a:xfr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04734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838200"/>
            <a:ext cx="8686800" cy="5867399"/>
          </a:xfrm>
        </p:spPr>
        <p:txBody>
          <a:bodyPr>
            <a:norm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FFFF00"/>
                </a:solidFill>
              </a:rPr>
              <a:t>reticular </a:t>
            </a:r>
            <a:r>
              <a:rPr lang="en-US" sz="2400" dirty="0"/>
              <a:t>form consists of </a:t>
            </a:r>
          </a:p>
          <a:p>
            <a:pPr algn="just">
              <a:lnSpc>
                <a:spcPct val="125000"/>
              </a:lnSpc>
              <a:buFontTx/>
              <a:buNone/>
            </a:pPr>
            <a:r>
              <a:rPr lang="en-US" sz="2400" dirty="0"/>
              <a:t>		(a) slightly elevated fine whitish lines (Wickham’s 	</a:t>
            </a:r>
            <a:r>
              <a:rPr lang="en-US" sz="2400" dirty="0" err="1"/>
              <a:t>striae</a:t>
            </a:r>
            <a:r>
              <a:rPr lang="en-US" sz="2400" dirty="0"/>
              <a:t>) that produce either a lacelike pattern or a 	pattern of fine radiating lines or </a:t>
            </a:r>
          </a:p>
          <a:p>
            <a:pPr algn="just">
              <a:lnSpc>
                <a:spcPct val="125000"/>
              </a:lnSpc>
              <a:buFontTx/>
              <a:buNone/>
            </a:pPr>
            <a:r>
              <a:rPr lang="en-US" sz="2400" dirty="0"/>
              <a:t>		(b) annular lesions. </a:t>
            </a:r>
          </a:p>
          <a:p>
            <a:pPr algn="just">
              <a:lnSpc>
                <a:spcPct val="125000"/>
              </a:lnSpc>
              <a:buFontTx/>
              <a:buNone/>
            </a:pPr>
            <a:endParaRPr lang="en-US" sz="2400" dirty="0"/>
          </a:p>
          <a:p>
            <a:pPr algn="just">
              <a:lnSpc>
                <a:spcPct val="125000"/>
              </a:lnSpc>
            </a:pPr>
            <a:r>
              <a:rPr lang="en-US" sz="2400" dirty="0" smtClean="0"/>
              <a:t>However</a:t>
            </a:r>
            <a:r>
              <a:rPr lang="en-US" sz="2400" dirty="0"/>
              <a:t>, even large </a:t>
            </a:r>
            <a:r>
              <a:rPr lang="en-US" sz="2400" dirty="0" smtClean="0"/>
              <a:t>plaque like </a:t>
            </a:r>
            <a:r>
              <a:rPr lang="en-US" sz="2400" dirty="0"/>
              <a:t>lesions may occur on the cheek, tongue, and gingivae, and these are difficult to distinguish from leukoplakia.</a:t>
            </a:r>
          </a:p>
          <a:p>
            <a:pPr algn="just">
              <a:lnSpc>
                <a:spcPct val="125000"/>
              </a:lnSpc>
            </a:pPr>
            <a:endParaRPr lang="en-US" sz="2400" dirty="0"/>
          </a:p>
          <a:p>
            <a:pPr algn="just">
              <a:lnSpc>
                <a:spcPct val="125000"/>
              </a:lnSpc>
            </a:pPr>
            <a:endParaRPr lang="en-US" sz="2400" dirty="0"/>
          </a:p>
          <a:p>
            <a:pPr algn="just">
              <a:lnSpc>
                <a:spcPct val="125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1838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1"/>
            <a:ext cx="8686800" cy="5630198"/>
          </a:xfrm>
        </p:spPr>
        <p:txBody>
          <a:bodyPr>
            <a:norm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>
                <a:solidFill>
                  <a:srgbClr val="FFFF00"/>
                </a:solidFill>
              </a:rPr>
              <a:t>Bullous lichen </a:t>
            </a:r>
            <a:r>
              <a:rPr lang="en-US" sz="2400" dirty="0" err="1"/>
              <a:t>planus</a:t>
            </a:r>
            <a:r>
              <a:rPr lang="en-US" sz="2400" dirty="0"/>
              <a:t> is rare </a:t>
            </a:r>
          </a:p>
          <a:p>
            <a:pPr algn="just">
              <a:lnSpc>
                <a:spcPct val="125000"/>
              </a:lnSpc>
            </a:pPr>
            <a:r>
              <a:rPr lang="en-US" sz="2400" dirty="0">
                <a:solidFill>
                  <a:srgbClr val="FFFF00"/>
                </a:solidFill>
              </a:rPr>
              <a:t>Atrophic lichen </a:t>
            </a:r>
            <a:r>
              <a:rPr lang="en-US" sz="2400" dirty="0" err="1"/>
              <a:t>planus</a:t>
            </a:r>
            <a:r>
              <a:rPr lang="en-US" sz="2400" dirty="0"/>
              <a:t> presents as inflamed areas of the oral mucosa covered by thinned red-appearing epithelium. </a:t>
            </a:r>
          </a:p>
          <a:p>
            <a:pPr algn="just">
              <a:lnSpc>
                <a:spcPct val="125000"/>
              </a:lnSpc>
            </a:pPr>
            <a:r>
              <a:rPr lang="en-US" sz="2400" dirty="0">
                <a:solidFill>
                  <a:srgbClr val="FFFF00"/>
                </a:solidFill>
              </a:rPr>
              <a:t>Erosive lesions </a:t>
            </a:r>
            <a:r>
              <a:rPr lang="en-US" sz="2400" dirty="0"/>
              <a:t>probably develop as a complication of the atrophic process when the thin epithelium is abraded or ulcerated.</a:t>
            </a:r>
          </a:p>
          <a:p>
            <a:pPr algn="just">
              <a:lnSpc>
                <a:spcPct val="125000"/>
              </a:lnSpc>
            </a:pPr>
            <a:r>
              <a:rPr lang="en-US" sz="2400" dirty="0"/>
              <a:t>These lesions are invariably symptomatic, with symptoms that range from mild burning to severe pain.</a:t>
            </a:r>
          </a:p>
          <a:p>
            <a:pPr algn="just">
              <a:lnSpc>
                <a:spcPct val="125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423669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18525"/>
            <a:ext cx="7125113" cy="924475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Leukoplakia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534400" cy="4876800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2400" dirty="0"/>
              <a:t>A white oral precancerous lesion with a recognizable risk for malignant transformation. </a:t>
            </a:r>
          </a:p>
          <a:p>
            <a:pPr>
              <a:lnSpc>
                <a:spcPct val="125000"/>
              </a:lnSpc>
            </a:pPr>
            <a:endParaRPr lang="en-US" sz="2400" dirty="0" smtClean="0"/>
          </a:p>
          <a:p>
            <a:pPr>
              <a:lnSpc>
                <a:spcPct val="125000"/>
              </a:lnSpc>
            </a:pPr>
            <a:r>
              <a:rPr lang="en-US" sz="2400" dirty="0" smtClean="0"/>
              <a:t>A </a:t>
            </a:r>
            <a:r>
              <a:rPr lang="en-US" sz="2400" dirty="0"/>
              <a:t>predominantly white lesion of the oral mucosa that cannot be characterized as any other definable lesion</a:t>
            </a:r>
            <a:r>
              <a:rPr lang="en-US" sz="2400" dirty="0" smtClean="0"/>
              <a:t>.</a:t>
            </a:r>
          </a:p>
          <a:p>
            <a:pPr>
              <a:lnSpc>
                <a:spcPct val="125000"/>
              </a:lnSpc>
            </a:pPr>
            <a:endParaRPr lang="en-US" sz="2400" dirty="0" smtClean="0"/>
          </a:p>
          <a:p>
            <a:pPr>
              <a:lnSpc>
                <a:spcPct val="125000"/>
              </a:lnSpc>
            </a:pPr>
            <a:r>
              <a:rPr lang="en-US" sz="2400" dirty="0" smtClean="0"/>
              <a:t>Commonly </a:t>
            </a:r>
            <a:r>
              <a:rPr lang="en-US" sz="2400" dirty="0"/>
              <a:t>encountered </a:t>
            </a:r>
            <a:r>
              <a:rPr lang="en-US" sz="2400" dirty="0" smtClean="0"/>
              <a:t>precancerous </a:t>
            </a:r>
            <a:r>
              <a:rPr lang="en-US" sz="2400" dirty="0" smtClean="0"/>
              <a:t>lesions- </a:t>
            </a:r>
            <a:r>
              <a:rPr lang="en-US" sz="2400" dirty="0"/>
              <a:t>leukoplakia and </a:t>
            </a:r>
            <a:r>
              <a:rPr lang="en-US" sz="2400" dirty="0" err="1"/>
              <a:t>erythroplakia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056875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28601"/>
            <a:ext cx="8534400" cy="5630198"/>
          </a:xfrm>
        </p:spPr>
        <p:txBody>
          <a:bodyPr/>
          <a:lstStyle/>
          <a:p>
            <a:pPr algn="just">
              <a:lnSpc>
                <a:spcPct val="125000"/>
              </a:lnSpc>
            </a:pPr>
            <a:r>
              <a:rPr lang="en-US" sz="2400" dirty="0"/>
              <a:t>Characteristically, the affected areas of the oral mucosa are not bound down or rendered inelastic by lichen </a:t>
            </a:r>
            <a:r>
              <a:rPr lang="en-US" sz="2400" dirty="0" err="1"/>
              <a:t>planus</a:t>
            </a:r>
            <a:r>
              <a:rPr lang="en-US" sz="2400" dirty="0"/>
              <a:t>, and the </a:t>
            </a:r>
            <a:r>
              <a:rPr lang="en-US" sz="2400" dirty="0" err="1"/>
              <a:t>keratotic</a:t>
            </a:r>
            <a:r>
              <a:rPr lang="en-US" sz="2400" dirty="0"/>
              <a:t> white lines cannot be eliminated by either stretching the mucosa or rubbing its surface.</a:t>
            </a:r>
          </a:p>
          <a:p>
            <a:pPr algn="just">
              <a:lnSpc>
                <a:spcPct val="125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164634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838200"/>
            <a:ext cx="8991600" cy="5562600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2400" b="1" dirty="0" err="1">
                <a:solidFill>
                  <a:srgbClr val="33CC33"/>
                </a:solidFill>
              </a:rPr>
              <a:t>Histopathologic</a:t>
            </a:r>
            <a:r>
              <a:rPr lang="en-US" sz="2400" b="1" dirty="0">
                <a:solidFill>
                  <a:srgbClr val="33CC33"/>
                </a:solidFill>
              </a:rPr>
              <a:t> Features</a:t>
            </a:r>
          </a:p>
          <a:p>
            <a:pPr>
              <a:lnSpc>
                <a:spcPct val="125000"/>
              </a:lnSpc>
            </a:pPr>
            <a:r>
              <a:rPr lang="en-US" sz="2400" dirty="0"/>
              <a:t>Three essential features for the </a:t>
            </a:r>
            <a:r>
              <a:rPr lang="en-US" sz="2400" dirty="0" err="1"/>
              <a:t>histopathologic</a:t>
            </a:r>
            <a:r>
              <a:rPr lang="en-US" sz="2400" dirty="0"/>
              <a:t> diagnosis of lichen </a:t>
            </a:r>
            <a:r>
              <a:rPr lang="en-US" sz="2400" dirty="0" err="1"/>
              <a:t>planus</a:t>
            </a:r>
            <a:r>
              <a:rPr lang="en-US" sz="2400" dirty="0"/>
              <a:t>: 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sz="2400" dirty="0" smtClean="0"/>
              <a:t>    Areas </a:t>
            </a:r>
            <a:r>
              <a:rPr lang="en-US" sz="2400" dirty="0"/>
              <a:t>of </a:t>
            </a:r>
            <a:r>
              <a:rPr lang="en-US" sz="2400" dirty="0" err="1"/>
              <a:t>hyperparakeratosis</a:t>
            </a:r>
            <a:r>
              <a:rPr lang="en-US" sz="2400" dirty="0"/>
              <a:t> </a:t>
            </a:r>
            <a:r>
              <a:rPr lang="en-US" sz="2400" dirty="0" smtClean="0"/>
              <a:t>or </a:t>
            </a:r>
            <a:r>
              <a:rPr lang="en-US" sz="2400" dirty="0" err="1" smtClean="0"/>
              <a:t>hyperortho</a:t>
            </a:r>
            <a:r>
              <a:rPr lang="en-US" sz="2400" dirty="0" smtClean="0"/>
              <a:t> keratosis often </a:t>
            </a:r>
            <a:r>
              <a:rPr lang="en-US" sz="2400" dirty="0"/>
              <a:t>with a thickening of the granular cell layer and a saw-toothed appearance to the rete pegs; 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/>
              <a:t>“liquefaction degeneration,” or necrosis of the basal cell layer, which is often replaced by an </a:t>
            </a:r>
            <a:r>
              <a:rPr lang="en-US" sz="2400" dirty="0" err="1"/>
              <a:t>eosinophilic</a:t>
            </a:r>
            <a:r>
              <a:rPr lang="en-US" sz="2400" dirty="0"/>
              <a:t> band; and 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sz="2400" dirty="0"/>
              <a:t>	</a:t>
            </a:r>
            <a:r>
              <a:rPr lang="en-US" sz="2400" dirty="0" smtClean="0"/>
              <a:t> A </a:t>
            </a:r>
            <a:r>
              <a:rPr lang="en-US" sz="2400" dirty="0"/>
              <a:t>dense </a:t>
            </a:r>
            <a:r>
              <a:rPr lang="en-US" sz="2400" dirty="0" err="1"/>
              <a:t>subepithelial</a:t>
            </a:r>
            <a:r>
              <a:rPr lang="en-US" sz="2400" dirty="0"/>
              <a:t> band of lymphocytes</a:t>
            </a:r>
          </a:p>
          <a:p>
            <a:pPr>
              <a:lnSpc>
                <a:spcPct val="125000"/>
              </a:lnSpc>
              <a:buFontTx/>
              <a:buNone/>
            </a:pPr>
            <a:endParaRPr lang="en-US" sz="2400" dirty="0"/>
          </a:p>
          <a:p>
            <a:pPr>
              <a:lnSpc>
                <a:spcPct val="125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784615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/>
          <a:lstStyle/>
          <a:p>
            <a:r>
              <a:rPr lang="en-US" sz="2000" dirty="0"/>
              <a:t>Hyperkeratosis, epithelial atrophy, and a dense </a:t>
            </a:r>
            <a:r>
              <a:rPr lang="en-US" sz="2000" dirty="0" err="1"/>
              <a:t>subepithelial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band of lymphocytes</a:t>
            </a:r>
            <a:r>
              <a:rPr lang="en-US" sz="2000" dirty="0" smtClean="0"/>
              <a:t>.(</a:t>
            </a:r>
            <a:r>
              <a:rPr lang="en-US" sz="2000" dirty="0"/>
              <a:t>H&amp;E 40x)</a:t>
            </a:r>
          </a:p>
        </p:txBody>
      </p:sp>
      <p:pic>
        <p:nvPicPr>
          <p:cNvPr id="1126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1371600"/>
            <a:ext cx="7869103" cy="4953000"/>
          </a:xfr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52833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977"/>
            <a:ext cx="7125113" cy="924475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Lupus erythematous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5482405"/>
              </p:ext>
            </p:extLst>
          </p:nvPr>
        </p:nvGraphicFramePr>
        <p:xfrm>
          <a:off x="230786" y="990600"/>
          <a:ext cx="8686802" cy="46685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24003"/>
                <a:gridCol w="71627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Clinical features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symptomatic, especially if the patient ingests hot or spicy foods, and often consist of erythema, surface ulceration,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keratotic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plaques, and white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striae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 papules. These lesions frequently appear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lichenoid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although they may be nonspecific and resemble leukoplakia,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vesiculobullous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disease, or even a granulomatous lesion. most prevalent on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buccal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mucosa, gingival tissues, the vermilion border of the lip, and the palate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Cause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immunologically mediated inflammatory condition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H/P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Hyperorthokeratosis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with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keratotic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plugs, atrophy of the rete ridges, and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liquefactive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degeneration of the basal cell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layer. Edema of the superficial lamina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propria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is also quite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prominent. Immediately subjacent to the surface epithelium is a band of PAS-positive material, and frequently there is a pronounced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vasculitis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 both superficial and deep connective tissue.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653" y="990600"/>
            <a:ext cx="8834826" cy="563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719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FontTx/>
              <a:buNone/>
            </a:pPr>
            <a:endParaRPr lang="en-US" sz="4000" b="1" dirty="0">
              <a:solidFill>
                <a:srgbClr val="FFFF66"/>
              </a:solidFill>
            </a:endParaRPr>
          </a:p>
          <a:p>
            <a:pPr algn="ctr">
              <a:buFontTx/>
              <a:buNone/>
            </a:pPr>
            <a:endParaRPr lang="en-US" sz="4000" b="1" dirty="0">
              <a:solidFill>
                <a:srgbClr val="FFFF66"/>
              </a:solidFill>
            </a:endParaRPr>
          </a:p>
          <a:p>
            <a:pPr algn="ctr">
              <a:buFontTx/>
              <a:buNone/>
            </a:pPr>
            <a:r>
              <a:rPr lang="en-US" sz="4000" b="1" dirty="0">
                <a:solidFill>
                  <a:srgbClr val="FFFF66"/>
                </a:solidFill>
              </a:rPr>
              <a:t>DIFFERENTIAL </a:t>
            </a:r>
            <a:r>
              <a:rPr lang="en-US" sz="4000" b="1" dirty="0" smtClean="0">
                <a:solidFill>
                  <a:srgbClr val="FFFF66"/>
                </a:solidFill>
              </a:rPr>
              <a:t>DIAGNOSIS</a:t>
            </a:r>
          </a:p>
          <a:p>
            <a:pPr algn="ctr">
              <a:buFontTx/>
              <a:buNone/>
            </a:pPr>
            <a:endParaRPr lang="en-US" sz="4000" b="1" dirty="0">
              <a:solidFill>
                <a:srgbClr val="FFFF66"/>
              </a:solidFill>
            </a:endParaRPr>
          </a:p>
          <a:p>
            <a:pPr algn="ctr">
              <a:buFontTx/>
              <a:buNone/>
            </a:pPr>
            <a:endParaRPr lang="en-US" sz="4000" b="1" dirty="0" smtClean="0">
              <a:solidFill>
                <a:srgbClr val="FFFF66"/>
              </a:solidFill>
            </a:endParaRPr>
          </a:p>
          <a:p>
            <a:pPr algn="ctr">
              <a:buFontTx/>
              <a:buNone/>
            </a:pPr>
            <a:endParaRPr lang="en-US" sz="4000" b="1" dirty="0">
              <a:solidFill>
                <a:srgbClr val="FFFF66"/>
              </a:solidFill>
            </a:endParaRPr>
          </a:p>
          <a:p>
            <a:pPr algn="ctr">
              <a:buFontTx/>
              <a:buNone/>
            </a:pPr>
            <a:endParaRPr lang="en-US" sz="4000" b="1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899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7143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4356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scan0020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36" t="16707" r="6540" b="1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941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scan0021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15" t="15685" r="16667" b="20154"/>
          <a:stretch>
            <a:fillRect/>
          </a:stretch>
        </p:blipFill>
        <p:spPr bwMode="auto">
          <a:xfrm>
            <a:off x="1371600" y="228600"/>
            <a:ext cx="6096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7263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950890" y="2667000"/>
            <a:ext cx="8229600" cy="1143000"/>
          </a:xfrm>
        </p:spPr>
        <p:txBody>
          <a:bodyPr/>
          <a:lstStyle/>
          <a:p>
            <a:r>
              <a:rPr lang="en-US" sz="7200" dirty="0">
                <a:solidFill>
                  <a:srgbClr val="FFFF66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xmlns="" val="424749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304801"/>
            <a:ext cx="8686800" cy="5553998"/>
          </a:xfrm>
        </p:spPr>
        <p:txBody>
          <a:bodyPr/>
          <a:lstStyle/>
          <a:p>
            <a:pPr marL="0" indent="0" algn="just">
              <a:lnSpc>
                <a:spcPct val="125000"/>
              </a:lnSpc>
              <a:buNone/>
            </a:pPr>
            <a:endParaRPr lang="en-US" sz="2400" dirty="0"/>
          </a:p>
          <a:p>
            <a:pPr>
              <a:lnSpc>
                <a:spcPct val="125000"/>
              </a:lnSpc>
            </a:pPr>
            <a:r>
              <a:rPr lang="en-US" sz="2400" dirty="0"/>
              <a:t>The risk of malignant transformation varies according to the histologic and clinical presentation, but the total lifetime risk of malignant transformation is estimated to be </a:t>
            </a:r>
            <a:r>
              <a:rPr lang="en-US" sz="2400" b="1" dirty="0">
                <a:solidFill>
                  <a:srgbClr val="FF0000"/>
                </a:solidFill>
              </a:rPr>
              <a:t>4 to 6</a:t>
            </a:r>
            <a:r>
              <a:rPr lang="en-US" sz="2400" b="1" dirty="0" smtClean="0">
                <a:solidFill>
                  <a:srgbClr val="FF0000"/>
                </a:solidFill>
              </a:rPr>
              <a:t>%.</a:t>
            </a:r>
          </a:p>
          <a:p>
            <a:pPr algn="just">
              <a:lnSpc>
                <a:spcPct val="125000"/>
              </a:lnSpc>
              <a:buNone/>
            </a:pPr>
            <a:endParaRPr lang="en-US" sz="2400" dirty="0" smtClean="0"/>
          </a:p>
          <a:p>
            <a:pPr algn="just">
              <a:lnSpc>
                <a:spcPct val="125000"/>
              </a:lnSpc>
            </a:pPr>
            <a:r>
              <a:rPr lang="en-US" sz="2400" dirty="0" smtClean="0"/>
              <a:t>Etiology- Occurs more frequently in smokers of tobacco compared to non-smokers of tobacco</a:t>
            </a:r>
          </a:p>
          <a:p>
            <a:pPr algn="just">
              <a:lnSpc>
                <a:spcPct val="125000"/>
              </a:lnSpc>
            </a:pPr>
            <a:r>
              <a:rPr lang="en-US" sz="2400" dirty="0" smtClean="0"/>
              <a:t>Dose response relationship </a:t>
            </a:r>
            <a:endParaRPr lang="en-US" sz="2400" dirty="0"/>
          </a:p>
          <a:p>
            <a:pPr algn="just">
              <a:lnSpc>
                <a:spcPct val="125000"/>
              </a:lnSpc>
            </a:pPr>
            <a:endParaRPr lang="en-US" sz="2400" dirty="0" smtClean="0"/>
          </a:p>
          <a:p>
            <a:pPr algn="just">
              <a:lnSpc>
                <a:spcPct val="125000"/>
              </a:lnSpc>
            </a:pPr>
            <a:endParaRPr lang="en-US" sz="2400" dirty="0"/>
          </a:p>
          <a:p>
            <a:pPr marL="0" indent="0" algn="just">
              <a:lnSpc>
                <a:spcPct val="125000"/>
              </a:lnSpc>
              <a:buNone/>
            </a:pPr>
            <a:endParaRPr lang="en-US" sz="2400" dirty="0"/>
          </a:p>
          <a:p>
            <a:pPr algn="just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0"/>
            <a:ext cx="3581400" cy="269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4888721"/>
            <a:ext cx="48768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Smokeless tobacco is also a well-established etiologic factor for the development of leukoplakia.</a:t>
            </a:r>
          </a:p>
        </p:txBody>
      </p:sp>
    </p:spTree>
    <p:extLst>
      <p:ext uri="{BB962C8B-B14F-4D97-AF65-F5344CB8AC3E}">
        <p14:creationId xmlns:p14="http://schemas.microsoft.com/office/powerpoint/2010/main" xmlns="" val="4059046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b="1" dirty="0" smtClean="0"/>
              <a:t>Hyperkeratosis</a:t>
            </a:r>
            <a:endParaRPr lang="en-US" sz="3200" b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b="1" dirty="0" smtClean="0"/>
              <a:t>                </a:t>
            </a:r>
          </a:p>
          <a:p>
            <a:pPr marL="0" indent="0"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                   </a:t>
            </a:r>
            <a:r>
              <a:rPr lang="en-US" sz="2400" b="1" dirty="0" smtClean="0"/>
              <a:t>                   </a:t>
            </a:r>
            <a:r>
              <a:rPr lang="en-US" sz="2400" b="1" dirty="0" err="1" smtClean="0"/>
              <a:t>verrucous</a:t>
            </a:r>
            <a:r>
              <a:rPr lang="en-US" sz="2400" b="1" dirty="0" smtClean="0"/>
              <a:t> </a:t>
            </a:r>
            <a:r>
              <a:rPr lang="en-US" sz="2400" b="1" dirty="0" smtClean="0"/>
              <a:t>ca                </a:t>
            </a:r>
            <a:r>
              <a:rPr lang="en-US" sz="2400" b="1" dirty="0" smtClean="0"/>
              <a:t>          SCC</a:t>
            </a: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                         </a:t>
            </a:r>
            <a:r>
              <a:rPr lang="en-US" sz="2400" b="1" dirty="0" smtClean="0"/>
              <a:t>                    or </a:t>
            </a:r>
            <a:r>
              <a:rPr lang="en-US" sz="2400" b="1" dirty="0" smtClean="0"/>
              <a:t>SCC</a:t>
            </a:r>
            <a:endParaRPr lang="en-US" sz="2400" b="1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16200000" flipH="1">
            <a:off x="3234242" y="3615241"/>
            <a:ext cx="2198999" cy="1931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343400" y="2539284"/>
            <a:ext cx="2895600" cy="203271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67000" y="295975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Verrucous</a:t>
            </a:r>
            <a:r>
              <a:rPr lang="en-US" dirty="0" smtClean="0"/>
              <a:t> hyperplasia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0" y="2838718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dysplasia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35469" y="3637208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situ 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983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114800" cy="838200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rgbClr val="33CC33"/>
                </a:solidFill>
              </a:rPr>
              <a:t>Predisposing Factors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4356100" cy="5181600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Local</a:t>
            </a:r>
          </a:p>
          <a:p>
            <a:pPr lvl="1"/>
            <a:r>
              <a:rPr lang="en-US" sz="2400" dirty="0"/>
              <a:t>Poor oral hygiene</a:t>
            </a:r>
          </a:p>
          <a:p>
            <a:pPr lvl="1"/>
            <a:r>
              <a:rPr lang="en-US" sz="2400" dirty="0"/>
              <a:t>Chronic trauma</a:t>
            </a:r>
          </a:p>
          <a:p>
            <a:pPr lvl="1"/>
            <a:r>
              <a:rPr lang="en-US" sz="2400" dirty="0"/>
              <a:t>Alcohol </a:t>
            </a:r>
          </a:p>
          <a:p>
            <a:pPr lvl="1"/>
            <a:r>
              <a:rPr lang="en-US" sz="2400" dirty="0"/>
              <a:t>Candidiasis, syphilis</a:t>
            </a:r>
          </a:p>
          <a:p>
            <a:pPr lvl="1"/>
            <a:r>
              <a:rPr lang="en-US" sz="2400" dirty="0"/>
              <a:t>HPV infection</a:t>
            </a:r>
          </a:p>
          <a:p>
            <a:pPr lvl="1"/>
            <a:r>
              <a:rPr lang="en-US" sz="2400" dirty="0"/>
              <a:t>UV </a:t>
            </a:r>
            <a:r>
              <a:rPr lang="en-US" sz="2400" dirty="0" smtClean="0"/>
              <a:t>radiation</a:t>
            </a:r>
          </a:p>
          <a:p>
            <a:pPr lvl="1"/>
            <a:r>
              <a:rPr lang="en-US" sz="2400" dirty="0" smtClean="0"/>
              <a:t>Electro-galvanism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Systemic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Genetic</a:t>
            </a:r>
            <a:endParaRPr lang="en-US" sz="2800" dirty="0"/>
          </a:p>
          <a:p>
            <a:pPr marL="457200" lvl="1" indent="0">
              <a:buNone/>
            </a:pPr>
            <a:r>
              <a:rPr lang="en-US" sz="2800" dirty="0"/>
              <a:t> Nutritional Deficiency</a:t>
            </a:r>
          </a:p>
          <a:p>
            <a:pPr lvl="1"/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3230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609600"/>
            <a:ext cx="8610600" cy="59436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5000"/>
              </a:lnSpc>
              <a:buNone/>
            </a:pPr>
            <a:r>
              <a:rPr lang="en-US" sz="2400" i="1" dirty="0" smtClean="0">
                <a:solidFill>
                  <a:srgbClr val="FF00FF"/>
                </a:solidFill>
              </a:rPr>
              <a:t>      </a:t>
            </a:r>
          </a:p>
          <a:p>
            <a:pPr marL="0" indent="0" algn="just">
              <a:lnSpc>
                <a:spcPct val="125000"/>
              </a:lnSpc>
              <a:buNone/>
            </a:pPr>
            <a:r>
              <a:rPr lang="en-US" sz="2400" i="1" dirty="0">
                <a:solidFill>
                  <a:srgbClr val="FF00FF"/>
                </a:solidFill>
              </a:rPr>
              <a:t>	</a:t>
            </a:r>
            <a:r>
              <a:rPr lang="en-US" sz="2400" i="1" dirty="0" smtClean="0">
                <a:solidFill>
                  <a:srgbClr val="FF00FF"/>
                </a:solidFill>
              </a:rPr>
              <a:t> </a:t>
            </a:r>
            <a:r>
              <a:rPr lang="en-US" sz="3000" i="1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</a:rPr>
              <a:t>malignant transformation potential of smokeless tobacco–induced lesions is much lower than that of smoking-induced </a:t>
            </a:r>
            <a:r>
              <a:rPr lang="en-US" sz="3000" i="1" dirty="0" smtClean="0">
                <a:solidFill>
                  <a:schemeClr val="accent1">
                    <a:lumMod val="75000"/>
                  </a:schemeClr>
                </a:solidFill>
              </a:rPr>
              <a:t>lesions.</a:t>
            </a:r>
          </a:p>
          <a:p>
            <a:pPr marL="0" indent="0" algn="just">
              <a:lnSpc>
                <a:spcPct val="125000"/>
              </a:lnSpc>
              <a:buNone/>
            </a:pPr>
            <a:r>
              <a:rPr lang="en-US" sz="12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sz="1200" b="1" i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lnSpc>
                <a:spcPct val="125000"/>
              </a:lnSpc>
              <a:buNone/>
            </a:pPr>
            <a:r>
              <a:rPr lang="en-US" sz="12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sz="1200" b="1" i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lnSpc>
                <a:spcPct val="125000"/>
              </a:lnSpc>
              <a:buNone/>
            </a:pPr>
            <a:r>
              <a:rPr lang="en-US" sz="1200" b="1" i="1" dirty="0">
                <a:solidFill>
                  <a:srgbClr val="FFFF66"/>
                </a:solidFill>
              </a:rPr>
              <a:t>	</a:t>
            </a:r>
            <a:r>
              <a:rPr lang="en-US" sz="3000" i="1" dirty="0" smtClean="0">
                <a:solidFill>
                  <a:schemeClr val="accent1">
                    <a:lumMod val="75000"/>
                  </a:schemeClr>
                </a:solidFill>
              </a:rPr>
              <a:t>There 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</a:rPr>
              <a:t>is some evidence that oral leukoplakia in nonsmokers has a greater risk for malignant transformation than oral leukoplakia in </a:t>
            </a:r>
            <a:r>
              <a:rPr lang="en-US" sz="3000" i="1" dirty="0" smtClean="0">
                <a:solidFill>
                  <a:schemeClr val="accent1">
                    <a:lumMod val="75000"/>
                  </a:schemeClr>
                </a:solidFill>
              </a:rPr>
              <a:t>smokers.</a:t>
            </a:r>
            <a:endParaRPr lang="en-US" sz="2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 algn="just">
              <a:lnSpc>
                <a:spcPct val="125000"/>
              </a:lnSpc>
              <a:buFontTx/>
              <a:buNone/>
            </a:pPr>
            <a:endParaRPr lang="en-US" sz="11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 algn="just">
              <a:lnSpc>
                <a:spcPct val="125000"/>
              </a:lnSpc>
              <a:buFontTx/>
              <a:buNone/>
            </a:pPr>
            <a:endParaRPr lang="en-US" sz="1800" b="1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8369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458200" cy="52578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buFontTx/>
              <a:buNone/>
            </a:pPr>
            <a:endParaRPr lang="en-US" sz="2400" dirty="0"/>
          </a:p>
          <a:p>
            <a:pPr algn="just">
              <a:lnSpc>
                <a:spcPct val="120000"/>
              </a:lnSpc>
            </a:pPr>
            <a:r>
              <a:rPr lang="en-US" sz="2400" dirty="0" smtClean="0"/>
              <a:t>70</a:t>
            </a:r>
            <a:r>
              <a:rPr lang="en-US" sz="2400" dirty="0"/>
              <a:t>% of oral leukoplakia lesions </a:t>
            </a:r>
            <a:r>
              <a:rPr lang="en-US" sz="2400" dirty="0" smtClean="0"/>
              <a:t>- </a:t>
            </a:r>
            <a:r>
              <a:rPr lang="en-US" sz="2400" dirty="0" err="1"/>
              <a:t>buccal</a:t>
            </a:r>
            <a:r>
              <a:rPr lang="en-US" sz="2400" dirty="0"/>
              <a:t> mucosa, vermilion border of the lower lip, and gingiva. </a:t>
            </a:r>
            <a:endParaRPr lang="en-US" sz="2400" dirty="0" smtClean="0"/>
          </a:p>
          <a:p>
            <a:pPr marL="0" indent="0" algn="just">
              <a:lnSpc>
                <a:spcPct val="120000"/>
              </a:lnSpc>
              <a:buNone/>
            </a:pPr>
            <a:endParaRPr lang="en-US" sz="2400" dirty="0" smtClean="0"/>
          </a:p>
          <a:p>
            <a:pPr algn="just">
              <a:lnSpc>
                <a:spcPct val="120000"/>
              </a:lnSpc>
            </a:pPr>
            <a:r>
              <a:rPr lang="en-US" sz="2400" dirty="0" smtClean="0"/>
              <a:t>Less </a:t>
            </a:r>
            <a:r>
              <a:rPr lang="en-US" sz="2400" dirty="0"/>
              <a:t>common on the palate, maxillary mucosa, </a:t>
            </a:r>
            <a:r>
              <a:rPr lang="en-US" sz="2400" dirty="0" err="1"/>
              <a:t>retromolar</a:t>
            </a:r>
            <a:r>
              <a:rPr lang="en-US" sz="2400" dirty="0"/>
              <a:t> area, floor of the mouth, and tongue. </a:t>
            </a:r>
          </a:p>
          <a:p>
            <a:pPr algn="just">
              <a:lnSpc>
                <a:spcPct val="120000"/>
              </a:lnSpc>
            </a:pPr>
            <a:endParaRPr lang="en-US" sz="2400" dirty="0"/>
          </a:p>
          <a:p>
            <a:pPr algn="just">
              <a:lnSpc>
                <a:spcPct val="120000"/>
              </a:lnSpc>
            </a:pPr>
            <a:r>
              <a:rPr lang="en-US" sz="2400" dirty="0" smtClean="0"/>
              <a:t>Lesions </a:t>
            </a:r>
            <a:r>
              <a:rPr lang="en-US" sz="2400" dirty="0"/>
              <a:t>of the tongue and the floor of the mouth account for more than 90% of cases that show dysplasia or carcinoma.</a:t>
            </a:r>
          </a:p>
          <a:p>
            <a:pPr algn="just">
              <a:lnSpc>
                <a:spcPct val="120000"/>
              </a:lnSpc>
            </a:pPr>
            <a:endParaRPr lang="en-US" sz="2400" dirty="0"/>
          </a:p>
          <a:p>
            <a:pPr algn="just">
              <a:lnSpc>
                <a:spcPct val="120000"/>
              </a:lnSpc>
              <a:buFontTx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35558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1743</Words>
  <Application>Microsoft Office PowerPoint</Application>
  <PresentationFormat>On-screen Show (4:3)</PresentationFormat>
  <Paragraphs>240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Flow</vt:lpstr>
      <vt:lpstr>1_Flow</vt:lpstr>
      <vt:lpstr>ORAL PREMALIGNANT LESIONS</vt:lpstr>
      <vt:lpstr>Slide 2</vt:lpstr>
      <vt:lpstr>Actinic chelitis</vt:lpstr>
      <vt:lpstr>Leukoplakia</vt:lpstr>
      <vt:lpstr>Slide 5</vt:lpstr>
      <vt:lpstr>Slide 6</vt:lpstr>
      <vt:lpstr>Predisposing Factors</vt:lpstr>
      <vt:lpstr>Slide 8</vt:lpstr>
      <vt:lpstr>Slide 9</vt:lpstr>
      <vt:lpstr>Slide 10</vt:lpstr>
      <vt:lpstr>HOMOGENOUS LEUKOPLAKIA </vt:lpstr>
      <vt:lpstr>Slide 12</vt:lpstr>
      <vt:lpstr>VERRUCOUS LEUKOPLAKIA </vt:lpstr>
      <vt:lpstr>Slide 14</vt:lpstr>
      <vt:lpstr>Slide 15</vt:lpstr>
      <vt:lpstr>Slide 16</vt:lpstr>
      <vt:lpstr>Slide 17</vt:lpstr>
      <vt:lpstr>HISTOPATHOLOGIC FEATURES</vt:lpstr>
      <vt:lpstr>HISTOPATHOLOGIC FEATURES</vt:lpstr>
      <vt:lpstr>Slide 20</vt:lpstr>
      <vt:lpstr>Nicotine stomatitis</vt:lpstr>
      <vt:lpstr>White lesion associated with smokeless tobacco</vt:lpstr>
      <vt:lpstr>Snuff pouch with a white wrinkled mucosal surface. </vt:lpstr>
      <vt:lpstr>Precancerous conditions </vt:lpstr>
      <vt:lpstr>Slide 25</vt:lpstr>
      <vt:lpstr>Sub mucosa fibrosis</vt:lpstr>
      <vt:lpstr>Slide 27</vt:lpstr>
      <vt:lpstr>Slide 28</vt:lpstr>
      <vt:lpstr>Slide 29</vt:lpstr>
      <vt:lpstr>Lichen planus</vt:lpstr>
      <vt:lpstr>Oral lichen planus</vt:lpstr>
      <vt:lpstr>Slide 32</vt:lpstr>
      <vt:lpstr>Slide 33</vt:lpstr>
      <vt:lpstr>Slide 34</vt:lpstr>
      <vt:lpstr>Slide 35</vt:lpstr>
      <vt:lpstr>Slide 36</vt:lpstr>
      <vt:lpstr>Erosive lichen planus of the tongue. </vt:lpstr>
      <vt:lpstr>Slide 38</vt:lpstr>
      <vt:lpstr>Slide 39</vt:lpstr>
      <vt:lpstr>Slide 40</vt:lpstr>
      <vt:lpstr>Slide 41</vt:lpstr>
      <vt:lpstr>Hyperkeratosis, epithelial atrophy, and a dense subepithelial  band of lymphocytes.(H&amp;E 40x)</vt:lpstr>
      <vt:lpstr>Lupus erythematous</vt:lpstr>
      <vt:lpstr>Slide 44</vt:lpstr>
      <vt:lpstr>Slide 45</vt:lpstr>
      <vt:lpstr>Slide 46</vt:lpstr>
      <vt:lpstr>Slide 47</vt:lpstr>
      <vt:lpstr>CONCLUSION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ORAL PREMALIGNANT LESIONS</dc:title>
  <dc:creator>ANUJA M. MANIYAR</dc:creator>
  <cp:lastModifiedBy>AMANIYAR</cp:lastModifiedBy>
  <cp:revision>2</cp:revision>
  <dcterms:created xsi:type="dcterms:W3CDTF">2006-08-16T00:00:00Z</dcterms:created>
  <dcterms:modified xsi:type="dcterms:W3CDTF">2017-04-27T04:30:29Z</dcterms:modified>
</cp:coreProperties>
</file>