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87"/>
  </p:notesMasterIdLst>
  <p:sldIdLst>
    <p:sldId id="256" r:id="rId2"/>
    <p:sldId id="321" r:id="rId3"/>
    <p:sldId id="258" r:id="rId4"/>
    <p:sldId id="259" r:id="rId5"/>
    <p:sldId id="260" r:id="rId6"/>
    <p:sldId id="262" r:id="rId7"/>
    <p:sldId id="263" r:id="rId8"/>
    <p:sldId id="312" r:id="rId9"/>
    <p:sldId id="264" r:id="rId10"/>
    <p:sldId id="314" r:id="rId11"/>
    <p:sldId id="322" r:id="rId12"/>
    <p:sldId id="316" r:id="rId13"/>
    <p:sldId id="317" r:id="rId14"/>
    <p:sldId id="265" r:id="rId15"/>
    <p:sldId id="266" r:id="rId16"/>
    <p:sldId id="267" r:id="rId17"/>
    <p:sldId id="268" r:id="rId18"/>
    <p:sldId id="269" r:id="rId19"/>
    <p:sldId id="270" r:id="rId20"/>
    <p:sldId id="271" r:id="rId21"/>
    <p:sldId id="277" r:id="rId22"/>
    <p:sldId id="272" r:id="rId23"/>
    <p:sldId id="273" r:id="rId24"/>
    <p:sldId id="274" r:id="rId25"/>
    <p:sldId id="318" r:id="rId26"/>
    <p:sldId id="275" r:id="rId27"/>
    <p:sldId id="311" r:id="rId28"/>
    <p:sldId id="276" r:id="rId29"/>
    <p:sldId id="357" r:id="rId30"/>
    <p:sldId id="310" r:id="rId31"/>
    <p:sldId id="324" r:id="rId32"/>
    <p:sldId id="326" r:id="rId33"/>
    <p:sldId id="327" r:id="rId34"/>
    <p:sldId id="328" r:id="rId35"/>
    <p:sldId id="297" r:id="rId36"/>
    <p:sldId id="296" r:id="rId37"/>
    <p:sldId id="323" r:id="rId38"/>
    <p:sldId id="282" r:id="rId39"/>
    <p:sldId id="283" r:id="rId40"/>
    <p:sldId id="319" r:id="rId41"/>
    <p:sldId id="284" r:id="rId42"/>
    <p:sldId id="298" r:id="rId43"/>
    <p:sldId id="358" r:id="rId44"/>
    <p:sldId id="320" r:id="rId45"/>
    <p:sldId id="299" r:id="rId46"/>
    <p:sldId id="300" r:id="rId47"/>
    <p:sldId id="301" r:id="rId48"/>
    <p:sldId id="302" r:id="rId49"/>
    <p:sldId id="303" r:id="rId50"/>
    <p:sldId id="352" r:id="rId51"/>
    <p:sldId id="354" r:id="rId52"/>
    <p:sldId id="356" r:id="rId53"/>
    <p:sldId id="355" r:id="rId54"/>
    <p:sldId id="304" r:id="rId55"/>
    <p:sldId id="305" r:id="rId56"/>
    <p:sldId id="289" r:id="rId57"/>
    <p:sldId id="306" r:id="rId58"/>
    <p:sldId id="291" r:id="rId59"/>
    <p:sldId id="292" r:id="rId60"/>
    <p:sldId id="325" r:id="rId61"/>
    <p:sldId id="308" r:id="rId62"/>
    <p:sldId id="329" r:id="rId63"/>
    <p:sldId id="295" r:id="rId64"/>
    <p:sldId id="330" r:id="rId65"/>
    <p:sldId id="331" r:id="rId66"/>
    <p:sldId id="332" r:id="rId67"/>
    <p:sldId id="333" r:id="rId68"/>
    <p:sldId id="334" r:id="rId69"/>
    <p:sldId id="335" r:id="rId70"/>
    <p:sldId id="336" r:id="rId71"/>
    <p:sldId id="337" r:id="rId72"/>
    <p:sldId id="338" r:id="rId73"/>
    <p:sldId id="339" r:id="rId74"/>
    <p:sldId id="340" r:id="rId75"/>
    <p:sldId id="341" r:id="rId76"/>
    <p:sldId id="342" r:id="rId77"/>
    <p:sldId id="343" r:id="rId78"/>
    <p:sldId id="344" r:id="rId79"/>
    <p:sldId id="345" r:id="rId80"/>
    <p:sldId id="349" r:id="rId81"/>
    <p:sldId id="350" r:id="rId82"/>
    <p:sldId id="346" r:id="rId83"/>
    <p:sldId id="351" r:id="rId84"/>
    <p:sldId id="313" r:id="rId85"/>
    <p:sldId id="278" r:id="rId8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5" d="100"/>
          <a:sy n="65" d="100"/>
        </p:scale>
        <p:origin x="83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diagrams/_rels/drawing1.xml.rels><?xml version="1.0" encoding="UTF-8" standalone="yes"?>
<Relationships xmlns="http://schemas.openxmlformats.org/package/2006/relationships"><Relationship Id="rId1" Type="http://schemas.openxmlformats.org/officeDocument/2006/relationships/image" Target="../media/image1.jpe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4F0BBC9-C36B-4A09-AF17-8DF101856304}" type="doc">
      <dgm:prSet loTypeId="urn:microsoft.com/office/officeart/2005/8/layout/radial1" loCatId="cycle" qsTypeId="urn:microsoft.com/office/officeart/2005/8/quickstyle/3d1" qsCatId="3D" csTypeId="urn:microsoft.com/office/officeart/2005/8/colors/colorful2" csCatId="colorful" phldr="1"/>
      <dgm:spPr/>
      <dgm:t>
        <a:bodyPr/>
        <a:lstStyle/>
        <a:p>
          <a:endParaRPr lang="en-US"/>
        </a:p>
      </dgm:t>
    </dgm:pt>
    <dgm:pt modelId="{CC0418FB-A24D-42E1-A541-AA04F443CBF7}">
      <dgm:prSet phldrT="[Text]"/>
      <dgm:spPr/>
      <dgm:t>
        <a:bodyPr/>
        <a:lstStyle/>
        <a:p>
          <a:r>
            <a:rPr lang="en-US" dirty="0"/>
            <a:t>Primary Health Care</a:t>
          </a:r>
        </a:p>
      </dgm:t>
    </dgm:pt>
    <dgm:pt modelId="{FD5EB6B7-4A74-4E91-9C7B-C00DCA9CFD4A}" type="parTrans" cxnId="{B4C8402A-29DC-4721-8F80-7099D253889E}">
      <dgm:prSet/>
      <dgm:spPr/>
      <dgm:t>
        <a:bodyPr/>
        <a:lstStyle/>
        <a:p>
          <a:endParaRPr lang="en-US"/>
        </a:p>
      </dgm:t>
    </dgm:pt>
    <dgm:pt modelId="{45F3BB46-69D4-486A-8FB3-450E3D3FDEF9}" type="sibTrans" cxnId="{B4C8402A-29DC-4721-8F80-7099D253889E}">
      <dgm:prSet/>
      <dgm:spPr/>
      <dgm:t>
        <a:bodyPr/>
        <a:lstStyle/>
        <a:p>
          <a:endParaRPr lang="en-US"/>
        </a:p>
      </dgm:t>
    </dgm:pt>
    <dgm:pt modelId="{9F335343-E28F-4532-8831-4B13E0075A3F}">
      <dgm:prSet phldrT="[Text]"/>
      <dgm:spPr/>
      <dgm:t>
        <a:bodyPr/>
        <a:lstStyle/>
        <a:p>
          <a:r>
            <a:rPr lang="en-US" dirty="0"/>
            <a:t>Equitable Distribution</a:t>
          </a:r>
        </a:p>
      </dgm:t>
    </dgm:pt>
    <dgm:pt modelId="{993577A9-51F1-438F-919C-3DEED40AA48F}" type="parTrans" cxnId="{C07823F7-2588-4470-8365-4BEA6F07B90A}">
      <dgm:prSet/>
      <dgm:spPr/>
      <dgm:t>
        <a:bodyPr/>
        <a:lstStyle/>
        <a:p>
          <a:endParaRPr lang="en-US"/>
        </a:p>
      </dgm:t>
    </dgm:pt>
    <dgm:pt modelId="{442E22BE-1EF4-4DB8-A7D1-C0C8D9019624}" type="sibTrans" cxnId="{C07823F7-2588-4470-8365-4BEA6F07B90A}">
      <dgm:prSet/>
      <dgm:spPr/>
      <dgm:t>
        <a:bodyPr/>
        <a:lstStyle/>
        <a:p>
          <a:endParaRPr lang="en-US"/>
        </a:p>
      </dgm:t>
    </dgm:pt>
    <dgm:pt modelId="{20A56B2B-90BB-4AFB-AC61-3DDFB9C565F7}">
      <dgm:prSet phldrT="[Text]"/>
      <dgm:spPr/>
      <dgm:t>
        <a:bodyPr/>
        <a:lstStyle/>
        <a:p>
          <a:r>
            <a:rPr lang="en-US" dirty="0"/>
            <a:t>Appropriate Technology</a:t>
          </a:r>
        </a:p>
      </dgm:t>
    </dgm:pt>
    <dgm:pt modelId="{2D6F0B56-BBFD-4934-815D-7F8AA2CB997F}" type="parTrans" cxnId="{BAEA42A9-5C34-476A-829B-F69FFF34E37C}">
      <dgm:prSet/>
      <dgm:spPr/>
      <dgm:t>
        <a:bodyPr/>
        <a:lstStyle/>
        <a:p>
          <a:endParaRPr lang="en-US"/>
        </a:p>
      </dgm:t>
    </dgm:pt>
    <dgm:pt modelId="{ADC7A9CB-B9EA-4538-AC58-03DB383F74AF}" type="sibTrans" cxnId="{BAEA42A9-5C34-476A-829B-F69FFF34E37C}">
      <dgm:prSet/>
      <dgm:spPr/>
      <dgm:t>
        <a:bodyPr/>
        <a:lstStyle/>
        <a:p>
          <a:endParaRPr lang="en-US"/>
        </a:p>
      </dgm:t>
    </dgm:pt>
    <dgm:pt modelId="{6F749561-DA08-4145-994A-BC6EBCDB0230}">
      <dgm:prSet phldrT="[Text]"/>
      <dgm:spPr/>
      <dgm:t>
        <a:bodyPr/>
        <a:lstStyle/>
        <a:p>
          <a:r>
            <a:rPr lang="en-US" dirty="0" err="1"/>
            <a:t>Intersectoral</a:t>
          </a:r>
          <a:r>
            <a:rPr lang="en-US" dirty="0"/>
            <a:t> Co-ordination</a:t>
          </a:r>
        </a:p>
      </dgm:t>
    </dgm:pt>
    <dgm:pt modelId="{39D6F224-5393-4149-A320-FCD13B8D00ED}" type="parTrans" cxnId="{B7E747F2-BCF1-48AA-A2C5-07AAA038555A}">
      <dgm:prSet/>
      <dgm:spPr/>
      <dgm:t>
        <a:bodyPr/>
        <a:lstStyle/>
        <a:p>
          <a:endParaRPr lang="en-US"/>
        </a:p>
      </dgm:t>
    </dgm:pt>
    <dgm:pt modelId="{92394235-1860-446B-A532-6CDD3831934B}" type="sibTrans" cxnId="{B7E747F2-BCF1-48AA-A2C5-07AAA038555A}">
      <dgm:prSet/>
      <dgm:spPr/>
      <dgm:t>
        <a:bodyPr/>
        <a:lstStyle/>
        <a:p>
          <a:endParaRPr lang="en-US"/>
        </a:p>
      </dgm:t>
    </dgm:pt>
    <dgm:pt modelId="{EFB2034A-0CE4-4CB3-99D3-8E76426F9A21}">
      <dgm:prSet phldrT="[Text]"/>
      <dgm:spPr/>
      <dgm:t>
        <a:bodyPr/>
        <a:lstStyle/>
        <a:p>
          <a:r>
            <a:rPr lang="en-US" dirty="0"/>
            <a:t>Community Participation</a:t>
          </a:r>
        </a:p>
      </dgm:t>
    </dgm:pt>
    <dgm:pt modelId="{B38E0C6C-8E3F-407E-A122-40EE9646B856}" type="parTrans" cxnId="{CC7C3DA9-E333-4FFA-AB9B-1B6A8D524696}">
      <dgm:prSet/>
      <dgm:spPr/>
      <dgm:t>
        <a:bodyPr/>
        <a:lstStyle/>
        <a:p>
          <a:endParaRPr lang="en-US"/>
        </a:p>
      </dgm:t>
    </dgm:pt>
    <dgm:pt modelId="{E477C2A3-9212-4D8A-9483-D8CC3ACB31DB}" type="sibTrans" cxnId="{CC7C3DA9-E333-4FFA-AB9B-1B6A8D524696}">
      <dgm:prSet/>
      <dgm:spPr/>
      <dgm:t>
        <a:bodyPr/>
        <a:lstStyle/>
        <a:p>
          <a:endParaRPr lang="en-US"/>
        </a:p>
      </dgm:t>
    </dgm:pt>
    <dgm:pt modelId="{4205186D-6110-4E39-A5A8-D483FFB6772B}">
      <dgm:prSet/>
      <dgm:spPr/>
      <dgm:t>
        <a:bodyPr/>
        <a:lstStyle/>
        <a:p>
          <a:r>
            <a:rPr lang="en-US" dirty="0"/>
            <a:t>Focus on Prevention &amp; Health Promotion</a:t>
          </a:r>
        </a:p>
      </dgm:t>
    </dgm:pt>
    <dgm:pt modelId="{6EB0DDF0-D459-4AC8-8FF1-3FB9D653A930}" type="parTrans" cxnId="{2767C3FD-1A02-4F66-A229-6D1EBE833CF6}">
      <dgm:prSet/>
      <dgm:spPr/>
      <dgm:t>
        <a:bodyPr/>
        <a:lstStyle/>
        <a:p>
          <a:endParaRPr lang="en-US"/>
        </a:p>
      </dgm:t>
    </dgm:pt>
    <dgm:pt modelId="{0B40644D-DBEC-49D0-BBCA-7E6C8D141466}" type="sibTrans" cxnId="{2767C3FD-1A02-4F66-A229-6D1EBE833CF6}">
      <dgm:prSet/>
      <dgm:spPr/>
      <dgm:t>
        <a:bodyPr/>
        <a:lstStyle/>
        <a:p>
          <a:endParaRPr lang="en-US"/>
        </a:p>
      </dgm:t>
    </dgm:pt>
    <dgm:pt modelId="{08525D3A-2B2E-42E2-9DBA-70A549CD4CE2}" type="pres">
      <dgm:prSet presAssocID="{A4F0BBC9-C36B-4A09-AF17-8DF101856304}" presName="cycle" presStyleCnt="0">
        <dgm:presLayoutVars>
          <dgm:chMax val="1"/>
          <dgm:dir/>
          <dgm:animLvl val="ctr"/>
          <dgm:resizeHandles val="exact"/>
        </dgm:presLayoutVars>
      </dgm:prSet>
      <dgm:spPr/>
    </dgm:pt>
    <dgm:pt modelId="{51DE90C5-A631-459C-BD1C-4E3FFECFE57E}" type="pres">
      <dgm:prSet presAssocID="{CC0418FB-A24D-42E1-A541-AA04F443CBF7}" presName="centerShape" presStyleLbl="node0" presStyleIdx="0" presStyleCnt="1"/>
      <dgm:spPr/>
    </dgm:pt>
    <dgm:pt modelId="{3C97B979-D2DA-4F8D-A6B4-B80E2B0D4A2C}" type="pres">
      <dgm:prSet presAssocID="{993577A9-51F1-438F-919C-3DEED40AA48F}" presName="Name9" presStyleLbl="parChTrans1D2" presStyleIdx="0" presStyleCnt="5"/>
      <dgm:spPr/>
    </dgm:pt>
    <dgm:pt modelId="{6B85DF59-24CC-4769-A621-C619D120FF4C}" type="pres">
      <dgm:prSet presAssocID="{993577A9-51F1-438F-919C-3DEED40AA48F}" presName="connTx" presStyleLbl="parChTrans1D2" presStyleIdx="0" presStyleCnt="5"/>
      <dgm:spPr/>
    </dgm:pt>
    <dgm:pt modelId="{55682F3A-8A29-4199-BCAF-115AA2FCC9A0}" type="pres">
      <dgm:prSet presAssocID="{9F335343-E28F-4532-8831-4B13E0075A3F}" presName="node" presStyleLbl="node1" presStyleIdx="0" presStyleCnt="5" custScaleX="135682" custScaleY="129234">
        <dgm:presLayoutVars>
          <dgm:bulletEnabled val="1"/>
        </dgm:presLayoutVars>
      </dgm:prSet>
      <dgm:spPr/>
    </dgm:pt>
    <dgm:pt modelId="{A078C441-66B4-437A-9248-72C796C9D046}" type="pres">
      <dgm:prSet presAssocID="{2D6F0B56-BBFD-4934-815D-7F8AA2CB997F}" presName="Name9" presStyleLbl="parChTrans1D2" presStyleIdx="1" presStyleCnt="5"/>
      <dgm:spPr/>
    </dgm:pt>
    <dgm:pt modelId="{5782F4D7-4DE0-4685-B047-141CC8425E49}" type="pres">
      <dgm:prSet presAssocID="{2D6F0B56-BBFD-4934-815D-7F8AA2CB997F}" presName="connTx" presStyleLbl="parChTrans1D2" presStyleIdx="1" presStyleCnt="5"/>
      <dgm:spPr/>
    </dgm:pt>
    <dgm:pt modelId="{FBF7BC5C-CF89-4EC8-842A-90F38CFA5500}" type="pres">
      <dgm:prSet presAssocID="{20A56B2B-90BB-4AFB-AC61-3DDFB9C565F7}" presName="node" presStyleLbl="node1" presStyleIdx="1" presStyleCnt="5" custScaleX="135682" custScaleY="129234">
        <dgm:presLayoutVars>
          <dgm:bulletEnabled val="1"/>
        </dgm:presLayoutVars>
      </dgm:prSet>
      <dgm:spPr/>
    </dgm:pt>
    <dgm:pt modelId="{A77B5DE2-8D57-4DFB-83DB-62E84B6B2663}" type="pres">
      <dgm:prSet presAssocID="{6EB0DDF0-D459-4AC8-8FF1-3FB9D653A930}" presName="Name9" presStyleLbl="parChTrans1D2" presStyleIdx="2" presStyleCnt="5"/>
      <dgm:spPr/>
    </dgm:pt>
    <dgm:pt modelId="{57BD4F9E-1C43-485B-B47F-98D1D7D3ACEF}" type="pres">
      <dgm:prSet presAssocID="{6EB0DDF0-D459-4AC8-8FF1-3FB9D653A930}" presName="connTx" presStyleLbl="parChTrans1D2" presStyleIdx="2" presStyleCnt="5"/>
      <dgm:spPr/>
    </dgm:pt>
    <dgm:pt modelId="{9439DC74-3F55-4ED5-9F29-00FBD201969A}" type="pres">
      <dgm:prSet presAssocID="{4205186D-6110-4E39-A5A8-D483FFB6772B}" presName="node" presStyleLbl="node1" presStyleIdx="2" presStyleCnt="5" custScaleX="135682" custScaleY="129234">
        <dgm:presLayoutVars>
          <dgm:bulletEnabled val="1"/>
        </dgm:presLayoutVars>
      </dgm:prSet>
      <dgm:spPr/>
    </dgm:pt>
    <dgm:pt modelId="{1ABD8163-AC1D-45FB-918F-F066495B7611}" type="pres">
      <dgm:prSet presAssocID="{39D6F224-5393-4149-A320-FCD13B8D00ED}" presName="Name9" presStyleLbl="parChTrans1D2" presStyleIdx="3" presStyleCnt="5"/>
      <dgm:spPr/>
    </dgm:pt>
    <dgm:pt modelId="{4D294009-CC27-41AD-8FC8-1779BED19D46}" type="pres">
      <dgm:prSet presAssocID="{39D6F224-5393-4149-A320-FCD13B8D00ED}" presName="connTx" presStyleLbl="parChTrans1D2" presStyleIdx="3" presStyleCnt="5"/>
      <dgm:spPr/>
    </dgm:pt>
    <dgm:pt modelId="{41FA681C-4CC0-426F-9E8A-C1F05CBAF914}" type="pres">
      <dgm:prSet presAssocID="{6F749561-DA08-4145-994A-BC6EBCDB0230}" presName="node" presStyleLbl="node1" presStyleIdx="3" presStyleCnt="5" custScaleX="135682" custScaleY="129234">
        <dgm:presLayoutVars>
          <dgm:bulletEnabled val="1"/>
        </dgm:presLayoutVars>
      </dgm:prSet>
      <dgm:spPr/>
    </dgm:pt>
    <dgm:pt modelId="{D38C9B88-67ED-4A15-B748-7050576387BF}" type="pres">
      <dgm:prSet presAssocID="{B38E0C6C-8E3F-407E-A122-40EE9646B856}" presName="Name9" presStyleLbl="parChTrans1D2" presStyleIdx="4" presStyleCnt="5"/>
      <dgm:spPr/>
    </dgm:pt>
    <dgm:pt modelId="{F08D23ED-70E6-469A-B0AC-749D35E3088B}" type="pres">
      <dgm:prSet presAssocID="{B38E0C6C-8E3F-407E-A122-40EE9646B856}" presName="connTx" presStyleLbl="parChTrans1D2" presStyleIdx="4" presStyleCnt="5"/>
      <dgm:spPr/>
    </dgm:pt>
    <dgm:pt modelId="{CF09B137-45A2-4679-8965-386DB80BBE7F}" type="pres">
      <dgm:prSet presAssocID="{EFB2034A-0CE4-4CB3-99D3-8E76426F9A21}" presName="node" presStyleLbl="node1" presStyleIdx="4" presStyleCnt="5" custScaleX="135682" custScaleY="129234">
        <dgm:presLayoutVars>
          <dgm:bulletEnabled val="1"/>
        </dgm:presLayoutVars>
      </dgm:prSet>
      <dgm:spPr/>
    </dgm:pt>
  </dgm:ptLst>
  <dgm:cxnLst>
    <dgm:cxn modelId="{65E37F19-D0F6-4B79-8B08-07B63B3D7960}" type="presOf" srcId="{6EB0DDF0-D459-4AC8-8FF1-3FB9D653A930}" destId="{57BD4F9E-1C43-485B-B47F-98D1D7D3ACEF}" srcOrd="1" destOrd="0" presId="urn:microsoft.com/office/officeart/2005/8/layout/radial1"/>
    <dgm:cxn modelId="{8145C7D1-DFD9-474A-8F47-58C80A1CC9A1}" type="presOf" srcId="{EFB2034A-0CE4-4CB3-99D3-8E76426F9A21}" destId="{CF09B137-45A2-4679-8965-386DB80BBE7F}" srcOrd="0" destOrd="0" presId="urn:microsoft.com/office/officeart/2005/8/layout/radial1"/>
    <dgm:cxn modelId="{BAEA42A9-5C34-476A-829B-F69FFF34E37C}" srcId="{CC0418FB-A24D-42E1-A541-AA04F443CBF7}" destId="{20A56B2B-90BB-4AFB-AC61-3DDFB9C565F7}" srcOrd="1" destOrd="0" parTransId="{2D6F0B56-BBFD-4934-815D-7F8AA2CB997F}" sibTransId="{ADC7A9CB-B9EA-4538-AC58-03DB383F74AF}"/>
    <dgm:cxn modelId="{E01C3BD1-8CC1-4421-A7A0-C2FA58BB05E6}" type="presOf" srcId="{6EB0DDF0-D459-4AC8-8FF1-3FB9D653A930}" destId="{A77B5DE2-8D57-4DFB-83DB-62E84B6B2663}" srcOrd="0" destOrd="0" presId="urn:microsoft.com/office/officeart/2005/8/layout/radial1"/>
    <dgm:cxn modelId="{3F9E24F8-A898-4503-9D98-18678730F7C3}" type="presOf" srcId="{A4F0BBC9-C36B-4A09-AF17-8DF101856304}" destId="{08525D3A-2B2E-42E2-9DBA-70A549CD4CE2}" srcOrd="0" destOrd="0" presId="urn:microsoft.com/office/officeart/2005/8/layout/radial1"/>
    <dgm:cxn modelId="{E7101F2D-7672-4254-A483-5F7FE6610ED0}" type="presOf" srcId="{39D6F224-5393-4149-A320-FCD13B8D00ED}" destId="{1ABD8163-AC1D-45FB-918F-F066495B7611}" srcOrd="0" destOrd="0" presId="urn:microsoft.com/office/officeart/2005/8/layout/radial1"/>
    <dgm:cxn modelId="{B4C8402A-29DC-4721-8F80-7099D253889E}" srcId="{A4F0BBC9-C36B-4A09-AF17-8DF101856304}" destId="{CC0418FB-A24D-42E1-A541-AA04F443CBF7}" srcOrd="0" destOrd="0" parTransId="{FD5EB6B7-4A74-4E91-9C7B-C00DCA9CFD4A}" sibTransId="{45F3BB46-69D4-486A-8FB3-450E3D3FDEF9}"/>
    <dgm:cxn modelId="{DA7BBFB1-2507-40D2-AF77-B472529849EF}" type="presOf" srcId="{2D6F0B56-BBFD-4934-815D-7F8AA2CB997F}" destId="{5782F4D7-4DE0-4685-B047-141CC8425E49}" srcOrd="1" destOrd="0" presId="urn:microsoft.com/office/officeart/2005/8/layout/radial1"/>
    <dgm:cxn modelId="{2767C3FD-1A02-4F66-A229-6D1EBE833CF6}" srcId="{CC0418FB-A24D-42E1-A541-AA04F443CBF7}" destId="{4205186D-6110-4E39-A5A8-D483FFB6772B}" srcOrd="2" destOrd="0" parTransId="{6EB0DDF0-D459-4AC8-8FF1-3FB9D653A930}" sibTransId="{0B40644D-DBEC-49D0-BBCA-7E6C8D141466}"/>
    <dgm:cxn modelId="{2CC1A90D-582F-4832-9360-2C1BE541402D}" type="presOf" srcId="{6F749561-DA08-4145-994A-BC6EBCDB0230}" destId="{41FA681C-4CC0-426F-9E8A-C1F05CBAF914}" srcOrd="0" destOrd="0" presId="urn:microsoft.com/office/officeart/2005/8/layout/radial1"/>
    <dgm:cxn modelId="{1F60D0A1-9B55-47C4-A6C0-EFD03B1FAE60}" type="presOf" srcId="{4205186D-6110-4E39-A5A8-D483FFB6772B}" destId="{9439DC74-3F55-4ED5-9F29-00FBD201969A}" srcOrd="0" destOrd="0" presId="urn:microsoft.com/office/officeart/2005/8/layout/radial1"/>
    <dgm:cxn modelId="{CC020C1B-7D5D-4D71-8BE0-372F87699828}" type="presOf" srcId="{B38E0C6C-8E3F-407E-A122-40EE9646B856}" destId="{D38C9B88-67ED-4A15-B748-7050576387BF}" srcOrd="0" destOrd="0" presId="urn:microsoft.com/office/officeart/2005/8/layout/radial1"/>
    <dgm:cxn modelId="{515FB72D-176C-4B69-B64F-19A7A4A14E2C}" type="presOf" srcId="{2D6F0B56-BBFD-4934-815D-7F8AA2CB997F}" destId="{A078C441-66B4-437A-9248-72C796C9D046}" srcOrd="0" destOrd="0" presId="urn:microsoft.com/office/officeart/2005/8/layout/radial1"/>
    <dgm:cxn modelId="{27A60BC8-A831-44E3-8976-48076619AB31}" type="presOf" srcId="{993577A9-51F1-438F-919C-3DEED40AA48F}" destId="{6B85DF59-24CC-4769-A621-C619D120FF4C}" srcOrd="1" destOrd="0" presId="urn:microsoft.com/office/officeart/2005/8/layout/radial1"/>
    <dgm:cxn modelId="{7AC3A978-1222-4530-810A-AA3A1EE31204}" type="presOf" srcId="{993577A9-51F1-438F-919C-3DEED40AA48F}" destId="{3C97B979-D2DA-4F8D-A6B4-B80E2B0D4A2C}" srcOrd="0" destOrd="0" presId="urn:microsoft.com/office/officeart/2005/8/layout/radial1"/>
    <dgm:cxn modelId="{FD181F73-DCE6-44DC-ADB5-F5FF67DB2126}" type="presOf" srcId="{B38E0C6C-8E3F-407E-A122-40EE9646B856}" destId="{F08D23ED-70E6-469A-B0AC-749D35E3088B}" srcOrd="1" destOrd="0" presId="urn:microsoft.com/office/officeart/2005/8/layout/radial1"/>
    <dgm:cxn modelId="{410E41B9-BB44-4FED-AD3B-835CCD9F6276}" type="presOf" srcId="{20A56B2B-90BB-4AFB-AC61-3DDFB9C565F7}" destId="{FBF7BC5C-CF89-4EC8-842A-90F38CFA5500}" srcOrd="0" destOrd="0" presId="urn:microsoft.com/office/officeart/2005/8/layout/radial1"/>
    <dgm:cxn modelId="{C07823F7-2588-4470-8365-4BEA6F07B90A}" srcId="{CC0418FB-A24D-42E1-A541-AA04F443CBF7}" destId="{9F335343-E28F-4532-8831-4B13E0075A3F}" srcOrd="0" destOrd="0" parTransId="{993577A9-51F1-438F-919C-3DEED40AA48F}" sibTransId="{442E22BE-1EF4-4DB8-A7D1-C0C8D9019624}"/>
    <dgm:cxn modelId="{AF79AA21-F408-411B-9059-A92B8C28C679}" type="presOf" srcId="{CC0418FB-A24D-42E1-A541-AA04F443CBF7}" destId="{51DE90C5-A631-459C-BD1C-4E3FFECFE57E}" srcOrd="0" destOrd="0" presId="urn:microsoft.com/office/officeart/2005/8/layout/radial1"/>
    <dgm:cxn modelId="{41F562C1-BFB2-4EB9-8F18-C210BD45D269}" type="presOf" srcId="{39D6F224-5393-4149-A320-FCD13B8D00ED}" destId="{4D294009-CC27-41AD-8FC8-1779BED19D46}" srcOrd="1" destOrd="0" presId="urn:microsoft.com/office/officeart/2005/8/layout/radial1"/>
    <dgm:cxn modelId="{CC7C3DA9-E333-4FFA-AB9B-1B6A8D524696}" srcId="{CC0418FB-A24D-42E1-A541-AA04F443CBF7}" destId="{EFB2034A-0CE4-4CB3-99D3-8E76426F9A21}" srcOrd="4" destOrd="0" parTransId="{B38E0C6C-8E3F-407E-A122-40EE9646B856}" sibTransId="{E477C2A3-9212-4D8A-9483-D8CC3ACB31DB}"/>
    <dgm:cxn modelId="{B7E747F2-BCF1-48AA-A2C5-07AAA038555A}" srcId="{CC0418FB-A24D-42E1-A541-AA04F443CBF7}" destId="{6F749561-DA08-4145-994A-BC6EBCDB0230}" srcOrd="3" destOrd="0" parTransId="{39D6F224-5393-4149-A320-FCD13B8D00ED}" sibTransId="{92394235-1860-446B-A532-6CDD3831934B}"/>
    <dgm:cxn modelId="{36936901-C1AE-47D5-B14E-55E44049162D}" type="presOf" srcId="{9F335343-E28F-4532-8831-4B13E0075A3F}" destId="{55682F3A-8A29-4199-BCAF-115AA2FCC9A0}" srcOrd="0" destOrd="0" presId="urn:microsoft.com/office/officeart/2005/8/layout/radial1"/>
    <dgm:cxn modelId="{71D3BF78-FFFE-413C-B91F-5480905E8484}" type="presParOf" srcId="{08525D3A-2B2E-42E2-9DBA-70A549CD4CE2}" destId="{51DE90C5-A631-459C-BD1C-4E3FFECFE57E}" srcOrd="0" destOrd="0" presId="urn:microsoft.com/office/officeart/2005/8/layout/radial1"/>
    <dgm:cxn modelId="{1CAA2951-09D4-4E45-A134-4ADE00DE593E}" type="presParOf" srcId="{08525D3A-2B2E-42E2-9DBA-70A549CD4CE2}" destId="{3C97B979-D2DA-4F8D-A6B4-B80E2B0D4A2C}" srcOrd="1" destOrd="0" presId="urn:microsoft.com/office/officeart/2005/8/layout/radial1"/>
    <dgm:cxn modelId="{FA601658-3780-4EA4-BD39-BA1047B05054}" type="presParOf" srcId="{3C97B979-D2DA-4F8D-A6B4-B80E2B0D4A2C}" destId="{6B85DF59-24CC-4769-A621-C619D120FF4C}" srcOrd="0" destOrd="0" presId="urn:microsoft.com/office/officeart/2005/8/layout/radial1"/>
    <dgm:cxn modelId="{4A064D4C-59B5-4A40-BA11-930DFCC4D279}" type="presParOf" srcId="{08525D3A-2B2E-42E2-9DBA-70A549CD4CE2}" destId="{55682F3A-8A29-4199-BCAF-115AA2FCC9A0}" srcOrd="2" destOrd="0" presId="urn:microsoft.com/office/officeart/2005/8/layout/radial1"/>
    <dgm:cxn modelId="{A8E438ED-85B1-4461-A1D1-1A78A27DD721}" type="presParOf" srcId="{08525D3A-2B2E-42E2-9DBA-70A549CD4CE2}" destId="{A078C441-66B4-437A-9248-72C796C9D046}" srcOrd="3" destOrd="0" presId="urn:microsoft.com/office/officeart/2005/8/layout/radial1"/>
    <dgm:cxn modelId="{F80EA170-40B1-469D-981B-EFBE8FC0955F}" type="presParOf" srcId="{A078C441-66B4-437A-9248-72C796C9D046}" destId="{5782F4D7-4DE0-4685-B047-141CC8425E49}" srcOrd="0" destOrd="0" presId="urn:microsoft.com/office/officeart/2005/8/layout/radial1"/>
    <dgm:cxn modelId="{90BE9D52-BD3F-4FB0-A764-01DF40DE29DB}" type="presParOf" srcId="{08525D3A-2B2E-42E2-9DBA-70A549CD4CE2}" destId="{FBF7BC5C-CF89-4EC8-842A-90F38CFA5500}" srcOrd="4" destOrd="0" presId="urn:microsoft.com/office/officeart/2005/8/layout/radial1"/>
    <dgm:cxn modelId="{E4BC6921-DC9F-436C-B275-8151DEB41C97}" type="presParOf" srcId="{08525D3A-2B2E-42E2-9DBA-70A549CD4CE2}" destId="{A77B5DE2-8D57-4DFB-83DB-62E84B6B2663}" srcOrd="5" destOrd="0" presId="urn:microsoft.com/office/officeart/2005/8/layout/radial1"/>
    <dgm:cxn modelId="{CA67069B-096C-40AF-ACA5-784F689BD515}" type="presParOf" srcId="{A77B5DE2-8D57-4DFB-83DB-62E84B6B2663}" destId="{57BD4F9E-1C43-485B-B47F-98D1D7D3ACEF}" srcOrd="0" destOrd="0" presId="urn:microsoft.com/office/officeart/2005/8/layout/radial1"/>
    <dgm:cxn modelId="{FE254256-2502-4937-89AF-3087C5775298}" type="presParOf" srcId="{08525D3A-2B2E-42E2-9DBA-70A549CD4CE2}" destId="{9439DC74-3F55-4ED5-9F29-00FBD201969A}" srcOrd="6" destOrd="0" presId="urn:microsoft.com/office/officeart/2005/8/layout/radial1"/>
    <dgm:cxn modelId="{E503CF83-AD48-454D-87E2-3D2DD38610B4}" type="presParOf" srcId="{08525D3A-2B2E-42E2-9DBA-70A549CD4CE2}" destId="{1ABD8163-AC1D-45FB-918F-F066495B7611}" srcOrd="7" destOrd="0" presId="urn:microsoft.com/office/officeart/2005/8/layout/radial1"/>
    <dgm:cxn modelId="{6B79A578-212B-4783-B796-9869C6AFF547}" type="presParOf" srcId="{1ABD8163-AC1D-45FB-918F-F066495B7611}" destId="{4D294009-CC27-41AD-8FC8-1779BED19D46}" srcOrd="0" destOrd="0" presId="urn:microsoft.com/office/officeart/2005/8/layout/radial1"/>
    <dgm:cxn modelId="{53057EA2-36F3-4F63-BDC4-4C23A0CC55B3}" type="presParOf" srcId="{08525D3A-2B2E-42E2-9DBA-70A549CD4CE2}" destId="{41FA681C-4CC0-426F-9E8A-C1F05CBAF914}" srcOrd="8" destOrd="0" presId="urn:microsoft.com/office/officeart/2005/8/layout/radial1"/>
    <dgm:cxn modelId="{B148559A-2942-46D1-8600-33870C63801F}" type="presParOf" srcId="{08525D3A-2B2E-42E2-9DBA-70A549CD4CE2}" destId="{D38C9B88-67ED-4A15-B748-7050576387BF}" srcOrd="9" destOrd="0" presId="urn:microsoft.com/office/officeart/2005/8/layout/radial1"/>
    <dgm:cxn modelId="{6DE604C2-F953-4061-9E65-DA543F921ACE}" type="presParOf" srcId="{D38C9B88-67ED-4A15-B748-7050576387BF}" destId="{F08D23ED-70E6-469A-B0AC-749D35E3088B}" srcOrd="0" destOrd="0" presId="urn:microsoft.com/office/officeart/2005/8/layout/radial1"/>
    <dgm:cxn modelId="{9A4FD535-C945-439A-8BAC-AC1F33DE1AAD}" type="presParOf" srcId="{08525D3A-2B2E-42E2-9DBA-70A549CD4CE2}" destId="{CF09B137-45A2-4679-8965-386DB80BBE7F}" srcOrd="10"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992BDA1-CCB8-46A1-B52D-712CCB46B099}" type="doc">
      <dgm:prSet loTypeId="urn:microsoft.com/office/officeart/2011/layout/CircleProcess" loCatId="process" qsTypeId="urn:microsoft.com/office/officeart/2005/8/quickstyle/simple1" qsCatId="simple" csTypeId="urn:microsoft.com/office/officeart/2005/8/colors/colorful4" csCatId="colorful" phldr="1"/>
      <dgm:spPr/>
    </dgm:pt>
    <dgm:pt modelId="{8CD82C30-4996-48CC-B822-DFCB011F1BE0}">
      <dgm:prSet phldrT="[Text]"/>
      <dgm:spPr/>
      <dgm:t>
        <a:bodyPr/>
        <a:lstStyle/>
        <a:p>
          <a:r>
            <a:rPr lang="en-US" dirty="0"/>
            <a:t>Primary health care worker at local community / village level</a:t>
          </a:r>
        </a:p>
      </dgm:t>
    </dgm:pt>
    <dgm:pt modelId="{5F1F7022-7057-4655-9AA7-15275541D2EC}" type="parTrans" cxnId="{FD5C750A-D988-4E03-9478-0E628BC07990}">
      <dgm:prSet/>
      <dgm:spPr/>
      <dgm:t>
        <a:bodyPr/>
        <a:lstStyle/>
        <a:p>
          <a:endParaRPr lang="en-US"/>
        </a:p>
      </dgm:t>
    </dgm:pt>
    <dgm:pt modelId="{720C6BBD-2937-4112-9285-B9AE27DD2D45}" type="sibTrans" cxnId="{FD5C750A-D988-4E03-9478-0E628BC07990}">
      <dgm:prSet/>
      <dgm:spPr/>
      <dgm:t>
        <a:bodyPr/>
        <a:lstStyle/>
        <a:p>
          <a:endParaRPr lang="en-US"/>
        </a:p>
      </dgm:t>
    </dgm:pt>
    <dgm:pt modelId="{91D3AD50-13DB-4264-A146-786EC89F4755}">
      <dgm:prSet phldrT="[Text]"/>
      <dgm:spPr/>
      <dgm:t>
        <a:bodyPr/>
        <a:lstStyle/>
        <a:p>
          <a:r>
            <a:rPr lang="en-US" dirty="0"/>
            <a:t>Trained paraprofessional worker at Second / intermediate level</a:t>
          </a:r>
        </a:p>
      </dgm:t>
    </dgm:pt>
    <dgm:pt modelId="{EA87CB6C-A9FE-4F96-A4FD-4E949B90CAFA}" type="parTrans" cxnId="{D21E42EE-90C4-4150-912C-FD3C2058A0CA}">
      <dgm:prSet/>
      <dgm:spPr/>
      <dgm:t>
        <a:bodyPr/>
        <a:lstStyle/>
        <a:p>
          <a:endParaRPr lang="en-US"/>
        </a:p>
      </dgm:t>
    </dgm:pt>
    <dgm:pt modelId="{46F7A307-0969-4E61-BD01-42AC7F8827F8}" type="sibTrans" cxnId="{D21E42EE-90C4-4150-912C-FD3C2058A0CA}">
      <dgm:prSet/>
      <dgm:spPr/>
      <dgm:t>
        <a:bodyPr/>
        <a:lstStyle/>
        <a:p>
          <a:endParaRPr lang="en-US"/>
        </a:p>
      </dgm:t>
    </dgm:pt>
    <dgm:pt modelId="{4078E9DD-7083-4FE7-B7E4-111C35583D02}">
      <dgm:prSet phldrT="[Text]"/>
      <dgm:spPr/>
      <dgm:t>
        <a:bodyPr/>
        <a:lstStyle/>
        <a:p>
          <a:r>
            <a:rPr lang="en-US" dirty="0"/>
            <a:t>Trained professional  worker at Third level</a:t>
          </a:r>
        </a:p>
      </dgm:t>
    </dgm:pt>
    <dgm:pt modelId="{8B231B72-B235-4B6F-9164-384959958279}" type="parTrans" cxnId="{2C3AC4EF-4BCA-490F-80F2-BD6D0090AC0C}">
      <dgm:prSet/>
      <dgm:spPr/>
      <dgm:t>
        <a:bodyPr/>
        <a:lstStyle/>
        <a:p>
          <a:endParaRPr lang="en-US"/>
        </a:p>
      </dgm:t>
    </dgm:pt>
    <dgm:pt modelId="{E607D205-0AC5-46D9-B73C-32BC47C82FC0}" type="sibTrans" cxnId="{2C3AC4EF-4BCA-490F-80F2-BD6D0090AC0C}">
      <dgm:prSet/>
      <dgm:spPr/>
      <dgm:t>
        <a:bodyPr/>
        <a:lstStyle/>
        <a:p>
          <a:endParaRPr lang="en-US"/>
        </a:p>
      </dgm:t>
    </dgm:pt>
    <dgm:pt modelId="{6AF7AD5B-8D65-4510-8588-F5FA45068399}" type="pres">
      <dgm:prSet presAssocID="{4992BDA1-CCB8-46A1-B52D-712CCB46B099}" presName="Name0" presStyleCnt="0">
        <dgm:presLayoutVars>
          <dgm:chMax val="11"/>
          <dgm:chPref val="11"/>
          <dgm:dir/>
          <dgm:resizeHandles/>
        </dgm:presLayoutVars>
      </dgm:prSet>
      <dgm:spPr/>
    </dgm:pt>
    <dgm:pt modelId="{529CAF18-2C0D-48D1-B8F5-C9F551ADDB31}" type="pres">
      <dgm:prSet presAssocID="{4078E9DD-7083-4FE7-B7E4-111C35583D02}" presName="Accent3" presStyleCnt="0"/>
      <dgm:spPr/>
    </dgm:pt>
    <dgm:pt modelId="{DD86E7AF-CF7F-4D5A-9E4E-1567117291AF}" type="pres">
      <dgm:prSet presAssocID="{4078E9DD-7083-4FE7-B7E4-111C35583D02}" presName="Accent" presStyleLbl="node1" presStyleIdx="0" presStyleCnt="3"/>
      <dgm:spPr/>
    </dgm:pt>
    <dgm:pt modelId="{5253E1C8-7C79-4CDB-BC20-17FD00691137}" type="pres">
      <dgm:prSet presAssocID="{4078E9DD-7083-4FE7-B7E4-111C35583D02}" presName="ParentBackground3" presStyleCnt="0"/>
      <dgm:spPr/>
    </dgm:pt>
    <dgm:pt modelId="{CB08D31D-88C9-4F9A-A7F2-8E5984F67557}" type="pres">
      <dgm:prSet presAssocID="{4078E9DD-7083-4FE7-B7E4-111C35583D02}" presName="ParentBackground" presStyleLbl="fgAcc1" presStyleIdx="0" presStyleCnt="3"/>
      <dgm:spPr/>
    </dgm:pt>
    <dgm:pt modelId="{C911B7D1-06C1-45D6-B330-1975DCE72725}" type="pres">
      <dgm:prSet presAssocID="{4078E9DD-7083-4FE7-B7E4-111C35583D02}" presName="Parent3" presStyleLbl="revTx" presStyleIdx="0" presStyleCnt="0">
        <dgm:presLayoutVars>
          <dgm:chMax val="1"/>
          <dgm:chPref val="1"/>
          <dgm:bulletEnabled val="1"/>
        </dgm:presLayoutVars>
      </dgm:prSet>
      <dgm:spPr/>
    </dgm:pt>
    <dgm:pt modelId="{566F88FB-B9A5-4763-B8E9-9963A36AE4B5}" type="pres">
      <dgm:prSet presAssocID="{91D3AD50-13DB-4264-A146-786EC89F4755}" presName="Accent2" presStyleCnt="0"/>
      <dgm:spPr/>
    </dgm:pt>
    <dgm:pt modelId="{D80906B0-15A1-4BE8-908A-F6D3BE820B42}" type="pres">
      <dgm:prSet presAssocID="{91D3AD50-13DB-4264-A146-786EC89F4755}" presName="Accent" presStyleLbl="node1" presStyleIdx="1" presStyleCnt="3"/>
      <dgm:spPr/>
    </dgm:pt>
    <dgm:pt modelId="{A171A6B9-D4D2-4F47-A4A8-26B2FA2CC74F}" type="pres">
      <dgm:prSet presAssocID="{91D3AD50-13DB-4264-A146-786EC89F4755}" presName="ParentBackground2" presStyleCnt="0"/>
      <dgm:spPr/>
    </dgm:pt>
    <dgm:pt modelId="{85C95F9A-E30B-40C0-AE84-0BDFB3922F96}" type="pres">
      <dgm:prSet presAssocID="{91D3AD50-13DB-4264-A146-786EC89F4755}" presName="ParentBackground" presStyleLbl="fgAcc1" presStyleIdx="1" presStyleCnt="3"/>
      <dgm:spPr/>
    </dgm:pt>
    <dgm:pt modelId="{DC340686-0578-4F06-B037-468B60E6C2EE}" type="pres">
      <dgm:prSet presAssocID="{91D3AD50-13DB-4264-A146-786EC89F4755}" presName="Parent2" presStyleLbl="revTx" presStyleIdx="0" presStyleCnt="0">
        <dgm:presLayoutVars>
          <dgm:chMax val="1"/>
          <dgm:chPref val="1"/>
          <dgm:bulletEnabled val="1"/>
        </dgm:presLayoutVars>
      </dgm:prSet>
      <dgm:spPr/>
    </dgm:pt>
    <dgm:pt modelId="{6BA1190E-A89E-4885-AC35-FDFF8E1F01C4}" type="pres">
      <dgm:prSet presAssocID="{8CD82C30-4996-48CC-B822-DFCB011F1BE0}" presName="Accent1" presStyleCnt="0"/>
      <dgm:spPr/>
    </dgm:pt>
    <dgm:pt modelId="{68D4105A-60C6-4C62-AA2A-6CE4BFC6FFCC}" type="pres">
      <dgm:prSet presAssocID="{8CD82C30-4996-48CC-B822-DFCB011F1BE0}" presName="Accent" presStyleLbl="node1" presStyleIdx="2" presStyleCnt="3"/>
      <dgm:spPr/>
    </dgm:pt>
    <dgm:pt modelId="{53368B34-17E0-42E9-BCD0-86FEF3F6CDB7}" type="pres">
      <dgm:prSet presAssocID="{8CD82C30-4996-48CC-B822-DFCB011F1BE0}" presName="ParentBackground1" presStyleCnt="0"/>
      <dgm:spPr/>
    </dgm:pt>
    <dgm:pt modelId="{7BFE6785-F6CC-4A54-912D-DB88641EF5F6}" type="pres">
      <dgm:prSet presAssocID="{8CD82C30-4996-48CC-B822-DFCB011F1BE0}" presName="ParentBackground" presStyleLbl="fgAcc1" presStyleIdx="2" presStyleCnt="3"/>
      <dgm:spPr/>
    </dgm:pt>
    <dgm:pt modelId="{E3EA8D55-0BB3-464D-987B-02B5BD2D0AF7}" type="pres">
      <dgm:prSet presAssocID="{8CD82C30-4996-48CC-B822-DFCB011F1BE0}" presName="Parent1" presStyleLbl="revTx" presStyleIdx="0" presStyleCnt="0">
        <dgm:presLayoutVars>
          <dgm:chMax val="1"/>
          <dgm:chPref val="1"/>
          <dgm:bulletEnabled val="1"/>
        </dgm:presLayoutVars>
      </dgm:prSet>
      <dgm:spPr/>
    </dgm:pt>
  </dgm:ptLst>
  <dgm:cxnLst>
    <dgm:cxn modelId="{40A6E3AD-0BC4-42F2-8300-B56274840544}" type="presOf" srcId="{8CD82C30-4996-48CC-B822-DFCB011F1BE0}" destId="{E3EA8D55-0BB3-464D-987B-02B5BD2D0AF7}" srcOrd="1" destOrd="0" presId="urn:microsoft.com/office/officeart/2011/layout/CircleProcess"/>
    <dgm:cxn modelId="{96646B9A-3825-482D-8E4D-0F1A547082E5}" type="presOf" srcId="{91D3AD50-13DB-4264-A146-786EC89F4755}" destId="{DC340686-0578-4F06-B037-468B60E6C2EE}" srcOrd="1" destOrd="0" presId="urn:microsoft.com/office/officeart/2011/layout/CircleProcess"/>
    <dgm:cxn modelId="{5C34AE93-207A-414D-A3DE-0793F459424E}" type="presOf" srcId="{8CD82C30-4996-48CC-B822-DFCB011F1BE0}" destId="{7BFE6785-F6CC-4A54-912D-DB88641EF5F6}" srcOrd="0" destOrd="0" presId="urn:microsoft.com/office/officeart/2011/layout/CircleProcess"/>
    <dgm:cxn modelId="{D21E42EE-90C4-4150-912C-FD3C2058A0CA}" srcId="{4992BDA1-CCB8-46A1-B52D-712CCB46B099}" destId="{91D3AD50-13DB-4264-A146-786EC89F4755}" srcOrd="1" destOrd="0" parTransId="{EA87CB6C-A9FE-4F96-A4FD-4E949B90CAFA}" sibTransId="{46F7A307-0969-4E61-BD01-42AC7F8827F8}"/>
    <dgm:cxn modelId="{FD5C750A-D988-4E03-9478-0E628BC07990}" srcId="{4992BDA1-CCB8-46A1-B52D-712CCB46B099}" destId="{8CD82C30-4996-48CC-B822-DFCB011F1BE0}" srcOrd="0" destOrd="0" parTransId="{5F1F7022-7057-4655-9AA7-15275541D2EC}" sibTransId="{720C6BBD-2937-4112-9285-B9AE27DD2D45}"/>
    <dgm:cxn modelId="{A538C2DC-87FC-460D-93F2-40700F45D0E3}" type="presOf" srcId="{4078E9DD-7083-4FE7-B7E4-111C35583D02}" destId="{CB08D31D-88C9-4F9A-A7F2-8E5984F67557}" srcOrd="0" destOrd="0" presId="urn:microsoft.com/office/officeart/2011/layout/CircleProcess"/>
    <dgm:cxn modelId="{2C3AC4EF-4BCA-490F-80F2-BD6D0090AC0C}" srcId="{4992BDA1-CCB8-46A1-B52D-712CCB46B099}" destId="{4078E9DD-7083-4FE7-B7E4-111C35583D02}" srcOrd="2" destOrd="0" parTransId="{8B231B72-B235-4B6F-9164-384959958279}" sibTransId="{E607D205-0AC5-46D9-B73C-32BC47C82FC0}"/>
    <dgm:cxn modelId="{BFD6884B-1CDA-4B0D-A1A1-7854C4DB149C}" type="presOf" srcId="{4992BDA1-CCB8-46A1-B52D-712CCB46B099}" destId="{6AF7AD5B-8D65-4510-8588-F5FA45068399}" srcOrd="0" destOrd="0" presId="urn:microsoft.com/office/officeart/2011/layout/CircleProcess"/>
    <dgm:cxn modelId="{774F25EA-CBA9-4E24-B32C-96CDD458D43E}" type="presOf" srcId="{4078E9DD-7083-4FE7-B7E4-111C35583D02}" destId="{C911B7D1-06C1-45D6-B330-1975DCE72725}" srcOrd="1" destOrd="0" presId="urn:microsoft.com/office/officeart/2011/layout/CircleProcess"/>
    <dgm:cxn modelId="{0544FE67-9177-4A71-8058-54F530E5470E}" type="presOf" srcId="{91D3AD50-13DB-4264-A146-786EC89F4755}" destId="{85C95F9A-E30B-40C0-AE84-0BDFB3922F96}" srcOrd="0" destOrd="0" presId="urn:microsoft.com/office/officeart/2011/layout/CircleProcess"/>
    <dgm:cxn modelId="{8DE3E5A4-9734-4828-85DB-C99635DB930D}" type="presParOf" srcId="{6AF7AD5B-8D65-4510-8588-F5FA45068399}" destId="{529CAF18-2C0D-48D1-B8F5-C9F551ADDB31}" srcOrd="0" destOrd="0" presId="urn:microsoft.com/office/officeart/2011/layout/CircleProcess"/>
    <dgm:cxn modelId="{D53C4301-7BC7-4C97-A9C0-621947E9EB09}" type="presParOf" srcId="{529CAF18-2C0D-48D1-B8F5-C9F551ADDB31}" destId="{DD86E7AF-CF7F-4D5A-9E4E-1567117291AF}" srcOrd="0" destOrd="0" presId="urn:microsoft.com/office/officeart/2011/layout/CircleProcess"/>
    <dgm:cxn modelId="{6305C767-3673-4AAB-A641-0585D20C475E}" type="presParOf" srcId="{6AF7AD5B-8D65-4510-8588-F5FA45068399}" destId="{5253E1C8-7C79-4CDB-BC20-17FD00691137}" srcOrd="1" destOrd="0" presId="urn:microsoft.com/office/officeart/2011/layout/CircleProcess"/>
    <dgm:cxn modelId="{0751102E-D58B-47E6-B084-441C64AE2406}" type="presParOf" srcId="{5253E1C8-7C79-4CDB-BC20-17FD00691137}" destId="{CB08D31D-88C9-4F9A-A7F2-8E5984F67557}" srcOrd="0" destOrd="0" presId="urn:microsoft.com/office/officeart/2011/layout/CircleProcess"/>
    <dgm:cxn modelId="{D8D1AED9-4524-4C5D-99DC-9261E84CBF08}" type="presParOf" srcId="{6AF7AD5B-8D65-4510-8588-F5FA45068399}" destId="{C911B7D1-06C1-45D6-B330-1975DCE72725}" srcOrd="2" destOrd="0" presId="urn:microsoft.com/office/officeart/2011/layout/CircleProcess"/>
    <dgm:cxn modelId="{0B39A28B-0CD0-4E7B-B883-D0DBC30A0D20}" type="presParOf" srcId="{6AF7AD5B-8D65-4510-8588-F5FA45068399}" destId="{566F88FB-B9A5-4763-B8E9-9963A36AE4B5}" srcOrd="3" destOrd="0" presId="urn:microsoft.com/office/officeart/2011/layout/CircleProcess"/>
    <dgm:cxn modelId="{D6B947D8-0B64-4929-A8F2-C1F26B24CA62}" type="presParOf" srcId="{566F88FB-B9A5-4763-B8E9-9963A36AE4B5}" destId="{D80906B0-15A1-4BE8-908A-F6D3BE820B42}" srcOrd="0" destOrd="0" presId="urn:microsoft.com/office/officeart/2011/layout/CircleProcess"/>
    <dgm:cxn modelId="{5BFA12C4-BBC4-4D71-8C39-14F0FC417093}" type="presParOf" srcId="{6AF7AD5B-8D65-4510-8588-F5FA45068399}" destId="{A171A6B9-D4D2-4F47-A4A8-26B2FA2CC74F}" srcOrd="4" destOrd="0" presId="urn:microsoft.com/office/officeart/2011/layout/CircleProcess"/>
    <dgm:cxn modelId="{8A5CB867-F0D8-488D-8BF6-45245A52E617}" type="presParOf" srcId="{A171A6B9-D4D2-4F47-A4A8-26B2FA2CC74F}" destId="{85C95F9A-E30B-40C0-AE84-0BDFB3922F96}" srcOrd="0" destOrd="0" presId="urn:microsoft.com/office/officeart/2011/layout/CircleProcess"/>
    <dgm:cxn modelId="{7B5C275E-11AE-4BEF-9FD1-53498DE96845}" type="presParOf" srcId="{6AF7AD5B-8D65-4510-8588-F5FA45068399}" destId="{DC340686-0578-4F06-B037-468B60E6C2EE}" srcOrd="5" destOrd="0" presId="urn:microsoft.com/office/officeart/2011/layout/CircleProcess"/>
    <dgm:cxn modelId="{EA018CB2-D6A0-48B2-B9A6-F00D986395D2}" type="presParOf" srcId="{6AF7AD5B-8D65-4510-8588-F5FA45068399}" destId="{6BA1190E-A89E-4885-AC35-FDFF8E1F01C4}" srcOrd="6" destOrd="0" presId="urn:microsoft.com/office/officeart/2011/layout/CircleProcess"/>
    <dgm:cxn modelId="{870DC391-90D4-42B7-A8F5-937EEE58D055}" type="presParOf" srcId="{6BA1190E-A89E-4885-AC35-FDFF8E1F01C4}" destId="{68D4105A-60C6-4C62-AA2A-6CE4BFC6FFCC}" srcOrd="0" destOrd="0" presId="urn:microsoft.com/office/officeart/2011/layout/CircleProcess"/>
    <dgm:cxn modelId="{12CA9BDA-8BBD-437F-AFDF-CAA5F52796E6}" type="presParOf" srcId="{6AF7AD5B-8D65-4510-8588-F5FA45068399}" destId="{53368B34-17E0-42E9-BCD0-86FEF3F6CDB7}" srcOrd="7" destOrd="0" presId="urn:microsoft.com/office/officeart/2011/layout/CircleProcess"/>
    <dgm:cxn modelId="{52815CE6-D041-4949-BB65-AE175B5B4B20}" type="presParOf" srcId="{53368B34-17E0-42E9-BCD0-86FEF3F6CDB7}" destId="{7BFE6785-F6CC-4A54-912D-DB88641EF5F6}" srcOrd="0" destOrd="0" presId="urn:microsoft.com/office/officeart/2011/layout/CircleProcess"/>
    <dgm:cxn modelId="{C662DF54-E3A0-408E-8F69-A12AE89F90F2}" type="presParOf" srcId="{6AF7AD5B-8D65-4510-8588-F5FA45068399}" destId="{E3EA8D55-0BB3-464D-987B-02B5BD2D0AF7}" srcOrd="8"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50EE97E-BF89-4787-B1D0-355DEE0AB323}" type="doc">
      <dgm:prSet loTypeId="urn:microsoft.com/office/officeart/2009/3/layout/IncreasingArrowsProcess" loCatId="process" qsTypeId="urn:microsoft.com/office/officeart/2005/8/quickstyle/3d4" qsCatId="3D" csTypeId="urn:microsoft.com/office/officeart/2005/8/colors/accent1_4" csCatId="accent1" phldr="1"/>
      <dgm:spPr/>
      <dgm:t>
        <a:bodyPr/>
        <a:lstStyle/>
        <a:p>
          <a:endParaRPr lang="en-US"/>
        </a:p>
      </dgm:t>
    </dgm:pt>
    <dgm:pt modelId="{581209E9-257B-4F89-8FA3-8FAF8334D664}">
      <dgm:prSet phldrT="[Text]"/>
      <dgm:spPr/>
      <dgm:t>
        <a:bodyPr/>
        <a:lstStyle/>
        <a:p>
          <a:r>
            <a:rPr lang="en-US" b="1"/>
            <a:t>General</a:t>
          </a:r>
          <a:endParaRPr lang="en-US" b="1" dirty="0"/>
        </a:p>
      </dgm:t>
    </dgm:pt>
    <dgm:pt modelId="{1743C954-A666-420D-87CD-BAB9E0F53938}" type="parTrans" cxnId="{48618D45-3D30-49BD-AB97-B0E2B5F81CCF}">
      <dgm:prSet/>
      <dgm:spPr/>
      <dgm:t>
        <a:bodyPr/>
        <a:lstStyle/>
        <a:p>
          <a:endParaRPr lang="en-US"/>
        </a:p>
      </dgm:t>
    </dgm:pt>
    <dgm:pt modelId="{9E69C77F-144A-4ED9-8605-733516162A4E}" type="sibTrans" cxnId="{48618D45-3D30-49BD-AB97-B0E2B5F81CCF}">
      <dgm:prSet/>
      <dgm:spPr/>
      <dgm:t>
        <a:bodyPr/>
        <a:lstStyle/>
        <a:p>
          <a:endParaRPr lang="en-US"/>
        </a:p>
      </dgm:t>
    </dgm:pt>
    <dgm:pt modelId="{A7750B8F-6929-4A27-9315-AF9C48AAEC33}">
      <dgm:prSet phldrT="[Text]"/>
      <dgm:spPr/>
      <dgm:t>
        <a:bodyPr/>
        <a:lstStyle/>
        <a:p>
          <a:r>
            <a:rPr lang="en-US" b="1"/>
            <a:t>Organize outpatient clinic</a:t>
          </a:r>
          <a:endParaRPr lang="en-US" b="1" dirty="0"/>
        </a:p>
      </dgm:t>
    </dgm:pt>
    <dgm:pt modelId="{BD243E6C-9FB0-4ACD-B8E8-9DA05C877060}" type="parTrans" cxnId="{7B759165-1EB8-44C9-90FA-A216880EA2A3}">
      <dgm:prSet/>
      <dgm:spPr/>
      <dgm:t>
        <a:bodyPr/>
        <a:lstStyle/>
        <a:p>
          <a:endParaRPr lang="en-US"/>
        </a:p>
      </dgm:t>
    </dgm:pt>
    <dgm:pt modelId="{1AB0905C-D951-4FD2-989C-CDD39377B68C}" type="sibTrans" cxnId="{7B759165-1EB8-44C9-90FA-A216880EA2A3}">
      <dgm:prSet/>
      <dgm:spPr/>
      <dgm:t>
        <a:bodyPr/>
        <a:lstStyle/>
        <a:p>
          <a:endParaRPr lang="en-US"/>
        </a:p>
      </dgm:t>
    </dgm:pt>
    <dgm:pt modelId="{A9C5A516-A209-473A-81B6-9668EB45B4C0}">
      <dgm:prSet phldrT="[Text]"/>
      <dgm:spPr/>
      <dgm:t>
        <a:bodyPr/>
        <a:lstStyle/>
        <a:p>
          <a:r>
            <a:rPr lang="en-US" b="1"/>
            <a:t>Supervisory</a:t>
          </a:r>
          <a:endParaRPr lang="en-US" b="1" dirty="0"/>
        </a:p>
      </dgm:t>
    </dgm:pt>
    <dgm:pt modelId="{26108757-B29A-408D-BCC5-8F357E3358C0}" type="parTrans" cxnId="{78BB23A6-5A8B-480A-B626-1C49F58F23B6}">
      <dgm:prSet/>
      <dgm:spPr/>
      <dgm:t>
        <a:bodyPr/>
        <a:lstStyle/>
        <a:p>
          <a:endParaRPr lang="en-US"/>
        </a:p>
      </dgm:t>
    </dgm:pt>
    <dgm:pt modelId="{D1C51523-53F4-4F2C-9567-A0EF95595DFC}" type="sibTrans" cxnId="{78BB23A6-5A8B-480A-B626-1C49F58F23B6}">
      <dgm:prSet/>
      <dgm:spPr/>
      <dgm:t>
        <a:bodyPr/>
        <a:lstStyle/>
        <a:p>
          <a:endParaRPr lang="en-US"/>
        </a:p>
      </dgm:t>
    </dgm:pt>
    <dgm:pt modelId="{234D31D6-A283-4226-9A70-8D0DC4033335}">
      <dgm:prSet phldrT="[Text]">
        <dgm:style>
          <a:lnRef idx="2">
            <a:schemeClr val="accent4"/>
          </a:lnRef>
          <a:fillRef idx="1">
            <a:schemeClr val="lt1"/>
          </a:fillRef>
          <a:effectRef idx="0">
            <a:schemeClr val="accent4"/>
          </a:effectRef>
          <a:fontRef idx="minor">
            <a:schemeClr val="dk1"/>
          </a:fontRef>
        </dgm:style>
      </dgm:prSet>
      <dgm:spPr/>
      <dgm:t>
        <a:bodyPr/>
        <a:lstStyle/>
        <a:p>
          <a:r>
            <a:rPr lang="en-US" b="1"/>
            <a:t>Supervise other members</a:t>
          </a:r>
          <a:endParaRPr lang="en-US" b="1" dirty="0"/>
        </a:p>
      </dgm:t>
    </dgm:pt>
    <dgm:pt modelId="{1153F8E4-25D5-4CF6-945F-187DB1BB8AC1}" type="parTrans" cxnId="{42C44652-D3AE-4811-A140-7D530475E10E}">
      <dgm:prSet/>
      <dgm:spPr/>
      <dgm:t>
        <a:bodyPr/>
        <a:lstStyle/>
        <a:p>
          <a:endParaRPr lang="en-US"/>
        </a:p>
      </dgm:t>
    </dgm:pt>
    <dgm:pt modelId="{52367DB4-E1BE-406F-82C6-C9939C841209}" type="sibTrans" cxnId="{42C44652-D3AE-4811-A140-7D530475E10E}">
      <dgm:prSet/>
      <dgm:spPr/>
      <dgm:t>
        <a:bodyPr/>
        <a:lstStyle/>
        <a:p>
          <a:endParaRPr lang="en-US"/>
        </a:p>
      </dgm:t>
    </dgm:pt>
    <dgm:pt modelId="{B2E1D7F2-AB30-460B-8A52-F9C1EB1177C5}">
      <dgm:prSet phldrT="[Text]"/>
      <dgm:spPr/>
      <dgm:t>
        <a:bodyPr/>
        <a:lstStyle/>
        <a:p>
          <a:r>
            <a:rPr lang="en-US" b="1"/>
            <a:t>Administrative</a:t>
          </a:r>
          <a:endParaRPr lang="en-US" b="1" dirty="0"/>
        </a:p>
      </dgm:t>
    </dgm:pt>
    <dgm:pt modelId="{5370576B-A5C7-4769-BF36-B9E27126E55C}" type="parTrans" cxnId="{CEAFCAE6-D6D4-4C1C-BB78-71B3F5AA32DB}">
      <dgm:prSet/>
      <dgm:spPr/>
      <dgm:t>
        <a:bodyPr/>
        <a:lstStyle/>
        <a:p>
          <a:endParaRPr lang="en-US"/>
        </a:p>
      </dgm:t>
    </dgm:pt>
    <dgm:pt modelId="{1531AFFB-7242-4EE7-98A6-F7F39E8276A6}" type="sibTrans" cxnId="{CEAFCAE6-D6D4-4C1C-BB78-71B3F5AA32DB}">
      <dgm:prSet/>
      <dgm:spPr/>
      <dgm:t>
        <a:bodyPr/>
        <a:lstStyle/>
        <a:p>
          <a:endParaRPr lang="en-US"/>
        </a:p>
      </dgm:t>
    </dgm:pt>
    <dgm:pt modelId="{A8D9DC87-1102-4E59-867D-3EEAB0D652AB}">
      <dgm:prSet phldrT="[Text]"/>
      <dgm:spPr/>
      <dgm:t>
        <a:bodyPr/>
        <a:lstStyle/>
        <a:p>
          <a:r>
            <a:rPr lang="en-US" b="1"/>
            <a:t>Co-ordinates with other agencies working in the area</a:t>
          </a:r>
          <a:endParaRPr lang="en-US" b="1" dirty="0"/>
        </a:p>
      </dgm:t>
    </dgm:pt>
    <dgm:pt modelId="{7586644B-60B2-4782-BA90-139140B6E1B8}" type="parTrans" cxnId="{B5DD6566-0380-4333-B316-639EE9DBE67D}">
      <dgm:prSet/>
      <dgm:spPr/>
      <dgm:t>
        <a:bodyPr/>
        <a:lstStyle/>
        <a:p>
          <a:endParaRPr lang="en-US"/>
        </a:p>
      </dgm:t>
    </dgm:pt>
    <dgm:pt modelId="{BFE2E7B1-583D-41DE-8D00-01A7F41AD8FE}" type="sibTrans" cxnId="{B5DD6566-0380-4333-B316-639EE9DBE67D}">
      <dgm:prSet/>
      <dgm:spPr/>
      <dgm:t>
        <a:bodyPr/>
        <a:lstStyle/>
        <a:p>
          <a:endParaRPr lang="en-US"/>
        </a:p>
      </dgm:t>
    </dgm:pt>
    <dgm:pt modelId="{4022A6B6-46D9-4089-AA77-A757BEC779D9}">
      <dgm:prSet phldrT="[Text]"/>
      <dgm:spPr/>
      <dgm:t>
        <a:bodyPr/>
        <a:lstStyle/>
        <a:p>
          <a:r>
            <a:rPr lang="en-US" b="1" dirty="0"/>
            <a:t>Attend medico-legal / emergency cases</a:t>
          </a:r>
        </a:p>
      </dgm:t>
    </dgm:pt>
    <dgm:pt modelId="{5C9F54FC-2C8E-4CDE-AC75-BB48DC6AA7E0}" type="parTrans" cxnId="{94D1BBCA-04CB-4808-A351-1E3043819E2E}">
      <dgm:prSet/>
      <dgm:spPr/>
      <dgm:t>
        <a:bodyPr/>
        <a:lstStyle/>
        <a:p>
          <a:endParaRPr lang="en-US"/>
        </a:p>
      </dgm:t>
    </dgm:pt>
    <dgm:pt modelId="{5E8C8BF9-23B4-4D22-956F-DF00A49FB058}" type="sibTrans" cxnId="{94D1BBCA-04CB-4808-A351-1E3043819E2E}">
      <dgm:prSet/>
      <dgm:spPr/>
      <dgm:t>
        <a:bodyPr/>
        <a:lstStyle/>
        <a:p>
          <a:endParaRPr lang="en-US"/>
        </a:p>
      </dgm:t>
    </dgm:pt>
    <dgm:pt modelId="{654DCA1B-8A07-42D4-9DDD-34E818BA2AF5}">
      <dgm:prSet phldrT="[Text]"/>
      <dgm:spPr/>
      <dgm:t>
        <a:bodyPr/>
        <a:lstStyle/>
        <a:p>
          <a:r>
            <a:rPr lang="en-US" b="1" dirty="0"/>
            <a:t>Organize indoor services/ laboratory services</a:t>
          </a:r>
        </a:p>
      </dgm:t>
    </dgm:pt>
    <dgm:pt modelId="{1FADA35D-99B3-45E0-BE6F-BD19D5588E59}" type="parTrans" cxnId="{80379AAD-3EEB-43B0-8FF3-6EBD35BE82D8}">
      <dgm:prSet/>
      <dgm:spPr/>
      <dgm:t>
        <a:bodyPr/>
        <a:lstStyle/>
        <a:p>
          <a:endParaRPr lang="en-US"/>
        </a:p>
      </dgm:t>
    </dgm:pt>
    <dgm:pt modelId="{14C47956-269A-4597-9DE8-7B0CF884F0E0}" type="sibTrans" cxnId="{80379AAD-3EEB-43B0-8FF3-6EBD35BE82D8}">
      <dgm:prSet/>
      <dgm:spPr/>
      <dgm:t>
        <a:bodyPr/>
        <a:lstStyle/>
        <a:p>
          <a:endParaRPr lang="en-US"/>
        </a:p>
      </dgm:t>
    </dgm:pt>
    <dgm:pt modelId="{8250B3C4-EEA7-4035-B0E5-63A7EBB01F28}">
      <dgm:prSet phldrT="[Text]"/>
      <dgm:spPr/>
      <dgm:t>
        <a:bodyPr/>
        <a:lstStyle/>
        <a:p>
          <a:r>
            <a:rPr lang="en-US" b="1"/>
            <a:t>Refer cases to hospitals</a:t>
          </a:r>
          <a:endParaRPr lang="en-US" b="1" dirty="0"/>
        </a:p>
      </dgm:t>
    </dgm:pt>
    <dgm:pt modelId="{571459BC-670C-4AD1-AC67-46832BFB7E77}" type="parTrans" cxnId="{8BAB279D-D710-48DF-9210-84C8CF648B1B}">
      <dgm:prSet/>
      <dgm:spPr/>
      <dgm:t>
        <a:bodyPr/>
        <a:lstStyle/>
        <a:p>
          <a:endParaRPr lang="en-US"/>
        </a:p>
      </dgm:t>
    </dgm:pt>
    <dgm:pt modelId="{C226791E-6B2C-44F0-B33D-F4E24AC00368}" type="sibTrans" cxnId="{8BAB279D-D710-48DF-9210-84C8CF648B1B}">
      <dgm:prSet/>
      <dgm:spPr/>
      <dgm:t>
        <a:bodyPr/>
        <a:lstStyle/>
        <a:p>
          <a:endParaRPr lang="en-US"/>
        </a:p>
      </dgm:t>
    </dgm:pt>
    <dgm:pt modelId="{33467E78-AA25-4673-85E8-4F6B88F7CD4E}">
      <dgm:prSet phldrT="[Text]">
        <dgm:style>
          <a:lnRef idx="2">
            <a:schemeClr val="accent4"/>
          </a:lnRef>
          <a:fillRef idx="1">
            <a:schemeClr val="lt1"/>
          </a:fillRef>
          <a:effectRef idx="0">
            <a:schemeClr val="accent4"/>
          </a:effectRef>
          <a:fontRef idx="minor">
            <a:schemeClr val="dk1"/>
          </a:fontRef>
        </dgm:style>
      </dgm:prSet>
      <dgm:spPr/>
      <dgm:t>
        <a:bodyPr/>
        <a:lstStyle/>
        <a:p>
          <a:r>
            <a:rPr lang="en-US" b="1"/>
            <a:t>Visit other sub-centers and villages</a:t>
          </a:r>
          <a:endParaRPr lang="en-US" b="1" dirty="0"/>
        </a:p>
      </dgm:t>
    </dgm:pt>
    <dgm:pt modelId="{3B6D249C-6EC7-4470-9A55-322BE370E8C6}" type="parTrans" cxnId="{2CC9E542-B8AE-418D-9010-E1B695CFB8FF}">
      <dgm:prSet/>
      <dgm:spPr/>
      <dgm:t>
        <a:bodyPr/>
        <a:lstStyle/>
        <a:p>
          <a:endParaRPr lang="en-US"/>
        </a:p>
      </dgm:t>
    </dgm:pt>
    <dgm:pt modelId="{320CBD56-8FCD-448C-84DC-37869AEE74AE}" type="sibTrans" cxnId="{2CC9E542-B8AE-418D-9010-E1B695CFB8FF}">
      <dgm:prSet/>
      <dgm:spPr/>
      <dgm:t>
        <a:bodyPr/>
        <a:lstStyle/>
        <a:p>
          <a:endParaRPr lang="en-US"/>
        </a:p>
      </dgm:t>
    </dgm:pt>
    <dgm:pt modelId="{0444F8A0-8A71-4ED1-9BD3-8D049B27F610}">
      <dgm:prSet phldrT="[Text]"/>
      <dgm:spPr/>
      <dgm:t>
        <a:bodyPr/>
        <a:lstStyle/>
        <a:p>
          <a:r>
            <a:rPr lang="en-US" b="1"/>
            <a:t>Guide &amp; check staff tours</a:t>
          </a:r>
          <a:endParaRPr lang="en-US" b="1" dirty="0"/>
        </a:p>
      </dgm:t>
    </dgm:pt>
    <dgm:pt modelId="{B7E4C2BB-A319-41C3-B1E2-A669220B9715}" type="parTrans" cxnId="{2E398859-B6B0-435F-A1E7-C83461BDA553}">
      <dgm:prSet/>
      <dgm:spPr/>
      <dgm:t>
        <a:bodyPr/>
        <a:lstStyle/>
        <a:p>
          <a:endParaRPr lang="en-US"/>
        </a:p>
      </dgm:t>
    </dgm:pt>
    <dgm:pt modelId="{BD5BB24C-3431-4994-9000-C99C1D5FBD8D}" type="sibTrans" cxnId="{2E398859-B6B0-435F-A1E7-C83461BDA553}">
      <dgm:prSet/>
      <dgm:spPr/>
      <dgm:t>
        <a:bodyPr/>
        <a:lstStyle/>
        <a:p>
          <a:endParaRPr lang="en-US"/>
        </a:p>
      </dgm:t>
    </dgm:pt>
    <dgm:pt modelId="{16CB5B75-70B8-4139-85DF-5B799F5C7351}">
      <dgm:prSet phldrT="[Text]"/>
      <dgm:spPr/>
      <dgm:t>
        <a:bodyPr/>
        <a:lstStyle/>
        <a:p>
          <a:r>
            <a:rPr lang="en-US" b="1"/>
            <a:t>Report all activities to chief medical officer</a:t>
          </a:r>
          <a:endParaRPr lang="en-US" b="1" dirty="0"/>
        </a:p>
      </dgm:t>
    </dgm:pt>
    <dgm:pt modelId="{78410766-2612-4AC4-8A57-3BCB9692EF39}" type="parTrans" cxnId="{6D6D0707-A937-4489-BEF6-36562E829AEE}">
      <dgm:prSet/>
      <dgm:spPr/>
      <dgm:t>
        <a:bodyPr/>
        <a:lstStyle/>
        <a:p>
          <a:endParaRPr lang="en-US"/>
        </a:p>
      </dgm:t>
    </dgm:pt>
    <dgm:pt modelId="{ED2F6269-7C05-4852-89D1-333EB0CD007D}" type="sibTrans" cxnId="{6D6D0707-A937-4489-BEF6-36562E829AEE}">
      <dgm:prSet/>
      <dgm:spPr/>
      <dgm:t>
        <a:bodyPr/>
        <a:lstStyle/>
        <a:p>
          <a:endParaRPr lang="en-US"/>
        </a:p>
      </dgm:t>
    </dgm:pt>
    <dgm:pt modelId="{39765D44-2064-4146-AFFE-799CB35953E6}">
      <dgm:prSet phldrT="[Text]"/>
      <dgm:spPr/>
      <dgm:t>
        <a:bodyPr/>
        <a:lstStyle/>
        <a:p>
          <a:r>
            <a:rPr lang="en-US" b="1"/>
            <a:t>Maintain indents, receipts and supplies</a:t>
          </a:r>
          <a:endParaRPr lang="en-US" b="1" dirty="0"/>
        </a:p>
      </dgm:t>
    </dgm:pt>
    <dgm:pt modelId="{668AEA15-B191-4C82-BFD2-ACE21F412C5B}" type="parTrans" cxnId="{746E7042-5566-4BD0-B5A3-4F2A7EBDE5F8}">
      <dgm:prSet/>
      <dgm:spPr/>
      <dgm:t>
        <a:bodyPr/>
        <a:lstStyle/>
        <a:p>
          <a:endParaRPr lang="en-US"/>
        </a:p>
      </dgm:t>
    </dgm:pt>
    <dgm:pt modelId="{62C066D3-4A3C-422A-87B4-F7071CFC9380}" type="sibTrans" cxnId="{746E7042-5566-4BD0-B5A3-4F2A7EBDE5F8}">
      <dgm:prSet/>
      <dgm:spPr/>
      <dgm:t>
        <a:bodyPr/>
        <a:lstStyle/>
        <a:p>
          <a:endParaRPr lang="en-US"/>
        </a:p>
      </dgm:t>
    </dgm:pt>
    <dgm:pt modelId="{0699284E-4CA8-422C-9C8F-700390CD9C0A}" type="pres">
      <dgm:prSet presAssocID="{350EE97E-BF89-4787-B1D0-355DEE0AB323}" presName="Name0" presStyleCnt="0">
        <dgm:presLayoutVars>
          <dgm:chMax val="5"/>
          <dgm:chPref val="5"/>
          <dgm:dir/>
          <dgm:animLvl val="lvl"/>
        </dgm:presLayoutVars>
      </dgm:prSet>
      <dgm:spPr/>
    </dgm:pt>
    <dgm:pt modelId="{EF236268-D553-4CA5-9D5E-09FDA1A609EB}" type="pres">
      <dgm:prSet presAssocID="{581209E9-257B-4F89-8FA3-8FAF8334D664}" presName="parentText1" presStyleLbl="node1" presStyleIdx="0" presStyleCnt="3">
        <dgm:presLayoutVars>
          <dgm:chMax/>
          <dgm:chPref val="3"/>
          <dgm:bulletEnabled val="1"/>
        </dgm:presLayoutVars>
      </dgm:prSet>
      <dgm:spPr/>
    </dgm:pt>
    <dgm:pt modelId="{A150670B-74FE-46D6-BA24-620BE6CE3F5D}" type="pres">
      <dgm:prSet presAssocID="{581209E9-257B-4F89-8FA3-8FAF8334D664}" presName="childText1" presStyleLbl="solidAlignAcc1" presStyleIdx="0" presStyleCnt="3">
        <dgm:presLayoutVars>
          <dgm:chMax val="0"/>
          <dgm:chPref val="0"/>
          <dgm:bulletEnabled val="1"/>
        </dgm:presLayoutVars>
      </dgm:prSet>
      <dgm:spPr/>
    </dgm:pt>
    <dgm:pt modelId="{211CAC98-2D6C-492C-B605-83EF7FBF2346}" type="pres">
      <dgm:prSet presAssocID="{A9C5A516-A209-473A-81B6-9668EB45B4C0}" presName="parentText2" presStyleLbl="node1" presStyleIdx="1" presStyleCnt="3">
        <dgm:presLayoutVars>
          <dgm:chMax/>
          <dgm:chPref val="3"/>
          <dgm:bulletEnabled val="1"/>
        </dgm:presLayoutVars>
      </dgm:prSet>
      <dgm:spPr/>
    </dgm:pt>
    <dgm:pt modelId="{FB191830-FD8F-412D-8519-6DF1EE7D0596}" type="pres">
      <dgm:prSet presAssocID="{A9C5A516-A209-473A-81B6-9668EB45B4C0}" presName="childText2" presStyleLbl="solidAlignAcc1" presStyleIdx="1" presStyleCnt="3">
        <dgm:presLayoutVars>
          <dgm:chMax val="0"/>
          <dgm:chPref val="0"/>
          <dgm:bulletEnabled val="1"/>
        </dgm:presLayoutVars>
      </dgm:prSet>
      <dgm:spPr/>
    </dgm:pt>
    <dgm:pt modelId="{9D934154-3D92-4D1E-956F-81D203E49722}" type="pres">
      <dgm:prSet presAssocID="{B2E1D7F2-AB30-460B-8A52-F9C1EB1177C5}" presName="parentText3" presStyleLbl="node1" presStyleIdx="2" presStyleCnt="3">
        <dgm:presLayoutVars>
          <dgm:chMax/>
          <dgm:chPref val="3"/>
          <dgm:bulletEnabled val="1"/>
        </dgm:presLayoutVars>
      </dgm:prSet>
      <dgm:spPr/>
    </dgm:pt>
    <dgm:pt modelId="{7BFB7B6C-0DA7-4425-B380-A4E8B17B52EE}" type="pres">
      <dgm:prSet presAssocID="{B2E1D7F2-AB30-460B-8A52-F9C1EB1177C5}" presName="childText3" presStyleLbl="solidAlignAcc1" presStyleIdx="2" presStyleCnt="3">
        <dgm:presLayoutVars>
          <dgm:chMax val="0"/>
          <dgm:chPref val="0"/>
          <dgm:bulletEnabled val="1"/>
        </dgm:presLayoutVars>
      </dgm:prSet>
      <dgm:spPr/>
    </dgm:pt>
  </dgm:ptLst>
  <dgm:cxnLst>
    <dgm:cxn modelId="{80379AAD-3EEB-43B0-8FF3-6EBD35BE82D8}" srcId="{581209E9-257B-4F89-8FA3-8FAF8334D664}" destId="{654DCA1B-8A07-42D4-9DDD-34E818BA2AF5}" srcOrd="2" destOrd="0" parTransId="{1FADA35D-99B3-45E0-BE6F-BD19D5588E59}" sibTransId="{14C47956-269A-4597-9DE8-7B0CF884F0E0}"/>
    <dgm:cxn modelId="{5916969E-9BD2-4CA6-82EA-1BC5A7DF84B9}" type="presOf" srcId="{A7750B8F-6929-4A27-9315-AF9C48AAEC33}" destId="{A150670B-74FE-46D6-BA24-620BE6CE3F5D}" srcOrd="0" destOrd="0" presId="urn:microsoft.com/office/officeart/2009/3/layout/IncreasingArrowsProcess"/>
    <dgm:cxn modelId="{611145A7-69CD-47FC-AA58-B49DB95030BB}" type="presOf" srcId="{350EE97E-BF89-4787-B1D0-355DEE0AB323}" destId="{0699284E-4CA8-422C-9C8F-700390CD9C0A}" srcOrd="0" destOrd="0" presId="urn:microsoft.com/office/officeart/2009/3/layout/IncreasingArrowsProcess"/>
    <dgm:cxn modelId="{6D28CB36-63B9-4DE1-A023-9C3A48DFAB39}" type="presOf" srcId="{B2E1D7F2-AB30-460B-8A52-F9C1EB1177C5}" destId="{9D934154-3D92-4D1E-956F-81D203E49722}" srcOrd="0" destOrd="0" presId="urn:microsoft.com/office/officeart/2009/3/layout/IncreasingArrowsProcess"/>
    <dgm:cxn modelId="{78BB23A6-5A8B-480A-B626-1C49F58F23B6}" srcId="{350EE97E-BF89-4787-B1D0-355DEE0AB323}" destId="{A9C5A516-A209-473A-81B6-9668EB45B4C0}" srcOrd="1" destOrd="0" parTransId="{26108757-B29A-408D-BCC5-8F357E3358C0}" sibTransId="{D1C51523-53F4-4F2C-9567-A0EF95595DFC}"/>
    <dgm:cxn modelId="{9F5F54AC-2F96-4035-8601-4E94DB13C8F5}" type="presOf" srcId="{39765D44-2064-4146-AFFE-799CB35953E6}" destId="{7BFB7B6C-0DA7-4425-B380-A4E8B17B52EE}" srcOrd="0" destOrd="3" presId="urn:microsoft.com/office/officeart/2009/3/layout/IncreasingArrowsProcess"/>
    <dgm:cxn modelId="{2CC9E542-B8AE-418D-9010-E1B695CFB8FF}" srcId="{A9C5A516-A209-473A-81B6-9668EB45B4C0}" destId="{33467E78-AA25-4673-85E8-4F6B88F7CD4E}" srcOrd="1" destOrd="0" parTransId="{3B6D249C-6EC7-4470-9A55-322BE370E8C6}" sibTransId="{320CBD56-8FCD-448C-84DC-37869AEE74AE}"/>
    <dgm:cxn modelId="{94906C6F-45E3-4B44-A5F4-CC7A7CAA2A33}" type="presOf" srcId="{A9C5A516-A209-473A-81B6-9668EB45B4C0}" destId="{211CAC98-2D6C-492C-B605-83EF7FBF2346}" srcOrd="0" destOrd="0" presId="urn:microsoft.com/office/officeart/2009/3/layout/IncreasingArrowsProcess"/>
    <dgm:cxn modelId="{952E078A-6951-41F0-A246-512378DC7EFB}" type="presOf" srcId="{0444F8A0-8A71-4ED1-9BD3-8D049B27F610}" destId="{7BFB7B6C-0DA7-4425-B380-A4E8B17B52EE}" srcOrd="0" destOrd="1" presId="urn:microsoft.com/office/officeart/2009/3/layout/IncreasingArrowsProcess"/>
    <dgm:cxn modelId="{2E398859-B6B0-435F-A1E7-C83461BDA553}" srcId="{B2E1D7F2-AB30-460B-8A52-F9C1EB1177C5}" destId="{0444F8A0-8A71-4ED1-9BD3-8D049B27F610}" srcOrd="1" destOrd="0" parTransId="{B7E4C2BB-A319-41C3-B1E2-A669220B9715}" sibTransId="{BD5BB24C-3431-4994-9000-C99C1D5FBD8D}"/>
    <dgm:cxn modelId="{CF601961-2DDE-4183-ACBB-4CA44604AC0A}" type="presOf" srcId="{581209E9-257B-4F89-8FA3-8FAF8334D664}" destId="{EF236268-D553-4CA5-9D5E-09FDA1A609EB}" srcOrd="0" destOrd="0" presId="urn:microsoft.com/office/officeart/2009/3/layout/IncreasingArrowsProcess"/>
    <dgm:cxn modelId="{B5DD6566-0380-4333-B316-639EE9DBE67D}" srcId="{B2E1D7F2-AB30-460B-8A52-F9C1EB1177C5}" destId="{A8D9DC87-1102-4E59-867D-3EEAB0D652AB}" srcOrd="0" destOrd="0" parTransId="{7586644B-60B2-4782-BA90-139140B6E1B8}" sibTransId="{BFE2E7B1-583D-41DE-8D00-01A7F41AD8FE}"/>
    <dgm:cxn modelId="{7B759165-1EB8-44C9-90FA-A216880EA2A3}" srcId="{581209E9-257B-4F89-8FA3-8FAF8334D664}" destId="{A7750B8F-6929-4A27-9315-AF9C48AAEC33}" srcOrd="0" destOrd="0" parTransId="{BD243E6C-9FB0-4ACD-B8E8-9DA05C877060}" sibTransId="{1AB0905C-D951-4FD2-989C-CDD39377B68C}"/>
    <dgm:cxn modelId="{42C44652-D3AE-4811-A140-7D530475E10E}" srcId="{A9C5A516-A209-473A-81B6-9668EB45B4C0}" destId="{234D31D6-A283-4226-9A70-8D0DC4033335}" srcOrd="0" destOrd="0" parTransId="{1153F8E4-25D5-4CF6-945F-187DB1BB8AC1}" sibTransId="{52367DB4-E1BE-406F-82C6-C9939C841209}"/>
    <dgm:cxn modelId="{49B90D1B-F44A-4089-957C-E53993CC953E}" type="presOf" srcId="{16CB5B75-70B8-4139-85DF-5B799F5C7351}" destId="{7BFB7B6C-0DA7-4425-B380-A4E8B17B52EE}" srcOrd="0" destOrd="2" presId="urn:microsoft.com/office/officeart/2009/3/layout/IncreasingArrowsProcess"/>
    <dgm:cxn modelId="{59150C79-6BBD-4169-90DB-CAA4DA93766F}" type="presOf" srcId="{33467E78-AA25-4673-85E8-4F6B88F7CD4E}" destId="{FB191830-FD8F-412D-8519-6DF1EE7D0596}" srcOrd="0" destOrd="1" presId="urn:microsoft.com/office/officeart/2009/3/layout/IncreasingArrowsProcess"/>
    <dgm:cxn modelId="{48618D45-3D30-49BD-AB97-B0E2B5F81CCF}" srcId="{350EE97E-BF89-4787-B1D0-355DEE0AB323}" destId="{581209E9-257B-4F89-8FA3-8FAF8334D664}" srcOrd="0" destOrd="0" parTransId="{1743C954-A666-420D-87CD-BAB9E0F53938}" sibTransId="{9E69C77F-144A-4ED9-8605-733516162A4E}"/>
    <dgm:cxn modelId="{6D6D0707-A937-4489-BEF6-36562E829AEE}" srcId="{B2E1D7F2-AB30-460B-8A52-F9C1EB1177C5}" destId="{16CB5B75-70B8-4139-85DF-5B799F5C7351}" srcOrd="2" destOrd="0" parTransId="{78410766-2612-4AC4-8A57-3BCB9692EF39}" sibTransId="{ED2F6269-7C05-4852-89D1-333EB0CD007D}"/>
    <dgm:cxn modelId="{4BA51185-29E0-403B-88D9-B8377EAA36C9}" type="presOf" srcId="{234D31D6-A283-4226-9A70-8D0DC4033335}" destId="{FB191830-FD8F-412D-8519-6DF1EE7D0596}" srcOrd="0" destOrd="0" presId="urn:microsoft.com/office/officeart/2009/3/layout/IncreasingArrowsProcess"/>
    <dgm:cxn modelId="{14752007-8BB3-43E7-98CB-13625ED52095}" type="presOf" srcId="{8250B3C4-EEA7-4035-B0E5-63A7EBB01F28}" destId="{A150670B-74FE-46D6-BA24-620BE6CE3F5D}" srcOrd="0" destOrd="3" presId="urn:microsoft.com/office/officeart/2009/3/layout/IncreasingArrowsProcess"/>
    <dgm:cxn modelId="{8BAB279D-D710-48DF-9210-84C8CF648B1B}" srcId="{581209E9-257B-4F89-8FA3-8FAF8334D664}" destId="{8250B3C4-EEA7-4035-B0E5-63A7EBB01F28}" srcOrd="3" destOrd="0" parTransId="{571459BC-670C-4AD1-AC67-46832BFB7E77}" sibTransId="{C226791E-6B2C-44F0-B33D-F4E24AC00368}"/>
    <dgm:cxn modelId="{CEAFCAE6-D6D4-4C1C-BB78-71B3F5AA32DB}" srcId="{350EE97E-BF89-4787-B1D0-355DEE0AB323}" destId="{B2E1D7F2-AB30-460B-8A52-F9C1EB1177C5}" srcOrd="2" destOrd="0" parTransId="{5370576B-A5C7-4769-BF36-B9E27126E55C}" sibTransId="{1531AFFB-7242-4EE7-98A6-F7F39E8276A6}"/>
    <dgm:cxn modelId="{94D1BBCA-04CB-4808-A351-1E3043819E2E}" srcId="{581209E9-257B-4F89-8FA3-8FAF8334D664}" destId="{4022A6B6-46D9-4089-AA77-A757BEC779D9}" srcOrd="1" destOrd="0" parTransId="{5C9F54FC-2C8E-4CDE-AC75-BB48DC6AA7E0}" sibTransId="{5E8C8BF9-23B4-4D22-956F-DF00A49FB058}"/>
    <dgm:cxn modelId="{0270EFAC-3297-404A-AAF5-95B98EAB428B}" type="presOf" srcId="{4022A6B6-46D9-4089-AA77-A757BEC779D9}" destId="{A150670B-74FE-46D6-BA24-620BE6CE3F5D}" srcOrd="0" destOrd="1" presId="urn:microsoft.com/office/officeart/2009/3/layout/IncreasingArrowsProcess"/>
    <dgm:cxn modelId="{AA9BC334-2697-4FAB-8EBB-96E9F2C69D31}" type="presOf" srcId="{A8D9DC87-1102-4E59-867D-3EEAB0D652AB}" destId="{7BFB7B6C-0DA7-4425-B380-A4E8B17B52EE}" srcOrd="0" destOrd="0" presId="urn:microsoft.com/office/officeart/2009/3/layout/IncreasingArrowsProcess"/>
    <dgm:cxn modelId="{89052F33-051B-4D20-8EE8-90C7B5BD10B1}" type="presOf" srcId="{654DCA1B-8A07-42D4-9DDD-34E818BA2AF5}" destId="{A150670B-74FE-46D6-BA24-620BE6CE3F5D}" srcOrd="0" destOrd="2" presId="urn:microsoft.com/office/officeart/2009/3/layout/IncreasingArrowsProcess"/>
    <dgm:cxn modelId="{746E7042-5566-4BD0-B5A3-4F2A7EBDE5F8}" srcId="{B2E1D7F2-AB30-460B-8A52-F9C1EB1177C5}" destId="{39765D44-2064-4146-AFFE-799CB35953E6}" srcOrd="3" destOrd="0" parTransId="{668AEA15-B191-4C82-BFD2-ACE21F412C5B}" sibTransId="{62C066D3-4A3C-422A-87B4-F7071CFC9380}"/>
    <dgm:cxn modelId="{2772A75E-CFD0-44CA-8965-E9290ED3B488}" type="presParOf" srcId="{0699284E-4CA8-422C-9C8F-700390CD9C0A}" destId="{EF236268-D553-4CA5-9D5E-09FDA1A609EB}" srcOrd="0" destOrd="0" presId="urn:microsoft.com/office/officeart/2009/3/layout/IncreasingArrowsProcess"/>
    <dgm:cxn modelId="{1A8CB8F6-9F1C-456C-BE58-8152F6E57B6A}" type="presParOf" srcId="{0699284E-4CA8-422C-9C8F-700390CD9C0A}" destId="{A150670B-74FE-46D6-BA24-620BE6CE3F5D}" srcOrd="1" destOrd="0" presId="urn:microsoft.com/office/officeart/2009/3/layout/IncreasingArrowsProcess"/>
    <dgm:cxn modelId="{B46FFABF-F72C-449E-A0D0-7772A20CB6F7}" type="presParOf" srcId="{0699284E-4CA8-422C-9C8F-700390CD9C0A}" destId="{211CAC98-2D6C-492C-B605-83EF7FBF2346}" srcOrd="2" destOrd="0" presId="urn:microsoft.com/office/officeart/2009/3/layout/IncreasingArrowsProcess"/>
    <dgm:cxn modelId="{9951874C-931D-43D8-9F46-1FAF962C3304}" type="presParOf" srcId="{0699284E-4CA8-422C-9C8F-700390CD9C0A}" destId="{FB191830-FD8F-412D-8519-6DF1EE7D0596}" srcOrd="3" destOrd="0" presId="urn:microsoft.com/office/officeart/2009/3/layout/IncreasingArrowsProcess"/>
    <dgm:cxn modelId="{0167B6DF-C521-4C8B-B59D-90DED385D3E8}" type="presParOf" srcId="{0699284E-4CA8-422C-9C8F-700390CD9C0A}" destId="{9D934154-3D92-4D1E-956F-81D203E49722}" srcOrd="4" destOrd="0" presId="urn:microsoft.com/office/officeart/2009/3/layout/IncreasingArrowsProcess"/>
    <dgm:cxn modelId="{C2FD254F-1AFF-40DA-AAFA-46A527D39996}" type="presParOf" srcId="{0699284E-4CA8-422C-9C8F-700390CD9C0A}" destId="{7BFB7B6C-0DA7-4425-B380-A4E8B17B52EE}" srcOrd="5" destOrd="0" presId="urn:microsoft.com/office/officeart/2009/3/layout/IncreasingArrows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DE90C5-A631-459C-BD1C-4E3FFECFE57E}">
      <dsp:nvSpPr>
        <dsp:cNvPr id="0" name=""/>
        <dsp:cNvSpPr/>
      </dsp:nvSpPr>
      <dsp:spPr>
        <a:xfrm>
          <a:off x="5177730" y="2392322"/>
          <a:ext cx="1836539" cy="1836539"/>
        </a:xfrm>
        <a:prstGeom prst="ellipse">
          <a:avLst/>
        </a:prstGeom>
        <a:blipFill rotWithShape="0">
          <a:blip xmlns:r="http://schemas.openxmlformats.org/officeDocument/2006/relationships" r:embed="rId1">
            <a:duotone>
              <a:schemeClr val="accent1">
                <a:hueOff val="0"/>
                <a:satOff val="0"/>
                <a:lumOff val="0"/>
                <a:alphaOff val="0"/>
                <a:shade val="74000"/>
                <a:satMod val="130000"/>
                <a:lumMod val="90000"/>
              </a:schemeClr>
              <a:schemeClr val="accent1">
                <a:hueOff val="0"/>
                <a:satOff val="0"/>
                <a:lumOff val="0"/>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kern="1200" dirty="0"/>
            <a:t>Primary Health Care</a:t>
          </a:r>
        </a:p>
      </dsp:txBody>
      <dsp:txXfrm>
        <a:off x="5446685" y="2661277"/>
        <a:ext cx="1298629" cy="1298629"/>
      </dsp:txXfrm>
    </dsp:sp>
    <dsp:sp modelId="{3C97B979-D2DA-4F8D-A6B4-B80E2B0D4A2C}">
      <dsp:nvSpPr>
        <dsp:cNvPr id="0" name=""/>
        <dsp:cNvSpPr/>
      </dsp:nvSpPr>
      <dsp:spPr>
        <a:xfrm rot="16200000">
          <a:off x="5954505" y="2237270"/>
          <a:ext cx="282988" cy="27114"/>
        </a:xfrm>
        <a:custGeom>
          <a:avLst/>
          <a:gdLst/>
          <a:ahLst/>
          <a:cxnLst/>
          <a:rect l="0" t="0" r="0" b="0"/>
          <a:pathLst>
            <a:path>
              <a:moveTo>
                <a:pt x="0" y="13557"/>
              </a:moveTo>
              <a:lnTo>
                <a:pt x="282988" y="13557"/>
              </a:lnTo>
            </a:path>
          </a:pathLst>
        </a:custGeom>
        <a:noFill/>
        <a:ln w="15875" cap="flat" cmpd="sng" algn="ctr">
          <a:solidFill>
            <a:schemeClr val="accent3">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088925" y="2243753"/>
        <a:ext cx="14149" cy="14149"/>
      </dsp:txXfrm>
    </dsp:sp>
    <dsp:sp modelId="{55682F3A-8A29-4199-BCAF-115AA2FCC9A0}">
      <dsp:nvSpPr>
        <dsp:cNvPr id="0" name=""/>
        <dsp:cNvSpPr/>
      </dsp:nvSpPr>
      <dsp:spPr>
        <a:xfrm>
          <a:off x="4850073" y="-264099"/>
          <a:ext cx="2491852" cy="2373432"/>
        </a:xfrm>
        <a:prstGeom prst="ellipse">
          <a:avLst/>
        </a:prstGeom>
        <a:blipFill rotWithShape="0">
          <a:blip xmlns:r="http://schemas.openxmlformats.org/officeDocument/2006/relationships" r:embed="rId1">
            <a:duotone>
              <a:schemeClr val="accent2">
                <a:hueOff val="0"/>
                <a:satOff val="0"/>
                <a:lumOff val="0"/>
                <a:alphaOff val="0"/>
                <a:shade val="74000"/>
                <a:satMod val="130000"/>
                <a:lumMod val="90000"/>
              </a:schemeClr>
              <a:schemeClr val="accent2">
                <a:hueOff val="0"/>
                <a:satOff val="0"/>
                <a:lumOff val="0"/>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dirty="0"/>
            <a:t>Equitable Distribution</a:t>
          </a:r>
        </a:p>
      </dsp:txBody>
      <dsp:txXfrm>
        <a:off x="5214996" y="83482"/>
        <a:ext cx="1762006" cy="1678270"/>
      </dsp:txXfrm>
    </dsp:sp>
    <dsp:sp modelId="{A078C441-66B4-437A-9248-72C796C9D046}">
      <dsp:nvSpPr>
        <dsp:cNvPr id="0" name=""/>
        <dsp:cNvSpPr/>
      </dsp:nvSpPr>
      <dsp:spPr>
        <a:xfrm rot="20520000">
          <a:off x="6963702" y="2977764"/>
          <a:ext cx="229818" cy="27114"/>
        </a:xfrm>
        <a:custGeom>
          <a:avLst/>
          <a:gdLst/>
          <a:ahLst/>
          <a:cxnLst/>
          <a:rect l="0" t="0" r="0" b="0"/>
          <a:pathLst>
            <a:path>
              <a:moveTo>
                <a:pt x="0" y="13557"/>
              </a:moveTo>
              <a:lnTo>
                <a:pt x="229818" y="13557"/>
              </a:lnTo>
            </a:path>
          </a:pathLst>
        </a:custGeom>
        <a:noFill/>
        <a:ln w="15875" cap="flat" cmpd="sng" algn="ctr">
          <a:solidFill>
            <a:schemeClr val="accent3">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072866" y="2985576"/>
        <a:ext cx="11490" cy="11490"/>
      </dsp:txXfrm>
    </dsp:sp>
    <dsp:sp modelId="{FBF7BC5C-CF89-4EC8-842A-90F38CFA5500}">
      <dsp:nvSpPr>
        <dsp:cNvPr id="0" name=""/>
        <dsp:cNvSpPr/>
      </dsp:nvSpPr>
      <dsp:spPr>
        <a:xfrm>
          <a:off x="7121172" y="1385950"/>
          <a:ext cx="2491852" cy="2373432"/>
        </a:xfrm>
        <a:prstGeom prst="ellipse">
          <a:avLst/>
        </a:prstGeom>
        <a:blipFill rotWithShape="0">
          <a:blip xmlns:r="http://schemas.openxmlformats.org/officeDocument/2006/relationships" r:embed="rId1">
            <a:duotone>
              <a:schemeClr val="accent2">
                <a:hueOff val="562602"/>
                <a:satOff val="-9895"/>
                <a:lumOff val="392"/>
                <a:alphaOff val="0"/>
                <a:shade val="74000"/>
                <a:satMod val="130000"/>
                <a:lumMod val="90000"/>
              </a:schemeClr>
              <a:schemeClr val="accent2">
                <a:hueOff val="562602"/>
                <a:satOff val="-9895"/>
                <a:lumOff val="392"/>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dirty="0"/>
            <a:t>Appropriate Technology</a:t>
          </a:r>
        </a:p>
      </dsp:txBody>
      <dsp:txXfrm>
        <a:off x="7486095" y="1733531"/>
        <a:ext cx="1762006" cy="1678270"/>
      </dsp:txXfrm>
    </dsp:sp>
    <dsp:sp modelId="{A77B5DE2-8D57-4DFB-83DB-62E84B6B2663}">
      <dsp:nvSpPr>
        <dsp:cNvPr id="0" name=""/>
        <dsp:cNvSpPr/>
      </dsp:nvSpPr>
      <dsp:spPr>
        <a:xfrm rot="3240000">
          <a:off x="6581436" y="4146517"/>
          <a:ext cx="263497" cy="27114"/>
        </a:xfrm>
        <a:custGeom>
          <a:avLst/>
          <a:gdLst/>
          <a:ahLst/>
          <a:cxnLst/>
          <a:rect l="0" t="0" r="0" b="0"/>
          <a:pathLst>
            <a:path>
              <a:moveTo>
                <a:pt x="0" y="13557"/>
              </a:moveTo>
              <a:lnTo>
                <a:pt x="263497" y="13557"/>
              </a:lnTo>
            </a:path>
          </a:pathLst>
        </a:custGeom>
        <a:noFill/>
        <a:ln w="15875" cap="flat" cmpd="sng" algn="ctr">
          <a:solidFill>
            <a:schemeClr val="accent3">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706597" y="4153486"/>
        <a:ext cx="13174" cy="13174"/>
      </dsp:txXfrm>
    </dsp:sp>
    <dsp:sp modelId="{9439DC74-3F55-4ED5-9F29-00FBD201969A}">
      <dsp:nvSpPr>
        <dsp:cNvPr id="0" name=""/>
        <dsp:cNvSpPr/>
      </dsp:nvSpPr>
      <dsp:spPr>
        <a:xfrm>
          <a:off x="6253689" y="4055787"/>
          <a:ext cx="2491852" cy="2373432"/>
        </a:xfrm>
        <a:prstGeom prst="ellipse">
          <a:avLst/>
        </a:prstGeom>
        <a:blipFill rotWithShape="0">
          <a:blip xmlns:r="http://schemas.openxmlformats.org/officeDocument/2006/relationships" r:embed="rId1">
            <a:duotone>
              <a:schemeClr val="accent2">
                <a:hueOff val="1125205"/>
                <a:satOff val="-19789"/>
                <a:lumOff val="784"/>
                <a:alphaOff val="0"/>
                <a:shade val="74000"/>
                <a:satMod val="130000"/>
                <a:lumMod val="90000"/>
              </a:schemeClr>
              <a:schemeClr val="accent2">
                <a:hueOff val="1125205"/>
                <a:satOff val="-19789"/>
                <a:lumOff val="784"/>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dirty="0"/>
            <a:t>Focus on Prevention &amp; Health Promotion</a:t>
          </a:r>
        </a:p>
      </dsp:txBody>
      <dsp:txXfrm>
        <a:off x="6618612" y="4403368"/>
        <a:ext cx="1762006" cy="1678270"/>
      </dsp:txXfrm>
    </dsp:sp>
    <dsp:sp modelId="{1ABD8163-AC1D-45FB-918F-F066495B7611}">
      <dsp:nvSpPr>
        <dsp:cNvPr id="0" name=""/>
        <dsp:cNvSpPr/>
      </dsp:nvSpPr>
      <dsp:spPr>
        <a:xfrm rot="7560000">
          <a:off x="5347066" y="4146517"/>
          <a:ext cx="263497" cy="27114"/>
        </a:xfrm>
        <a:custGeom>
          <a:avLst/>
          <a:gdLst/>
          <a:ahLst/>
          <a:cxnLst/>
          <a:rect l="0" t="0" r="0" b="0"/>
          <a:pathLst>
            <a:path>
              <a:moveTo>
                <a:pt x="0" y="13557"/>
              </a:moveTo>
              <a:lnTo>
                <a:pt x="263497" y="13557"/>
              </a:lnTo>
            </a:path>
          </a:pathLst>
        </a:custGeom>
        <a:noFill/>
        <a:ln w="15875" cap="flat" cmpd="sng" algn="ctr">
          <a:solidFill>
            <a:schemeClr val="accent3">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5472227" y="4153486"/>
        <a:ext cx="13174" cy="13174"/>
      </dsp:txXfrm>
    </dsp:sp>
    <dsp:sp modelId="{41FA681C-4CC0-426F-9E8A-C1F05CBAF914}">
      <dsp:nvSpPr>
        <dsp:cNvPr id="0" name=""/>
        <dsp:cNvSpPr/>
      </dsp:nvSpPr>
      <dsp:spPr>
        <a:xfrm>
          <a:off x="3446457" y="4055787"/>
          <a:ext cx="2491852" cy="2373432"/>
        </a:xfrm>
        <a:prstGeom prst="ellipse">
          <a:avLst/>
        </a:prstGeom>
        <a:blipFill rotWithShape="0">
          <a:blip xmlns:r="http://schemas.openxmlformats.org/officeDocument/2006/relationships" r:embed="rId1">
            <a:duotone>
              <a:schemeClr val="accent2">
                <a:hueOff val="1687807"/>
                <a:satOff val="-29684"/>
                <a:lumOff val="1177"/>
                <a:alphaOff val="0"/>
                <a:shade val="74000"/>
                <a:satMod val="130000"/>
                <a:lumMod val="90000"/>
              </a:schemeClr>
              <a:schemeClr val="accent2">
                <a:hueOff val="1687807"/>
                <a:satOff val="-29684"/>
                <a:lumOff val="1177"/>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err="1"/>
            <a:t>Intersectoral</a:t>
          </a:r>
          <a:r>
            <a:rPr lang="en-US" sz="2200" kern="1200" dirty="0"/>
            <a:t> Co-ordination</a:t>
          </a:r>
        </a:p>
      </dsp:txBody>
      <dsp:txXfrm>
        <a:off x="3811380" y="4403368"/>
        <a:ext cx="1762006" cy="1678270"/>
      </dsp:txXfrm>
    </dsp:sp>
    <dsp:sp modelId="{D38C9B88-67ED-4A15-B748-7050576387BF}">
      <dsp:nvSpPr>
        <dsp:cNvPr id="0" name=""/>
        <dsp:cNvSpPr/>
      </dsp:nvSpPr>
      <dsp:spPr>
        <a:xfrm rot="11880000">
          <a:off x="4998479" y="2977764"/>
          <a:ext cx="229818" cy="27114"/>
        </a:xfrm>
        <a:custGeom>
          <a:avLst/>
          <a:gdLst/>
          <a:ahLst/>
          <a:cxnLst/>
          <a:rect l="0" t="0" r="0" b="0"/>
          <a:pathLst>
            <a:path>
              <a:moveTo>
                <a:pt x="0" y="13557"/>
              </a:moveTo>
              <a:lnTo>
                <a:pt x="229818" y="13557"/>
              </a:lnTo>
            </a:path>
          </a:pathLst>
        </a:custGeom>
        <a:noFill/>
        <a:ln w="15875" cap="flat" cmpd="sng" algn="ctr">
          <a:solidFill>
            <a:schemeClr val="accent3">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5107643" y="2985576"/>
        <a:ext cx="11490" cy="11490"/>
      </dsp:txXfrm>
    </dsp:sp>
    <dsp:sp modelId="{CF09B137-45A2-4679-8965-386DB80BBE7F}">
      <dsp:nvSpPr>
        <dsp:cNvPr id="0" name=""/>
        <dsp:cNvSpPr/>
      </dsp:nvSpPr>
      <dsp:spPr>
        <a:xfrm>
          <a:off x="2578974" y="1385950"/>
          <a:ext cx="2491852" cy="2373432"/>
        </a:xfrm>
        <a:prstGeom prst="ellipse">
          <a:avLst/>
        </a:prstGeom>
        <a:blipFill rotWithShape="0">
          <a:blip xmlns:r="http://schemas.openxmlformats.org/officeDocument/2006/relationships" r:embed="rId1">
            <a:duotone>
              <a:schemeClr val="accent2">
                <a:hueOff val="2250410"/>
                <a:satOff val="-39578"/>
                <a:lumOff val="1569"/>
                <a:alphaOff val="0"/>
                <a:shade val="74000"/>
                <a:satMod val="130000"/>
                <a:lumMod val="90000"/>
              </a:schemeClr>
              <a:schemeClr val="accent2">
                <a:hueOff val="2250410"/>
                <a:satOff val="-39578"/>
                <a:lumOff val="1569"/>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a:t>Community Participation</a:t>
          </a:r>
        </a:p>
      </dsp:txBody>
      <dsp:txXfrm>
        <a:off x="2943897" y="1733531"/>
        <a:ext cx="1762006" cy="167827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86E7AF-CF7F-4D5A-9E4E-1567117291AF}">
      <dsp:nvSpPr>
        <dsp:cNvPr id="0" name=""/>
        <dsp:cNvSpPr/>
      </dsp:nvSpPr>
      <dsp:spPr>
        <a:xfrm>
          <a:off x="7908708" y="1211897"/>
          <a:ext cx="3210285" cy="3210879"/>
        </a:xfrm>
        <a:prstGeom prst="ellipse">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B08D31D-88C9-4F9A-A7F2-8E5984F67557}">
      <dsp:nvSpPr>
        <dsp:cNvPr id="0" name=""/>
        <dsp:cNvSpPr/>
      </dsp:nvSpPr>
      <dsp:spPr>
        <a:xfrm>
          <a:off x="8015300" y="1318945"/>
          <a:ext cx="2997102" cy="2996783"/>
        </a:xfrm>
        <a:prstGeom prst="ellipse">
          <a:avLst/>
        </a:prstGeom>
        <a:solidFill>
          <a:schemeClr val="lt1">
            <a:alpha val="90000"/>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US" sz="2500" kern="1200" dirty="0"/>
            <a:t>Trained professional  worker at Third level</a:t>
          </a:r>
        </a:p>
      </dsp:txBody>
      <dsp:txXfrm>
        <a:off x="8443756" y="1747137"/>
        <a:ext cx="2140190" cy="2140398"/>
      </dsp:txXfrm>
    </dsp:sp>
    <dsp:sp modelId="{D80906B0-15A1-4BE8-908A-F6D3BE820B42}">
      <dsp:nvSpPr>
        <dsp:cNvPr id="0" name=""/>
        <dsp:cNvSpPr/>
      </dsp:nvSpPr>
      <dsp:spPr>
        <a:xfrm rot="2700000">
          <a:off x="4594652" y="1215778"/>
          <a:ext cx="3202553" cy="3202553"/>
        </a:xfrm>
        <a:prstGeom prst="teardrop">
          <a:avLst>
            <a:gd name="adj" fmla="val 100000"/>
          </a:avLst>
        </a:prstGeom>
        <a:solidFill>
          <a:schemeClr val="accent4">
            <a:hueOff val="1079507"/>
            <a:satOff val="-17737"/>
            <a:lumOff val="-333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5C95F9A-E30B-40C0-AE84-0BDFB3922F96}">
      <dsp:nvSpPr>
        <dsp:cNvPr id="0" name=""/>
        <dsp:cNvSpPr/>
      </dsp:nvSpPr>
      <dsp:spPr>
        <a:xfrm>
          <a:off x="4697377" y="1318945"/>
          <a:ext cx="2997102" cy="2996783"/>
        </a:xfrm>
        <a:prstGeom prst="ellipse">
          <a:avLst/>
        </a:prstGeom>
        <a:solidFill>
          <a:schemeClr val="lt1">
            <a:alpha val="90000"/>
            <a:hueOff val="0"/>
            <a:satOff val="0"/>
            <a:lumOff val="0"/>
            <a:alphaOff val="0"/>
          </a:schemeClr>
        </a:solidFill>
        <a:ln w="15875" cap="flat" cmpd="sng" algn="ctr">
          <a:solidFill>
            <a:schemeClr val="accent4">
              <a:hueOff val="1079507"/>
              <a:satOff val="-17737"/>
              <a:lumOff val="-333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US" sz="2500" kern="1200" dirty="0"/>
            <a:t>Trained paraprofessional worker at Second / intermediate level</a:t>
          </a:r>
        </a:p>
      </dsp:txBody>
      <dsp:txXfrm>
        <a:off x="5125833" y="1747137"/>
        <a:ext cx="2140190" cy="2140398"/>
      </dsp:txXfrm>
    </dsp:sp>
    <dsp:sp modelId="{68D4105A-60C6-4C62-AA2A-6CE4BFC6FFCC}">
      <dsp:nvSpPr>
        <dsp:cNvPr id="0" name=""/>
        <dsp:cNvSpPr/>
      </dsp:nvSpPr>
      <dsp:spPr>
        <a:xfrm rot="2700000">
          <a:off x="1276730" y="1215778"/>
          <a:ext cx="3202553" cy="3202553"/>
        </a:xfrm>
        <a:prstGeom prst="teardrop">
          <a:avLst>
            <a:gd name="adj" fmla="val 100000"/>
          </a:avLst>
        </a:prstGeom>
        <a:solidFill>
          <a:schemeClr val="accent4">
            <a:hueOff val="2159015"/>
            <a:satOff val="-35474"/>
            <a:lumOff val="-6666"/>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BFE6785-F6CC-4A54-912D-DB88641EF5F6}">
      <dsp:nvSpPr>
        <dsp:cNvPr id="0" name=""/>
        <dsp:cNvSpPr/>
      </dsp:nvSpPr>
      <dsp:spPr>
        <a:xfrm>
          <a:off x="1379455" y="1318945"/>
          <a:ext cx="2997102" cy="2996783"/>
        </a:xfrm>
        <a:prstGeom prst="ellipse">
          <a:avLst/>
        </a:prstGeom>
        <a:solidFill>
          <a:schemeClr val="lt1">
            <a:alpha val="90000"/>
            <a:hueOff val="0"/>
            <a:satOff val="0"/>
            <a:lumOff val="0"/>
            <a:alphaOff val="0"/>
          </a:schemeClr>
        </a:solidFill>
        <a:ln w="15875" cap="flat" cmpd="sng" algn="ctr">
          <a:solidFill>
            <a:schemeClr val="accent4">
              <a:hueOff val="2159015"/>
              <a:satOff val="-35474"/>
              <a:lumOff val="-666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US" sz="2500" kern="1200" dirty="0"/>
            <a:t>Primary health care worker at local community / village level</a:t>
          </a:r>
        </a:p>
      </dsp:txBody>
      <dsp:txXfrm>
        <a:off x="1807911" y="1747137"/>
        <a:ext cx="2140190" cy="214039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236268-D553-4CA5-9D5E-09FDA1A609EB}">
      <dsp:nvSpPr>
        <dsp:cNvPr id="0" name=""/>
        <dsp:cNvSpPr/>
      </dsp:nvSpPr>
      <dsp:spPr>
        <a:xfrm>
          <a:off x="0" y="109325"/>
          <a:ext cx="10900229" cy="1587488"/>
        </a:xfrm>
        <a:prstGeom prst="rightArrow">
          <a:avLst>
            <a:gd name="adj1" fmla="val 50000"/>
            <a:gd name="adj2" fmla="val 50000"/>
          </a:avLst>
        </a:prstGeom>
        <a:solidFill>
          <a:schemeClr val="accent1">
            <a:shade val="5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21920" tIns="121920" rIns="254000" bIns="252014" numCol="1" spcCol="1270" anchor="ctr" anchorCtr="0">
          <a:noAutofit/>
        </a:bodyPr>
        <a:lstStyle/>
        <a:p>
          <a:pPr marL="0" lvl="0" indent="0" algn="l" defTabSz="1422400">
            <a:lnSpc>
              <a:spcPct val="90000"/>
            </a:lnSpc>
            <a:spcBef>
              <a:spcPct val="0"/>
            </a:spcBef>
            <a:spcAft>
              <a:spcPct val="35000"/>
            </a:spcAft>
            <a:buNone/>
          </a:pPr>
          <a:r>
            <a:rPr lang="en-US" sz="3200" b="1" kern="1200"/>
            <a:t>General</a:t>
          </a:r>
          <a:endParaRPr lang="en-US" sz="3200" b="1" kern="1200" dirty="0"/>
        </a:p>
      </dsp:txBody>
      <dsp:txXfrm>
        <a:off x="0" y="506197"/>
        <a:ext cx="10503357" cy="793744"/>
      </dsp:txXfrm>
    </dsp:sp>
    <dsp:sp modelId="{A150670B-74FE-46D6-BA24-620BE6CE3F5D}">
      <dsp:nvSpPr>
        <dsp:cNvPr id="0" name=""/>
        <dsp:cNvSpPr/>
      </dsp:nvSpPr>
      <dsp:spPr>
        <a:xfrm>
          <a:off x="0" y="1333508"/>
          <a:ext cx="3357270" cy="3058087"/>
        </a:xfrm>
        <a:prstGeom prst="rect">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b="1" kern="1200"/>
            <a:t>Organize outpatient clinic</a:t>
          </a:r>
          <a:endParaRPr lang="en-US" sz="2200" b="1" kern="1200" dirty="0"/>
        </a:p>
        <a:p>
          <a:pPr marL="0" lvl="0" indent="0" algn="l" defTabSz="977900">
            <a:lnSpc>
              <a:spcPct val="90000"/>
            </a:lnSpc>
            <a:spcBef>
              <a:spcPct val="0"/>
            </a:spcBef>
            <a:spcAft>
              <a:spcPct val="35000"/>
            </a:spcAft>
            <a:buNone/>
          </a:pPr>
          <a:r>
            <a:rPr lang="en-US" sz="2200" b="1" kern="1200" dirty="0"/>
            <a:t>Attend medico-legal / emergency cases</a:t>
          </a:r>
        </a:p>
        <a:p>
          <a:pPr marL="0" lvl="0" indent="0" algn="l" defTabSz="977900">
            <a:lnSpc>
              <a:spcPct val="90000"/>
            </a:lnSpc>
            <a:spcBef>
              <a:spcPct val="0"/>
            </a:spcBef>
            <a:spcAft>
              <a:spcPct val="35000"/>
            </a:spcAft>
            <a:buNone/>
          </a:pPr>
          <a:r>
            <a:rPr lang="en-US" sz="2200" b="1" kern="1200" dirty="0"/>
            <a:t>Organize indoor services/ laboratory services</a:t>
          </a:r>
        </a:p>
        <a:p>
          <a:pPr marL="0" lvl="0" indent="0" algn="l" defTabSz="977900">
            <a:lnSpc>
              <a:spcPct val="90000"/>
            </a:lnSpc>
            <a:spcBef>
              <a:spcPct val="0"/>
            </a:spcBef>
            <a:spcAft>
              <a:spcPct val="35000"/>
            </a:spcAft>
            <a:buNone/>
          </a:pPr>
          <a:r>
            <a:rPr lang="en-US" sz="2200" b="1" kern="1200"/>
            <a:t>Refer cases to hospitals</a:t>
          </a:r>
          <a:endParaRPr lang="en-US" sz="2200" b="1" kern="1200" dirty="0"/>
        </a:p>
      </dsp:txBody>
      <dsp:txXfrm>
        <a:off x="0" y="1333508"/>
        <a:ext cx="3357270" cy="3058087"/>
      </dsp:txXfrm>
    </dsp:sp>
    <dsp:sp modelId="{211CAC98-2D6C-492C-B605-83EF7FBF2346}">
      <dsp:nvSpPr>
        <dsp:cNvPr id="0" name=""/>
        <dsp:cNvSpPr/>
      </dsp:nvSpPr>
      <dsp:spPr>
        <a:xfrm>
          <a:off x="3357270" y="638488"/>
          <a:ext cx="7542958" cy="1587488"/>
        </a:xfrm>
        <a:prstGeom prst="rightArrow">
          <a:avLst>
            <a:gd name="adj1" fmla="val 50000"/>
            <a:gd name="adj2" fmla="val 50000"/>
          </a:avLst>
        </a:prstGeom>
        <a:solidFill>
          <a:schemeClr val="accent1">
            <a:shade val="50000"/>
            <a:hueOff val="-374731"/>
            <a:satOff val="-22760"/>
            <a:lumOff val="31649"/>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21920" tIns="121920" rIns="254000" bIns="252014" numCol="1" spcCol="1270" anchor="ctr" anchorCtr="0">
          <a:noAutofit/>
        </a:bodyPr>
        <a:lstStyle/>
        <a:p>
          <a:pPr marL="0" lvl="0" indent="0" algn="l" defTabSz="1422400">
            <a:lnSpc>
              <a:spcPct val="90000"/>
            </a:lnSpc>
            <a:spcBef>
              <a:spcPct val="0"/>
            </a:spcBef>
            <a:spcAft>
              <a:spcPct val="35000"/>
            </a:spcAft>
            <a:buNone/>
          </a:pPr>
          <a:r>
            <a:rPr lang="en-US" sz="3200" b="1" kern="1200"/>
            <a:t>Supervisory</a:t>
          </a:r>
          <a:endParaRPr lang="en-US" sz="3200" b="1" kern="1200" dirty="0"/>
        </a:p>
      </dsp:txBody>
      <dsp:txXfrm>
        <a:off x="3357270" y="1035360"/>
        <a:ext cx="7146086" cy="793744"/>
      </dsp:txXfrm>
    </dsp:sp>
    <dsp:sp modelId="{FB191830-FD8F-412D-8519-6DF1EE7D0596}">
      <dsp:nvSpPr>
        <dsp:cNvPr id="0" name=""/>
        <dsp:cNvSpPr/>
      </dsp:nvSpPr>
      <dsp:spPr>
        <a:xfrm>
          <a:off x="3357270" y="1862671"/>
          <a:ext cx="3357270" cy="3058087"/>
        </a:xfrm>
        <a:prstGeom prst="rect">
          <a:avLst/>
        </a:prstGeom>
        <a:solidFill>
          <a:schemeClr val="lt1"/>
        </a:solidFill>
        <a:ln w="15875" cap="flat" cmpd="sng" algn="ctr">
          <a:solidFill>
            <a:schemeClr val="accent4"/>
          </a:solidFill>
          <a:prstDash val="solid"/>
        </a:ln>
        <a:effectLst/>
        <a:scene3d>
          <a:camera prst="orthographicFront"/>
          <a:lightRig rig="chilly" dir="t"/>
        </a:scene3d>
        <a:sp3d extrusionH="1700"/>
      </dsp:spPr>
      <dsp:style>
        <a:lnRef idx="2">
          <a:schemeClr val="accent4"/>
        </a:lnRef>
        <a:fillRef idx="1">
          <a:schemeClr val="lt1"/>
        </a:fillRef>
        <a:effectRef idx="0">
          <a:schemeClr val="accent4"/>
        </a:effectRef>
        <a:fontRef idx="minor">
          <a:schemeClr val="dk1"/>
        </a:fontRef>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b="1" kern="1200"/>
            <a:t>Supervise other members</a:t>
          </a:r>
          <a:endParaRPr lang="en-US" sz="2200" b="1" kern="1200" dirty="0"/>
        </a:p>
        <a:p>
          <a:pPr marL="0" lvl="0" indent="0" algn="l" defTabSz="977900">
            <a:lnSpc>
              <a:spcPct val="90000"/>
            </a:lnSpc>
            <a:spcBef>
              <a:spcPct val="0"/>
            </a:spcBef>
            <a:spcAft>
              <a:spcPct val="35000"/>
            </a:spcAft>
            <a:buNone/>
          </a:pPr>
          <a:r>
            <a:rPr lang="en-US" sz="2200" b="1" kern="1200"/>
            <a:t>Visit other sub-centers and villages</a:t>
          </a:r>
          <a:endParaRPr lang="en-US" sz="2200" b="1" kern="1200" dirty="0"/>
        </a:p>
      </dsp:txBody>
      <dsp:txXfrm>
        <a:off x="3357270" y="1862671"/>
        <a:ext cx="3357270" cy="3058087"/>
      </dsp:txXfrm>
    </dsp:sp>
    <dsp:sp modelId="{9D934154-3D92-4D1E-956F-81D203E49722}">
      <dsp:nvSpPr>
        <dsp:cNvPr id="0" name=""/>
        <dsp:cNvSpPr/>
      </dsp:nvSpPr>
      <dsp:spPr>
        <a:xfrm>
          <a:off x="6714541" y="1167651"/>
          <a:ext cx="4185687" cy="1587488"/>
        </a:xfrm>
        <a:prstGeom prst="rightArrow">
          <a:avLst>
            <a:gd name="adj1" fmla="val 50000"/>
            <a:gd name="adj2" fmla="val 50000"/>
          </a:avLst>
        </a:prstGeom>
        <a:solidFill>
          <a:schemeClr val="accent1">
            <a:shade val="50000"/>
            <a:hueOff val="-374731"/>
            <a:satOff val="-22760"/>
            <a:lumOff val="31649"/>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21920" tIns="121920" rIns="254000" bIns="252014" numCol="1" spcCol="1270" anchor="ctr" anchorCtr="0">
          <a:noAutofit/>
        </a:bodyPr>
        <a:lstStyle/>
        <a:p>
          <a:pPr marL="0" lvl="0" indent="0" algn="l" defTabSz="1422400">
            <a:lnSpc>
              <a:spcPct val="90000"/>
            </a:lnSpc>
            <a:spcBef>
              <a:spcPct val="0"/>
            </a:spcBef>
            <a:spcAft>
              <a:spcPct val="35000"/>
            </a:spcAft>
            <a:buNone/>
          </a:pPr>
          <a:r>
            <a:rPr lang="en-US" sz="3200" b="1" kern="1200"/>
            <a:t>Administrative</a:t>
          </a:r>
          <a:endParaRPr lang="en-US" sz="3200" b="1" kern="1200" dirty="0"/>
        </a:p>
      </dsp:txBody>
      <dsp:txXfrm>
        <a:off x="6714541" y="1564523"/>
        <a:ext cx="3788815" cy="793744"/>
      </dsp:txXfrm>
    </dsp:sp>
    <dsp:sp modelId="{7BFB7B6C-0DA7-4425-B380-A4E8B17B52EE}">
      <dsp:nvSpPr>
        <dsp:cNvPr id="0" name=""/>
        <dsp:cNvSpPr/>
      </dsp:nvSpPr>
      <dsp:spPr>
        <a:xfrm>
          <a:off x="6714541" y="2391834"/>
          <a:ext cx="3357270" cy="3013332"/>
        </a:xfrm>
        <a:prstGeom prst="rect">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b="1" kern="1200"/>
            <a:t>Co-ordinates with other agencies working in the area</a:t>
          </a:r>
          <a:endParaRPr lang="en-US" sz="2200" b="1" kern="1200" dirty="0"/>
        </a:p>
        <a:p>
          <a:pPr marL="0" lvl="0" indent="0" algn="l" defTabSz="977900">
            <a:lnSpc>
              <a:spcPct val="90000"/>
            </a:lnSpc>
            <a:spcBef>
              <a:spcPct val="0"/>
            </a:spcBef>
            <a:spcAft>
              <a:spcPct val="35000"/>
            </a:spcAft>
            <a:buNone/>
          </a:pPr>
          <a:r>
            <a:rPr lang="en-US" sz="2200" b="1" kern="1200"/>
            <a:t>Guide &amp; check staff tours</a:t>
          </a:r>
          <a:endParaRPr lang="en-US" sz="2200" b="1" kern="1200" dirty="0"/>
        </a:p>
        <a:p>
          <a:pPr marL="0" lvl="0" indent="0" algn="l" defTabSz="977900">
            <a:lnSpc>
              <a:spcPct val="90000"/>
            </a:lnSpc>
            <a:spcBef>
              <a:spcPct val="0"/>
            </a:spcBef>
            <a:spcAft>
              <a:spcPct val="35000"/>
            </a:spcAft>
            <a:buNone/>
          </a:pPr>
          <a:r>
            <a:rPr lang="en-US" sz="2200" b="1" kern="1200"/>
            <a:t>Report all activities to chief medical officer</a:t>
          </a:r>
          <a:endParaRPr lang="en-US" sz="2200" b="1" kern="1200" dirty="0"/>
        </a:p>
        <a:p>
          <a:pPr marL="0" lvl="0" indent="0" algn="l" defTabSz="977900">
            <a:lnSpc>
              <a:spcPct val="90000"/>
            </a:lnSpc>
            <a:spcBef>
              <a:spcPct val="0"/>
            </a:spcBef>
            <a:spcAft>
              <a:spcPct val="35000"/>
            </a:spcAft>
            <a:buNone/>
          </a:pPr>
          <a:r>
            <a:rPr lang="en-US" sz="2200" b="1" kern="1200"/>
            <a:t>Maintain indents, receipts and supplies</a:t>
          </a:r>
          <a:endParaRPr lang="en-US" sz="2200" b="1" kern="1200" dirty="0"/>
        </a:p>
      </dsp:txBody>
      <dsp:txXfrm>
        <a:off x="6714541" y="2391834"/>
        <a:ext cx="3357270" cy="3013332"/>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DF7C53-6165-448B-AF4A-8B5224A58DFE}" type="datetimeFigureOut">
              <a:rPr lang="en-US" smtClean="0"/>
              <a:t>3/24/2018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D04B5E-305D-4325-B210-3ADD576E47E2}" type="slidenum">
              <a:rPr lang="en-US" smtClean="0"/>
              <a:t>‹#›</a:t>
            </a:fld>
            <a:endParaRPr lang="en-US"/>
          </a:p>
        </p:txBody>
      </p:sp>
    </p:spTree>
    <p:extLst>
      <p:ext uri="{BB962C8B-B14F-4D97-AF65-F5344CB8AC3E}">
        <p14:creationId xmlns:p14="http://schemas.microsoft.com/office/powerpoint/2010/main" val="27369206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E6D04B5E-305D-4325-B210-3ADD576E47E2}" type="slidenum">
              <a:rPr lang="en-US" smtClean="0"/>
              <a:t>1</a:t>
            </a:fld>
            <a:endParaRPr lang="en-US"/>
          </a:p>
        </p:txBody>
      </p:sp>
    </p:spTree>
    <p:extLst>
      <p:ext uri="{BB962C8B-B14F-4D97-AF65-F5344CB8AC3E}">
        <p14:creationId xmlns:p14="http://schemas.microsoft.com/office/powerpoint/2010/main" val="15029138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E6D04B5E-305D-4325-B210-3ADD576E47E2}" type="slidenum">
              <a:rPr lang="en-US" smtClean="0"/>
              <a:t>10</a:t>
            </a:fld>
            <a:endParaRPr lang="en-US"/>
          </a:p>
        </p:txBody>
      </p:sp>
    </p:spTree>
    <p:extLst>
      <p:ext uri="{BB962C8B-B14F-4D97-AF65-F5344CB8AC3E}">
        <p14:creationId xmlns:p14="http://schemas.microsoft.com/office/powerpoint/2010/main" val="24136678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E6D04B5E-305D-4325-B210-3ADD576E47E2}" type="slidenum">
              <a:rPr lang="en-US" smtClean="0"/>
              <a:t>11</a:t>
            </a:fld>
            <a:endParaRPr lang="en-US"/>
          </a:p>
        </p:txBody>
      </p:sp>
    </p:spTree>
    <p:extLst>
      <p:ext uri="{BB962C8B-B14F-4D97-AF65-F5344CB8AC3E}">
        <p14:creationId xmlns:p14="http://schemas.microsoft.com/office/powerpoint/2010/main" val="39862718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E6D04B5E-305D-4325-B210-3ADD576E47E2}" type="slidenum">
              <a:rPr lang="en-US" smtClean="0"/>
              <a:t>12</a:t>
            </a:fld>
            <a:endParaRPr lang="en-US"/>
          </a:p>
        </p:txBody>
      </p:sp>
    </p:spTree>
    <p:extLst>
      <p:ext uri="{BB962C8B-B14F-4D97-AF65-F5344CB8AC3E}">
        <p14:creationId xmlns:p14="http://schemas.microsoft.com/office/powerpoint/2010/main" val="8994343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E6D04B5E-305D-4325-B210-3ADD576E47E2}" type="slidenum">
              <a:rPr lang="en-US" smtClean="0"/>
              <a:t>13</a:t>
            </a:fld>
            <a:endParaRPr lang="en-US"/>
          </a:p>
        </p:txBody>
      </p:sp>
    </p:spTree>
    <p:extLst>
      <p:ext uri="{BB962C8B-B14F-4D97-AF65-F5344CB8AC3E}">
        <p14:creationId xmlns:p14="http://schemas.microsoft.com/office/powerpoint/2010/main" val="41770023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E6D04B5E-305D-4325-B210-3ADD576E47E2}" type="slidenum">
              <a:rPr lang="en-US" smtClean="0"/>
              <a:t>14</a:t>
            </a:fld>
            <a:endParaRPr lang="en-US"/>
          </a:p>
        </p:txBody>
      </p:sp>
    </p:spTree>
    <p:extLst>
      <p:ext uri="{BB962C8B-B14F-4D97-AF65-F5344CB8AC3E}">
        <p14:creationId xmlns:p14="http://schemas.microsoft.com/office/powerpoint/2010/main" val="41299119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E6D04B5E-305D-4325-B210-3ADD576E47E2}" type="slidenum">
              <a:rPr lang="en-US" smtClean="0"/>
              <a:t>15</a:t>
            </a:fld>
            <a:endParaRPr lang="en-US"/>
          </a:p>
        </p:txBody>
      </p:sp>
    </p:spTree>
    <p:extLst>
      <p:ext uri="{BB962C8B-B14F-4D97-AF65-F5344CB8AC3E}">
        <p14:creationId xmlns:p14="http://schemas.microsoft.com/office/powerpoint/2010/main" val="17376434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Union of Soviet Socialist Republics</a:t>
            </a:r>
          </a:p>
        </p:txBody>
      </p:sp>
      <p:sp>
        <p:nvSpPr>
          <p:cNvPr id="4" name="Slide Number Placeholder 3"/>
          <p:cNvSpPr>
            <a:spLocks noGrp="1"/>
          </p:cNvSpPr>
          <p:nvPr>
            <p:ph type="sldNum" sz="quarter" idx="10"/>
          </p:nvPr>
        </p:nvSpPr>
        <p:spPr/>
        <p:txBody>
          <a:bodyPr/>
          <a:lstStyle/>
          <a:p>
            <a:fld id="{E6D04B5E-305D-4325-B210-3ADD576E47E2}" type="slidenum">
              <a:rPr lang="en-US" smtClean="0"/>
              <a:t>16</a:t>
            </a:fld>
            <a:endParaRPr lang="en-US"/>
          </a:p>
        </p:txBody>
      </p:sp>
    </p:spTree>
    <p:extLst>
      <p:ext uri="{BB962C8B-B14F-4D97-AF65-F5344CB8AC3E}">
        <p14:creationId xmlns:p14="http://schemas.microsoft.com/office/powerpoint/2010/main" val="7048366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E6D04B5E-305D-4325-B210-3ADD576E47E2}" type="slidenum">
              <a:rPr lang="en-US" smtClean="0"/>
              <a:t>17</a:t>
            </a:fld>
            <a:endParaRPr lang="en-US"/>
          </a:p>
        </p:txBody>
      </p:sp>
    </p:spTree>
    <p:extLst>
      <p:ext uri="{BB962C8B-B14F-4D97-AF65-F5344CB8AC3E}">
        <p14:creationId xmlns:p14="http://schemas.microsoft.com/office/powerpoint/2010/main" val="31844654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E6D04B5E-305D-4325-B210-3ADD576E47E2}" type="slidenum">
              <a:rPr lang="en-US" smtClean="0"/>
              <a:t>18</a:t>
            </a:fld>
            <a:endParaRPr lang="en-US"/>
          </a:p>
        </p:txBody>
      </p:sp>
    </p:spTree>
    <p:extLst>
      <p:ext uri="{BB962C8B-B14F-4D97-AF65-F5344CB8AC3E}">
        <p14:creationId xmlns:p14="http://schemas.microsoft.com/office/powerpoint/2010/main" val="5855538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E6D04B5E-305D-4325-B210-3ADD576E47E2}" type="slidenum">
              <a:rPr lang="en-US" smtClean="0"/>
              <a:t>19</a:t>
            </a:fld>
            <a:endParaRPr lang="en-US"/>
          </a:p>
        </p:txBody>
      </p:sp>
    </p:spTree>
    <p:extLst>
      <p:ext uri="{BB962C8B-B14F-4D97-AF65-F5344CB8AC3E}">
        <p14:creationId xmlns:p14="http://schemas.microsoft.com/office/powerpoint/2010/main" val="12142337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E6D04B5E-305D-4325-B210-3ADD576E47E2}" type="slidenum">
              <a:rPr lang="en-US" smtClean="0"/>
              <a:t>2</a:t>
            </a:fld>
            <a:endParaRPr lang="en-US"/>
          </a:p>
        </p:txBody>
      </p:sp>
    </p:spTree>
    <p:extLst>
      <p:ext uri="{BB962C8B-B14F-4D97-AF65-F5344CB8AC3E}">
        <p14:creationId xmlns:p14="http://schemas.microsoft.com/office/powerpoint/2010/main" val="28143066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E6D04B5E-305D-4325-B210-3ADD576E47E2}" type="slidenum">
              <a:rPr lang="en-US" smtClean="0"/>
              <a:t>20</a:t>
            </a:fld>
            <a:endParaRPr lang="en-US"/>
          </a:p>
        </p:txBody>
      </p:sp>
    </p:spTree>
    <p:extLst>
      <p:ext uri="{BB962C8B-B14F-4D97-AF65-F5344CB8AC3E}">
        <p14:creationId xmlns:p14="http://schemas.microsoft.com/office/powerpoint/2010/main" val="12876238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E6D04B5E-305D-4325-B210-3ADD576E47E2}" type="slidenum">
              <a:rPr lang="en-US" smtClean="0"/>
              <a:t>21</a:t>
            </a:fld>
            <a:endParaRPr lang="en-US"/>
          </a:p>
        </p:txBody>
      </p:sp>
    </p:spTree>
    <p:extLst>
      <p:ext uri="{BB962C8B-B14F-4D97-AF65-F5344CB8AC3E}">
        <p14:creationId xmlns:p14="http://schemas.microsoft.com/office/powerpoint/2010/main" val="8895942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E6D04B5E-305D-4325-B210-3ADD576E47E2}" type="slidenum">
              <a:rPr lang="en-US" smtClean="0"/>
              <a:t>22</a:t>
            </a:fld>
            <a:endParaRPr lang="en-US"/>
          </a:p>
        </p:txBody>
      </p:sp>
    </p:spTree>
    <p:extLst>
      <p:ext uri="{BB962C8B-B14F-4D97-AF65-F5344CB8AC3E}">
        <p14:creationId xmlns:p14="http://schemas.microsoft.com/office/powerpoint/2010/main" val="36003380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E6D04B5E-305D-4325-B210-3ADD576E47E2}" type="slidenum">
              <a:rPr lang="en-US" smtClean="0"/>
              <a:t>23</a:t>
            </a:fld>
            <a:endParaRPr lang="en-US"/>
          </a:p>
        </p:txBody>
      </p:sp>
    </p:spTree>
    <p:extLst>
      <p:ext uri="{BB962C8B-B14F-4D97-AF65-F5344CB8AC3E}">
        <p14:creationId xmlns:p14="http://schemas.microsoft.com/office/powerpoint/2010/main" val="18573472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E6D04B5E-305D-4325-B210-3ADD576E47E2}" type="slidenum">
              <a:rPr lang="en-US" smtClean="0"/>
              <a:t>24</a:t>
            </a:fld>
            <a:endParaRPr lang="en-US"/>
          </a:p>
        </p:txBody>
      </p:sp>
    </p:spTree>
    <p:extLst>
      <p:ext uri="{BB962C8B-B14F-4D97-AF65-F5344CB8AC3E}">
        <p14:creationId xmlns:p14="http://schemas.microsoft.com/office/powerpoint/2010/main" val="41909820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E6D04B5E-305D-4325-B210-3ADD576E47E2}" type="slidenum">
              <a:rPr lang="en-US" smtClean="0"/>
              <a:t>25</a:t>
            </a:fld>
            <a:endParaRPr lang="en-US"/>
          </a:p>
        </p:txBody>
      </p:sp>
    </p:spTree>
    <p:extLst>
      <p:ext uri="{BB962C8B-B14F-4D97-AF65-F5344CB8AC3E}">
        <p14:creationId xmlns:p14="http://schemas.microsoft.com/office/powerpoint/2010/main" val="17108470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E6D04B5E-305D-4325-B210-3ADD576E47E2}" type="slidenum">
              <a:rPr lang="en-US" smtClean="0"/>
              <a:t>26</a:t>
            </a:fld>
            <a:endParaRPr lang="en-US"/>
          </a:p>
        </p:txBody>
      </p:sp>
    </p:spTree>
    <p:extLst>
      <p:ext uri="{BB962C8B-B14F-4D97-AF65-F5344CB8AC3E}">
        <p14:creationId xmlns:p14="http://schemas.microsoft.com/office/powerpoint/2010/main" val="14647753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E6D04B5E-305D-4325-B210-3ADD576E47E2}" type="slidenum">
              <a:rPr lang="en-US" smtClean="0"/>
              <a:t>27</a:t>
            </a:fld>
            <a:endParaRPr lang="en-US"/>
          </a:p>
        </p:txBody>
      </p:sp>
    </p:spTree>
    <p:extLst>
      <p:ext uri="{BB962C8B-B14F-4D97-AF65-F5344CB8AC3E}">
        <p14:creationId xmlns:p14="http://schemas.microsoft.com/office/powerpoint/2010/main" val="14020946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E6D04B5E-305D-4325-B210-3ADD576E47E2}" type="slidenum">
              <a:rPr lang="en-US" smtClean="0"/>
              <a:t>28</a:t>
            </a:fld>
            <a:endParaRPr lang="en-US"/>
          </a:p>
        </p:txBody>
      </p:sp>
    </p:spTree>
    <p:extLst>
      <p:ext uri="{BB962C8B-B14F-4D97-AF65-F5344CB8AC3E}">
        <p14:creationId xmlns:p14="http://schemas.microsoft.com/office/powerpoint/2010/main" val="8561572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E6D04B5E-305D-4325-B210-3ADD576E47E2}" type="slidenum">
              <a:rPr lang="en-US" smtClean="0"/>
              <a:t>29</a:t>
            </a:fld>
            <a:endParaRPr lang="en-US"/>
          </a:p>
        </p:txBody>
      </p:sp>
    </p:spTree>
    <p:extLst>
      <p:ext uri="{BB962C8B-B14F-4D97-AF65-F5344CB8AC3E}">
        <p14:creationId xmlns:p14="http://schemas.microsoft.com/office/powerpoint/2010/main" val="29849353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E6D04B5E-305D-4325-B210-3ADD576E47E2}" type="slidenum">
              <a:rPr lang="en-US" smtClean="0"/>
              <a:t>3</a:t>
            </a:fld>
            <a:endParaRPr lang="en-US"/>
          </a:p>
        </p:txBody>
      </p:sp>
    </p:spTree>
    <p:extLst>
      <p:ext uri="{BB962C8B-B14F-4D97-AF65-F5344CB8AC3E}">
        <p14:creationId xmlns:p14="http://schemas.microsoft.com/office/powerpoint/2010/main" val="5975385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E6D04B5E-305D-4325-B210-3ADD576E47E2}" type="slidenum">
              <a:rPr lang="en-US" smtClean="0"/>
              <a:t>30</a:t>
            </a:fld>
            <a:endParaRPr lang="en-US"/>
          </a:p>
        </p:txBody>
      </p:sp>
    </p:spTree>
    <p:extLst>
      <p:ext uri="{BB962C8B-B14F-4D97-AF65-F5344CB8AC3E}">
        <p14:creationId xmlns:p14="http://schemas.microsoft.com/office/powerpoint/2010/main" val="18528841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E6D04B5E-305D-4325-B210-3ADD576E47E2}" type="slidenum">
              <a:rPr lang="en-US" smtClean="0"/>
              <a:t>31</a:t>
            </a:fld>
            <a:endParaRPr lang="en-US"/>
          </a:p>
        </p:txBody>
      </p:sp>
    </p:spTree>
    <p:extLst>
      <p:ext uri="{BB962C8B-B14F-4D97-AF65-F5344CB8AC3E}">
        <p14:creationId xmlns:p14="http://schemas.microsoft.com/office/powerpoint/2010/main" val="36451835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E6D04B5E-305D-4325-B210-3ADD576E47E2}" type="slidenum">
              <a:rPr lang="en-US" smtClean="0"/>
              <a:t>32</a:t>
            </a:fld>
            <a:endParaRPr lang="en-US"/>
          </a:p>
        </p:txBody>
      </p:sp>
    </p:spTree>
    <p:extLst>
      <p:ext uri="{BB962C8B-B14F-4D97-AF65-F5344CB8AC3E}">
        <p14:creationId xmlns:p14="http://schemas.microsoft.com/office/powerpoint/2010/main" val="20856795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E6D04B5E-305D-4325-B210-3ADD576E47E2}" type="slidenum">
              <a:rPr lang="en-US" smtClean="0"/>
              <a:t>33</a:t>
            </a:fld>
            <a:endParaRPr lang="en-US"/>
          </a:p>
        </p:txBody>
      </p:sp>
    </p:spTree>
    <p:extLst>
      <p:ext uri="{BB962C8B-B14F-4D97-AF65-F5344CB8AC3E}">
        <p14:creationId xmlns:p14="http://schemas.microsoft.com/office/powerpoint/2010/main" val="5851272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E6D04B5E-305D-4325-B210-3ADD576E47E2}" type="slidenum">
              <a:rPr lang="en-US" smtClean="0"/>
              <a:t>34</a:t>
            </a:fld>
            <a:endParaRPr lang="en-US"/>
          </a:p>
        </p:txBody>
      </p:sp>
    </p:spTree>
    <p:extLst>
      <p:ext uri="{BB962C8B-B14F-4D97-AF65-F5344CB8AC3E}">
        <p14:creationId xmlns:p14="http://schemas.microsoft.com/office/powerpoint/2010/main" val="3101982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E6D04B5E-305D-4325-B210-3ADD576E47E2}" type="slidenum">
              <a:rPr lang="en-US" smtClean="0"/>
              <a:t>35</a:t>
            </a:fld>
            <a:endParaRPr lang="en-US"/>
          </a:p>
        </p:txBody>
      </p:sp>
    </p:spTree>
    <p:extLst>
      <p:ext uri="{BB962C8B-B14F-4D97-AF65-F5344CB8AC3E}">
        <p14:creationId xmlns:p14="http://schemas.microsoft.com/office/powerpoint/2010/main" val="467772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E6D04B5E-305D-4325-B210-3ADD576E47E2}" type="slidenum">
              <a:rPr lang="en-US" smtClean="0"/>
              <a:t>36</a:t>
            </a:fld>
            <a:endParaRPr lang="en-US"/>
          </a:p>
        </p:txBody>
      </p:sp>
    </p:spTree>
    <p:extLst>
      <p:ext uri="{BB962C8B-B14F-4D97-AF65-F5344CB8AC3E}">
        <p14:creationId xmlns:p14="http://schemas.microsoft.com/office/powerpoint/2010/main" val="17268714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E6D04B5E-305D-4325-B210-3ADD576E47E2}" type="slidenum">
              <a:rPr lang="en-US" smtClean="0"/>
              <a:t>37</a:t>
            </a:fld>
            <a:endParaRPr lang="en-US"/>
          </a:p>
        </p:txBody>
      </p:sp>
    </p:spTree>
    <p:extLst>
      <p:ext uri="{BB962C8B-B14F-4D97-AF65-F5344CB8AC3E}">
        <p14:creationId xmlns:p14="http://schemas.microsoft.com/office/powerpoint/2010/main" val="2389817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E6D04B5E-305D-4325-B210-3ADD576E47E2}" type="slidenum">
              <a:rPr lang="en-US" smtClean="0"/>
              <a:t>38</a:t>
            </a:fld>
            <a:endParaRPr lang="en-US"/>
          </a:p>
        </p:txBody>
      </p:sp>
    </p:spTree>
    <p:extLst>
      <p:ext uri="{BB962C8B-B14F-4D97-AF65-F5344CB8AC3E}">
        <p14:creationId xmlns:p14="http://schemas.microsoft.com/office/powerpoint/2010/main" val="38307643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E6D04B5E-305D-4325-B210-3ADD576E47E2}" type="slidenum">
              <a:rPr lang="en-US" smtClean="0"/>
              <a:t>39</a:t>
            </a:fld>
            <a:endParaRPr lang="en-US"/>
          </a:p>
        </p:txBody>
      </p:sp>
    </p:spTree>
    <p:extLst>
      <p:ext uri="{BB962C8B-B14F-4D97-AF65-F5344CB8AC3E}">
        <p14:creationId xmlns:p14="http://schemas.microsoft.com/office/powerpoint/2010/main" val="17957290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E6D04B5E-305D-4325-B210-3ADD576E47E2}" type="slidenum">
              <a:rPr lang="en-US" smtClean="0"/>
              <a:t>4</a:t>
            </a:fld>
            <a:endParaRPr lang="en-US"/>
          </a:p>
        </p:txBody>
      </p:sp>
    </p:spTree>
    <p:extLst>
      <p:ext uri="{BB962C8B-B14F-4D97-AF65-F5344CB8AC3E}">
        <p14:creationId xmlns:p14="http://schemas.microsoft.com/office/powerpoint/2010/main" val="26283307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E6D04B5E-305D-4325-B210-3ADD576E47E2}" type="slidenum">
              <a:rPr lang="en-US" smtClean="0"/>
              <a:t>40</a:t>
            </a:fld>
            <a:endParaRPr lang="en-US"/>
          </a:p>
        </p:txBody>
      </p:sp>
    </p:spTree>
    <p:extLst>
      <p:ext uri="{BB962C8B-B14F-4D97-AF65-F5344CB8AC3E}">
        <p14:creationId xmlns:p14="http://schemas.microsoft.com/office/powerpoint/2010/main" val="4245579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E6D04B5E-305D-4325-B210-3ADD576E47E2}" type="slidenum">
              <a:rPr lang="en-US" smtClean="0"/>
              <a:t>41</a:t>
            </a:fld>
            <a:endParaRPr lang="en-US"/>
          </a:p>
        </p:txBody>
      </p:sp>
    </p:spTree>
    <p:extLst>
      <p:ext uri="{BB962C8B-B14F-4D97-AF65-F5344CB8AC3E}">
        <p14:creationId xmlns:p14="http://schemas.microsoft.com/office/powerpoint/2010/main" val="10697659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E6D04B5E-305D-4325-B210-3ADD576E47E2}" type="slidenum">
              <a:rPr lang="en-US" smtClean="0"/>
              <a:t>42</a:t>
            </a:fld>
            <a:endParaRPr lang="en-US"/>
          </a:p>
        </p:txBody>
      </p:sp>
    </p:spTree>
    <p:extLst>
      <p:ext uri="{BB962C8B-B14F-4D97-AF65-F5344CB8AC3E}">
        <p14:creationId xmlns:p14="http://schemas.microsoft.com/office/powerpoint/2010/main" val="393895737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E6D04B5E-305D-4325-B210-3ADD576E47E2}" type="slidenum">
              <a:rPr lang="en-US" smtClean="0"/>
              <a:t>43</a:t>
            </a:fld>
            <a:endParaRPr lang="en-US"/>
          </a:p>
        </p:txBody>
      </p:sp>
    </p:spTree>
    <p:extLst>
      <p:ext uri="{BB962C8B-B14F-4D97-AF65-F5344CB8AC3E}">
        <p14:creationId xmlns:p14="http://schemas.microsoft.com/office/powerpoint/2010/main" val="23421534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E6D04B5E-305D-4325-B210-3ADD576E47E2}" type="slidenum">
              <a:rPr lang="en-US" smtClean="0"/>
              <a:t>44</a:t>
            </a:fld>
            <a:endParaRPr lang="en-US"/>
          </a:p>
        </p:txBody>
      </p:sp>
    </p:spTree>
    <p:extLst>
      <p:ext uri="{BB962C8B-B14F-4D97-AF65-F5344CB8AC3E}">
        <p14:creationId xmlns:p14="http://schemas.microsoft.com/office/powerpoint/2010/main" val="63260213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E6D04B5E-305D-4325-B210-3ADD576E47E2}" type="slidenum">
              <a:rPr lang="en-US" smtClean="0"/>
              <a:t>45</a:t>
            </a:fld>
            <a:endParaRPr lang="en-US"/>
          </a:p>
        </p:txBody>
      </p:sp>
    </p:spTree>
    <p:extLst>
      <p:ext uri="{BB962C8B-B14F-4D97-AF65-F5344CB8AC3E}">
        <p14:creationId xmlns:p14="http://schemas.microsoft.com/office/powerpoint/2010/main" val="240048261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E6D04B5E-305D-4325-B210-3ADD576E47E2}" type="slidenum">
              <a:rPr lang="en-US" smtClean="0"/>
              <a:t>46</a:t>
            </a:fld>
            <a:endParaRPr lang="en-US"/>
          </a:p>
        </p:txBody>
      </p:sp>
    </p:spTree>
    <p:extLst>
      <p:ext uri="{BB962C8B-B14F-4D97-AF65-F5344CB8AC3E}">
        <p14:creationId xmlns:p14="http://schemas.microsoft.com/office/powerpoint/2010/main" val="241645448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E6D04B5E-305D-4325-B210-3ADD576E47E2}" type="slidenum">
              <a:rPr lang="en-US" smtClean="0"/>
              <a:t>47</a:t>
            </a:fld>
            <a:endParaRPr lang="en-US"/>
          </a:p>
        </p:txBody>
      </p:sp>
    </p:spTree>
    <p:extLst>
      <p:ext uri="{BB962C8B-B14F-4D97-AF65-F5344CB8AC3E}">
        <p14:creationId xmlns:p14="http://schemas.microsoft.com/office/powerpoint/2010/main" val="215103816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E6D04B5E-305D-4325-B210-3ADD576E47E2}" type="slidenum">
              <a:rPr lang="en-US" smtClean="0"/>
              <a:t>48</a:t>
            </a:fld>
            <a:endParaRPr lang="en-US"/>
          </a:p>
        </p:txBody>
      </p:sp>
    </p:spTree>
    <p:extLst>
      <p:ext uri="{BB962C8B-B14F-4D97-AF65-F5344CB8AC3E}">
        <p14:creationId xmlns:p14="http://schemas.microsoft.com/office/powerpoint/2010/main" val="259267824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E6D04B5E-305D-4325-B210-3ADD576E47E2}" type="slidenum">
              <a:rPr lang="en-US" smtClean="0"/>
              <a:t>49</a:t>
            </a:fld>
            <a:endParaRPr lang="en-US"/>
          </a:p>
        </p:txBody>
      </p:sp>
    </p:spTree>
    <p:extLst>
      <p:ext uri="{BB962C8B-B14F-4D97-AF65-F5344CB8AC3E}">
        <p14:creationId xmlns:p14="http://schemas.microsoft.com/office/powerpoint/2010/main" val="16794943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E6D04B5E-305D-4325-B210-3ADD576E47E2}" type="slidenum">
              <a:rPr lang="en-US" smtClean="0"/>
              <a:t>5</a:t>
            </a:fld>
            <a:endParaRPr lang="en-US"/>
          </a:p>
        </p:txBody>
      </p:sp>
    </p:spTree>
    <p:extLst>
      <p:ext uri="{BB962C8B-B14F-4D97-AF65-F5344CB8AC3E}">
        <p14:creationId xmlns:p14="http://schemas.microsoft.com/office/powerpoint/2010/main" val="270131017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E6D04B5E-305D-4325-B210-3ADD576E47E2}" type="slidenum">
              <a:rPr lang="en-US" smtClean="0"/>
              <a:t>50</a:t>
            </a:fld>
            <a:endParaRPr lang="en-US"/>
          </a:p>
        </p:txBody>
      </p:sp>
    </p:spTree>
    <p:extLst>
      <p:ext uri="{BB962C8B-B14F-4D97-AF65-F5344CB8AC3E}">
        <p14:creationId xmlns:p14="http://schemas.microsoft.com/office/powerpoint/2010/main" val="114023672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E6D04B5E-305D-4325-B210-3ADD576E47E2}" type="slidenum">
              <a:rPr lang="en-US" smtClean="0"/>
              <a:t>51</a:t>
            </a:fld>
            <a:endParaRPr lang="en-US"/>
          </a:p>
        </p:txBody>
      </p:sp>
    </p:spTree>
    <p:extLst>
      <p:ext uri="{BB962C8B-B14F-4D97-AF65-F5344CB8AC3E}">
        <p14:creationId xmlns:p14="http://schemas.microsoft.com/office/powerpoint/2010/main" val="132891506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E6D04B5E-305D-4325-B210-3ADD576E47E2}" type="slidenum">
              <a:rPr lang="en-US" smtClean="0"/>
              <a:t>52</a:t>
            </a:fld>
            <a:endParaRPr lang="en-US"/>
          </a:p>
        </p:txBody>
      </p:sp>
    </p:spTree>
    <p:extLst>
      <p:ext uri="{BB962C8B-B14F-4D97-AF65-F5344CB8AC3E}">
        <p14:creationId xmlns:p14="http://schemas.microsoft.com/office/powerpoint/2010/main" val="106718767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E6D04B5E-305D-4325-B210-3ADD576E47E2}" type="slidenum">
              <a:rPr lang="en-US" smtClean="0"/>
              <a:t>53</a:t>
            </a:fld>
            <a:endParaRPr lang="en-US"/>
          </a:p>
        </p:txBody>
      </p:sp>
    </p:spTree>
    <p:extLst>
      <p:ext uri="{BB962C8B-B14F-4D97-AF65-F5344CB8AC3E}">
        <p14:creationId xmlns:p14="http://schemas.microsoft.com/office/powerpoint/2010/main" val="276848999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E6D04B5E-305D-4325-B210-3ADD576E47E2}" type="slidenum">
              <a:rPr lang="en-US" smtClean="0"/>
              <a:t>54</a:t>
            </a:fld>
            <a:endParaRPr lang="en-US"/>
          </a:p>
        </p:txBody>
      </p:sp>
    </p:spTree>
    <p:extLst>
      <p:ext uri="{BB962C8B-B14F-4D97-AF65-F5344CB8AC3E}">
        <p14:creationId xmlns:p14="http://schemas.microsoft.com/office/powerpoint/2010/main" val="348878810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E6D04B5E-305D-4325-B210-3ADD576E47E2}" type="slidenum">
              <a:rPr lang="en-US" smtClean="0"/>
              <a:t>55</a:t>
            </a:fld>
            <a:endParaRPr lang="en-US"/>
          </a:p>
        </p:txBody>
      </p:sp>
    </p:spTree>
    <p:extLst>
      <p:ext uri="{BB962C8B-B14F-4D97-AF65-F5344CB8AC3E}">
        <p14:creationId xmlns:p14="http://schemas.microsoft.com/office/powerpoint/2010/main" val="115054165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E6D04B5E-305D-4325-B210-3ADD576E47E2}" type="slidenum">
              <a:rPr lang="en-US" smtClean="0"/>
              <a:t>56</a:t>
            </a:fld>
            <a:endParaRPr lang="en-US"/>
          </a:p>
        </p:txBody>
      </p:sp>
    </p:spTree>
    <p:extLst>
      <p:ext uri="{BB962C8B-B14F-4D97-AF65-F5344CB8AC3E}">
        <p14:creationId xmlns:p14="http://schemas.microsoft.com/office/powerpoint/2010/main" val="233883408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E6D04B5E-305D-4325-B210-3ADD576E47E2}" type="slidenum">
              <a:rPr lang="en-US" smtClean="0"/>
              <a:t>57</a:t>
            </a:fld>
            <a:endParaRPr lang="en-US"/>
          </a:p>
        </p:txBody>
      </p:sp>
    </p:spTree>
    <p:extLst>
      <p:ext uri="{BB962C8B-B14F-4D97-AF65-F5344CB8AC3E}">
        <p14:creationId xmlns:p14="http://schemas.microsoft.com/office/powerpoint/2010/main" val="310371657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E6D04B5E-305D-4325-B210-3ADD576E47E2}" type="slidenum">
              <a:rPr lang="en-US" smtClean="0"/>
              <a:t>58</a:t>
            </a:fld>
            <a:endParaRPr lang="en-US"/>
          </a:p>
        </p:txBody>
      </p:sp>
    </p:spTree>
    <p:extLst>
      <p:ext uri="{BB962C8B-B14F-4D97-AF65-F5344CB8AC3E}">
        <p14:creationId xmlns:p14="http://schemas.microsoft.com/office/powerpoint/2010/main" val="198665957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E6D04B5E-305D-4325-B210-3ADD576E47E2}" type="slidenum">
              <a:rPr lang="en-US" smtClean="0"/>
              <a:t>59</a:t>
            </a:fld>
            <a:endParaRPr lang="en-US"/>
          </a:p>
        </p:txBody>
      </p:sp>
    </p:spTree>
    <p:extLst>
      <p:ext uri="{BB962C8B-B14F-4D97-AF65-F5344CB8AC3E}">
        <p14:creationId xmlns:p14="http://schemas.microsoft.com/office/powerpoint/2010/main" val="16312478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E6D04B5E-305D-4325-B210-3ADD576E47E2}" type="slidenum">
              <a:rPr lang="en-US" smtClean="0"/>
              <a:t>6</a:t>
            </a:fld>
            <a:endParaRPr lang="en-US"/>
          </a:p>
        </p:txBody>
      </p:sp>
    </p:spTree>
    <p:extLst>
      <p:ext uri="{BB962C8B-B14F-4D97-AF65-F5344CB8AC3E}">
        <p14:creationId xmlns:p14="http://schemas.microsoft.com/office/powerpoint/2010/main" val="411973766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E6D04B5E-305D-4325-B210-3ADD576E47E2}" type="slidenum">
              <a:rPr lang="en-US" smtClean="0"/>
              <a:t>60</a:t>
            </a:fld>
            <a:endParaRPr lang="en-US"/>
          </a:p>
        </p:txBody>
      </p:sp>
    </p:spTree>
    <p:extLst>
      <p:ext uri="{BB962C8B-B14F-4D97-AF65-F5344CB8AC3E}">
        <p14:creationId xmlns:p14="http://schemas.microsoft.com/office/powerpoint/2010/main" val="342503391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E6D04B5E-305D-4325-B210-3ADD576E47E2}" type="slidenum">
              <a:rPr lang="en-US" smtClean="0"/>
              <a:t>61</a:t>
            </a:fld>
            <a:endParaRPr lang="en-US"/>
          </a:p>
        </p:txBody>
      </p:sp>
    </p:spTree>
    <p:extLst>
      <p:ext uri="{BB962C8B-B14F-4D97-AF65-F5344CB8AC3E}">
        <p14:creationId xmlns:p14="http://schemas.microsoft.com/office/powerpoint/2010/main" val="98387717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E6D04B5E-305D-4325-B210-3ADD576E47E2}" type="slidenum">
              <a:rPr lang="en-US" smtClean="0"/>
              <a:t>62</a:t>
            </a:fld>
            <a:endParaRPr lang="en-US"/>
          </a:p>
        </p:txBody>
      </p:sp>
    </p:spTree>
    <p:extLst>
      <p:ext uri="{BB962C8B-B14F-4D97-AF65-F5344CB8AC3E}">
        <p14:creationId xmlns:p14="http://schemas.microsoft.com/office/powerpoint/2010/main" val="196971233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E6D04B5E-305D-4325-B210-3ADD576E47E2}" type="slidenum">
              <a:rPr lang="en-US" smtClean="0"/>
              <a:t>63</a:t>
            </a:fld>
            <a:endParaRPr lang="en-US"/>
          </a:p>
        </p:txBody>
      </p:sp>
    </p:spTree>
    <p:extLst>
      <p:ext uri="{BB962C8B-B14F-4D97-AF65-F5344CB8AC3E}">
        <p14:creationId xmlns:p14="http://schemas.microsoft.com/office/powerpoint/2010/main" val="57750816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E6D04B5E-305D-4325-B210-3ADD576E47E2}" type="slidenum">
              <a:rPr lang="en-US" smtClean="0"/>
              <a:t>64</a:t>
            </a:fld>
            <a:endParaRPr lang="en-US"/>
          </a:p>
        </p:txBody>
      </p:sp>
    </p:spTree>
    <p:extLst>
      <p:ext uri="{BB962C8B-B14F-4D97-AF65-F5344CB8AC3E}">
        <p14:creationId xmlns:p14="http://schemas.microsoft.com/office/powerpoint/2010/main" val="14353830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E6D04B5E-305D-4325-B210-3ADD576E47E2}" type="slidenum">
              <a:rPr lang="en-US" smtClean="0"/>
              <a:t>7</a:t>
            </a:fld>
            <a:endParaRPr lang="en-US"/>
          </a:p>
        </p:txBody>
      </p:sp>
    </p:spTree>
    <p:extLst>
      <p:ext uri="{BB962C8B-B14F-4D97-AF65-F5344CB8AC3E}">
        <p14:creationId xmlns:p14="http://schemas.microsoft.com/office/powerpoint/2010/main" val="23256306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E6D04B5E-305D-4325-B210-3ADD576E47E2}" type="slidenum">
              <a:rPr lang="en-US" smtClean="0"/>
              <a:t>8</a:t>
            </a:fld>
            <a:endParaRPr lang="en-US"/>
          </a:p>
        </p:txBody>
      </p:sp>
    </p:spTree>
    <p:extLst>
      <p:ext uri="{BB962C8B-B14F-4D97-AF65-F5344CB8AC3E}">
        <p14:creationId xmlns:p14="http://schemas.microsoft.com/office/powerpoint/2010/main" val="1917357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E6D04B5E-305D-4325-B210-3ADD576E47E2}" type="slidenum">
              <a:rPr lang="en-US" smtClean="0"/>
              <a:t>9</a:t>
            </a:fld>
            <a:endParaRPr lang="en-US"/>
          </a:p>
        </p:txBody>
      </p:sp>
    </p:spTree>
    <p:extLst>
      <p:ext uri="{BB962C8B-B14F-4D97-AF65-F5344CB8AC3E}">
        <p14:creationId xmlns:p14="http://schemas.microsoft.com/office/powerpoint/2010/main" val="22680752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0" name="Group 9"/>
          <p:cNvGrpSpPr/>
          <p:nvPr/>
        </p:nvGrpSpPr>
        <p:grpSpPr>
          <a:xfrm>
            <a:off x="0" y="0"/>
            <a:ext cx="12188825" cy="6872226"/>
            <a:chOff x="0" y="0"/>
            <a:chExt cx="12188825" cy="6872226"/>
          </a:xfrm>
        </p:grpSpPr>
        <p:pic>
          <p:nvPicPr>
            <p:cNvPr id="9" name="Picture 8" descr="HD-PanelTitle-V.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673"/>
            <a:stretch/>
          </p:blipFill>
          <p:spPr>
            <a:xfrm rot="5400000">
              <a:off x="5245268" y="530352"/>
              <a:ext cx="1673352" cy="612648"/>
            </a:xfrm>
            <a:prstGeom prst="rect">
              <a:avLst/>
            </a:prstGeom>
          </p:spPr>
        </p:pic>
        <p:pic>
          <p:nvPicPr>
            <p:cNvPr id="18" name="Picture 17"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r="48819"/>
            <a:stretch/>
          </p:blipFill>
          <p:spPr>
            <a:xfrm rot="5400000">
              <a:off x="5263556" y="5747514"/>
              <a:ext cx="1636776"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8C4DB575-60D5-4B1A-A85A-EE7B8CC49B1E}" type="datetimeFigureOut">
              <a:rPr lang="en-US" smtClean="0"/>
              <a:t>3/24/2018</a:t>
            </a:fld>
            <a:endParaRPr lang="en-US"/>
          </a:p>
        </p:txBody>
      </p:sp>
      <p:sp>
        <p:nvSpPr>
          <p:cNvPr id="5" name="Footer Placeholder 4"/>
          <p:cNvSpPr>
            <a:spLocks noGrp="1"/>
          </p:cNvSpPr>
          <p:nvPr>
            <p:ph type="ftr" sz="quarter" idx="11"/>
          </p:nvPr>
        </p:nvSpPr>
        <p:spPr>
          <a:xfrm>
            <a:off x="2692397" y="5037663"/>
            <a:ext cx="5214635" cy="279400"/>
          </a:xfrm>
        </p:spPr>
        <p:txBody>
          <a:bodyPr/>
          <a:lstStyle/>
          <a:p>
            <a:endParaRPr lang="en-US"/>
          </a:p>
        </p:txBody>
      </p:sp>
      <p:sp>
        <p:nvSpPr>
          <p:cNvPr id="6" name="Slide Number Placeholder 5"/>
          <p:cNvSpPr>
            <a:spLocks noGrp="1"/>
          </p:cNvSpPr>
          <p:nvPr>
            <p:ph type="sldNum" sz="quarter" idx="12"/>
          </p:nvPr>
        </p:nvSpPr>
        <p:spPr>
          <a:xfrm>
            <a:off x="8956900" y="5037663"/>
            <a:ext cx="551167" cy="279400"/>
          </a:xfrm>
        </p:spPr>
        <p:txBody>
          <a:bodyPr/>
          <a:lstStyle/>
          <a:p>
            <a:fld id="{AEFEB797-4893-4F21-990D-75B9D3B9A253}" type="slidenum">
              <a:rPr lang="en-US" smtClean="0"/>
              <a:t>‹#›</a:t>
            </a:fld>
            <a:endParaRPr lang="en-US"/>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291976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C4DB575-60D5-4B1A-A85A-EE7B8CC49B1E}" type="datetimeFigureOut">
              <a:rPr lang="en-US" smtClean="0"/>
              <a:t>3/24/2018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FEB797-4893-4F21-990D-75B9D3B9A253}" type="slidenum">
              <a:rPr lang="en-US" smtClean="0"/>
              <a:t>‹#›</a:t>
            </a:fld>
            <a:endParaRPr lang="en-US"/>
          </a:p>
        </p:txBody>
      </p:sp>
    </p:spTree>
    <p:extLst>
      <p:ext uri="{BB962C8B-B14F-4D97-AF65-F5344CB8AC3E}">
        <p14:creationId xmlns:p14="http://schemas.microsoft.com/office/powerpoint/2010/main" val="12543696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C4DB575-60D5-4B1A-A85A-EE7B8CC49B1E}" type="datetimeFigureOut">
              <a:rPr lang="en-US" smtClean="0"/>
              <a:t>3/24/2018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FEB797-4893-4F21-990D-75B9D3B9A253}" type="slidenum">
              <a:rPr lang="en-US" smtClean="0"/>
              <a:t>‹#›</a:t>
            </a:fld>
            <a:endParaRPr lang="en-US"/>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968972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C4DB575-60D5-4B1A-A85A-EE7B8CC49B1E}" type="datetimeFigureOut">
              <a:rPr lang="en-US" smtClean="0"/>
              <a:t>3/24/2018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FEB797-4893-4F21-990D-75B9D3B9A253}" type="slidenum">
              <a:rPr lang="en-US" smtClean="0"/>
              <a:t>‹#›</a:t>
            </a:fld>
            <a:endParaRPr lang="en-US"/>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522639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C4DB575-60D5-4B1A-A85A-EE7B8CC49B1E}" type="datetimeFigureOut">
              <a:rPr lang="en-US" smtClean="0"/>
              <a:t>3/24/2018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FEB797-4893-4F21-990D-75B9D3B9A253}" type="slidenum">
              <a:rPr lang="en-US" smtClean="0"/>
              <a:t>‹#›</a:t>
            </a:fld>
            <a:endParaRPr lang="en-US"/>
          </a:p>
        </p:txBody>
      </p:sp>
    </p:spTree>
    <p:extLst>
      <p:ext uri="{BB962C8B-B14F-4D97-AF65-F5344CB8AC3E}">
        <p14:creationId xmlns:p14="http://schemas.microsoft.com/office/powerpoint/2010/main" val="23883252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6"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C4DB575-60D5-4B1A-A85A-EE7B8CC49B1E}" type="datetimeFigureOut">
              <a:rPr lang="en-US" smtClean="0"/>
              <a:t>3/24/2018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FEB797-4893-4F21-990D-75B9D3B9A253}" type="slidenum">
              <a:rPr lang="en-US" smtClean="0"/>
              <a:t>‹#›</a:t>
            </a:fld>
            <a:endParaRPr lang="en-US"/>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662190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4"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C4DB575-60D5-4B1A-A85A-EE7B8CC49B1E}" type="datetimeFigureOut">
              <a:rPr lang="en-US" smtClean="0"/>
              <a:t>3/24/2018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FEB797-4893-4F21-990D-75B9D3B9A253}" type="slidenum">
              <a:rPr lang="en-US" smtClean="0"/>
              <a:t>‹#›</a:t>
            </a:fld>
            <a:endParaRPr lang="en-US"/>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61184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C4DB575-60D5-4B1A-A85A-EE7B8CC49B1E}" type="datetimeFigureOut">
              <a:rPr lang="en-US" smtClean="0"/>
              <a:t>3/24/2018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FEB797-4893-4F21-990D-75B9D3B9A253}"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052598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C4DB575-60D5-4B1A-A85A-EE7B8CC49B1E}" type="datetimeFigureOut">
              <a:rPr lang="en-US" smtClean="0"/>
              <a:t>3/24/2018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FEB797-4893-4F21-990D-75B9D3B9A253}" type="slidenum">
              <a:rPr lang="en-US" smtClean="0"/>
              <a:t>‹#›</a:t>
            </a:fld>
            <a:endParaRPr lang="en-US"/>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80513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C4DB575-60D5-4B1A-A85A-EE7B8CC49B1E}" type="datetimeFigureOut">
              <a:rPr lang="en-US" smtClean="0"/>
              <a:t>3/24/2018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FEB797-4893-4F21-990D-75B9D3B9A253}" type="slidenum">
              <a:rPr lang="en-US" smtClean="0"/>
              <a:t>‹#›</a:t>
            </a:fld>
            <a:endParaRPr lang="en-US"/>
          </a:p>
        </p:txBody>
      </p:sp>
    </p:spTree>
    <p:extLst>
      <p:ext uri="{BB962C8B-B14F-4D97-AF65-F5344CB8AC3E}">
        <p14:creationId xmlns:p14="http://schemas.microsoft.com/office/powerpoint/2010/main" val="26738937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C4DB575-60D5-4B1A-A85A-EE7B8CC49B1E}" type="datetimeFigureOut">
              <a:rPr lang="en-US" smtClean="0"/>
              <a:t>3/24/2018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FEB797-4893-4F21-990D-75B9D3B9A253}" type="slidenum">
              <a:rPr lang="en-US" smtClean="0"/>
              <a:t>‹#›</a:t>
            </a:fld>
            <a:endParaRPr lang="en-US"/>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569423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C4DB575-60D5-4B1A-A85A-EE7B8CC49B1E}" type="datetimeFigureOut">
              <a:rPr lang="en-US" smtClean="0"/>
              <a:t>3/24/2018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FEB797-4893-4F21-990D-75B9D3B9A253}" type="slidenum">
              <a:rPr lang="en-US" smtClean="0"/>
              <a:t>‹#›</a:t>
            </a:fld>
            <a:endParaRPr lang="en-US"/>
          </a:p>
        </p:txBody>
      </p:sp>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902710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C4DB575-60D5-4B1A-A85A-EE7B8CC49B1E}" type="datetimeFigureOut">
              <a:rPr lang="en-US" smtClean="0"/>
              <a:t>3/24/2018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FEB797-4893-4F21-990D-75B9D3B9A253}" type="slidenum">
              <a:rPr lang="en-US" smtClean="0"/>
              <a:t>‹#›</a:t>
            </a:fld>
            <a:endParaRPr lang="en-US"/>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900771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C4DB575-60D5-4B1A-A85A-EE7B8CC49B1E}" type="datetimeFigureOut">
              <a:rPr lang="en-US" smtClean="0"/>
              <a:t>3/24/2018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FEB797-4893-4F21-990D-75B9D3B9A253}"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481520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4DB575-60D5-4B1A-A85A-EE7B8CC49B1E}" type="datetimeFigureOut">
              <a:rPr lang="en-US" smtClean="0"/>
              <a:t>3/24/2018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FEB797-4893-4F21-990D-75B9D3B9A253}" type="slidenum">
              <a:rPr lang="en-US" smtClean="0"/>
              <a:t>‹#›</a:t>
            </a:fld>
            <a:endParaRPr lang="en-US"/>
          </a:p>
        </p:txBody>
      </p:sp>
    </p:spTree>
    <p:extLst>
      <p:ext uri="{BB962C8B-B14F-4D97-AF65-F5344CB8AC3E}">
        <p14:creationId xmlns:p14="http://schemas.microsoft.com/office/powerpoint/2010/main" val="789349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C4DB575-60D5-4B1A-A85A-EE7B8CC49B1E}" type="datetimeFigureOut">
              <a:rPr lang="en-US" smtClean="0"/>
              <a:t>3/24/2018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FEB797-4893-4F21-990D-75B9D3B9A253}" type="slidenum">
              <a:rPr lang="en-US" smtClean="0"/>
              <a:t>‹#›</a:t>
            </a:fld>
            <a:endParaRPr lang="en-US"/>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731177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C4DB575-60D5-4B1A-A85A-EE7B8CC49B1E}" type="datetimeFigureOut">
              <a:rPr lang="en-US" smtClean="0"/>
              <a:t>3/24/2018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FEB797-4893-4F21-990D-75B9D3B9A253}" type="slidenum">
              <a:rPr lang="en-US" smtClean="0"/>
              <a:t>‹#›</a:t>
            </a:fld>
            <a:endParaRPr lang="en-US"/>
          </a:p>
        </p:txBody>
      </p:sp>
    </p:spTree>
    <p:extLst>
      <p:ext uri="{BB962C8B-B14F-4D97-AF65-F5344CB8AC3E}">
        <p14:creationId xmlns:p14="http://schemas.microsoft.com/office/powerpoint/2010/main" val="9516849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0" y="0"/>
            <a:ext cx="12188825" cy="6856215"/>
            <a:chOff x="0" y="0"/>
            <a:chExt cx="12188825" cy="6856215"/>
          </a:xfrm>
        </p:grpSpPr>
        <p:pic>
          <p:nvPicPr>
            <p:cNvPr id="8" name="Picture 7" descr="HD-PanelContent-V.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r="5093"/>
            <a:stretch/>
          </p:blipFill>
          <p:spPr>
            <a:xfrm rot="5400000">
              <a:off x="5706471" y="76265"/>
              <a:ext cx="758952"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r="5093"/>
            <a:stretch/>
          </p:blipFill>
          <p:spPr>
            <a:xfrm rot="5400000">
              <a:off x="5706470" y="6173526"/>
              <a:ext cx="758952"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8C4DB575-60D5-4B1A-A85A-EE7B8CC49B1E}" type="datetimeFigureOut">
              <a:rPr lang="en-US" smtClean="0"/>
              <a:t>3/24/2018</a:t>
            </a:fld>
            <a:endParaRPr 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AEFEB797-4893-4F21-990D-75B9D3B9A253}" type="slidenum">
              <a:rPr lang="en-US" smtClean="0"/>
              <a:t>‹#›</a:t>
            </a:fld>
            <a:endParaRPr lang="en-US"/>
          </a:p>
        </p:txBody>
      </p:sp>
    </p:spTree>
    <p:extLst>
      <p:ext uri="{BB962C8B-B14F-4D97-AF65-F5344CB8AC3E}">
        <p14:creationId xmlns:p14="http://schemas.microsoft.com/office/powerpoint/2010/main" val="2115505644"/>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en.wikipedia.org/wiki/Community_health_worker" TargetMode="External"/><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hyperlink" Target="https://en.wikipedia.org/wiki/National_Rural_Health_Mission_of_India" TargetMode="External"/><Relationship Id="rId5" Type="http://schemas.openxmlformats.org/officeDocument/2006/relationships/hyperlink" Target="https://en.wikipedia.org/wiki/Ministry_of_Health_and_Family_Welfare" TargetMode="External"/><Relationship Id="rId4" Type="http://schemas.openxmlformats.org/officeDocument/2006/relationships/hyperlink" Target="https://en.wikipedia.org/wiki/Government_of_India" TargetMode="Externa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4.xml"/><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Primary Health Care </a:t>
            </a: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8605130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Be as close to the beneficiaries as possible</a:t>
            </a:r>
          </a:p>
        </p:txBody>
      </p:sp>
      <p:sp>
        <p:nvSpPr>
          <p:cNvPr id="3" name="Content Placeholder 2"/>
          <p:cNvSpPr>
            <a:spLocks noGrp="1"/>
          </p:cNvSpPr>
          <p:nvPr>
            <p:ph idx="1"/>
          </p:nvPr>
        </p:nvSpPr>
        <p:spPr/>
        <p:txBody>
          <a:bodyPr/>
          <a:lstStyle/>
          <a:p>
            <a:pPr marL="0" indent="0" algn="ctr">
              <a:buNone/>
            </a:pPr>
            <a:endParaRPr lang="en-US" dirty="0"/>
          </a:p>
        </p:txBody>
      </p:sp>
      <p:pic>
        <p:nvPicPr>
          <p:cNvPr id="4" name="Picture 3"/>
          <p:cNvPicPr>
            <a:picLocks noChangeAspect="1"/>
          </p:cNvPicPr>
          <p:nvPr/>
        </p:nvPicPr>
        <p:blipFill>
          <a:blip r:embed="rId3"/>
          <a:stretch>
            <a:fillRect/>
          </a:stretch>
        </p:blipFill>
        <p:spPr>
          <a:xfrm>
            <a:off x="716643" y="3289301"/>
            <a:ext cx="4953000" cy="2857500"/>
          </a:xfrm>
          <a:prstGeom prst="rect">
            <a:avLst/>
          </a:prstGeom>
        </p:spPr>
      </p:pic>
      <p:pic>
        <p:nvPicPr>
          <p:cNvPr id="5" name="Picture 4"/>
          <p:cNvPicPr>
            <a:picLocks noChangeAspect="1"/>
          </p:cNvPicPr>
          <p:nvPr/>
        </p:nvPicPr>
        <p:blipFill>
          <a:blip r:embed="rId4"/>
          <a:stretch>
            <a:fillRect/>
          </a:stretch>
        </p:blipFill>
        <p:spPr>
          <a:xfrm>
            <a:off x="6467021" y="3297768"/>
            <a:ext cx="4273549" cy="2849033"/>
          </a:xfrm>
          <a:prstGeom prst="rect">
            <a:avLst/>
          </a:prstGeom>
        </p:spPr>
      </p:pic>
    </p:spTree>
    <p:extLst>
      <p:ext uri="{BB962C8B-B14F-4D97-AF65-F5344CB8AC3E}">
        <p14:creationId xmlns:p14="http://schemas.microsoft.com/office/powerpoint/2010/main" val="31420836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4" name="Title 1"/>
          <p:cNvSpPr>
            <a:spLocks noGrp="1"/>
          </p:cNvSpPr>
          <p:nvPr>
            <p:ph type="title"/>
          </p:nvPr>
        </p:nvSpPr>
        <p:spPr/>
        <p:txBody>
          <a:bodyPr>
            <a:normAutofit fontScale="90000"/>
          </a:bodyPr>
          <a:lstStyle/>
          <a:p>
            <a:r>
              <a:rPr lang="en-US" dirty="0"/>
              <a:t>Widest cooperation b/w the people, the service and the profession</a:t>
            </a:r>
          </a:p>
        </p:txBody>
      </p:sp>
      <p:pic>
        <p:nvPicPr>
          <p:cNvPr id="5" name="Picture 4"/>
          <p:cNvPicPr>
            <a:picLocks noChangeAspect="1"/>
          </p:cNvPicPr>
          <p:nvPr/>
        </p:nvPicPr>
        <p:blipFill>
          <a:blip r:embed="rId3"/>
          <a:stretch>
            <a:fillRect/>
          </a:stretch>
        </p:blipFill>
        <p:spPr>
          <a:xfrm flipV="1">
            <a:off x="1146628" y="2556931"/>
            <a:ext cx="3541485" cy="3541485"/>
          </a:xfrm>
          <a:prstGeom prst="rect">
            <a:avLst/>
          </a:prstGeom>
        </p:spPr>
      </p:pic>
      <p:pic>
        <p:nvPicPr>
          <p:cNvPr id="6" name="Picture 5"/>
          <p:cNvPicPr>
            <a:picLocks noChangeAspect="1"/>
          </p:cNvPicPr>
          <p:nvPr/>
        </p:nvPicPr>
        <p:blipFill>
          <a:blip r:embed="rId4"/>
          <a:stretch>
            <a:fillRect/>
          </a:stretch>
        </p:blipFill>
        <p:spPr>
          <a:xfrm>
            <a:off x="7808686" y="2556931"/>
            <a:ext cx="3087911" cy="3535658"/>
          </a:xfrm>
          <a:prstGeom prst="rect">
            <a:avLst/>
          </a:prstGeom>
        </p:spPr>
      </p:pic>
    </p:spTree>
    <p:extLst>
      <p:ext uri="{BB962C8B-B14F-4D97-AF65-F5344CB8AC3E}">
        <p14:creationId xmlns:p14="http://schemas.microsoft.com/office/powerpoint/2010/main" val="37771333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Available to all irrespective of their ability to pay</a:t>
            </a:r>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3"/>
          <a:stretch>
            <a:fillRect/>
          </a:stretch>
        </p:blipFill>
        <p:spPr>
          <a:xfrm>
            <a:off x="735012" y="2556932"/>
            <a:ext cx="4302324" cy="3318936"/>
          </a:xfrm>
          <a:prstGeom prst="rect">
            <a:avLst/>
          </a:prstGeom>
        </p:spPr>
      </p:pic>
      <p:pic>
        <p:nvPicPr>
          <p:cNvPr id="5" name="Picture 4"/>
          <p:cNvPicPr>
            <a:picLocks noChangeAspect="1"/>
          </p:cNvPicPr>
          <p:nvPr/>
        </p:nvPicPr>
        <p:blipFill>
          <a:blip r:embed="rId4"/>
          <a:stretch>
            <a:fillRect/>
          </a:stretch>
        </p:blipFill>
        <p:spPr>
          <a:xfrm>
            <a:off x="7577662" y="2556933"/>
            <a:ext cx="3318936" cy="3318936"/>
          </a:xfrm>
          <a:prstGeom prst="rect">
            <a:avLst/>
          </a:prstGeom>
        </p:spPr>
      </p:pic>
    </p:spTree>
    <p:extLst>
      <p:ext uri="{BB962C8B-B14F-4D97-AF65-F5344CB8AC3E}">
        <p14:creationId xmlns:p14="http://schemas.microsoft.com/office/powerpoint/2010/main" val="25992303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marL="0" indent="0" algn="ctr">
              <a:buNone/>
            </a:pPr>
            <a:r>
              <a:rPr lang="en-US" sz="4000" dirty="0"/>
              <a:t>Look after specifically weaker sections of community</a:t>
            </a:r>
          </a:p>
          <a:p>
            <a:pPr marL="0" indent="0" algn="ctr">
              <a:buNone/>
            </a:pPr>
            <a:r>
              <a:rPr lang="en-US" sz="4000" dirty="0"/>
              <a:t>Create and maintain a healthy environment both in homes as well as working places</a:t>
            </a:r>
          </a:p>
          <a:p>
            <a:endParaRPr lang="en-US" sz="4000" dirty="0"/>
          </a:p>
        </p:txBody>
      </p:sp>
    </p:spTree>
    <p:extLst>
      <p:ext uri="{BB962C8B-B14F-4D97-AF65-F5344CB8AC3E}">
        <p14:creationId xmlns:p14="http://schemas.microsoft.com/office/powerpoint/2010/main" val="41923624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a:t>Basic Health Services</a:t>
            </a:r>
          </a:p>
        </p:txBody>
      </p:sp>
      <p:sp>
        <p:nvSpPr>
          <p:cNvPr id="3" name="Content Placeholder 2"/>
          <p:cNvSpPr>
            <a:spLocks noGrp="1"/>
          </p:cNvSpPr>
          <p:nvPr>
            <p:ph idx="1"/>
          </p:nvPr>
        </p:nvSpPr>
        <p:spPr/>
        <p:txBody>
          <a:bodyPr>
            <a:noAutofit/>
          </a:bodyPr>
          <a:lstStyle/>
          <a:p>
            <a:pPr algn="just"/>
            <a:r>
              <a:rPr lang="en-US" sz="3200" dirty="0"/>
              <a:t>Used by UNICEF/WHO in 1965</a:t>
            </a:r>
          </a:p>
          <a:p>
            <a:pPr algn="just"/>
            <a:r>
              <a:rPr lang="en-US" sz="3200" dirty="0"/>
              <a:t>“A basic health service is understood to be a network of coordinated, peripheral and intermediate health units capable off performing effectively a selected group of functions essential to the health of an area and assuring the availability of competent professional and </a:t>
            </a:r>
            <a:r>
              <a:rPr lang="en-US" sz="3200" dirty="0" err="1"/>
              <a:t>auxillary</a:t>
            </a:r>
            <a:r>
              <a:rPr lang="en-US" sz="3200" dirty="0"/>
              <a:t> personnel to perform these functions.”</a:t>
            </a:r>
          </a:p>
          <a:p>
            <a:pPr marL="0" indent="0" algn="just">
              <a:buNone/>
            </a:pPr>
            <a:r>
              <a:rPr lang="en-US" sz="3200" dirty="0"/>
              <a:t>  </a:t>
            </a:r>
          </a:p>
        </p:txBody>
      </p:sp>
    </p:spTree>
    <p:extLst>
      <p:ext uri="{BB962C8B-B14F-4D97-AF65-F5344CB8AC3E}">
        <p14:creationId xmlns:p14="http://schemas.microsoft.com/office/powerpoint/2010/main" val="42114262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Autofit/>
          </a:bodyPr>
          <a:lstStyle/>
          <a:p>
            <a:pPr algn="just"/>
            <a:r>
              <a:rPr lang="en-US" sz="4000" dirty="0"/>
              <a:t>Drawbacks:</a:t>
            </a:r>
          </a:p>
          <a:p>
            <a:pPr lvl="1" algn="just"/>
            <a:r>
              <a:rPr lang="en-US" sz="3600" dirty="0"/>
              <a:t>Lack of community participation</a:t>
            </a:r>
          </a:p>
          <a:p>
            <a:pPr lvl="1" algn="just"/>
            <a:r>
              <a:rPr lang="en-US" sz="3600" dirty="0"/>
              <a:t>Lack of </a:t>
            </a:r>
            <a:r>
              <a:rPr lang="en-US" sz="3600" dirty="0" err="1"/>
              <a:t>intersectoral</a:t>
            </a:r>
            <a:r>
              <a:rPr lang="en-US" sz="3600" dirty="0"/>
              <a:t> coordination</a:t>
            </a:r>
          </a:p>
          <a:p>
            <a:pPr lvl="1" algn="just"/>
            <a:r>
              <a:rPr lang="en-US" sz="3600" dirty="0"/>
              <a:t>Dissociation from the socioeconomic aspects of the health</a:t>
            </a:r>
          </a:p>
        </p:txBody>
      </p:sp>
    </p:spTree>
    <p:extLst>
      <p:ext uri="{BB962C8B-B14F-4D97-AF65-F5344CB8AC3E}">
        <p14:creationId xmlns:p14="http://schemas.microsoft.com/office/powerpoint/2010/main" val="26667058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a:t>Primary health care</a:t>
            </a:r>
          </a:p>
        </p:txBody>
      </p:sp>
      <p:sp>
        <p:nvSpPr>
          <p:cNvPr id="3" name="Content Placeholder 2"/>
          <p:cNvSpPr>
            <a:spLocks noGrp="1"/>
          </p:cNvSpPr>
          <p:nvPr>
            <p:ph idx="1"/>
          </p:nvPr>
        </p:nvSpPr>
        <p:spPr/>
        <p:txBody>
          <a:bodyPr>
            <a:noAutofit/>
          </a:bodyPr>
          <a:lstStyle/>
          <a:p>
            <a:pPr algn="just"/>
            <a:r>
              <a:rPr lang="en-US" sz="3600" dirty="0"/>
              <a:t>Came into  existence in 1978 following an international conference at Alma Ata(USSR). </a:t>
            </a:r>
          </a:p>
          <a:p>
            <a:pPr algn="just"/>
            <a:r>
              <a:rPr lang="en-US" sz="3600" i="1" dirty="0">
                <a:latin typeface="Monotype Corsiva" panose="03010101010201010101" pitchFamily="66" charset="0"/>
              </a:rPr>
              <a:t>“Primary health care is essential health care made universally accessible to individuals and acceptable to them, through their full participation and at a cost the community and country can afford”</a:t>
            </a:r>
          </a:p>
        </p:txBody>
      </p:sp>
    </p:spTree>
    <p:extLst>
      <p:ext uri="{BB962C8B-B14F-4D97-AF65-F5344CB8AC3E}">
        <p14:creationId xmlns:p14="http://schemas.microsoft.com/office/powerpoint/2010/main" val="23093375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pPr algn="just"/>
            <a:r>
              <a:rPr lang="en-US" sz="4000" dirty="0"/>
              <a:t>The concept of primary health care is accepted by all the countries</a:t>
            </a:r>
          </a:p>
          <a:p>
            <a:pPr algn="just"/>
            <a:r>
              <a:rPr lang="en-US" sz="4000" dirty="0"/>
              <a:t>Also accepted as an integral part of the country’s health system</a:t>
            </a:r>
          </a:p>
        </p:txBody>
      </p:sp>
    </p:spTree>
    <p:extLst>
      <p:ext uri="{BB962C8B-B14F-4D97-AF65-F5344CB8AC3E}">
        <p14:creationId xmlns:p14="http://schemas.microsoft.com/office/powerpoint/2010/main" val="4591035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Elements of primary health care   </a:t>
            </a:r>
          </a:p>
        </p:txBody>
      </p:sp>
      <p:sp>
        <p:nvSpPr>
          <p:cNvPr id="3" name="Content Placeholder 2"/>
          <p:cNvSpPr>
            <a:spLocks noGrp="1"/>
          </p:cNvSpPr>
          <p:nvPr>
            <p:ph idx="1"/>
          </p:nvPr>
        </p:nvSpPr>
        <p:spPr/>
        <p:txBody>
          <a:bodyPr>
            <a:normAutofit/>
          </a:bodyPr>
          <a:lstStyle/>
          <a:p>
            <a:pPr algn="just"/>
            <a:r>
              <a:rPr lang="en-US" sz="3200" dirty="0"/>
              <a:t>Education concerning prevailing health problems and the methods of preventing and controlling them;</a:t>
            </a:r>
          </a:p>
          <a:p>
            <a:pPr algn="just"/>
            <a:r>
              <a:rPr lang="en-US" sz="3200" dirty="0"/>
              <a:t>Promotion of food supply and proper nutrition;</a:t>
            </a:r>
          </a:p>
          <a:p>
            <a:pPr algn="just"/>
            <a:r>
              <a:rPr lang="en-US" sz="3200" dirty="0"/>
              <a:t>An adequate supply of safe water and basic sanitation;</a:t>
            </a:r>
          </a:p>
          <a:p>
            <a:pPr algn="just"/>
            <a:r>
              <a:rPr lang="en-US" sz="3200" dirty="0"/>
              <a:t>Maternal and child health care, including family planning;</a:t>
            </a:r>
          </a:p>
        </p:txBody>
      </p:sp>
    </p:spTree>
    <p:extLst>
      <p:ext uri="{BB962C8B-B14F-4D97-AF65-F5344CB8AC3E}">
        <p14:creationId xmlns:p14="http://schemas.microsoft.com/office/powerpoint/2010/main" val="27984109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Autofit/>
          </a:bodyPr>
          <a:lstStyle/>
          <a:p>
            <a:pPr algn="just"/>
            <a:r>
              <a:rPr lang="en-US" sz="3600" dirty="0"/>
              <a:t>Immunization against major infectious diseases;</a:t>
            </a:r>
          </a:p>
          <a:p>
            <a:pPr algn="just"/>
            <a:r>
              <a:rPr lang="en-US" sz="3600" dirty="0"/>
              <a:t>Prevention and control of locally endemic diseases;</a:t>
            </a:r>
          </a:p>
          <a:p>
            <a:pPr algn="just"/>
            <a:r>
              <a:rPr lang="en-US" sz="3600" dirty="0"/>
              <a:t>Appropriate treatment of common diseases and injuries;</a:t>
            </a:r>
          </a:p>
          <a:p>
            <a:pPr algn="just"/>
            <a:r>
              <a:rPr lang="en-US" sz="3600" dirty="0"/>
              <a:t>Provision of essential drugs. </a:t>
            </a:r>
          </a:p>
          <a:p>
            <a:pPr algn="just"/>
            <a:endParaRPr lang="en-US" sz="3600" dirty="0"/>
          </a:p>
        </p:txBody>
      </p:sp>
    </p:spTree>
    <p:extLst>
      <p:ext uri="{BB962C8B-B14F-4D97-AF65-F5344CB8AC3E}">
        <p14:creationId xmlns:p14="http://schemas.microsoft.com/office/powerpoint/2010/main" val="33390493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20000"/>
          </a:bodyPr>
          <a:lstStyle/>
          <a:p>
            <a:r>
              <a:rPr lang="en-US" sz="3600" dirty="0"/>
              <a:t>Health: fundamental human right</a:t>
            </a:r>
          </a:p>
          <a:p>
            <a:r>
              <a:rPr lang="en-US" sz="3600" dirty="0"/>
              <a:t>State has responsibility for the health of its people. </a:t>
            </a:r>
          </a:p>
          <a:p>
            <a:r>
              <a:rPr lang="en-US" sz="3600" dirty="0"/>
              <a:t>Current criticism against heath care services.</a:t>
            </a:r>
          </a:p>
          <a:p>
            <a:pPr marL="1428750" lvl="2" indent="-514350">
              <a:buFont typeface="+mj-lt"/>
              <a:buAutoNum type="arabicPeriod"/>
            </a:pPr>
            <a:r>
              <a:rPr lang="en-US" sz="2800" dirty="0"/>
              <a:t>Predominantly urban oriented</a:t>
            </a:r>
          </a:p>
          <a:p>
            <a:pPr marL="1428750" lvl="2" indent="-514350">
              <a:buFont typeface="+mj-lt"/>
              <a:buAutoNum type="arabicPeriod"/>
            </a:pPr>
            <a:r>
              <a:rPr lang="en-US" sz="2800" dirty="0"/>
              <a:t>Mostly curative </a:t>
            </a:r>
          </a:p>
          <a:p>
            <a:pPr marL="1428750" lvl="2" indent="-514350">
              <a:buFont typeface="+mj-lt"/>
              <a:buAutoNum type="arabicPeriod"/>
            </a:pPr>
            <a:r>
              <a:rPr lang="en-US" sz="2800" dirty="0"/>
              <a:t>Accessible mainly to small part of the population </a:t>
            </a:r>
          </a:p>
        </p:txBody>
      </p:sp>
      <p:sp>
        <p:nvSpPr>
          <p:cNvPr id="4" name="Title 1"/>
          <p:cNvSpPr>
            <a:spLocks noGrp="1"/>
          </p:cNvSpPr>
          <p:nvPr>
            <p:ph type="title"/>
          </p:nvPr>
        </p:nvSpPr>
        <p:spPr/>
        <p:txBody>
          <a:bodyPr>
            <a:normAutofit/>
          </a:bodyPr>
          <a:lstStyle/>
          <a:p>
            <a:r>
              <a:rPr lang="en-US" sz="6000" b="1" dirty="0"/>
              <a:t>Introduction </a:t>
            </a:r>
          </a:p>
        </p:txBody>
      </p:sp>
      <p:pic>
        <p:nvPicPr>
          <p:cNvPr id="5" name="Picture 4"/>
          <p:cNvPicPr>
            <a:picLocks noChangeAspect="1"/>
          </p:cNvPicPr>
          <p:nvPr/>
        </p:nvPicPr>
        <p:blipFill>
          <a:blip r:embed="rId3">
            <a:duotone>
              <a:schemeClr val="accent1">
                <a:shade val="45000"/>
                <a:satMod val="135000"/>
              </a:schemeClr>
              <a:prstClr val="white"/>
            </a:duotone>
          </a:blip>
          <a:stretch>
            <a:fillRect/>
          </a:stretch>
        </p:blipFill>
        <p:spPr>
          <a:xfrm>
            <a:off x="9339644" y="672713"/>
            <a:ext cx="2190409" cy="2190409"/>
          </a:xfrm>
          <a:prstGeom prst="rect">
            <a:avLst/>
          </a:prstGeom>
        </p:spPr>
      </p:pic>
      <p:pic>
        <p:nvPicPr>
          <p:cNvPr id="6" name="Picture 5"/>
          <p:cNvPicPr>
            <a:picLocks noChangeAspect="1"/>
          </p:cNvPicPr>
          <p:nvPr/>
        </p:nvPicPr>
        <p:blipFill>
          <a:blip r:embed="rId4"/>
          <a:stretch>
            <a:fillRect/>
          </a:stretch>
        </p:blipFill>
        <p:spPr>
          <a:xfrm>
            <a:off x="8815882" y="4157140"/>
            <a:ext cx="2714171" cy="1149031"/>
          </a:xfrm>
          <a:prstGeom prst="rect">
            <a:avLst/>
          </a:prstGeom>
        </p:spPr>
      </p:pic>
    </p:spTree>
    <p:extLst>
      <p:ext uri="{BB962C8B-B14F-4D97-AF65-F5344CB8AC3E}">
        <p14:creationId xmlns:p14="http://schemas.microsoft.com/office/powerpoint/2010/main" val="277274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Principles of Primary Health Care</a:t>
            </a:r>
          </a:p>
        </p:txBody>
      </p:sp>
      <p:sp>
        <p:nvSpPr>
          <p:cNvPr id="4" name="Subtitle 3"/>
          <p:cNvSpPr>
            <a:spLocks noGrp="1"/>
          </p:cNvSpPr>
          <p:nvPr>
            <p:ph type="subTitle" idx="1"/>
          </p:nvPr>
        </p:nvSpPr>
        <p:spPr/>
        <p:txBody>
          <a:bodyPr/>
          <a:lstStyle/>
          <a:p>
            <a:endParaRPr lang="en-US"/>
          </a:p>
        </p:txBody>
      </p:sp>
    </p:spTree>
    <p:extLst>
      <p:ext uri="{BB962C8B-B14F-4D97-AF65-F5344CB8AC3E}">
        <p14:creationId xmlns:p14="http://schemas.microsoft.com/office/powerpoint/2010/main" val="19903886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extLst>
              <p:ext uri="{D42A27DB-BD31-4B8C-83A1-F6EECF244321}">
                <p14:modId xmlns:p14="http://schemas.microsoft.com/office/powerpoint/2010/main" val="2508251321"/>
              </p:ext>
            </p:extLst>
          </p:nvPr>
        </p:nvGraphicFramePr>
        <p:xfrm>
          <a:off x="1" y="355600"/>
          <a:ext cx="12192000" cy="61651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285968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Equitable distribution</a:t>
            </a:r>
          </a:p>
        </p:txBody>
      </p:sp>
      <p:sp>
        <p:nvSpPr>
          <p:cNvPr id="3" name="Content Placeholder 2"/>
          <p:cNvSpPr>
            <a:spLocks noGrp="1"/>
          </p:cNvSpPr>
          <p:nvPr>
            <p:ph idx="1"/>
          </p:nvPr>
        </p:nvSpPr>
        <p:spPr>
          <a:xfrm>
            <a:off x="613230" y="2556932"/>
            <a:ext cx="7877628" cy="3318936"/>
          </a:xfrm>
        </p:spPr>
        <p:txBody>
          <a:bodyPr>
            <a:normAutofit lnSpcReduction="10000"/>
          </a:bodyPr>
          <a:lstStyle/>
          <a:p>
            <a:pPr algn="just"/>
            <a:r>
              <a:rPr lang="en-US" sz="3600" dirty="0"/>
              <a:t>Health services must be shared equally by all the people, irrespective of the ability to pay and have access to health services.</a:t>
            </a:r>
          </a:p>
          <a:p>
            <a:pPr algn="just"/>
            <a:r>
              <a:rPr lang="en-US" sz="3600" dirty="0"/>
              <a:t>Aim is to balance the social injustice done to weaker sections due to inaccessibility to services.</a:t>
            </a:r>
          </a:p>
          <a:p>
            <a:pPr marL="0" indent="0" algn="just">
              <a:buNone/>
            </a:pPr>
            <a:endParaRPr lang="en-US" sz="3600" dirty="0"/>
          </a:p>
        </p:txBody>
      </p:sp>
      <p:pic>
        <p:nvPicPr>
          <p:cNvPr id="4" name="Picture 3"/>
          <p:cNvPicPr>
            <a:picLocks noChangeAspect="1"/>
          </p:cNvPicPr>
          <p:nvPr/>
        </p:nvPicPr>
        <p:blipFill>
          <a:blip r:embed="rId3"/>
          <a:stretch>
            <a:fillRect/>
          </a:stretch>
        </p:blipFill>
        <p:spPr>
          <a:xfrm>
            <a:off x="8461830" y="2699657"/>
            <a:ext cx="3096148" cy="3294422"/>
          </a:xfrm>
          <a:prstGeom prst="rect">
            <a:avLst/>
          </a:prstGeom>
        </p:spPr>
      </p:pic>
    </p:spTree>
    <p:extLst>
      <p:ext uri="{BB962C8B-B14F-4D97-AF65-F5344CB8AC3E}">
        <p14:creationId xmlns:p14="http://schemas.microsoft.com/office/powerpoint/2010/main" val="29404312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77921" y="2461396"/>
            <a:ext cx="10467833" cy="3318936"/>
          </a:xfrm>
        </p:spPr>
        <p:txBody>
          <a:bodyPr>
            <a:noAutofit/>
          </a:bodyPr>
          <a:lstStyle/>
          <a:p>
            <a:pPr algn="just"/>
            <a:r>
              <a:rPr lang="en-US" sz="3200" dirty="0"/>
              <a:t>It is a process by which individuals and their families assume responsibility for the health and welfare of their own as well as for the community, contributing to community’s development.</a:t>
            </a:r>
          </a:p>
          <a:p>
            <a:pPr algn="just"/>
            <a:r>
              <a:rPr lang="en-US" sz="3200" dirty="0"/>
              <a:t>It produces a sense of responsibility on individuals.</a:t>
            </a:r>
          </a:p>
          <a:p>
            <a:pPr algn="just"/>
            <a:r>
              <a:rPr lang="en-US" sz="3200" dirty="0"/>
              <a:t>India – use of village health guides and trained dais, similarly to china's bare-foot doctors, is a revolutionary step towards own health.</a:t>
            </a:r>
          </a:p>
          <a:p>
            <a:pPr algn="just"/>
            <a:endParaRPr lang="en-US" sz="3200" dirty="0"/>
          </a:p>
        </p:txBody>
      </p:sp>
      <p:pic>
        <p:nvPicPr>
          <p:cNvPr id="4" name="Picture 3"/>
          <p:cNvPicPr>
            <a:picLocks noChangeAspect="1"/>
          </p:cNvPicPr>
          <p:nvPr/>
        </p:nvPicPr>
        <p:blipFill rotWithShape="1">
          <a:blip r:embed="rId3"/>
          <a:srcRect l="38865" t="36436" r="34634" b="40866"/>
          <a:stretch/>
        </p:blipFill>
        <p:spPr>
          <a:xfrm>
            <a:off x="670202" y="726382"/>
            <a:ext cx="3408312" cy="1647316"/>
          </a:xfrm>
          <a:prstGeom prst="rect">
            <a:avLst/>
          </a:prstGeom>
        </p:spPr>
      </p:pic>
      <p:pic>
        <p:nvPicPr>
          <p:cNvPr id="5" name="Picture 4"/>
          <p:cNvPicPr>
            <a:picLocks noChangeAspect="1"/>
          </p:cNvPicPr>
          <p:nvPr/>
        </p:nvPicPr>
        <p:blipFill>
          <a:blip r:embed="rId4"/>
          <a:stretch>
            <a:fillRect/>
          </a:stretch>
        </p:blipFill>
        <p:spPr>
          <a:xfrm>
            <a:off x="7707084" y="726382"/>
            <a:ext cx="3805464" cy="1662084"/>
          </a:xfrm>
          <a:prstGeom prst="rect">
            <a:avLst/>
          </a:prstGeom>
        </p:spPr>
      </p:pic>
      <p:sp>
        <p:nvSpPr>
          <p:cNvPr id="2" name="Title 1"/>
          <p:cNvSpPr>
            <a:spLocks noGrp="1"/>
          </p:cNvSpPr>
          <p:nvPr>
            <p:ph type="title"/>
          </p:nvPr>
        </p:nvSpPr>
        <p:spPr/>
        <p:txBody>
          <a:bodyPr>
            <a:normAutofit fontScale="90000"/>
          </a:bodyPr>
          <a:lstStyle/>
          <a:p>
            <a:r>
              <a:rPr lang="en-US" dirty="0"/>
              <a:t>Community </a:t>
            </a:r>
            <a:br>
              <a:rPr lang="en-US" dirty="0"/>
            </a:br>
            <a:r>
              <a:rPr lang="en-US" dirty="0"/>
              <a:t>participation</a:t>
            </a:r>
          </a:p>
        </p:txBody>
      </p:sp>
    </p:spTree>
    <p:extLst>
      <p:ext uri="{BB962C8B-B14F-4D97-AF65-F5344CB8AC3E}">
        <p14:creationId xmlns:p14="http://schemas.microsoft.com/office/powerpoint/2010/main" val="11518582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Intersectoral</a:t>
            </a:r>
            <a:r>
              <a:rPr lang="en-US" dirty="0"/>
              <a:t> co-ordination</a:t>
            </a:r>
          </a:p>
        </p:txBody>
      </p:sp>
      <p:sp>
        <p:nvSpPr>
          <p:cNvPr id="3" name="Content Placeholder 2"/>
          <p:cNvSpPr>
            <a:spLocks noGrp="1"/>
          </p:cNvSpPr>
          <p:nvPr>
            <p:ph idx="1"/>
          </p:nvPr>
        </p:nvSpPr>
        <p:spPr>
          <a:xfrm>
            <a:off x="1295401" y="2556932"/>
            <a:ext cx="5236028" cy="3318936"/>
          </a:xfrm>
        </p:spPr>
        <p:txBody>
          <a:bodyPr>
            <a:noAutofit/>
          </a:bodyPr>
          <a:lstStyle/>
          <a:p>
            <a:pPr algn="just"/>
            <a:r>
              <a:rPr lang="en-US" sz="2800" dirty="0"/>
              <a:t>Health is the outcome of a large number of determinants.</a:t>
            </a:r>
          </a:p>
          <a:p>
            <a:pPr algn="just"/>
            <a:r>
              <a:rPr lang="en-US" sz="2800" dirty="0"/>
              <a:t>Factors like unemployment, inadequate unsafe water, poverty, illiteracy, poor housing influence health status.</a:t>
            </a:r>
          </a:p>
        </p:txBody>
      </p:sp>
      <p:pic>
        <p:nvPicPr>
          <p:cNvPr id="4" name="Picture 3"/>
          <p:cNvPicPr>
            <a:picLocks noChangeAspect="1"/>
          </p:cNvPicPr>
          <p:nvPr/>
        </p:nvPicPr>
        <p:blipFill>
          <a:blip r:embed="rId3"/>
          <a:stretch>
            <a:fillRect/>
          </a:stretch>
        </p:blipFill>
        <p:spPr>
          <a:xfrm>
            <a:off x="6908800" y="2501092"/>
            <a:ext cx="4503058" cy="3703765"/>
          </a:xfrm>
          <a:prstGeom prst="rect">
            <a:avLst/>
          </a:prstGeom>
        </p:spPr>
      </p:pic>
    </p:spTree>
    <p:extLst>
      <p:ext uri="{BB962C8B-B14F-4D97-AF65-F5344CB8AC3E}">
        <p14:creationId xmlns:p14="http://schemas.microsoft.com/office/powerpoint/2010/main" val="36681127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295401" y="2556932"/>
            <a:ext cx="6164942" cy="3318936"/>
          </a:xfrm>
        </p:spPr>
        <p:txBody>
          <a:bodyPr>
            <a:noAutofit/>
          </a:bodyPr>
          <a:lstStyle/>
          <a:p>
            <a:pPr algn="just"/>
            <a:r>
              <a:rPr lang="en-US" sz="3200" dirty="0"/>
              <a:t>For betterment of health, countries need to review their administrative system, relocate resources, introduce co-ordination and co-operation between different sections of planning and evaluation.</a:t>
            </a:r>
          </a:p>
        </p:txBody>
      </p:sp>
      <p:pic>
        <p:nvPicPr>
          <p:cNvPr id="4" name="Picture 3"/>
          <p:cNvPicPr>
            <a:picLocks noChangeAspect="1"/>
          </p:cNvPicPr>
          <p:nvPr/>
        </p:nvPicPr>
        <p:blipFill>
          <a:blip r:embed="rId3"/>
          <a:stretch>
            <a:fillRect/>
          </a:stretch>
        </p:blipFill>
        <p:spPr>
          <a:xfrm>
            <a:off x="7460342" y="2556931"/>
            <a:ext cx="3436255" cy="3436255"/>
          </a:xfrm>
          <a:prstGeom prst="rect">
            <a:avLst/>
          </a:prstGeom>
        </p:spPr>
      </p:pic>
    </p:spTree>
    <p:extLst>
      <p:ext uri="{BB962C8B-B14F-4D97-AF65-F5344CB8AC3E}">
        <p14:creationId xmlns:p14="http://schemas.microsoft.com/office/powerpoint/2010/main" val="14931719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Appropriate technology</a:t>
            </a:r>
          </a:p>
        </p:txBody>
      </p:sp>
      <p:sp>
        <p:nvSpPr>
          <p:cNvPr id="3" name="Content Placeholder 2"/>
          <p:cNvSpPr>
            <a:spLocks noGrp="1"/>
          </p:cNvSpPr>
          <p:nvPr>
            <p:ph idx="1"/>
          </p:nvPr>
        </p:nvSpPr>
        <p:spPr/>
        <p:txBody>
          <a:bodyPr>
            <a:noAutofit/>
          </a:bodyPr>
          <a:lstStyle/>
          <a:p>
            <a:pPr algn="just"/>
            <a:r>
              <a:rPr lang="en-US" sz="3200" dirty="0"/>
              <a:t>Defined as – technology that is scientifically sound, adaptable to local needs, acceptable to those who apply it and use it and can be maintained by the people themselves in keeping with the principles of self-reliance with the resources the community and the country can afford.</a:t>
            </a:r>
          </a:p>
        </p:txBody>
      </p:sp>
    </p:spTree>
    <p:extLst>
      <p:ext uri="{BB962C8B-B14F-4D97-AF65-F5344CB8AC3E}">
        <p14:creationId xmlns:p14="http://schemas.microsoft.com/office/powerpoint/2010/main" val="31086402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896537" y="1053572"/>
            <a:ext cx="10375935" cy="4775731"/>
          </a:xfrm>
          <a:prstGeom prst="rect">
            <a:avLst/>
          </a:prstGeom>
        </p:spPr>
      </p:pic>
    </p:spTree>
    <p:extLst>
      <p:ext uri="{BB962C8B-B14F-4D97-AF65-F5344CB8AC3E}">
        <p14:creationId xmlns:p14="http://schemas.microsoft.com/office/powerpoint/2010/main" val="29590386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5400" dirty="0"/>
              <a:t>Focus on </a:t>
            </a:r>
            <a:br>
              <a:rPr lang="en-US" sz="5400" dirty="0"/>
            </a:br>
            <a:r>
              <a:rPr lang="en-US" sz="5400" dirty="0"/>
              <a:t>Prevention and Health Promotion</a:t>
            </a:r>
          </a:p>
        </p:txBody>
      </p:sp>
      <p:sp>
        <p:nvSpPr>
          <p:cNvPr id="3" name="Content Placeholder 2"/>
          <p:cNvSpPr>
            <a:spLocks noGrp="1"/>
          </p:cNvSpPr>
          <p:nvPr>
            <p:ph idx="1"/>
          </p:nvPr>
        </p:nvSpPr>
        <p:spPr/>
        <p:txBody>
          <a:bodyPr>
            <a:noAutofit/>
          </a:bodyPr>
          <a:lstStyle/>
          <a:p>
            <a:pPr algn="just"/>
            <a:r>
              <a:rPr lang="en-US" sz="3200" dirty="0"/>
              <a:t>Focus should be shifted from medical care/dental care to prevention and health promotion</a:t>
            </a:r>
          </a:p>
          <a:p>
            <a:pPr algn="just"/>
            <a:r>
              <a:rPr lang="en-US" sz="3200" dirty="0"/>
              <a:t>Heart of Health Promotion is </a:t>
            </a:r>
            <a:r>
              <a:rPr lang="en-US" sz="3200" b="1" dirty="0"/>
              <a:t>EMPOWERMENT </a:t>
            </a:r>
          </a:p>
          <a:p>
            <a:pPr marL="0" indent="0" algn="ctr">
              <a:buNone/>
            </a:pPr>
            <a:r>
              <a:rPr lang="en-US" sz="3200" dirty="0"/>
              <a:t>(refers to increasing economic, political, social, educational, gender or spiritual health of individuals and community)</a:t>
            </a:r>
          </a:p>
        </p:txBody>
      </p:sp>
    </p:spTree>
    <p:extLst>
      <p:ext uri="{BB962C8B-B14F-4D97-AF65-F5344CB8AC3E}">
        <p14:creationId xmlns:p14="http://schemas.microsoft.com/office/powerpoint/2010/main" val="33269073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575186" y="684418"/>
            <a:ext cx="10655714" cy="5406666"/>
          </a:xfrm>
        </p:spPr>
        <p:txBody>
          <a:bodyPr>
            <a:normAutofit/>
          </a:bodyPr>
          <a:lstStyle/>
          <a:p>
            <a:pPr marL="0" indent="0" algn="just">
              <a:buNone/>
            </a:pPr>
            <a:r>
              <a:rPr lang="en-IN" sz="2800" dirty="0"/>
              <a:t>The Millennium Development Goals (MDGs) were the eight international development goals for the year 2015 that had been established following the Millennium Summit of the United Nations in 2000, following the adoption of the United Nations Millennium Declaration.</a:t>
            </a:r>
          </a:p>
        </p:txBody>
      </p:sp>
      <p:pic>
        <p:nvPicPr>
          <p:cNvPr id="5" name="Picture 4"/>
          <p:cNvPicPr>
            <a:picLocks noChangeAspect="1"/>
          </p:cNvPicPr>
          <p:nvPr/>
        </p:nvPicPr>
        <p:blipFill rotWithShape="1">
          <a:blip r:embed="rId3"/>
          <a:srcRect l="48656" t="73765"/>
          <a:stretch/>
        </p:blipFill>
        <p:spPr>
          <a:xfrm>
            <a:off x="9527458" y="4488969"/>
            <a:ext cx="1784555" cy="1784922"/>
          </a:xfrm>
          <a:prstGeom prst="rect">
            <a:avLst/>
          </a:prstGeom>
        </p:spPr>
      </p:pic>
      <p:pic>
        <p:nvPicPr>
          <p:cNvPr id="6" name="Picture 5"/>
          <p:cNvPicPr>
            <a:picLocks noChangeAspect="1"/>
          </p:cNvPicPr>
          <p:nvPr/>
        </p:nvPicPr>
        <p:blipFill rotWithShape="1">
          <a:blip r:embed="rId3"/>
          <a:srcRect t="74127" r="48090"/>
          <a:stretch/>
        </p:blipFill>
        <p:spPr>
          <a:xfrm>
            <a:off x="6617111" y="4513550"/>
            <a:ext cx="1804219" cy="1760341"/>
          </a:xfrm>
          <a:prstGeom prst="rect">
            <a:avLst/>
          </a:prstGeom>
        </p:spPr>
      </p:pic>
      <p:pic>
        <p:nvPicPr>
          <p:cNvPr id="7" name="Picture 6"/>
          <p:cNvPicPr>
            <a:picLocks noChangeAspect="1"/>
          </p:cNvPicPr>
          <p:nvPr/>
        </p:nvPicPr>
        <p:blipFill rotWithShape="1">
          <a:blip r:embed="rId3"/>
          <a:srcRect l="48373" t="49343" r="-566" b="24645"/>
          <a:stretch/>
        </p:blipFill>
        <p:spPr>
          <a:xfrm>
            <a:off x="3598599" y="4447834"/>
            <a:ext cx="1814058" cy="1769806"/>
          </a:xfrm>
          <a:prstGeom prst="rect">
            <a:avLst/>
          </a:prstGeom>
        </p:spPr>
      </p:pic>
      <p:pic>
        <p:nvPicPr>
          <p:cNvPr id="8" name="Picture 7"/>
          <p:cNvPicPr>
            <a:picLocks noChangeAspect="1"/>
          </p:cNvPicPr>
          <p:nvPr/>
        </p:nvPicPr>
        <p:blipFill rotWithShape="1">
          <a:blip r:embed="rId3"/>
          <a:srcRect l="-990" t="49921" r="49222" b="24934"/>
          <a:stretch/>
        </p:blipFill>
        <p:spPr>
          <a:xfrm>
            <a:off x="703008" y="4563078"/>
            <a:ext cx="1799302" cy="1710813"/>
          </a:xfrm>
          <a:prstGeom prst="rect">
            <a:avLst/>
          </a:prstGeom>
        </p:spPr>
      </p:pic>
      <p:pic>
        <p:nvPicPr>
          <p:cNvPr id="9" name="Picture 8"/>
          <p:cNvPicPr>
            <a:picLocks noChangeAspect="1"/>
          </p:cNvPicPr>
          <p:nvPr/>
        </p:nvPicPr>
        <p:blipFill rotWithShape="1">
          <a:blip r:embed="rId3"/>
          <a:srcRect l="50212" t="25137" b="49067"/>
          <a:stretch/>
        </p:blipFill>
        <p:spPr>
          <a:xfrm>
            <a:off x="9446345" y="2584423"/>
            <a:ext cx="1730477" cy="1755058"/>
          </a:xfrm>
          <a:prstGeom prst="rect">
            <a:avLst/>
          </a:prstGeom>
        </p:spPr>
      </p:pic>
      <p:pic>
        <p:nvPicPr>
          <p:cNvPr id="10" name="Picture 9"/>
          <p:cNvPicPr>
            <a:picLocks noChangeAspect="1"/>
          </p:cNvPicPr>
          <p:nvPr/>
        </p:nvPicPr>
        <p:blipFill rotWithShape="1">
          <a:blip r:embed="rId3"/>
          <a:srcRect t="24632" r="48232" b="49356"/>
          <a:stretch/>
        </p:blipFill>
        <p:spPr>
          <a:xfrm>
            <a:off x="6619570" y="2560937"/>
            <a:ext cx="1799303" cy="1769806"/>
          </a:xfrm>
          <a:prstGeom prst="rect">
            <a:avLst/>
          </a:prstGeom>
        </p:spPr>
      </p:pic>
      <p:pic>
        <p:nvPicPr>
          <p:cNvPr id="11" name="Picture 10"/>
          <p:cNvPicPr>
            <a:picLocks noChangeAspect="1"/>
          </p:cNvPicPr>
          <p:nvPr/>
        </p:nvPicPr>
        <p:blipFill rotWithShape="1">
          <a:blip r:embed="rId3"/>
          <a:srcRect l="49505" b="73707"/>
          <a:stretch/>
        </p:blipFill>
        <p:spPr>
          <a:xfrm>
            <a:off x="3657599" y="2556566"/>
            <a:ext cx="1755058" cy="1788926"/>
          </a:xfrm>
          <a:prstGeom prst="rect">
            <a:avLst/>
          </a:prstGeom>
        </p:spPr>
      </p:pic>
      <p:pic>
        <p:nvPicPr>
          <p:cNvPr id="12" name="Picture 11"/>
          <p:cNvPicPr>
            <a:picLocks noChangeAspect="1"/>
          </p:cNvPicPr>
          <p:nvPr/>
        </p:nvPicPr>
        <p:blipFill rotWithShape="1">
          <a:blip r:embed="rId3"/>
          <a:srcRect r="49363" b="74212"/>
          <a:stretch/>
        </p:blipFill>
        <p:spPr>
          <a:xfrm>
            <a:off x="703008" y="2586887"/>
            <a:ext cx="1759974" cy="1754514"/>
          </a:xfrm>
          <a:prstGeom prst="rect">
            <a:avLst/>
          </a:prstGeom>
        </p:spPr>
      </p:pic>
    </p:spTree>
    <p:extLst>
      <p:ext uri="{BB962C8B-B14F-4D97-AF65-F5344CB8AC3E}">
        <p14:creationId xmlns:p14="http://schemas.microsoft.com/office/powerpoint/2010/main" val="26728388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a:t>Concept of health care </a:t>
            </a:r>
          </a:p>
        </p:txBody>
      </p:sp>
      <p:sp>
        <p:nvSpPr>
          <p:cNvPr id="3" name="Content Placeholder 2"/>
          <p:cNvSpPr>
            <a:spLocks noGrp="1"/>
          </p:cNvSpPr>
          <p:nvPr>
            <p:ph idx="1"/>
          </p:nvPr>
        </p:nvSpPr>
        <p:spPr/>
        <p:txBody>
          <a:bodyPr>
            <a:noAutofit/>
          </a:bodyPr>
          <a:lstStyle/>
          <a:p>
            <a:pPr algn="just"/>
            <a:r>
              <a:rPr lang="en-US" sz="3200" dirty="0"/>
              <a:t>Health is influenced by number of factors e.g. food, housing, basic sanitation, healthy life styles, environmental hazards etc.</a:t>
            </a:r>
          </a:p>
          <a:p>
            <a:pPr algn="just"/>
            <a:r>
              <a:rPr lang="en-US" sz="3200" dirty="0"/>
              <a:t>Thus “health” care implies more than “medical care”.</a:t>
            </a:r>
          </a:p>
          <a:p>
            <a:pPr algn="just"/>
            <a:r>
              <a:rPr lang="en-US" sz="3200" dirty="0"/>
              <a:t>Health care is a public right and its responsibility is of government.</a:t>
            </a:r>
          </a:p>
          <a:p>
            <a:pPr algn="just"/>
            <a:endParaRPr lang="en-US" sz="3200" dirty="0"/>
          </a:p>
        </p:txBody>
      </p:sp>
    </p:spTree>
    <p:extLst>
      <p:ext uri="{BB962C8B-B14F-4D97-AF65-F5344CB8AC3E}">
        <p14:creationId xmlns:p14="http://schemas.microsoft.com/office/powerpoint/2010/main" val="25793471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Indian Scenario</a:t>
            </a:r>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28392343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87157" y="2235815"/>
            <a:ext cx="2982611" cy="1446550"/>
          </a:xfrm>
          <a:prstGeom prst="rect">
            <a:avLst/>
          </a:prstGeom>
        </p:spPr>
        <p:style>
          <a:lnRef idx="2">
            <a:schemeClr val="accent5"/>
          </a:lnRef>
          <a:fillRef idx="1">
            <a:schemeClr val="lt1"/>
          </a:fillRef>
          <a:effectRef idx="0">
            <a:schemeClr val="accent5"/>
          </a:effectRef>
          <a:fontRef idx="minor">
            <a:schemeClr val="dk1"/>
          </a:fontRef>
        </p:style>
        <p:txBody>
          <a:bodyPr wrap="none">
            <a:spAutoFit/>
          </a:bodyPr>
          <a:lstStyle/>
          <a:p>
            <a:pPr algn="ctr">
              <a:defRPr/>
            </a:pPr>
            <a:r>
              <a:rPr lang="en-US" sz="4400" b="1" dirty="0">
                <a:ln w="10541" cmpd="sng">
                  <a:solidFill>
                    <a:schemeClr val="accent1">
                      <a:shade val="88000"/>
                      <a:satMod val="110000"/>
                    </a:schemeClr>
                  </a:solidFill>
                  <a:prstDash val="solid"/>
                </a:ln>
                <a:solidFill>
                  <a:srgbClr val="800000"/>
                </a:solidFill>
              </a:rPr>
              <a:t>Health care</a:t>
            </a:r>
          </a:p>
          <a:p>
            <a:pPr algn="ctr">
              <a:defRPr/>
            </a:pPr>
            <a:r>
              <a:rPr lang="en-US" sz="4400" b="1" dirty="0">
                <a:ln w="10541" cmpd="sng">
                  <a:solidFill>
                    <a:schemeClr val="accent1">
                      <a:shade val="88000"/>
                      <a:satMod val="110000"/>
                    </a:schemeClr>
                  </a:solidFill>
                  <a:prstDash val="solid"/>
                </a:ln>
                <a:solidFill>
                  <a:srgbClr val="800000"/>
                </a:solidFill>
              </a:rPr>
              <a:t> systems</a:t>
            </a:r>
          </a:p>
        </p:txBody>
      </p:sp>
      <p:sp>
        <p:nvSpPr>
          <p:cNvPr id="5" name="Rectangle 4"/>
          <p:cNvSpPr/>
          <p:nvPr/>
        </p:nvSpPr>
        <p:spPr>
          <a:xfrm>
            <a:off x="5909298" y="772775"/>
            <a:ext cx="4019114" cy="584775"/>
          </a:xfrm>
          <a:prstGeom prst="rect">
            <a:avLst/>
          </a:prstGeom>
          <a:solidFill>
            <a:schemeClr val="bg1"/>
          </a:solidFill>
          <a:ln w="38100">
            <a:solidFill>
              <a:srgbClr val="000000"/>
            </a:solidFill>
          </a:ln>
        </p:spPr>
        <p:style>
          <a:lnRef idx="0">
            <a:scrgbClr r="0" g="0" b="0"/>
          </a:lnRef>
          <a:fillRef idx="1002">
            <a:schemeClr val="dk1"/>
          </a:fillRef>
          <a:effectRef idx="0">
            <a:scrgbClr r="0" g="0" b="0"/>
          </a:effectRef>
          <a:fontRef idx="major"/>
        </p:style>
        <p:txBody>
          <a:bodyPr>
            <a:spAutoFit/>
          </a:bodyPr>
          <a:lstStyle/>
          <a:p>
            <a:pPr algn="ctr">
              <a:defRPr/>
            </a:pPr>
            <a:r>
              <a:rPr lang="en-US" sz="3200" dirty="0"/>
              <a:t>Public health sector</a:t>
            </a:r>
          </a:p>
        </p:txBody>
      </p:sp>
      <p:sp>
        <p:nvSpPr>
          <p:cNvPr id="6" name="Rectangle 5"/>
          <p:cNvSpPr/>
          <p:nvPr/>
        </p:nvSpPr>
        <p:spPr>
          <a:xfrm>
            <a:off x="7014278" y="1944207"/>
            <a:ext cx="2345129" cy="584775"/>
          </a:xfrm>
          <a:prstGeom prst="rect">
            <a:avLst/>
          </a:prstGeom>
          <a:solidFill>
            <a:schemeClr val="bg1"/>
          </a:solidFill>
          <a:ln w="38100">
            <a:solidFill>
              <a:srgbClr val="000000"/>
            </a:solidFill>
          </a:ln>
        </p:spPr>
        <p:style>
          <a:lnRef idx="0">
            <a:scrgbClr r="0" g="0" b="0"/>
          </a:lnRef>
          <a:fillRef idx="1002">
            <a:schemeClr val="dk1"/>
          </a:fillRef>
          <a:effectRef idx="0">
            <a:scrgbClr r="0" g="0" b="0"/>
          </a:effectRef>
          <a:fontRef idx="major"/>
        </p:style>
        <p:txBody>
          <a:bodyPr wrap="none">
            <a:spAutoFit/>
          </a:bodyPr>
          <a:lstStyle/>
          <a:p>
            <a:pPr algn="ctr">
              <a:defRPr/>
            </a:pPr>
            <a:r>
              <a:rPr lang="en-US" sz="3200" dirty="0"/>
              <a:t>Private sector</a:t>
            </a:r>
          </a:p>
        </p:txBody>
      </p:sp>
      <p:sp>
        <p:nvSpPr>
          <p:cNvPr id="7" name="Rectangle 6"/>
          <p:cNvSpPr/>
          <p:nvPr/>
        </p:nvSpPr>
        <p:spPr>
          <a:xfrm>
            <a:off x="6176682" y="2953889"/>
            <a:ext cx="4247810" cy="954107"/>
          </a:xfrm>
          <a:prstGeom prst="rect">
            <a:avLst/>
          </a:prstGeom>
          <a:solidFill>
            <a:schemeClr val="bg1"/>
          </a:solidFill>
          <a:ln w="38100">
            <a:solidFill>
              <a:srgbClr val="000000"/>
            </a:solidFill>
          </a:ln>
        </p:spPr>
        <p:style>
          <a:lnRef idx="0">
            <a:scrgbClr r="0" g="0" b="0"/>
          </a:lnRef>
          <a:fillRef idx="1002">
            <a:schemeClr val="dk1"/>
          </a:fillRef>
          <a:effectRef idx="0">
            <a:scrgbClr r="0" g="0" b="0"/>
          </a:effectRef>
          <a:fontRef idx="major"/>
        </p:style>
        <p:txBody>
          <a:bodyPr>
            <a:spAutoFit/>
          </a:bodyPr>
          <a:lstStyle/>
          <a:p>
            <a:pPr algn="ctr">
              <a:defRPr/>
            </a:pPr>
            <a:r>
              <a:rPr lang="en-US" sz="2800" dirty="0"/>
              <a:t>Indigenous systems of </a:t>
            </a:r>
          </a:p>
          <a:p>
            <a:pPr algn="ctr">
              <a:defRPr/>
            </a:pPr>
            <a:r>
              <a:rPr lang="en-US" sz="2800" dirty="0"/>
              <a:t>medicine</a:t>
            </a:r>
          </a:p>
        </p:txBody>
      </p:sp>
      <p:sp>
        <p:nvSpPr>
          <p:cNvPr id="8" name="Rectangle 7"/>
          <p:cNvSpPr/>
          <p:nvPr/>
        </p:nvSpPr>
        <p:spPr>
          <a:xfrm>
            <a:off x="6112936" y="4217912"/>
            <a:ext cx="3737562" cy="523220"/>
          </a:xfrm>
          <a:prstGeom prst="rect">
            <a:avLst/>
          </a:prstGeom>
          <a:solidFill>
            <a:schemeClr val="bg1"/>
          </a:solidFill>
          <a:ln w="38100">
            <a:solidFill>
              <a:srgbClr val="000000"/>
            </a:solidFill>
          </a:ln>
        </p:spPr>
        <p:style>
          <a:lnRef idx="0">
            <a:scrgbClr r="0" g="0" b="0"/>
          </a:lnRef>
          <a:fillRef idx="1002">
            <a:schemeClr val="dk1"/>
          </a:fillRef>
          <a:effectRef idx="0">
            <a:scrgbClr r="0" g="0" b="0"/>
          </a:effectRef>
          <a:fontRef idx="major"/>
        </p:style>
        <p:txBody>
          <a:bodyPr wrap="none">
            <a:spAutoFit/>
          </a:bodyPr>
          <a:lstStyle/>
          <a:p>
            <a:pPr algn="ctr">
              <a:defRPr/>
            </a:pPr>
            <a:r>
              <a:rPr lang="en-US" sz="2800" dirty="0"/>
              <a:t>Voluntary health agencies</a:t>
            </a:r>
          </a:p>
        </p:txBody>
      </p:sp>
      <p:sp>
        <p:nvSpPr>
          <p:cNvPr id="9" name="Rectangle 8"/>
          <p:cNvSpPr/>
          <p:nvPr/>
        </p:nvSpPr>
        <p:spPr>
          <a:xfrm>
            <a:off x="5814405" y="5508830"/>
            <a:ext cx="4169026" cy="523220"/>
          </a:xfrm>
          <a:prstGeom prst="rect">
            <a:avLst/>
          </a:prstGeom>
          <a:solidFill>
            <a:schemeClr val="bg1"/>
          </a:solidFill>
          <a:ln w="38100">
            <a:solidFill>
              <a:srgbClr val="000000"/>
            </a:solidFill>
          </a:ln>
        </p:spPr>
        <p:style>
          <a:lnRef idx="0">
            <a:scrgbClr r="0" g="0" b="0"/>
          </a:lnRef>
          <a:fillRef idx="1002">
            <a:schemeClr val="dk1"/>
          </a:fillRef>
          <a:effectRef idx="0">
            <a:scrgbClr r="0" g="0" b="0"/>
          </a:effectRef>
          <a:fontRef idx="major"/>
        </p:style>
        <p:txBody>
          <a:bodyPr wrap="none">
            <a:spAutoFit/>
          </a:bodyPr>
          <a:lstStyle/>
          <a:p>
            <a:pPr algn="ctr">
              <a:defRPr/>
            </a:pPr>
            <a:r>
              <a:rPr lang="en-US" sz="2800" dirty="0"/>
              <a:t>National health programmes</a:t>
            </a:r>
          </a:p>
        </p:txBody>
      </p:sp>
      <p:cxnSp>
        <p:nvCxnSpPr>
          <p:cNvPr id="15" name="Straight Arrow Connector 14"/>
          <p:cNvCxnSpPr/>
          <p:nvPr/>
        </p:nvCxnSpPr>
        <p:spPr>
          <a:xfrm rot="5400000" flipH="1" flipV="1">
            <a:off x="4639470" y="1574007"/>
            <a:ext cx="1528762" cy="809625"/>
          </a:xfrm>
          <a:prstGeom prst="straightConnector1">
            <a:avLst/>
          </a:prstGeom>
          <a:ln w="3810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5064126" y="2155825"/>
            <a:ext cx="1698625" cy="769938"/>
          </a:xfrm>
          <a:prstGeom prst="straightConnector1">
            <a:avLst/>
          </a:prstGeom>
          <a:ln w="3810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rot="16200000" flipH="1">
            <a:off x="4834733" y="3455195"/>
            <a:ext cx="1201737" cy="796925"/>
          </a:xfrm>
          <a:prstGeom prst="straightConnector1">
            <a:avLst/>
          </a:prstGeom>
          <a:ln w="3810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rot="16200000" flipH="1">
            <a:off x="4103689" y="4265614"/>
            <a:ext cx="2363787" cy="522287"/>
          </a:xfrm>
          <a:prstGeom prst="straightConnector1">
            <a:avLst/>
          </a:prstGeom>
          <a:ln w="3810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5076825" y="3122614"/>
            <a:ext cx="954088" cy="117475"/>
          </a:xfrm>
          <a:prstGeom prst="straightConnector1">
            <a:avLst/>
          </a:prstGeom>
          <a:ln w="3810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21517" name="Slide Number Placeholder 1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6970CC1-D35B-4C74-B8DA-6FD4E9874B4C}" type="slidenum">
              <a:rPr lang="en-US"/>
              <a:pPr eaLnBrk="1" hangingPunct="1"/>
              <a:t>31</a:t>
            </a:fld>
            <a:endParaRPr lang="en-US"/>
          </a:p>
        </p:txBody>
      </p:sp>
    </p:spTree>
    <p:extLst>
      <p:ext uri="{BB962C8B-B14F-4D97-AF65-F5344CB8AC3E}">
        <p14:creationId xmlns:p14="http://schemas.microsoft.com/office/powerpoint/2010/main" val="835824678"/>
      </p:ext>
    </p:extLst>
  </p:cSld>
  <p:clrMapOvr>
    <a:masterClrMapping/>
  </p:clrMapOvr>
  <p:transition advTm="9656"/>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Public Sectors</a:t>
            </a:r>
          </a:p>
        </p:txBody>
      </p:sp>
      <p:sp>
        <p:nvSpPr>
          <p:cNvPr id="3" name="Content Placeholder 2"/>
          <p:cNvSpPr>
            <a:spLocks noGrp="1"/>
          </p:cNvSpPr>
          <p:nvPr>
            <p:ph idx="1"/>
          </p:nvPr>
        </p:nvSpPr>
        <p:spPr/>
        <p:txBody>
          <a:bodyPr>
            <a:normAutofit fontScale="85000" lnSpcReduction="10000"/>
          </a:bodyPr>
          <a:lstStyle/>
          <a:p>
            <a:r>
              <a:rPr lang="en-US" dirty="0"/>
              <a:t>Primary health care </a:t>
            </a:r>
            <a:r>
              <a:rPr lang="en-US" dirty="0" err="1"/>
              <a:t>centres</a:t>
            </a:r>
            <a:endParaRPr lang="en-US" dirty="0"/>
          </a:p>
          <a:p>
            <a:pPr lvl="1"/>
            <a:r>
              <a:rPr lang="en-US" dirty="0"/>
              <a:t>Primary health </a:t>
            </a:r>
            <a:r>
              <a:rPr lang="en-US" dirty="0" err="1"/>
              <a:t>centres</a:t>
            </a:r>
            <a:r>
              <a:rPr lang="en-US" dirty="0"/>
              <a:t> and </a:t>
            </a:r>
          </a:p>
          <a:p>
            <a:pPr lvl="1"/>
            <a:r>
              <a:rPr lang="en-US" dirty="0" err="1"/>
              <a:t>subcentres</a:t>
            </a:r>
            <a:endParaRPr lang="en-US" dirty="0"/>
          </a:p>
          <a:p>
            <a:r>
              <a:rPr lang="en-US" dirty="0"/>
              <a:t>Hospitals/health </a:t>
            </a:r>
            <a:r>
              <a:rPr lang="en-US" dirty="0" err="1"/>
              <a:t>centres</a:t>
            </a:r>
            <a:endParaRPr lang="en-US" dirty="0"/>
          </a:p>
          <a:p>
            <a:pPr lvl="1"/>
            <a:r>
              <a:rPr lang="en-US" dirty="0"/>
              <a:t>Community health </a:t>
            </a:r>
            <a:r>
              <a:rPr lang="en-US" dirty="0" err="1"/>
              <a:t>centres</a:t>
            </a:r>
            <a:endParaRPr lang="en-US" dirty="0"/>
          </a:p>
          <a:p>
            <a:pPr lvl="1"/>
            <a:r>
              <a:rPr lang="en-US" dirty="0"/>
              <a:t>Rural Hospitals</a:t>
            </a:r>
          </a:p>
          <a:p>
            <a:pPr lvl="1"/>
            <a:r>
              <a:rPr lang="en-US" dirty="0"/>
              <a:t>District Hospital</a:t>
            </a:r>
          </a:p>
          <a:p>
            <a:pPr lvl="1"/>
            <a:r>
              <a:rPr lang="en-US" dirty="0"/>
              <a:t>Special care Hospitals</a:t>
            </a:r>
          </a:p>
          <a:p>
            <a:pPr lvl="1"/>
            <a:r>
              <a:rPr lang="en-US" dirty="0"/>
              <a:t>Teaching Hospitals</a:t>
            </a:r>
          </a:p>
        </p:txBody>
      </p:sp>
      <p:sp>
        <p:nvSpPr>
          <p:cNvPr id="4" name="Rectangle 3"/>
          <p:cNvSpPr/>
          <p:nvPr/>
        </p:nvSpPr>
        <p:spPr>
          <a:xfrm>
            <a:off x="5019675" y="2570689"/>
            <a:ext cx="6096000" cy="1754326"/>
          </a:xfrm>
          <a:prstGeom prst="rect">
            <a:avLst/>
          </a:prstGeom>
        </p:spPr>
        <p:txBody>
          <a:bodyPr>
            <a:spAutoFit/>
          </a:bodyPr>
          <a:lstStyle/>
          <a:p>
            <a:r>
              <a:rPr lang="en-US" dirty="0"/>
              <a:t>Health Insurance scheme</a:t>
            </a:r>
          </a:p>
          <a:p>
            <a:pPr lvl="1"/>
            <a:r>
              <a:rPr lang="en-US" dirty="0"/>
              <a:t>Employees state insurance</a:t>
            </a:r>
          </a:p>
          <a:p>
            <a:pPr lvl="1"/>
            <a:r>
              <a:rPr lang="en-US" dirty="0"/>
              <a:t>Central Government Health scheme </a:t>
            </a:r>
          </a:p>
          <a:p>
            <a:r>
              <a:rPr lang="en-US" dirty="0"/>
              <a:t>Other agencies</a:t>
            </a:r>
          </a:p>
          <a:p>
            <a:pPr lvl="1"/>
            <a:r>
              <a:rPr lang="en-US" dirty="0"/>
              <a:t>Defense services</a:t>
            </a:r>
          </a:p>
          <a:p>
            <a:pPr lvl="1"/>
            <a:r>
              <a:rPr lang="en-US" dirty="0"/>
              <a:t>Railways</a:t>
            </a:r>
          </a:p>
        </p:txBody>
      </p:sp>
    </p:spTree>
    <p:extLst>
      <p:ext uri="{BB962C8B-B14F-4D97-AF65-F5344CB8AC3E}">
        <p14:creationId xmlns:p14="http://schemas.microsoft.com/office/powerpoint/2010/main" val="13783429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Private sector</a:t>
            </a:r>
          </a:p>
        </p:txBody>
      </p:sp>
      <p:sp>
        <p:nvSpPr>
          <p:cNvPr id="3" name="Content Placeholder 2"/>
          <p:cNvSpPr>
            <a:spLocks noGrp="1"/>
          </p:cNvSpPr>
          <p:nvPr>
            <p:ph idx="1"/>
          </p:nvPr>
        </p:nvSpPr>
        <p:spPr/>
        <p:txBody>
          <a:bodyPr>
            <a:normAutofit/>
          </a:bodyPr>
          <a:lstStyle/>
          <a:p>
            <a:r>
              <a:rPr lang="en-US" sz="3200" dirty="0"/>
              <a:t>Private hospitals, nursing homes, polyclinics and dispensaries</a:t>
            </a:r>
          </a:p>
          <a:p>
            <a:r>
              <a:rPr lang="en-US" sz="3200" dirty="0"/>
              <a:t>General practitioners and clinics</a:t>
            </a:r>
          </a:p>
        </p:txBody>
      </p:sp>
    </p:spTree>
    <p:extLst>
      <p:ext uri="{BB962C8B-B14F-4D97-AF65-F5344CB8AC3E}">
        <p14:creationId xmlns:p14="http://schemas.microsoft.com/office/powerpoint/2010/main" val="39509743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Indigenous systems of Medicine</a:t>
            </a:r>
          </a:p>
        </p:txBody>
      </p:sp>
      <p:sp>
        <p:nvSpPr>
          <p:cNvPr id="3" name="Content Placeholder 2"/>
          <p:cNvSpPr>
            <a:spLocks noGrp="1"/>
          </p:cNvSpPr>
          <p:nvPr>
            <p:ph idx="1"/>
          </p:nvPr>
        </p:nvSpPr>
        <p:spPr/>
        <p:txBody>
          <a:bodyPr/>
          <a:lstStyle/>
          <a:p>
            <a:r>
              <a:rPr lang="en-US" dirty="0"/>
              <a:t>Ayurveda</a:t>
            </a:r>
          </a:p>
          <a:p>
            <a:r>
              <a:rPr lang="en-US" dirty="0"/>
              <a:t>Yoga</a:t>
            </a:r>
          </a:p>
          <a:p>
            <a:r>
              <a:rPr lang="en-US" dirty="0" err="1"/>
              <a:t>Unani</a:t>
            </a:r>
            <a:endParaRPr lang="en-US" dirty="0"/>
          </a:p>
          <a:p>
            <a:r>
              <a:rPr lang="en-US" dirty="0"/>
              <a:t>Siddha</a:t>
            </a:r>
          </a:p>
          <a:p>
            <a:r>
              <a:rPr lang="en-US" dirty="0"/>
              <a:t>Homeopathy</a:t>
            </a:r>
          </a:p>
          <a:p>
            <a:endParaRPr lang="en-US" dirty="0"/>
          </a:p>
          <a:p>
            <a:endParaRPr lang="en-US" dirty="0"/>
          </a:p>
        </p:txBody>
      </p:sp>
    </p:spTree>
    <p:extLst>
      <p:ext uri="{BB962C8B-B14F-4D97-AF65-F5344CB8AC3E}">
        <p14:creationId xmlns:p14="http://schemas.microsoft.com/office/powerpoint/2010/main" val="21875276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6F74549-5451-4E68-8EB4-E79968BE68EA}" type="slidenum">
              <a:rPr lang="en-US"/>
              <a:pPr eaLnBrk="1" hangingPunct="1"/>
              <a:t>35</a:t>
            </a:fld>
            <a:endParaRPr lang="en-US"/>
          </a:p>
        </p:txBody>
      </p:sp>
      <p:sp>
        <p:nvSpPr>
          <p:cNvPr id="31746" name="Content Placeholder 2"/>
          <p:cNvSpPr>
            <a:spLocks noGrp="1"/>
          </p:cNvSpPr>
          <p:nvPr>
            <p:ph idx="4294967295"/>
          </p:nvPr>
        </p:nvSpPr>
        <p:spPr>
          <a:xfrm>
            <a:off x="1514476" y="1364344"/>
            <a:ext cx="8674554" cy="4521200"/>
          </a:xfrm>
        </p:spPr>
        <p:txBody>
          <a:bodyPr>
            <a:noAutofit/>
          </a:bodyPr>
          <a:lstStyle/>
          <a:p>
            <a:pPr algn="just"/>
            <a:r>
              <a:rPr lang="en-US" sz="2800" dirty="0"/>
              <a:t>1977 – Govt. of India launched rural health scheme based on “placing people’s health in people’s hands”.</a:t>
            </a:r>
          </a:p>
          <a:p>
            <a:pPr algn="just">
              <a:buFontTx/>
              <a:buNone/>
            </a:pPr>
            <a:endParaRPr lang="en-US" sz="2800" dirty="0"/>
          </a:p>
          <a:p>
            <a:pPr algn="just"/>
            <a:r>
              <a:rPr lang="en-US" sz="2800" dirty="0"/>
              <a:t>Primary care is based on three –tier system of health care.</a:t>
            </a:r>
          </a:p>
          <a:p>
            <a:pPr algn="just">
              <a:buFontTx/>
              <a:buNone/>
            </a:pPr>
            <a:endParaRPr lang="en-US" sz="2800" dirty="0"/>
          </a:p>
          <a:p>
            <a:pPr algn="just"/>
            <a:r>
              <a:rPr lang="en-US" sz="2800" dirty="0"/>
              <a:t>To achieve WHO goal of health for all by 2000 A.D, India evolved national health policy based on primary health care (approved by Parliament 1983).</a:t>
            </a:r>
          </a:p>
        </p:txBody>
      </p:sp>
    </p:spTree>
    <p:extLst>
      <p:ext uri="{BB962C8B-B14F-4D97-AF65-F5344CB8AC3E}">
        <p14:creationId xmlns:p14="http://schemas.microsoft.com/office/powerpoint/2010/main" val="3387574520"/>
      </p:ext>
    </p:extLst>
  </p:cSld>
  <p:clrMapOvr>
    <a:masterClrMapping/>
  </p:clrMapOvr>
  <p:transition advTm="22094"/>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“3” Tier System</a:t>
            </a:r>
          </a:p>
        </p:txBody>
      </p:sp>
      <p:graphicFrame>
        <p:nvGraphicFramePr>
          <p:cNvPr id="4" name="Diagram 3"/>
          <p:cNvGraphicFramePr/>
          <p:nvPr>
            <p:extLst>
              <p:ext uri="{D42A27DB-BD31-4B8C-83A1-F6EECF244321}">
                <p14:modId xmlns:p14="http://schemas.microsoft.com/office/powerpoint/2010/main" val="2114441702"/>
              </p:ext>
            </p:extLst>
          </p:nvPr>
        </p:nvGraphicFramePr>
        <p:xfrm>
          <a:off x="1" y="1603715"/>
          <a:ext cx="11732454" cy="56341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789171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Content Placeholder 2"/>
          <p:cNvSpPr>
            <a:spLocks noGrp="1"/>
          </p:cNvSpPr>
          <p:nvPr>
            <p:ph idx="1"/>
          </p:nvPr>
        </p:nvSpPr>
        <p:spPr>
          <a:xfrm>
            <a:off x="1968500" y="1600200"/>
            <a:ext cx="8229600" cy="2044700"/>
          </a:xfrm>
        </p:spPr>
        <p:txBody>
          <a:bodyPr/>
          <a:lstStyle/>
          <a:p>
            <a:r>
              <a:rPr lang="en-US"/>
              <a:t>The health care infrastructure in rural areas has been developed as a three tier system and is based on the following population norms:</a:t>
            </a:r>
          </a:p>
          <a:p>
            <a:endParaRPr lang="en-US"/>
          </a:p>
        </p:txBody>
      </p:sp>
      <p:sp>
        <p:nvSpPr>
          <p:cNvPr id="4" name="Rectangle 3"/>
          <p:cNvSpPr/>
          <p:nvPr/>
        </p:nvSpPr>
        <p:spPr>
          <a:xfrm>
            <a:off x="3254328" y="393952"/>
            <a:ext cx="5196038" cy="707886"/>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pPr algn="ctr">
              <a:defRPr/>
            </a:pPr>
            <a:r>
              <a:rPr lang="en-US" sz="4000" dirty="0">
                <a:solidFill>
                  <a:schemeClr val="tx1"/>
                </a:solidFill>
              </a:rPr>
              <a:t>Rural primary health care</a:t>
            </a:r>
          </a:p>
        </p:txBody>
      </p:sp>
      <p:graphicFrame>
        <p:nvGraphicFramePr>
          <p:cNvPr id="5" name="Table 4"/>
          <p:cNvGraphicFramePr>
            <a:graphicFrameLocks noGrp="1"/>
          </p:cNvGraphicFramePr>
          <p:nvPr>
            <p:extLst>
              <p:ext uri="{D42A27DB-BD31-4B8C-83A1-F6EECF244321}">
                <p14:modId xmlns:p14="http://schemas.microsoft.com/office/powerpoint/2010/main" val="2360039763"/>
              </p:ext>
            </p:extLst>
          </p:nvPr>
        </p:nvGraphicFramePr>
        <p:xfrm>
          <a:off x="1757363" y="2943226"/>
          <a:ext cx="8440737" cy="2825752"/>
        </p:xfrm>
        <a:graphic>
          <a:graphicData uri="http://schemas.openxmlformats.org/drawingml/2006/table">
            <a:tbl>
              <a:tblPr firstRow="1" bandRow="1">
                <a:tableStyleId>{ED083AE6-46FA-4A59-8FB0-9F97EB10719F}</a:tableStyleId>
              </a:tblPr>
              <a:tblGrid>
                <a:gridCol w="2813579">
                  <a:extLst>
                    <a:ext uri="{9D8B030D-6E8A-4147-A177-3AD203B41FA5}">
                      <a16:colId xmlns:a16="http://schemas.microsoft.com/office/drawing/2014/main" val="20000"/>
                    </a:ext>
                  </a:extLst>
                </a:gridCol>
                <a:gridCol w="2813579">
                  <a:extLst>
                    <a:ext uri="{9D8B030D-6E8A-4147-A177-3AD203B41FA5}">
                      <a16:colId xmlns:a16="http://schemas.microsoft.com/office/drawing/2014/main" val="20001"/>
                    </a:ext>
                  </a:extLst>
                </a:gridCol>
                <a:gridCol w="2813579">
                  <a:extLst>
                    <a:ext uri="{9D8B030D-6E8A-4147-A177-3AD203B41FA5}">
                      <a16:colId xmlns:a16="http://schemas.microsoft.com/office/drawing/2014/main" val="20002"/>
                    </a:ext>
                  </a:extLst>
                </a:gridCol>
              </a:tblGrid>
              <a:tr h="420122">
                <a:tc rowSpan="2">
                  <a:txBody>
                    <a:bodyPr/>
                    <a:lstStyle/>
                    <a:p>
                      <a:pPr algn="ctr"/>
                      <a:endParaRPr lang="en-US" sz="1800" dirty="0"/>
                    </a:p>
                    <a:p>
                      <a:pPr algn="ctr"/>
                      <a:r>
                        <a:rPr lang="en-US" sz="1800" dirty="0"/>
                        <a:t>centre</a:t>
                      </a:r>
                    </a:p>
                  </a:txBody>
                  <a:tcPr marL="91435" marR="91435" marT="45714" marB="45714">
                    <a:lnL w="12700" cap="flat" cmpd="sng" algn="ctr">
                      <a:solidFill>
                        <a:schemeClr val="tx1"/>
                      </a:solidFill>
                      <a:prstDash val="solid"/>
                      <a:round/>
                      <a:headEnd type="none" w="med" len="med"/>
                      <a:tailEnd type="none" w="med" len="med"/>
                    </a:lnL>
                    <a:lnR w="57150" cap="flat" cmpd="sng" algn="ctr">
                      <a:solidFill>
                        <a:srgbClr val="663300"/>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663300"/>
                      </a:solidFill>
                      <a:prstDash val="solid"/>
                      <a:round/>
                      <a:headEnd type="none" w="med" len="med"/>
                      <a:tailEnd type="none" w="med" len="med"/>
                    </a:lnB>
                    <a:solidFill>
                      <a:schemeClr val="bg1"/>
                    </a:solidFill>
                  </a:tcPr>
                </a:tc>
                <a:tc gridSpan="2">
                  <a:txBody>
                    <a:bodyPr/>
                    <a:lstStyle/>
                    <a:p>
                      <a:pPr algn="ctr"/>
                      <a:r>
                        <a:rPr lang="en-US" sz="1800" dirty="0"/>
                        <a:t>Population norms</a:t>
                      </a:r>
                    </a:p>
                  </a:txBody>
                  <a:tcPr marL="91435" marR="91435" marT="45714" marB="45714">
                    <a:lnL w="57150" cap="flat" cmpd="sng" algn="ctr">
                      <a:solidFill>
                        <a:srgbClr val="663300"/>
                      </a:solidFill>
                      <a:prstDash val="solid"/>
                      <a:round/>
                      <a:headEnd type="none" w="med" len="med"/>
                      <a:tailEnd type="none" w="med" len="med"/>
                    </a:lnL>
                    <a:lnB w="57150" cap="flat" cmpd="sng" algn="ctr">
                      <a:solidFill>
                        <a:srgbClr val="663300"/>
                      </a:solidFill>
                      <a:prstDash val="solid"/>
                      <a:round/>
                      <a:headEnd type="none" w="med" len="med"/>
                      <a:tailEnd type="none" w="med" len="med"/>
                    </a:lnB>
                    <a:solidFill>
                      <a:schemeClr val="bg1"/>
                    </a:solidFill>
                  </a:tcPr>
                </a:tc>
                <a:tc hMerge="1">
                  <a:txBody>
                    <a:bodyPr/>
                    <a:lstStyle/>
                    <a:p>
                      <a:endParaRPr lang="en-US" dirty="0"/>
                    </a:p>
                  </a:txBody>
                  <a:tcPr/>
                </a:tc>
                <a:extLst>
                  <a:ext uri="{0D108BD9-81ED-4DB2-BD59-A6C34878D82A}">
                    <a16:rowId xmlns:a16="http://schemas.microsoft.com/office/drawing/2014/main" val="10000"/>
                  </a:ext>
                </a:extLst>
              </a:tr>
              <a:tr h="420122">
                <a:tc vMerge="1">
                  <a:txBody>
                    <a:bodyPr/>
                    <a:lstStyle/>
                    <a:p>
                      <a:endParaRPr lang="en-US" dirty="0"/>
                    </a:p>
                  </a:txBody>
                  <a:tcPr/>
                </a:tc>
                <a:tc>
                  <a:txBody>
                    <a:bodyPr/>
                    <a:lstStyle/>
                    <a:p>
                      <a:pPr algn="ctr"/>
                      <a:r>
                        <a:rPr lang="en-US" sz="1800" dirty="0"/>
                        <a:t>Plain areas</a:t>
                      </a:r>
                    </a:p>
                  </a:txBody>
                  <a:tcPr marL="91435" marR="91435" marT="45714" marB="45714">
                    <a:lnL w="57150" cap="flat" cmpd="sng" algn="ctr">
                      <a:solidFill>
                        <a:srgbClr val="663300"/>
                      </a:solidFill>
                      <a:prstDash val="solid"/>
                      <a:round/>
                      <a:headEnd type="none" w="med" len="med"/>
                      <a:tailEnd type="none" w="med" len="med"/>
                    </a:lnL>
                    <a:lnR w="57150" cap="flat" cmpd="sng" algn="ctr">
                      <a:solidFill>
                        <a:srgbClr val="663300"/>
                      </a:solidFill>
                      <a:prstDash val="solid"/>
                      <a:round/>
                      <a:headEnd type="none" w="med" len="med"/>
                      <a:tailEnd type="none" w="med" len="med"/>
                    </a:lnR>
                    <a:lnT w="57150" cap="flat" cmpd="sng" algn="ctr">
                      <a:solidFill>
                        <a:srgbClr val="663300"/>
                      </a:solidFill>
                      <a:prstDash val="solid"/>
                      <a:round/>
                      <a:headEnd type="none" w="med" len="med"/>
                      <a:tailEnd type="none" w="med" len="med"/>
                    </a:lnT>
                    <a:lnB w="57150" cap="flat" cmpd="sng" algn="ctr">
                      <a:solidFill>
                        <a:srgbClr val="663300"/>
                      </a:solidFill>
                      <a:prstDash val="solid"/>
                      <a:round/>
                      <a:headEnd type="none" w="med" len="med"/>
                      <a:tailEnd type="none" w="med" len="med"/>
                    </a:lnB>
                    <a:solidFill>
                      <a:schemeClr val="bg1"/>
                    </a:solidFill>
                  </a:tcPr>
                </a:tc>
                <a:tc>
                  <a:txBody>
                    <a:bodyPr/>
                    <a:lstStyle/>
                    <a:p>
                      <a:pPr algn="ctr"/>
                      <a:r>
                        <a:rPr lang="en-US" sz="1800" dirty="0"/>
                        <a:t>Hilly/tribal/difficult areas</a:t>
                      </a:r>
                    </a:p>
                  </a:txBody>
                  <a:tcPr marL="91435" marR="91435" marT="45714" marB="45714">
                    <a:lnL w="57150" cap="flat" cmpd="sng" algn="ctr">
                      <a:solidFill>
                        <a:srgbClr val="663300"/>
                      </a:solidFill>
                      <a:prstDash val="solid"/>
                      <a:round/>
                      <a:headEnd type="none" w="med" len="med"/>
                      <a:tailEnd type="none" w="med" len="med"/>
                    </a:lnL>
                    <a:lnT w="57150" cap="flat" cmpd="sng" algn="ctr">
                      <a:solidFill>
                        <a:srgbClr val="663300"/>
                      </a:solidFill>
                      <a:prstDash val="solid"/>
                      <a:round/>
                      <a:headEnd type="none" w="med" len="med"/>
                      <a:tailEnd type="none" w="med" len="med"/>
                    </a:lnT>
                    <a:lnB w="57150" cap="flat" cmpd="sng" algn="ctr">
                      <a:solidFill>
                        <a:srgbClr val="6633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420122">
                <a:tc>
                  <a:txBody>
                    <a:bodyPr/>
                    <a:lstStyle/>
                    <a:p>
                      <a:pPr algn="ctr"/>
                      <a:endParaRPr lang="en-US" sz="1800" dirty="0"/>
                    </a:p>
                  </a:txBody>
                  <a:tcPr marL="91435" marR="91435" marT="45714" marB="45714">
                    <a:lnR w="57150" cap="flat" cmpd="sng" algn="ctr">
                      <a:solidFill>
                        <a:srgbClr val="663300"/>
                      </a:solidFill>
                      <a:prstDash val="solid"/>
                      <a:round/>
                      <a:headEnd type="none" w="med" len="med"/>
                      <a:tailEnd type="none" w="med" len="med"/>
                    </a:lnR>
                    <a:lnT w="57150" cap="flat" cmpd="sng" algn="ctr">
                      <a:solidFill>
                        <a:srgbClr val="663300"/>
                      </a:solidFill>
                      <a:prstDash val="solid"/>
                      <a:round/>
                      <a:headEnd type="none" w="med" len="med"/>
                      <a:tailEnd type="none" w="med" len="med"/>
                    </a:lnT>
                    <a:lnB w="57150" cap="flat" cmpd="sng" algn="ctr">
                      <a:solidFill>
                        <a:srgbClr val="663300"/>
                      </a:solidFill>
                      <a:prstDash val="solid"/>
                      <a:round/>
                      <a:headEnd type="none" w="med" len="med"/>
                      <a:tailEnd type="none" w="med" len="med"/>
                    </a:lnB>
                    <a:solidFill>
                      <a:schemeClr val="bg1"/>
                    </a:solidFill>
                  </a:tcPr>
                </a:tc>
                <a:tc>
                  <a:txBody>
                    <a:bodyPr/>
                    <a:lstStyle/>
                    <a:p>
                      <a:pPr algn="ctr"/>
                      <a:endParaRPr lang="en-US" sz="1800" dirty="0"/>
                    </a:p>
                  </a:txBody>
                  <a:tcPr marL="91435" marR="91435" marT="45714" marB="45714">
                    <a:lnL w="57150" cap="flat" cmpd="sng" algn="ctr">
                      <a:solidFill>
                        <a:srgbClr val="663300"/>
                      </a:solidFill>
                      <a:prstDash val="solid"/>
                      <a:round/>
                      <a:headEnd type="none" w="med" len="med"/>
                      <a:tailEnd type="none" w="med" len="med"/>
                    </a:lnL>
                    <a:lnR w="57150" cap="flat" cmpd="sng" algn="ctr">
                      <a:solidFill>
                        <a:srgbClr val="663300"/>
                      </a:solidFill>
                      <a:prstDash val="solid"/>
                      <a:round/>
                      <a:headEnd type="none" w="med" len="med"/>
                      <a:tailEnd type="none" w="med" len="med"/>
                    </a:lnR>
                    <a:lnT w="57150" cap="flat" cmpd="sng" algn="ctr">
                      <a:solidFill>
                        <a:srgbClr val="663300"/>
                      </a:solidFill>
                      <a:prstDash val="solid"/>
                      <a:round/>
                      <a:headEnd type="none" w="med" len="med"/>
                      <a:tailEnd type="none" w="med" len="med"/>
                    </a:lnT>
                    <a:lnB w="57150" cap="flat" cmpd="sng" algn="ctr">
                      <a:solidFill>
                        <a:srgbClr val="663300"/>
                      </a:solidFill>
                      <a:prstDash val="solid"/>
                      <a:round/>
                      <a:headEnd type="none" w="med" len="med"/>
                      <a:tailEnd type="none" w="med" len="med"/>
                    </a:lnB>
                    <a:solidFill>
                      <a:schemeClr val="bg1"/>
                    </a:solidFill>
                  </a:tcPr>
                </a:tc>
                <a:tc>
                  <a:txBody>
                    <a:bodyPr/>
                    <a:lstStyle/>
                    <a:p>
                      <a:pPr algn="ctr"/>
                      <a:endParaRPr lang="en-US" sz="1800" dirty="0"/>
                    </a:p>
                  </a:txBody>
                  <a:tcPr marL="91435" marR="91435" marT="45714" marB="45714">
                    <a:lnL w="57150" cap="flat" cmpd="sng" algn="ctr">
                      <a:solidFill>
                        <a:srgbClr val="663300"/>
                      </a:solidFill>
                      <a:prstDash val="solid"/>
                      <a:round/>
                      <a:headEnd type="none" w="med" len="med"/>
                      <a:tailEnd type="none" w="med" len="med"/>
                    </a:lnL>
                    <a:lnT w="57150" cap="flat" cmpd="sng" algn="ctr">
                      <a:solidFill>
                        <a:srgbClr val="663300"/>
                      </a:solidFill>
                      <a:prstDash val="solid"/>
                      <a:round/>
                      <a:headEnd type="none" w="med" len="med"/>
                      <a:tailEnd type="none" w="med" len="med"/>
                    </a:lnT>
                    <a:lnB w="57150" cap="flat" cmpd="sng" algn="ctr">
                      <a:solidFill>
                        <a:srgbClr val="6633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420122">
                <a:tc>
                  <a:txBody>
                    <a:bodyPr/>
                    <a:lstStyle/>
                    <a:p>
                      <a:r>
                        <a:rPr lang="en-US" sz="1800" dirty="0"/>
                        <a:t>Sub-Centre</a:t>
                      </a:r>
                    </a:p>
                  </a:txBody>
                  <a:tcPr marL="68577" marR="68577" marT="45714" marB="45714" anchor="ctr">
                    <a:lnR w="57150" cap="flat" cmpd="sng" algn="ctr">
                      <a:solidFill>
                        <a:srgbClr val="663300"/>
                      </a:solidFill>
                      <a:prstDash val="solid"/>
                      <a:round/>
                      <a:headEnd type="none" w="med" len="med"/>
                      <a:tailEnd type="none" w="med" len="med"/>
                    </a:lnR>
                    <a:lnT w="57150" cap="flat" cmpd="sng" algn="ctr">
                      <a:solidFill>
                        <a:srgbClr val="663300"/>
                      </a:solidFill>
                      <a:prstDash val="solid"/>
                      <a:round/>
                      <a:headEnd type="none" w="med" len="med"/>
                      <a:tailEnd type="none" w="med" len="med"/>
                    </a:lnT>
                    <a:lnB w="57150" cap="flat" cmpd="sng" algn="ctr">
                      <a:solidFill>
                        <a:srgbClr val="663300"/>
                      </a:solidFill>
                      <a:prstDash val="solid"/>
                      <a:round/>
                      <a:headEnd type="none" w="med" len="med"/>
                      <a:tailEnd type="none" w="med" len="med"/>
                    </a:lnB>
                    <a:solidFill>
                      <a:schemeClr val="bg1"/>
                    </a:solidFill>
                  </a:tcPr>
                </a:tc>
                <a:tc>
                  <a:txBody>
                    <a:bodyPr/>
                    <a:lstStyle/>
                    <a:p>
                      <a:pPr algn="ctr"/>
                      <a:r>
                        <a:rPr lang="en-US" sz="1800" dirty="0"/>
                        <a:t>5000</a:t>
                      </a:r>
                    </a:p>
                  </a:txBody>
                  <a:tcPr marL="68577" marR="68577" marT="45714" marB="45714" anchor="ctr">
                    <a:lnL w="57150" cap="flat" cmpd="sng" algn="ctr">
                      <a:solidFill>
                        <a:srgbClr val="663300"/>
                      </a:solidFill>
                      <a:prstDash val="solid"/>
                      <a:round/>
                      <a:headEnd type="none" w="med" len="med"/>
                      <a:tailEnd type="none" w="med" len="med"/>
                    </a:lnL>
                    <a:lnR w="57150" cap="flat" cmpd="sng" algn="ctr">
                      <a:solidFill>
                        <a:srgbClr val="663300"/>
                      </a:solidFill>
                      <a:prstDash val="solid"/>
                      <a:round/>
                      <a:headEnd type="none" w="med" len="med"/>
                      <a:tailEnd type="none" w="med" len="med"/>
                    </a:lnR>
                    <a:lnT w="57150" cap="flat" cmpd="sng" algn="ctr">
                      <a:solidFill>
                        <a:srgbClr val="663300"/>
                      </a:solidFill>
                      <a:prstDash val="solid"/>
                      <a:round/>
                      <a:headEnd type="none" w="med" len="med"/>
                      <a:tailEnd type="none" w="med" len="med"/>
                    </a:lnT>
                    <a:lnB w="57150" cap="flat" cmpd="sng" algn="ctr">
                      <a:solidFill>
                        <a:srgbClr val="663300"/>
                      </a:solidFill>
                      <a:prstDash val="solid"/>
                      <a:round/>
                      <a:headEnd type="none" w="med" len="med"/>
                      <a:tailEnd type="none" w="med" len="med"/>
                    </a:lnB>
                    <a:solidFill>
                      <a:schemeClr val="bg1"/>
                    </a:solidFill>
                  </a:tcPr>
                </a:tc>
                <a:tc>
                  <a:txBody>
                    <a:bodyPr/>
                    <a:lstStyle/>
                    <a:p>
                      <a:pPr algn="ctr"/>
                      <a:r>
                        <a:rPr lang="en-US" sz="1800" dirty="0"/>
                        <a:t>3000</a:t>
                      </a:r>
                    </a:p>
                  </a:txBody>
                  <a:tcPr marL="68577" marR="68577" marT="45714" marB="45714" anchor="ctr">
                    <a:lnL w="57150" cap="flat" cmpd="sng" algn="ctr">
                      <a:solidFill>
                        <a:srgbClr val="663300"/>
                      </a:solidFill>
                      <a:prstDash val="solid"/>
                      <a:round/>
                      <a:headEnd type="none" w="med" len="med"/>
                      <a:tailEnd type="none" w="med" len="med"/>
                    </a:lnL>
                    <a:lnT w="57150" cap="flat" cmpd="sng" algn="ctr">
                      <a:solidFill>
                        <a:srgbClr val="663300"/>
                      </a:solidFill>
                      <a:prstDash val="solid"/>
                      <a:round/>
                      <a:headEnd type="none" w="med" len="med"/>
                      <a:tailEnd type="none" w="med" len="med"/>
                    </a:lnT>
                    <a:lnB w="57150" cap="flat" cmpd="sng" algn="ctr">
                      <a:solidFill>
                        <a:srgbClr val="6633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420122">
                <a:tc>
                  <a:txBody>
                    <a:bodyPr/>
                    <a:lstStyle/>
                    <a:p>
                      <a:r>
                        <a:rPr lang="en-US" sz="1800" dirty="0"/>
                        <a:t>Primary Health Centre</a:t>
                      </a:r>
                    </a:p>
                  </a:txBody>
                  <a:tcPr marL="68577" marR="68577" marT="45714" marB="45714" anchor="ctr">
                    <a:lnR w="57150" cap="flat" cmpd="sng" algn="ctr">
                      <a:solidFill>
                        <a:srgbClr val="663300"/>
                      </a:solidFill>
                      <a:prstDash val="solid"/>
                      <a:round/>
                      <a:headEnd type="none" w="med" len="med"/>
                      <a:tailEnd type="none" w="med" len="med"/>
                    </a:lnR>
                    <a:lnT w="57150" cap="flat" cmpd="sng" algn="ctr">
                      <a:solidFill>
                        <a:srgbClr val="663300"/>
                      </a:solidFill>
                      <a:prstDash val="solid"/>
                      <a:round/>
                      <a:headEnd type="none" w="med" len="med"/>
                      <a:tailEnd type="none" w="med" len="med"/>
                    </a:lnT>
                    <a:lnB w="57150" cap="flat" cmpd="sng" algn="ctr">
                      <a:solidFill>
                        <a:srgbClr val="663300"/>
                      </a:solidFill>
                      <a:prstDash val="solid"/>
                      <a:round/>
                      <a:headEnd type="none" w="med" len="med"/>
                      <a:tailEnd type="none" w="med" len="med"/>
                    </a:lnB>
                    <a:solidFill>
                      <a:schemeClr val="bg1"/>
                    </a:solidFill>
                  </a:tcPr>
                </a:tc>
                <a:tc>
                  <a:txBody>
                    <a:bodyPr/>
                    <a:lstStyle/>
                    <a:p>
                      <a:pPr marL="217170" indent="-217170" algn="ctr"/>
                      <a:r>
                        <a:rPr lang="en-US" sz="1800" dirty="0"/>
                        <a:t>30,000</a:t>
                      </a:r>
                    </a:p>
                  </a:txBody>
                  <a:tcPr marL="68577" marR="68577" marT="45714" marB="45714" anchor="ctr">
                    <a:lnL w="57150" cap="flat" cmpd="sng" algn="ctr">
                      <a:solidFill>
                        <a:srgbClr val="663300"/>
                      </a:solidFill>
                      <a:prstDash val="solid"/>
                      <a:round/>
                      <a:headEnd type="none" w="med" len="med"/>
                      <a:tailEnd type="none" w="med" len="med"/>
                    </a:lnL>
                    <a:lnR w="57150" cap="flat" cmpd="sng" algn="ctr">
                      <a:solidFill>
                        <a:srgbClr val="663300"/>
                      </a:solidFill>
                      <a:prstDash val="solid"/>
                      <a:round/>
                      <a:headEnd type="none" w="med" len="med"/>
                      <a:tailEnd type="none" w="med" len="med"/>
                    </a:lnR>
                    <a:lnT w="57150" cap="flat" cmpd="sng" algn="ctr">
                      <a:solidFill>
                        <a:srgbClr val="663300"/>
                      </a:solidFill>
                      <a:prstDash val="solid"/>
                      <a:round/>
                      <a:headEnd type="none" w="med" len="med"/>
                      <a:tailEnd type="none" w="med" len="med"/>
                    </a:lnT>
                    <a:lnB w="57150" cap="flat" cmpd="sng" algn="ctr">
                      <a:solidFill>
                        <a:srgbClr val="663300"/>
                      </a:solidFill>
                      <a:prstDash val="solid"/>
                      <a:round/>
                      <a:headEnd type="none" w="med" len="med"/>
                      <a:tailEnd type="none" w="med" len="med"/>
                    </a:lnB>
                    <a:solidFill>
                      <a:schemeClr val="bg1"/>
                    </a:solidFill>
                  </a:tcPr>
                </a:tc>
                <a:tc>
                  <a:txBody>
                    <a:bodyPr/>
                    <a:lstStyle/>
                    <a:p>
                      <a:pPr algn="ctr"/>
                      <a:r>
                        <a:rPr lang="en-US" sz="1800" dirty="0"/>
                        <a:t>20,000</a:t>
                      </a:r>
                    </a:p>
                  </a:txBody>
                  <a:tcPr marL="68577" marR="68577" marT="45714" marB="45714" anchor="ctr">
                    <a:lnL w="57150" cap="flat" cmpd="sng" algn="ctr">
                      <a:solidFill>
                        <a:srgbClr val="663300"/>
                      </a:solidFill>
                      <a:prstDash val="solid"/>
                      <a:round/>
                      <a:headEnd type="none" w="med" len="med"/>
                      <a:tailEnd type="none" w="med" len="med"/>
                    </a:lnL>
                    <a:lnT w="57150" cap="flat" cmpd="sng" algn="ctr">
                      <a:solidFill>
                        <a:srgbClr val="663300"/>
                      </a:solidFill>
                      <a:prstDash val="solid"/>
                      <a:round/>
                      <a:headEnd type="none" w="med" len="med"/>
                      <a:tailEnd type="none" w="med" len="med"/>
                    </a:lnT>
                    <a:lnB w="57150" cap="flat" cmpd="sng" algn="ctr">
                      <a:solidFill>
                        <a:srgbClr val="663300"/>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725142">
                <a:tc>
                  <a:txBody>
                    <a:bodyPr/>
                    <a:lstStyle/>
                    <a:p>
                      <a:r>
                        <a:rPr lang="en-US" sz="1800" dirty="0"/>
                        <a:t>Community Health Centre</a:t>
                      </a:r>
                    </a:p>
                  </a:txBody>
                  <a:tcPr marL="68577" marR="68577" marT="45714" marB="45714" anchor="ctr">
                    <a:lnR w="57150" cap="flat" cmpd="sng" algn="ctr">
                      <a:solidFill>
                        <a:srgbClr val="663300"/>
                      </a:solidFill>
                      <a:prstDash val="solid"/>
                      <a:round/>
                      <a:headEnd type="none" w="med" len="med"/>
                      <a:tailEnd type="none" w="med" len="med"/>
                    </a:lnR>
                    <a:lnT w="57150" cap="flat" cmpd="sng" algn="ctr">
                      <a:solidFill>
                        <a:srgbClr val="663300"/>
                      </a:solidFill>
                      <a:prstDash val="solid"/>
                      <a:round/>
                      <a:headEnd type="none" w="med" len="med"/>
                      <a:tailEnd type="none" w="med" len="med"/>
                    </a:lnT>
                    <a:solidFill>
                      <a:schemeClr val="bg1"/>
                    </a:solidFill>
                  </a:tcPr>
                </a:tc>
                <a:tc>
                  <a:txBody>
                    <a:bodyPr/>
                    <a:lstStyle/>
                    <a:p>
                      <a:pPr marL="217170" indent="-217170" algn="ctr"/>
                      <a:r>
                        <a:rPr lang="en-US" sz="1800" dirty="0"/>
                        <a:t>1,20,000</a:t>
                      </a:r>
                    </a:p>
                  </a:txBody>
                  <a:tcPr marL="68577" marR="68577" marT="45714" marB="45714" anchor="ctr">
                    <a:lnL w="57150" cap="flat" cmpd="sng" algn="ctr">
                      <a:solidFill>
                        <a:srgbClr val="663300"/>
                      </a:solidFill>
                      <a:prstDash val="solid"/>
                      <a:round/>
                      <a:headEnd type="none" w="med" len="med"/>
                      <a:tailEnd type="none" w="med" len="med"/>
                    </a:lnL>
                    <a:lnR w="57150" cap="flat" cmpd="sng" algn="ctr">
                      <a:solidFill>
                        <a:srgbClr val="663300"/>
                      </a:solidFill>
                      <a:prstDash val="solid"/>
                      <a:round/>
                      <a:headEnd type="none" w="med" len="med"/>
                      <a:tailEnd type="none" w="med" len="med"/>
                    </a:lnR>
                    <a:lnT w="57150" cap="flat" cmpd="sng" algn="ctr">
                      <a:solidFill>
                        <a:srgbClr val="663300"/>
                      </a:solidFill>
                      <a:prstDash val="solid"/>
                      <a:round/>
                      <a:headEnd type="none" w="med" len="med"/>
                      <a:tailEnd type="none" w="med" len="med"/>
                    </a:lnT>
                    <a:solidFill>
                      <a:schemeClr val="bg1"/>
                    </a:solidFill>
                  </a:tcPr>
                </a:tc>
                <a:tc>
                  <a:txBody>
                    <a:bodyPr/>
                    <a:lstStyle/>
                    <a:p>
                      <a:pPr algn="ctr"/>
                      <a:r>
                        <a:rPr lang="en-US" sz="1800" dirty="0"/>
                        <a:t>80,000</a:t>
                      </a:r>
                    </a:p>
                  </a:txBody>
                  <a:tcPr marL="68577" marR="68577" marT="45714" marB="45714" anchor="ctr">
                    <a:lnL w="57150" cap="flat" cmpd="sng" algn="ctr">
                      <a:solidFill>
                        <a:srgbClr val="663300"/>
                      </a:solidFill>
                      <a:prstDash val="solid"/>
                      <a:round/>
                      <a:headEnd type="none" w="med" len="med"/>
                      <a:tailEnd type="none" w="med" len="med"/>
                    </a:lnL>
                    <a:lnT w="57150" cap="flat" cmpd="sng" algn="ctr">
                      <a:solidFill>
                        <a:srgbClr val="663300"/>
                      </a:solidFill>
                      <a:prstDash val="solid"/>
                      <a:round/>
                      <a:headEnd type="none" w="med" len="med"/>
                      <a:tailEnd type="none" w="med" len="med"/>
                    </a:lnT>
                    <a:solidFill>
                      <a:schemeClr val="bg1"/>
                    </a:solidFill>
                  </a:tcPr>
                </a:tc>
                <a:extLst>
                  <a:ext uri="{0D108BD9-81ED-4DB2-BD59-A6C34878D82A}">
                    <a16:rowId xmlns:a16="http://schemas.microsoft.com/office/drawing/2014/main" val="10005"/>
                  </a:ext>
                </a:extLst>
              </a:tr>
            </a:tbl>
          </a:graphicData>
        </a:graphic>
      </p:graphicFrame>
      <p:sp>
        <p:nvSpPr>
          <p:cNvPr id="3075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7F616F1-C1D6-479D-8CE5-49FD92831ED9}" type="slidenum">
              <a:rPr lang="en-US"/>
              <a:pPr eaLnBrk="1" hangingPunct="1"/>
              <a:t>37</a:t>
            </a:fld>
            <a:endParaRPr lang="en-US"/>
          </a:p>
        </p:txBody>
      </p:sp>
    </p:spTree>
    <p:extLst>
      <p:ext uri="{BB962C8B-B14F-4D97-AF65-F5344CB8AC3E}">
        <p14:creationId xmlns:p14="http://schemas.microsoft.com/office/powerpoint/2010/main" val="3540947198"/>
      </p:ext>
    </p:extLst>
  </p:cSld>
  <p:clrMapOvr>
    <a:masterClrMapping/>
  </p:clrMapOvr>
  <p:transition advTm="28765"/>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89AEEAE-428D-47D4-B6ED-6F225AE422AE}" type="slidenum">
              <a:rPr lang="en-US"/>
              <a:pPr eaLnBrk="1" hangingPunct="1"/>
              <a:t>38</a:t>
            </a:fld>
            <a:endParaRPr lang="en-US"/>
          </a:p>
        </p:txBody>
      </p:sp>
      <p:sp>
        <p:nvSpPr>
          <p:cNvPr id="32770" name="Content Placeholder 2"/>
          <p:cNvSpPr>
            <a:spLocks noGrp="1"/>
          </p:cNvSpPr>
          <p:nvPr>
            <p:ph idx="4294967295"/>
          </p:nvPr>
        </p:nvSpPr>
        <p:spPr>
          <a:xfrm>
            <a:off x="4323897" y="619125"/>
            <a:ext cx="6823075" cy="6056313"/>
          </a:xfrm>
        </p:spPr>
        <p:txBody>
          <a:bodyPr>
            <a:normAutofit/>
          </a:bodyPr>
          <a:lstStyle/>
          <a:p>
            <a:pPr marL="457200" lvl="1" indent="0" algn="just">
              <a:buNone/>
            </a:pPr>
            <a:r>
              <a:rPr lang="en-US" sz="3200" dirty="0"/>
              <a:t>Village level:</a:t>
            </a:r>
          </a:p>
          <a:p>
            <a:pPr marL="457200" lvl="1" indent="0" algn="just">
              <a:buNone/>
            </a:pPr>
            <a:r>
              <a:rPr lang="en-US" sz="3200" dirty="0"/>
              <a:t>the  schemes  under  this  are:</a:t>
            </a:r>
          </a:p>
          <a:p>
            <a:pPr lvl="2" algn="just"/>
            <a:r>
              <a:rPr lang="en-US" sz="2800" dirty="0"/>
              <a:t>Village health guides schemes –</a:t>
            </a:r>
          </a:p>
          <a:p>
            <a:pPr lvl="3" algn="just"/>
            <a:r>
              <a:rPr lang="en-US" sz="2400" dirty="0">
                <a:cs typeface="Shruti" panose="020B0502040204020203" pitchFamily="34" charset="0"/>
              </a:rPr>
              <a:t>Scheme was introduced on 2</a:t>
            </a:r>
            <a:r>
              <a:rPr lang="en-US" sz="2400" baseline="30000" dirty="0">
                <a:cs typeface="Shruti" panose="020B0502040204020203" pitchFamily="34" charset="0"/>
              </a:rPr>
              <a:t>nd</a:t>
            </a:r>
            <a:r>
              <a:rPr lang="en-US" sz="2400" dirty="0">
                <a:cs typeface="Shruti" panose="020B0502040204020203" pitchFamily="34" charset="0"/>
              </a:rPr>
              <a:t> October 1977.</a:t>
            </a:r>
          </a:p>
          <a:p>
            <a:pPr lvl="3" algn="just"/>
            <a:r>
              <a:rPr lang="en-US" sz="2400" dirty="0">
                <a:cs typeface="Shruti" panose="020B0502040204020203" pitchFamily="34" charset="0"/>
              </a:rPr>
              <a:t>A village health guide is a person with an aptitude for social service and is not a full time government employee.</a:t>
            </a:r>
          </a:p>
          <a:p>
            <a:pPr lvl="3" algn="just"/>
            <a:r>
              <a:rPr lang="en-US" sz="2400" dirty="0">
                <a:cs typeface="Shruti" panose="020B0502040204020203" pitchFamily="34" charset="0"/>
              </a:rPr>
              <a:t>May 1986 – guides replaced by females chosen by the community.</a:t>
            </a:r>
          </a:p>
          <a:p>
            <a:pPr lvl="3" algn="just"/>
            <a:endParaRPr lang="en-US" sz="2400" dirty="0">
              <a:cs typeface="Shruti" panose="020B0502040204020203" pitchFamily="34" charset="0"/>
            </a:endParaRPr>
          </a:p>
        </p:txBody>
      </p:sp>
      <p:pic>
        <p:nvPicPr>
          <p:cNvPr id="33795" name="Picture 3" descr="C:\Documents and Settings\DR.RAKESH AGARWAL\Desktop\health care\VILLAGE HEALTH WORKER.JPG"/>
          <p:cNvPicPr>
            <a:picLocks noChangeAspect="1" noChangeArrowheads="1"/>
          </p:cNvPicPr>
          <p:nvPr/>
        </p:nvPicPr>
        <p:blipFill>
          <a:blip r:embed="rId3"/>
          <a:srcRect/>
          <a:stretch>
            <a:fillRect/>
          </a:stretch>
        </p:blipFill>
        <p:spPr bwMode="auto">
          <a:xfrm>
            <a:off x="1048117" y="2726617"/>
            <a:ext cx="4142861" cy="282758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785525871"/>
      </p:ext>
    </p:extLst>
  </p:cSld>
  <p:clrMapOvr>
    <a:masterClrMapping/>
  </p:clrMapOvr>
  <p:transition advTm="21844"/>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1C05319-9F17-449C-9189-968D0D8BF07F}" type="slidenum">
              <a:rPr lang="en-US"/>
              <a:pPr eaLnBrk="1" hangingPunct="1"/>
              <a:t>39</a:t>
            </a:fld>
            <a:endParaRPr lang="en-US"/>
          </a:p>
        </p:txBody>
      </p:sp>
      <p:sp>
        <p:nvSpPr>
          <p:cNvPr id="33794" name="Content Placeholder 2"/>
          <p:cNvSpPr>
            <a:spLocks noGrp="1"/>
          </p:cNvSpPr>
          <p:nvPr>
            <p:ph idx="4294967295"/>
          </p:nvPr>
        </p:nvSpPr>
        <p:spPr>
          <a:xfrm>
            <a:off x="0" y="590550"/>
            <a:ext cx="11014075" cy="5822950"/>
          </a:xfrm>
        </p:spPr>
        <p:txBody>
          <a:bodyPr>
            <a:normAutofit/>
          </a:bodyPr>
          <a:lstStyle/>
          <a:p>
            <a:pPr algn="just">
              <a:buFontTx/>
              <a:buNone/>
            </a:pPr>
            <a:endParaRPr lang="en-US" sz="4800" dirty="0"/>
          </a:p>
          <a:p>
            <a:pPr lvl="3" algn="just"/>
            <a:r>
              <a:rPr lang="en-US" sz="3600" dirty="0">
                <a:cs typeface="Shruti" panose="020B0502040204020203" pitchFamily="34" charset="0"/>
              </a:rPr>
              <a:t>Guidelines for their selection –</a:t>
            </a:r>
          </a:p>
          <a:p>
            <a:pPr lvl="4" algn="just"/>
            <a:r>
              <a:rPr lang="en-US" sz="3200" dirty="0"/>
              <a:t>They should be permanent residents of the local community.</a:t>
            </a:r>
          </a:p>
          <a:p>
            <a:pPr lvl="4" algn="just"/>
            <a:r>
              <a:rPr lang="en-US" sz="3200" dirty="0"/>
              <a:t>They should be able to read and write.</a:t>
            </a:r>
          </a:p>
          <a:p>
            <a:pPr lvl="4" algn="just"/>
            <a:r>
              <a:rPr lang="en-US" sz="3200" dirty="0"/>
              <a:t>They should be acceptable to all sections of the community.</a:t>
            </a:r>
          </a:p>
          <a:p>
            <a:pPr lvl="4" algn="just"/>
            <a:r>
              <a:rPr lang="en-US" sz="3200" dirty="0"/>
              <a:t>They should be able to spare 2-3 hours every day.</a:t>
            </a:r>
          </a:p>
          <a:p>
            <a:pPr lvl="4" algn="just">
              <a:buFont typeface="Bell MT" pitchFamily="18" charset="0"/>
              <a:buNone/>
            </a:pPr>
            <a:endParaRPr lang="en-US" sz="3200" dirty="0"/>
          </a:p>
        </p:txBody>
      </p:sp>
    </p:spTree>
    <p:extLst>
      <p:ext uri="{BB962C8B-B14F-4D97-AF65-F5344CB8AC3E}">
        <p14:creationId xmlns:p14="http://schemas.microsoft.com/office/powerpoint/2010/main" val="3194351445"/>
      </p:ext>
    </p:extLst>
  </p:cSld>
  <p:clrMapOvr>
    <a:masterClrMapping/>
  </p:clrMapOvr>
  <p:transition advTm="25578"/>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Levels of health care </a:t>
            </a:r>
          </a:p>
        </p:txBody>
      </p:sp>
      <p:sp>
        <p:nvSpPr>
          <p:cNvPr id="3" name="Content Placeholder 2"/>
          <p:cNvSpPr>
            <a:spLocks noGrp="1"/>
          </p:cNvSpPr>
          <p:nvPr>
            <p:ph idx="1"/>
          </p:nvPr>
        </p:nvSpPr>
        <p:spPr/>
        <p:txBody>
          <a:bodyPr>
            <a:normAutofit fontScale="92500" lnSpcReduction="10000"/>
          </a:bodyPr>
          <a:lstStyle/>
          <a:p>
            <a:pPr algn="just"/>
            <a:r>
              <a:rPr lang="en-US" sz="4400" dirty="0"/>
              <a:t>Primary care level</a:t>
            </a:r>
          </a:p>
          <a:p>
            <a:pPr lvl="1" algn="just"/>
            <a:r>
              <a:rPr lang="en-US" sz="4000" dirty="0"/>
              <a:t>First level of contact of individual, family  and community to the national health system</a:t>
            </a:r>
          </a:p>
          <a:p>
            <a:pPr lvl="1" algn="just"/>
            <a:r>
              <a:rPr lang="en-US" sz="4000" dirty="0"/>
              <a:t>Provided by the primary health care </a:t>
            </a:r>
            <a:r>
              <a:rPr lang="en-US" sz="4000" dirty="0" err="1"/>
              <a:t>centres</a:t>
            </a:r>
            <a:r>
              <a:rPr lang="en-US" sz="4000" dirty="0"/>
              <a:t> and their </a:t>
            </a:r>
            <a:r>
              <a:rPr lang="en-US" sz="4000" dirty="0" err="1"/>
              <a:t>subcentres</a:t>
            </a:r>
            <a:endParaRPr lang="en-US" sz="4000" dirty="0"/>
          </a:p>
          <a:p>
            <a:pPr lvl="1" algn="just"/>
            <a:endParaRPr lang="en-US" sz="4000" dirty="0"/>
          </a:p>
          <a:p>
            <a:pPr algn="just"/>
            <a:endParaRPr lang="en-US" sz="4400" dirty="0"/>
          </a:p>
          <a:p>
            <a:pPr algn="just"/>
            <a:endParaRPr lang="en-US" sz="4400" dirty="0"/>
          </a:p>
        </p:txBody>
      </p:sp>
    </p:spTree>
    <p:extLst>
      <p:ext uri="{BB962C8B-B14F-4D97-AF65-F5344CB8AC3E}">
        <p14:creationId xmlns:p14="http://schemas.microsoft.com/office/powerpoint/2010/main" val="38887340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16116" y="2571446"/>
            <a:ext cx="11012714" cy="3318936"/>
          </a:xfrm>
        </p:spPr>
        <p:txBody>
          <a:bodyPr>
            <a:noAutofit/>
          </a:bodyPr>
          <a:lstStyle/>
          <a:p>
            <a:pPr lvl="3" algn="just"/>
            <a:r>
              <a:rPr lang="en-US" sz="3200" dirty="0">
                <a:cs typeface="Shruti" panose="020B0502040204020203" pitchFamily="34" charset="0"/>
              </a:rPr>
              <a:t>After selection, the health guides undergo short training in PHC for 200 </a:t>
            </a:r>
            <a:r>
              <a:rPr lang="en-US" sz="3200" dirty="0" err="1">
                <a:cs typeface="Shruti" panose="020B0502040204020203" pitchFamily="34" charset="0"/>
              </a:rPr>
              <a:t>hrs</a:t>
            </a:r>
            <a:r>
              <a:rPr lang="en-US" sz="3200" dirty="0">
                <a:cs typeface="Shruti" panose="020B0502040204020203" pitchFamily="34" charset="0"/>
              </a:rPr>
              <a:t>/ 3 months.</a:t>
            </a:r>
          </a:p>
          <a:p>
            <a:pPr lvl="3" algn="just"/>
            <a:r>
              <a:rPr lang="en-US" sz="3200" dirty="0">
                <a:cs typeface="Shruti" panose="020B0502040204020203" pitchFamily="34" charset="0"/>
              </a:rPr>
              <a:t>Stipend of </a:t>
            </a:r>
            <a:r>
              <a:rPr lang="en-US" sz="3200" dirty="0" err="1">
                <a:cs typeface="Shruti" panose="020B0502040204020203" pitchFamily="34" charset="0"/>
              </a:rPr>
              <a:t>Rs</a:t>
            </a:r>
            <a:r>
              <a:rPr lang="en-US" sz="3200" dirty="0">
                <a:cs typeface="Shruti" panose="020B0502040204020203" pitchFamily="34" charset="0"/>
              </a:rPr>
              <a:t>. 200 / month.</a:t>
            </a:r>
          </a:p>
          <a:p>
            <a:pPr lvl="3" algn="just"/>
            <a:r>
              <a:rPr lang="en-US" sz="3200" dirty="0">
                <a:cs typeface="Shruti" panose="020B0502040204020203" pitchFamily="34" charset="0"/>
              </a:rPr>
              <a:t>On completion of training – working manual &amp; kit of medicines is given.</a:t>
            </a:r>
          </a:p>
        </p:txBody>
      </p:sp>
    </p:spTree>
    <p:extLst>
      <p:ext uri="{BB962C8B-B14F-4D97-AF65-F5344CB8AC3E}">
        <p14:creationId xmlns:p14="http://schemas.microsoft.com/office/powerpoint/2010/main" val="18392831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0"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532C413-DA4C-4CD2-8DBA-372323DD862E}" type="slidenum">
              <a:rPr lang="en-US"/>
              <a:pPr eaLnBrk="1" hangingPunct="1"/>
              <a:t>41</a:t>
            </a:fld>
            <a:endParaRPr lang="en-US"/>
          </a:p>
        </p:txBody>
      </p:sp>
      <p:sp>
        <p:nvSpPr>
          <p:cNvPr id="34818" name="Content Placeholder 2"/>
          <p:cNvSpPr>
            <a:spLocks noGrp="1"/>
          </p:cNvSpPr>
          <p:nvPr>
            <p:ph idx="4294967295"/>
          </p:nvPr>
        </p:nvSpPr>
        <p:spPr>
          <a:xfrm>
            <a:off x="0" y="928688"/>
            <a:ext cx="9223375" cy="5811837"/>
          </a:xfrm>
        </p:spPr>
        <p:txBody>
          <a:bodyPr>
            <a:normAutofit/>
          </a:bodyPr>
          <a:lstStyle/>
          <a:p>
            <a:pPr marL="1371600" lvl="3" indent="0">
              <a:buNone/>
            </a:pPr>
            <a:r>
              <a:rPr lang="en-US" sz="3600" dirty="0">
                <a:cs typeface="Shruti" panose="020B0502040204020203" pitchFamily="34" charset="0"/>
              </a:rPr>
              <a:t>Duties of health guide –</a:t>
            </a:r>
          </a:p>
          <a:p>
            <a:pPr lvl="4"/>
            <a:r>
              <a:rPr lang="en-US" sz="3200" dirty="0"/>
              <a:t>Treatment of simple ailments.</a:t>
            </a:r>
          </a:p>
          <a:p>
            <a:pPr lvl="4"/>
            <a:r>
              <a:rPr lang="en-US" sz="3200" dirty="0"/>
              <a:t>First-aid</a:t>
            </a:r>
          </a:p>
          <a:p>
            <a:pPr lvl="4"/>
            <a:r>
              <a:rPr lang="en-US" sz="3200" dirty="0"/>
              <a:t>Maternal-child care and family planning.</a:t>
            </a:r>
          </a:p>
          <a:p>
            <a:pPr lvl="4"/>
            <a:r>
              <a:rPr lang="en-US" sz="3200" dirty="0"/>
              <a:t>Health education.</a:t>
            </a:r>
          </a:p>
          <a:p>
            <a:pPr lvl="4"/>
            <a:r>
              <a:rPr lang="en-US" sz="3200" dirty="0"/>
              <a:t>Sanitation.</a:t>
            </a:r>
          </a:p>
        </p:txBody>
      </p:sp>
      <p:pic>
        <p:nvPicPr>
          <p:cNvPr id="35843" name="Picture 2"/>
          <p:cNvPicPr>
            <a:picLocks noChangeAspect="1" noChangeArrowheads="1"/>
          </p:cNvPicPr>
          <p:nvPr/>
        </p:nvPicPr>
        <p:blipFill>
          <a:blip r:embed="rId3"/>
          <a:srcRect/>
          <a:stretch>
            <a:fillRect/>
          </a:stretch>
        </p:blipFill>
        <p:spPr bwMode="auto">
          <a:xfrm>
            <a:off x="8596233" y="841039"/>
            <a:ext cx="2803605" cy="2656904"/>
          </a:xfrm>
          <a:prstGeom prst="roundRect">
            <a:avLst>
              <a:gd name="adj" fmla="val 16667"/>
            </a:avLst>
          </a:prstGeom>
          <a:ln w="57150">
            <a:solidFill>
              <a:srgbClr val="80000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078443568"/>
      </p:ext>
    </p:extLst>
  </p:cSld>
  <p:clrMapOvr>
    <a:masterClrMapping/>
  </p:clrMapOvr>
  <p:transition advTm="20328"/>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2" y="982132"/>
            <a:ext cx="6092369" cy="1303867"/>
          </a:xfrm>
        </p:spPr>
        <p:txBody>
          <a:bodyPr/>
          <a:lstStyle/>
          <a:p>
            <a:r>
              <a:rPr lang="en-US" dirty="0"/>
              <a:t>Local dais</a:t>
            </a:r>
          </a:p>
        </p:txBody>
      </p:sp>
      <p:sp>
        <p:nvSpPr>
          <p:cNvPr id="3" name="Content Placeholder 2"/>
          <p:cNvSpPr>
            <a:spLocks noGrp="1"/>
          </p:cNvSpPr>
          <p:nvPr>
            <p:ph idx="1"/>
          </p:nvPr>
        </p:nvSpPr>
        <p:spPr>
          <a:xfrm>
            <a:off x="1295401" y="2556932"/>
            <a:ext cx="6092370" cy="3318936"/>
          </a:xfrm>
        </p:spPr>
        <p:txBody>
          <a:bodyPr>
            <a:noAutofit/>
          </a:bodyPr>
          <a:lstStyle/>
          <a:p>
            <a:pPr algn="just"/>
            <a:r>
              <a:rPr lang="en-US" sz="2800" dirty="0"/>
              <a:t>Also called as traditional birth attendants.</a:t>
            </a:r>
          </a:p>
          <a:p>
            <a:pPr algn="just"/>
            <a:r>
              <a:rPr lang="en-US" sz="2800" dirty="0"/>
              <a:t>The training is for 30 working days given at PHC, sub </a:t>
            </a:r>
            <a:r>
              <a:rPr lang="en-US" sz="2800" dirty="0" err="1"/>
              <a:t>centre</a:t>
            </a:r>
            <a:r>
              <a:rPr lang="en-US" sz="2800" dirty="0"/>
              <a:t> for 2 days/ week and remaining days accompany the health worker to villages.</a:t>
            </a:r>
          </a:p>
        </p:txBody>
      </p:sp>
      <p:sp>
        <p:nvSpPr>
          <p:cNvPr id="4" name="AutoShape 2" descr="http://www.hsprodindia.nic.in/files/PROD205/Dai%20training-SEWA.jp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rotWithShape="1">
          <a:blip r:embed="rId3"/>
          <a:srcRect t="13934"/>
          <a:stretch/>
        </p:blipFill>
        <p:spPr>
          <a:xfrm>
            <a:off x="7576456" y="1052337"/>
            <a:ext cx="3969201" cy="5145261"/>
          </a:xfrm>
          <a:prstGeom prst="rect">
            <a:avLst/>
          </a:prstGeom>
        </p:spPr>
      </p:pic>
    </p:spTree>
    <p:extLst>
      <p:ext uri="{BB962C8B-B14F-4D97-AF65-F5344CB8AC3E}">
        <p14:creationId xmlns:p14="http://schemas.microsoft.com/office/powerpoint/2010/main" val="28328628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spTree>
    <p:extLst>
      <p:ext uri="{BB962C8B-B14F-4D97-AF65-F5344CB8AC3E}">
        <p14:creationId xmlns:p14="http://schemas.microsoft.com/office/powerpoint/2010/main" val="14298205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gn="just"/>
            <a:r>
              <a:rPr lang="en-US" sz="3600" dirty="0"/>
              <a:t>Stipend of </a:t>
            </a:r>
            <a:r>
              <a:rPr lang="en-US" sz="3600" dirty="0" err="1"/>
              <a:t>Rs</a:t>
            </a:r>
            <a:r>
              <a:rPr lang="en-US" sz="3600" dirty="0"/>
              <a:t>. 300 during the training.</a:t>
            </a:r>
          </a:p>
          <a:p>
            <a:pPr algn="just"/>
            <a:r>
              <a:rPr lang="en-US" sz="3600" dirty="0"/>
              <a:t>Requirements during training – conduction of 2 deliveries under supervision with emphasis on asepsis.</a:t>
            </a:r>
          </a:p>
          <a:p>
            <a:endParaRPr lang="en-US" sz="3600" dirty="0"/>
          </a:p>
        </p:txBody>
      </p:sp>
    </p:spTree>
    <p:extLst>
      <p:ext uri="{BB962C8B-B14F-4D97-AF65-F5344CB8AC3E}">
        <p14:creationId xmlns:p14="http://schemas.microsoft.com/office/powerpoint/2010/main" val="13584074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Autofit/>
          </a:bodyPr>
          <a:lstStyle/>
          <a:p>
            <a:r>
              <a:rPr lang="en-US" sz="3200" dirty="0"/>
              <a:t>On completion of training – </a:t>
            </a:r>
          </a:p>
          <a:p>
            <a:pPr lvl="1"/>
            <a:r>
              <a:rPr lang="en-US" sz="2800" dirty="0"/>
              <a:t>given a delivery kit</a:t>
            </a:r>
          </a:p>
          <a:p>
            <a:pPr lvl="1"/>
            <a:r>
              <a:rPr lang="en-US" sz="2800" dirty="0"/>
              <a:t>Certificate</a:t>
            </a:r>
          </a:p>
          <a:p>
            <a:pPr lvl="1"/>
            <a:r>
              <a:rPr lang="en-US" sz="2800" dirty="0" err="1"/>
              <a:t>Rs</a:t>
            </a:r>
            <a:r>
              <a:rPr lang="en-US" sz="2800" dirty="0"/>
              <a:t>. 10/ delivery</a:t>
            </a:r>
          </a:p>
          <a:p>
            <a:pPr lvl="1"/>
            <a:r>
              <a:rPr lang="en-US" sz="2800" dirty="0" err="1"/>
              <a:t>Rs</a:t>
            </a:r>
            <a:r>
              <a:rPr lang="en-US" sz="2800" dirty="0"/>
              <a:t>. 3/ infant registration</a:t>
            </a:r>
          </a:p>
          <a:p>
            <a:r>
              <a:rPr lang="en-US" sz="3200" dirty="0"/>
              <a:t>National target – 1 local Dai in each village</a:t>
            </a:r>
          </a:p>
          <a:p>
            <a:endParaRPr lang="en-US" sz="3200" dirty="0"/>
          </a:p>
        </p:txBody>
      </p:sp>
    </p:spTree>
    <p:extLst>
      <p:ext uri="{BB962C8B-B14F-4D97-AF65-F5344CB8AC3E}">
        <p14:creationId xmlns:p14="http://schemas.microsoft.com/office/powerpoint/2010/main" val="26351297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Anganwadi</a:t>
            </a:r>
            <a:r>
              <a:rPr lang="en-US" dirty="0"/>
              <a:t> worker</a:t>
            </a:r>
          </a:p>
        </p:txBody>
      </p:sp>
      <p:sp>
        <p:nvSpPr>
          <p:cNvPr id="3" name="Content Placeholder 2"/>
          <p:cNvSpPr>
            <a:spLocks noGrp="1"/>
          </p:cNvSpPr>
          <p:nvPr>
            <p:ph idx="1"/>
          </p:nvPr>
        </p:nvSpPr>
        <p:spPr/>
        <p:txBody>
          <a:bodyPr/>
          <a:lstStyle/>
          <a:p>
            <a:r>
              <a:rPr lang="en-US" dirty="0"/>
              <a:t>Word ANGAN – courtyard</a:t>
            </a:r>
          </a:p>
          <a:p>
            <a:endParaRPr lang="en-US" dirty="0"/>
          </a:p>
          <a:p>
            <a:r>
              <a:rPr lang="en-US" dirty="0"/>
              <a:t>Under ICDS Scheme – 1 </a:t>
            </a:r>
            <a:r>
              <a:rPr lang="en-US" dirty="0" err="1"/>
              <a:t>Anganwadi</a:t>
            </a:r>
            <a:r>
              <a:rPr lang="en-US" dirty="0"/>
              <a:t> worker/ 1000 population.</a:t>
            </a:r>
          </a:p>
          <a:p>
            <a:endParaRPr lang="en-US" dirty="0"/>
          </a:p>
          <a:p>
            <a:r>
              <a:rPr lang="en-US" dirty="0"/>
              <a:t>Selected from within the community.</a:t>
            </a:r>
          </a:p>
          <a:p>
            <a:endParaRPr lang="en-US" dirty="0"/>
          </a:p>
        </p:txBody>
      </p:sp>
    </p:spTree>
    <p:extLst>
      <p:ext uri="{BB962C8B-B14F-4D97-AF65-F5344CB8AC3E}">
        <p14:creationId xmlns:p14="http://schemas.microsoft.com/office/powerpoint/2010/main" val="20563611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179287" y="2556932"/>
            <a:ext cx="5744028" cy="3318936"/>
          </a:xfrm>
        </p:spPr>
        <p:txBody>
          <a:bodyPr>
            <a:noAutofit/>
          </a:bodyPr>
          <a:lstStyle/>
          <a:p>
            <a:pPr algn="just"/>
            <a:r>
              <a:rPr lang="en-US" sz="3200" dirty="0"/>
              <a:t>Training in – (4 months)</a:t>
            </a:r>
          </a:p>
          <a:p>
            <a:pPr lvl="1" algn="just"/>
            <a:r>
              <a:rPr lang="en-US" sz="2800" dirty="0"/>
              <a:t>Health</a:t>
            </a:r>
          </a:p>
          <a:p>
            <a:pPr lvl="1" algn="just"/>
            <a:r>
              <a:rPr lang="en-US" sz="2800" dirty="0"/>
              <a:t>Nutrition</a:t>
            </a:r>
          </a:p>
          <a:p>
            <a:pPr lvl="1" algn="just"/>
            <a:r>
              <a:rPr lang="en-US" sz="2800" dirty="0"/>
              <a:t>Child development</a:t>
            </a:r>
          </a:p>
          <a:p>
            <a:pPr algn="just"/>
            <a:r>
              <a:rPr lang="en-US" sz="3200" dirty="0"/>
              <a:t>Worker is part-time, receive stipend of </a:t>
            </a:r>
            <a:r>
              <a:rPr lang="en-US" sz="3200" dirty="0" err="1"/>
              <a:t>Rs</a:t>
            </a:r>
            <a:r>
              <a:rPr lang="en-US" sz="3200" dirty="0"/>
              <a:t>. 200-250/ month</a:t>
            </a:r>
          </a:p>
        </p:txBody>
      </p:sp>
      <p:pic>
        <p:nvPicPr>
          <p:cNvPr id="4" name="Picture 2" descr="C:\Documents and Settings\DR.RAKESH AGARWAL\Desktop\health care\anganwadi 2.jpg"/>
          <p:cNvPicPr>
            <a:picLocks noChangeAspect="1" noChangeArrowheads="1"/>
          </p:cNvPicPr>
          <p:nvPr/>
        </p:nvPicPr>
        <p:blipFill>
          <a:blip r:embed="rId3"/>
          <a:srcRect/>
          <a:stretch>
            <a:fillRect/>
          </a:stretch>
        </p:blipFill>
        <p:spPr bwMode="auto">
          <a:xfrm>
            <a:off x="7053946" y="2506085"/>
            <a:ext cx="4053384" cy="3666417"/>
          </a:xfrm>
          <a:prstGeom prst="roundRect">
            <a:avLst>
              <a:gd name="adj" fmla="val 16667"/>
            </a:avLst>
          </a:prstGeom>
          <a:ln w="57150">
            <a:solidFill>
              <a:srgbClr val="80000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1403146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Autofit/>
          </a:bodyPr>
          <a:lstStyle/>
          <a:p>
            <a:pPr marL="0" indent="0">
              <a:buNone/>
            </a:pPr>
            <a:r>
              <a:rPr lang="en-US" sz="3200" dirty="0"/>
              <a:t>Duties –</a:t>
            </a:r>
          </a:p>
          <a:p>
            <a:pPr lvl="1"/>
            <a:r>
              <a:rPr lang="en-US" sz="2800" dirty="0"/>
              <a:t>Health check-up</a:t>
            </a:r>
          </a:p>
          <a:p>
            <a:pPr lvl="1"/>
            <a:r>
              <a:rPr lang="en-US" sz="2800" dirty="0"/>
              <a:t>Immunization</a:t>
            </a:r>
          </a:p>
          <a:p>
            <a:pPr lvl="1"/>
            <a:r>
              <a:rPr lang="en-US" sz="2800" dirty="0"/>
              <a:t>Supplementary nutrition</a:t>
            </a:r>
          </a:p>
          <a:p>
            <a:pPr lvl="1"/>
            <a:r>
              <a:rPr lang="en-US" sz="2800" dirty="0"/>
              <a:t>Health education</a:t>
            </a:r>
          </a:p>
          <a:p>
            <a:pPr lvl="1"/>
            <a:r>
              <a:rPr lang="en-US" sz="2800" dirty="0"/>
              <a:t>Referral services</a:t>
            </a:r>
          </a:p>
          <a:p>
            <a:endParaRPr lang="en-US" sz="3200" dirty="0"/>
          </a:p>
        </p:txBody>
      </p:sp>
    </p:spTree>
    <p:extLst>
      <p:ext uri="{BB962C8B-B14F-4D97-AF65-F5344CB8AC3E}">
        <p14:creationId xmlns:p14="http://schemas.microsoft.com/office/powerpoint/2010/main" val="18657191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sz="3600" dirty="0"/>
              <a:t>Beneficiaries are –</a:t>
            </a:r>
          </a:p>
          <a:p>
            <a:pPr lvl="1"/>
            <a:r>
              <a:rPr lang="en-US" sz="3200" dirty="0"/>
              <a:t>Nursing mothers</a:t>
            </a:r>
          </a:p>
          <a:p>
            <a:pPr lvl="1"/>
            <a:r>
              <a:rPr lang="en-US" sz="3200" dirty="0"/>
              <a:t>Other women aged 15-45 </a:t>
            </a:r>
            <a:r>
              <a:rPr lang="en-US" sz="3200" dirty="0" err="1"/>
              <a:t>yrs</a:t>
            </a:r>
            <a:endParaRPr lang="en-US" sz="3200" dirty="0"/>
          </a:p>
          <a:p>
            <a:pPr lvl="1"/>
            <a:r>
              <a:rPr lang="en-US" sz="3200" dirty="0"/>
              <a:t>Children below age 6 years</a:t>
            </a:r>
          </a:p>
        </p:txBody>
      </p:sp>
    </p:spTree>
    <p:extLst>
      <p:ext uri="{BB962C8B-B14F-4D97-AF65-F5344CB8AC3E}">
        <p14:creationId xmlns:p14="http://schemas.microsoft.com/office/powerpoint/2010/main" val="25104194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Autofit/>
          </a:bodyPr>
          <a:lstStyle/>
          <a:p>
            <a:r>
              <a:rPr lang="en-US" sz="3600" dirty="0"/>
              <a:t>Secondary care level:</a:t>
            </a:r>
          </a:p>
          <a:p>
            <a:pPr lvl="1"/>
            <a:r>
              <a:rPr lang="en-US" sz="3200" dirty="0"/>
              <a:t>Next higher level of care</a:t>
            </a:r>
          </a:p>
          <a:p>
            <a:pPr lvl="1"/>
            <a:r>
              <a:rPr lang="en-US" sz="3200" dirty="0"/>
              <a:t>More complex problems are dealt</a:t>
            </a:r>
          </a:p>
          <a:p>
            <a:pPr lvl="1"/>
            <a:r>
              <a:rPr lang="en-US" sz="3200" dirty="0"/>
              <a:t>Generally provided in district hospitals and community health </a:t>
            </a:r>
            <a:r>
              <a:rPr lang="en-US" sz="3200" dirty="0" err="1"/>
              <a:t>centres</a:t>
            </a:r>
            <a:endParaRPr lang="en-US" sz="3200" dirty="0"/>
          </a:p>
          <a:p>
            <a:endParaRPr lang="en-US" sz="3600" dirty="0"/>
          </a:p>
        </p:txBody>
      </p:sp>
    </p:spTree>
    <p:extLst>
      <p:ext uri="{BB962C8B-B14F-4D97-AF65-F5344CB8AC3E}">
        <p14:creationId xmlns:p14="http://schemas.microsoft.com/office/powerpoint/2010/main" val="7210639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Accredited Social Health Activist</a:t>
            </a:r>
          </a:p>
        </p:txBody>
      </p:sp>
      <p:sp>
        <p:nvSpPr>
          <p:cNvPr id="3" name="Content Placeholder 2"/>
          <p:cNvSpPr>
            <a:spLocks noGrp="1"/>
          </p:cNvSpPr>
          <p:nvPr>
            <p:ph idx="1"/>
          </p:nvPr>
        </p:nvSpPr>
        <p:spPr/>
        <p:txBody>
          <a:bodyPr>
            <a:noAutofit/>
          </a:bodyPr>
          <a:lstStyle/>
          <a:p>
            <a:pPr algn="just"/>
            <a:r>
              <a:rPr lang="en-US" b="1" dirty="0"/>
              <a:t>Accredited social health activists</a:t>
            </a:r>
            <a:r>
              <a:rPr lang="en-US" dirty="0"/>
              <a:t> (</a:t>
            </a:r>
            <a:r>
              <a:rPr lang="en-US" b="1" dirty="0"/>
              <a:t>ASHAs</a:t>
            </a:r>
            <a:r>
              <a:rPr lang="en-US" dirty="0"/>
              <a:t>) is </a:t>
            </a:r>
            <a:r>
              <a:rPr lang="en-US" dirty="0">
                <a:hlinkClick r:id="rId3" tooltip="Community health worker"/>
              </a:rPr>
              <a:t>community health workers</a:t>
            </a:r>
            <a:r>
              <a:rPr lang="en-US" dirty="0"/>
              <a:t> instituted by the </a:t>
            </a:r>
            <a:r>
              <a:rPr lang="en-US" dirty="0">
                <a:hlinkClick r:id="rId4" tooltip="Government of India"/>
              </a:rPr>
              <a:t>government of India</a:t>
            </a:r>
            <a:r>
              <a:rPr lang="en-US" dirty="0"/>
              <a:t>'s </a:t>
            </a:r>
            <a:r>
              <a:rPr lang="en-US" dirty="0">
                <a:hlinkClick r:id="rId5" tooltip="Ministry of Health and Family Welfare"/>
              </a:rPr>
              <a:t>Ministry of Health and Family Welfare</a:t>
            </a:r>
            <a:r>
              <a:rPr lang="en-US" dirty="0"/>
              <a:t>(</a:t>
            </a:r>
            <a:r>
              <a:rPr lang="en-US" dirty="0" err="1"/>
              <a:t>MoHFW</a:t>
            </a:r>
            <a:r>
              <a:rPr lang="en-US" dirty="0"/>
              <a:t>) as part of the </a:t>
            </a:r>
            <a:r>
              <a:rPr lang="en-US" dirty="0">
                <a:hlinkClick r:id="rId6" tooltip="National Rural Health Mission of India"/>
              </a:rPr>
              <a:t>National Rural Health Mission</a:t>
            </a:r>
            <a:r>
              <a:rPr lang="en-US" dirty="0"/>
              <a:t> (NRHM)</a:t>
            </a:r>
          </a:p>
          <a:p>
            <a:pPr algn="just"/>
            <a:r>
              <a:rPr lang="en-US" dirty="0"/>
              <a:t>The mission began in 2005; full implementation was targeted for 2012. Once fully implemented, there is to be "an ASHA in every village" in India, a target that translates into 250,000 ASHAs in 10 states.</a:t>
            </a:r>
          </a:p>
          <a:p>
            <a:pPr algn="just"/>
            <a:r>
              <a:rPr lang="en-US" dirty="0"/>
              <a:t>The grand total number of ASHAs in India was reported in July 2013 to be 870,089</a:t>
            </a:r>
          </a:p>
        </p:txBody>
      </p:sp>
    </p:spTree>
    <p:extLst>
      <p:ext uri="{BB962C8B-B14F-4D97-AF65-F5344CB8AC3E}">
        <p14:creationId xmlns:p14="http://schemas.microsoft.com/office/powerpoint/2010/main" val="3403185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marL="0" indent="0" algn="just">
              <a:buNone/>
            </a:pPr>
            <a:r>
              <a:rPr lang="en-US" sz="3200" dirty="0"/>
              <a:t>The Indian </a:t>
            </a:r>
            <a:r>
              <a:rPr lang="en-US" sz="3200" dirty="0" err="1"/>
              <a:t>MoHFW</a:t>
            </a:r>
            <a:r>
              <a:rPr lang="en-US" sz="3200" dirty="0"/>
              <a:t> describes them as:</a:t>
            </a:r>
          </a:p>
          <a:p>
            <a:pPr marL="0" indent="0" algn="just">
              <a:buNone/>
            </a:pPr>
            <a:r>
              <a:rPr lang="en-US" sz="3200" i="1" dirty="0"/>
              <a:t>“Health activist(s) in the community who will create awareness on health and its social determinants and mobilize the community towards local health planning and increased utilization and accountability of the existing health services.”</a:t>
            </a:r>
          </a:p>
        </p:txBody>
      </p:sp>
    </p:spTree>
    <p:extLst>
      <p:ext uri="{BB962C8B-B14F-4D97-AF65-F5344CB8AC3E}">
        <p14:creationId xmlns:p14="http://schemas.microsoft.com/office/powerpoint/2010/main" val="20690573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Roles and responsibilities</a:t>
            </a:r>
          </a:p>
        </p:txBody>
      </p:sp>
      <p:sp>
        <p:nvSpPr>
          <p:cNvPr id="3" name="Content Placeholder 2"/>
          <p:cNvSpPr>
            <a:spLocks noGrp="1"/>
          </p:cNvSpPr>
          <p:nvPr>
            <p:ph idx="1"/>
          </p:nvPr>
        </p:nvSpPr>
        <p:spPr/>
        <p:txBody>
          <a:bodyPr>
            <a:noAutofit/>
          </a:bodyPr>
          <a:lstStyle/>
          <a:p>
            <a:r>
              <a:rPr lang="en-US" sz="3200" dirty="0"/>
              <a:t>Their tasks include </a:t>
            </a:r>
          </a:p>
          <a:p>
            <a:pPr lvl="1"/>
            <a:r>
              <a:rPr lang="en-US" sz="2800" dirty="0"/>
              <a:t>motivating women to give birth in hospitals, </a:t>
            </a:r>
          </a:p>
          <a:p>
            <a:pPr lvl="1"/>
            <a:r>
              <a:rPr lang="en-US" sz="2800" dirty="0"/>
              <a:t>bringing children to immunization clinics, </a:t>
            </a:r>
          </a:p>
          <a:p>
            <a:pPr lvl="1"/>
            <a:r>
              <a:rPr lang="en-US" sz="2800" dirty="0"/>
              <a:t>encouraging family planning (e.g., surgical sterilization), </a:t>
            </a:r>
          </a:p>
          <a:p>
            <a:pPr lvl="1"/>
            <a:r>
              <a:rPr lang="en-US" sz="2800" dirty="0"/>
              <a:t>treating basic illness and injury with first aid, </a:t>
            </a:r>
          </a:p>
          <a:p>
            <a:pPr lvl="1"/>
            <a:r>
              <a:rPr lang="en-US" sz="2800" dirty="0"/>
              <a:t>keeping demographic records, and improving village sanitation</a:t>
            </a:r>
          </a:p>
        </p:txBody>
      </p:sp>
    </p:spTree>
    <p:extLst>
      <p:ext uri="{BB962C8B-B14F-4D97-AF65-F5344CB8AC3E}">
        <p14:creationId xmlns:p14="http://schemas.microsoft.com/office/powerpoint/2010/main" val="34684050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295401" y="2499780"/>
            <a:ext cx="9601196" cy="3318936"/>
          </a:xfrm>
        </p:spPr>
        <p:txBody>
          <a:bodyPr>
            <a:noAutofit/>
          </a:bodyPr>
          <a:lstStyle/>
          <a:p>
            <a:pPr algn="just"/>
            <a:r>
              <a:rPr lang="en-US" sz="3200" dirty="0"/>
              <a:t>they receive outcome-based remuneration and financial compensation</a:t>
            </a:r>
          </a:p>
          <a:p>
            <a:pPr algn="just"/>
            <a:r>
              <a:rPr lang="en-US" sz="3200" dirty="0"/>
              <a:t>if an ASHA facilitates an institutional delivery she receives </a:t>
            </a:r>
            <a:r>
              <a:rPr lang="en-US" sz="3200" dirty="0" err="1"/>
              <a:t>Rs</a:t>
            </a:r>
            <a:r>
              <a:rPr lang="en-US" sz="3200" dirty="0"/>
              <a:t>. 600 and the mother receives </a:t>
            </a:r>
            <a:r>
              <a:rPr lang="en-US" sz="3200" dirty="0" err="1"/>
              <a:t>Rs</a:t>
            </a:r>
            <a:r>
              <a:rPr lang="en-US" sz="3200" dirty="0"/>
              <a:t>. 1400. ASHAs also receive </a:t>
            </a:r>
            <a:r>
              <a:rPr lang="en-US" sz="3200" dirty="0" err="1"/>
              <a:t>Rs</a:t>
            </a:r>
            <a:r>
              <a:rPr lang="en-US" sz="3200" dirty="0"/>
              <a:t>. 150 for each child completing an immunization session and </a:t>
            </a:r>
            <a:r>
              <a:rPr lang="en-US" sz="3200" dirty="0" err="1"/>
              <a:t>Rs</a:t>
            </a:r>
            <a:r>
              <a:rPr lang="en-US" sz="3200" dirty="0"/>
              <a:t>. 150 for each individual who undergoes family planning.</a:t>
            </a:r>
          </a:p>
        </p:txBody>
      </p:sp>
    </p:spTree>
    <p:extLst>
      <p:ext uri="{BB962C8B-B14F-4D97-AF65-F5344CB8AC3E}">
        <p14:creationId xmlns:p14="http://schemas.microsoft.com/office/powerpoint/2010/main" val="358553574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Sub – </a:t>
            </a:r>
            <a:r>
              <a:rPr lang="en-US" dirty="0" err="1"/>
              <a:t>centre</a:t>
            </a:r>
            <a:r>
              <a:rPr lang="en-US" dirty="0"/>
              <a:t> level :</a:t>
            </a:r>
          </a:p>
        </p:txBody>
      </p:sp>
      <p:sp>
        <p:nvSpPr>
          <p:cNvPr id="3" name="Content Placeholder 2"/>
          <p:cNvSpPr>
            <a:spLocks noGrp="1"/>
          </p:cNvSpPr>
          <p:nvPr>
            <p:ph idx="1"/>
          </p:nvPr>
        </p:nvSpPr>
        <p:spPr/>
        <p:txBody>
          <a:bodyPr>
            <a:normAutofit/>
          </a:bodyPr>
          <a:lstStyle/>
          <a:p>
            <a:r>
              <a:rPr lang="en-US" sz="3200" dirty="0"/>
              <a:t>the most peripheral and first contact point between the primary health care system and the community. </a:t>
            </a:r>
          </a:p>
          <a:p>
            <a:r>
              <a:rPr lang="en-US" sz="3200" dirty="0"/>
              <a:t>Under Minimum Needs Program –</a:t>
            </a:r>
          </a:p>
          <a:p>
            <a:pPr lvl="1"/>
            <a:r>
              <a:rPr lang="en-US" sz="2800" dirty="0"/>
              <a:t>1 sub-</a:t>
            </a:r>
            <a:r>
              <a:rPr lang="en-US" sz="2800" dirty="0" err="1"/>
              <a:t>centre</a:t>
            </a:r>
            <a:r>
              <a:rPr lang="en-US" sz="2800" dirty="0"/>
              <a:t> /5000 population </a:t>
            </a:r>
          </a:p>
          <a:p>
            <a:pPr lvl="1"/>
            <a:r>
              <a:rPr lang="en-US" sz="2800" dirty="0"/>
              <a:t>1 sub-</a:t>
            </a:r>
            <a:r>
              <a:rPr lang="en-US" sz="2800" dirty="0" err="1"/>
              <a:t>centre</a:t>
            </a:r>
            <a:r>
              <a:rPr lang="en-US" sz="2800" dirty="0"/>
              <a:t>/3000 population in hilly/tribal areas</a:t>
            </a:r>
          </a:p>
        </p:txBody>
      </p:sp>
    </p:spTree>
    <p:extLst>
      <p:ext uri="{BB962C8B-B14F-4D97-AF65-F5344CB8AC3E}">
        <p14:creationId xmlns:p14="http://schemas.microsoft.com/office/powerpoint/2010/main" val="319919200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030514" y="1567543"/>
            <a:ext cx="9562874" cy="4509407"/>
          </a:xfrm>
        </p:spPr>
        <p:txBody>
          <a:bodyPr>
            <a:noAutofit/>
          </a:bodyPr>
          <a:lstStyle/>
          <a:p>
            <a:pPr algn="just"/>
            <a:r>
              <a:rPr lang="en-US" sz="3600" dirty="0"/>
              <a:t>Functions –</a:t>
            </a:r>
          </a:p>
          <a:p>
            <a:pPr lvl="1" algn="just"/>
            <a:r>
              <a:rPr lang="en-US" sz="3200" dirty="0"/>
              <a:t>Mother and child health care</a:t>
            </a:r>
          </a:p>
          <a:p>
            <a:pPr lvl="1" algn="just"/>
            <a:r>
              <a:rPr lang="en-US" sz="3200" dirty="0"/>
              <a:t>Family planning</a:t>
            </a:r>
          </a:p>
          <a:p>
            <a:pPr lvl="1" algn="just"/>
            <a:r>
              <a:rPr lang="en-US" sz="3200" dirty="0"/>
              <a:t>Immunization</a:t>
            </a:r>
          </a:p>
          <a:p>
            <a:pPr algn="just"/>
            <a:endParaRPr lang="en-US" sz="3600" dirty="0"/>
          </a:p>
        </p:txBody>
      </p:sp>
    </p:spTree>
    <p:extLst>
      <p:ext uri="{BB962C8B-B14F-4D97-AF65-F5344CB8AC3E}">
        <p14:creationId xmlns:p14="http://schemas.microsoft.com/office/powerpoint/2010/main" val="15197069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5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B427F66-7A6E-4292-B53D-5309742E807B}" type="slidenum">
              <a:rPr lang="en-US"/>
              <a:pPr eaLnBrk="1" hangingPunct="1"/>
              <a:t>56</a:t>
            </a:fld>
            <a:endParaRPr lang="en-US"/>
          </a:p>
        </p:txBody>
      </p:sp>
      <p:sp>
        <p:nvSpPr>
          <p:cNvPr id="39938" name="Content Placeholder 2"/>
          <p:cNvSpPr>
            <a:spLocks noGrp="1"/>
          </p:cNvSpPr>
          <p:nvPr>
            <p:ph idx="4294967295"/>
          </p:nvPr>
        </p:nvSpPr>
        <p:spPr>
          <a:xfrm>
            <a:off x="0" y="801688"/>
            <a:ext cx="11450638" cy="5861050"/>
          </a:xfrm>
        </p:spPr>
        <p:txBody>
          <a:bodyPr>
            <a:normAutofit/>
          </a:bodyPr>
          <a:lstStyle/>
          <a:p>
            <a:pPr lvl="2"/>
            <a:r>
              <a:rPr lang="en-US" sz="2800" dirty="0"/>
              <a:t>The Sub- </a:t>
            </a:r>
            <a:r>
              <a:rPr lang="en-US" sz="2800" dirty="0" err="1"/>
              <a:t>Centres</a:t>
            </a:r>
            <a:r>
              <a:rPr lang="en-US" sz="2800" dirty="0"/>
              <a:t> are provided with basic drugs for minor ailments.</a:t>
            </a:r>
          </a:p>
          <a:p>
            <a:pPr lvl="2"/>
            <a:r>
              <a:rPr lang="en-US" sz="2800" dirty="0"/>
              <a:t>staffing pattern -</a:t>
            </a:r>
          </a:p>
          <a:p>
            <a:pPr lvl="2"/>
            <a:endParaRPr lang="en-US" sz="2800" dirty="0"/>
          </a:p>
        </p:txBody>
      </p:sp>
      <p:graphicFrame>
        <p:nvGraphicFramePr>
          <p:cNvPr id="4" name="Table 3"/>
          <p:cNvGraphicFramePr>
            <a:graphicFrameLocks noGrp="1"/>
          </p:cNvGraphicFramePr>
          <p:nvPr>
            <p:extLst>
              <p:ext uri="{D42A27DB-BD31-4B8C-83A1-F6EECF244321}">
                <p14:modId xmlns:p14="http://schemas.microsoft.com/office/powerpoint/2010/main" val="2120887387"/>
              </p:ext>
            </p:extLst>
          </p:nvPr>
        </p:nvGraphicFramePr>
        <p:xfrm>
          <a:off x="2020890" y="2094004"/>
          <a:ext cx="7877854" cy="3879416"/>
        </p:xfrm>
        <a:graphic>
          <a:graphicData uri="http://schemas.openxmlformats.org/drawingml/2006/table">
            <a:tbl>
              <a:tblPr firstRow="1" bandRow="1">
                <a:tableStyleId>{10A1B5D5-9B99-4C35-A422-299274C87663}</a:tableStyleId>
              </a:tblPr>
              <a:tblGrid>
                <a:gridCol w="5702910">
                  <a:extLst>
                    <a:ext uri="{9D8B030D-6E8A-4147-A177-3AD203B41FA5}">
                      <a16:colId xmlns:a16="http://schemas.microsoft.com/office/drawing/2014/main" val="20000"/>
                    </a:ext>
                  </a:extLst>
                </a:gridCol>
                <a:gridCol w="2174944">
                  <a:extLst>
                    <a:ext uri="{9D8B030D-6E8A-4147-A177-3AD203B41FA5}">
                      <a16:colId xmlns:a16="http://schemas.microsoft.com/office/drawing/2014/main" val="20001"/>
                    </a:ext>
                  </a:extLst>
                </a:gridCol>
              </a:tblGrid>
              <a:tr h="733634">
                <a:tc>
                  <a:txBody>
                    <a:bodyPr/>
                    <a:lstStyle/>
                    <a:p>
                      <a:pPr algn="ctr"/>
                      <a:r>
                        <a:rPr lang="en-US" sz="2800" dirty="0">
                          <a:solidFill>
                            <a:srgbClr val="800000"/>
                          </a:solidFill>
                        </a:rPr>
                        <a:t>Staffing pattern for sub - centre</a:t>
                      </a:r>
                    </a:p>
                  </a:txBody>
                  <a:tcPr marL="91433" marR="91433">
                    <a:lnL w="12700" cap="flat" cmpd="sng" algn="ctr">
                      <a:solidFill>
                        <a:schemeClr val="tx1"/>
                      </a:solidFill>
                      <a:prstDash val="solid"/>
                      <a:round/>
                      <a:headEnd type="none" w="med" len="med"/>
                      <a:tailEnd type="none" w="med" len="med"/>
                    </a:lnL>
                    <a:lnR w="57150" cap="flat" cmpd="sng" algn="ctr">
                      <a:solidFill>
                        <a:srgbClr val="99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990000"/>
                      </a:solidFill>
                      <a:prstDash val="solid"/>
                      <a:round/>
                      <a:headEnd type="none" w="med" len="med"/>
                      <a:tailEnd type="none" w="med" len="med"/>
                    </a:lnB>
                    <a:solidFill>
                      <a:srgbClr val="00B050"/>
                    </a:solidFill>
                  </a:tcPr>
                </a:tc>
                <a:tc>
                  <a:txBody>
                    <a:bodyPr/>
                    <a:lstStyle/>
                    <a:p>
                      <a:pPr algn="ctr"/>
                      <a:r>
                        <a:rPr lang="en-US" sz="2800" dirty="0">
                          <a:solidFill>
                            <a:srgbClr val="800000"/>
                          </a:solidFill>
                        </a:rPr>
                        <a:t>No. of posts</a:t>
                      </a:r>
                    </a:p>
                  </a:txBody>
                  <a:tcPr marL="91433" marR="91433">
                    <a:lnL w="57150" cap="flat" cmpd="sng" algn="ctr">
                      <a:solidFill>
                        <a:srgbClr val="99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990000"/>
                      </a:solidFill>
                      <a:prstDash val="solid"/>
                      <a:round/>
                      <a:headEnd type="none" w="med" len="med"/>
                      <a:tailEnd type="none" w="med" len="med"/>
                    </a:lnB>
                    <a:solidFill>
                      <a:srgbClr val="00B050"/>
                    </a:solidFill>
                  </a:tcPr>
                </a:tc>
                <a:extLst>
                  <a:ext uri="{0D108BD9-81ED-4DB2-BD59-A6C34878D82A}">
                    <a16:rowId xmlns:a16="http://schemas.microsoft.com/office/drawing/2014/main" val="10000"/>
                  </a:ext>
                </a:extLst>
              </a:tr>
              <a:tr h="733634">
                <a:tc>
                  <a:txBody>
                    <a:bodyPr/>
                    <a:lstStyle/>
                    <a:p>
                      <a:r>
                        <a:rPr lang="en-US" sz="2800" dirty="0"/>
                        <a:t>Health worker (female)</a:t>
                      </a:r>
                    </a:p>
                  </a:txBody>
                  <a:tcPr marL="91433" marR="91433">
                    <a:lnL w="12700" cap="flat" cmpd="sng" algn="ctr">
                      <a:solidFill>
                        <a:schemeClr val="tx1"/>
                      </a:solidFill>
                      <a:prstDash val="solid"/>
                      <a:round/>
                      <a:headEnd type="none" w="med" len="med"/>
                      <a:tailEnd type="none" w="med" len="med"/>
                    </a:lnL>
                    <a:lnR w="57150" cap="flat" cmpd="sng" algn="ctr">
                      <a:solidFill>
                        <a:srgbClr val="990000"/>
                      </a:solidFill>
                      <a:prstDash val="solid"/>
                      <a:round/>
                      <a:headEnd type="none" w="med" len="med"/>
                      <a:tailEnd type="none" w="med" len="med"/>
                    </a:lnR>
                    <a:lnT w="57150" cap="flat" cmpd="sng" algn="ctr">
                      <a:solidFill>
                        <a:srgbClr val="990000"/>
                      </a:solidFill>
                      <a:prstDash val="solid"/>
                      <a:round/>
                      <a:headEnd type="none" w="med" len="med"/>
                      <a:tailEnd type="none" w="med" len="med"/>
                    </a:lnT>
                    <a:lnB w="57150" cap="flat" cmpd="sng" algn="ctr">
                      <a:solidFill>
                        <a:srgbClr val="990000"/>
                      </a:solidFill>
                      <a:prstDash val="solid"/>
                      <a:round/>
                      <a:headEnd type="none" w="med" len="med"/>
                      <a:tailEnd type="none" w="med" len="med"/>
                    </a:lnB>
                    <a:solidFill>
                      <a:schemeClr val="accent6">
                        <a:lumMod val="60000"/>
                        <a:lumOff val="40000"/>
                      </a:schemeClr>
                    </a:solidFill>
                  </a:tcPr>
                </a:tc>
                <a:tc>
                  <a:txBody>
                    <a:bodyPr/>
                    <a:lstStyle/>
                    <a:p>
                      <a:pPr algn="ctr"/>
                      <a:r>
                        <a:rPr lang="en-US" sz="2800" dirty="0"/>
                        <a:t>1</a:t>
                      </a:r>
                    </a:p>
                  </a:txBody>
                  <a:tcPr marL="91433" marR="91433">
                    <a:lnL w="57150" cap="flat" cmpd="sng" algn="ctr">
                      <a:solidFill>
                        <a:srgbClr val="99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990000"/>
                      </a:solidFill>
                      <a:prstDash val="solid"/>
                      <a:round/>
                      <a:headEnd type="none" w="med" len="med"/>
                      <a:tailEnd type="none" w="med" len="med"/>
                    </a:lnT>
                    <a:lnB w="57150" cap="flat" cmpd="sng" algn="ctr">
                      <a:solidFill>
                        <a:srgbClr val="990000"/>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0001"/>
                  </a:ext>
                </a:extLst>
              </a:tr>
              <a:tr h="733634">
                <a:tc>
                  <a:txBody>
                    <a:bodyPr/>
                    <a:lstStyle/>
                    <a:p>
                      <a:r>
                        <a:rPr lang="en-US" sz="2800" dirty="0"/>
                        <a:t>Health worker</a:t>
                      </a:r>
                      <a:r>
                        <a:rPr lang="en-US" sz="2800" baseline="0" dirty="0"/>
                        <a:t> (male)</a:t>
                      </a:r>
                      <a:endParaRPr lang="en-US" sz="2800" dirty="0"/>
                    </a:p>
                  </a:txBody>
                  <a:tcPr marL="91433" marR="91433">
                    <a:lnL w="12700" cap="flat" cmpd="sng" algn="ctr">
                      <a:solidFill>
                        <a:schemeClr val="tx1"/>
                      </a:solidFill>
                      <a:prstDash val="solid"/>
                      <a:round/>
                      <a:headEnd type="none" w="med" len="med"/>
                      <a:tailEnd type="none" w="med" len="med"/>
                    </a:lnL>
                    <a:lnR w="57150" cap="flat" cmpd="sng" algn="ctr">
                      <a:solidFill>
                        <a:srgbClr val="990000"/>
                      </a:solidFill>
                      <a:prstDash val="solid"/>
                      <a:round/>
                      <a:headEnd type="none" w="med" len="med"/>
                      <a:tailEnd type="none" w="med" len="med"/>
                    </a:lnR>
                    <a:lnT w="57150" cap="flat" cmpd="sng" algn="ctr">
                      <a:solidFill>
                        <a:srgbClr val="990000"/>
                      </a:solidFill>
                      <a:prstDash val="solid"/>
                      <a:round/>
                      <a:headEnd type="none" w="med" len="med"/>
                      <a:tailEnd type="none" w="med" len="med"/>
                    </a:lnT>
                    <a:lnB w="57150" cap="flat" cmpd="sng" algn="ctr">
                      <a:solidFill>
                        <a:srgbClr val="990000"/>
                      </a:solidFill>
                      <a:prstDash val="solid"/>
                      <a:round/>
                      <a:headEnd type="none" w="med" len="med"/>
                      <a:tailEnd type="none" w="med" len="med"/>
                    </a:lnB>
                    <a:solidFill>
                      <a:srgbClr val="00B050"/>
                    </a:solidFill>
                  </a:tcPr>
                </a:tc>
                <a:tc>
                  <a:txBody>
                    <a:bodyPr/>
                    <a:lstStyle/>
                    <a:p>
                      <a:pPr algn="ctr"/>
                      <a:r>
                        <a:rPr lang="en-US" sz="2800" dirty="0"/>
                        <a:t>1</a:t>
                      </a:r>
                    </a:p>
                  </a:txBody>
                  <a:tcPr marL="91433" marR="91433">
                    <a:lnL w="57150" cap="flat" cmpd="sng" algn="ctr">
                      <a:solidFill>
                        <a:srgbClr val="99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990000"/>
                      </a:solidFill>
                      <a:prstDash val="solid"/>
                      <a:round/>
                      <a:headEnd type="none" w="med" len="med"/>
                      <a:tailEnd type="none" w="med" len="med"/>
                    </a:lnT>
                    <a:lnB w="57150" cap="flat" cmpd="sng" algn="ctr">
                      <a:solidFill>
                        <a:srgbClr val="990000"/>
                      </a:solidFill>
                      <a:prstDash val="solid"/>
                      <a:round/>
                      <a:headEnd type="none" w="med" len="med"/>
                      <a:tailEnd type="none" w="med" len="med"/>
                    </a:lnB>
                    <a:solidFill>
                      <a:srgbClr val="00B050"/>
                    </a:solidFill>
                  </a:tcPr>
                </a:tc>
                <a:extLst>
                  <a:ext uri="{0D108BD9-81ED-4DB2-BD59-A6C34878D82A}">
                    <a16:rowId xmlns:a16="http://schemas.microsoft.com/office/drawing/2014/main" val="10002"/>
                  </a:ext>
                </a:extLst>
              </a:tr>
              <a:tr h="733634">
                <a:tc>
                  <a:txBody>
                    <a:bodyPr/>
                    <a:lstStyle/>
                    <a:p>
                      <a:r>
                        <a:rPr lang="en-US" sz="2800" dirty="0"/>
                        <a:t>Voluntary worker </a:t>
                      </a:r>
                      <a:r>
                        <a:rPr lang="en-US" sz="2800" kern="1200" dirty="0"/>
                        <a:t>(Paid @ Rs.100/- p.m. as honorarium).</a:t>
                      </a:r>
                      <a:endParaRPr lang="en-US" sz="2800" dirty="0"/>
                    </a:p>
                  </a:txBody>
                  <a:tcPr marL="91433" marR="91433">
                    <a:lnL w="12700" cap="flat" cmpd="sng" algn="ctr">
                      <a:solidFill>
                        <a:schemeClr val="tx1"/>
                      </a:solidFill>
                      <a:prstDash val="solid"/>
                      <a:round/>
                      <a:headEnd type="none" w="med" len="med"/>
                      <a:tailEnd type="none" w="med" len="med"/>
                    </a:lnL>
                    <a:lnR w="57150" cap="flat" cmpd="sng" algn="ctr">
                      <a:solidFill>
                        <a:srgbClr val="990000"/>
                      </a:solidFill>
                      <a:prstDash val="solid"/>
                      <a:round/>
                      <a:headEnd type="none" w="med" len="med"/>
                      <a:tailEnd type="none" w="med" len="med"/>
                    </a:lnR>
                    <a:lnT w="57150" cap="flat" cmpd="sng" algn="ctr">
                      <a:solidFill>
                        <a:srgbClr val="990000"/>
                      </a:solidFill>
                      <a:prstDash val="solid"/>
                      <a:round/>
                      <a:headEnd type="none" w="med" len="med"/>
                      <a:tailEnd type="none" w="med" len="med"/>
                    </a:lnT>
                    <a:lnB w="57150" cap="flat" cmpd="sng" algn="ctr">
                      <a:solidFill>
                        <a:srgbClr val="990000"/>
                      </a:solidFill>
                      <a:prstDash val="solid"/>
                      <a:round/>
                      <a:headEnd type="none" w="med" len="med"/>
                      <a:tailEnd type="none" w="med" len="med"/>
                    </a:lnB>
                    <a:solidFill>
                      <a:schemeClr val="accent6">
                        <a:lumMod val="60000"/>
                        <a:lumOff val="40000"/>
                      </a:schemeClr>
                    </a:solidFill>
                  </a:tcPr>
                </a:tc>
                <a:tc>
                  <a:txBody>
                    <a:bodyPr/>
                    <a:lstStyle/>
                    <a:p>
                      <a:pPr algn="ctr"/>
                      <a:r>
                        <a:rPr lang="en-US" sz="2800" dirty="0"/>
                        <a:t>1</a:t>
                      </a:r>
                    </a:p>
                  </a:txBody>
                  <a:tcPr marL="91433" marR="91433">
                    <a:lnL w="57150" cap="flat" cmpd="sng" algn="ctr">
                      <a:solidFill>
                        <a:srgbClr val="99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990000"/>
                      </a:solidFill>
                      <a:prstDash val="solid"/>
                      <a:round/>
                      <a:headEnd type="none" w="med" len="med"/>
                      <a:tailEnd type="none" w="med" len="med"/>
                    </a:lnT>
                    <a:lnB w="57150" cap="flat" cmpd="sng" algn="ctr">
                      <a:solidFill>
                        <a:srgbClr val="990000"/>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0003"/>
                  </a:ext>
                </a:extLst>
              </a:tr>
              <a:tr h="733634">
                <a:tc>
                  <a:txBody>
                    <a:bodyPr/>
                    <a:lstStyle/>
                    <a:p>
                      <a:r>
                        <a:rPr lang="en-US" sz="2800" dirty="0"/>
                        <a:t>Total</a:t>
                      </a:r>
                    </a:p>
                  </a:txBody>
                  <a:tcPr marL="91433" marR="91433">
                    <a:lnL w="12700" cap="flat" cmpd="sng" algn="ctr">
                      <a:solidFill>
                        <a:schemeClr val="tx1"/>
                      </a:solidFill>
                      <a:prstDash val="solid"/>
                      <a:round/>
                      <a:headEnd type="none" w="med" len="med"/>
                      <a:tailEnd type="none" w="med" len="med"/>
                    </a:lnL>
                    <a:lnR w="57150" cap="flat" cmpd="sng" algn="ctr">
                      <a:solidFill>
                        <a:srgbClr val="990000"/>
                      </a:solidFill>
                      <a:prstDash val="solid"/>
                      <a:round/>
                      <a:headEnd type="none" w="med" len="med"/>
                      <a:tailEnd type="none" w="med" len="med"/>
                    </a:lnR>
                    <a:lnT w="57150" cap="flat" cmpd="sng" algn="ctr">
                      <a:solidFill>
                        <a:srgbClr val="99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r>
                        <a:rPr lang="en-US" sz="2800" dirty="0"/>
                        <a:t>3</a:t>
                      </a:r>
                    </a:p>
                  </a:txBody>
                  <a:tcPr marL="91433" marR="91433">
                    <a:lnL w="57150" cap="flat" cmpd="sng" algn="ctr">
                      <a:solidFill>
                        <a:srgbClr val="99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99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999319849"/>
      </p:ext>
    </p:extLst>
  </p:cSld>
  <p:clrMapOvr>
    <a:masterClrMapping/>
  </p:clrMapOvr>
  <p:transition advTm="20453"/>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Primary health Centre level</a:t>
            </a:r>
          </a:p>
        </p:txBody>
      </p:sp>
      <p:sp>
        <p:nvSpPr>
          <p:cNvPr id="3" name="Content Placeholder 2"/>
          <p:cNvSpPr>
            <a:spLocks noGrp="1"/>
          </p:cNvSpPr>
          <p:nvPr>
            <p:ph idx="1"/>
          </p:nvPr>
        </p:nvSpPr>
        <p:spPr/>
        <p:txBody>
          <a:bodyPr>
            <a:noAutofit/>
          </a:bodyPr>
          <a:lstStyle/>
          <a:p>
            <a:pPr marL="0" indent="0">
              <a:buNone/>
            </a:pPr>
            <a:r>
              <a:rPr lang="en-US" sz="3200" dirty="0"/>
              <a:t>Basic health unit</a:t>
            </a:r>
          </a:p>
          <a:p>
            <a:pPr lvl="1"/>
            <a:r>
              <a:rPr lang="en-US" sz="2800" dirty="0"/>
              <a:t>1 PHC / 30,000 rural population</a:t>
            </a:r>
          </a:p>
          <a:p>
            <a:pPr lvl="1"/>
            <a:r>
              <a:rPr lang="en-US" sz="2800" dirty="0"/>
              <a:t>1 PHC / 20,000 population in hilly, tribal and backward areas</a:t>
            </a:r>
          </a:p>
          <a:p>
            <a:r>
              <a:rPr lang="en-US" sz="3200" dirty="0"/>
              <a:t>It acts as a referral unit for 6 Sub </a:t>
            </a:r>
            <a:r>
              <a:rPr lang="en-US" sz="3200" dirty="0" err="1"/>
              <a:t>Centres</a:t>
            </a:r>
            <a:r>
              <a:rPr lang="en-US" sz="3200" dirty="0"/>
              <a:t>. </a:t>
            </a:r>
          </a:p>
          <a:p>
            <a:r>
              <a:rPr lang="en-US" sz="3200" dirty="0"/>
              <a:t>It has 4 - 6 beds for patients. </a:t>
            </a:r>
          </a:p>
          <a:p>
            <a:pPr lvl="1"/>
            <a:endParaRPr lang="en-US" sz="2800" dirty="0"/>
          </a:p>
          <a:p>
            <a:endParaRPr lang="en-US" sz="3200" dirty="0"/>
          </a:p>
        </p:txBody>
      </p:sp>
    </p:spTree>
    <p:extLst>
      <p:ext uri="{BB962C8B-B14F-4D97-AF65-F5344CB8AC3E}">
        <p14:creationId xmlns:p14="http://schemas.microsoft.com/office/powerpoint/2010/main" val="90586933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219236333"/>
              </p:ext>
            </p:extLst>
          </p:nvPr>
        </p:nvGraphicFramePr>
        <p:xfrm>
          <a:off x="521845" y="550425"/>
          <a:ext cx="11183814" cy="5756030"/>
        </p:xfrm>
        <a:graphic>
          <a:graphicData uri="http://schemas.openxmlformats.org/drawingml/2006/table">
            <a:tbl>
              <a:tblPr firstRow="1" bandRow="1">
                <a:tableStyleId>{793D81CF-94F2-401A-BA57-92F5A7B2D0C5}</a:tableStyleId>
              </a:tblPr>
              <a:tblGrid>
                <a:gridCol w="7782286">
                  <a:extLst>
                    <a:ext uri="{9D8B030D-6E8A-4147-A177-3AD203B41FA5}">
                      <a16:colId xmlns:a16="http://schemas.microsoft.com/office/drawing/2014/main" val="20000"/>
                    </a:ext>
                  </a:extLst>
                </a:gridCol>
                <a:gridCol w="3401528">
                  <a:extLst>
                    <a:ext uri="{9D8B030D-6E8A-4147-A177-3AD203B41FA5}">
                      <a16:colId xmlns:a16="http://schemas.microsoft.com/office/drawing/2014/main" val="20001"/>
                    </a:ext>
                  </a:extLst>
                </a:gridCol>
              </a:tblGrid>
              <a:tr h="411145">
                <a:tc>
                  <a:txBody>
                    <a:bodyPr/>
                    <a:lstStyle/>
                    <a:p>
                      <a:pPr algn="ctr"/>
                      <a:r>
                        <a:rPr lang="en-US" sz="1800" dirty="0"/>
                        <a:t>Staffing</a:t>
                      </a:r>
                      <a:r>
                        <a:rPr lang="en-US" sz="1800" baseline="0" dirty="0"/>
                        <a:t> pattern at PHC</a:t>
                      </a:r>
                      <a:endParaRPr lang="en-US" sz="1800" dirty="0"/>
                    </a:p>
                  </a:txBody>
                  <a:tcPr marL="91443" marR="91443" marT="45718" marB="45718"/>
                </a:tc>
                <a:tc>
                  <a:txBody>
                    <a:bodyPr/>
                    <a:lstStyle/>
                    <a:p>
                      <a:pPr algn="ctr"/>
                      <a:r>
                        <a:rPr lang="en-US" sz="1800" dirty="0"/>
                        <a:t>No. of posts</a:t>
                      </a:r>
                    </a:p>
                  </a:txBody>
                  <a:tcPr marL="91443" marR="91443" marT="45718" marB="45718"/>
                </a:tc>
                <a:extLst>
                  <a:ext uri="{0D108BD9-81ED-4DB2-BD59-A6C34878D82A}">
                    <a16:rowId xmlns:a16="http://schemas.microsoft.com/office/drawing/2014/main" val="10000"/>
                  </a:ext>
                </a:extLst>
              </a:tr>
              <a:tr h="411145">
                <a:tc>
                  <a:txBody>
                    <a:bodyPr/>
                    <a:lstStyle/>
                    <a:p>
                      <a:r>
                        <a:rPr lang="en-US" sz="1800" dirty="0"/>
                        <a:t>Medical officer</a:t>
                      </a:r>
                    </a:p>
                  </a:txBody>
                  <a:tcPr marL="91443" marR="91443" marT="45718" marB="45718"/>
                </a:tc>
                <a:tc>
                  <a:txBody>
                    <a:bodyPr/>
                    <a:lstStyle/>
                    <a:p>
                      <a:pPr algn="ctr"/>
                      <a:r>
                        <a:rPr lang="en-US" sz="1800" dirty="0"/>
                        <a:t>1</a:t>
                      </a:r>
                    </a:p>
                  </a:txBody>
                  <a:tcPr marL="91443" marR="91443" marT="45718" marB="45718"/>
                </a:tc>
                <a:extLst>
                  <a:ext uri="{0D108BD9-81ED-4DB2-BD59-A6C34878D82A}">
                    <a16:rowId xmlns:a16="http://schemas.microsoft.com/office/drawing/2014/main" val="10001"/>
                  </a:ext>
                </a:extLst>
              </a:tr>
              <a:tr h="411145">
                <a:tc>
                  <a:txBody>
                    <a:bodyPr/>
                    <a:lstStyle/>
                    <a:p>
                      <a:r>
                        <a:rPr lang="en-US" sz="1800" dirty="0"/>
                        <a:t>Pharmacists</a:t>
                      </a:r>
                    </a:p>
                  </a:txBody>
                  <a:tcPr marL="91443" marR="91443" marT="45718" marB="45718"/>
                </a:tc>
                <a:tc>
                  <a:txBody>
                    <a:bodyPr/>
                    <a:lstStyle/>
                    <a:p>
                      <a:pPr algn="ctr"/>
                      <a:r>
                        <a:rPr lang="en-US" sz="1800" dirty="0"/>
                        <a:t>1</a:t>
                      </a:r>
                    </a:p>
                  </a:txBody>
                  <a:tcPr marL="91443" marR="91443" marT="45718" marB="45718"/>
                </a:tc>
                <a:extLst>
                  <a:ext uri="{0D108BD9-81ED-4DB2-BD59-A6C34878D82A}">
                    <a16:rowId xmlns:a16="http://schemas.microsoft.com/office/drawing/2014/main" val="10002"/>
                  </a:ext>
                </a:extLst>
              </a:tr>
              <a:tr h="411145">
                <a:tc>
                  <a:txBody>
                    <a:bodyPr/>
                    <a:lstStyle/>
                    <a:p>
                      <a:r>
                        <a:rPr lang="en-US" sz="1800" dirty="0"/>
                        <a:t>Nurse mid-wife</a:t>
                      </a:r>
                    </a:p>
                  </a:txBody>
                  <a:tcPr marL="91443" marR="91443" marT="45718" marB="45718"/>
                </a:tc>
                <a:tc>
                  <a:txBody>
                    <a:bodyPr/>
                    <a:lstStyle/>
                    <a:p>
                      <a:pPr algn="ctr"/>
                      <a:r>
                        <a:rPr lang="en-US" sz="1800" dirty="0"/>
                        <a:t>1</a:t>
                      </a:r>
                    </a:p>
                  </a:txBody>
                  <a:tcPr marL="91443" marR="91443" marT="45718" marB="45718"/>
                </a:tc>
                <a:extLst>
                  <a:ext uri="{0D108BD9-81ED-4DB2-BD59-A6C34878D82A}">
                    <a16:rowId xmlns:a16="http://schemas.microsoft.com/office/drawing/2014/main" val="10003"/>
                  </a:ext>
                </a:extLst>
              </a:tr>
              <a:tr h="411145">
                <a:tc>
                  <a:txBody>
                    <a:bodyPr/>
                    <a:lstStyle/>
                    <a:p>
                      <a:r>
                        <a:rPr lang="en-US" sz="1800" dirty="0"/>
                        <a:t>Health worker (female)/ANM</a:t>
                      </a:r>
                    </a:p>
                  </a:txBody>
                  <a:tcPr marL="91443" marR="91443" marT="45718" marB="45718"/>
                </a:tc>
                <a:tc>
                  <a:txBody>
                    <a:bodyPr/>
                    <a:lstStyle/>
                    <a:p>
                      <a:pPr algn="ctr"/>
                      <a:r>
                        <a:rPr lang="en-US" sz="1800" dirty="0"/>
                        <a:t>1</a:t>
                      </a:r>
                    </a:p>
                  </a:txBody>
                  <a:tcPr marL="91443" marR="91443" marT="45718" marB="45718"/>
                </a:tc>
                <a:extLst>
                  <a:ext uri="{0D108BD9-81ED-4DB2-BD59-A6C34878D82A}">
                    <a16:rowId xmlns:a16="http://schemas.microsoft.com/office/drawing/2014/main" val="10004"/>
                  </a:ext>
                </a:extLst>
              </a:tr>
              <a:tr h="411145">
                <a:tc>
                  <a:txBody>
                    <a:bodyPr/>
                    <a:lstStyle/>
                    <a:p>
                      <a:r>
                        <a:rPr lang="en-US" sz="1800" dirty="0"/>
                        <a:t>Block extension educator</a:t>
                      </a:r>
                    </a:p>
                  </a:txBody>
                  <a:tcPr marL="91443" marR="91443" marT="45718" marB="45718"/>
                </a:tc>
                <a:tc>
                  <a:txBody>
                    <a:bodyPr/>
                    <a:lstStyle/>
                    <a:p>
                      <a:pPr algn="ctr"/>
                      <a:r>
                        <a:rPr lang="en-US" sz="1800" dirty="0"/>
                        <a:t>1</a:t>
                      </a:r>
                    </a:p>
                  </a:txBody>
                  <a:tcPr marL="91443" marR="91443" marT="45718" marB="45718"/>
                </a:tc>
                <a:extLst>
                  <a:ext uri="{0D108BD9-81ED-4DB2-BD59-A6C34878D82A}">
                    <a16:rowId xmlns:a16="http://schemas.microsoft.com/office/drawing/2014/main" val="10005"/>
                  </a:ext>
                </a:extLst>
              </a:tr>
              <a:tr h="411145">
                <a:tc>
                  <a:txBody>
                    <a:bodyPr/>
                    <a:lstStyle/>
                    <a:p>
                      <a:r>
                        <a:rPr lang="en-US" sz="1800" dirty="0"/>
                        <a:t>Health assistant (male)</a:t>
                      </a:r>
                    </a:p>
                  </a:txBody>
                  <a:tcPr marL="91443" marR="91443" marT="45718" marB="45718"/>
                </a:tc>
                <a:tc>
                  <a:txBody>
                    <a:bodyPr/>
                    <a:lstStyle/>
                    <a:p>
                      <a:pPr algn="ctr"/>
                      <a:r>
                        <a:rPr lang="en-US" sz="1800" dirty="0"/>
                        <a:t>1</a:t>
                      </a:r>
                    </a:p>
                  </a:txBody>
                  <a:tcPr marL="91443" marR="91443" marT="45718" marB="45718"/>
                </a:tc>
                <a:extLst>
                  <a:ext uri="{0D108BD9-81ED-4DB2-BD59-A6C34878D82A}">
                    <a16:rowId xmlns:a16="http://schemas.microsoft.com/office/drawing/2014/main" val="10006"/>
                  </a:ext>
                </a:extLst>
              </a:tr>
              <a:tr h="411145">
                <a:tc>
                  <a:txBody>
                    <a:bodyPr/>
                    <a:lstStyle/>
                    <a:p>
                      <a:r>
                        <a:rPr lang="en-US" sz="1800" dirty="0"/>
                        <a:t>Health assistant (female)</a:t>
                      </a:r>
                    </a:p>
                  </a:txBody>
                  <a:tcPr marL="91443" marR="91443" marT="45718" marB="45718"/>
                </a:tc>
                <a:tc>
                  <a:txBody>
                    <a:bodyPr/>
                    <a:lstStyle/>
                    <a:p>
                      <a:pPr algn="ctr"/>
                      <a:r>
                        <a:rPr lang="en-US" sz="1800" dirty="0"/>
                        <a:t>1</a:t>
                      </a:r>
                    </a:p>
                  </a:txBody>
                  <a:tcPr marL="91443" marR="91443" marT="45718" marB="45718"/>
                </a:tc>
                <a:extLst>
                  <a:ext uri="{0D108BD9-81ED-4DB2-BD59-A6C34878D82A}">
                    <a16:rowId xmlns:a16="http://schemas.microsoft.com/office/drawing/2014/main" val="10007"/>
                  </a:ext>
                </a:extLst>
              </a:tr>
              <a:tr h="411145">
                <a:tc>
                  <a:txBody>
                    <a:bodyPr/>
                    <a:lstStyle/>
                    <a:p>
                      <a:r>
                        <a:rPr lang="en-US" sz="1800" dirty="0"/>
                        <a:t>Upper</a:t>
                      </a:r>
                      <a:r>
                        <a:rPr lang="en-US" sz="1800" baseline="0" dirty="0"/>
                        <a:t> division clerk( U.D.C)</a:t>
                      </a:r>
                      <a:endParaRPr lang="en-US" sz="1800" dirty="0"/>
                    </a:p>
                  </a:txBody>
                  <a:tcPr marL="91443" marR="91443" marT="45718" marB="45718"/>
                </a:tc>
                <a:tc>
                  <a:txBody>
                    <a:bodyPr/>
                    <a:lstStyle/>
                    <a:p>
                      <a:pPr algn="ctr"/>
                      <a:r>
                        <a:rPr lang="en-US" sz="1800" dirty="0"/>
                        <a:t>1</a:t>
                      </a:r>
                    </a:p>
                  </a:txBody>
                  <a:tcPr marL="91443" marR="91443" marT="45718" marB="45718"/>
                </a:tc>
                <a:extLst>
                  <a:ext uri="{0D108BD9-81ED-4DB2-BD59-A6C34878D82A}">
                    <a16:rowId xmlns:a16="http://schemas.microsoft.com/office/drawing/2014/main" val="10008"/>
                  </a:ext>
                </a:extLst>
              </a:tr>
              <a:tr h="411145">
                <a:tc>
                  <a:txBody>
                    <a:bodyPr/>
                    <a:lstStyle/>
                    <a:p>
                      <a:r>
                        <a:rPr lang="en-US" sz="1800" dirty="0"/>
                        <a:t>Lower division clerk (L.D.C)</a:t>
                      </a:r>
                    </a:p>
                  </a:txBody>
                  <a:tcPr marL="91443" marR="91443" marT="45718" marB="45718"/>
                </a:tc>
                <a:tc>
                  <a:txBody>
                    <a:bodyPr/>
                    <a:lstStyle/>
                    <a:p>
                      <a:pPr algn="ctr"/>
                      <a:r>
                        <a:rPr lang="en-US" sz="1800" dirty="0"/>
                        <a:t>1</a:t>
                      </a:r>
                    </a:p>
                  </a:txBody>
                  <a:tcPr marL="91443" marR="91443" marT="45718" marB="45718"/>
                </a:tc>
                <a:extLst>
                  <a:ext uri="{0D108BD9-81ED-4DB2-BD59-A6C34878D82A}">
                    <a16:rowId xmlns:a16="http://schemas.microsoft.com/office/drawing/2014/main" val="10009"/>
                  </a:ext>
                </a:extLst>
              </a:tr>
              <a:tr h="411145">
                <a:tc>
                  <a:txBody>
                    <a:bodyPr/>
                    <a:lstStyle/>
                    <a:p>
                      <a:r>
                        <a:rPr lang="en-US" sz="1800" dirty="0"/>
                        <a:t>Lab. Technician</a:t>
                      </a:r>
                    </a:p>
                  </a:txBody>
                  <a:tcPr marL="91443" marR="91443" marT="45718" marB="45718"/>
                </a:tc>
                <a:tc>
                  <a:txBody>
                    <a:bodyPr/>
                    <a:lstStyle/>
                    <a:p>
                      <a:pPr algn="ctr"/>
                      <a:r>
                        <a:rPr lang="en-US" sz="1800" dirty="0"/>
                        <a:t>1</a:t>
                      </a:r>
                    </a:p>
                  </a:txBody>
                  <a:tcPr marL="91443" marR="91443" marT="45718" marB="45718"/>
                </a:tc>
                <a:extLst>
                  <a:ext uri="{0D108BD9-81ED-4DB2-BD59-A6C34878D82A}">
                    <a16:rowId xmlns:a16="http://schemas.microsoft.com/office/drawing/2014/main" val="10010"/>
                  </a:ext>
                </a:extLst>
              </a:tr>
              <a:tr h="411145">
                <a:tc>
                  <a:txBody>
                    <a:bodyPr/>
                    <a:lstStyle/>
                    <a:p>
                      <a:r>
                        <a:rPr lang="en-US" sz="1800" dirty="0"/>
                        <a:t>Driver </a:t>
                      </a:r>
                    </a:p>
                  </a:txBody>
                  <a:tcPr marL="91443" marR="91443" marT="45718" marB="45718"/>
                </a:tc>
                <a:tc>
                  <a:txBody>
                    <a:bodyPr/>
                    <a:lstStyle/>
                    <a:p>
                      <a:pPr algn="ctr"/>
                      <a:r>
                        <a:rPr lang="en-US" sz="1800" dirty="0"/>
                        <a:t>1</a:t>
                      </a:r>
                    </a:p>
                  </a:txBody>
                  <a:tcPr marL="91443" marR="91443" marT="45718" marB="45718"/>
                </a:tc>
                <a:extLst>
                  <a:ext uri="{0D108BD9-81ED-4DB2-BD59-A6C34878D82A}">
                    <a16:rowId xmlns:a16="http://schemas.microsoft.com/office/drawing/2014/main" val="10011"/>
                  </a:ext>
                </a:extLst>
              </a:tr>
              <a:tr h="411145">
                <a:tc>
                  <a:txBody>
                    <a:bodyPr/>
                    <a:lstStyle/>
                    <a:p>
                      <a:r>
                        <a:rPr lang="en-US" sz="1800" dirty="0"/>
                        <a:t>Class IV </a:t>
                      </a:r>
                    </a:p>
                  </a:txBody>
                  <a:tcPr marL="91443" marR="91443" marT="45718" marB="45718"/>
                </a:tc>
                <a:tc>
                  <a:txBody>
                    <a:bodyPr/>
                    <a:lstStyle/>
                    <a:p>
                      <a:pPr algn="ctr"/>
                      <a:r>
                        <a:rPr lang="en-US" sz="1800" dirty="0"/>
                        <a:t>4</a:t>
                      </a:r>
                    </a:p>
                  </a:txBody>
                  <a:tcPr marL="91443" marR="91443" marT="45718" marB="45718"/>
                </a:tc>
                <a:extLst>
                  <a:ext uri="{0D108BD9-81ED-4DB2-BD59-A6C34878D82A}">
                    <a16:rowId xmlns:a16="http://schemas.microsoft.com/office/drawing/2014/main" val="10012"/>
                  </a:ext>
                </a:extLst>
              </a:tr>
              <a:tr h="411145">
                <a:tc>
                  <a:txBody>
                    <a:bodyPr/>
                    <a:lstStyle/>
                    <a:p>
                      <a:r>
                        <a:rPr lang="en-US" sz="1800" dirty="0"/>
                        <a:t>Total</a:t>
                      </a:r>
                    </a:p>
                  </a:txBody>
                  <a:tcPr marL="91443" marR="91443" marT="45718" marB="45718"/>
                </a:tc>
                <a:tc>
                  <a:txBody>
                    <a:bodyPr/>
                    <a:lstStyle/>
                    <a:p>
                      <a:pPr algn="ctr"/>
                      <a:r>
                        <a:rPr lang="en-US" sz="1800" dirty="0"/>
                        <a:t>15</a:t>
                      </a:r>
                    </a:p>
                  </a:txBody>
                  <a:tcPr marL="91443" marR="91443" marT="45718" marB="45718"/>
                </a:tc>
                <a:extLst>
                  <a:ext uri="{0D108BD9-81ED-4DB2-BD59-A6C34878D82A}">
                    <a16:rowId xmlns:a16="http://schemas.microsoft.com/office/drawing/2014/main" val="10013"/>
                  </a:ext>
                </a:extLst>
              </a:tr>
            </a:tbl>
          </a:graphicData>
        </a:graphic>
      </p:graphicFrame>
      <p:sp>
        <p:nvSpPr>
          <p:cNvPr id="42032"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4E12F70-42F9-49E9-94B5-23D749088596}" type="slidenum">
              <a:rPr lang="en-US"/>
              <a:pPr eaLnBrk="1" hangingPunct="1"/>
              <a:t>58</a:t>
            </a:fld>
            <a:endParaRPr lang="en-US"/>
          </a:p>
        </p:txBody>
      </p:sp>
    </p:spTree>
    <p:extLst>
      <p:ext uri="{BB962C8B-B14F-4D97-AF65-F5344CB8AC3E}">
        <p14:creationId xmlns:p14="http://schemas.microsoft.com/office/powerpoint/2010/main" val="2931853748"/>
      </p:ext>
    </p:extLst>
  </p:cSld>
  <p:clrMapOvr>
    <a:masterClrMapping/>
  </p:clrMapOvr>
  <p:transition advTm="4297"/>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2B2E994-C58C-4914-9EAF-2B09E0CA09E3}" type="slidenum">
              <a:rPr lang="en-US"/>
              <a:pPr eaLnBrk="1" hangingPunct="1"/>
              <a:t>59</a:t>
            </a:fld>
            <a:endParaRPr lang="en-US"/>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2618521771"/>
              </p:ext>
            </p:extLst>
          </p:nvPr>
        </p:nvGraphicFramePr>
        <p:xfrm>
          <a:off x="682170" y="733908"/>
          <a:ext cx="10900229" cy="55144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p:cNvSpPr/>
          <p:nvPr/>
        </p:nvSpPr>
        <p:spPr>
          <a:xfrm>
            <a:off x="3189181" y="210688"/>
            <a:ext cx="5427961" cy="523220"/>
          </a:xfrm>
          <a:prstGeom prst="rect">
            <a:avLst/>
          </a:prstGeom>
          <a:solidFill>
            <a:srgbClr val="92D050"/>
          </a:solidFill>
        </p:spPr>
        <p:style>
          <a:lnRef idx="2">
            <a:schemeClr val="dk1">
              <a:shade val="50000"/>
            </a:schemeClr>
          </a:lnRef>
          <a:fillRef idx="1">
            <a:schemeClr val="dk1"/>
          </a:fillRef>
          <a:effectRef idx="0">
            <a:schemeClr val="dk1"/>
          </a:effectRef>
          <a:fontRef idx="minor">
            <a:schemeClr val="lt1"/>
          </a:fontRef>
        </p:style>
        <p:txBody>
          <a:bodyPr wrap="none">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defRPr/>
            </a:pPr>
            <a:r>
              <a:rPr lang="en-US" sz="2800" b="1" dirty="0">
                <a:ln>
                  <a:prstDash val="solid"/>
                </a:ln>
                <a:solidFill>
                  <a:schemeClr val="bg1"/>
                </a:solidFill>
                <a:effectLst>
                  <a:outerShdw blurRad="88000" dist="50800" dir="5040000" algn="tl">
                    <a:schemeClr val="accent4">
                      <a:tint val="80000"/>
                      <a:satMod val="250000"/>
                      <a:alpha val="45000"/>
                    </a:schemeClr>
                  </a:outerShdw>
                </a:effectLst>
              </a:rPr>
              <a:t>Duties of the PHC medical officer</a:t>
            </a:r>
          </a:p>
        </p:txBody>
      </p:sp>
    </p:spTree>
    <p:extLst>
      <p:ext uri="{BB962C8B-B14F-4D97-AF65-F5344CB8AC3E}">
        <p14:creationId xmlns:p14="http://schemas.microsoft.com/office/powerpoint/2010/main" val="3308419520"/>
      </p:ext>
    </p:extLst>
  </p:cSld>
  <p:clrMapOvr>
    <a:masterClrMapping/>
  </p:clrMapOvr>
  <p:transition advTm="29171"/>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sz="4000" dirty="0"/>
              <a:t>Tertiary care level:</a:t>
            </a:r>
          </a:p>
          <a:p>
            <a:pPr lvl="1"/>
            <a:r>
              <a:rPr lang="en-US" sz="3600" dirty="0"/>
              <a:t>More specialized level</a:t>
            </a:r>
          </a:p>
          <a:p>
            <a:pPr lvl="1"/>
            <a:r>
              <a:rPr lang="en-US" sz="3600" dirty="0"/>
              <a:t>Provided by regional or central level institutions</a:t>
            </a:r>
          </a:p>
          <a:p>
            <a:pPr marL="0" indent="0">
              <a:buNone/>
            </a:pPr>
            <a:endParaRPr lang="en-US" sz="4000" dirty="0"/>
          </a:p>
        </p:txBody>
      </p:sp>
    </p:spTree>
    <p:extLst>
      <p:ext uri="{BB962C8B-B14F-4D97-AF65-F5344CB8AC3E}">
        <p14:creationId xmlns:p14="http://schemas.microsoft.com/office/powerpoint/2010/main" val="302238952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9D0EF3E-F850-42CB-8D0A-BD438F3B2A03}" type="slidenum">
              <a:rPr lang="en-US"/>
              <a:pPr eaLnBrk="1" hangingPunct="1"/>
              <a:t>60</a:t>
            </a:fld>
            <a:endParaRPr lang="en-US"/>
          </a:p>
        </p:txBody>
      </p:sp>
      <p:sp>
        <p:nvSpPr>
          <p:cNvPr id="44034" name="Content Placeholder 2"/>
          <p:cNvSpPr>
            <a:spLocks noGrp="1"/>
          </p:cNvSpPr>
          <p:nvPr>
            <p:ph idx="4294967295"/>
          </p:nvPr>
        </p:nvSpPr>
        <p:spPr>
          <a:xfrm>
            <a:off x="65077" y="704850"/>
            <a:ext cx="10831521" cy="6153150"/>
          </a:xfrm>
        </p:spPr>
        <p:txBody>
          <a:bodyPr>
            <a:noAutofit/>
          </a:bodyPr>
          <a:lstStyle/>
          <a:p>
            <a:pPr lvl="2"/>
            <a:r>
              <a:rPr lang="en-US" sz="2800" dirty="0"/>
              <a:t>Functions of PHC –</a:t>
            </a:r>
          </a:p>
          <a:p>
            <a:pPr lvl="3"/>
            <a:r>
              <a:rPr lang="en-US" sz="2400" dirty="0">
                <a:cs typeface="Shruti" panose="020B0502040204020203" pitchFamily="34" charset="0"/>
              </a:rPr>
              <a:t>Medical care</a:t>
            </a:r>
          </a:p>
          <a:p>
            <a:pPr lvl="3"/>
            <a:r>
              <a:rPr lang="en-US" sz="2400" dirty="0">
                <a:cs typeface="Shruti" panose="020B0502040204020203" pitchFamily="34" charset="0"/>
              </a:rPr>
              <a:t>MCH including family planning</a:t>
            </a:r>
          </a:p>
          <a:p>
            <a:pPr lvl="3"/>
            <a:r>
              <a:rPr lang="en-US" sz="2400" dirty="0">
                <a:cs typeface="Shruti" panose="020B0502040204020203" pitchFamily="34" charset="0"/>
              </a:rPr>
              <a:t>Safe water supply and basic sanitation</a:t>
            </a:r>
          </a:p>
          <a:p>
            <a:pPr lvl="3"/>
            <a:r>
              <a:rPr lang="en-US" sz="2400" dirty="0">
                <a:cs typeface="Shruti" panose="020B0502040204020203" pitchFamily="34" charset="0"/>
              </a:rPr>
              <a:t>Prevention and control of locally endemic diseases</a:t>
            </a:r>
          </a:p>
          <a:p>
            <a:pPr lvl="3"/>
            <a:r>
              <a:rPr lang="en-US" sz="2400" dirty="0">
                <a:cs typeface="Shruti" panose="020B0502040204020203" pitchFamily="34" charset="0"/>
              </a:rPr>
              <a:t>Collection and reporting of vital statistics</a:t>
            </a:r>
          </a:p>
          <a:p>
            <a:pPr lvl="3"/>
            <a:r>
              <a:rPr lang="en-US" sz="2400" dirty="0">
                <a:cs typeface="Shruti" panose="020B0502040204020203" pitchFamily="34" charset="0"/>
              </a:rPr>
              <a:t>Education about health</a:t>
            </a:r>
          </a:p>
          <a:p>
            <a:pPr lvl="3"/>
            <a:r>
              <a:rPr lang="en-US" sz="2400" dirty="0">
                <a:cs typeface="Shruti" panose="020B0502040204020203" pitchFamily="34" charset="0"/>
              </a:rPr>
              <a:t>National health </a:t>
            </a:r>
            <a:r>
              <a:rPr lang="en-US" sz="2400" dirty="0" err="1">
                <a:cs typeface="Shruti" panose="020B0502040204020203" pitchFamily="34" charset="0"/>
              </a:rPr>
              <a:t>programmes</a:t>
            </a:r>
            <a:endParaRPr lang="en-US" sz="2400" dirty="0">
              <a:cs typeface="Shruti" panose="020B0502040204020203" pitchFamily="34" charset="0"/>
            </a:endParaRPr>
          </a:p>
          <a:p>
            <a:pPr lvl="3"/>
            <a:r>
              <a:rPr lang="en-US" sz="2400" dirty="0">
                <a:cs typeface="Shruti" panose="020B0502040204020203" pitchFamily="34" charset="0"/>
              </a:rPr>
              <a:t>Referral services</a:t>
            </a:r>
          </a:p>
          <a:p>
            <a:pPr lvl="3"/>
            <a:r>
              <a:rPr lang="en-US" sz="2400" dirty="0">
                <a:cs typeface="Shruti" panose="020B0502040204020203" pitchFamily="34" charset="0"/>
              </a:rPr>
              <a:t>Training of health guides, health workers and assistants</a:t>
            </a:r>
          </a:p>
          <a:p>
            <a:pPr lvl="3"/>
            <a:r>
              <a:rPr lang="en-US" sz="2400" dirty="0">
                <a:cs typeface="Shruti" panose="020B0502040204020203" pitchFamily="34" charset="0"/>
              </a:rPr>
              <a:t>Basic laboratory services</a:t>
            </a:r>
          </a:p>
          <a:p>
            <a:pPr lvl="3">
              <a:buFontTx/>
              <a:buNone/>
            </a:pPr>
            <a:endParaRPr lang="en-US" sz="2400" dirty="0">
              <a:cs typeface="Shruti" panose="020B0502040204020203" pitchFamily="34" charset="0"/>
            </a:endParaRPr>
          </a:p>
        </p:txBody>
      </p:sp>
      <p:sp>
        <p:nvSpPr>
          <p:cNvPr id="2" name="Rectangle 1"/>
          <p:cNvSpPr/>
          <p:nvPr/>
        </p:nvSpPr>
        <p:spPr>
          <a:xfrm>
            <a:off x="5648325" y="704850"/>
            <a:ext cx="6096000" cy="1384995"/>
          </a:xfrm>
          <a:prstGeom prst="rect">
            <a:avLst/>
          </a:prstGeom>
        </p:spPr>
        <p:txBody>
          <a:bodyPr>
            <a:spAutoFit/>
          </a:bodyPr>
          <a:lstStyle/>
          <a:p>
            <a:pPr lvl="2"/>
            <a:r>
              <a:rPr lang="en-US" sz="2800" dirty="0"/>
              <a:t>Under ROME (Reorient Medical Education) – 3 PHC attach to 1 medical college.</a:t>
            </a:r>
          </a:p>
        </p:txBody>
      </p:sp>
    </p:spTree>
    <p:extLst>
      <p:ext uri="{BB962C8B-B14F-4D97-AF65-F5344CB8AC3E}">
        <p14:creationId xmlns:p14="http://schemas.microsoft.com/office/powerpoint/2010/main" val="1802879665"/>
      </p:ext>
    </p:extLst>
  </p:cSld>
  <p:clrMapOvr>
    <a:masterClrMapping/>
  </p:clrMapOvr>
  <p:transition advTm="22750"/>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Community health </a:t>
            </a:r>
            <a:r>
              <a:rPr lang="en-US" dirty="0" err="1"/>
              <a:t>centre</a:t>
            </a:r>
            <a:endParaRPr lang="en-US" dirty="0"/>
          </a:p>
        </p:txBody>
      </p:sp>
      <p:sp>
        <p:nvSpPr>
          <p:cNvPr id="5" name="Content Placeholder 4"/>
          <p:cNvSpPr>
            <a:spLocks noGrp="1"/>
          </p:cNvSpPr>
          <p:nvPr>
            <p:ph idx="1"/>
          </p:nvPr>
        </p:nvSpPr>
        <p:spPr/>
        <p:txBody>
          <a:bodyPr>
            <a:noAutofit/>
          </a:bodyPr>
          <a:lstStyle/>
          <a:p>
            <a:pPr algn="just"/>
            <a:r>
              <a:rPr lang="en-US" sz="3200" dirty="0"/>
              <a:t>CHCs are being established and maintained by the State Government.</a:t>
            </a:r>
          </a:p>
          <a:p>
            <a:pPr algn="just"/>
            <a:r>
              <a:rPr lang="en-US" sz="3200" dirty="0"/>
              <a:t>It serves as a referral </a:t>
            </a:r>
            <a:r>
              <a:rPr lang="en-US" sz="3200" dirty="0" err="1"/>
              <a:t>centre</a:t>
            </a:r>
            <a:r>
              <a:rPr lang="en-US" sz="3200" dirty="0"/>
              <a:t> for 4 PHCs.</a:t>
            </a:r>
          </a:p>
          <a:p>
            <a:pPr algn="just"/>
            <a:r>
              <a:rPr lang="en-US" sz="3200" dirty="0"/>
              <a:t>31</a:t>
            </a:r>
            <a:r>
              <a:rPr lang="en-US" sz="3200" baseline="30000" dirty="0"/>
              <a:t>st</a:t>
            </a:r>
            <a:r>
              <a:rPr lang="en-US" sz="3200" dirty="0"/>
              <a:t> March 2008 – 4276 CHC established</a:t>
            </a:r>
          </a:p>
          <a:p>
            <a:pPr algn="just"/>
            <a:r>
              <a:rPr lang="en-US" sz="3200" dirty="0"/>
              <a:t>CHC officer- selected from supervisory category of staff at PHC.</a:t>
            </a:r>
          </a:p>
        </p:txBody>
      </p:sp>
    </p:spTree>
    <p:extLst>
      <p:ext uri="{BB962C8B-B14F-4D97-AF65-F5344CB8AC3E}">
        <p14:creationId xmlns:p14="http://schemas.microsoft.com/office/powerpoint/2010/main" val="181237914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Functions</a:t>
            </a:r>
          </a:p>
        </p:txBody>
      </p:sp>
      <p:sp>
        <p:nvSpPr>
          <p:cNvPr id="3" name="Content Placeholder 2"/>
          <p:cNvSpPr>
            <a:spLocks noGrp="1"/>
          </p:cNvSpPr>
          <p:nvPr>
            <p:ph sz="half" idx="1"/>
          </p:nvPr>
        </p:nvSpPr>
        <p:spPr/>
        <p:txBody>
          <a:bodyPr>
            <a:normAutofit/>
          </a:bodyPr>
          <a:lstStyle/>
          <a:p>
            <a:r>
              <a:rPr lang="en-US" sz="2800" dirty="0"/>
              <a:t>Care of routine and emergency cases in surgery &amp; medicine</a:t>
            </a:r>
          </a:p>
          <a:p>
            <a:r>
              <a:rPr lang="en-US" sz="2800" dirty="0"/>
              <a:t>24-hours delivery services</a:t>
            </a:r>
          </a:p>
          <a:p>
            <a:r>
              <a:rPr lang="en-US" sz="2800" dirty="0"/>
              <a:t>Care of routine and emergency cases in obstetric </a:t>
            </a:r>
          </a:p>
          <a:p>
            <a:endParaRPr lang="en-US" sz="2800" dirty="0"/>
          </a:p>
        </p:txBody>
      </p:sp>
      <p:sp>
        <p:nvSpPr>
          <p:cNvPr id="4" name="Content Placeholder 3"/>
          <p:cNvSpPr>
            <a:spLocks noGrp="1"/>
          </p:cNvSpPr>
          <p:nvPr>
            <p:ph sz="half" idx="2"/>
          </p:nvPr>
        </p:nvSpPr>
        <p:spPr/>
        <p:txBody>
          <a:bodyPr>
            <a:normAutofit/>
          </a:bodyPr>
          <a:lstStyle/>
          <a:p>
            <a:r>
              <a:rPr lang="en-US" sz="2800" dirty="0"/>
              <a:t>Abortion</a:t>
            </a:r>
          </a:p>
          <a:p>
            <a:r>
              <a:rPr lang="en-US" sz="2800" dirty="0"/>
              <a:t>New born care</a:t>
            </a:r>
          </a:p>
          <a:p>
            <a:r>
              <a:rPr lang="en-US" sz="2800" dirty="0"/>
              <a:t>National health program</a:t>
            </a:r>
          </a:p>
          <a:p>
            <a:r>
              <a:rPr lang="en-US" sz="2800" dirty="0"/>
              <a:t>Blood storage facility &amp; essential laboratory services</a:t>
            </a:r>
          </a:p>
          <a:p>
            <a:endParaRPr lang="en-US" sz="2800" dirty="0"/>
          </a:p>
        </p:txBody>
      </p:sp>
    </p:spTree>
    <p:extLst>
      <p:ext uri="{BB962C8B-B14F-4D97-AF65-F5344CB8AC3E}">
        <p14:creationId xmlns:p14="http://schemas.microsoft.com/office/powerpoint/2010/main" val="209720875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43906281"/>
              </p:ext>
            </p:extLst>
          </p:nvPr>
        </p:nvGraphicFramePr>
        <p:xfrm>
          <a:off x="1901146" y="645203"/>
          <a:ext cx="8229600" cy="5562600"/>
        </p:xfrm>
        <a:graphic>
          <a:graphicData uri="http://schemas.openxmlformats.org/drawingml/2006/table">
            <a:tbl>
              <a:tblPr firstRow="1" bandRow="1">
                <a:tableStyleId>{1E171933-4619-4E11-9A3F-F7608DF75F80}</a:tableStyleId>
              </a:tblPr>
              <a:tblGrid>
                <a:gridCol w="5551715">
                  <a:extLst>
                    <a:ext uri="{9D8B030D-6E8A-4147-A177-3AD203B41FA5}">
                      <a16:colId xmlns:a16="http://schemas.microsoft.com/office/drawing/2014/main" val="20000"/>
                    </a:ext>
                  </a:extLst>
                </a:gridCol>
                <a:gridCol w="2677885">
                  <a:extLst>
                    <a:ext uri="{9D8B030D-6E8A-4147-A177-3AD203B41FA5}">
                      <a16:colId xmlns:a16="http://schemas.microsoft.com/office/drawing/2014/main" val="20001"/>
                    </a:ext>
                  </a:extLst>
                </a:gridCol>
              </a:tblGrid>
              <a:tr h="370840">
                <a:tc>
                  <a:txBody>
                    <a:bodyPr/>
                    <a:lstStyle/>
                    <a:p>
                      <a:pPr algn="ctr"/>
                      <a:r>
                        <a:rPr lang="en-US" dirty="0"/>
                        <a:t>Staffing pattern at CHC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No. of posts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algn="ctr"/>
                      <a:r>
                        <a:rPr lang="en-US" dirty="0"/>
                        <a:t>Medical officer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pPr algn="ctr"/>
                      <a:r>
                        <a:rPr lang="en-US" dirty="0"/>
                        <a:t>Nurse mid-wife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70840">
                <a:tc>
                  <a:txBody>
                    <a:bodyPr/>
                    <a:lstStyle/>
                    <a:p>
                      <a:pPr algn="ctr"/>
                      <a:r>
                        <a:rPr lang="en-US" dirty="0"/>
                        <a:t>Dresser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70840">
                <a:tc>
                  <a:txBody>
                    <a:bodyPr/>
                    <a:lstStyle/>
                    <a:p>
                      <a:pPr algn="ctr"/>
                      <a:r>
                        <a:rPr lang="en-US" dirty="0"/>
                        <a:t>Pharmacist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370840">
                <a:tc>
                  <a:txBody>
                    <a:bodyPr/>
                    <a:lstStyle/>
                    <a:p>
                      <a:pPr algn="ctr"/>
                      <a:r>
                        <a:rPr lang="en-US" dirty="0"/>
                        <a:t>Lab. Technician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370840">
                <a:tc>
                  <a:txBody>
                    <a:bodyPr/>
                    <a:lstStyle/>
                    <a:p>
                      <a:pPr algn="ctr"/>
                      <a:r>
                        <a:rPr lang="en-US" dirty="0"/>
                        <a:t>Radiographer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370840">
                <a:tc>
                  <a:txBody>
                    <a:bodyPr/>
                    <a:lstStyle/>
                    <a:p>
                      <a:pPr algn="ctr"/>
                      <a:r>
                        <a:rPr lang="en-US" dirty="0"/>
                        <a:t>Ward boys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370840">
                <a:tc>
                  <a:txBody>
                    <a:bodyPr/>
                    <a:lstStyle/>
                    <a:p>
                      <a:pPr algn="ctr"/>
                      <a:r>
                        <a:rPr lang="en-US" dirty="0"/>
                        <a:t>Dhobi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370840">
                <a:tc>
                  <a:txBody>
                    <a:bodyPr/>
                    <a:lstStyle/>
                    <a:p>
                      <a:pPr algn="ctr"/>
                      <a:r>
                        <a:rPr lang="en-US" dirty="0"/>
                        <a:t>Sweeper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r h="370840">
                <a:tc>
                  <a:txBody>
                    <a:bodyPr/>
                    <a:lstStyle/>
                    <a:p>
                      <a:pPr algn="ctr"/>
                      <a:r>
                        <a:rPr lang="en-US" dirty="0"/>
                        <a:t>Mali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r h="370840">
                <a:tc>
                  <a:txBody>
                    <a:bodyPr/>
                    <a:lstStyle/>
                    <a:p>
                      <a:pPr algn="ctr"/>
                      <a:r>
                        <a:rPr lang="en-US" dirty="0" err="1"/>
                        <a:t>Chowkidar</a:t>
                      </a:r>
                      <a:r>
                        <a:rPr lang="en-US" dirty="0"/>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1"/>
                  </a:ext>
                </a:extLst>
              </a:tr>
              <a:tr h="370840">
                <a:tc>
                  <a:txBody>
                    <a:bodyPr/>
                    <a:lstStyle/>
                    <a:p>
                      <a:pPr algn="ctr"/>
                      <a:r>
                        <a:rPr lang="en-US" dirty="0" err="1"/>
                        <a:t>Aya</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2"/>
                  </a:ext>
                </a:extLst>
              </a:tr>
              <a:tr h="370840">
                <a:tc>
                  <a:txBody>
                    <a:bodyPr/>
                    <a:lstStyle/>
                    <a:p>
                      <a:pPr algn="ctr"/>
                      <a:r>
                        <a:rPr lang="en-US" dirty="0"/>
                        <a:t>Peon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3"/>
                  </a:ext>
                </a:extLst>
              </a:tr>
              <a:tr h="370840">
                <a:tc>
                  <a:txBody>
                    <a:bodyPr/>
                    <a:lstStyle/>
                    <a:p>
                      <a:pPr algn="ctr"/>
                      <a:r>
                        <a:rPr lang="en-US" dirty="0"/>
                        <a:t>Total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4"/>
                  </a:ext>
                </a:extLst>
              </a:tr>
            </a:tbl>
          </a:graphicData>
        </a:graphic>
      </p:graphicFrame>
      <p:sp>
        <p:nvSpPr>
          <p:cNvPr id="46132"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E6669E0-B5ED-4156-860A-5714CA8EACFF}" type="slidenum">
              <a:rPr lang="en-US"/>
              <a:pPr eaLnBrk="1" hangingPunct="1"/>
              <a:t>63</a:t>
            </a:fld>
            <a:endParaRPr lang="en-US"/>
          </a:p>
        </p:txBody>
      </p:sp>
    </p:spTree>
    <p:extLst>
      <p:ext uri="{BB962C8B-B14F-4D97-AF65-F5344CB8AC3E}">
        <p14:creationId xmlns:p14="http://schemas.microsoft.com/office/powerpoint/2010/main" val="1761601866"/>
      </p:ext>
    </p:extLst>
  </p:cSld>
  <p:clrMapOvr>
    <a:masterClrMapping/>
  </p:clrMapOvr>
  <p:transition advTm="5078"/>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3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sz="2800" b="1">
                <a:solidFill>
                  <a:srgbClr val="003300"/>
                </a:solidFill>
                <a:latin typeface="Comic Sans MS" panose="030F0702030302020204" pitchFamily="66" charset="0"/>
                <a:cs typeface="Arial" panose="020B0604020202020204" pitchFamily="34" charset="0"/>
              </a:defRPr>
            </a:lvl1pPr>
            <a:lvl2pPr marL="742950" indent="-285750">
              <a:spcBef>
                <a:spcPct val="20000"/>
              </a:spcBef>
              <a:buClr>
                <a:srgbClr val="080808"/>
              </a:buClr>
              <a:buBlip>
                <a:blip r:embed="rId4"/>
              </a:buBlip>
              <a:defRPr sz="2400" b="1">
                <a:solidFill>
                  <a:srgbClr val="CC3300"/>
                </a:solidFill>
                <a:latin typeface="Tempus Sans ITC" panose="04020404030D07020202" pitchFamily="82" charset="0"/>
                <a:cs typeface="EucrosiaUPC" panose="02020603050405020304" pitchFamily="18" charset="-34"/>
              </a:defRPr>
            </a:lvl2pPr>
            <a:lvl3pPr marL="1143000" indent="-228600">
              <a:spcBef>
                <a:spcPct val="20000"/>
              </a:spcBef>
              <a:buClr>
                <a:srgbClr val="FF0000"/>
              </a:buClr>
              <a:buFont typeface="Wingdings" panose="05000000000000000000" pitchFamily="2" charset="2"/>
              <a:buChar char="ü"/>
              <a:defRPr sz="2400" b="1">
                <a:solidFill>
                  <a:schemeClr val="tx1"/>
                </a:solidFill>
                <a:latin typeface="Goudy Old Style" panose="02020502050305020303" pitchFamily="18"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70BEFBDB-4A51-4583-BED2-856EE2E42389}" type="slidenum">
              <a:rPr lang="en-US" sz="1400" b="0">
                <a:solidFill>
                  <a:schemeClr val="tx1"/>
                </a:solidFill>
                <a:latin typeface="Arial" panose="020B0604020202020204" pitchFamily="34" charset="0"/>
              </a:rPr>
              <a:pPr>
                <a:spcBef>
                  <a:spcPct val="0"/>
                </a:spcBef>
                <a:buFontTx/>
                <a:buNone/>
              </a:pPr>
              <a:t>64</a:t>
            </a:fld>
            <a:endParaRPr lang="en-US" sz="1400" b="0">
              <a:solidFill>
                <a:schemeClr val="tx1"/>
              </a:solidFill>
              <a:latin typeface="Arial" panose="020B0604020202020204" pitchFamily="34" charset="0"/>
            </a:endParaRPr>
          </a:p>
        </p:txBody>
      </p:sp>
      <p:sp>
        <p:nvSpPr>
          <p:cNvPr id="52226" name="Content Placeholder 2"/>
          <p:cNvSpPr>
            <a:spLocks noGrp="1"/>
          </p:cNvSpPr>
          <p:nvPr>
            <p:ph idx="4294967295"/>
          </p:nvPr>
        </p:nvSpPr>
        <p:spPr>
          <a:xfrm>
            <a:off x="681038" y="1008613"/>
            <a:ext cx="8739187" cy="5421313"/>
          </a:xfrm>
        </p:spPr>
        <p:txBody>
          <a:bodyPr>
            <a:normAutofit/>
          </a:bodyPr>
          <a:lstStyle/>
          <a:p>
            <a:r>
              <a:rPr lang="en-US" sz="2800" dirty="0"/>
              <a:t>Rural hospitals:</a:t>
            </a:r>
          </a:p>
          <a:p>
            <a:pPr lvl="1"/>
            <a:r>
              <a:rPr lang="en-US" sz="2400" dirty="0"/>
              <a:t>Located at Tehsil/Sub-divisional/ </a:t>
            </a:r>
            <a:r>
              <a:rPr lang="en-US" sz="2400" dirty="0" err="1"/>
              <a:t>Taluka</a:t>
            </a:r>
            <a:r>
              <a:rPr lang="en-US" sz="2400" dirty="0"/>
              <a:t> Headquarters.</a:t>
            </a:r>
          </a:p>
          <a:p>
            <a:pPr lvl="1"/>
            <a:r>
              <a:rPr lang="en-US" sz="2400" dirty="0"/>
              <a:t>It is proposed to convert Sub-Divisional hospitals into sub-divisional health centers to cover about 5 lakh population and will have an epidemiological wing attached to it.</a:t>
            </a:r>
          </a:p>
          <a:p>
            <a:pPr lvl="1">
              <a:buFontTx/>
              <a:buNone/>
            </a:pPr>
            <a:endParaRPr lang="en-US" sz="2400" dirty="0"/>
          </a:p>
          <a:p>
            <a:r>
              <a:rPr lang="en-US" sz="2800" dirty="0"/>
              <a:t>District hospitals:</a:t>
            </a:r>
          </a:p>
          <a:p>
            <a:pPr lvl="1"/>
            <a:r>
              <a:rPr lang="en-US" sz="2400" dirty="0"/>
              <a:t>Under multipurpose worker scheme –</a:t>
            </a:r>
          </a:p>
          <a:p>
            <a:pPr lvl="2"/>
            <a:r>
              <a:rPr lang="en-US" sz="2000" dirty="0"/>
              <a:t>An integrated set-up at district level</a:t>
            </a:r>
          </a:p>
          <a:p>
            <a:pPr lvl="2"/>
            <a:r>
              <a:rPr lang="en-US" sz="2000" dirty="0"/>
              <a:t>Chief medical officer of district with 3 deputy CMO, each in charge of </a:t>
            </a:r>
            <a:r>
              <a:rPr lang="en-US" sz="2000" dirty="0">
                <a:latin typeface="Times New Roman" panose="02020603050405020304" pitchFamily="18" charset="0"/>
                <a:cs typeface="Times New Roman" panose="02020603050405020304" pitchFamily="18" charset="0"/>
              </a:rPr>
              <a:t>⅓ </a:t>
            </a:r>
            <a:r>
              <a:rPr lang="en-US" sz="2000" dirty="0"/>
              <a:t>of the district.</a:t>
            </a:r>
          </a:p>
        </p:txBody>
      </p:sp>
      <p:sp>
        <p:nvSpPr>
          <p:cNvPr id="5" name="Rectangle 4"/>
          <p:cNvSpPr/>
          <p:nvPr/>
        </p:nvSpPr>
        <p:spPr>
          <a:xfrm>
            <a:off x="2059084" y="485393"/>
            <a:ext cx="1657826" cy="523220"/>
          </a:xfrm>
          <a:prstGeom prst="rect">
            <a:avLst/>
          </a:prstGeom>
          <a:noFill/>
          <a:ln>
            <a:solidFill>
              <a:srgbClr val="990000"/>
            </a:solidFill>
          </a:ln>
          <a:scene3d>
            <a:camera prst="orthographicFront"/>
            <a:lightRig rig="balanced" dir="t">
              <a:rot lat="0" lon="0" rev="2100000"/>
            </a:lightRig>
          </a:scene3d>
          <a:sp3d>
            <a:bevelT prst="relaxedInset"/>
          </a:sp3d>
        </p:spPr>
        <p:style>
          <a:lnRef idx="3">
            <a:schemeClr val="lt1"/>
          </a:lnRef>
          <a:fillRef idx="1">
            <a:schemeClr val="accent4"/>
          </a:fillRef>
          <a:effectRef idx="1">
            <a:schemeClr val="accent4"/>
          </a:effectRef>
          <a:fontRef idx="minor">
            <a:schemeClr val="lt1"/>
          </a:fontRef>
        </p:style>
        <p:txBody>
          <a:bodyPr wrap="none">
            <a:spAutoFit/>
            <a:sp3d extrusionH="57150" prstMaterial="metal">
              <a:bevelT w="38100" h="25400"/>
              <a:contourClr>
                <a:schemeClr val="bg2"/>
              </a:contourClr>
            </a:sp3d>
          </a:bodyPr>
          <a:lstStyle/>
          <a:p>
            <a:pPr algn="ctr" eaLnBrk="1" hangingPunct="1">
              <a:defRPr/>
            </a:pPr>
            <a:r>
              <a:rPr lang="en-US" sz="2800" b="1" dirty="0">
                <a:ln w="50800">
                  <a:solidFill>
                    <a:srgbClr val="FF6600"/>
                  </a:solidFill>
                </a:ln>
                <a:solidFill>
                  <a:schemeClr val="bg1">
                    <a:shade val="50000"/>
                  </a:schemeClr>
                </a:solidFill>
              </a:rPr>
              <a:t>Hospitals</a:t>
            </a:r>
          </a:p>
        </p:txBody>
      </p:sp>
      <p:pic>
        <p:nvPicPr>
          <p:cNvPr id="52228" name="Content Placeholder 5" descr="district hospital.JPG"/>
          <p:cNvPicPr>
            <a:picLocks noChangeAspect="1"/>
          </p:cNvPicPr>
          <p:nvPr/>
        </p:nvPicPr>
        <p:blipFill>
          <a:blip r:embed="rId5"/>
          <a:srcRect/>
          <a:stretch>
            <a:fillRect/>
          </a:stretch>
        </p:blipFill>
        <p:spPr bwMode="auto">
          <a:xfrm>
            <a:off x="8710270" y="3118823"/>
            <a:ext cx="2982913" cy="1655762"/>
          </a:xfrm>
          <a:prstGeom prst="roundRect">
            <a:avLst>
              <a:gd name="adj" fmla="val 16667"/>
            </a:avLst>
          </a:prstGeom>
          <a:ln w="57150">
            <a:solidFill>
              <a:srgbClr val="80000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2229" name="Content Placeholder 7" descr="rural hospitals.jpg"/>
          <p:cNvPicPr>
            <a:picLocks noChangeAspect="1"/>
          </p:cNvPicPr>
          <p:nvPr/>
        </p:nvPicPr>
        <p:blipFill>
          <a:blip r:embed="rId6"/>
          <a:srcRect/>
          <a:stretch>
            <a:fillRect/>
          </a:stretch>
        </p:blipFill>
        <p:spPr bwMode="auto">
          <a:xfrm>
            <a:off x="8995794" y="394547"/>
            <a:ext cx="2716213" cy="1606550"/>
          </a:xfrm>
          <a:prstGeom prst="roundRect">
            <a:avLst>
              <a:gd name="adj" fmla="val 16667"/>
            </a:avLst>
          </a:prstGeom>
          <a:ln w="57150">
            <a:solidFill>
              <a:srgbClr val="80000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351343434"/>
      </p:ext>
    </p:extLst>
  </p:cSld>
  <p:clrMapOvr>
    <a:masterClrMapping/>
  </p:clrMapOvr>
  <p:transition advTm="26422"/>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510781531"/>
              </p:ext>
            </p:extLst>
          </p:nvPr>
        </p:nvGraphicFramePr>
        <p:xfrm>
          <a:off x="1781175" y="1254125"/>
          <a:ext cx="8739188" cy="4416425"/>
        </p:xfrm>
        <a:graphic>
          <a:graphicData uri="http://schemas.openxmlformats.org/drawingml/2006/table">
            <a:tbl>
              <a:tblPr firstRow="1" bandRow="1">
                <a:tableStyleId>{22838BEF-8BB2-4498-84A7-C5851F593DF1}</a:tableStyleId>
              </a:tblPr>
              <a:tblGrid>
                <a:gridCol w="4369594">
                  <a:extLst>
                    <a:ext uri="{9D8B030D-6E8A-4147-A177-3AD203B41FA5}">
                      <a16:colId xmlns:a16="http://schemas.microsoft.com/office/drawing/2014/main" val="20000"/>
                    </a:ext>
                  </a:extLst>
                </a:gridCol>
                <a:gridCol w="4369594">
                  <a:extLst>
                    <a:ext uri="{9D8B030D-6E8A-4147-A177-3AD203B41FA5}">
                      <a16:colId xmlns:a16="http://schemas.microsoft.com/office/drawing/2014/main" val="20001"/>
                    </a:ext>
                  </a:extLst>
                </a:gridCol>
              </a:tblGrid>
              <a:tr h="714854">
                <a:tc>
                  <a:txBody>
                    <a:bodyPr/>
                    <a:lstStyle/>
                    <a:p>
                      <a:pPr algn="ctr"/>
                      <a:r>
                        <a:rPr lang="en-US" sz="1800" dirty="0"/>
                        <a:t>HOSPITALS</a:t>
                      </a:r>
                    </a:p>
                  </a:txBody>
                  <a:tcPr marL="91441" marR="91441" marT="45725" marB="45725"/>
                </a:tc>
                <a:tc>
                  <a:txBody>
                    <a:bodyPr/>
                    <a:lstStyle/>
                    <a:p>
                      <a:pPr algn="ctr"/>
                      <a:r>
                        <a:rPr lang="en-US" sz="1800" dirty="0"/>
                        <a:t>HEALTH CENTER</a:t>
                      </a:r>
                    </a:p>
                  </a:txBody>
                  <a:tcPr marL="91441" marR="91441" marT="45725" marB="45725"/>
                </a:tc>
                <a:extLst>
                  <a:ext uri="{0D108BD9-81ED-4DB2-BD59-A6C34878D82A}">
                    <a16:rowId xmlns:a16="http://schemas.microsoft.com/office/drawing/2014/main" val="10000"/>
                  </a:ext>
                </a:extLst>
              </a:tr>
              <a:tr h="1233857">
                <a:tc>
                  <a:txBody>
                    <a:bodyPr/>
                    <a:lstStyle/>
                    <a:p>
                      <a:r>
                        <a:rPr lang="en-US" sz="1800" dirty="0"/>
                        <a:t>Services provided are curative</a:t>
                      </a:r>
                    </a:p>
                  </a:txBody>
                  <a:tcPr marL="91441" marR="91441" marT="45725" marB="45725"/>
                </a:tc>
                <a:tc>
                  <a:txBody>
                    <a:bodyPr/>
                    <a:lstStyle/>
                    <a:p>
                      <a:r>
                        <a:rPr lang="en-US" sz="1800" dirty="0"/>
                        <a:t>Integrated services (curative, preventive, </a:t>
                      </a:r>
                      <a:r>
                        <a:rPr lang="en-US" sz="1800" dirty="0" err="1"/>
                        <a:t>promotive</a:t>
                      </a:r>
                      <a:r>
                        <a:rPr lang="en-US" sz="1800" dirty="0"/>
                        <a:t>)</a:t>
                      </a:r>
                    </a:p>
                  </a:txBody>
                  <a:tcPr marL="91441" marR="91441" marT="45725" marB="45725"/>
                </a:tc>
                <a:extLst>
                  <a:ext uri="{0D108BD9-81ED-4DB2-BD59-A6C34878D82A}">
                    <a16:rowId xmlns:a16="http://schemas.microsoft.com/office/drawing/2014/main" val="10001"/>
                  </a:ext>
                </a:extLst>
              </a:tr>
              <a:tr h="1233857">
                <a:tc>
                  <a:txBody>
                    <a:bodyPr/>
                    <a:lstStyle/>
                    <a:p>
                      <a:r>
                        <a:rPr lang="en-US" sz="1800" dirty="0"/>
                        <a:t>No catchment area (no specific area of responsibility). </a:t>
                      </a:r>
                    </a:p>
                  </a:txBody>
                  <a:tcPr marL="91441" marR="91441" marT="45725" marB="45725"/>
                </a:tc>
                <a:tc>
                  <a:txBody>
                    <a:bodyPr/>
                    <a:lstStyle/>
                    <a:p>
                      <a:r>
                        <a:rPr lang="en-US" sz="1800" dirty="0"/>
                        <a:t>Responsible for specific area &amp; population</a:t>
                      </a:r>
                    </a:p>
                  </a:txBody>
                  <a:tcPr marL="91441" marR="91441" marT="45725" marB="45725"/>
                </a:tc>
                <a:extLst>
                  <a:ext uri="{0D108BD9-81ED-4DB2-BD59-A6C34878D82A}">
                    <a16:rowId xmlns:a16="http://schemas.microsoft.com/office/drawing/2014/main" val="10002"/>
                  </a:ext>
                </a:extLst>
              </a:tr>
              <a:tr h="1233857">
                <a:tc>
                  <a:txBody>
                    <a:bodyPr/>
                    <a:lstStyle/>
                    <a:p>
                      <a:r>
                        <a:rPr lang="en-US" sz="1800" dirty="0"/>
                        <a:t>Health team consist of curative staff (doctors, nurses)</a:t>
                      </a:r>
                    </a:p>
                  </a:txBody>
                  <a:tcPr marL="91441" marR="91441" marT="45725" marB="45725"/>
                </a:tc>
                <a:tc>
                  <a:txBody>
                    <a:bodyPr/>
                    <a:lstStyle/>
                    <a:p>
                      <a:r>
                        <a:rPr lang="en-US" sz="1800" dirty="0"/>
                        <a:t>Health team is mix (medical &amp; paramedical workers)</a:t>
                      </a:r>
                    </a:p>
                  </a:txBody>
                  <a:tcPr marL="91441" marR="91441" marT="45725" marB="45725"/>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87142755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Health Insurance</a:t>
            </a:r>
          </a:p>
        </p:txBody>
      </p:sp>
      <p:sp>
        <p:nvSpPr>
          <p:cNvPr id="3" name="Content Placeholder 2"/>
          <p:cNvSpPr>
            <a:spLocks noGrp="1"/>
          </p:cNvSpPr>
          <p:nvPr>
            <p:ph idx="1"/>
          </p:nvPr>
        </p:nvSpPr>
        <p:spPr/>
        <p:txBody>
          <a:bodyPr>
            <a:normAutofit/>
          </a:bodyPr>
          <a:lstStyle/>
          <a:p>
            <a:r>
              <a:rPr lang="en-US" sz="3200" dirty="0"/>
              <a:t>There is no universal health insurance in India</a:t>
            </a:r>
          </a:p>
          <a:p>
            <a:r>
              <a:rPr lang="en-US" sz="3200" dirty="0"/>
              <a:t>At present it is limited to the industrial workers and their families</a:t>
            </a:r>
          </a:p>
          <a:p>
            <a:r>
              <a:rPr lang="en-US" sz="3200" dirty="0"/>
              <a:t>Central  Government employees are also covered by Central  Government  Health  Scheme</a:t>
            </a:r>
          </a:p>
        </p:txBody>
      </p:sp>
    </p:spTree>
    <p:extLst>
      <p:ext uri="{BB962C8B-B14F-4D97-AF65-F5344CB8AC3E}">
        <p14:creationId xmlns:p14="http://schemas.microsoft.com/office/powerpoint/2010/main" val="203466386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Employees state insurance scheme:</a:t>
            </a:r>
            <a:br>
              <a:rPr lang="en-US" dirty="0"/>
            </a:br>
            <a:endParaRPr lang="en-US" dirty="0"/>
          </a:p>
        </p:txBody>
      </p:sp>
      <p:sp>
        <p:nvSpPr>
          <p:cNvPr id="3" name="Content Placeholder 2"/>
          <p:cNvSpPr>
            <a:spLocks noGrp="1"/>
          </p:cNvSpPr>
          <p:nvPr>
            <p:ph idx="1"/>
          </p:nvPr>
        </p:nvSpPr>
        <p:spPr/>
        <p:txBody>
          <a:bodyPr>
            <a:normAutofit/>
          </a:bodyPr>
          <a:lstStyle/>
          <a:p>
            <a:r>
              <a:rPr lang="en-US" dirty="0"/>
              <a:t>1948 – introduced by Act of Parliament</a:t>
            </a:r>
          </a:p>
          <a:p>
            <a:r>
              <a:rPr lang="en-US" dirty="0"/>
              <a:t>It provides for </a:t>
            </a:r>
          </a:p>
          <a:p>
            <a:pPr lvl="1"/>
            <a:r>
              <a:rPr lang="en-US" dirty="0"/>
              <a:t>medical care in cash and kind</a:t>
            </a:r>
          </a:p>
          <a:p>
            <a:pPr lvl="1"/>
            <a:r>
              <a:rPr lang="en-US" dirty="0"/>
              <a:t>benefits in the emergency of sickness</a:t>
            </a:r>
          </a:p>
          <a:p>
            <a:pPr lvl="1"/>
            <a:r>
              <a:rPr lang="en-US" dirty="0"/>
              <a:t>Maternity</a:t>
            </a:r>
          </a:p>
          <a:p>
            <a:pPr lvl="1"/>
            <a:r>
              <a:rPr lang="en-US" dirty="0"/>
              <a:t>Employment injury</a:t>
            </a:r>
          </a:p>
          <a:p>
            <a:pPr lvl="1"/>
            <a:r>
              <a:rPr lang="en-US" dirty="0"/>
              <a:t>Pension for dependents of death worker because of employment injury</a:t>
            </a:r>
          </a:p>
          <a:p>
            <a:endParaRPr lang="en-US" dirty="0"/>
          </a:p>
        </p:txBody>
      </p:sp>
    </p:spTree>
    <p:extLst>
      <p:ext uri="{BB962C8B-B14F-4D97-AF65-F5344CB8AC3E}">
        <p14:creationId xmlns:p14="http://schemas.microsoft.com/office/powerpoint/2010/main" val="325916807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The act covers employees </a:t>
            </a:r>
          </a:p>
          <a:p>
            <a:pPr lvl="1"/>
            <a:r>
              <a:rPr lang="en-US" dirty="0"/>
              <a:t>with the wage range of </a:t>
            </a:r>
            <a:r>
              <a:rPr lang="en-US" dirty="0" err="1"/>
              <a:t>Rs</a:t>
            </a:r>
            <a:r>
              <a:rPr lang="en-US" dirty="0"/>
              <a:t>. 15,000 / month.</a:t>
            </a:r>
          </a:p>
          <a:p>
            <a:pPr lvl="1"/>
            <a:r>
              <a:rPr lang="en-US" dirty="0"/>
              <a:t>Manual workers</a:t>
            </a:r>
          </a:p>
          <a:p>
            <a:pPr lvl="1"/>
            <a:r>
              <a:rPr lang="en-US" dirty="0"/>
              <a:t>Clerical workers</a:t>
            </a:r>
          </a:p>
          <a:p>
            <a:pPr lvl="1"/>
            <a:r>
              <a:rPr lang="en-US" dirty="0"/>
              <a:t>Technical workers</a:t>
            </a:r>
          </a:p>
          <a:p>
            <a:endParaRPr lang="en-US" dirty="0"/>
          </a:p>
        </p:txBody>
      </p:sp>
    </p:spTree>
    <p:extLst>
      <p:ext uri="{BB962C8B-B14F-4D97-AF65-F5344CB8AC3E}">
        <p14:creationId xmlns:p14="http://schemas.microsoft.com/office/powerpoint/2010/main" val="106264787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Central  Government  Health  Scheme:</a:t>
            </a:r>
            <a:br>
              <a:rPr lang="en-US" dirty="0"/>
            </a:br>
            <a:endParaRPr lang="en-US" dirty="0"/>
          </a:p>
        </p:txBody>
      </p:sp>
      <p:sp>
        <p:nvSpPr>
          <p:cNvPr id="3" name="Content Placeholder 2"/>
          <p:cNvSpPr>
            <a:spLocks noGrp="1"/>
          </p:cNvSpPr>
          <p:nvPr>
            <p:ph idx="1"/>
          </p:nvPr>
        </p:nvSpPr>
        <p:spPr/>
        <p:txBody>
          <a:bodyPr/>
          <a:lstStyle/>
          <a:p>
            <a:r>
              <a:rPr lang="en-US" dirty="0"/>
              <a:t>1954 – scheme introduced in Delhi.</a:t>
            </a:r>
          </a:p>
          <a:p>
            <a:endParaRPr lang="en-US" dirty="0"/>
          </a:p>
          <a:p>
            <a:r>
              <a:rPr lang="en-US" dirty="0"/>
              <a:t>Provide comprehensive medical care to Government employees.</a:t>
            </a:r>
          </a:p>
          <a:p>
            <a:endParaRPr lang="en-US" dirty="0"/>
          </a:p>
          <a:p>
            <a:r>
              <a:rPr lang="en-US" dirty="0"/>
              <a:t>Based on co-operative effort of employees/employers.</a:t>
            </a:r>
          </a:p>
          <a:p>
            <a:endParaRPr lang="en-US" dirty="0"/>
          </a:p>
        </p:txBody>
      </p:sp>
    </p:spTree>
    <p:extLst>
      <p:ext uri="{BB962C8B-B14F-4D97-AF65-F5344CB8AC3E}">
        <p14:creationId xmlns:p14="http://schemas.microsoft.com/office/powerpoint/2010/main" val="15200936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a:t>Changing concepts of Health Care</a:t>
            </a:r>
          </a:p>
        </p:txBody>
      </p:sp>
      <p:sp>
        <p:nvSpPr>
          <p:cNvPr id="3" name="Content Placeholder 2"/>
          <p:cNvSpPr>
            <a:spLocks noGrp="1"/>
          </p:cNvSpPr>
          <p:nvPr>
            <p:ph idx="1"/>
          </p:nvPr>
        </p:nvSpPr>
        <p:spPr/>
        <p:txBody>
          <a:bodyPr>
            <a:normAutofit/>
          </a:bodyPr>
          <a:lstStyle/>
          <a:p>
            <a:pPr marL="457200" indent="-457200" algn="just">
              <a:buFont typeface="+mj-lt"/>
              <a:buAutoNum type="arabicPeriod"/>
            </a:pPr>
            <a:r>
              <a:rPr lang="en-US" sz="3600" dirty="0"/>
              <a:t>Comprehensive Health Care:</a:t>
            </a:r>
          </a:p>
          <a:p>
            <a:pPr lvl="1" algn="just"/>
            <a:r>
              <a:rPr lang="en-US" sz="3200" dirty="0"/>
              <a:t>Term is coined by </a:t>
            </a:r>
            <a:r>
              <a:rPr lang="en-US" sz="3200" dirty="0" err="1"/>
              <a:t>Bhore</a:t>
            </a:r>
            <a:r>
              <a:rPr lang="en-US" sz="3200" dirty="0"/>
              <a:t> Committee in 1946</a:t>
            </a:r>
          </a:p>
        </p:txBody>
      </p:sp>
    </p:spTree>
    <p:extLst>
      <p:ext uri="{BB962C8B-B14F-4D97-AF65-F5344CB8AC3E}">
        <p14:creationId xmlns:p14="http://schemas.microsoft.com/office/powerpoint/2010/main" val="151751276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71538" y="889844"/>
            <a:ext cx="8272462" cy="5262979"/>
          </a:xfrm>
          <a:prstGeom prst="rect">
            <a:avLst/>
          </a:prstGeom>
        </p:spPr>
        <p:txBody>
          <a:bodyPr wrap="square">
            <a:spAutoFit/>
          </a:bodyPr>
          <a:lstStyle/>
          <a:p>
            <a:pPr lvl="1"/>
            <a:endParaRPr lang="en-US" sz="2800" dirty="0"/>
          </a:p>
          <a:p>
            <a:pPr lvl="2"/>
            <a:r>
              <a:rPr lang="en-US" sz="2800" dirty="0"/>
              <a:t>Facilities provided –</a:t>
            </a:r>
          </a:p>
          <a:p>
            <a:pPr marL="1657350" lvl="3" indent="-285750">
              <a:buFont typeface="Arial" panose="020B0604020202020204" pitchFamily="34" charset="0"/>
              <a:buChar char="•"/>
            </a:pPr>
            <a:r>
              <a:rPr lang="en-US" sz="2800" dirty="0">
                <a:cs typeface="Shruti" panose="020B0502040204020203" pitchFamily="34" charset="0"/>
              </a:rPr>
              <a:t>Out patient care</a:t>
            </a:r>
          </a:p>
          <a:p>
            <a:pPr marL="1657350" lvl="3" indent="-285750">
              <a:buFont typeface="Arial" panose="020B0604020202020204" pitchFamily="34" charset="0"/>
              <a:buChar char="•"/>
            </a:pPr>
            <a:r>
              <a:rPr lang="en-US" sz="2800" dirty="0">
                <a:cs typeface="Shruti" panose="020B0502040204020203" pitchFamily="34" charset="0"/>
              </a:rPr>
              <a:t>Essential drugs supply</a:t>
            </a:r>
          </a:p>
          <a:p>
            <a:pPr marL="1657350" lvl="3" indent="-285750">
              <a:buFont typeface="Arial" panose="020B0604020202020204" pitchFamily="34" charset="0"/>
              <a:buChar char="•"/>
            </a:pPr>
            <a:r>
              <a:rPr lang="en-US" sz="2800" dirty="0">
                <a:cs typeface="Shruti" panose="020B0502040204020203" pitchFamily="34" charset="0"/>
              </a:rPr>
              <a:t>Lab investigations/x-rays</a:t>
            </a:r>
          </a:p>
          <a:p>
            <a:pPr marL="1657350" lvl="3" indent="-285750">
              <a:buFont typeface="Arial" panose="020B0604020202020204" pitchFamily="34" charset="0"/>
              <a:buChar char="•"/>
            </a:pPr>
            <a:r>
              <a:rPr lang="en-US" sz="2800" dirty="0">
                <a:cs typeface="Shruti" panose="020B0502040204020203" pitchFamily="34" charset="0"/>
              </a:rPr>
              <a:t>Hospitalization</a:t>
            </a:r>
          </a:p>
          <a:p>
            <a:pPr marL="1657350" lvl="3" indent="-285750">
              <a:buFont typeface="Arial" panose="020B0604020202020204" pitchFamily="34" charset="0"/>
              <a:buChar char="•"/>
            </a:pPr>
            <a:r>
              <a:rPr lang="en-US" sz="2800" dirty="0">
                <a:cs typeface="Shruti" panose="020B0502040204020203" pitchFamily="34" charset="0"/>
              </a:rPr>
              <a:t>Specialist consultation</a:t>
            </a:r>
          </a:p>
          <a:p>
            <a:pPr marL="1657350" lvl="3" indent="-285750">
              <a:buFont typeface="Arial" panose="020B0604020202020204" pitchFamily="34" charset="0"/>
              <a:buChar char="•"/>
            </a:pPr>
            <a:r>
              <a:rPr lang="en-US" sz="2800" dirty="0">
                <a:cs typeface="Shruti" panose="020B0502040204020203" pitchFamily="34" charset="0"/>
              </a:rPr>
              <a:t>Antenatal/natal/post-natal care</a:t>
            </a:r>
          </a:p>
          <a:p>
            <a:pPr marL="1657350" lvl="3" indent="-285750">
              <a:buFont typeface="Arial" panose="020B0604020202020204" pitchFamily="34" charset="0"/>
              <a:buChar char="•"/>
            </a:pPr>
            <a:r>
              <a:rPr lang="en-US" sz="2800" dirty="0">
                <a:cs typeface="Shruti" panose="020B0502040204020203" pitchFamily="34" charset="0"/>
              </a:rPr>
              <a:t>Supply optical/dental aids</a:t>
            </a:r>
          </a:p>
          <a:p>
            <a:pPr marL="1657350" lvl="3" indent="-285750">
              <a:buFont typeface="Arial" panose="020B0604020202020204" pitchFamily="34" charset="0"/>
              <a:buChar char="•"/>
            </a:pPr>
            <a:r>
              <a:rPr lang="en-US" sz="2800" dirty="0">
                <a:cs typeface="Shruti" panose="020B0502040204020203" pitchFamily="34" charset="0"/>
              </a:rPr>
              <a:t>Family welfare services</a:t>
            </a:r>
          </a:p>
          <a:p>
            <a:pPr lvl="3">
              <a:buFontTx/>
              <a:buNone/>
            </a:pPr>
            <a:endParaRPr lang="en-US" sz="2800" dirty="0">
              <a:cs typeface="Shruti" panose="020B0502040204020203" pitchFamily="34" charset="0"/>
            </a:endParaRPr>
          </a:p>
          <a:p>
            <a:pPr lvl="3"/>
            <a:endParaRPr lang="en-US" sz="2800" dirty="0">
              <a:cs typeface="Shruti" panose="020B0502040204020203" pitchFamily="34" charset="0"/>
            </a:endParaRPr>
          </a:p>
        </p:txBody>
      </p:sp>
    </p:spTree>
    <p:extLst>
      <p:ext uri="{BB962C8B-B14F-4D97-AF65-F5344CB8AC3E}">
        <p14:creationId xmlns:p14="http://schemas.microsoft.com/office/powerpoint/2010/main" val="142968797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47725" y="1590198"/>
            <a:ext cx="6096000" cy="3539430"/>
          </a:xfrm>
          <a:prstGeom prst="rect">
            <a:avLst/>
          </a:prstGeom>
        </p:spPr>
        <p:txBody>
          <a:bodyPr>
            <a:spAutoFit/>
          </a:bodyPr>
          <a:lstStyle/>
          <a:p>
            <a:pPr lvl="2"/>
            <a:r>
              <a:rPr lang="en-US" sz="2800" dirty="0"/>
              <a:t>Beneficiaries –</a:t>
            </a:r>
          </a:p>
          <a:p>
            <a:pPr marL="1828800" lvl="3" indent="-457200">
              <a:buFont typeface="Arial" panose="020B0604020202020204" pitchFamily="34" charset="0"/>
              <a:buChar char="•"/>
            </a:pPr>
            <a:r>
              <a:rPr lang="en-US" sz="2800" dirty="0">
                <a:cs typeface="Shruti" panose="020B0502040204020203" pitchFamily="34" charset="0"/>
              </a:rPr>
              <a:t>Retired central government employees</a:t>
            </a:r>
          </a:p>
          <a:p>
            <a:pPr marL="1828800" lvl="3" indent="-457200">
              <a:buFont typeface="Arial" panose="020B0604020202020204" pitchFamily="34" charset="0"/>
              <a:buChar char="•"/>
            </a:pPr>
            <a:r>
              <a:rPr lang="en-US" sz="2800" dirty="0">
                <a:cs typeface="Shruti" panose="020B0502040204020203" pitchFamily="34" charset="0"/>
              </a:rPr>
              <a:t>Members of parliament</a:t>
            </a:r>
          </a:p>
          <a:p>
            <a:pPr marL="1828800" lvl="3" indent="-457200">
              <a:buFont typeface="Arial" panose="020B0604020202020204" pitchFamily="34" charset="0"/>
              <a:buChar char="•"/>
            </a:pPr>
            <a:r>
              <a:rPr lang="en-US" sz="2800" dirty="0">
                <a:cs typeface="Shruti" panose="020B0502040204020203" pitchFamily="34" charset="0"/>
              </a:rPr>
              <a:t>Ex-governors &amp; retired judges</a:t>
            </a:r>
          </a:p>
          <a:p>
            <a:pPr marL="1828800" lvl="3" indent="-457200">
              <a:buFont typeface="Arial" panose="020B0604020202020204" pitchFamily="34" charset="0"/>
              <a:buChar char="•"/>
            </a:pPr>
            <a:r>
              <a:rPr lang="en-US" sz="2800" dirty="0">
                <a:cs typeface="Shruti" panose="020B0502040204020203" pitchFamily="34" charset="0"/>
              </a:rPr>
              <a:t>Widows receiving family pension</a:t>
            </a:r>
          </a:p>
        </p:txBody>
      </p:sp>
    </p:spTree>
    <p:extLst>
      <p:ext uri="{BB962C8B-B14F-4D97-AF65-F5344CB8AC3E}">
        <p14:creationId xmlns:p14="http://schemas.microsoft.com/office/powerpoint/2010/main" val="235050871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Agencies</a:t>
            </a:r>
          </a:p>
        </p:txBody>
      </p:sp>
      <p:sp>
        <p:nvSpPr>
          <p:cNvPr id="3" name="Content Placeholder 2"/>
          <p:cNvSpPr>
            <a:spLocks noGrp="1"/>
          </p:cNvSpPr>
          <p:nvPr>
            <p:ph idx="1"/>
          </p:nvPr>
        </p:nvSpPr>
        <p:spPr/>
        <p:txBody>
          <a:bodyPr>
            <a:normAutofit fontScale="92500" lnSpcReduction="20000"/>
          </a:bodyPr>
          <a:lstStyle/>
          <a:p>
            <a:r>
              <a:rPr lang="en-US" dirty="0"/>
              <a:t>Defense Medical Services:</a:t>
            </a:r>
          </a:p>
          <a:p>
            <a:pPr lvl="1"/>
            <a:r>
              <a:rPr lang="en-US" dirty="0"/>
              <a:t>Have own organization under Armed Forces Medical Services.</a:t>
            </a:r>
          </a:p>
          <a:p>
            <a:pPr lvl="1"/>
            <a:r>
              <a:rPr lang="en-US" dirty="0"/>
              <a:t>Services provided are integrated/ comprehensive.</a:t>
            </a:r>
          </a:p>
          <a:p>
            <a:r>
              <a:rPr lang="en-US" dirty="0"/>
              <a:t>Health Care of Railway Employees:</a:t>
            </a:r>
          </a:p>
          <a:p>
            <a:pPr lvl="1"/>
            <a:r>
              <a:rPr lang="en-US" dirty="0"/>
              <a:t>Railways provide comprehensive health care services through agencies of railway hospitals, health units and clinics.</a:t>
            </a:r>
          </a:p>
          <a:p>
            <a:pPr lvl="1"/>
            <a:r>
              <a:rPr lang="en-US" dirty="0"/>
              <a:t>Health check-up done at the time of entry into services.</a:t>
            </a:r>
          </a:p>
          <a:p>
            <a:pPr lvl="1"/>
            <a:r>
              <a:rPr lang="en-US" dirty="0"/>
              <a:t>Presence of lady medical officers, health visitors for MCH and school health services.</a:t>
            </a:r>
          </a:p>
          <a:p>
            <a:pPr lvl="1"/>
            <a:r>
              <a:rPr lang="en-US" dirty="0"/>
              <a:t>Specialist services also available at divisional hospitals.</a:t>
            </a:r>
          </a:p>
          <a:p>
            <a:endParaRPr lang="en-US" dirty="0"/>
          </a:p>
        </p:txBody>
      </p:sp>
    </p:spTree>
    <p:extLst>
      <p:ext uri="{BB962C8B-B14F-4D97-AF65-F5344CB8AC3E}">
        <p14:creationId xmlns:p14="http://schemas.microsoft.com/office/powerpoint/2010/main" val="268859876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Private sector</a:t>
            </a:r>
          </a:p>
        </p:txBody>
      </p:sp>
      <p:sp>
        <p:nvSpPr>
          <p:cNvPr id="3" name="Content Placeholder 2"/>
          <p:cNvSpPr>
            <a:spLocks noGrp="1"/>
          </p:cNvSpPr>
          <p:nvPr>
            <p:ph idx="1"/>
          </p:nvPr>
        </p:nvSpPr>
        <p:spPr/>
        <p:txBody>
          <a:bodyPr>
            <a:normAutofit lnSpcReduction="10000"/>
          </a:bodyPr>
          <a:lstStyle/>
          <a:p>
            <a:r>
              <a:rPr lang="en-US" dirty="0"/>
              <a:t>Private practice in India provides a large share to health services.</a:t>
            </a:r>
          </a:p>
          <a:p>
            <a:pPr>
              <a:buFontTx/>
              <a:buNone/>
            </a:pPr>
            <a:endParaRPr lang="en-US" dirty="0"/>
          </a:p>
          <a:p>
            <a:r>
              <a:rPr lang="en-US" dirty="0"/>
              <a:t>General practitioners constitute 70% of the medical profession for providing curative services.</a:t>
            </a:r>
          </a:p>
          <a:p>
            <a:pPr>
              <a:buFontTx/>
              <a:buNone/>
            </a:pPr>
            <a:endParaRPr lang="en-US" dirty="0"/>
          </a:p>
          <a:p>
            <a:r>
              <a:rPr lang="en-US" dirty="0"/>
              <a:t>MCI &amp; IMA regulate the functions and activities of the private medical professionals.</a:t>
            </a:r>
          </a:p>
          <a:p>
            <a:endParaRPr lang="en-US" dirty="0"/>
          </a:p>
        </p:txBody>
      </p:sp>
    </p:spTree>
    <p:extLst>
      <p:ext uri="{BB962C8B-B14F-4D97-AF65-F5344CB8AC3E}">
        <p14:creationId xmlns:p14="http://schemas.microsoft.com/office/powerpoint/2010/main" val="379112786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Indigenous system of medicine</a:t>
            </a:r>
          </a:p>
        </p:txBody>
      </p:sp>
      <p:sp>
        <p:nvSpPr>
          <p:cNvPr id="3" name="Content Placeholder 2"/>
          <p:cNvSpPr>
            <a:spLocks noGrp="1"/>
          </p:cNvSpPr>
          <p:nvPr>
            <p:ph idx="1"/>
          </p:nvPr>
        </p:nvSpPr>
        <p:spPr/>
        <p:txBody>
          <a:bodyPr>
            <a:normAutofit/>
          </a:bodyPr>
          <a:lstStyle/>
          <a:p>
            <a:r>
              <a:rPr lang="en-US" dirty="0"/>
              <a:t>Practitioners of indigenous systems like Ayurveda, Homeopathy provide bulk of medical care.</a:t>
            </a:r>
          </a:p>
          <a:p>
            <a:r>
              <a:rPr lang="en-US" dirty="0"/>
              <a:t>90% of Ayurveda physicians serve rural areas.</a:t>
            </a:r>
          </a:p>
          <a:p>
            <a:r>
              <a:rPr lang="en-US" dirty="0"/>
              <a:t>Ayurveda dispensaries are state run.</a:t>
            </a:r>
          </a:p>
          <a:p>
            <a:r>
              <a:rPr lang="en-US" dirty="0"/>
              <a:t>Government of India established – </a:t>
            </a:r>
          </a:p>
          <a:p>
            <a:pPr lvl="1"/>
            <a:r>
              <a:rPr lang="en-US" dirty="0"/>
              <a:t>National Institute of Ayurveda (Jaipur) </a:t>
            </a:r>
          </a:p>
          <a:p>
            <a:pPr lvl="1"/>
            <a:r>
              <a:rPr lang="en-US" dirty="0"/>
              <a:t>National Institute of Homeopathy (Kolkata)</a:t>
            </a:r>
          </a:p>
        </p:txBody>
      </p:sp>
    </p:spTree>
    <p:extLst>
      <p:ext uri="{BB962C8B-B14F-4D97-AF65-F5344CB8AC3E}">
        <p14:creationId xmlns:p14="http://schemas.microsoft.com/office/powerpoint/2010/main" val="228201273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a:xfrm>
            <a:off x="1968500" y="614363"/>
            <a:ext cx="8229600" cy="1143000"/>
          </a:xfrm>
        </p:spPr>
        <p:txBody>
          <a:bodyPr/>
          <a:lstStyle/>
          <a:p>
            <a:r>
              <a:rPr lang="en-US"/>
              <a:t>Voluntary health agencies</a:t>
            </a:r>
          </a:p>
        </p:txBody>
      </p:sp>
      <p:sp>
        <p:nvSpPr>
          <p:cNvPr id="72707" name="Content Placeholder 7"/>
          <p:cNvSpPr>
            <a:spLocks noGrp="1"/>
          </p:cNvSpPr>
          <p:nvPr>
            <p:ph idx="1"/>
          </p:nvPr>
        </p:nvSpPr>
        <p:spPr>
          <a:xfrm>
            <a:off x="1706564" y="1893888"/>
            <a:ext cx="8766175" cy="5421312"/>
          </a:xfrm>
        </p:spPr>
        <p:txBody>
          <a:bodyPr>
            <a:normAutofit/>
          </a:bodyPr>
          <a:lstStyle/>
          <a:p>
            <a:pPr algn="just"/>
            <a:r>
              <a:rPr lang="en-US" sz="3200" dirty="0"/>
              <a:t>Defined as –</a:t>
            </a:r>
          </a:p>
          <a:p>
            <a:pPr lvl="1" algn="just"/>
            <a:r>
              <a:rPr lang="en-US" sz="2800" dirty="0"/>
              <a:t>An organization that is administered by an autonomous board which holds meetings, collect funds for its support chiefly from private sources and expends money, whether with or without paid workers, in conducting a </a:t>
            </a:r>
            <a:r>
              <a:rPr lang="en-US" sz="2800" dirty="0" err="1"/>
              <a:t>programme</a:t>
            </a:r>
            <a:r>
              <a:rPr lang="en-US" sz="2800" dirty="0"/>
              <a:t> directed primarily to furthering the public health by providing health services or health education, or by advancing research or legislation for health, or by a combination of these activities.</a:t>
            </a:r>
          </a:p>
        </p:txBody>
      </p:sp>
      <p:sp>
        <p:nvSpPr>
          <p:cNvPr id="72708"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2"/>
              </a:buBlip>
              <a:defRPr sz="2800" b="1">
                <a:solidFill>
                  <a:srgbClr val="003300"/>
                </a:solidFill>
                <a:latin typeface="Comic Sans MS" panose="030F0702030302020204" pitchFamily="66" charset="0"/>
                <a:cs typeface="Arial" panose="020B0604020202020204" pitchFamily="34" charset="0"/>
              </a:defRPr>
            </a:lvl1pPr>
            <a:lvl2pPr marL="742950" indent="-285750">
              <a:spcBef>
                <a:spcPct val="20000"/>
              </a:spcBef>
              <a:buClr>
                <a:srgbClr val="080808"/>
              </a:buClr>
              <a:buBlip>
                <a:blip r:embed="rId3"/>
              </a:buBlip>
              <a:defRPr sz="2400" b="1">
                <a:solidFill>
                  <a:srgbClr val="CC3300"/>
                </a:solidFill>
                <a:latin typeface="Tempus Sans ITC" panose="04020404030D07020202" pitchFamily="82" charset="0"/>
                <a:cs typeface="EucrosiaUPC" panose="02020603050405020304" pitchFamily="18" charset="-34"/>
              </a:defRPr>
            </a:lvl2pPr>
            <a:lvl3pPr marL="1143000" indent="-228600">
              <a:spcBef>
                <a:spcPct val="20000"/>
              </a:spcBef>
              <a:buClr>
                <a:srgbClr val="FF0000"/>
              </a:buClr>
              <a:buFont typeface="Wingdings" panose="05000000000000000000" pitchFamily="2" charset="2"/>
              <a:buChar char="ü"/>
              <a:defRPr sz="2400" b="1">
                <a:solidFill>
                  <a:schemeClr val="tx1"/>
                </a:solidFill>
                <a:latin typeface="Goudy Old Style" panose="02020502050305020303" pitchFamily="18"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CD07995B-FE48-48E9-83A2-432DA66251DB}" type="slidenum">
              <a:rPr lang="en-US" sz="1400" b="0">
                <a:solidFill>
                  <a:schemeClr val="tx1"/>
                </a:solidFill>
                <a:latin typeface="Arial" panose="020B0604020202020204" pitchFamily="34" charset="0"/>
              </a:rPr>
              <a:pPr>
                <a:spcBef>
                  <a:spcPct val="0"/>
                </a:spcBef>
                <a:buFontTx/>
                <a:buNone/>
              </a:pPr>
              <a:t>75</a:t>
            </a:fld>
            <a:endParaRPr lang="en-US" sz="1400" b="0">
              <a:solidFill>
                <a:schemeClr val="tx1"/>
              </a:solidFill>
              <a:latin typeface="Arial" panose="020B0604020202020204" pitchFamily="34" charset="0"/>
            </a:endParaRPr>
          </a:p>
        </p:txBody>
      </p:sp>
    </p:spTree>
    <p:extLst>
      <p:ext uri="{BB962C8B-B14F-4D97-AF65-F5344CB8AC3E}">
        <p14:creationId xmlns:p14="http://schemas.microsoft.com/office/powerpoint/2010/main" val="3801027041"/>
      </p:ext>
    </p:extLst>
  </p:cSld>
  <p:clrMapOvr>
    <a:masterClrMapping/>
  </p:clrMapOvr>
  <p:transition advTm="27891"/>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1" y="794432"/>
            <a:ext cx="9601196" cy="1303867"/>
          </a:xfrm>
        </p:spPr>
        <p:txBody>
          <a:bodyPr>
            <a:normAutofit/>
          </a:bodyPr>
          <a:lstStyle/>
          <a:p>
            <a:r>
              <a:rPr lang="en-US" dirty="0"/>
              <a:t>Indian Red Cross Society</a:t>
            </a:r>
          </a:p>
        </p:txBody>
      </p:sp>
      <p:sp>
        <p:nvSpPr>
          <p:cNvPr id="3" name="Content Placeholder 2"/>
          <p:cNvSpPr>
            <a:spLocks noGrp="1"/>
          </p:cNvSpPr>
          <p:nvPr>
            <p:ph idx="1"/>
          </p:nvPr>
        </p:nvSpPr>
        <p:spPr>
          <a:xfrm>
            <a:off x="1095373" y="1971134"/>
            <a:ext cx="9601196" cy="3972465"/>
          </a:xfrm>
        </p:spPr>
        <p:txBody>
          <a:bodyPr>
            <a:noAutofit/>
          </a:bodyPr>
          <a:lstStyle/>
          <a:p>
            <a:pPr lvl="1"/>
            <a:r>
              <a:rPr lang="en-US" sz="2400" dirty="0"/>
              <a:t>Activities –</a:t>
            </a:r>
          </a:p>
          <a:p>
            <a:pPr lvl="2"/>
            <a:r>
              <a:rPr lang="en-US" sz="2000" dirty="0"/>
              <a:t>Relief-work during disaster, epidemics</a:t>
            </a:r>
          </a:p>
          <a:p>
            <a:pPr lvl="2"/>
            <a:r>
              <a:rPr lang="en-US" sz="2000" dirty="0"/>
              <a:t>Milk and medical supplies in hospitals, schools, orphanages</a:t>
            </a:r>
          </a:p>
          <a:p>
            <a:pPr lvl="2"/>
            <a:r>
              <a:rPr lang="en-US" sz="2000" dirty="0"/>
              <a:t>Armed forces –</a:t>
            </a:r>
          </a:p>
          <a:p>
            <a:pPr lvl="3"/>
            <a:r>
              <a:rPr lang="en-US" sz="1800" dirty="0">
                <a:cs typeface="Shruti" panose="020B0502040204020203" pitchFamily="34" charset="0"/>
              </a:rPr>
              <a:t> care of sick &amp; wounded</a:t>
            </a:r>
          </a:p>
          <a:p>
            <a:pPr lvl="3"/>
            <a:r>
              <a:rPr lang="en-US" sz="1800" dirty="0">
                <a:cs typeface="Shruti" panose="020B0502040204020203" pitchFamily="34" charset="0"/>
              </a:rPr>
              <a:t>The red cross home – Bangalore </a:t>
            </a:r>
          </a:p>
          <a:p>
            <a:pPr lvl="2"/>
            <a:r>
              <a:rPr lang="en-US" sz="2000" dirty="0"/>
              <a:t>Maternal &amp; child welfare services</a:t>
            </a:r>
          </a:p>
          <a:p>
            <a:pPr lvl="2"/>
            <a:r>
              <a:rPr lang="en-US" sz="2000" dirty="0"/>
              <a:t>Family planning</a:t>
            </a:r>
          </a:p>
          <a:p>
            <a:pPr lvl="2"/>
            <a:r>
              <a:rPr lang="en-US" sz="2000" dirty="0"/>
              <a:t>Blood banks &amp; first aid – St. John ambulance association</a:t>
            </a:r>
          </a:p>
          <a:p>
            <a:pPr lvl="1"/>
            <a:endParaRPr lang="en-US" sz="2400" dirty="0"/>
          </a:p>
          <a:p>
            <a:endParaRPr lang="en-US" sz="2800" dirty="0"/>
          </a:p>
        </p:txBody>
      </p:sp>
      <p:sp>
        <p:nvSpPr>
          <p:cNvPr id="4" name="Rectangle 3"/>
          <p:cNvSpPr/>
          <p:nvPr/>
        </p:nvSpPr>
        <p:spPr>
          <a:xfrm>
            <a:off x="8120063" y="1775134"/>
            <a:ext cx="6096000" cy="646331"/>
          </a:xfrm>
          <a:prstGeom prst="rect">
            <a:avLst/>
          </a:prstGeom>
        </p:spPr>
        <p:txBody>
          <a:bodyPr>
            <a:spAutoFit/>
          </a:bodyPr>
          <a:lstStyle/>
          <a:p>
            <a:pPr lvl="1"/>
            <a:r>
              <a:rPr lang="en-US" dirty="0"/>
              <a:t>Established in 1920.</a:t>
            </a:r>
          </a:p>
          <a:p>
            <a:pPr lvl="1"/>
            <a:r>
              <a:rPr lang="en-US" dirty="0"/>
              <a:t>400 branches all over India.</a:t>
            </a:r>
          </a:p>
        </p:txBody>
      </p:sp>
    </p:spTree>
    <p:extLst>
      <p:ext uri="{BB962C8B-B14F-4D97-AF65-F5344CB8AC3E}">
        <p14:creationId xmlns:p14="http://schemas.microsoft.com/office/powerpoint/2010/main" val="218444839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Hind </a:t>
            </a:r>
            <a:r>
              <a:rPr lang="en-US" dirty="0" err="1"/>
              <a:t>Kusht</a:t>
            </a:r>
            <a:r>
              <a:rPr lang="en-US" dirty="0"/>
              <a:t> </a:t>
            </a:r>
            <a:r>
              <a:rPr lang="en-US" dirty="0" err="1"/>
              <a:t>Nivaran</a:t>
            </a:r>
            <a:r>
              <a:rPr lang="en-US" dirty="0"/>
              <a:t> </a:t>
            </a:r>
            <a:r>
              <a:rPr lang="en-US" dirty="0" err="1"/>
              <a:t>Sangh</a:t>
            </a:r>
            <a:endParaRPr lang="en-US" dirty="0"/>
          </a:p>
        </p:txBody>
      </p:sp>
      <p:sp>
        <p:nvSpPr>
          <p:cNvPr id="3" name="Content Placeholder 2"/>
          <p:cNvSpPr>
            <a:spLocks noGrp="1"/>
          </p:cNvSpPr>
          <p:nvPr>
            <p:ph idx="1"/>
          </p:nvPr>
        </p:nvSpPr>
        <p:spPr>
          <a:xfrm>
            <a:off x="1295401" y="2442629"/>
            <a:ext cx="9601196" cy="3318936"/>
          </a:xfrm>
        </p:spPr>
        <p:txBody>
          <a:bodyPr>
            <a:noAutofit/>
          </a:bodyPr>
          <a:lstStyle/>
          <a:p>
            <a:pPr lvl="1"/>
            <a:r>
              <a:rPr lang="en-US" sz="2800" dirty="0"/>
              <a:t>1950 – founded with headquarters in New Delhi</a:t>
            </a:r>
          </a:p>
          <a:p>
            <a:pPr lvl="1"/>
            <a:r>
              <a:rPr lang="en-US" sz="2800" dirty="0"/>
              <a:t>Activities –</a:t>
            </a:r>
          </a:p>
          <a:p>
            <a:pPr lvl="2"/>
            <a:r>
              <a:rPr lang="en-US" sz="2400" dirty="0"/>
              <a:t>Render financial assistance to leprosy homes/clinics</a:t>
            </a:r>
          </a:p>
          <a:p>
            <a:pPr lvl="2"/>
            <a:r>
              <a:rPr lang="en-US" sz="2400" dirty="0"/>
              <a:t>Health education </a:t>
            </a:r>
          </a:p>
          <a:p>
            <a:pPr lvl="2"/>
            <a:r>
              <a:rPr lang="en-US" sz="2400" dirty="0"/>
              <a:t>Training of medical workers</a:t>
            </a:r>
          </a:p>
          <a:p>
            <a:pPr lvl="2"/>
            <a:r>
              <a:rPr lang="en-US" sz="2400" dirty="0"/>
              <a:t>Conduct research and field investigations</a:t>
            </a:r>
          </a:p>
          <a:p>
            <a:pPr lvl="2"/>
            <a:r>
              <a:rPr lang="en-US" sz="2400" dirty="0"/>
              <a:t>Organize All-India Leprosy Workers Conferences</a:t>
            </a:r>
          </a:p>
        </p:txBody>
      </p:sp>
    </p:spTree>
    <p:extLst>
      <p:ext uri="{BB962C8B-B14F-4D97-AF65-F5344CB8AC3E}">
        <p14:creationId xmlns:p14="http://schemas.microsoft.com/office/powerpoint/2010/main" val="325841026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Indian Council for Child Welfare</a:t>
            </a:r>
          </a:p>
        </p:txBody>
      </p:sp>
      <p:sp>
        <p:nvSpPr>
          <p:cNvPr id="3" name="Content Placeholder 2"/>
          <p:cNvSpPr>
            <a:spLocks noGrp="1"/>
          </p:cNvSpPr>
          <p:nvPr>
            <p:ph idx="1"/>
          </p:nvPr>
        </p:nvSpPr>
        <p:spPr/>
        <p:txBody>
          <a:bodyPr>
            <a:normAutofit/>
          </a:bodyPr>
          <a:lstStyle/>
          <a:p>
            <a:pPr lvl="1" algn="just"/>
            <a:r>
              <a:rPr lang="en-US" sz="2800" dirty="0"/>
              <a:t>1952-established, affiliated to International Union for Child Welfare.</a:t>
            </a:r>
          </a:p>
          <a:p>
            <a:pPr lvl="1" algn="just"/>
            <a:r>
              <a:rPr lang="en-US" sz="2800" dirty="0"/>
              <a:t>Service for India’s children – enable to grow mentally, morally, spiritually and socially in health and in conditions of freedom &amp; dignity.</a:t>
            </a:r>
          </a:p>
          <a:p>
            <a:pPr algn="just"/>
            <a:endParaRPr lang="en-US" sz="3200" dirty="0"/>
          </a:p>
        </p:txBody>
      </p:sp>
    </p:spTree>
    <p:extLst>
      <p:ext uri="{BB962C8B-B14F-4D97-AF65-F5344CB8AC3E}">
        <p14:creationId xmlns:p14="http://schemas.microsoft.com/office/powerpoint/2010/main" val="48768595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Content Placeholder 2"/>
          <p:cNvSpPr>
            <a:spLocks noGrp="1"/>
          </p:cNvSpPr>
          <p:nvPr>
            <p:ph idx="1"/>
          </p:nvPr>
        </p:nvSpPr>
        <p:spPr>
          <a:xfrm>
            <a:off x="1228726" y="2514600"/>
            <a:ext cx="9256714" cy="4108450"/>
          </a:xfrm>
        </p:spPr>
        <p:txBody>
          <a:bodyPr>
            <a:normAutofit/>
          </a:bodyPr>
          <a:lstStyle/>
          <a:p>
            <a:pPr lvl="1"/>
            <a:r>
              <a:rPr lang="en-US" sz="2800" dirty="0"/>
              <a:t>1939 – formed with branches in all states.</a:t>
            </a:r>
          </a:p>
          <a:p>
            <a:pPr lvl="1"/>
            <a:r>
              <a:rPr lang="en-US" sz="2800" dirty="0"/>
              <a:t>Activities –</a:t>
            </a:r>
          </a:p>
          <a:p>
            <a:pPr lvl="2"/>
            <a:r>
              <a:rPr lang="en-US" sz="2400" dirty="0"/>
              <a:t>Train doctors, health workers in anti-TB work</a:t>
            </a:r>
          </a:p>
          <a:p>
            <a:pPr lvl="2"/>
            <a:r>
              <a:rPr lang="en-US" sz="2400" dirty="0"/>
              <a:t>Health education</a:t>
            </a:r>
          </a:p>
          <a:p>
            <a:pPr lvl="2"/>
            <a:r>
              <a:rPr lang="en-US" sz="2400" dirty="0"/>
              <a:t>Promote consultation &amp; conferences</a:t>
            </a:r>
          </a:p>
          <a:p>
            <a:pPr lvl="2">
              <a:buFont typeface="Wingdings" panose="05000000000000000000" pitchFamily="2" charset="2"/>
              <a:buNone/>
            </a:pPr>
            <a:endParaRPr lang="en-US" sz="2400" dirty="0"/>
          </a:p>
          <a:p>
            <a:pPr lvl="2"/>
            <a:endParaRPr lang="en-US" sz="2400" dirty="0"/>
          </a:p>
        </p:txBody>
      </p:sp>
      <p:sp>
        <p:nvSpPr>
          <p:cNvPr id="76803"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2"/>
              </a:buBlip>
              <a:defRPr sz="2800" b="1">
                <a:solidFill>
                  <a:srgbClr val="003300"/>
                </a:solidFill>
                <a:latin typeface="Comic Sans MS" panose="030F0702030302020204" pitchFamily="66" charset="0"/>
                <a:cs typeface="Arial" panose="020B0604020202020204" pitchFamily="34" charset="0"/>
              </a:defRPr>
            </a:lvl1pPr>
            <a:lvl2pPr marL="742950" indent="-285750">
              <a:spcBef>
                <a:spcPct val="20000"/>
              </a:spcBef>
              <a:buClr>
                <a:srgbClr val="080808"/>
              </a:buClr>
              <a:buBlip>
                <a:blip r:embed="rId3"/>
              </a:buBlip>
              <a:defRPr sz="2400" b="1">
                <a:solidFill>
                  <a:srgbClr val="CC3300"/>
                </a:solidFill>
                <a:latin typeface="Tempus Sans ITC" panose="04020404030D07020202" pitchFamily="82" charset="0"/>
                <a:cs typeface="EucrosiaUPC" panose="02020603050405020304" pitchFamily="18" charset="-34"/>
              </a:defRPr>
            </a:lvl2pPr>
            <a:lvl3pPr marL="1143000" indent="-228600">
              <a:spcBef>
                <a:spcPct val="20000"/>
              </a:spcBef>
              <a:buClr>
                <a:srgbClr val="FF0000"/>
              </a:buClr>
              <a:buFont typeface="Wingdings" panose="05000000000000000000" pitchFamily="2" charset="2"/>
              <a:buChar char="ü"/>
              <a:defRPr sz="2400" b="1">
                <a:solidFill>
                  <a:schemeClr val="tx1"/>
                </a:solidFill>
                <a:latin typeface="Goudy Old Style" panose="02020502050305020303" pitchFamily="18"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B9B9AAE4-B248-43EE-ABB1-944CC5DD0808}" type="slidenum">
              <a:rPr lang="en-US" sz="1400" b="0">
                <a:solidFill>
                  <a:schemeClr val="tx1"/>
                </a:solidFill>
                <a:latin typeface="Arial" panose="020B0604020202020204" pitchFamily="34" charset="0"/>
              </a:rPr>
              <a:pPr>
                <a:spcBef>
                  <a:spcPct val="0"/>
                </a:spcBef>
                <a:buFontTx/>
                <a:buNone/>
              </a:pPr>
              <a:t>79</a:t>
            </a:fld>
            <a:endParaRPr lang="en-US" sz="1400" b="0">
              <a:solidFill>
                <a:schemeClr val="tx1"/>
              </a:solidFill>
              <a:latin typeface="Arial" panose="020B0604020202020204" pitchFamily="34" charset="0"/>
            </a:endParaRPr>
          </a:p>
        </p:txBody>
      </p:sp>
      <p:sp>
        <p:nvSpPr>
          <p:cNvPr id="2" name="Rectangle 1"/>
          <p:cNvSpPr/>
          <p:nvPr/>
        </p:nvSpPr>
        <p:spPr>
          <a:xfrm>
            <a:off x="2338491" y="1572697"/>
            <a:ext cx="7037183" cy="707886"/>
          </a:xfrm>
          <a:prstGeom prst="rect">
            <a:avLst/>
          </a:prstGeom>
        </p:spPr>
        <p:txBody>
          <a:bodyPr wrap="none">
            <a:spAutoFit/>
          </a:bodyPr>
          <a:lstStyle/>
          <a:p>
            <a:r>
              <a:rPr lang="en-US" sz="4000" dirty="0"/>
              <a:t>Tuberculosis Association of India:</a:t>
            </a:r>
          </a:p>
        </p:txBody>
      </p:sp>
    </p:spTree>
    <p:extLst>
      <p:ext uri="{BB962C8B-B14F-4D97-AF65-F5344CB8AC3E}">
        <p14:creationId xmlns:p14="http://schemas.microsoft.com/office/powerpoint/2010/main" val="2642644630"/>
      </p:ext>
    </p:extLst>
  </p:cSld>
  <p:clrMapOvr>
    <a:masterClrMapping/>
  </p:clrMapOvr>
  <p:transition advTm="29109"/>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a:p>
        </p:txBody>
      </p:sp>
      <p:sp>
        <p:nvSpPr>
          <p:cNvPr id="8" name="Content Placeholder 7"/>
          <p:cNvSpPr>
            <a:spLocks noGrp="1"/>
          </p:cNvSpPr>
          <p:nvPr>
            <p:ph idx="1"/>
          </p:nvPr>
        </p:nvSpPr>
        <p:spPr>
          <a:xfrm>
            <a:off x="680805" y="4018624"/>
            <a:ext cx="8220855" cy="1872864"/>
          </a:xfrm>
        </p:spPr>
        <p:txBody>
          <a:bodyPr>
            <a:noAutofit/>
          </a:bodyPr>
          <a:lstStyle/>
          <a:p>
            <a:pPr algn="just"/>
            <a:r>
              <a:rPr lang="en-US" sz="3600" dirty="0"/>
              <a:t>It meant provision of integrated preventive, curative  and promotional health services from “womb to tomb” to every individual</a:t>
            </a:r>
          </a:p>
          <a:p>
            <a:pPr algn="just"/>
            <a:endParaRPr lang="en-US" sz="3600" dirty="0"/>
          </a:p>
        </p:txBody>
      </p:sp>
      <p:pic>
        <p:nvPicPr>
          <p:cNvPr id="1026" name="Picture 2" descr="https://arrowinflight.files.wordpress.com/2013/06/life_goes_on_1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400" y="986193"/>
            <a:ext cx="11179948" cy="301681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duotone>
              <a:prstClr val="black"/>
              <a:schemeClr val="tx1">
                <a:tint val="45000"/>
                <a:satMod val="400000"/>
              </a:schemeClr>
            </a:duotone>
          </a:blip>
          <a:stretch>
            <a:fillRect/>
          </a:stretch>
        </p:blipFill>
        <p:spPr>
          <a:xfrm>
            <a:off x="482400" y="986193"/>
            <a:ext cx="1886046" cy="1886046"/>
          </a:xfrm>
          <a:prstGeom prst="rect">
            <a:avLst/>
          </a:prstGeom>
        </p:spPr>
      </p:pic>
      <p:pic>
        <p:nvPicPr>
          <p:cNvPr id="6" name="Picture 5"/>
          <p:cNvPicPr>
            <a:picLocks noChangeAspect="1"/>
          </p:cNvPicPr>
          <p:nvPr/>
        </p:nvPicPr>
        <p:blipFill>
          <a:blip r:embed="rId5"/>
          <a:stretch>
            <a:fillRect/>
          </a:stretch>
        </p:blipFill>
        <p:spPr>
          <a:xfrm>
            <a:off x="9516256" y="4003004"/>
            <a:ext cx="2146092" cy="2235513"/>
          </a:xfrm>
          <a:prstGeom prst="rect">
            <a:avLst/>
          </a:prstGeom>
        </p:spPr>
      </p:pic>
    </p:spTree>
    <p:extLst>
      <p:ext uri="{BB962C8B-B14F-4D97-AF65-F5344CB8AC3E}">
        <p14:creationId xmlns:p14="http://schemas.microsoft.com/office/powerpoint/2010/main" val="28406882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Bharat </a:t>
            </a:r>
            <a:r>
              <a:rPr lang="en-US" dirty="0" err="1"/>
              <a:t>Sewak</a:t>
            </a:r>
            <a:r>
              <a:rPr lang="en-US" dirty="0"/>
              <a:t> </a:t>
            </a:r>
            <a:r>
              <a:rPr lang="en-US" dirty="0" err="1"/>
              <a:t>Samaj</a:t>
            </a:r>
            <a:endParaRPr lang="en-US" dirty="0"/>
          </a:p>
        </p:txBody>
      </p:sp>
      <p:sp>
        <p:nvSpPr>
          <p:cNvPr id="3" name="Content Placeholder 2"/>
          <p:cNvSpPr>
            <a:spLocks noGrp="1"/>
          </p:cNvSpPr>
          <p:nvPr>
            <p:ph idx="1"/>
          </p:nvPr>
        </p:nvSpPr>
        <p:spPr/>
        <p:txBody>
          <a:bodyPr>
            <a:normAutofit/>
          </a:bodyPr>
          <a:lstStyle/>
          <a:p>
            <a:pPr lvl="1"/>
            <a:r>
              <a:rPr lang="en-US" sz="2800" dirty="0"/>
              <a:t>Non-political/non-official organization</a:t>
            </a:r>
          </a:p>
          <a:p>
            <a:pPr lvl="1"/>
            <a:r>
              <a:rPr lang="en-US" sz="2800" dirty="0"/>
              <a:t>1952-formed</a:t>
            </a:r>
          </a:p>
          <a:p>
            <a:pPr lvl="1"/>
            <a:r>
              <a:rPr lang="en-US" sz="2800" dirty="0"/>
              <a:t>Objective – help people to achieve health by own action/efforts.</a:t>
            </a:r>
          </a:p>
          <a:p>
            <a:pPr lvl="1"/>
            <a:r>
              <a:rPr lang="en-US" sz="2800" dirty="0" err="1"/>
              <a:t>Activites</a:t>
            </a:r>
            <a:r>
              <a:rPr lang="en-US" sz="2800" dirty="0"/>
              <a:t> – improvement of sanitation in villages</a:t>
            </a:r>
          </a:p>
          <a:p>
            <a:endParaRPr lang="en-US" sz="3200" dirty="0"/>
          </a:p>
        </p:txBody>
      </p:sp>
    </p:spTree>
    <p:extLst>
      <p:ext uri="{BB962C8B-B14F-4D97-AF65-F5344CB8AC3E}">
        <p14:creationId xmlns:p14="http://schemas.microsoft.com/office/powerpoint/2010/main" val="162321774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Central council welfare board</a:t>
            </a:r>
          </a:p>
        </p:txBody>
      </p:sp>
      <p:sp>
        <p:nvSpPr>
          <p:cNvPr id="3" name="Content Placeholder 2"/>
          <p:cNvSpPr>
            <a:spLocks noGrp="1"/>
          </p:cNvSpPr>
          <p:nvPr>
            <p:ph idx="1"/>
          </p:nvPr>
        </p:nvSpPr>
        <p:spPr/>
        <p:txBody>
          <a:bodyPr>
            <a:normAutofit/>
          </a:bodyPr>
          <a:lstStyle/>
          <a:p>
            <a:pPr lvl="1"/>
            <a:r>
              <a:rPr lang="en-US" sz="2400" dirty="0"/>
              <a:t>Autonomous organization under Ministry of Education.</a:t>
            </a:r>
          </a:p>
          <a:p>
            <a:pPr lvl="1"/>
            <a:r>
              <a:rPr lang="en-US" sz="2400" dirty="0"/>
              <a:t>1953 – established</a:t>
            </a:r>
          </a:p>
          <a:p>
            <a:pPr lvl="1"/>
            <a:r>
              <a:rPr lang="en-US" sz="2400" dirty="0"/>
              <a:t>Functions –</a:t>
            </a:r>
          </a:p>
          <a:p>
            <a:pPr lvl="2"/>
            <a:r>
              <a:rPr lang="en-US" sz="2000" dirty="0"/>
              <a:t>Survey the needs &amp; requirements of voluntary welfare organizations.</a:t>
            </a:r>
          </a:p>
          <a:p>
            <a:pPr lvl="2"/>
            <a:r>
              <a:rPr lang="en-US" sz="2000" dirty="0"/>
              <a:t>Promote &amp; set social welfare organizations</a:t>
            </a:r>
          </a:p>
          <a:p>
            <a:pPr lvl="2"/>
            <a:r>
              <a:rPr lang="en-US" sz="2000" dirty="0"/>
              <a:t>Render financial aid to other organization</a:t>
            </a:r>
          </a:p>
          <a:p>
            <a:endParaRPr lang="en-US" sz="2800" dirty="0"/>
          </a:p>
        </p:txBody>
      </p:sp>
    </p:spTree>
    <p:extLst>
      <p:ext uri="{BB962C8B-B14F-4D97-AF65-F5344CB8AC3E}">
        <p14:creationId xmlns:p14="http://schemas.microsoft.com/office/powerpoint/2010/main" val="84162255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Kasturba Memorial Funds</a:t>
            </a:r>
          </a:p>
        </p:txBody>
      </p:sp>
      <p:sp>
        <p:nvSpPr>
          <p:cNvPr id="77826" name="Content Placeholder 2"/>
          <p:cNvSpPr>
            <a:spLocks noGrp="1"/>
          </p:cNvSpPr>
          <p:nvPr>
            <p:ph idx="1"/>
          </p:nvPr>
        </p:nvSpPr>
        <p:spPr/>
        <p:txBody>
          <a:bodyPr/>
          <a:lstStyle/>
          <a:p>
            <a:pPr lvl="2">
              <a:buFont typeface="Wingdings" panose="05000000000000000000" pitchFamily="2" charset="2"/>
              <a:buNone/>
            </a:pPr>
            <a:r>
              <a:rPr lang="en-US" dirty="0"/>
              <a:t>	</a:t>
            </a:r>
          </a:p>
        </p:txBody>
      </p:sp>
      <p:sp>
        <p:nvSpPr>
          <p:cNvPr id="77827"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2"/>
              </a:buBlip>
              <a:defRPr sz="2800" b="1">
                <a:solidFill>
                  <a:srgbClr val="003300"/>
                </a:solidFill>
                <a:latin typeface="Comic Sans MS" panose="030F0702030302020204" pitchFamily="66" charset="0"/>
                <a:cs typeface="Arial" panose="020B0604020202020204" pitchFamily="34" charset="0"/>
              </a:defRPr>
            </a:lvl1pPr>
            <a:lvl2pPr marL="742950" indent="-285750">
              <a:spcBef>
                <a:spcPct val="20000"/>
              </a:spcBef>
              <a:buClr>
                <a:srgbClr val="080808"/>
              </a:buClr>
              <a:buBlip>
                <a:blip r:embed="rId3"/>
              </a:buBlip>
              <a:defRPr sz="2400" b="1">
                <a:solidFill>
                  <a:srgbClr val="CC3300"/>
                </a:solidFill>
                <a:latin typeface="Tempus Sans ITC" panose="04020404030D07020202" pitchFamily="82" charset="0"/>
                <a:cs typeface="EucrosiaUPC" panose="02020603050405020304" pitchFamily="18" charset="-34"/>
              </a:defRPr>
            </a:lvl2pPr>
            <a:lvl3pPr marL="1143000" indent="-228600">
              <a:spcBef>
                <a:spcPct val="20000"/>
              </a:spcBef>
              <a:buClr>
                <a:srgbClr val="FF0000"/>
              </a:buClr>
              <a:buFont typeface="Wingdings" panose="05000000000000000000" pitchFamily="2" charset="2"/>
              <a:buChar char="ü"/>
              <a:defRPr sz="2400" b="1">
                <a:solidFill>
                  <a:schemeClr val="tx1"/>
                </a:solidFill>
                <a:latin typeface="Goudy Old Style" panose="02020502050305020303" pitchFamily="18"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8F7CCD96-B5A8-40FE-B5A8-B1D67E652035}" type="slidenum">
              <a:rPr lang="en-US" sz="1400" b="0">
                <a:solidFill>
                  <a:schemeClr val="tx1"/>
                </a:solidFill>
                <a:latin typeface="Arial" panose="020B0604020202020204" pitchFamily="34" charset="0"/>
              </a:rPr>
              <a:pPr>
                <a:spcBef>
                  <a:spcPct val="0"/>
                </a:spcBef>
                <a:buFontTx/>
                <a:buNone/>
              </a:pPr>
              <a:t>82</a:t>
            </a:fld>
            <a:endParaRPr lang="en-US" sz="1400" b="0">
              <a:solidFill>
                <a:schemeClr val="tx1"/>
              </a:solidFill>
              <a:latin typeface="Arial" panose="020B0604020202020204" pitchFamily="34" charset="0"/>
            </a:endParaRPr>
          </a:p>
        </p:txBody>
      </p:sp>
      <p:sp>
        <p:nvSpPr>
          <p:cNvPr id="3" name="Rectangle 2"/>
          <p:cNvSpPr/>
          <p:nvPr/>
        </p:nvSpPr>
        <p:spPr>
          <a:xfrm>
            <a:off x="1295401" y="3105835"/>
            <a:ext cx="7848599" cy="1384995"/>
          </a:xfrm>
          <a:prstGeom prst="rect">
            <a:avLst/>
          </a:prstGeom>
        </p:spPr>
        <p:txBody>
          <a:bodyPr wrap="square">
            <a:spAutoFit/>
          </a:bodyPr>
          <a:lstStyle/>
          <a:p>
            <a:pPr lvl="1"/>
            <a:r>
              <a:rPr lang="en-US" sz="2800" dirty="0"/>
              <a:t>Formed in 1944 after death of Kasturba Gandhi</a:t>
            </a:r>
          </a:p>
          <a:p>
            <a:pPr lvl="1"/>
            <a:r>
              <a:rPr lang="en-US" sz="2800" dirty="0"/>
              <a:t>Objective – improve lot of women through gram-</a:t>
            </a:r>
            <a:r>
              <a:rPr lang="en-US" sz="2800" dirty="0" err="1"/>
              <a:t>sevikas</a:t>
            </a:r>
            <a:r>
              <a:rPr lang="en-US" sz="2800" dirty="0"/>
              <a:t>.</a:t>
            </a:r>
          </a:p>
        </p:txBody>
      </p:sp>
    </p:spTree>
    <p:extLst>
      <p:ext uri="{BB962C8B-B14F-4D97-AF65-F5344CB8AC3E}">
        <p14:creationId xmlns:p14="http://schemas.microsoft.com/office/powerpoint/2010/main" val="867442512"/>
      </p:ext>
    </p:extLst>
  </p:cSld>
  <p:clrMapOvr>
    <a:masterClrMapping/>
  </p:clrMapOvr>
  <p:transition advTm="29188"/>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Family Planning Association of India:</a:t>
            </a:r>
          </a:p>
        </p:txBody>
      </p:sp>
      <p:sp>
        <p:nvSpPr>
          <p:cNvPr id="3" name="Content Placeholder 2"/>
          <p:cNvSpPr>
            <a:spLocks noGrp="1"/>
          </p:cNvSpPr>
          <p:nvPr>
            <p:ph idx="1"/>
          </p:nvPr>
        </p:nvSpPr>
        <p:spPr/>
        <p:txBody>
          <a:bodyPr>
            <a:normAutofit/>
          </a:bodyPr>
          <a:lstStyle/>
          <a:p>
            <a:pPr lvl="1"/>
            <a:r>
              <a:rPr lang="en-US" sz="3200" dirty="0"/>
              <a:t>1949- established with headquarters in Mumbai.</a:t>
            </a:r>
          </a:p>
          <a:p>
            <a:pPr lvl="1"/>
            <a:r>
              <a:rPr lang="en-US" sz="3200" dirty="0"/>
              <a:t>Promote family planning in India.</a:t>
            </a:r>
          </a:p>
          <a:p>
            <a:endParaRPr lang="en-US" sz="3600" dirty="0"/>
          </a:p>
        </p:txBody>
      </p:sp>
    </p:spTree>
    <p:extLst>
      <p:ext uri="{BB962C8B-B14F-4D97-AF65-F5344CB8AC3E}">
        <p14:creationId xmlns:p14="http://schemas.microsoft.com/office/powerpoint/2010/main" val="348537887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7718" y="925524"/>
            <a:ext cx="10205623" cy="5082401"/>
          </a:xfrm>
          <a:prstGeom prst="rect">
            <a:avLst/>
          </a:prstGeom>
        </p:spPr>
      </p:pic>
    </p:spTree>
    <p:extLst>
      <p:ext uri="{BB962C8B-B14F-4D97-AF65-F5344CB8AC3E}">
        <p14:creationId xmlns:p14="http://schemas.microsoft.com/office/powerpoint/2010/main" val="414655166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pic>
        <p:nvPicPr>
          <p:cNvPr id="3" name="VID-20151119-WA00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191000" y="2362200"/>
            <a:ext cx="3810000" cy="2133600"/>
          </a:xfrm>
          <a:prstGeom prst="rect">
            <a:avLst/>
          </a:prstGeom>
        </p:spPr>
      </p:pic>
    </p:spTree>
    <p:extLst>
      <p:ext uri="{BB962C8B-B14F-4D97-AF65-F5344CB8AC3E}">
        <p14:creationId xmlns:p14="http://schemas.microsoft.com/office/powerpoint/2010/main" val="33690170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fullScrn="1">
              <p:cMediaNode vol="80000">
                <p:cTn id="7" fill="hold" display="0">
                  <p:stCondLst>
                    <p:cond delay="indefinite"/>
                  </p:stCondLst>
                </p:cTn>
                <p:tgtEl>
                  <p:spTgt spid="3"/>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a:t>Criteria's </a:t>
            </a:r>
          </a:p>
        </p:txBody>
      </p:sp>
      <p:sp>
        <p:nvSpPr>
          <p:cNvPr id="3" name="Content Placeholder 2"/>
          <p:cNvSpPr>
            <a:spLocks noGrp="1"/>
          </p:cNvSpPr>
          <p:nvPr>
            <p:ph idx="1"/>
          </p:nvPr>
        </p:nvSpPr>
        <p:spPr>
          <a:xfrm>
            <a:off x="1295401" y="2426306"/>
            <a:ext cx="9601196" cy="3318936"/>
          </a:xfrm>
        </p:spPr>
        <p:txBody>
          <a:bodyPr>
            <a:noAutofit/>
          </a:bodyPr>
          <a:lstStyle/>
          <a:p>
            <a:pPr marL="0" indent="0" algn="ctr">
              <a:buNone/>
            </a:pPr>
            <a:r>
              <a:rPr lang="en-US" sz="4000" dirty="0"/>
              <a:t>Provide adequate preventive, curative and </a:t>
            </a:r>
            <a:r>
              <a:rPr lang="en-US" sz="4000" dirty="0" err="1"/>
              <a:t>promotive</a:t>
            </a:r>
            <a:r>
              <a:rPr lang="en-US" sz="4000" dirty="0"/>
              <a:t> health services</a:t>
            </a:r>
          </a:p>
        </p:txBody>
      </p:sp>
      <p:pic>
        <p:nvPicPr>
          <p:cNvPr id="4" name="Picture 3"/>
          <p:cNvPicPr>
            <a:picLocks noChangeAspect="1"/>
          </p:cNvPicPr>
          <p:nvPr/>
        </p:nvPicPr>
        <p:blipFill rotWithShape="1">
          <a:blip r:embed="rId3"/>
          <a:srcRect t="25940" b="11519"/>
          <a:stretch/>
        </p:blipFill>
        <p:spPr>
          <a:xfrm>
            <a:off x="637721" y="3715658"/>
            <a:ext cx="4014941" cy="2510972"/>
          </a:xfrm>
          <a:prstGeom prst="rect">
            <a:avLst/>
          </a:prstGeom>
        </p:spPr>
      </p:pic>
      <p:pic>
        <p:nvPicPr>
          <p:cNvPr id="5" name="Picture 4"/>
          <p:cNvPicPr>
            <a:picLocks noChangeAspect="1"/>
          </p:cNvPicPr>
          <p:nvPr/>
        </p:nvPicPr>
        <p:blipFill>
          <a:blip r:embed="rId4"/>
          <a:stretch>
            <a:fillRect/>
          </a:stretch>
        </p:blipFill>
        <p:spPr>
          <a:xfrm>
            <a:off x="5059065" y="3715659"/>
            <a:ext cx="2465010" cy="2465010"/>
          </a:xfrm>
          <a:prstGeom prst="rect">
            <a:avLst/>
          </a:prstGeom>
        </p:spPr>
      </p:pic>
      <p:pic>
        <p:nvPicPr>
          <p:cNvPr id="6" name="Picture 5"/>
          <p:cNvPicPr>
            <a:picLocks noChangeAspect="1"/>
          </p:cNvPicPr>
          <p:nvPr/>
        </p:nvPicPr>
        <p:blipFill rotWithShape="1">
          <a:blip r:embed="rId5"/>
          <a:srcRect l="38865" t="36436" r="34634" b="40866"/>
          <a:stretch/>
        </p:blipFill>
        <p:spPr>
          <a:xfrm>
            <a:off x="7567951" y="3715658"/>
            <a:ext cx="3945169" cy="2489989"/>
          </a:xfrm>
          <a:prstGeom prst="rect">
            <a:avLst/>
          </a:prstGeom>
        </p:spPr>
      </p:pic>
    </p:spTree>
    <p:extLst>
      <p:ext uri="{BB962C8B-B14F-4D97-AF65-F5344CB8AC3E}">
        <p14:creationId xmlns:p14="http://schemas.microsoft.com/office/powerpoint/2010/main" val="3429011041"/>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B15E28"/>
      </a:accent1>
      <a:accent2>
        <a:srgbClr val="B13228"/>
      </a:accent2>
      <a:accent3>
        <a:srgbClr val="8B7B56"/>
      </a:accent3>
      <a:accent4>
        <a:srgbClr val="E09C41"/>
      </a:accent4>
      <a:accent5>
        <a:srgbClr val="9EAE51"/>
      </a:accent5>
      <a:accent6>
        <a:srgbClr val="6E7355"/>
      </a:accent6>
      <a:hlink>
        <a:srgbClr val="D37A21"/>
      </a:hlink>
      <a:folHlink>
        <a:srgbClr val="CA8F55"/>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039A4B3-0617-4CFC-B614-27363ECC28A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2183</TotalTime>
  <Words>2874</Words>
  <Application>Microsoft Office PowerPoint</Application>
  <PresentationFormat>Widescreen</PresentationFormat>
  <Paragraphs>541</Paragraphs>
  <Slides>85</Slides>
  <Notes>64</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85</vt:i4>
      </vt:variant>
    </vt:vector>
  </HeadingPairs>
  <TitlesOfParts>
    <vt:vector size="94" baseType="lpstr">
      <vt:lpstr>Arial</vt:lpstr>
      <vt:lpstr>Bell MT</vt:lpstr>
      <vt:lpstr>Calibri</vt:lpstr>
      <vt:lpstr>Garamond</vt:lpstr>
      <vt:lpstr>Monotype Corsiva</vt:lpstr>
      <vt:lpstr>Shruti</vt:lpstr>
      <vt:lpstr>Times New Roman</vt:lpstr>
      <vt:lpstr>Wingdings</vt:lpstr>
      <vt:lpstr>Organic</vt:lpstr>
      <vt:lpstr>Primary Health Care </vt:lpstr>
      <vt:lpstr>Introduction </vt:lpstr>
      <vt:lpstr>Concept of health care </vt:lpstr>
      <vt:lpstr>Levels of health care </vt:lpstr>
      <vt:lpstr>PowerPoint Presentation</vt:lpstr>
      <vt:lpstr>PowerPoint Presentation</vt:lpstr>
      <vt:lpstr>Changing concepts of Health Care</vt:lpstr>
      <vt:lpstr>PowerPoint Presentation</vt:lpstr>
      <vt:lpstr>Criteria's </vt:lpstr>
      <vt:lpstr>Be as close to the beneficiaries as possible</vt:lpstr>
      <vt:lpstr>Widest cooperation b/w the people, the service and the profession</vt:lpstr>
      <vt:lpstr>Available to all irrespective of their ability to pay</vt:lpstr>
      <vt:lpstr>PowerPoint Presentation</vt:lpstr>
      <vt:lpstr>Basic Health Services</vt:lpstr>
      <vt:lpstr>PowerPoint Presentation</vt:lpstr>
      <vt:lpstr>Primary health care</vt:lpstr>
      <vt:lpstr>PowerPoint Presentation</vt:lpstr>
      <vt:lpstr>Elements of primary health care   </vt:lpstr>
      <vt:lpstr>PowerPoint Presentation</vt:lpstr>
      <vt:lpstr>Principles of Primary Health Care</vt:lpstr>
      <vt:lpstr>PowerPoint Presentation</vt:lpstr>
      <vt:lpstr>Equitable distribution</vt:lpstr>
      <vt:lpstr>Community  participation</vt:lpstr>
      <vt:lpstr>Intersectoral co-ordination</vt:lpstr>
      <vt:lpstr>PowerPoint Presentation</vt:lpstr>
      <vt:lpstr>Appropriate technology</vt:lpstr>
      <vt:lpstr>PowerPoint Presentation</vt:lpstr>
      <vt:lpstr>Focus on  Prevention and Health Promotion</vt:lpstr>
      <vt:lpstr>PowerPoint Presentation</vt:lpstr>
      <vt:lpstr>Indian Scenario</vt:lpstr>
      <vt:lpstr>PowerPoint Presentation</vt:lpstr>
      <vt:lpstr>Public Sectors</vt:lpstr>
      <vt:lpstr>Private sector</vt:lpstr>
      <vt:lpstr>Indigenous systems of Medicine</vt:lpstr>
      <vt:lpstr>PowerPoint Presentation</vt:lpstr>
      <vt:lpstr>“3” Tier System</vt:lpstr>
      <vt:lpstr>PowerPoint Presentation</vt:lpstr>
      <vt:lpstr>PowerPoint Presentation</vt:lpstr>
      <vt:lpstr>PowerPoint Presentation</vt:lpstr>
      <vt:lpstr>PowerPoint Presentation</vt:lpstr>
      <vt:lpstr>PowerPoint Presentation</vt:lpstr>
      <vt:lpstr>Local dais</vt:lpstr>
      <vt:lpstr>PowerPoint Presentation</vt:lpstr>
      <vt:lpstr>PowerPoint Presentation</vt:lpstr>
      <vt:lpstr>PowerPoint Presentation</vt:lpstr>
      <vt:lpstr>Anganwadi worker</vt:lpstr>
      <vt:lpstr>PowerPoint Presentation</vt:lpstr>
      <vt:lpstr>PowerPoint Presentation</vt:lpstr>
      <vt:lpstr>PowerPoint Presentation</vt:lpstr>
      <vt:lpstr>Accredited Social Health Activist</vt:lpstr>
      <vt:lpstr>PowerPoint Presentation</vt:lpstr>
      <vt:lpstr>Roles and responsibilities</vt:lpstr>
      <vt:lpstr>PowerPoint Presentation</vt:lpstr>
      <vt:lpstr>Sub – centre level :</vt:lpstr>
      <vt:lpstr>PowerPoint Presentation</vt:lpstr>
      <vt:lpstr>PowerPoint Presentation</vt:lpstr>
      <vt:lpstr>Primary health Centre level</vt:lpstr>
      <vt:lpstr>PowerPoint Presentation</vt:lpstr>
      <vt:lpstr>PowerPoint Presentation</vt:lpstr>
      <vt:lpstr>PowerPoint Presentation</vt:lpstr>
      <vt:lpstr>Community health centre</vt:lpstr>
      <vt:lpstr>Functions</vt:lpstr>
      <vt:lpstr>PowerPoint Presentation</vt:lpstr>
      <vt:lpstr>PowerPoint Presentation</vt:lpstr>
      <vt:lpstr>PowerPoint Presentation</vt:lpstr>
      <vt:lpstr>Health Insurance</vt:lpstr>
      <vt:lpstr>Employees state insurance scheme: </vt:lpstr>
      <vt:lpstr>PowerPoint Presentation</vt:lpstr>
      <vt:lpstr>Central  Government  Health  Scheme: </vt:lpstr>
      <vt:lpstr>PowerPoint Presentation</vt:lpstr>
      <vt:lpstr>PowerPoint Presentation</vt:lpstr>
      <vt:lpstr>Other Agencies</vt:lpstr>
      <vt:lpstr>Private sector</vt:lpstr>
      <vt:lpstr>Indigenous system of medicine</vt:lpstr>
      <vt:lpstr>Voluntary health agencies</vt:lpstr>
      <vt:lpstr>Indian Red Cross Society</vt:lpstr>
      <vt:lpstr>Hind Kusht Nivaran Sangh</vt:lpstr>
      <vt:lpstr>Indian Council for Child Welfare</vt:lpstr>
      <vt:lpstr>PowerPoint Presentation</vt:lpstr>
      <vt:lpstr>Bharat Sewak Samaj</vt:lpstr>
      <vt:lpstr>Central council welfare board</vt:lpstr>
      <vt:lpstr>Kasturba Memorial Funds</vt:lpstr>
      <vt:lpstr>Family Planning Association of India:</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Primary health care</dc:title>
  <dc:creator>sony</dc:creator>
  <cp:lastModifiedBy>IJAHS</cp:lastModifiedBy>
  <cp:revision>94</cp:revision>
  <dcterms:created xsi:type="dcterms:W3CDTF">2014-05-02T06:09:27Z</dcterms:created>
  <dcterms:modified xsi:type="dcterms:W3CDTF">2018-03-24T05:47:06Z</dcterms:modified>
</cp:coreProperties>
</file>