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Default Extension="bin" ContentType="application/vnd.openxmlformats-officedocument.oleObjec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71" r:id="rId2"/>
    <p:sldId id="272" r:id="rId3"/>
    <p:sldId id="276" r:id="rId4"/>
    <p:sldId id="277"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3" r:id="rId20"/>
    <p:sldId id="274" r:id="rId21"/>
    <p:sldId id="275"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3F91952-3FEC-4745-B13D-D3655BAC7619}" type="datetimeFigureOut">
              <a:rPr lang="en-US" smtClean="0"/>
              <a:pPr/>
              <a:t>2/5/2018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CD54A65-D5F8-4212-84BF-323BF17C0522}" type="slidenum">
              <a:rPr lang="en-US" smtClean="0"/>
              <a:pPr/>
              <a:t>‹#›</a:t>
            </a:fld>
            <a:endParaRPr lang="en-US"/>
          </a:p>
        </p:txBody>
      </p:sp>
    </p:spTree>
    <p:extLst>
      <p:ext uri="{BB962C8B-B14F-4D97-AF65-F5344CB8AC3E}">
        <p14:creationId xmlns="" xmlns:p14="http://schemas.microsoft.com/office/powerpoint/2010/main" val="8034567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A50007D-50E6-4D84-B644-456AEFF4EDE0}" type="slidenum">
              <a:rPr lang="en-US" smtClean="0"/>
              <a:pPr/>
              <a:t>3</a:t>
            </a:fld>
            <a:endParaRPr lang="en-US"/>
          </a:p>
        </p:txBody>
      </p:sp>
    </p:spTree>
    <p:extLst>
      <p:ext uri="{BB962C8B-B14F-4D97-AF65-F5344CB8AC3E}">
        <p14:creationId xmlns="" xmlns:p14="http://schemas.microsoft.com/office/powerpoint/2010/main" val="25157393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AndTx">
  <p:cSld name="Title, 2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931863" y="96838"/>
            <a:ext cx="7158037" cy="1412875"/>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949325" y="1981200"/>
            <a:ext cx="3754438"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949325" y="4114800"/>
            <a:ext cx="3754438"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half" idx="3"/>
          </p:nvPr>
        </p:nvSpPr>
        <p:spPr>
          <a:xfrm>
            <a:off x="4856163" y="1981200"/>
            <a:ext cx="3754437"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6"/>
          <p:cNvSpPr>
            <a:spLocks noGrp="1" noChangeArrowheads="1"/>
          </p:cNvSpPr>
          <p:nvPr>
            <p:ph type="dt" sz="half" idx="10"/>
          </p:nvPr>
        </p:nvSpPr>
        <p:spPr>
          <a:ln/>
        </p:spPr>
        <p:txBody>
          <a:bodyPr/>
          <a:lstStyle>
            <a:lvl1pPr>
              <a:defRPr/>
            </a:lvl1pPr>
          </a:lstStyle>
          <a:p>
            <a:pPr>
              <a:defRPr/>
            </a:pPr>
            <a:endParaRPr lang="en-US"/>
          </a:p>
        </p:txBody>
      </p:sp>
      <p:sp>
        <p:nvSpPr>
          <p:cNvPr id="7" name="Rectangle 7"/>
          <p:cNvSpPr>
            <a:spLocks noGrp="1" noChangeArrowheads="1"/>
          </p:cNvSpPr>
          <p:nvPr>
            <p:ph type="ftr" sz="quarter" idx="11"/>
          </p:nvPr>
        </p:nvSpPr>
        <p:spPr>
          <a:ln/>
        </p:spPr>
        <p:txBody>
          <a:bodyPr/>
          <a:lstStyle>
            <a:lvl1pPr>
              <a:defRPr/>
            </a:lvl1pPr>
          </a:lstStyle>
          <a:p>
            <a:pPr>
              <a:defRPr/>
            </a:pPr>
            <a:endParaRPr lang="en-US"/>
          </a:p>
        </p:txBody>
      </p:sp>
      <p:sp>
        <p:nvSpPr>
          <p:cNvPr id="8" name="Rectangle 8"/>
          <p:cNvSpPr>
            <a:spLocks noGrp="1" noChangeArrowheads="1"/>
          </p:cNvSpPr>
          <p:nvPr>
            <p:ph type="sldNum" sz="quarter" idx="12"/>
          </p:nvPr>
        </p:nvSpPr>
        <p:spPr>
          <a:ln/>
        </p:spPr>
        <p:txBody>
          <a:bodyPr/>
          <a:lstStyle>
            <a:lvl1pPr>
              <a:defRPr/>
            </a:lvl1pPr>
          </a:lstStyle>
          <a:p>
            <a:pPr>
              <a:defRPr/>
            </a:pPr>
            <a:fld id="{5C9A319B-5863-4A29-9207-7246A5EBD788}"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2/5/2018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p>
            <a:pPr eaLnBrk="1" hangingPunct="1"/>
            <a:r>
              <a:rPr lang="en-US" sz="5400" smtClean="0"/>
              <a:t>SALIVARY GLANDS</a:t>
            </a:r>
            <a:r>
              <a:rPr lang="en-US" sz="3600" smtClean="0"/>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mtClean="0"/>
              <a:t>CONNECTIVE  TISSUE</a:t>
            </a:r>
          </a:p>
        </p:txBody>
      </p:sp>
      <p:sp>
        <p:nvSpPr>
          <p:cNvPr id="20483" name="Rectangle 3"/>
          <p:cNvSpPr>
            <a:spLocks noGrp="1" noChangeArrowheads="1"/>
          </p:cNvSpPr>
          <p:nvPr>
            <p:ph type="body" idx="1"/>
          </p:nvPr>
        </p:nvSpPr>
        <p:spPr/>
        <p:txBody>
          <a:bodyPr/>
          <a:lstStyle/>
          <a:p>
            <a:pPr eaLnBrk="1" hangingPunct="1">
              <a:lnSpc>
                <a:spcPct val="150000"/>
              </a:lnSpc>
            </a:pPr>
            <a:r>
              <a:rPr lang="en-US" sz="2800" smtClean="0"/>
              <a:t>Cells –fibroblasts, macrophages, mast cells,leukocytes,plasma cells,&amp; fat cells.</a:t>
            </a:r>
          </a:p>
          <a:p>
            <a:pPr eaLnBrk="1" hangingPunct="1">
              <a:lnSpc>
                <a:spcPct val="150000"/>
              </a:lnSpc>
            </a:pPr>
            <a:r>
              <a:rPr lang="en-US" sz="2800" smtClean="0"/>
              <a:t>Collagen &amp; reticular fibers.</a:t>
            </a:r>
          </a:p>
          <a:p>
            <a:pPr eaLnBrk="1" hangingPunct="1">
              <a:lnSpc>
                <a:spcPct val="150000"/>
              </a:lnSpc>
            </a:pPr>
            <a:r>
              <a:rPr lang="en-US" sz="2800" smtClean="0"/>
              <a:t>Ground substance.</a:t>
            </a:r>
          </a:p>
          <a:p>
            <a:pPr eaLnBrk="1" hangingPunct="1">
              <a:lnSpc>
                <a:spcPct val="150000"/>
              </a:lnSpc>
            </a:pPr>
            <a:r>
              <a:rPr lang="en-US" sz="2800" smtClean="0"/>
              <a:t>Vascular supply </a:t>
            </a:r>
          </a:p>
          <a:p>
            <a:pPr eaLnBrk="1" hangingPunct="1">
              <a:lnSpc>
                <a:spcPct val="150000"/>
              </a:lnSpc>
            </a:pPr>
            <a:r>
              <a:rPr lang="en-US" sz="2800" smtClean="0"/>
              <a:t>Nerve supply</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p:txBody>
          <a:bodyPr/>
          <a:lstStyle/>
          <a:p>
            <a:pPr eaLnBrk="1" hangingPunct="1"/>
            <a:r>
              <a:rPr lang="en-US" smtClean="0"/>
              <a:t>Nerve supply </a:t>
            </a:r>
          </a:p>
        </p:txBody>
      </p:sp>
      <p:sp>
        <p:nvSpPr>
          <p:cNvPr id="1028" name="Rectangle 3"/>
          <p:cNvSpPr>
            <a:spLocks noGrp="1" noChangeArrowheads="1"/>
          </p:cNvSpPr>
          <p:nvPr>
            <p:ph type="body" sz="half" idx="3"/>
          </p:nvPr>
        </p:nvSpPr>
        <p:spPr/>
        <p:txBody>
          <a:bodyPr/>
          <a:lstStyle/>
          <a:p>
            <a:pPr marL="609600" indent="-609600" eaLnBrk="1" hangingPunct="1">
              <a:lnSpc>
                <a:spcPct val="150000"/>
              </a:lnSpc>
            </a:pPr>
            <a:r>
              <a:rPr lang="en-US" sz="2800" smtClean="0"/>
              <a:t>The secretory cells receive their innervation by two patterns</a:t>
            </a:r>
          </a:p>
          <a:p>
            <a:pPr marL="609600" indent="-609600" eaLnBrk="1" hangingPunct="1">
              <a:lnSpc>
                <a:spcPct val="150000"/>
              </a:lnSpc>
              <a:buFont typeface="Wingdings" pitchFamily="2" charset="2"/>
              <a:buAutoNum type="arabicPeriod"/>
            </a:pPr>
            <a:r>
              <a:rPr lang="en-US" sz="2800" smtClean="0"/>
              <a:t>Subepithelial </a:t>
            </a:r>
          </a:p>
          <a:p>
            <a:pPr marL="609600" indent="-609600" eaLnBrk="1" hangingPunct="1">
              <a:lnSpc>
                <a:spcPct val="150000"/>
              </a:lnSpc>
              <a:buFont typeface="Wingdings" pitchFamily="2" charset="2"/>
              <a:buAutoNum type="arabicPeriod"/>
            </a:pPr>
            <a:r>
              <a:rPr lang="en-US" sz="2800" smtClean="0"/>
              <a:t>Intraepithelial</a:t>
            </a:r>
          </a:p>
        </p:txBody>
      </p:sp>
      <p:graphicFrame>
        <p:nvGraphicFramePr>
          <p:cNvPr id="1026" name="Object 5"/>
          <p:cNvGraphicFramePr>
            <a:graphicFrameLocks noGrp="1" noChangeAspect="1"/>
          </p:cNvGraphicFramePr>
          <p:nvPr>
            <p:ph sz="quarter" idx="2"/>
          </p:nvPr>
        </p:nvGraphicFramePr>
        <p:xfrm>
          <a:off x="227013" y="2057400"/>
          <a:ext cx="4573587" cy="3429000"/>
        </p:xfrm>
        <a:graphic>
          <a:graphicData uri="http://schemas.openxmlformats.org/presentationml/2006/ole">
            <p:oleObj spid="_x0000_s1027" name="Photo Editor Photo" r:id="rId3" imgW="6761905" imgH="4409524" progId="">
              <p:embed/>
            </p:oleObj>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endParaRPr lang="en-US" smtClean="0"/>
          </a:p>
        </p:txBody>
      </p:sp>
      <p:sp>
        <p:nvSpPr>
          <p:cNvPr id="21507" name="Rectangle 3"/>
          <p:cNvSpPr>
            <a:spLocks noGrp="1" noChangeArrowheads="1"/>
          </p:cNvSpPr>
          <p:nvPr>
            <p:ph type="body" idx="1"/>
          </p:nvPr>
        </p:nvSpPr>
        <p:spPr/>
        <p:txBody>
          <a:bodyPr/>
          <a:lstStyle/>
          <a:p>
            <a:pPr marL="609600" indent="-609600" eaLnBrk="1" hangingPunct="1">
              <a:lnSpc>
                <a:spcPct val="150000"/>
              </a:lnSpc>
            </a:pPr>
            <a:r>
              <a:rPr lang="en-US" sz="2800" smtClean="0"/>
              <a:t>Autonomic nervous system </a:t>
            </a:r>
          </a:p>
          <a:p>
            <a:pPr marL="609600" indent="-609600" eaLnBrk="1" hangingPunct="1">
              <a:lnSpc>
                <a:spcPct val="150000"/>
              </a:lnSpc>
              <a:buFont typeface="Wingdings" pitchFamily="2" charset="2"/>
              <a:buAutoNum type="arabicPeriod"/>
            </a:pPr>
            <a:r>
              <a:rPr lang="en-US" sz="2800" smtClean="0"/>
              <a:t>Sympathetic (Adrenergic)</a:t>
            </a:r>
          </a:p>
          <a:p>
            <a:pPr marL="609600" indent="-609600" eaLnBrk="1" hangingPunct="1">
              <a:lnSpc>
                <a:spcPct val="150000"/>
              </a:lnSpc>
              <a:buFont typeface="Wingdings" pitchFamily="2" charset="2"/>
              <a:buAutoNum type="arabicPeriod"/>
            </a:pPr>
            <a:r>
              <a:rPr lang="en-US" sz="2800" smtClean="0"/>
              <a:t>Parasympathetic (Cholinergic)</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endParaRPr lang="en-US" smtClean="0"/>
          </a:p>
        </p:txBody>
      </p:sp>
      <p:sp>
        <p:nvSpPr>
          <p:cNvPr id="22531" name="Rectangle 3"/>
          <p:cNvSpPr>
            <a:spLocks noGrp="1" noChangeArrowheads="1"/>
          </p:cNvSpPr>
          <p:nvPr>
            <p:ph type="body" idx="1"/>
          </p:nvPr>
        </p:nvSpPr>
        <p:spPr/>
        <p:txBody>
          <a:bodyPr/>
          <a:lstStyle/>
          <a:p>
            <a:pPr eaLnBrk="1" hangingPunct="1">
              <a:lnSpc>
                <a:spcPct val="150000"/>
              </a:lnSpc>
            </a:pPr>
            <a:r>
              <a:rPr lang="en-US" sz="2800" smtClean="0"/>
              <a:t>Various neurotransmitters like substance –P, vasoactive intestinal polypeptide (VIP), release from the vesicles in the nerve terminals adjacent to the parenchymal cells stimulates them to discharge their secretory granules &amp; secrete water &amp; electrolytes.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endParaRPr lang="en-US" smtClean="0"/>
          </a:p>
        </p:txBody>
      </p:sp>
      <p:sp>
        <p:nvSpPr>
          <p:cNvPr id="23555" name="Rectangle 3"/>
          <p:cNvSpPr>
            <a:spLocks noGrp="1" noChangeArrowheads="1"/>
          </p:cNvSpPr>
          <p:nvPr>
            <p:ph type="body" idx="1"/>
          </p:nvPr>
        </p:nvSpPr>
        <p:spPr>
          <a:xfrm>
            <a:off x="949325" y="1371600"/>
            <a:ext cx="7661275" cy="4114800"/>
          </a:xfrm>
        </p:spPr>
        <p:txBody>
          <a:bodyPr>
            <a:normAutofit fontScale="92500" lnSpcReduction="20000"/>
          </a:bodyPr>
          <a:lstStyle/>
          <a:p>
            <a:pPr eaLnBrk="1" hangingPunct="1">
              <a:lnSpc>
                <a:spcPct val="150000"/>
              </a:lnSpc>
            </a:pPr>
            <a:r>
              <a:rPr lang="en-US" sz="2800" dirty="0" err="1" smtClean="0"/>
              <a:t>Norepinephrine</a:t>
            </a:r>
            <a:r>
              <a:rPr lang="en-US" sz="2800" dirty="0" smtClean="0"/>
              <a:t> ,the sympathetic transmitter ,interacts with both </a:t>
            </a:r>
            <a:r>
              <a:rPr lang="el-GR" sz="2800" dirty="0" smtClean="0">
                <a:cs typeface="Arial" charset="0"/>
              </a:rPr>
              <a:t>α</a:t>
            </a:r>
            <a:r>
              <a:rPr lang="en-US" sz="2800" dirty="0" smtClean="0">
                <a:cs typeface="Arial" charset="0"/>
              </a:rPr>
              <a:t>- &amp; </a:t>
            </a:r>
            <a:r>
              <a:rPr lang="el-GR" sz="2800" dirty="0" smtClean="0">
                <a:cs typeface="Arial" charset="0"/>
              </a:rPr>
              <a:t>β</a:t>
            </a:r>
            <a:r>
              <a:rPr lang="en-US" sz="2800" dirty="0" smtClean="0">
                <a:cs typeface="Arial" charset="0"/>
              </a:rPr>
              <a:t>-adrenergic receptors , &amp; acetylcholine interacts with the cholinergic receptors</a:t>
            </a:r>
          </a:p>
          <a:p>
            <a:pPr eaLnBrk="1" hangingPunct="1">
              <a:lnSpc>
                <a:spcPct val="150000"/>
              </a:lnSpc>
            </a:pPr>
            <a:r>
              <a:rPr lang="el-GR" sz="2800" dirty="0" smtClean="0">
                <a:cs typeface="Arial" charset="0"/>
              </a:rPr>
              <a:t>β</a:t>
            </a:r>
            <a:r>
              <a:rPr lang="en-US" sz="2800" dirty="0" smtClean="0">
                <a:cs typeface="Arial" charset="0"/>
              </a:rPr>
              <a:t>-adrenergic receptors--Protein secretion .</a:t>
            </a:r>
          </a:p>
          <a:p>
            <a:pPr eaLnBrk="1" hangingPunct="1">
              <a:lnSpc>
                <a:spcPct val="150000"/>
              </a:lnSpc>
            </a:pPr>
            <a:r>
              <a:rPr lang="el-GR" sz="2800" dirty="0" smtClean="0">
                <a:cs typeface="Arial" charset="0"/>
              </a:rPr>
              <a:t>α</a:t>
            </a:r>
            <a:r>
              <a:rPr lang="en-US" sz="2800" dirty="0" smtClean="0">
                <a:cs typeface="Arial" charset="0"/>
              </a:rPr>
              <a:t>-adrenergic</a:t>
            </a:r>
            <a:r>
              <a:rPr lang="en-US" sz="2800" dirty="0" smtClean="0"/>
              <a:t> &amp; </a:t>
            </a:r>
            <a:r>
              <a:rPr lang="en-US" sz="2800" dirty="0" smtClean="0">
                <a:cs typeface="Arial" charset="0"/>
              </a:rPr>
              <a:t>cholinergic receptors –mainly water &amp; electrolyte secretion ,but also low levels of Protein secretion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931863" y="96838"/>
            <a:ext cx="7602537" cy="1412875"/>
          </a:xfrm>
        </p:spPr>
        <p:txBody>
          <a:bodyPr/>
          <a:lstStyle/>
          <a:p>
            <a:pPr eaLnBrk="1" hangingPunct="1"/>
            <a:r>
              <a:rPr lang="en-US" smtClean="0"/>
              <a:t>CLINICAL CONSIDERATIONS </a:t>
            </a:r>
          </a:p>
        </p:txBody>
      </p:sp>
      <p:sp>
        <p:nvSpPr>
          <p:cNvPr id="24579" name="Rectangle 3"/>
          <p:cNvSpPr>
            <a:spLocks noGrp="1" noChangeArrowheads="1"/>
          </p:cNvSpPr>
          <p:nvPr>
            <p:ph type="body" idx="1"/>
          </p:nvPr>
        </p:nvSpPr>
        <p:spPr/>
        <p:txBody>
          <a:bodyPr/>
          <a:lstStyle/>
          <a:p>
            <a:pPr eaLnBrk="1" hangingPunct="1">
              <a:lnSpc>
                <a:spcPct val="150000"/>
              </a:lnSpc>
            </a:pPr>
            <a:r>
              <a:rPr lang="en-US" sz="2800" smtClean="0"/>
              <a:t>Age changes </a:t>
            </a:r>
          </a:p>
          <a:p>
            <a:pPr eaLnBrk="1" hangingPunct="1">
              <a:lnSpc>
                <a:spcPct val="150000"/>
              </a:lnSpc>
            </a:pPr>
            <a:r>
              <a:rPr lang="en-US" sz="2800" smtClean="0"/>
              <a:t>Diseases</a:t>
            </a:r>
          </a:p>
          <a:p>
            <a:pPr eaLnBrk="1" hangingPunct="1">
              <a:lnSpc>
                <a:spcPct val="150000"/>
              </a:lnSpc>
            </a:pPr>
            <a:r>
              <a:rPr lang="en-US" sz="2800" smtClean="0"/>
              <a:t>Xerostomia (dry mouth)</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smtClean="0"/>
              <a:t>Age changes</a:t>
            </a:r>
          </a:p>
        </p:txBody>
      </p:sp>
      <p:sp>
        <p:nvSpPr>
          <p:cNvPr id="25603" name="Rectangle 3"/>
          <p:cNvSpPr>
            <a:spLocks noGrp="1" noChangeArrowheads="1"/>
          </p:cNvSpPr>
          <p:nvPr>
            <p:ph type="body" idx="1"/>
          </p:nvPr>
        </p:nvSpPr>
        <p:spPr/>
        <p:txBody>
          <a:bodyPr/>
          <a:lstStyle/>
          <a:p>
            <a:pPr eaLnBrk="1" hangingPunct="1">
              <a:lnSpc>
                <a:spcPct val="150000"/>
              </a:lnSpc>
            </a:pPr>
            <a:r>
              <a:rPr lang="en-US" sz="2800" smtClean="0"/>
              <a:t>Generalised loss of parenchymal tissues.</a:t>
            </a:r>
          </a:p>
          <a:p>
            <a:pPr eaLnBrk="1" hangingPunct="1">
              <a:lnSpc>
                <a:spcPct val="150000"/>
              </a:lnSpc>
            </a:pPr>
            <a:r>
              <a:rPr lang="en-US" sz="2800" smtClean="0"/>
              <a:t>Replacement with adipose tissue.</a:t>
            </a:r>
          </a:p>
          <a:p>
            <a:pPr eaLnBrk="1" hangingPunct="1">
              <a:lnSpc>
                <a:spcPct val="150000"/>
              </a:lnSpc>
            </a:pPr>
            <a:r>
              <a:rPr lang="en-US" sz="2800" smtClean="0"/>
              <a:t>Increase in fibrous connective tissue .</a:t>
            </a:r>
          </a:p>
          <a:p>
            <a:pPr eaLnBrk="1" hangingPunct="1">
              <a:lnSpc>
                <a:spcPct val="150000"/>
              </a:lnSpc>
            </a:pPr>
            <a:r>
              <a:rPr lang="en-US" sz="2800" smtClean="0"/>
              <a:t>Decrease production of saliva.</a:t>
            </a:r>
          </a:p>
          <a:p>
            <a:pPr eaLnBrk="1" hangingPunct="1"/>
            <a:endParaRPr lang="en-US"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931863" y="568325"/>
            <a:ext cx="7158037" cy="1412875"/>
          </a:xfrm>
        </p:spPr>
        <p:txBody>
          <a:bodyPr>
            <a:normAutofit fontScale="90000"/>
          </a:bodyPr>
          <a:lstStyle/>
          <a:p>
            <a:pPr eaLnBrk="1" hangingPunct="1"/>
            <a:r>
              <a:rPr lang="en-US" smtClean="0"/>
              <a:t>Diseases</a:t>
            </a:r>
            <a:br>
              <a:rPr lang="en-US" smtClean="0"/>
            </a:br>
            <a:endParaRPr lang="en-US" smtClean="0"/>
          </a:p>
        </p:txBody>
      </p:sp>
      <p:sp>
        <p:nvSpPr>
          <p:cNvPr id="26627" name="Rectangle 3"/>
          <p:cNvSpPr>
            <a:spLocks noGrp="1" noChangeArrowheads="1"/>
          </p:cNvSpPr>
          <p:nvPr>
            <p:ph type="body" idx="1"/>
          </p:nvPr>
        </p:nvSpPr>
        <p:spPr/>
        <p:txBody>
          <a:bodyPr/>
          <a:lstStyle/>
          <a:p>
            <a:pPr eaLnBrk="1" hangingPunct="1">
              <a:lnSpc>
                <a:spcPct val="80000"/>
              </a:lnSpc>
            </a:pPr>
            <a:r>
              <a:rPr lang="en-US" sz="2800" smtClean="0"/>
              <a:t>Inflammatory diseases ,Viral(mumps) , Bacterial infections .</a:t>
            </a:r>
          </a:p>
          <a:p>
            <a:pPr eaLnBrk="1" hangingPunct="1">
              <a:lnSpc>
                <a:spcPct val="80000"/>
              </a:lnSpc>
            </a:pPr>
            <a:r>
              <a:rPr lang="en-US" sz="2800" smtClean="0"/>
              <a:t>Autoimmune diseases such as Sjogren’s syndrome.</a:t>
            </a:r>
          </a:p>
          <a:p>
            <a:pPr eaLnBrk="1" hangingPunct="1">
              <a:lnSpc>
                <a:spcPct val="80000"/>
              </a:lnSpc>
            </a:pPr>
            <a:r>
              <a:rPr lang="en-US" sz="2800" smtClean="0"/>
              <a:t>Genetic diseases such as cystic fibrosis. </a:t>
            </a:r>
          </a:p>
          <a:p>
            <a:pPr eaLnBrk="1" hangingPunct="1">
              <a:lnSpc>
                <a:spcPct val="80000"/>
              </a:lnSpc>
            </a:pPr>
            <a:r>
              <a:rPr lang="en-US" sz="2800" smtClean="0"/>
              <a:t>Sialoliths ( salivary stone).</a:t>
            </a:r>
          </a:p>
          <a:p>
            <a:pPr eaLnBrk="1" hangingPunct="1">
              <a:lnSpc>
                <a:spcPct val="80000"/>
              </a:lnSpc>
            </a:pPr>
            <a:r>
              <a:rPr lang="en-US" sz="2800" smtClean="0"/>
              <a:t>Mucocele .</a:t>
            </a:r>
          </a:p>
          <a:p>
            <a:pPr eaLnBrk="1" hangingPunct="1">
              <a:lnSpc>
                <a:spcPct val="80000"/>
              </a:lnSpc>
            </a:pPr>
            <a:r>
              <a:rPr lang="en-US" sz="2800" smtClean="0"/>
              <a:t>Benign &amp; malignant tumors.</a:t>
            </a:r>
          </a:p>
          <a:p>
            <a:pPr eaLnBrk="1" hangingPunct="1">
              <a:lnSpc>
                <a:spcPct val="80000"/>
              </a:lnSpc>
            </a:pPr>
            <a:r>
              <a:rPr lang="en-US" sz="2800" smtClean="0"/>
              <a:t>Various systemic &amp; metabolic diseases </a:t>
            </a:r>
          </a:p>
          <a:p>
            <a:pPr eaLnBrk="1" hangingPunct="1">
              <a:lnSpc>
                <a:spcPct val="80000"/>
              </a:lnSpc>
              <a:buFont typeface="Wingdings" pitchFamily="2" charset="2"/>
              <a:buNone/>
            </a:pPr>
            <a:r>
              <a:rPr lang="en-US" sz="2800" smtClean="0"/>
              <a:t>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931863" y="568325"/>
            <a:ext cx="7158037" cy="1412875"/>
          </a:xfrm>
        </p:spPr>
        <p:txBody>
          <a:bodyPr>
            <a:normAutofit fontScale="90000"/>
          </a:bodyPr>
          <a:lstStyle/>
          <a:p>
            <a:pPr eaLnBrk="1" hangingPunct="1"/>
            <a:r>
              <a:rPr lang="en-US" smtClean="0"/>
              <a:t>Xerostomia (dry mouth)</a:t>
            </a:r>
            <a:br>
              <a:rPr lang="en-US" smtClean="0"/>
            </a:br>
            <a:endParaRPr lang="en-US" smtClean="0"/>
          </a:p>
        </p:txBody>
      </p:sp>
      <p:sp>
        <p:nvSpPr>
          <p:cNvPr id="27651" name="Rectangle 3"/>
          <p:cNvSpPr>
            <a:spLocks noGrp="1" noChangeArrowheads="1"/>
          </p:cNvSpPr>
          <p:nvPr>
            <p:ph type="body" idx="1"/>
          </p:nvPr>
        </p:nvSpPr>
        <p:spPr>
          <a:xfrm>
            <a:off x="949325" y="1981200"/>
            <a:ext cx="7966075" cy="4114800"/>
          </a:xfrm>
        </p:spPr>
        <p:txBody>
          <a:bodyPr/>
          <a:lstStyle/>
          <a:p>
            <a:pPr eaLnBrk="1" hangingPunct="1">
              <a:lnSpc>
                <a:spcPct val="150000"/>
              </a:lnSpc>
            </a:pPr>
            <a:r>
              <a:rPr lang="en-US" sz="2800" dirty="0" smtClean="0"/>
              <a:t>Loss of salivary  function /reduction in salivary volume .</a:t>
            </a:r>
          </a:p>
          <a:p>
            <a:pPr eaLnBrk="1" hangingPunct="1">
              <a:lnSpc>
                <a:spcPct val="150000"/>
              </a:lnSpc>
            </a:pPr>
            <a:r>
              <a:rPr lang="en-US" sz="2800" dirty="0" smtClean="0"/>
              <a:t>Causes -Sjogren’s </a:t>
            </a:r>
            <a:r>
              <a:rPr lang="en-US" sz="2800" dirty="0" err="1" smtClean="0"/>
              <a:t>syndrome,effect</a:t>
            </a:r>
            <a:r>
              <a:rPr lang="en-US" sz="2800" dirty="0" smtClean="0"/>
              <a:t> of chemotherapy /radiation, medications (</a:t>
            </a:r>
            <a:r>
              <a:rPr lang="en-US" sz="2800" dirty="0" err="1" smtClean="0"/>
              <a:t>anticholinergic,antidepressants,antihypertensives</a:t>
            </a:r>
            <a:r>
              <a:rPr lang="en-US" sz="2800" dirty="0" smtClean="0"/>
              <a:t>, drugs used in parkinsonism etc.)  </a:t>
            </a:r>
          </a:p>
          <a:p>
            <a:pPr eaLnBrk="1" hangingPunct="1"/>
            <a:endParaRPr lang="en-US" dirty="0" smtClean="0"/>
          </a:p>
          <a:p>
            <a:pPr eaLnBrk="1" hangingPunct="1"/>
            <a:endParaRPr lang="en-US" dirty="0" smtClean="0"/>
          </a:p>
          <a:p>
            <a:pPr eaLnBrk="1" hangingPunct="1"/>
            <a:endParaRPr lang="en-US"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smtClean="0"/>
              <a:t>Summary </a:t>
            </a:r>
          </a:p>
        </p:txBody>
      </p:sp>
      <p:sp>
        <p:nvSpPr>
          <p:cNvPr id="28675" name="Content Placeholder 2"/>
          <p:cNvSpPr>
            <a:spLocks noGrp="1"/>
          </p:cNvSpPr>
          <p:nvPr>
            <p:ph idx="1"/>
          </p:nvPr>
        </p:nvSpPr>
        <p:spPr/>
        <p:txBody>
          <a:bodyPr/>
          <a:lstStyle/>
          <a:p>
            <a:pPr eaLnBrk="1" hangingPunct="1"/>
            <a:r>
              <a:rPr lang="en-US" sz="2800" smtClean="0"/>
              <a:t>Functions of saliva </a:t>
            </a:r>
          </a:p>
          <a:p>
            <a:pPr eaLnBrk="1" hangingPunct="1"/>
            <a:r>
              <a:rPr lang="en-US" sz="2800" smtClean="0"/>
              <a:t>Structure of connective tissue</a:t>
            </a:r>
          </a:p>
          <a:p>
            <a:pPr eaLnBrk="1" hangingPunct="1"/>
            <a:r>
              <a:rPr lang="en-US" sz="2800" smtClean="0"/>
              <a:t>Clinical considerations</a:t>
            </a:r>
          </a:p>
          <a:p>
            <a:endParaRPr lang="en-US"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dirty="0">
                <a:latin typeface="Times New Roman" pitchFamily="18" charset="0"/>
                <a:cs typeface="Times New Roman" pitchFamily="18" charset="0"/>
              </a:rPr>
              <a:t>Purpose Statement</a:t>
            </a:r>
            <a:endParaRPr lang="en-US" dirty="0"/>
          </a:p>
        </p:txBody>
      </p:sp>
      <p:sp>
        <p:nvSpPr>
          <p:cNvPr id="5123" name="Content Placeholder 2"/>
          <p:cNvSpPr>
            <a:spLocks noGrp="1"/>
          </p:cNvSpPr>
          <p:nvPr>
            <p:ph idx="1"/>
          </p:nvPr>
        </p:nvSpPr>
        <p:spPr/>
        <p:txBody>
          <a:bodyPr/>
          <a:lstStyle/>
          <a:p>
            <a:pPr marL="0" indent="0" eaLnBrk="1" hangingPunct="1">
              <a:lnSpc>
                <a:spcPct val="150000"/>
              </a:lnSpc>
              <a:buNone/>
            </a:pPr>
            <a:r>
              <a:rPr lang="en-US" sz="2800" dirty="0" smtClean="0"/>
              <a:t>At the end of the lecture the student should be able to </a:t>
            </a:r>
            <a:r>
              <a:rPr lang="en-US" sz="2800" dirty="0" smtClean="0">
                <a:cs typeface="Times New Roman" pitchFamily="18" charset="0"/>
              </a:rPr>
              <a:t>describe</a:t>
            </a:r>
            <a:r>
              <a:rPr lang="en-US" sz="2800" dirty="0" smtClean="0"/>
              <a:t> the functions of saliva, structure of connective tissue, clinical considerations.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smtClean="0"/>
              <a:t>BIBLIOGRAPHY</a:t>
            </a:r>
          </a:p>
        </p:txBody>
      </p:sp>
      <p:sp>
        <p:nvSpPr>
          <p:cNvPr id="29699" name="Content Placeholder 2"/>
          <p:cNvSpPr>
            <a:spLocks noGrp="1"/>
          </p:cNvSpPr>
          <p:nvPr>
            <p:ph idx="1"/>
          </p:nvPr>
        </p:nvSpPr>
        <p:spPr/>
        <p:txBody>
          <a:bodyPr>
            <a:normAutofit lnSpcReduction="10000"/>
          </a:bodyPr>
          <a:lstStyle/>
          <a:p>
            <a:pPr marL="342900" indent="-342900">
              <a:buClr>
                <a:schemeClr val="bg2"/>
              </a:buClr>
              <a:buSzPct val="75000"/>
              <a:buFont typeface="Wingdings" pitchFamily="2" charset="2"/>
              <a:buChar char="Ø"/>
            </a:pPr>
            <a:r>
              <a:rPr lang="en-US" sz="2800" smtClean="0"/>
              <a:t>Color Atlas And Text Book Of Oral Anatomy, Histology Berkovitz, B. 1</a:t>
            </a:r>
            <a:r>
              <a:rPr lang="en-US" sz="2800" baseline="30000" smtClean="0"/>
              <a:t>ST</a:t>
            </a:r>
            <a:r>
              <a:rPr lang="en-US" sz="2800" smtClean="0"/>
              <a:t> edition.</a:t>
            </a:r>
          </a:p>
          <a:p>
            <a:pPr marL="342900" indent="-342900">
              <a:buClr>
                <a:schemeClr val="bg2"/>
              </a:buClr>
              <a:buSzPct val="75000"/>
              <a:buFont typeface="Wingdings" pitchFamily="2" charset="2"/>
              <a:buChar char="Ø"/>
            </a:pPr>
            <a:r>
              <a:rPr lang="en-US" sz="2800" smtClean="0"/>
              <a:t>Oral Development and Histology  Avery, j. K.1</a:t>
            </a:r>
            <a:r>
              <a:rPr lang="en-US" sz="2800" baseline="30000" smtClean="0"/>
              <a:t>st</a:t>
            </a:r>
            <a:r>
              <a:rPr lang="en-US" sz="2800" smtClean="0"/>
              <a:t> edition.</a:t>
            </a:r>
          </a:p>
          <a:p>
            <a:pPr marL="342900" indent="-342900">
              <a:buClr>
                <a:schemeClr val="bg2"/>
              </a:buClr>
              <a:buSzPct val="75000"/>
              <a:buFont typeface="Wingdings" pitchFamily="2" charset="2"/>
              <a:buChar char="Ø"/>
            </a:pPr>
            <a:r>
              <a:rPr lang="en-US" sz="2800" smtClean="0"/>
              <a:t>Orban's Oral Histology and Embryology  Bhaskar, s. N.11</a:t>
            </a:r>
            <a:r>
              <a:rPr lang="en-US" sz="2800" baseline="30000" smtClean="0"/>
              <a:t>th</a:t>
            </a:r>
            <a:r>
              <a:rPr lang="en-US" sz="2800" smtClean="0"/>
              <a:t> edition.</a:t>
            </a:r>
          </a:p>
          <a:p>
            <a:pPr marL="342900" indent="-342900">
              <a:buClr>
                <a:schemeClr val="bg2"/>
              </a:buClr>
              <a:buSzPct val="75000"/>
              <a:buFont typeface="Wingdings" pitchFamily="2" charset="2"/>
              <a:buChar char="Ø"/>
            </a:pPr>
            <a:r>
              <a:rPr lang="en-US" sz="2800" smtClean="0"/>
              <a:t>Oral Histology : Development, Structure and Funct Tencate, a. R. 4</a:t>
            </a:r>
            <a:r>
              <a:rPr lang="en-US" sz="2800" baseline="30000" smtClean="0"/>
              <a:t>th</a:t>
            </a:r>
            <a:r>
              <a:rPr lang="en-US" sz="2800" smtClean="0"/>
              <a:t> edition.</a:t>
            </a:r>
          </a:p>
          <a:p>
            <a:pPr marL="342900" indent="-342900">
              <a:buClr>
                <a:schemeClr val="bg2"/>
              </a:buClr>
              <a:buSzPct val="75000"/>
              <a:buFont typeface="Wingdings" pitchFamily="2" charset="2"/>
              <a:buChar char="Ø"/>
            </a:pPr>
            <a:r>
              <a:rPr lang="en-US" sz="2800" smtClean="0"/>
              <a:t>Dental Embryology, Histology &amp; Anatomy. Marry Bath- Balogh Inergaret. 2</a:t>
            </a:r>
            <a:r>
              <a:rPr lang="en-US" sz="2800" baseline="30000" smtClean="0"/>
              <a:t>nd</a:t>
            </a:r>
            <a:r>
              <a:rPr lang="en-US" sz="2800" smtClean="0"/>
              <a:t> edition.</a:t>
            </a:r>
          </a:p>
          <a:p>
            <a:pPr marL="342900" indent="-342900">
              <a:buClr>
                <a:schemeClr val="bg2"/>
              </a:buClr>
              <a:buSzPct val="75000"/>
              <a:buFont typeface="Wingdings" pitchFamily="2" charset="2"/>
              <a:buChar char="Ø"/>
            </a:pPr>
            <a:endParaRPr lang="en-US" sz="2800" smtClean="0"/>
          </a:p>
          <a:p>
            <a:pPr marL="342900" indent="-342900">
              <a:buClr>
                <a:schemeClr val="bg2"/>
              </a:buClr>
              <a:buSzPct val="75000"/>
              <a:buFont typeface="Wingdings" pitchFamily="2" charset="2"/>
              <a:buChar char="Ø"/>
            </a:pPr>
            <a:endParaRPr lang="en-US" sz="2800" smtClean="0"/>
          </a:p>
          <a:p>
            <a:pPr marL="342900" indent="-342900">
              <a:buClr>
                <a:schemeClr val="bg2"/>
              </a:buClr>
              <a:buSzPct val="75000"/>
              <a:buFont typeface="Wingdings" pitchFamily="2" charset="2"/>
              <a:buChar char="Ø"/>
            </a:pPr>
            <a:endParaRPr lang="en-US" sz="2800" smtClean="0"/>
          </a:p>
          <a:p>
            <a:pPr marL="342900" indent="-342900">
              <a:buClr>
                <a:schemeClr val="bg2"/>
              </a:buClr>
              <a:buSzPct val="75000"/>
              <a:buFont typeface="Wingdings" pitchFamily="2" charset="2"/>
              <a:buChar char="Ø"/>
            </a:pPr>
            <a:endParaRPr lang="en-US" sz="280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endParaRPr lang="en-US" smtClean="0"/>
          </a:p>
        </p:txBody>
      </p:sp>
      <p:sp>
        <p:nvSpPr>
          <p:cNvPr id="30723" name="Content Placeholder 2"/>
          <p:cNvSpPr>
            <a:spLocks noGrp="1"/>
          </p:cNvSpPr>
          <p:nvPr>
            <p:ph idx="1"/>
          </p:nvPr>
        </p:nvSpPr>
        <p:spPr/>
        <p:txBody>
          <a:bodyPr/>
          <a:lstStyle/>
          <a:p>
            <a:endParaRPr lang="en-US" smtClean="0"/>
          </a:p>
        </p:txBody>
      </p:sp>
      <p:sp>
        <p:nvSpPr>
          <p:cNvPr id="4" name="Rectangle 3"/>
          <p:cNvSpPr/>
          <p:nvPr/>
        </p:nvSpPr>
        <p:spPr>
          <a:xfrm>
            <a:off x="2068879" y="2967335"/>
            <a:ext cx="5601213" cy="1323439"/>
          </a:xfrm>
          <a:prstGeom prst="rect">
            <a:avLst/>
          </a:prstGeom>
          <a:noFill/>
        </p:spPr>
        <p:txBody>
          <a:bodyPr wrap="none">
            <a:spAutoFit/>
          </a:bodyPr>
          <a:lstStyle/>
          <a:p>
            <a:pPr algn="ctr">
              <a:defRPr/>
            </a:pPr>
            <a:r>
              <a:rPr lang="en-US" sz="8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Thank you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152400"/>
            <a:ext cx="8229600" cy="1143000"/>
          </a:xfrm>
        </p:spPr>
        <p:txBody>
          <a:bodyPr/>
          <a:lstStyle/>
          <a:p>
            <a:pPr>
              <a:defRPr/>
            </a:pPr>
            <a:r>
              <a:rPr lang="en-US" dirty="0" smtClean="0">
                <a:effectLst/>
                <a:latin typeface="Times New Roman" pitchFamily="18" charset="0"/>
                <a:cs typeface="Times New Roman" pitchFamily="18" charset="0"/>
              </a:rPr>
              <a:t>Learning Objectives </a:t>
            </a:r>
            <a:endParaRPr lang="en-US" dirty="0"/>
          </a:p>
        </p:txBody>
      </p:sp>
      <p:sp>
        <p:nvSpPr>
          <p:cNvPr id="3" name="Content Placeholder 2"/>
          <p:cNvSpPr>
            <a:spLocks noGrp="1"/>
          </p:cNvSpPr>
          <p:nvPr>
            <p:ph idx="1"/>
          </p:nvPr>
        </p:nvSpPr>
        <p:spPr>
          <a:xfrm>
            <a:off x="457200" y="1371600"/>
            <a:ext cx="8229600" cy="4530725"/>
          </a:xfrm>
        </p:spPr>
        <p:txBody>
          <a:bodyPr/>
          <a:lstStyle/>
          <a:p>
            <a:pPr marL="0">
              <a:defRPr/>
            </a:pPr>
            <a:r>
              <a:rPr lang="en-US" dirty="0" smtClean="0">
                <a:effectLst/>
                <a:latin typeface="Times New Roman" pitchFamily="18" charset="0"/>
                <a:cs typeface="Times New Roman" pitchFamily="18" charset="0"/>
              </a:rPr>
              <a:t>At the end of the lecture the student should be able to</a:t>
            </a:r>
            <a:endParaRPr lang="en-US" dirty="0"/>
          </a:p>
        </p:txBody>
      </p:sp>
      <p:graphicFrame>
        <p:nvGraphicFramePr>
          <p:cNvPr id="4" name="Table 3"/>
          <p:cNvGraphicFramePr>
            <a:graphicFrameLocks noGrp="1"/>
          </p:cNvGraphicFramePr>
          <p:nvPr>
            <p:extLst>
              <p:ext uri="{D42A27DB-BD31-4B8C-83A1-F6EECF244321}">
                <p14:modId xmlns="" xmlns:p14="http://schemas.microsoft.com/office/powerpoint/2010/main" val="2507418053"/>
              </p:ext>
            </p:extLst>
          </p:nvPr>
        </p:nvGraphicFramePr>
        <p:xfrm>
          <a:off x="304800" y="2514600"/>
          <a:ext cx="8686800" cy="2682239"/>
        </p:xfrm>
        <a:graphic>
          <a:graphicData uri="http://schemas.openxmlformats.org/drawingml/2006/table">
            <a:tbl>
              <a:tblPr firstRow="1" bandRow="1">
                <a:tableStyleId>{5C22544A-7EE6-4342-B048-85BDC9FD1C3A}</a:tableStyleId>
              </a:tblPr>
              <a:tblGrid>
                <a:gridCol w="609600"/>
                <a:gridCol w="3429000"/>
                <a:gridCol w="1447800"/>
                <a:gridCol w="1066800"/>
                <a:gridCol w="1066800"/>
                <a:gridCol w="1066800"/>
              </a:tblGrid>
              <a:tr h="761999">
                <a:tc>
                  <a:txBody>
                    <a:bodyPr/>
                    <a:lstStyle/>
                    <a:p>
                      <a:r>
                        <a:rPr lang="en-US" dirty="0" smtClean="0">
                          <a:latin typeface="Times New Roman" pitchFamily="18" charset="0"/>
                          <a:cs typeface="Times New Roman" pitchFamily="18" charset="0"/>
                        </a:rPr>
                        <a:t>S.N.</a:t>
                      </a:r>
                      <a:endParaRPr lang="en-US" dirty="0">
                        <a:latin typeface="Times New Roman" pitchFamily="18" charset="0"/>
                        <a:cs typeface="Times New Roman" pitchFamily="18" charset="0"/>
                      </a:endParaRPr>
                    </a:p>
                  </a:txBody>
                  <a:tcPr/>
                </a:tc>
                <a:tc>
                  <a:txBody>
                    <a:bodyPr/>
                    <a:lstStyle/>
                    <a:p>
                      <a:r>
                        <a:rPr lang="en-US" dirty="0" smtClean="0">
                          <a:effectLst/>
                          <a:latin typeface="Times New Roman" pitchFamily="18" charset="0"/>
                          <a:cs typeface="Times New Roman" pitchFamily="18" charset="0"/>
                        </a:rPr>
                        <a:t>Learning Objectives </a:t>
                      </a:r>
                      <a:endParaRPr lang="en-US" dirty="0">
                        <a:latin typeface="Times New Roman" pitchFamily="18" charset="0"/>
                        <a:cs typeface="Times New Roman" pitchFamily="18" charset="0"/>
                      </a:endParaRPr>
                    </a:p>
                  </a:txBody>
                  <a:tcPr/>
                </a:tc>
                <a:tc>
                  <a:txBody>
                    <a:bodyPr/>
                    <a:lstStyle/>
                    <a:p>
                      <a:r>
                        <a:rPr lang="en-US" dirty="0" smtClean="0">
                          <a:latin typeface="Times New Roman" pitchFamily="18" charset="0"/>
                          <a:cs typeface="Times New Roman" pitchFamily="18" charset="0"/>
                        </a:rPr>
                        <a:t>Domain </a:t>
                      </a:r>
                      <a:endParaRPr lang="en-US" dirty="0">
                        <a:latin typeface="Times New Roman" pitchFamily="18" charset="0"/>
                        <a:cs typeface="Times New Roman" pitchFamily="18" charset="0"/>
                      </a:endParaRPr>
                    </a:p>
                  </a:txBody>
                  <a:tcPr/>
                </a:tc>
                <a:tc>
                  <a:txBody>
                    <a:bodyPr/>
                    <a:lstStyle/>
                    <a:p>
                      <a:r>
                        <a:rPr lang="en-US" dirty="0" smtClean="0">
                          <a:latin typeface="Times New Roman" pitchFamily="18" charset="0"/>
                          <a:cs typeface="Times New Roman" pitchFamily="18" charset="0"/>
                        </a:rPr>
                        <a:t>Level</a:t>
                      </a:r>
                      <a:endParaRPr lang="en-US" dirty="0">
                        <a:latin typeface="Times New Roman" pitchFamily="18" charset="0"/>
                        <a:cs typeface="Times New Roman" pitchFamily="18" charset="0"/>
                      </a:endParaRPr>
                    </a:p>
                  </a:txBody>
                  <a:tcPr/>
                </a:tc>
                <a:tc>
                  <a:txBody>
                    <a:bodyPr/>
                    <a:lstStyle/>
                    <a:p>
                      <a:r>
                        <a:rPr lang="en-US" dirty="0" smtClean="0">
                          <a:latin typeface="Times New Roman" pitchFamily="18" charset="0"/>
                          <a:cs typeface="Times New Roman" pitchFamily="18" charset="0"/>
                        </a:rPr>
                        <a:t>Criteria </a:t>
                      </a:r>
                      <a:endParaRPr lang="en-US" dirty="0">
                        <a:latin typeface="Times New Roman" pitchFamily="18" charset="0"/>
                        <a:cs typeface="Times New Roman" pitchFamily="18" charset="0"/>
                      </a:endParaRPr>
                    </a:p>
                  </a:txBody>
                  <a:tcPr/>
                </a:tc>
                <a:tc>
                  <a:txBody>
                    <a:bodyPr/>
                    <a:lstStyle/>
                    <a:p>
                      <a:r>
                        <a:rPr lang="en-US" dirty="0" smtClean="0"/>
                        <a:t>Condition </a:t>
                      </a:r>
                      <a:endParaRPr lang="en-US" dirty="0"/>
                    </a:p>
                  </a:txBody>
                  <a:tcPr/>
                </a:tc>
              </a:tr>
              <a:tr h="528710">
                <a:tc>
                  <a:txBody>
                    <a:bodyPr/>
                    <a:lstStyle/>
                    <a:p>
                      <a:r>
                        <a:rPr lang="en-US" dirty="0" smtClean="0">
                          <a:latin typeface="Times New Roman" pitchFamily="18" charset="0"/>
                          <a:cs typeface="Times New Roman" pitchFamily="18" charset="0"/>
                        </a:rPr>
                        <a:t>1</a:t>
                      </a:r>
                      <a:endParaRPr lang="en-US" dirty="0">
                        <a:latin typeface="Times New Roman" pitchFamily="18" charset="0"/>
                        <a:cs typeface="Times New Roman" pitchFamily="18" charset="0"/>
                      </a:endParaRPr>
                    </a:p>
                  </a:txBody>
                  <a:tcPr/>
                </a:tc>
                <a:tc>
                  <a:txBody>
                    <a:bodyPr/>
                    <a:lstStyle/>
                    <a:p>
                      <a:pPr eaLnBrk="1" hangingPunct="1"/>
                      <a:r>
                        <a:rPr lang="en-US" sz="1800" dirty="0" smtClean="0"/>
                        <a:t>Enumerate functions of saliva </a:t>
                      </a:r>
                    </a:p>
                  </a:txBody>
                  <a:tcPr/>
                </a:tc>
                <a:tc>
                  <a:txBody>
                    <a:bodyPr/>
                    <a:lstStyle/>
                    <a:p>
                      <a:r>
                        <a:rPr lang="en-US" dirty="0" smtClean="0">
                          <a:latin typeface="Times New Roman" pitchFamily="18" charset="0"/>
                          <a:cs typeface="Times New Roman" pitchFamily="18" charset="0"/>
                        </a:rPr>
                        <a:t>Cognitive </a:t>
                      </a:r>
                      <a:endParaRPr lang="en-US" dirty="0">
                        <a:latin typeface="Times New Roman" pitchFamily="18" charset="0"/>
                        <a:cs typeface="Times New Roman" pitchFamily="18" charset="0"/>
                      </a:endParaRPr>
                    </a:p>
                  </a:txBody>
                  <a:tcPr/>
                </a:tc>
                <a:tc>
                  <a:txBody>
                    <a:bodyPr/>
                    <a:lstStyle/>
                    <a:p>
                      <a:r>
                        <a:rPr lang="en-US" dirty="0" smtClean="0">
                          <a:latin typeface="Times New Roman" pitchFamily="18" charset="0"/>
                          <a:cs typeface="Times New Roman" pitchFamily="18" charset="0"/>
                        </a:rPr>
                        <a:t>Must Know</a:t>
                      </a:r>
                      <a:endParaRPr lang="en-US" dirty="0">
                        <a:latin typeface="Times New Roman" pitchFamily="18" charset="0"/>
                        <a:cs typeface="Times New Roman" pitchFamily="18" charset="0"/>
                      </a:endParaRPr>
                    </a:p>
                  </a:txBody>
                  <a:tcPr/>
                </a:tc>
                <a:tc>
                  <a:txBody>
                    <a:bodyPr/>
                    <a:lstStyle/>
                    <a:p>
                      <a:r>
                        <a:rPr lang="en-US" dirty="0" smtClean="0">
                          <a:latin typeface="Times New Roman" pitchFamily="18" charset="0"/>
                          <a:cs typeface="Times New Roman" pitchFamily="18" charset="0"/>
                        </a:rPr>
                        <a:t>All </a:t>
                      </a:r>
                      <a:endParaRPr lang="en-US" dirty="0">
                        <a:latin typeface="Times New Roman" pitchFamily="18" charset="0"/>
                        <a:cs typeface="Times New Roman" pitchFamily="18" charset="0"/>
                      </a:endParaRPr>
                    </a:p>
                  </a:txBody>
                  <a:tcPr/>
                </a:tc>
                <a:tc>
                  <a:txBody>
                    <a:bodyPr/>
                    <a:lstStyle/>
                    <a:p>
                      <a:endParaRPr lang="en-US" dirty="0"/>
                    </a:p>
                  </a:txBody>
                  <a:tcPr/>
                </a:tc>
              </a:tr>
              <a:tr h="528710">
                <a:tc>
                  <a:txBody>
                    <a:bodyPr/>
                    <a:lstStyle/>
                    <a:p>
                      <a:r>
                        <a:rPr lang="en-US" dirty="0" smtClean="0">
                          <a:latin typeface="Times New Roman" pitchFamily="18" charset="0"/>
                          <a:cs typeface="Times New Roman" pitchFamily="18" charset="0"/>
                        </a:rPr>
                        <a:t>2</a:t>
                      </a:r>
                      <a:endParaRPr lang="en-US" dirty="0">
                        <a:latin typeface="Times New Roman" pitchFamily="18" charset="0"/>
                        <a:cs typeface="Times New Roman" pitchFamily="18" charset="0"/>
                      </a:endParaRPr>
                    </a:p>
                  </a:txBody>
                  <a:tcPr/>
                </a:tc>
                <a:tc>
                  <a:txBody>
                    <a:bodyPr/>
                    <a:lstStyle/>
                    <a:p>
                      <a:pPr eaLnBrk="1" hangingPunct="1"/>
                      <a:r>
                        <a:rPr lang="en-US" sz="1800" dirty="0" smtClean="0"/>
                        <a:t>Describe structure of connective tissue</a:t>
                      </a:r>
                    </a:p>
                  </a:txBody>
                  <a:tcPr/>
                </a:tc>
                <a:tc>
                  <a:txBody>
                    <a:bodyPr/>
                    <a:lstStyle/>
                    <a:p>
                      <a:r>
                        <a:rPr lang="en-US" dirty="0" smtClean="0">
                          <a:latin typeface="Times New Roman" pitchFamily="18" charset="0"/>
                          <a:cs typeface="Times New Roman" pitchFamily="18" charset="0"/>
                        </a:rPr>
                        <a:t>Cognitive </a:t>
                      </a:r>
                      <a:endParaRPr lang="en-US" dirty="0">
                        <a:latin typeface="Times New Roman" pitchFamily="18" charset="0"/>
                        <a:cs typeface="Times New Roman" pitchFamily="18" charset="0"/>
                      </a:endParaRPr>
                    </a:p>
                  </a:txBody>
                  <a:tcPr/>
                </a:tc>
                <a:tc>
                  <a:txBody>
                    <a:bodyPr/>
                    <a:lstStyle/>
                    <a:p>
                      <a:r>
                        <a:rPr lang="en-US" dirty="0" smtClean="0">
                          <a:latin typeface="Times New Roman" pitchFamily="18" charset="0"/>
                          <a:cs typeface="Times New Roman" pitchFamily="18" charset="0"/>
                        </a:rPr>
                        <a:t>Must Know</a:t>
                      </a:r>
                      <a:endParaRPr lang="en-US" dirty="0">
                        <a:latin typeface="Times New Roman" pitchFamily="18" charset="0"/>
                        <a:cs typeface="Times New Roman" pitchFamily="18" charset="0"/>
                      </a:endParaRPr>
                    </a:p>
                  </a:txBody>
                  <a:tcPr/>
                </a:tc>
                <a:tc>
                  <a:txBody>
                    <a:bodyPr/>
                    <a:lstStyle/>
                    <a:p>
                      <a:r>
                        <a:rPr lang="en-US" dirty="0" smtClean="0">
                          <a:latin typeface="Times New Roman" pitchFamily="18" charset="0"/>
                          <a:cs typeface="Times New Roman" pitchFamily="18" charset="0"/>
                        </a:rPr>
                        <a:t>All </a:t>
                      </a:r>
                      <a:endParaRPr lang="en-US" dirty="0">
                        <a:latin typeface="Times New Roman" pitchFamily="18" charset="0"/>
                        <a:cs typeface="Times New Roman" pitchFamily="18" charset="0"/>
                      </a:endParaRPr>
                    </a:p>
                  </a:txBody>
                  <a:tcPr/>
                </a:tc>
                <a:tc>
                  <a:txBody>
                    <a:bodyPr/>
                    <a:lstStyle/>
                    <a:p>
                      <a:endParaRPr lang="en-US" dirty="0"/>
                    </a:p>
                  </a:txBody>
                  <a:tcPr/>
                </a:tc>
              </a:tr>
              <a:tr h="528710">
                <a:tc>
                  <a:txBody>
                    <a:bodyPr/>
                    <a:lstStyle/>
                    <a:p>
                      <a:r>
                        <a:rPr lang="en-US" dirty="0" smtClean="0">
                          <a:latin typeface="Times New Roman" pitchFamily="18" charset="0"/>
                          <a:cs typeface="Times New Roman" pitchFamily="18" charset="0"/>
                        </a:rPr>
                        <a:t>3</a:t>
                      </a:r>
                      <a:endParaRPr lang="en-US"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Enlist Clinical considerations</a:t>
                      </a:r>
                    </a:p>
                  </a:txBody>
                  <a:tcPr/>
                </a:tc>
                <a:tc>
                  <a:txBody>
                    <a:bodyPr/>
                    <a:lstStyle/>
                    <a:p>
                      <a:r>
                        <a:rPr lang="en-US" dirty="0" smtClean="0">
                          <a:latin typeface="Times New Roman" pitchFamily="18" charset="0"/>
                          <a:cs typeface="Times New Roman" pitchFamily="18" charset="0"/>
                        </a:rPr>
                        <a:t>Cognitive</a:t>
                      </a:r>
                      <a:endParaRPr lang="en-US" dirty="0">
                        <a:latin typeface="Times New Roman" pitchFamily="18" charset="0"/>
                        <a:cs typeface="Times New Roman" pitchFamily="18" charset="0"/>
                      </a:endParaRPr>
                    </a:p>
                  </a:txBody>
                  <a:tcPr/>
                </a:tc>
                <a:tc>
                  <a:txBody>
                    <a:bodyPr/>
                    <a:lstStyle/>
                    <a:p>
                      <a:r>
                        <a:rPr lang="en-US" dirty="0" smtClean="0">
                          <a:latin typeface="Times New Roman" pitchFamily="18" charset="0"/>
                          <a:cs typeface="Times New Roman" pitchFamily="18" charset="0"/>
                        </a:rPr>
                        <a:t>Must Know</a:t>
                      </a:r>
                      <a:endParaRPr lang="en-US" dirty="0">
                        <a:latin typeface="Times New Roman" pitchFamily="18" charset="0"/>
                        <a:cs typeface="Times New Roman" pitchFamily="18" charset="0"/>
                      </a:endParaRPr>
                    </a:p>
                  </a:txBody>
                  <a:tcPr/>
                </a:tc>
                <a:tc>
                  <a:txBody>
                    <a:bodyPr/>
                    <a:lstStyle/>
                    <a:p>
                      <a:r>
                        <a:rPr lang="en-US" dirty="0" smtClean="0">
                          <a:latin typeface="Times New Roman" pitchFamily="18" charset="0"/>
                          <a:cs typeface="Times New Roman" pitchFamily="18" charset="0"/>
                        </a:rPr>
                        <a:t>All </a:t>
                      </a:r>
                      <a:endParaRPr lang="en-US" dirty="0">
                        <a:latin typeface="Times New Roman" pitchFamily="18" charset="0"/>
                        <a:cs typeface="Times New Roman" pitchFamily="18" charset="0"/>
                      </a:endParaRPr>
                    </a:p>
                  </a:txBody>
                  <a:tcPr/>
                </a:tc>
                <a:tc>
                  <a:txBody>
                    <a:bodyPr/>
                    <a:lstStyle/>
                    <a:p>
                      <a:endParaRPr lang="en-US" dirty="0"/>
                    </a:p>
                  </a:txBody>
                  <a:tcPr/>
                </a:tc>
              </a:tr>
            </a:tbl>
          </a:graphicData>
        </a:graphic>
      </p:graphicFrame>
    </p:spTree>
    <p:extLst>
      <p:ext uri="{BB962C8B-B14F-4D97-AF65-F5344CB8AC3E}">
        <p14:creationId xmlns="" xmlns:p14="http://schemas.microsoft.com/office/powerpoint/2010/main" val="2581538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CONTENTS</a:t>
            </a:r>
            <a:endParaRPr lang="en-IN" dirty="0"/>
          </a:p>
        </p:txBody>
      </p:sp>
      <p:sp>
        <p:nvSpPr>
          <p:cNvPr id="3" name="Content Placeholder 2"/>
          <p:cNvSpPr>
            <a:spLocks noGrp="1"/>
          </p:cNvSpPr>
          <p:nvPr>
            <p:ph idx="1"/>
          </p:nvPr>
        </p:nvSpPr>
        <p:spPr/>
        <p:txBody>
          <a:bodyPr/>
          <a:lstStyle/>
          <a:p>
            <a:pPr fontAlgn="t">
              <a:lnSpc>
                <a:spcPct val="150000"/>
              </a:lnSpc>
            </a:pPr>
            <a:r>
              <a:rPr lang="en-US" sz="2800" dirty="0" smtClean="0"/>
              <a:t>Enumerate functions of saliva </a:t>
            </a:r>
            <a:endParaRPr lang="en-IN" sz="2800" dirty="0" smtClean="0"/>
          </a:p>
          <a:p>
            <a:pPr fontAlgn="t">
              <a:lnSpc>
                <a:spcPct val="150000"/>
              </a:lnSpc>
            </a:pPr>
            <a:r>
              <a:rPr lang="en-US" sz="2800" dirty="0" smtClean="0"/>
              <a:t>Describe structure of connective tissue</a:t>
            </a:r>
            <a:endParaRPr lang="en-IN" sz="2800" dirty="0" smtClean="0"/>
          </a:p>
          <a:p>
            <a:pPr>
              <a:lnSpc>
                <a:spcPct val="150000"/>
              </a:lnSpc>
            </a:pPr>
            <a:r>
              <a:rPr lang="en-US" sz="2800" dirty="0" smtClean="0"/>
              <a:t>Enlist Clinical considerations</a:t>
            </a:r>
            <a:endParaRPr lang="en-IN" sz="2800" dirty="0" smtClean="0"/>
          </a:p>
          <a:p>
            <a:endParaRPr lang="en-IN"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931863" y="492125"/>
            <a:ext cx="7158037" cy="1412875"/>
          </a:xfrm>
        </p:spPr>
        <p:txBody>
          <a:bodyPr/>
          <a:lstStyle/>
          <a:p>
            <a:pPr eaLnBrk="1" hangingPunct="1"/>
            <a:r>
              <a:rPr lang="en-US" sz="3600" smtClean="0">
                <a:solidFill>
                  <a:srgbClr val="FF0000"/>
                </a:solidFill>
              </a:rPr>
              <a:t>8)MAINTENANCE OF pH-</a:t>
            </a:r>
            <a:br>
              <a:rPr lang="en-US" sz="3600" smtClean="0">
                <a:solidFill>
                  <a:srgbClr val="FF0000"/>
                </a:solidFill>
              </a:rPr>
            </a:br>
            <a:endParaRPr lang="en-US" sz="3600" smtClean="0">
              <a:solidFill>
                <a:srgbClr val="FF0000"/>
              </a:solidFill>
            </a:endParaRPr>
          </a:p>
        </p:txBody>
      </p:sp>
      <p:sp>
        <p:nvSpPr>
          <p:cNvPr id="15363" name="Rectangle 3"/>
          <p:cNvSpPr>
            <a:spLocks noGrp="1" noChangeArrowheads="1"/>
          </p:cNvSpPr>
          <p:nvPr>
            <p:ph type="body" idx="1"/>
          </p:nvPr>
        </p:nvSpPr>
        <p:spPr>
          <a:xfrm>
            <a:off x="381000" y="1524000"/>
            <a:ext cx="8534400" cy="4114800"/>
          </a:xfrm>
        </p:spPr>
        <p:txBody>
          <a:bodyPr/>
          <a:lstStyle/>
          <a:p>
            <a:pPr eaLnBrk="1" hangingPunct="1">
              <a:lnSpc>
                <a:spcPct val="150000"/>
              </a:lnSpc>
            </a:pPr>
            <a:r>
              <a:rPr lang="en-US" sz="2800" dirty="0" smtClean="0"/>
              <a:t>Saliva is effective in helping to maintain relatively neutral pH in the oral cavity as well as </a:t>
            </a:r>
            <a:r>
              <a:rPr lang="en-US" sz="2800" dirty="0" err="1" smtClean="0"/>
              <a:t>Oesophagus</a:t>
            </a:r>
            <a:r>
              <a:rPr lang="en-US" sz="2800" dirty="0" smtClean="0"/>
              <a:t>.</a:t>
            </a:r>
          </a:p>
          <a:p>
            <a:pPr eaLnBrk="1" hangingPunct="1">
              <a:lnSpc>
                <a:spcPct val="150000"/>
              </a:lnSpc>
            </a:pPr>
            <a:r>
              <a:rPr lang="en-US" sz="2800" dirty="0" smtClean="0"/>
              <a:t>Salivary bicarbonate is responsible for maintenance of </a:t>
            </a:r>
            <a:r>
              <a:rPr lang="en-US" sz="2800" dirty="0" err="1" smtClean="0"/>
              <a:t>pH.</a:t>
            </a:r>
            <a:endParaRPr lang="en-US" sz="2800" dirty="0" smtClean="0"/>
          </a:p>
          <a:p>
            <a:pPr eaLnBrk="1" hangingPunct="1">
              <a:lnSpc>
                <a:spcPct val="150000"/>
              </a:lnSpc>
            </a:pPr>
            <a:r>
              <a:rPr lang="en-US" sz="2800" dirty="0" smtClean="0"/>
              <a:t>At rest histidine rich </a:t>
            </a:r>
            <a:r>
              <a:rPr lang="en-US" sz="2800" dirty="0" err="1" smtClean="0"/>
              <a:t>peptidine</a:t>
            </a:r>
            <a:r>
              <a:rPr lang="en-US" sz="2800" dirty="0" smtClean="0"/>
              <a:t> and to a lesser extent, phosphates contribute to buffering action. </a:t>
            </a:r>
          </a:p>
          <a:p>
            <a:pPr eaLnBrk="1" hangingPunct="1">
              <a:lnSpc>
                <a:spcPct val="80000"/>
              </a:lnSpc>
            </a:pPr>
            <a:endParaRPr lang="en-US" sz="28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931863" y="609600"/>
            <a:ext cx="7158037" cy="1412875"/>
          </a:xfrm>
        </p:spPr>
        <p:txBody>
          <a:bodyPr/>
          <a:lstStyle/>
          <a:p>
            <a:pPr eaLnBrk="1" hangingPunct="1"/>
            <a:r>
              <a:rPr lang="en-US" sz="3200" smtClean="0">
                <a:solidFill>
                  <a:srgbClr val="FF0000"/>
                </a:solidFill>
              </a:rPr>
              <a:t>9) MAINTENANCE  OF TOOTH INTEGRITY-</a:t>
            </a:r>
            <a:r>
              <a:rPr lang="en-US" sz="3200" smtClean="0"/>
              <a:t/>
            </a:r>
            <a:br>
              <a:rPr lang="en-US" sz="3200" smtClean="0"/>
            </a:br>
            <a:endParaRPr lang="en-US" sz="3200" smtClean="0"/>
          </a:p>
        </p:txBody>
      </p:sp>
      <p:sp>
        <p:nvSpPr>
          <p:cNvPr id="16387" name="Rectangle 3"/>
          <p:cNvSpPr>
            <a:spLocks noGrp="1" noChangeArrowheads="1"/>
          </p:cNvSpPr>
          <p:nvPr>
            <p:ph type="body" idx="1"/>
          </p:nvPr>
        </p:nvSpPr>
        <p:spPr>
          <a:xfrm>
            <a:off x="949325" y="1600200"/>
            <a:ext cx="7661275" cy="4114800"/>
          </a:xfrm>
        </p:spPr>
        <p:txBody>
          <a:bodyPr>
            <a:noAutofit/>
          </a:bodyPr>
          <a:lstStyle/>
          <a:p>
            <a:pPr eaLnBrk="1" hangingPunct="1">
              <a:lnSpc>
                <a:spcPct val="150000"/>
              </a:lnSpc>
            </a:pPr>
            <a:r>
              <a:rPr lang="en-US" sz="2800" dirty="0" smtClean="0"/>
              <a:t>After the eruption, the crown of the tooth is fully formed morphologically but it is </a:t>
            </a:r>
            <a:r>
              <a:rPr lang="en-US" sz="2800" dirty="0" err="1" smtClean="0"/>
              <a:t>crystallographically</a:t>
            </a:r>
            <a:r>
              <a:rPr lang="en-US" sz="2800" dirty="0" smtClean="0"/>
              <a:t> incomplete.</a:t>
            </a:r>
          </a:p>
          <a:p>
            <a:pPr eaLnBrk="1" hangingPunct="1">
              <a:lnSpc>
                <a:spcPct val="150000"/>
              </a:lnSpc>
            </a:pPr>
            <a:r>
              <a:rPr lang="en-US" sz="2800" dirty="0" smtClean="0"/>
              <a:t>Interaction via diffusion of ions such as calcium, phosphorous, magnesium and fluoride into surface enamel increases surface hardness, decreases permeability and increases resistance to caries.</a:t>
            </a:r>
            <a:br>
              <a:rPr lang="en-US" sz="2800" dirty="0" smtClean="0"/>
            </a:br>
            <a:endParaRPr lang="en-US" sz="28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931863" y="492125"/>
            <a:ext cx="7158037" cy="1412875"/>
          </a:xfrm>
        </p:spPr>
        <p:txBody>
          <a:bodyPr/>
          <a:lstStyle/>
          <a:p>
            <a:pPr eaLnBrk="1" hangingPunct="1"/>
            <a:r>
              <a:rPr lang="en-US" sz="3600" smtClean="0">
                <a:solidFill>
                  <a:srgbClr val="FF0000"/>
                </a:solidFill>
              </a:rPr>
              <a:t>10)EXCRETORY FUNCTION-</a:t>
            </a:r>
            <a:br>
              <a:rPr lang="en-US" sz="3600" smtClean="0">
                <a:solidFill>
                  <a:srgbClr val="FF0000"/>
                </a:solidFill>
              </a:rPr>
            </a:br>
            <a:endParaRPr lang="en-US" sz="3600" smtClean="0">
              <a:solidFill>
                <a:srgbClr val="FF0000"/>
              </a:solidFill>
            </a:endParaRPr>
          </a:p>
        </p:txBody>
      </p:sp>
      <p:sp>
        <p:nvSpPr>
          <p:cNvPr id="17411" name="Rectangle 3"/>
          <p:cNvSpPr>
            <a:spLocks noGrp="1" noChangeArrowheads="1"/>
          </p:cNvSpPr>
          <p:nvPr>
            <p:ph type="body" idx="1"/>
          </p:nvPr>
        </p:nvSpPr>
        <p:spPr/>
        <p:txBody>
          <a:bodyPr/>
          <a:lstStyle/>
          <a:p>
            <a:pPr eaLnBrk="1" hangingPunct="1">
              <a:lnSpc>
                <a:spcPct val="160000"/>
              </a:lnSpc>
            </a:pPr>
            <a:r>
              <a:rPr lang="en-US" sz="2800" smtClean="0"/>
              <a:t>Many drugs as well as alcohol are excreted into saliva ,which could  theoretically serve as a route of elimination. </a:t>
            </a:r>
          </a:p>
          <a:p>
            <a:pPr eaLnBrk="1" hangingPunct="1"/>
            <a:endParaRPr lang="en-US" sz="280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931863" y="644525"/>
            <a:ext cx="7158037" cy="1412875"/>
          </a:xfrm>
        </p:spPr>
        <p:txBody>
          <a:bodyPr>
            <a:normAutofit fontScale="90000"/>
          </a:bodyPr>
          <a:lstStyle/>
          <a:p>
            <a:pPr eaLnBrk="1" hangingPunct="1"/>
            <a:r>
              <a:rPr lang="en-US" sz="3600" smtClean="0">
                <a:solidFill>
                  <a:srgbClr val="FF0000"/>
                </a:solidFill>
              </a:rPr>
              <a:t>11)MAINTENANCE OF MUCOUS MEMBRANE INTEGRITY-</a:t>
            </a:r>
            <a:br>
              <a:rPr lang="en-US" sz="3600" smtClean="0">
                <a:solidFill>
                  <a:srgbClr val="FF0000"/>
                </a:solidFill>
              </a:rPr>
            </a:br>
            <a:endParaRPr lang="en-US" sz="3600" smtClean="0">
              <a:solidFill>
                <a:srgbClr val="FF0000"/>
              </a:solidFill>
            </a:endParaRPr>
          </a:p>
        </p:txBody>
      </p:sp>
      <p:sp>
        <p:nvSpPr>
          <p:cNvPr id="18435" name="Rectangle 3"/>
          <p:cNvSpPr>
            <a:spLocks noGrp="1" noChangeArrowheads="1"/>
          </p:cNvSpPr>
          <p:nvPr>
            <p:ph type="body" idx="1"/>
          </p:nvPr>
        </p:nvSpPr>
        <p:spPr>
          <a:xfrm>
            <a:off x="381000" y="1600200"/>
            <a:ext cx="8194675" cy="4114800"/>
          </a:xfrm>
        </p:spPr>
        <p:txBody>
          <a:bodyPr/>
          <a:lstStyle/>
          <a:p>
            <a:pPr eaLnBrk="1" hangingPunct="1">
              <a:lnSpc>
                <a:spcPct val="150000"/>
              </a:lnSpc>
            </a:pPr>
            <a:r>
              <a:rPr lang="en-US" sz="2800" smtClean="0"/>
              <a:t>The salivary mucin posses properties such as low solubility,  high viscosity, elasticity and adhesiveness which enable them to concentrate on oral mucosal surface ,where they provide an effective  barrier against dessication and environmental insults.</a:t>
            </a:r>
          </a:p>
          <a:p>
            <a:pPr eaLnBrk="1" hangingPunct="1">
              <a:lnSpc>
                <a:spcPct val="90000"/>
              </a:lnSpc>
            </a:pPr>
            <a:endParaRPr lang="en-US" sz="280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endParaRPr lang="en-US" smtClean="0"/>
          </a:p>
        </p:txBody>
      </p:sp>
      <p:sp>
        <p:nvSpPr>
          <p:cNvPr id="19459" name="Content Placeholder 2"/>
          <p:cNvSpPr>
            <a:spLocks noGrp="1"/>
          </p:cNvSpPr>
          <p:nvPr>
            <p:ph idx="1"/>
          </p:nvPr>
        </p:nvSpPr>
        <p:spPr/>
        <p:txBody>
          <a:bodyPr/>
          <a:lstStyle/>
          <a:p>
            <a:pPr>
              <a:lnSpc>
                <a:spcPct val="150000"/>
              </a:lnSpc>
            </a:pPr>
            <a:r>
              <a:rPr lang="en-US" sz="2800" smtClean="0"/>
              <a:t>The glycosylated mucin of saliva are resistant to proteolysis.</a:t>
            </a:r>
          </a:p>
          <a:p>
            <a:pPr>
              <a:lnSpc>
                <a:spcPct val="150000"/>
              </a:lnSpc>
            </a:pPr>
            <a:endParaRPr lang="en-US" sz="2800"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TotalTime>
  <Words>605</Words>
  <Application>Microsoft Office PowerPoint</Application>
  <PresentationFormat>On-screen Show (4:3)</PresentationFormat>
  <Paragraphs>95</Paragraphs>
  <Slides>21</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3" baseType="lpstr">
      <vt:lpstr>Office Theme</vt:lpstr>
      <vt:lpstr>Photo Editor Photo</vt:lpstr>
      <vt:lpstr>SALIVARY GLANDS </vt:lpstr>
      <vt:lpstr>Purpose Statement</vt:lpstr>
      <vt:lpstr>Learning Objectives </vt:lpstr>
      <vt:lpstr>CONTENTS</vt:lpstr>
      <vt:lpstr>8)MAINTENANCE OF pH- </vt:lpstr>
      <vt:lpstr>9) MAINTENANCE  OF TOOTH INTEGRITY- </vt:lpstr>
      <vt:lpstr>10)EXCRETORY FUNCTION- </vt:lpstr>
      <vt:lpstr>11)MAINTENANCE OF MUCOUS MEMBRANE INTEGRITY- </vt:lpstr>
      <vt:lpstr>Slide 9</vt:lpstr>
      <vt:lpstr>CONNECTIVE  TISSUE</vt:lpstr>
      <vt:lpstr>Nerve supply </vt:lpstr>
      <vt:lpstr>Slide 12</vt:lpstr>
      <vt:lpstr>Slide 13</vt:lpstr>
      <vt:lpstr>Slide 14</vt:lpstr>
      <vt:lpstr>CLINICAL CONSIDERATIONS </vt:lpstr>
      <vt:lpstr>Age changes</vt:lpstr>
      <vt:lpstr>Diseases </vt:lpstr>
      <vt:lpstr>Xerostomia (dry mouth) </vt:lpstr>
      <vt:lpstr>Summary </vt:lpstr>
      <vt:lpstr>BIBLIOGRAPHY</vt:lpstr>
      <vt:lpstr>Slide 21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HOD</cp:lastModifiedBy>
  <cp:revision>5</cp:revision>
  <dcterms:created xsi:type="dcterms:W3CDTF">2006-08-16T00:00:00Z</dcterms:created>
  <dcterms:modified xsi:type="dcterms:W3CDTF">2018-02-05T05:48:44Z</dcterms:modified>
</cp:coreProperties>
</file>