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8"/>
  </p:notesMasterIdLst>
  <p:sldIdLst>
    <p:sldId id="256" r:id="rId2"/>
    <p:sldId id="319" r:id="rId3"/>
    <p:sldId id="320"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321"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49E607-7BE5-492E-8670-C1E7CDDBE570}" type="datetimeFigureOut">
              <a:rPr lang="en-US" smtClean="0"/>
              <a:t>04/06/2018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36F06D-E49A-45CE-83B0-8CFA7E741357}" type="slidenum">
              <a:rPr lang="en-US" smtClean="0"/>
              <a:t>‹#›</a:t>
            </a:fld>
            <a:endParaRPr lang="en-US"/>
          </a:p>
        </p:txBody>
      </p:sp>
    </p:spTree>
    <p:extLst>
      <p:ext uri="{BB962C8B-B14F-4D97-AF65-F5344CB8AC3E}">
        <p14:creationId xmlns:p14="http://schemas.microsoft.com/office/powerpoint/2010/main" val="3677769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b="1" dirty="0" smtClean="0"/>
              <a:t>(c) FILTRATION</a:t>
            </a:r>
          </a:p>
          <a:p>
            <a:pPr>
              <a:buNone/>
            </a:pPr>
            <a:endParaRPr lang="en-US" dirty="0" smtClean="0"/>
          </a:p>
          <a:p>
            <a:r>
              <a:rPr lang="en-US" dirty="0" smtClean="0"/>
              <a:t>Water can be purified on a small scale by filtering through ceramic filters such as Pasteur Chamberland filter, Berkefeld filter and "Katadyn" filter. </a:t>
            </a:r>
          </a:p>
          <a:p>
            <a:endParaRPr lang="en-US" dirty="0" smtClean="0"/>
          </a:p>
          <a:p>
            <a:r>
              <a:rPr lang="en-US" dirty="0" smtClean="0"/>
              <a:t>The essential part of a filter is the "candle" which is made of porcelain in the Chamberland type.</a:t>
            </a:r>
          </a:p>
          <a:p>
            <a:endParaRPr lang="en-US" dirty="0" smtClean="0"/>
          </a:p>
          <a:p>
            <a:r>
              <a:rPr lang="en-US" dirty="0" smtClean="0"/>
              <a:t>In the Katadyn filter, the surface of the filter is coated with a silver catalyst so that bacteria coming in contact with the surface are killed by the "oligodynamic" action of the silver ions, which are liberated into the water. </a:t>
            </a:r>
          </a:p>
          <a:p>
            <a:endParaRPr lang="en-US" dirty="0"/>
          </a:p>
        </p:txBody>
      </p:sp>
      <p:sp>
        <p:nvSpPr>
          <p:cNvPr id="4" name="Slide Number Placeholder 3"/>
          <p:cNvSpPr>
            <a:spLocks noGrp="1"/>
          </p:cNvSpPr>
          <p:nvPr>
            <p:ph type="sldNum" sz="quarter" idx="10"/>
          </p:nvPr>
        </p:nvSpPr>
        <p:spPr/>
        <p:txBody>
          <a:bodyPr/>
          <a:lstStyle/>
          <a:p>
            <a:fld id="{1336F06D-E49A-45CE-83B0-8CFA7E741357}" type="slidenum">
              <a:rPr lang="en-US" smtClean="0"/>
              <a:t>54</a:t>
            </a:fld>
            <a:endParaRPr lang="en-US"/>
          </a:p>
        </p:txBody>
      </p:sp>
    </p:spTree>
    <p:extLst>
      <p:ext uri="{BB962C8B-B14F-4D97-AF65-F5344CB8AC3E}">
        <p14:creationId xmlns:p14="http://schemas.microsoft.com/office/powerpoint/2010/main" val="2484917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04/06/2018</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57400" y="4191000"/>
            <a:ext cx="6400800" cy="1752600"/>
          </a:xfrm>
        </p:spPr>
        <p:txBody>
          <a:bodyPr>
            <a:normAutofit/>
          </a:bodyPr>
          <a:lstStyle/>
          <a:p>
            <a:pPr algn="r">
              <a:spcBef>
                <a:spcPct val="50000"/>
              </a:spcBef>
              <a:defRPr/>
            </a:pPr>
            <a:r>
              <a:rPr lang="en-US" b="1" dirty="0" smtClean="0">
                <a:effectLst>
                  <a:outerShdw blurRad="38100" dist="38100" dir="2700000" algn="tl">
                    <a:srgbClr val="C0C0C0"/>
                  </a:outerShdw>
                </a:effectLst>
                <a:cs typeface="Times New Roman" pitchFamily="18" charset="0"/>
              </a:rPr>
              <a:t>Presenter-</a:t>
            </a:r>
          </a:p>
          <a:p>
            <a:pPr algn="r">
              <a:spcBef>
                <a:spcPct val="50000"/>
              </a:spcBef>
              <a:defRPr/>
            </a:pPr>
            <a:r>
              <a:rPr lang="en-US" b="1" dirty="0" smtClean="0">
                <a:effectLst>
                  <a:outerShdw blurRad="38100" dist="38100" dir="2700000" algn="tl">
                    <a:srgbClr val="C0C0C0"/>
                  </a:outerShdw>
                </a:effectLst>
                <a:cs typeface="Times New Roman" pitchFamily="18" charset="0"/>
              </a:rPr>
              <a:t>DR.BHAGWAT KENDRE</a:t>
            </a:r>
          </a:p>
          <a:p>
            <a:pPr algn="r">
              <a:spcBef>
                <a:spcPct val="50000"/>
              </a:spcBef>
              <a:defRPr/>
            </a:pPr>
            <a:r>
              <a:rPr lang="en-US" b="1" dirty="0" smtClean="0">
                <a:effectLst>
                  <a:outerShdw blurRad="38100" dist="38100" dir="2700000" algn="tl">
                    <a:srgbClr val="C0C0C0"/>
                  </a:outerShdw>
                </a:effectLst>
                <a:cs typeface="Times New Roman" pitchFamily="18" charset="0"/>
              </a:rPr>
              <a:t>           </a:t>
            </a:r>
            <a:endParaRPr lang="en-US" dirty="0"/>
          </a:p>
        </p:txBody>
      </p:sp>
      <p:sp>
        <p:nvSpPr>
          <p:cNvPr id="2" name="Title 1"/>
          <p:cNvSpPr>
            <a:spLocks noGrp="1"/>
          </p:cNvSpPr>
          <p:nvPr>
            <p:ph type="ctrTitle"/>
          </p:nvPr>
        </p:nvSpPr>
        <p:spPr>
          <a:xfrm>
            <a:off x="914400" y="1524000"/>
            <a:ext cx="7772400" cy="1470025"/>
          </a:xfrm>
        </p:spPr>
        <p:txBody>
          <a:bodyPr/>
          <a:lstStyle/>
          <a:p>
            <a:r>
              <a:rPr lang="en-US" dirty="0" smtClean="0"/>
              <a:t>Purification of Water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382000" cy="5943600"/>
          </a:xfrm>
        </p:spPr>
        <p:txBody>
          <a:bodyPr>
            <a:normAutofit/>
          </a:bodyPr>
          <a:lstStyle/>
          <a:p>
            <a:pPr>
              <a:buNone/>
            </a:pPr>
            <a:r>
              <a:rPr lang="en-US" sz="3200" b="1" dirty="0" smtClean="0"/>
              <a:t>(c) Biological:</a:t>
            </a:r>
          </a:p>
          <a:p>
            <a:pPr>
              <a:buNone/>
            </a:pPr>
            <a:endParaRPr lang="en-US" dirty="0" smtClean="0"/>
          </a:p>
          <a:p>
            <a:pPr algn="just"/>
            <a:r>
              <a:rPr lang="en-US" dirty="0" smtClean="0"/>
              <a:t>The pathogenic organisms gradually die out. </a:t>
            </a:r>
          </a:p>
          <a:p>
            <a:pPr algn="just"/>
            <a:endParaRPr lang="en-US" dirty="0" smtClean="0"/>
          </a:p>
          <a:p>
            <a:pPr algn="just"/>
            <a:r>
              <a:rPr lang="en-US" dirty="0" smtClean="0"/>
              <a:t>It is found that when river water is stored the total bacterial count drops by as much as 90 per cent in the first 5-7 days. </a:t>
            </a:r>
          </a:p>
          <a:p>
            <a:pPr algn="just"/>
            <a:endParaRPr lang="en-US" dirty="0" smtClean="0"/>
          </a:p>
          <a:p>
            <a:pPr algn="just"/>
            <a:r>
              <a:rPr lang="en-US" dirty="0" smtClean="0"/>
              <a:t>The optimum period of storage of river water is to be about 10-14 days. </a:t>
            </a:r>
          </a:p>
          <a:p>
            <a:pPr algn="just"/>
            <a:endParaRPr lang="en-US" dirty="0" smtClean="0"/>
          </a:p>
          <a:p>
            <a:pPr algn="just"/>
            <a:r>
              <a:rPr lang="en-US" dirty="0" smtClean="0"/>
              <a:t>If the water is stored for long periods, there is development of vegetable growths such as algae which impart a bad smell and colour to water.</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066800"/>
            <a:ext cx="8229600" cy="5059363"/>
          </a:xfrm>
        </p:spPr>
        <p:txBody>
          <a:bodyPr/>
          <a:lstStyle/>
          <a:p>
            <a:pPr>
              <a:buNone/>
            </a:pPr>
            <a:r>
              <a:rPr lang="en-US" b="1" dirty="0" smtClean="0"/>
              <a:t>(II) FILTRATION</a:t>
            </a:r>
          </a:p>
          <a:p>
            <a:pPr>
              <a:buNone/>
            </a:pPr>
            <a:endParaRPr lang="en-US" dirty="0" smtClean="0"/>
          </a:p>
          <a:p>
            <a:pPr algn="just"/>
            <a:r>
              <a:rPr lang="en-US" dirty="0" smtClean="0"/>
              <a:t>Filtration is the second stage in the purification of water. </a:t>
            </a:r>
          </a:p>
          <a:p>
            <a:pPr algn="just"/>
            <a:endParaRPr lang="en-US" dirty="0" smtClean="0"/>
          </a:p>
          <a:p>
            <a:pPr algn="just"/>
            <a:r>
              <a:rPr lang="en-US" dirty="0" smtClean="0"/>
              <a:t>It is an important stage because 98-99 per cent of the bacteria are removed by filtration.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None/>
            </a:pPr>
            <a:r>
              <a:rPr lang="en-US" sz="3200" b="1" dirty="0" smtClean="0"/>
              <a:t>Types of filters </a:t>
            </a:r>
          </a:p>
          <a:p>
            <a:pPr>
              <a:buNone/>
            </a:pPr>
            <a:endParaRPr lang="en-US" b="1" dirty="0" smtClean="0"/>
          </a:p>
          <a:p>
            <a:r>
              <a:rPr lang="en-US" dirty="0" smtClean="0"/>
              <a:t>Biological or slow sand filters </a:t>
            </a:r>
          </a:p>
          <a:p>
            <a:endParaRPr lang="en-US" dirty="0" smtClean="0"/>
          </a:p>
          <a:p>
            <a:r>
              <a:rPr lang="en-US" dirty="0" smtClean="0"/>
              <a:t>Rapid sand or mechanical filters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8229600" cy="5516563"/>
          </a:xfrm>
        </p:spPr>
        <p:txBody>
          <a:bodyPr>
            <a:normAutofit/>
          </a:bodyPr>
          <a:lstStyle/>
          <a:p>
            <a:pPr>
              <a:buNone/>
            </a:pPr>
            <a:r>
              <a:rPr lang="en-US" b="1" u="sng" dirty="0" smtClean="0"/>
              <a:t>SLOW SAND OR BIOLOGICAL FILTERS </a:t>
            </a:r>
          </a:p>
          <a:p>
            <a:endParaRPr lang="en-US" dirty="0" smtClean="0"/>
          </a:p>
          <a:p>
            <a:pPr algn="just"/>
            <a:r>
              <a:rPr lang="en-US" sz="2800" dirty="0" smtClean="0"/>
              <a:t>Slow sand filters were first used for water treatment in 1804 in Scotland and subsequently in London. </a:t>
            </a:r>
          </a:p>
          <a:p>
            <a:pPr algn="just"/>
            <a:endParaRPr lang="en-US" sz="2800" dirty="0" smtClean="0"/>
          </a:p>
          <a:p>
            <a:pPr algn="just"/>
            <a:r>
              <a:rPr lang="en-US" sz="2800" dirty="0" smtClean="0"/>
              <a:t>During the 19</a:t>
            </a:r>
            <a:r>
              <a:rPr lang="en-US" sz="2800" baseline="30000" dirty="0" smtClean="0"/>
              <a:t>th</a:t>
            </a:r>
            <a:r>
              <a:rPr lang="en-US" sz="2800" dirty="0" smtClean="0"/>
              <a:t> century their use spread throughout the world.</a:t>
            </a:r>
          </a:p>
          <a:p>
            <a:pPr algn="just"/>
            <a:endParaRPr lang="en-US" sz="2800" dirty="0" smtClean="0"/>
          </a:p>
          <a:p>
            <a:pPr algn="just"/>
            <a:r>
              <a:rPr lang="en-US" sz="2800" dirty="0" smtClean="0"/>
              <a:t> Even today, they are generally accepted as the standard method of water purification.</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8229600" cy="5287963"/>
          </a:xfrm>
        </p:spPr>
        <p:txBody>
          <a:bodyPr/>
          <a:lstStyle/>
          <a:p>
            <a:pPr>
              <a:buNone/>
            </a:pPr>
            <a:r>
              <a:rPr lang="en-US" sz="3200" b="1" dirty="0" smtClean="0"/>
              <a:t>Elements of a slow sand filter</a:t>
            </a:r>
          </a:p>
          <a:p>
            <a:endParaRPr lang="en-US" dirty="0" smtClean="0"/>
          </a:p>
          <a:p>
            <a:pPr>
              <a:buNone/>
            </a:pPr>
            <a:r>
              <a:rPr lang="en-US" dirty="0" smtClean="0"/>
              <a:t>these consist of:</a:t>
            </a:r>
          </a:p>
          <a:p>
            <a:pPr>
              <a:buNone/>
            </a:pPr>
            <a:r>
              <a:rPr lang="en-US" dirty="0" smtClean="0"/>
              <a:t>(1) Supernatant (raw) water</a:t>
            </a:r>
          </a:p>
          <a:p>
            <a:pPr>
              <a:buNone/>
            </a:pPr>
            <a:r>
              <a:rPr lang="en-US" dirty="0" smtClean="0"/>
              <a:t>(2) A bed of graded sand</a:t>
            </a:r>
          </a:p>
          <a:p>
            <a:pPr>
              <a:buNone/>
            </a:pPr>
            <a:r>
              <a:rPr lang="en-US" dirty="0" smtClean="0"/>
              <a:t>(3) An under-drainage system; and</a:t>
            </a:r>
          </a:p>
          <a:p>
            <a:pPr>
              <a:buNone/>
            </a:pPr>
            <a:r>
              <a:rPr lang="en-US" dirty="0" smtClean="0"/>
              <a:t>(4) A system of filter control valves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8458200" cy="6019800"/>
          </a:xfrm>
        </p:spPr>
        <p:txBody>
          <a:bodyPr>
            <a:normAutofit/>
          </a:bodyPr>
          <a:lstStyle/>
          <a:p>
            <a:pPr marL="514350" indent="-514350">
              <a:buAutoNum type="arabicParenBoth"/>
            </a:pPr>
            <a:r>
              <a:rPr lang="en-US" sz="3200" b="1" dirty="0" smtClean="0"/>
              <a:t>Supernatant water</a:t>
            </a:r>
          </a:p>
          <a:p>
            <a:pPr marL="514350" indent="-514350">
              <a:buAutoNum type="arabicParenBoth"/>
            </a:pPr>
            <a:endParaRPr lang="en-US" dirty="0" smtClean="0"/>
          </a:p>
          <a:p>
            <a:pPr algn="just"/>
            <a:r>
              <a:rPr lang="en-US" dirty="0" smtClean="0"/>
              <a:t>The supernatant water above the sand bed, whose depth varies from 1 to 1.5 metre. </a:t>
            </a:r>
          </a:p>
          <a:p>
            <a:pPr algn="just"/>
            <a:endParaRPr lang="en-US" dirty="0" smtClean="0"/>
          </a:p>
          <a:p>
            <a:pPr algn="just"/>
            <a:r>
              <a:rPr lang="en-US" dirty="0" smtClean="0"/>
              <a:t>It provides a constant head of water so as to overcome the resistance of the filter bed and thereby promote the downward flow of water through the sand bed.</a:t>
            </a:r>
          </a:p>
          <a:p>
            <a:pPr algn="just"/>
            <a:endParaRPr lang="en-US" dirty="0" smtClean="0"/>
          </a:p>
          <a:p>
            <a:pPr algn="just"/>
            <a:r>
              <a:rPr lang="en-US" dirty="0" smtClean="0"/>
              <a:t> It provides waiting period of some hours for the raw water to undergo partial purification by sedimentation, oxidation and particle agglomeration.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686800" cy="6400800"/>
          </a:xfrm>
        </p:spPr>
        <p:txBody>
          <a:bodyPr>
            <a:normAutofit/>
          </a:bodyPr>
          <a:lstStyle/>
          <a:p>
            <a:pPr>
              <a:buNone/>
            </a:pPr>
            <a:r>
              <a:rPr lang="en-US" b="1" dirty="0" smtClean="0"/>
              <a:t>(2) </a:t>
            </a:r>
            <a:r>
              <a:rPr lang="en-US" sz="3200" b="1" dirty="0" smtClean="0"/>
              <a:t>Sand bed</a:t>
            </a:r>
            <a:endParaRPr lang="en-US" b="1" dirty="0" smtClean="0"/>
          </a:p>
          <a:p>
            <a:pPr>
              <a:buNone/>
            </a:pPr>
            <a:endParaRPr lang="en-US" dirty="0" smtClean="0"/>
          </a:p>
          <a:p>
            <a:r>
              <a:rPr lang="en-US" dirty="0" smtClean="0"/>
              <a:t>The most important part of the filter is the sand bed. </a:t>
            </a:r>
          </a:p>
          <a:p>
            <a:endParaRPr lang="en-US" dirty="0" smtClean="0"/>
          </a:p>
          <a:p>
            <a:r>
              <a:rPr lang="en-US" dirty="0" smtClean="0"/>
              <a:t>The thickness of the sand bed is about 1 metre. </a:t>
            </a:r>
          </a:p>
          <a:p>
            <a:endParaRPr lang="en-US" dirty="0" smtClean="0"/>
          </a:p>
          <a:p>
            <a:r>
              <a:rPr lang="en-US" dirty="0" smtClean="0"/>
              <a:t>The sand grains are carefully chosen so that they are rounded and have an "effective diameter" between 0.2 and 0.3 mm. </a:t>
            </a:r>
          </a:p>
          <a:p>
            <a:endParaRPr lang="en-US" dirty="0" smtClean="0"/>
          </a:p>
          <a:p>
            <a:r>
              <a:rPr lang="en-US" dirty="0" smtClean="0"/>
              <a:t>The sand should be clean and free from clay and organic matter. </a:t>
            </a:r>
          </a:p>
          <a:p>
            <a:endParaRPr lang="en-US" dirty="0" smtClean="0"/>
          </a:p>
          <a:p>
            <a:r>
              <a:rPr lang="en-US" dirty="0" smtClean="0"/>
              <a:t>The sand bed is supported by a layer of graded gravel 30- 40 cm deep.</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28600"/>
            <a:ext cx="8534400" cy="6324600"/>
          </a:xfrm>
        </p:spPr>
        <p:txBody>
          <a:bodyPr>
            <a:normAutofit/>
          </a:bodyPr>
          <a:lstStyle/>
          <a:p>
            <a:pPr>
              <a:buNone/>
            </a:pPr>
            <a:r>
              <a:rPr lang="en-US" sz="3200" b="1" dirty="0" smtClean="0"/>
              <a:t>Vital layer</a:t>
            </a:r>
          </a:p>
          <a:p>
            <a:endParaRPr lang="en-US" dirty="0" smtClean="0"/>
          </a:p>
          <a:p>
            <a:r>
              <a:rPr lang="en-US" dirty="0" smtClean="0"/>
              <a:t>The surface of the sand bed covered with a slimy growth known as vital layer, zoogleal layer or biological layer. </a:t>
            </a:r>
          </a:p>
          <a:p>
            <a:endParaRPr lang="en-US" dirty="0" smtClean="0"/>
          </a:p>
          <a:p>
            <a:r>
              <a:rPr lang="en-US" dirty="0" smtClean="0"/>
              <a:t>This layer is slimy and gelatinous.</a:t>
            </a:r>
          </a:p>
          <a:p>
            <a:endParaRPr lang="en-US" dirty="0" smtClean="0"/>
          </a:p>
          <a:p>
            <a:r>
              <a:rPr lang="en-US" dirty="0" smtClean="0"/>
              <a:t>It consists of threadlike algae and numerous forms of life including plankton, diatoms and bacteria. </a:t>
            </a:r>
          </a:p>
          <a:p>
            <a:endParaRPr lang="en-US" dirty="0" smtClean="0"/>
          </a:p>
          <a:p>
            <a:r>
              <a:rPr lang="en-US" dirty="0" smtClean="0"/>
              <a:t>The formation of vital layer is known as "ripening" of the filter. </a:t>
            </a:r>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382000" cy="5592763"/>
          </a:xfrm>
        </p:spPr>
        <p:txBody>
          <a:bodyPr>
            <a:normAutofit/>
          </a:bodyPr>
          <a:lstStyle/>
          <a:p>
            <a:r>
              <a:rPr lang="en-US" dirty="0" smtClean="0"/>
              <a:t>It may take several days for the vital layer to form fully, and when fully formed it extends for 2 to 3 cm into the top portion of the sand bed.</a:t>
            </a:r>
          </a:p>
          <a:p>
            <a:endParaRPr lang="en-US" dirty="0" smtClean="0"/>
          </a:p>
          <a:p>
            <a:r>
              <a:rPr lang="en-US" dirty="0" smtClean="0"/>
              <a:t> The vital layer is the "heart" of the slow sand filter.</a:t>
            </a:r>
          </a:p>
          <a:p>
            <a:endParaRPr lang="en-US" dirty="0" smtClean="0"/>
          </a:p>
          <a:p>
            <a:r>
              <a:rPr lang="en-US" dirty="0" smtClean="0"/>
              <a:t> It removes organic matter, holds back bacteria and oxidizes ammoniacal nitrogen into nitrates and helps in  bacteria-free water. </a:t>
            </a:r>
          </a:p>
          <a:p>
            <a:endParaRPr lang="en-US" dirty="0" smtClean="0"/>
          </a:p>
          <a:p>
            <a:r>
              <a:rPr lang="en-US" dirty="0" smtClean="0"/>
              <a:t>Until the vital layer is fully formed, the first few days filtrate is usually run to waste.</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6019800"/>
          </a:xfrm>
        </p:spPr>
        <p:txBody>
          <a:bodyPr>
            <a:normAutofit/>
          </a:bodyPr>
          <a:lstStyle/>
          <a:p>
            <a:pPr>
              <a:buNone/>
            </a:pPr>
            <a:r>
              <a:rPr lang="en-US" b="1" dirty="0" smtClean="0"/>
              <a:t>(3) </a:t>
            </a:r>
            <a:r>
              <a:rPr lang="en-US" sz="3200" b="1" dirty="0" smtClean="0"/>
              <a:t>Under -drainage system</a:t>
            </a:r>
            <a:endParaRPr lang="en-US" b="1" dirty="0" smtClean="0"/>
          </a:p>
          <a:p>
            <a:pPr>
              <a:buNone/>
            </a:pPr>
            <a:endParaRPr lang="en-US" dirty="0" smtClean="0"/>
          </a:p>
          <a:p>
            <a:r>
              <a:rPr lang="en-US" dirty="0" smtClean="0"/>
              <a:t>At the bottom of the filter bed is the under-drainage system.</a:t>
            </a:r>
          </a:p>
          <a:p>
            <a:endParaRPr lang="en-US" dirty="0" smtClean="0"/>
          </a:p>
          <a:p>
            <a:r>
              <a:rPr lang="en-US" dirty="0" smtClean="0"/>
              <a:t> It consists of porous or perforated pipes which serve as-</a:t>
            </a:r>
          </a:p>
          <a:p>
            <a:pPr>
              <a:buNone/>
            </a:pPr>
            <a:r>
              <a:rPr lang="en-US" dirty="0" smtClean="0"/>
              <a:t>			- providing an outlet for filtered water,  			- supporting the filter medium above. </a:t>
            </a:r>
          </a:p>
          <a:p>
            <a:endParaRPr lang="en-US" dirty="0" smtClean="0"/>
          </a:p>
          <a:p>
            <a:r>
              <a:rPr lang="en-US" dirty="0" smtClean="0"/>
              <a:t>Once the filter bed has been placed, the under-drainage system cannot be seen.</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228600"/>
            <a:ext cx="7772400" cy="6400800"/>
          </a:xfrm>
        </p:spPr>
        <p:txBody>
          <a:bodyPr>
            <a:normAutofit fontScale="85000" lnSpcReduction="20000"/>
          </a:bodyPr>
          <a:lstStyle/>
          <a:p>
            <a:pPr algn="ctr">
              <a:buNone/>
            </a:pPr>
            <a:r>
              <a:rPr lang="en-US" b="1" dirty="0" smtClean="0"/>
              <a:t>CONTENTS</a:t>
            </a:r>
          </a:p>
          <a:p>
            <a:endParaRPr lang="en-US" dirty="0" smtClean="0"/>
          </a:p>
          <a:p>
            <a:r>
              <a:rPr lang="en-US" dirty="0" smtClean="0">
                <a:latin typeface="Times New Roman" pitchFamily="18" charset="0"/>
                <a:cs typeface="Times New Roman" pitchFamily="18" charset="0"/>
              </a:rPr>
              <a:t>Types</a:t>
            </a:r>
          </a:p>
          <a:p>
            <a:r>
              <a:rPr lang="en-US" b="1" dirty="0" smtClean="0">
                <a:latin typeface="Times New Roman" pitchFamily="18" charset="0"/>
                <a:cs typeface="Times New Roman" pitchFamily="18" charset="0"/>
              </a:rPr>
              <a:t>Purification of water on a large scale</a:t>
            </a:r>
          </a:p>
          <a:p>
            <a:endParaRPr lang="en-US" b="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Storage</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Filtration</a:t>
            </a:r>
          </a:p>
          <a:p>
            <a:r>
              <a:rPr lang="en-US" dirty="0" smtClean="0">
                <a:latin typeface="Times New Roman" pitchFamily="18" charset="0"/>
                <a:cs typeface="Times New Roman" pitchFamily="18" charset="0"/>
              </a:rPr>
              <a:t>Types of filters </a:t>
            </a:r>
          </a:p>
          <a:p>
            <a:pPr marL="514350" indent="-514350">
              <a:buNone/>
            </a:pPr>
            <a:r>
              <a:rPr lang="en-US" dirty="0" smtClean="0">
                <a:latin typeface="Times New Roman" pitchFamily="18" charset="0"/>
                <a:cs typeface="Times New Roman" pitchFamily="18" charset="0"/>
              </a:rPr>
              <a:t>1.	Biological or slow sand filters </a:t>
            </a:r>
          </a:p>
          <a:p>
            <a:pPr>
              <a:buNone/>
            </a:pPr>
            <a:r>
              <a:rPr lang="en-US" dirty="0" smtClean="0">
                <a:latin typeface="Times New Roman" pitchFamily="18" charset="0"/>
                <a:cs typeface="Times New Roman" pitchFamily="18" charset="0"/>
              </a:rPr>
              <a:t>		- Elements of a slow sand filter</a:t>
            </a:r>
          </a:p>
          <a:p>
            <a:pPr marL="514350" indent="-514350">
              <a:buNone/>
            </a:pPr>
            <a:r>
              <a:rPr lang="en-US" dirty="0" smtClean="0">
                <a:latin typeface="Times New Roman" pitchFamily="18" charset="0"/>
                <a:cs typeface="Times New Roman" pitchFamily="18" charset="0"/>
              </a:rPr>
              <a:t>2.	Rapid sand or mechanical filters</a:t>
            </a:r>
          </a:p>
          <a:p>
            <a:pPr>
              <a:buNone/>
            </a:pPr>
            <a:r>
              <a:rPr lang="en-US" dirty="0" smtClean="0">
                <a:latin typeface="Times New Roman" pitchFamily="18" charset="0"/>
                <a:cs typeface="Times New Roman" pitchFamily="18" charset="0"/>
              </a:rPr>
              <a:t>		- Steps in rapid sand filters</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Disinfection</a:t>
            </a:r>
          </a:p>
          <a:p>
            <a:pPr>
              <a:buNone/>
            </a:pPr>
            <a:r>
              <a:rPr lang="en-US" b="1" dirty="0" smtClean="0">
                <a:latin typeface="Times New Roman" pitchFamily="18" charset="0"/>
                <a:cs typeface="Times New Roman" pitchFamily="18" charset="0"/>
              </a:rPr>
              <a:t>		-  </a:t>
            </a:r>
            <a:r>
              <a:rPr lang="en-US" dirty="0" smtClean="0">
                <a:latin typeface="Times New Roman" pitchFamily="18" charset="0"/>
                <a:cs typeface="Times New Roman" pitchFamily="18" charset="0"/>
              </a:rPr>
              <a:t>Action of chlorine</a:t>
            </a:r>
          </a:p>
          <a:p>
            <a:pPr>
              <a:buNone/>
            </a:pPr>
            <a:r>
              <a:rPr lang="en-US" dirty="0" smtClean="0">
                <a:latin typeface="Times New Roman" pitchFamily="18" charset="0"/>
                <a:cs typeface="Times New Roman" pitchFamily="18" charset="0"/>
              </a:rPr>
              <a:t>		-  Principles of chlorination</a:t>
            </a:r>
          </a:p>
          <a:p>
            <a:pPr>
              <a:buNone/>
            </a:pPr>
            <a:r>
              <a:rPr lang="en-US" dirty="0" smtClean="0">
                <a:latin typeface="Times New Roman" pitchFamily="18" charset="0"/>
                <a:cs typeface="Times New Roman" pitchFamily="18" charset="0"/>
              </a:rPr>
              <a:t>		-  Method of chlorination</a:t>
            </a:r>
          </a:p>
          <a:p>
            <a:endParaRPr lang="en-US" sz="2800" dirty="0" smtClean="0"/>
          </a:p>
          <a:p>
            <a:pPr>
              <a:buNone/>
            </a:pPr>
            <a:endParaRPr lang="en-US" sz="2400" dirty="0" smtClean="0"/>
          </a:p>
          <a:p>
            <a:endParaRPr lang="en-US" sz="2800" dirty="0" smtClean="0"/>
          </a:p>
          <a:p>
            <a:endParaRPr lang="en-US" sz="2800" b="1" u="sng"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8229600" cy="5287963"/>
          </a:xfrm>
        </p:spPr>
        <p:txBody>
          <a:bodyPr>
            <a:normAutofit lnSpcReduction="10000"/>
          </a:bodyPr>
          <a:lstStyle/>
          <a:p>
            <a:pPr>
              <a:buNone/>
            </a:pPr>
            <a:r>
              <a:rPr lang="en-US" sz="3200" b="1" dirty="0" smtClean="0"/>
              <a:t>Filter box: </a:t>
            </a:r>
          </a:p>
          <a:p>
            <a:endParaRPr lang="en-US" dirty="0" smtClean="0"/>
          </a:p>
          <a:p>
            <a:r>
              <a:rPr lang="en-US" dirty="0" smtClean="0"/>
              <a:t>The first 3 elements (e.g. supernatant water, sand bed and under-drainage system) are contained in the filter box.</a:t>
            </a:r>
          </a:p>
          <a:p>
            <a:endParaRPr lang="en-US" dirty="0" smtClean="0"/>
          </a:p>
          <a:p>
            <a:r>
              <a:rPr lang="en-US" dirty="0" smtClean="0"/>
              <a:t> The filter box is an open box.</a:t>
            </a:r>
          </a:p>
          <a:p>
            <a:endParaRPr lang="en-US" dirty="0" smtClean="0"/>
          </a:p>
          <a:p>
            <a:r>
              <a:rPr lang="en-US" dirty="0" smtClean="0"/>
              <a:t>It usually rectangular in shape, from 2.5 to 4 metres deep.</a:t>
            </a:r>
          </a:p>
          <a:p>
            <a:endParaRPr lang="en-US" dirty="0" smtClean="0"/>
          </a:p>
          <a:p>
            <a:r>
              <a:rPr lang="en-US" dirty="0" smtClean="0"/>
              <a:t>It is built wholly or partly below ground. </a:t>
            </a:r>
          </a:p>
          <a:p>
            <a:endParaRPr lang="en-US" dirty="0" smtClean="0"/>
          </a:p>
          <a:p>
            <a:r>
              <a:rPr lang="en-US" dirty="0" smtClean="0"/>
              <a:t>The walls may be made of stone, brick or cement.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smtClean="0"/>
              <a:t>The filter box consists from top to bottom :</a:t>
            </a:r>
          </a:p>
          <a:p>
            <a:endParaRPr lang="en-US" dirty="0" smtClean="0"/>
          </a:p>
          <a:p>
            <a:r>
              <a:rPr lang="en-US" dirty="0" smtClean="0"/>
              <a:t>Supernatant water      ……..       1 to 1.5 metre</a:t>
            </a:r>
          </a:p>
          <a:p>
            <a:r>
              <a:rPr lang="en-US" dirty="0" smtClean="0"/>
              <a:t>Sand bed                     ………      1.2 metre     </a:t>
            </a:r>
          </a:p>
          <a:p>
            <a:r>
              <a:rPr lang="en-US" dirty="0" smtClean="0"/>
              <a:t>Gravel support           ……..       0.30 metre</a:t>
            </a:r>
          </a:p>
          <a:p>
            <a:r>
              <a:rPr lang="en-US" dirty="0" smtClean="0"/>
              <a:t>Filter bottom               ……..      0.16 metre</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8229600" cy="5638800"/>
          </a:xfrm>
        </p:spPr>
        <p:txBody>
          <a:bodyPr>
            <a:normAutofit/>
          </a:bodyPr>
          <a:lstStyle/>
          <a:p>
            <a:pPr>
              <a:buNone/>
            </a:pPr>
            <a:r>
              <a:rPr lang="en-US" b="1" dirty="0" smtClean="0"/>
              <a:t>(4) </a:t>
            </a:r>
            <a:r>
              <a:rPr lang="en-US" sz="3200" b="1" dirty="0" smtClean="0"/>
              <a:t>Filter control</a:t>
            </a:r>
            <a:endParaRPr lang="en-US" b="1" dirty="0" smtClean="0"/>
          </a:p>
          <a:p>
            <a:pPr>
              <a:buNone/>
            </a:pPr>
            <a:endParaRPr lang="en-US" dirty="0" smtClean="0"/>
          </a:p>
          <a:p>
            <a:r>
              <a:rPr lang="en-US" dirty="0" smtClean="0"/>
              <a:t> The purpose of these devices is to maintain a constant rate of filtration. </a:t>
            </a:r>
          </a:p>
          <a:p>
            <a:endParaRPr lang="en-US" dirty="0" smtClean="0"/>
          </a:p>
          <a:p>
            <a:r>
              <a:rPr lang="en-US" dirty="0" smtClean="0"/>
              <a:t>An important component of the regulation system is the "</a:t>
            </a:r>
            <a:r>
              <a:rPr lang="en-US" dirty="0" err="1" smtClean="0"/>
              <a:t>Venturi</a:t>
            </a:r>
            <a:r>
              <a:rPr lang="en-US" dirty="0" smtClean="0"/>
              <a:t> meter" which measures the bed resistance or "loss of head". </a:t>
            </a:r>
          </a:p>
          <a:p>
            <a:endParaRPr lang="en-US" dirty="0" smtClean="0"/>
          </a:p>
          <a:p>
            <a:r>
              <a:rPr lang="en-US" dirty="0" smtClean="0"/>
              <a:t>When the resistance builds up, the operator opens the regulating valve so as to maintain a steady rate of filtration.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8229600" cy="5287963"/>
          </a:xfrm>
        </p:spPr>
        <p:txBody>
          <a:bodyPr>
            <a:normAutofit/>
          </a:bodyPr>
          <a:lstStyle/>
          <a:p>
            <a:pPr>
              <a:buNone/>
            </a:pPr>
            <a:r>
              <a:rPr lang="en-US" sz="3200" b="1" dirty="0" smtClean="0"/>
              <a:t>Filter cleaning: </a:t>
            </a:r>
          </a:p>
          <a:p>
            <a:endParaRPr lang="en-US" dirty="0" smtClean="0"/>
          </a:p>
          <a:p>
            <a:r>
              <a:rPr lang="en-US" dirty="0" smtClean="0"/>
              <a:t>Normally the filter may run for weeks or even months without cleaning. </a:t>
            </a:r>
          </a:p>
          <a:p>
            <a:endParaRPr lang="en-US" dirty="0" smtClean="0"/>
          </a:p>
          <a:p>
            <a:r>
              <a:rPr lang="en-US" dirty="0" smtClean="0"/>
              <a:t>When the bed resistance increases to such an extent that the regulating valve has to be kept fully open, it is time to clean the filter bed.</a:t>
            </a:r>
          </a:p>
          <a:p>
            <a:endParaRPr lang="en-US" dirty="0" smtClean="0"/>
          </a:p>
          <a:p>
            <a:r>
              <a:rPr lang="en-US" dirty="0" smtClean="0"/>
              <a:t> At this stage, the supernatant water is drained off, and the sand bed is cleaned by "scraping" off the top portion of the sand layer.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2000"/>
            <a:ext cx="8229600" cy="5364163"/>
          </a:xfrm>
        </p:spPr>
        <p:txBody>
          <a:bodyPr>
            <a:normAutofit lnSpcReduction="10000"/>
          </a:bodyPr>
          <a:lstStyle/>
          <a:p>
            <a:pPr>
              <a:buNone/>
            </a:pPr>
            <a:r>
              <a:rPr lang="en-US" b="1" dirty="0" smtClean="0"/>
              <a:t>The advantages of a slow sand filter are: </a:t>
            </a:r>
          </a:p>
          <a:p>
            <a:endParaRPr lang="en-US" dirty="0" smtClean="0"/>
          </a:p>
          <a:p>
            <a:pPr>
              <a:buNone/>
            </a:pPr>
            <a:r>
              <a:rPr lang="en-US" dirty="0" smtClean="0"/>
              <a:t>(1) simple to construct and operate</a:t>
            </a:r>
          </a:p>
          <a:p>
            <a:endParaRPr lang="en-US" dirty="0" smtClean="0"/>
          </a:p>
          <a:p>
            <a:pPr>
              <a:buNone/>
            </a:pPr>
            <a:r>
              <a:rPr lang="en-US" dirty="0" smtClean="0"/>
              <a:t> (2) the cost of construction is cheaper than that of rapid sand filters </a:t>
            </a:r>
          </a:p>
          <a:p>
            <a:endParaRPr lang="en-US" dirty="0" smtClean="0"/>
          </a:p>
          <a:p>
            <a:pPr>
              <a:buNone/>
            </a:pPr>
            <a:r>
              <a:rPr lang="en-US" dirty="0" smtClean="0"/>
              <a:t>(3) the physical, chemical and bacteriological quality of filtered water is very high. </a:t>
            </a:r>
          </a:p>
          <a:p>
            <a:endParaRPr lang="en-US" dirty="0" smtClean="0"/>
          </a:p>
          <a:p>
            <a:pPr>
              <a:buNone/>
            </a:pPr>
            <a:r>
              <a:rPr lang="en-US" dirty="0" smtClean="0"/>
              <a:t>(4) When working ideally, slow sand filters have been shown to reduce total bacterial counts by 99.9 to 99.99 per cent and E. coli by 99 to 99.9 per cent.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8229600" cy="4983163"/>
          </a:xfrm>
        </p:spPr>
        <p:txBody>
          <a:bodyPr>
            <a:normAutofit/>
          </a:bodyPr>
          <a:lstStyle/>
          <a:p>
            <a:pPr>
              <a:buNone/>
            </a:pPr>
            <a:r>
              <a:rPr lang="en-US" b="1" u="sng" dirty="0" smtClean="0"/>
              <a:t>RAPID SAND OR MECHANICAL FILTERS</a:t>
            </a:r>
          </a:p>
          <a:p>
            <a:pPr>
              <a:buNone/>
            </a:pPr>
            <a:endParaRPr lang="en-US" dirty="0" smtClean="0"/>
          </a:p>
          <a:p>
            <a:r>
              <a:rPr lang="en-US" dirty="0" smtClean="0"/>
              <a:t>In 1885, the first rapid sand filters were installed in the USA. </a:t>
            </a:r>
          </a:p>
          <a:p>
            <a:endParaRPr lang="en-US" dirty="0" smtClean="0"/>
          </a:p>
          <a:p>
            <a:pPr>
              <a:buNone/>
            </a:pPr>
            <a:r>
              <a:rPr lang="en-US" b="1" dirty="0" smtClean="0"/>
              <a:t>Types</a:t>
            </a:r>
          </a:p>
          <a:p>
            <a:endParaRPr lang="en-US" dirty="0" smtClean="0"/>
          </a:p>
          <a:p>
            <a:r>
              <a:rPr lang="en-US" dirty="0" smtClean="0"/>
              <a:t>Gravity type (e.g. Paterson's filter) and</a:t>
            </a:r>
          </a:p>
          <a:p>
            <a:endParaRPr lang="en-US" dirty="0" smtClean="0"/>
          </a:p>
          <a:p>
            <a:r>
              <a:rPr lang="en-US" dirty="0" smtClean="0"/>
              <a:t> Pressure type (e.g. Candy’s filter).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990600"/>
            <a:ext cx="8229600" cy="4525963"/>
          </a:xfrm>
        </p:spPr>
        <p:txBody>
          <a:bodyPr/>
          <a:lstStyle/>
          <a:p>
            <a:pPr>
              <a:buNone/>
            </a:pPr>
            <a:r>
              <a:rPr lang="en-US" sz="3200" b="1" dirty="0" smtClean="0"/>
              <a:t>Steps :</a:t>
            </a:r>
            <a:endParaRPr lang="en-US" b="1" dirty="0" smtClean="0"/>
          </a:p>
          <a:p>
            <a:pPr>
              <a:buNone/>
            </a:pPr>
            <a:endParaRPr lang="en-US" b="1" dirty="0" smtClean="0"/>
          </a:p>
          <a:p>
            <a:r>
              <a:rPr lang="en-US" dirty="0" smtClean="0"/>
              <a:t>Coagulation</a:t>
            </a:r>
          </a:p>
          <a:p>
            <a:r>
              <a:rPr lang="en-US" dirty="0" smtClean="0"/>
              <a:t>Rapid mixing</a:t>
            </a:r>
          </a:p>
          <a:p>
            <a:r>
              <a:rPr lang="en-US" dirty="0" smtClean="0"/>
              <a:t>Flocculation</a:t>
            </a:r>
          </a:p>
          <a:p>
            <a:r>
              <a:rPr lang="en-US" dirty="0" smtClean="0"/>
              <a:t>Sedimentation</a:t>
            </a:r>
          </a:p>
          <a:p>
            <a:r>
              <a:rPr lang="en-US" dirty="0" smtClean="0"/>
              <a:t>Filtration</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buNone/>
            </a:pPr>
            <a:r>
              <a:rPr lang="en-US" sz="3200" b="1" dirty="0" smtClean="0"/>
              <a:t>(1) Coagulation: </a:t>
            </a:r>
          </a:p>
          <a:p>
            <a:endParaRPr lang="en-US" dirty="0" smtClean="0"/>
          </a:p>
          <a:p>
            <a:r>
              <a:rPr lang="en-US" dirty="0" smtClean="0"/>
              <a:t>The raw water is first treated with a chemical coagulant such as alum.</a:t>
            </a:r>
          </a:p>
          <a:p>
            <a:endParaRPr lang="en-US" dirty="0" smtClean="0"/>
          </a:p>
          <a:p>
            <a:r>
              <a:rPr lang="en-US" dirty="0" smtClean="0"/>
              <a:t> The dose of which varies from 5-40 mg or more per litre, depending upon the turbidity and colour, temperature and the pH value of the water.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990600"/>
            <a:ext cx="8229600" cy="4525963"/>
          </a:xfrm>
        </p:spPr>
        <p:txBody>
          <a:bodyPr>
            <a:normAutofit/>
          </a:bodyPr>
          <a:lstStyle/>
          <a:p>
            <a:pPr>
              <a:buNone/>
            </a:pPr>
            <a:r>
              <a:rPr lang="en-US" sz="3200" b="1" dirty="0" smtClean="0"/>
              <a:t>(2) Rapid mixing: </a:t>
            </a:r>
          </a:p>
          <a:p>
            <a:endParaRPr lang="en-US" dirty="0" smtClean="0"/>
          </a:p>
          <a:p>
            <a:r>
              <a:rPr lang="en-US" dirty="0" smtClean="0"/>
              <a:t>The treated water is then subjected violent agitation in a "mixing chamber" for a few minutes. </a:t>
            </a:r>
          </a:p>
          <a:p>
            <a:endParaRPr lang="en-US" dirty="0" smtClean="0"/>
          </a:p>
          <a:p>
            <a:r>
              <a:rPr lang="en-US" dirty="0" smtClean="0"/>
              <a:t>This allows a quick and thorough dissemination of alum throughout the bulk of the water, which is very necessary.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lnSpcReduction="10000"/>
          </a:bodyPr>
          <a:lstStyle/>
          <a:p>
            <a:pPr>
              <a:buNone/>
            </a:pPr>
            <a:r>
              <a:rPr lang="en-US" sz="3200" b="1" dirty="0" smtClean="0"/>
              <a:t>(3) Flocculation: </a:t>
            </a:r>
          </a:p>
          <a:p>
            <a:endParaRPr lang="en-US" dirty="0" smtClean="0"/>
          </a:p>
          <a:p>
            <a:r>
              <a:rPr lang="en-US" dirty="0" smtClean="0"/>
              <a:t>The next phase involves a slow and gentle stirring of the treated water in a "flocculation chamber" for about 30 minutes. </a:t>
            </a:r>
          </a:p>
          <a:p>
            <a:endParaRPr lang="en-US" dirty="0" smtClean="0"/>
          </a:p>
          <a:p>
            <a:r>
              <a:rPr lang="en-US" dirty="0" smtClean="0"/>
              <a:t>The mechanical type of flocculator is the most widely used.</a:t>
            </a:r>
          </a:p>
          <a:p>
            <a:endParaRPr lang="en-US" dirty="0" smtClean="0"/>
          </a:p>
          <a:p>
            <a:r>
              <a:rPr lang="en-US" dirty="0" smtClean="0"/>
              <a:t> It consists of a number of paddles which rotate at 2 to 4 rpm.</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304800"/>
            <a:ext cx="8305800" cy="6172200"/>
          </a:xfrm>
        </p:spPr>
        <p:txBody>
          <a:bodyPr>
            <a:normAutofit fontScale="92500" lnSpcReduction="10000"/>
          </a:bodyPr>
          <a:lstStyle/>
          <a:p>
            <a:r>
              <a:rPr lang="en-US" sz="2800" b="1" dirty="0" smtClean="0">
                <a:latin typeface="Times New Roman" pitchFamily="18" charset="0"/>
                <a:cs typeface="Times New Roman" pitchFamily="18" charset="0"/>
              </a:rPr>
              <a:t>Purification of water on a small scale</a:t>
            </a:r>
          </a:p>
          <a:p>
            <a:endParaRPr lang="en-US" sz="2800" b="1"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(1)	Household purification of water</a:t>
            </a:r>
          </a:p>
          <a:p>
            <a:r>
              <a:rPr lang="en-US" sz="2800" dirty="0" smtClean="0">
                <a:latin typeface="Times New Roman" pitchFamily="18" charset="0"/>
                <a:cs typeface="Times New Roman" pitchFamily="18" charset="0"/>
              </a:rPr>
              <a:t>Methods</a:t>
            </a:r>
          </a:p>
          <a:p>
            <a:pPr>
              <a:buNone/>
            </a:pPr>
            <a:r>
              <a:rPr lang="en-US" sz="2800" dirty="0" smtClean="0">
                <a:latin typeface="Times New Roman" pitchFamily="18" charset="0"/>
                <a:cs typeface="Times New Roman" pitchFamily="18" charset="0"/>
              </a:rPr>
              <a:t>	A) Boiling</a:t>
            </a:r>
          </a:p>
          <a:p>
            <a:pPr>
              <a:buNone/>
            </a:pPr>
            <a:r>
              <a:rPr lang="en-US" sz="2800" dirty="0" smtClean="0">
                <a:latin typeface="Times New Roman" pitchFamily="18" charset="0"/>
                <a:cs typeface="Times New Roman" pitchFamily="18" charset="0"/>
              </a:rPr>
              <a:t>	B) Chemical disinfection</a:t>
            </a:r>
          </a:p>
          <a:p>
            <a:pPr>
              <a:buNone/>
            </a:pPr>
            <a:r>
              <a:rPr lang="en-US" sz="2800" dirty="0" smtClean="0">
                <a:latin typeface="Times New Roman" pitchFamily="18" charset="0"/>
                <a:cs typeface="Times New Roman" pitchFamily="18" charset="0"/>
              </a:rPr>
              <a:t>	C) Filtration</a:t>
            </a:r>
          </a:p>
          <a:p>
            <a:pPr>
              <a:buNone/>
            </a:pPr>
            <a:endParaRPr lang="en-US" sz="2800" b="1" u="sng"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(2)	Disinfection of  Wells</a:t>
            </a:r>
          </a:p>
          <a:p>
            <a:r>
              <a:rPr lang="en-US" sz="2800" dirty="0" smtClean="0">
                <a:latin typeface="Times New Roman" pitchFamily="18" charset="0"/>
                <a:cs typeface="Times New Roman" pitchFamily="18" charset="0"/>
              </a:rPr>
              <a:t>Steps in well disinfection</a:t>
            </a:r>
          </a:p>
          <a:p>
            <a:r>
              <a:rPr lang="en-US" sz="2800" dirty="0" smtClean="0">
                <a:latin typeface="Times New Roman" pitchFamily="18" charset="0"/>
                <a:cs typeface="Times New Roman" pitchFamily="18" charset="0"/>
              </a:rPr>
              <a:t>The double pot method</a:t>
            </a:r>
          </a:p>
          <a:p>
            <a:endParaRPr lang="en-US" sz="2800" b="1" u="sng"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Conclusion</a:t>
            </a:r>
          </a:p>
          <a:p>
            <a:r>
              <a:rPr lang="en-US" sz="2800" dirty="0" smtClean="0">
                <a:latin typeface="Times New Roman" pitchFamily="18" charset="0"/>
                <a:cs typeface="Times New Roman" pitchFamily="18" charset="0"/>
              </a:rPr>
              <a:t>References</a:t>
            </a:r>
          </a:p>
          <a:p>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867400"/>
          </a:xfrm>
        </p:spPr>
        <p:txBody>
          <a:bodyPr>
            <a:normAutofit lnSpcReduction="10000"/>
          </a:bodyPr>
          <a:lstStyle/>
          <a:p>
            <a:pPr>
              <a:buNone/>
            </a:pPr>
            <a:r>
              <a:rPr lang="en-US" sz="3200" b="1" dirty="0" smtClean="0"/>
              <a:t>(4) Sedimentation: </a:t>
            </a:r>
          </a:p>
          <a:p>
            <a:endParaRPr lang="en-US" dirty="0" smtClean="0"/>
          </a:p>
          <a:p>
            <a:r>
              <a:rPr lang="en-US" dirty="0" smtClean="0"/>
              <a:t>The coagulated water is  led into sedimentation tanks.</a:t>
            </a:r>
          </a:p>
          <a:p>
            <a:endParaRPr lang="en-US" dirty="0" smtClean="0"/>
          </a:p>
          <a:p>
            <a:r>
              <a:rPr lang="en-US" dirty="0" smtClean="0"/>
              <a:t> It is detained for periods varying from 2-6 hours when the flocculent precipitate together with impurities and bacteria settle down in the tank. </a:t>
            </a:r>
          </a:p>
          <a:p>
            <a:endParaRPr lang="en-US" dirty="0" smtClean="0"/>
          </a:p>
          <a:p>
            <a:r>
              <a:rPr lang="en-US" dirty="0" smtClean="0"/>
              <a:t>At least 95 per cent of the flocculent precipitate needs to be removed before the water is admitted into the rapid sand filters. </a:t>
            </a:r>
          </a:p>
          <a:p>
            <a:endParaRPr lang="en-US" dirty="0" smtClean="0"/>
          </a:p>
          <a:p>
            <a:r>
              <a:rPr lang="en-US" dirty="0" smtClean="0"/>
              <a:t>The precipitate or sludge which settles at the bottom is removed from time to time without disturbing the operation of the tank.</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52400"/>
            <a:ext cx="8763000" cy="6629400"/>
          </a:xfrm>
        </p:spPr>
        <p:txBody>
          <a:bodyPr>
            <a:normAutofit/>
          </a:bodyPr>
          <a:lstStyle/>
          <a:p>
            <a:pPr>
              <a:buNone/>
            </a:pPr>
            <a:r>
              <a:rPr lang="en-US" b="1" dirty="0" smtClean="0"/>
              <a:t>(5) Filtration: </a:t>
            </a:r>
            <a:r>
              <a:rPr lang="en-US" dirty="0" smtClean="0"/>
              <a:t>The partly clarified water is now subjected to rapid sand filtration.</a:t>
            </a:r>
          </a:p>
          <a:p>
            <a:pPr>
              <a:buNone/>
            </a:pPr>
            <a:r>
              <a:rPr lang="en-US" dirty="0" smtClean="0"/>
              <a:t> </a:t>
            </a:r>
          </a:p>
          <a:p>
            <a:pPr>
              <a:buNone/>
            </a:pPr>
            <a:r>
              <a:rPr lang="en-US" b="1" dirty="0" smtClean="0"/>
              <a:t>Filter beds</a:t>
            </a:r>
          </a:p>
          <a:p>
            <a:endParaRPr lang="en-US" dirty="0" smtClean="0"/>
          </a:p>
          <a:p>
            <a:r>
              <a:rPr lang="en-US" dirty="0" smtClean="0"/>
              <a:t>Each unit of Filter bed has a surface of about 80 to 90 m</a:t>
            </a:r>
            <a:r>
              <a:rPr lang="en-US" baseline="30000" dirty="0" smtClean="0"/>
              <a:t>2</a:t>
            </a:r>
            <a:r>
              <a:rPr lang="en-US" dirty="0" smtClean="0"/>
              <a:t>. </a:t>
            </a:r>
          </a:p>
          <a:p>
            <a:endParaRPr lang="en-US" dirty="0" smtClean="0"/>
          </a:p>
          <a:p>
            <a:r>
              <a:rPr lang="en-US" dirty="0" smtClean="0"/>
              <a:t>Sand is the filtering medium. </a:t>
            </a:r>
          </a:p>
          <a:p>
            <a:endParaRPr lang="en-US" dirty="0" smtClean="0"/>
          </a:p>
          <a:p>
            <a:r>
              <a:rPr lang="en-US" dirty="0" smtClean="0"/>
              <a:t>The “effective size" of the sand particles is between 0.4-0.7 mm.</a:t>
            </a:r>
          </a:p>
          <a:p>
            <a:endParaRPr lang="en-US" dirty="0" smtClean="0"/>
          </a:p>
          <a:p>
            <a:r>
              <a:rPr lang="en-US" dirty="0" smtClean="0"/>
              <a:t> The depth of the sand bed is usually about 1 metre (2 ½ to 3 Feet).</a:t>
            </a:r>
          </a:p>
          <a:p>
            <a:endParaRPr lang="en-US" dirty="0" smtClean="0"/>
          </a:p>
          <a:p>
            <a:pPr>
              <a:buNone/>
            </a:pPr>
            <a:r>
              <a:rPr lang="en-US" dirty="0" smtClean="0"/>
              <a:t>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533400"/>
            <a:ext cx="8458200" cy="5486400"/>
          </a:xfrm>
        </p:spPr>
        <p:txBody>
          <a:bodyPr>
            <a:normAutofit lnSpcReduction="10000"/>
          </a:bodyPr>
          <a:lstStyle/>
          <a:p>
            <a:r>
              <a:rPr lang="en-US" dirty="0" smtClean="0"/>
              <a:t>Below the sand bed is a layer of graded gravel, 30 to 40 cm. (1-1 ½ feet) deep.</a:t>
            </a:r>
          </a:p>
          <a:p>
            <a:endParaRPr lang="en-US" dirty="0" smtClean="0"/>
          </a:p>
          <a:p>
            <a:r>
              <a:rPr lang="en-US" dirty="0" smtClean="0"/>
              <a:t> The gravel supports the sand bed and permits the filtered water to move freely towards the under-drains. </a:t>
            </a:r>
          </a:p>
          <a:p>
            <a:endParaRPr lang="en-US" dirty="0" smtClean="0"/>
          </a:p>
          <a:p>
            <a:r>
              <a:rPr lang="en-US" dirty="0" smtClean="0"/>
              <a:t>The depth of the water on the top of the sand bed is 1.0 to 1 .5 m (5-6 feet). </a:t>
            </a:r>
          </a:p>
          <a:p>
            <a:endParaRPr lang="en-US" dirty="0" smtClean="0"/>
          </a:p>
          <a:p>
            <a:r>
              <a:rPr lang="en-US" dirty="0" smtClean="0"/>
              <a:t>The under-drains at the bottom of the filter beds collect the filtered water.</a:t>
            </a:r>
          </a:p>
          <a:p>
            <a:endParaRPr lang="en-US" dirty="0" smtClean="0"/>
          </a:p>
          <a:p>
            <a:r>
              <a:rPr lang="en-US" dirty="0" smtClean="0"/>
              <a:t> The rate of filtration is 5-15 m</a:t>
            </a:r>
            <a:r>
              <a:rPr lang="en-US" baseline="30000" dirty="0" smtClean="0"/>
              <a:t>3</a:t>
            </a:r>
            <a:r>
              <a:rPr lang="en-US" dirty="0" smtClean="0"/>
              <a:t>/m</a:t>
            </a:r>
            <a:r>
              <a:rPr lang="en-US" baseline="30000" dirty="0" smtClean="0"/>
              <a:t>2</a:t>
            </a:r>
            <a:r>
              <a:rPr lang="en-US" dirty="0" smtClean="0"/>
              <a:t>/hour.</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610600" cy="6324600"/>
          </a:xfrm>
        </p:spPr>
        <p:txBody>
          <a:bodyPr>
            <a:normAutofit fontScale="92500" lnSpcReduction="20000"/>
          </a:bodyPr>
          <a:lstStyle/>
          <a:p>
            <a:pPr>
              <a:buNone/>
            </a:pPr>
            <a:r>
              <a:rPr lang="en-US" sz="3500" b="1" dirty="0" smtClean="0"/>
              <a:t>Back-washing</a:t>
            </a:r>
          </a:p>
          <a:p>
            <a:endParaRPr lang="en-US" dirty="0" smtClean="0"/>
          </a:p>
          <a:p>
            <a:r>
              <a:rPr lang="en-US" dirty="0" smtClean="0"/>
              <a:t>Rapid sand filters need frequent washing daily or weekly, depending upon the loss of head.</a:t>
            </a:r>
          </a:p>
          <a:p>
            <a:endParaRPr lang="en-US" dirty="0" smtClean="0"/>
          </a:p>
          <a:p>
            <a:r>
              <a:rPr lang="en-US" dirty="0" smtClean="0"/>
              <a:t> Washing is accomplished by reversing the flow of water through the sand bed, which is called "back-washing". </a:t>
            </a:r>
          </a:p>
          <a:p>
            <a:endParaRPr lang="en-US" dirty="0" smtClean="0"/>
          </a:p>
          <a:p>
            <a:r>
              <a:rPr lang="en-US" dirty="0" smtClean="0"/>
              <a:t>Back-washing dislodges the impurities and cleans up the sand bed. </a:t>
            </a:r>
          </a:p>
          <a:p>
            <a:endParaRPr lang="en-US" dirty="0" smtClean="0"/>
          </a:p>
          <a:p>
            <a:r>
              <a:rPr lang="en-US" dirty="0" smtClean="0"/>
              <a:t>The washing is stopped when clear sand is visible and the wash water is sufficiently clear. </a:t>
            </a:r>
          </a:p>
          <a:p>
            <a:endParaRPr lang="en-US" dirty="0" smtClean="0"/>
          </a:p>
          <a:p>
            <a:r>
              <a:rPr lang="en-US" dirty="0" smtClean="0"/>
              <a:t>The whole process of washing takes about 15 minutes.</a:t>
            </a:r>
          </a:p>
          <a:p>
            <a:endParaRPr lang="en-US" dirty="0" smtClean="0"/>
          </a:p>
          <a:p>
            <a:r>
              <a:rPr lang="en-US" dirty="0" smtClean="0"/>
              <a:t> In some rapid sand filters, compressed air is used as part of the back washing processes.</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8229600" cy="5715000"/>
          </a:xfrm>
        </p:spPr>
        <p:txBody>
          <a:bodyPr>
            <a:normAutofit/>
          </a:bodyPr>
          <a:lstStyle/>
          <a:p>
            <a:pPr>
              <a:buNone/>
            </a:pPr>
            <a:r>
              <a:rPr lang="en-US" b="1" dirty="0" smtClean="0"/>
              <a:t>Advantages</a:t>
            </a:r>
          </a:p>
          <a:p>
            <a:endParaRPr lang="en-US" dirty="0" smtClean="0"/>
          </a:p>
          <a:p>
            <a:pPr>
              <a:buNone/>
            </a:pPr>
            <a:r>
              <a:rPr lang="en-US" dirty="0" smtClean="0"/>
              <a:t>	(1)	rapid sand filter can deal with raw water directly. No preliminary storage is needed</a:t>
            </a:r>
          </a:p>
          <a:p>
            <a:pPr>
              <a:buNone/>
            </a:pPr>
            <a:endParaRPr lang="en-US" dirty="0" smtClean="0"/>
          </a:p>
          <a:p>
            <a:pPr>
              <a:buNone/>
            </a:pPr>
            <a:r>
              <a:rPr lang="en-US" dirty="0" smtClean="0"/>
              <a:t> 	(2)	 the filter beds occupy less space</a:t>
            </a:r>
          </a:p>
          <a:p>
            <a:pPr>
              <a:buNone/>
            </a:pPr>
            <a:endParaRPr lang="en-US" dirty="0" smtClean="0"/>
          </a:p>
          <a:p>
            <a:pPr>
              <a:buNone/>
            </a:pPr>
            <a:r>
              <a:rPr lang="en-US" dirty="0" smtClean="0"/>
              <a:t> 	(3)	 filtration is rapid, 40-50 times that of a slow sand filter</a:t>
            </a:r>
          </a:p>
          <a:p>
            <a:pPr>
              <a:buNone/>
            </a:pPr>
            <a:endParaRPr lang="en-US" dirty="0" smtClean="0"/>
          </a:p>
          <a:p>
            <a:pPr>
              <a:buNone/>
            </a:pPr>
            <a:r>
              <a:rPr lang="en-US" dirty="0" smtClean="0"/>
              <a:t> 	(4)	 the washing of the filter is easy</a:t>
            </a:r>
          </a:p>
          <a:p>
            <a:pPr>
              <a:buNone/>
            </a:pPr>
            <a:endParaRPr lang="en-US" dirty="0" smtClean="0"/>
          </a:p>
          <a:p>
            <a:pPr>
              <a:buNone/>
            </a:pPr>
            <a:r>
              <a:rPr lang="en-US" dirty="0" smtClean="0"/>
              <a:t>	 (5) 	there is more flexibility in operation.</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152400"/>
            <a:ext cx="8534400" cy="6400800"/>
          </a:xfrm>
        </p:spPr>
        <p:txBody>
          <a:bodyPr>
            <a:normAutofit fontScale="92500" lnSpcReduction="10000"/>
          </a:bodyPr>
          <a:lstStyle/>
          <a:p>
            <a:pPr>
              <a:buNone/>
            </a:pPr>
            <a:r>
              <a:rPr lang="en-US" sz="3500" b="1" dirty="0" smtClean="0"/>
              <a:t>(III) DISINFECTION</a:t>
            </a:r>
          </a:p>
          <a:p>
            <a:pPr>
              <a:buNone/>
            </a:pPr>
            <a:endParaRPr lang="en-US" dirty="0" smtClean="0"/>
          </a:p>
          <a:p>
            <a:pPr>
              <a:buNone/>
            </a:pPr>
            <a:r>
              <a:rPr lang="en-US" b="1" dirty="0" smtClean="0"/>
              <a:t>CHLORINATION</a:t>
            </a:r>
          </a:p>
          <a:p>
            <a:endParaRPr lang="en-US" dirty="0" smtClean="0"/>
          </a:p>
          <a:p>
            <a:r>
              <a:rPr lang="en-US" dirty="0" smtClean="0"/>
              <a:t>Chlorination is one of the greatest advances in water purification.</a:t>
            </a:r>
          </a:p>
          <a:p>
            <a:endParaRPr lang="en-US" dirty="0" smtClean="0"/>
          </a:p>
          <a:p>
            <a:r>
              <a:rPr lang="en-US" dirty="0" smtClean="0"/>
              <a:t> It is supplement, not a substitute to sand filtration. </a:t>
            </a:r>
          </a:p>
          <a:p>
            <a:endParaRPr lang="en-US" dirty="0" smtClean="0"/>
          </a:p>
          <a:p>
            <a:r>
              <a:rPr lang="en-US" dirty="0" smtClean="0"/>
              <a:t>Chlorine kills pathogenic bacteria, but is has no effect on spores and certain viruses (e.g., polio, viral hepatitis) except in high doses. </a:t>
            </a:r>
          </a:p>
          <a:p>
            <a:endParaRPr lang="en-US" dirty="0" smtClean="0"/>
          </a:p>
          <a:p>
            <a:r>
              <a:rPr lang="en-US" dirty="0" smtClean="0"/>
              <a:t>Apart from its germicidal effect, chlorine has several important secondary properties in water treatment : it oxidizes iron, manganese and hydrogen </a:t>
            </a:r>
            <a:r>
              <a:rPr lang="en-US" dirty="0" err="1" smtClean="0"/>
              <a:t>sulphide</a:t>
            </a:r>
            <a:r>
              <a:rPr lang="en-US" dirty="0" smtClean="0"/>
              <a:t>; it destroys some taste and </a:t>
            </a:r>
            <a:r>
              <a:rPr lang="en-US" dirty="0" err="1" smtClean="0"/>
              <a:t>odour</a:t>
            </a:r>
            <a:r>
              <a:rPr lang="en-US" dirty="0" smtClean="0"/>
              <a:t>-producing constituents; it controls algae and slime organisms; and aids coagulation.</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2000"/>
            <a:ext cx="8229600" cy="5364163"/>
          </a:xfrm>
        </p:spPr>
        <p:txBody>
          <a:bodyPr>
            <a:normAutofit fontScale="92500" lnSpcReduction="10000"/>
          </a:bodyPr>
          <a:lstStyle/>
          <a:p>
            <a:pPr>
              <a:buNone/>
            </a:pPr>
            <a:r>
              <a:rPr lang="en-US" b="1" dirty="0" smtClean="0"/>
              <a:t>Action of chlorine: </a:t>
            </a:r>
          </a:p>
          <a:p>
            <a:endParaRPr lang="en-US" dirty="0" smtClean="0"/>
          </a:p>
          <a:p>
            <a:r>
              <a:rPr lang="en-US" dirty="0" smtClean="0"/>
              <a:t>When chlorine is added to water, there is formation of hydrochloric and hypochlorous acids. </a:t>
            </a:r>
          </a:p>
          <a:p>
            <a:endParaRPr lang="en-US" dirty="0" smtClean="0"/>
          </a:p>
          <a:p>
            <a:r>
              <a:rPr lang="en-US" dirty="0" smtClean="0"/>
              <a:t>The hydrochloric acid is neutralized by the alkalinity of the water. </a:t>
            </a:r>
          </a:p>
          <a:p>
            <a:endParaRPr lang="en-US" dirty="0" smtClean="0"/>
          </a:p>
          <a:p>
            <a:r>
              <a:rPr lang="en-US" dirty="0" smtClean="0"/>
              <a:t>The hypochlorous acid ionizes to form hydrogen ions and hypochlorite ions, as follows :-</a:t>
            </a:r>
          </a:p>
          <a:p>
            <a:endParaRPr lang="en-US" dirty="0" smtClean="0"/>
          </a:p>
          <a:p>
            <a:pPr>
              <a:buNone/>
            </a:pPr>
            <a:r>
              <a:rPr lang="en-US" dirty="0" smtClean="0"/>
              <a:t>		H</a:t>
            </a:r>
            <a:r>
              <a:rPr lang="en-US" baseline="-25000" dirty="0" smtClean="0"/>
              <a:t>2</a:t>
            </a:r>
            <a:r>
              <a:rPr lang="en-US" dirty="0" smtClean="0"/>
              <a:t>O + Cl</a:t>
            </a:r>
            <a:r>
              <a:rPr lang="en-US" baseline="-25000" dirty="0" smtClean="0"/>
              <a:t>2</a:t>
            </a:r>
            <a:r>
              <a:rPr lang="en-US" dirty="0" smtClean="0"/>
              <a:t>               HCI + HOCI</a:t>
            </a:r>
          </a:p>
          <a:p>
            <a:pPr>
              <a:buNone/>
            </a:pPr>
            <a:r>
              <a:rPr lang="en-US" dirty="0" smtClean="0"/>
              <a:t> </a:t>
            </a:r>
          </a:p>
          <a:p>
            <a:pPr>
              <a:buNone/>
            </a:pPr>
            <a:r>
              <a:rPr lang="en-US" dirty="0" smtClean="0"/>
              <a:t>		HOCI                  H + </a:t>
            </a:r>
            <a:r>
              <a:rPr lang="en-US" dirty="0" err="1" smtClean="0"/>
              <a:t>OCl</a:t>
            </a:r>
            <a:endParaRPr lang="en-US" dirty="0" smtClean="0"/>
          </a:p>
          <a:p>
            <a:endParaRPr lang="en-US" dirty="0"/>
          </a:p>
        </p:txBody>
      </p:sp>
      <p:cxnSp>
        <p:nvCxnSpPr>
          <p:cNvPr id="5" name="Straight Arrow Connector 4"/>
          <p:cNvCxnSpPr/>
          <p:nvPr/>
        </p:nvCxnSpPr>
        <p:spPr>
          <a:xfrm>
            <a:off x="2743200" y="48768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209800" y="5637212"/>
            <a:ext cx="685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295400"/>
            <a:ext cx="8229600" cy="4525963"/>
          </a:xfrm>
        </p:spPr>
        <p:txBody>
          <a:bodyPr>
            <a:normAutofit lnSpcReduction="10000"/>
          </a:bodyPr>
          <a:lstStyle/>
          <a:p>
            <a:r>
              <a:rPr lang="en-US" dirty="0" smtClean="0"/>
              <a:t>The disinfecting action of chlorine is mainly due to the hypochlorous acid, and to a small extent due to the hypochlorite ions. </a:t>
            </a:r>
          </a:p>
          <a:p>
            <a:endParaRPr lang="en-US" dirty="0" smtClean="0"/>
          </a:p>
          <a:p>
            <a:r>
              <a:rPr lang="en-US" dirty="0" smtClean="0"/>
              <a:t>The hypochlorous acid is the most effective form of chlorine for water disinfection. </a:t>
            </a:r>
          </a:p>
          <a:p>
            <a:endParaRPr lang="en-US" dirty="0" smtClean="0"/>
          </a:p>
          <a:p>
            <a:r>
              <a:rPr lang="en-US" dirty="0" smtClean="0"/>
              <a:t>It is more effective (70-80 times) than the hypochlorite ion.</a:t>
            </a:r>
          </a:p>
          <a:p>
            <a:endParaRPr lang="en-US" dirty="0" smtClean="0"/>
          </a:p>
          <a:p>
            <a:r>
              <a:rPr lang="en-US" dirty="0" smtClean="0"/>
              <a:t> Chlorine acts best as a disinfectant when the pH of water is around 7.</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686800" cy="6553200"/>
          </a:xfrm>
        </p:spPr>
        <p:txBody>
          <a:bodyPr>
            <a:normAutofit lnSpcReduction="10000"/>
          </a:bodyPr>
          <a:lstStyle/>
          <a:p>
            <a:pPr>
              <a:buNone/>
            </a:pPr>
            <a:r>
              <a:rPr lang="en-US" b="1" dirty="0" smtClean="0"/>
              <a:t>Principles of chlorination:</a:t>
            </a:r>
          </a:p>
          <a:p>
            <a:endParaRPr lang="en-US" dirty="0" smtClean="0"/>
          </a:p>
          <a:p>
            <a:r>
              <a:rPr lang="en-US" dirty="0" smtClean="0"/>
              <a:t>Chlorinated water should be clear and free from turbidity. </a:t>
            </a:r>
          </a:p>
          <a:p>
            <a:endParaRPr lang="en-US" dirty="0" smtClean="0"/>
          </a:p>
          <a:p>
            <a:r>
              <a:rPr lang="en-US" dirty="0" smtClean="0"/>
              <a:t>Chlorine demand of the water should be estimated.</a:t>
            </a:r>
          </a:p>
          <a:p>
            <a:endParaRPr lang="en-US" dirty="0" smtClean="0"/>
          </a:p>
          <a:p>
            <a:r>
              <a:rPr lang="en-US" dirty="0" smtClean="0"/>
              <a:t>The presence of free residual chlorine for a contact period of at least one hour is essential to kill bacteria and viruses.</a:t>
            </a:r>
          </a:p>
          <a:p>
            <a:endParaRPr lang="en-US" dirty="0" smtClean="0"/>
          </a:p>
          <a:p>
            <a:r>
              <a:rPr lang="en-US" dirty="0" smtClean="0"/>
              <a:t>The minimum recommended concentration of free chlorine is 0.5 mg/L for one hour.</a:t>
            </a:r>
          </a:p>
          <a:p>
            <a:endParaRPr lang="en-US" dirty="0" smtClean="0"/>
          </a:p>
          <a:p>
            <a:r>
              <a:rPr lang="en-US" dirty="0" smtClean="0"/>
              <a:t>The sum of the chlorine demand of the specific water plus the free residual chlorine of 0.5 mg/L constitutes the correct dose of chlorine to be applied.</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buNone/>
            </a:pPr>
            <a:r>
              <a:rPr lang="en-US" b="1" dirty="0" smtClean="0"/>
              <a:t>METHOD OF CHLORINATION</a:t>
            </a:r>
          </a:p>
          <a:p>
            <a:endParaRPr lang="en-US" dirty="0" smtClean="0"/>
          </a:p>
          <a:p>
            <a:r>
              <a:rPr lang="en-US" dirty="0" smtClean="0"/>
              <a:t>Chlorine is applied either as</a:t>
            </a:r>
          </a:p>
          <a:p>
            <a:endParaRPr lang="en-US" dirty="0" smtClean="0"/>
          </a:p>
          <a:p>
            <a:pPr>
              <a:buNone/>
            </a:pPr>
            <a:r>
              <a:rPr lang="en-US" dirty="0" smtClean="0"/>
              <a:t>	 (1) chlorine gas </a:t>
            </a:r>
          </a:p>
          <a:p>
            <a:pPr>
              <a:buNone/>
            </a:pPr>
            <a:r>
              <a:rPr lang="en-US" dirty="0" smtClean="0"/>
              <a:t>	(2) </a:t>
            </a:r>
            <a:r>
              <a:rPr lang="en-US" dirty="0" err="1" smtClean="0"/>
              <a:t>chloramine</a:t>
            </a:r>
            <a:r>
              <a:rPr lang="en-US" dirty="0" smtClean="0"/>
              <a:t> or </a:t>
            </a:r>
          </a:p>
          <a:p>
            <a:pPr>
              <a:buNone/>
            </a:pPr>
            <a:r>
              <a:rPr lang="en-US" dirty="0" smtClean="0"/>
              <a:t>	(3) </a:t>
            </a:r>
            <a:r>
              <a:rPr lang="en-US" dirty="0" err="1" smtClean="0"/>
              <a:t>perchloron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5668963"/>
          </a:xfrm>
        </p:spPr>
        <p:txBody>
          <a:bodyPr/>
          <a:lstStyle/>
          <a:p>
            <a:endParaRPr lang="en-US" dirty="0" smtClean="0"/>
          </a:p>
          <a:p>
            <a:pPr>
              <a:buNone/>
            </a:pPr>
            <a:r>
              <a:rPr lang="en-US" dirty="0" smtClean="0"/>
              <a:t>	</a:t>
            </a:r>
            <a:r>
              <a:rPr lang="en-US" b="1" dirty="0" smtClean="0"/>
              <a:t>Types</a:t>
            </a:r>
          </a:p>
          <a:p>
            <a:pPr>
              <a:buNone/>
            </a:pPr>
            <a:endParaRPr lang="en-US" dirty="0" smtClean="0"/>
          </a:p>
          <a:p>
            <a:pPr>
              <a:buNone/>
            </a:pPr>
            <a:r>
              <a:rPr lang="en-US" dirty="0" smtClean="0"/>
              <a:t>	1. Purification of water on a large scale</a:t>
            </a:r>
          </a:p>
          <a:p>
            <a:pPr>
              <a:buNone/>
            </a:pPr>
            <a:endParaRPr lang="en-US" dirty="0" smtClean="0"/>
          </a:p>
          <a:p>
            <a:pPr>
              <a:buNone/>
            </a:pPr>
            <a:r>
              <a:rPr lang="en-US" dirty="0" smtClean="0"/>
              <a:t>	2. Purification of water on a small scale</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None/>
            </a:pPr>
            <a:r>
              <a:rPr lang="en-US" sz="3200" b="1" dirty="0" smtClean="0"/>
              <a:t>Chlorine gas </a:t>
            </a:r>
          </a:p>
          <a:p>
            <a:endParaRPr lang="en-US" dirty="0" smtClean="0"/>
          </a:p>
          <a:p>
            <a:r>
              <a:rPr lang="en-US" dirty="0" smtClean="0"/>
              <a:t>It is the first choice, because it is cheap, quick in action, efficient and easy to apply. </a:t>
            </a:r>
          </a:p>
          <a:p>
            <a:endParaRPr lang="en-US" dirty="0" smtClean="0"/>
          </a:p>
          <a:p>
            <a:r>
              <a:rPr lang="en-US" dirty="0" smtClean="0"/>
              <a:t>chlorine gas is an irritant to the eyes and poisonous.</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27037"/>
            <a:ext cx="8458200" cy="6126163"/>
          </a:xfrm>
        </p:spPr>
        <p:txBody>
          <a:bodyPr>
            <a:normAutofit fontScale="92500" lnSpcReduction="10000"/>
          </a:bodyPr>
          <a:lstStyle/>
          <a:p>
            <a:pPr>
              <a:buNone/>
            </a:pPr>
            <a:r>
              <a:rPr lang="en-US" sz="3500" b="1" dirty="0" smtClean="0"/>
              <a:t>Chloramines</a:t>
            </a:r>
          </a:p>
          <a:p>
            <a:endParaRPr lang="en-US" dirty="0" smtClean="0"/>
          </a:p>
          <a:p>
            <a:r>
              <a:rPr lang="en-US" dirty="0" smtClean="0"/>
              <a:t> Chloramines are loose compounds of chlorine and ammonia.</a:t>
            </a:r>
          </a:p>
          <a:p>
            <a:endParaRPr lang="en-US" dirty="0" smtClean="0"/>
          </a:p>
          <a:p>
            <a:r>
              <a:rPr lang="en-US" dirty="0" smtClean="0"/>
              <a:t> They have a less tendency to produce </a:t>
            </a:r>
            <a:r>
              <a:rPr lang="en-US" dirty="0" err="1" smtClean="0"/>
              <a:t>chlorinous</a:t>
            </a:r>
            <a:r>
              <a:rPr lang="en-US" dirty="0" smtClean="0"/>
              <a:t> tastes and give a more persistent type of residual chlorine. </a:t>
            </a:r>
          </a:p>
          <a:p>
            <a:endParaRPr lang="en-US" dirty="0" smtClean="0"/>
          </a:p>
          <a:p>
            <a:r>
              <a:rPr lang="en-US" dirty="0" smtClean="0"/>
              <a:t>The greatest drawback of chloramines is that they have a slower action than chlorine and therefore they are not being used to any great extent in water treatment. </a:t>
            </a:r>
          </a:p>
          <a:p>
            <a:endParaRPr lang="en-US" dirty="0" smtClean="0"/>
          </a:p>
          <a:p>
            <a:pPr>
              <a:buNone/>
            </a:pPr>
            <a:r>
              <a:rPr lang="en-US" sz="3500" b="1" dirty="0" smtClean="0"/>
              <a:t>Perchloron</a:t>
            </a:r>
          </a:p>
          <a:p>
            <a:endParaRPr lang="en-US" dirty="0" smtClean="0"/>
          </a:p>
          <a:p>
            <a:r>
              <a:rPr lang="en-US" dirty="0" smtClean="0"/>
              <a:t>Perchloron or high test hypochlorite (H.T.H.) is a calcium compound which carries 60-70 per cent of available chlorine.</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None/>
            </a:pPr>
            <a:r>
              <a:rPr lang="en-US" b="1" dirty="0" smtClean="0"/>
              <a:t>SUPERCHLORINATION</a:t>
            </a:r>
          </a:p>
          <a:p>
            <a:endParaRPr lang="en-US" b="1" dirty="0" smtClean="0"/>
          </a:p>
          <a:p>
            <a:r>
              <a:rPr lang="en-US" dirty="0" smtClean="0"/>
              <a:t>Superchlorination followed by dechlorination comprises the addition of large doses of chlorine to the water, and removal of excess of chlorine after disinfection, this method is applicable to heavily polluted waters.</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382000" cy="6096000"/>
          </a:xfrm>
        </p:spPr>
        <p:txBody>
          <a:bodyPr>
            <a:normAutofit lnSpcReduction="10000"/>
          </a:bodyPr>
          <a:lstStyle/>
          <a:p>
            <a:pPr>
              <a:buNone/>
            </a:pPr>
            <a:r>
              <a:rPr lang="en-US" sz="3800" b="1" dirty="0" smtClean="0"/>
              <a:t>Orthotolidine (OT) Test</a:t>
            </a:r>
          </a:p>
          <a:p>
            <a:pPr>
              <a:buNone/>
            </a:pPr>
            <a:endParaRPr lang="en-US" dirty="0" smtClean="0"/>
          </a:p>
          <a:p>
            <a:r>
              <a:rPr lang="en-US" dirty="0" smtClean="0"/>
              <a:t>Orthotolidine test enables both free and combined chlorine in water to be determined with speed and accuracy. </a:t>
            </a:r>
          </a:p>
          <a:p>
            <a:endParaRPr lang="en-US" dirty="0" smtClean="0"/>
          </a:p>
          <a:p>
            <a:r>
              <a:rPr lang="en-US" dirty="0" smtClean="0"/>
              <a:t>The test was developed in 1918.</a:t>
            </a:r>
          </a:p>
          <a:p>
            <a:endParaRPr lang="en-US" dirty="0" smtClean="0"/>
          </a:p>
          <a:p>
            <a:pPr>
              <a:buNone/>
            </a:pPr>
            <a:r>
              <a:rPr lang="en-US" sz="3800" b="1" dirty="0" smtClean="0"/>
              <a:t>Ozonation</a:t>
            </a:r>
          </a:p>
          <a:p>
            <a:endParaRPr lang="en-US" dirty="0" smtClean="0"/>
          </a:p>
          <a:p>
            <a:r>
              <a:rPr lang="en-US" dirty="0" smtClean="0"/>
              <a:t>Ozone is a powerful oxidant and has many uses in water treatment, including oxidation of organic chemicals.</a:t>
            </a:r>
          </a:p>
          <a:p>
            <a:endParaRPr lang="en-US" dirty="0" smtClean="0"/>
          </a:p>
          <a:p>
            <a:r>
              <a:rPr lang="en-US" dirty="0" smtClean="0"/>
              <a:t>It  can be used as a primary disinfectant.</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buNone/>
            </a:pPr>
            <a:r>
              <a:rPr lang="en-US" sz="3200" b="1" dirty="0" smtClean="0"/>
              <a:t>Membrane processes</a:t>
            </a:r>
          </a:p>
          <a:p>
            <a:endParaRPr lang="en-US" dirty="0" smtClean="0"/>
          </a:p>
          <a:p>
            <a:r>
              <a:rPr lang="en-US" dirty="0" smtClean="0"/>
              <a:t>It is of most significance in water treatment are reverse osmosis, </a:t>
            </a:r>
            <a:r>
              <a:rPr lang="en-US" dirty="0" err="1" smtClean="0"/>
              <a:t>ultrafiltration</a:t>
            </a:r>
            <a:r>
              <a:rPr lang="en-US" dirty="0" smtClean="0"/>
              <a:t>, microfiltration and </a:t>
            </a:r>
            <a:r>
              <a:rPr lang="en-US" dirty="0" err="1" smtClean="0"/>
              <a:t>nanofiltration</a:t>
            </a:r>
            <a:r>
              <a:rPr lang="en-US" dirty="0" smtClean="0"/>
              <a:t>.</a:t>
            </a:r>
          </a:p>
          <a:p>
            <a:endParaRPr lang="en-US" dirty="0" smtClean="0"/>
          </a:p>
          <a:p>
            <a:r>
              <a:rPr lang="en-US" dirty="0" smtClean="0"/>
              <a:t>These processes have traditionally been applied to the production of water for industrial or pharmaceutical applications, but are now being applied to the treatment of drinking water.</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486400"/>
          </a:xfrm>
        </p:spPr>
        <p:txBody>
          <a:bodyPr>
            <a:normAutofit/>
          </a:bodyPr>
          <a:lstStyle/>
          <a:p>
            <a:pPr>
              <a:buNone/>
            </a:pPr>
            <a:r>
              <a:rPr lang="en-US" sz="3500" b="1" u="sng" dirty="0" smtClean="0"/>
              <a:t>2. Purification of water on a small scale</a:t>
            </a:r>
          </a:p>
          <a:p>
            <a:pPr>
              <a:buNone/>
            </a:pPr>
            <a:endParaRPr lang="en-US" dirty="0" smtClean="0"/>
          </a:p>
          <a:p>
            <a:pPr>
              <a:buNone/>
            </a:pPr>
            <a:r>
              <a:rPr lang="en-US" dirty="0" smtClean="0"/>
              <a:t>(1) Household purification of water</a:t>
            </a:r>
          </a:p>
          <a:p>
            <a:r>
              <a:rPr lang="en-US" dirty="0" smtClean="0"/>
              <a:t>Three methods are generally available for purifying water on an individual or domestic scale. </a:t>
            </a:r>
          </a:p>
          <a:p>
            <a:endParaRPr lang="en-US" dirty="0" smtClean="0"/>
          </a:p>
          <a:p>
            <a:r>
              <a:rPr lang="en-US" dirty="0" smtClean="0"/>
              <a:t>These methods can be used single or in combination.</a:t>
            </a:r>
          </a:p>
          <a:p>
            <a:endParaRPr lang="en-US" dirty="0" smtClean="0"/>
          </a:p>
          <a:p>
            <a:pPr>
              <a:buNone/>
            </a:pPr>
            <a:r>
              <a:rPr lang="en-US" dirty="0" smtClean="0"/>
              <a:t>	A) Boiling</a:t>
            </a:r>
          </a:p>
          <a:p>
            <a:pPr>
              <a:buNone/>
            </a:pPr>
            <a:r>
              <a:rPr lang="en-US" dirty="0" smtClean="0"/>
              <a:t>	B) Chemical disinfection</a:t>
            </a:r>
          </a:p>
          <a:p>
            <a:pPr>
              <a:buNone/>
            </a:pPr>
            <a:r>
              <a:rPr lang="en-US" dirty="0" smtClean="0"/>
              <a:t>	C) Filtration</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914400"/>
            <a:ext cx="8382000" cy="5638800"/>
          </a:xfrm>
        </p:spPr>
        <p:txBody>
          <a:bodyPr>
            <a:normAutofit fontScale="92500" lnSpcReduction="20000"/>
          </a:bodyPr>
          <a:lstStyle/>
          <a:p>
            <a:pPr marL="514350" indent="-514350">
              <a:buAutoNum type="alphaLcParenBoth"/>
            </a:pPr>
            <a:r>
              <a:rPr lang="en-US" sz="3500" b="1" dirty="0" smtClean="0"/>
              <a:t>BOILING</a:t>
            </a:r>
          </a:p>
          <a:p>
            <a:pPr marL="514350" indent="-514350">
              <a:buAutoNum type="alphaLcParenBoth"/>
            </a:pPr>
            <a:endParaRPr lang="en-US" dirty="0" smtClean="0"/>
          </a:p>
          <a:p>
            <a:r>
              <a:rPr lang="en-US" dirty="0" smtClean="0"/>
              <a:t>Boiling is a satisfactory method of purifying water for household purposes. </a:t>
            </a:r>
          </a:p>
          <a:p>
            <a:endParaRPr lang="en-US" dirty="0" smtClean="0"/>
          </a:p>
          <a:p>
            <a:r>
              <a:rPr lang="en-US" dirty="0" smtClean="0"/>
              <a:t>To be effective </a:t>
            </a:r>
          </a:p>
          <a:p>
            <a:endParaRPr lang="en-US" dirty="0" smtClean="0"/>
          </a:p>
          <a:p>
            <a:r>
              <a:rPr lang="en-US" dirty="0" smtClean="0"/>
              <a:t> water must be brought to a "rolling boil" for 10 to 20 minutes.</a:t>
            </a:r>
          </a:p>
          <a:p>
            <a:endParaRPr lang="en-US" dirty="0" smtClean="0"/>
          </a:p>
          <a:p>
            <a:r>
              <a:rPr lang="en-US" dirty="0" smtClean="0"/>
              <a:t> It kills all bacteria, spores, cysts and ova and yields sterilized water. </a:t>
            </a:r>
          </a:p>
          <a:p>
            <a:endParaRPr lang="en-US" dirty="0" smtClean="0"/>
          </a:p>
          <a:p>
            <a:r>
              <a:rPr lang="en-US" dirty="0" smtClean="0"/>
              <a:t>Boiling also removes temporary hardness by driving off carbon dioxide and precipitating the calcium carbonate. </a:t>
            </a:r>
          </a:p>
          <a:p>
            <a:endParaRPr lang="en-US" dirty="0" smtClean="0"/>
          </a:p>
          <a:p>
            <a:r>
              <a:rPr lang="en-US" dirty="0" smtClean="0"/>
              <a:t>The taste of water is altered, but this is harmless.</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buNone/>
            </a:pPr>
            <a:r>
              <a:rPr lang="en-US" b="1" dirty="0" smtClean="0"/>
              <a:t>(b) CHEMICAL DISINFECTION</a:t>
            </a:r>
          </a:p>
          <a:p>
            <a:pPr>
              <a:buNone/>
            </a:pPr>
            <a:endParaRPr lang="en-US" dirty="0" smtClean="0"/>
          </a:p>
          <a:p>
            <a:pPr>
              <a:buNone/>
            </a:pPr>
            <a:r>
              <a:rPr lang="en-US" dirty="0" smtClean="0"/>
              <a:t>	(1) Bleaching powder</a:t>
            </a:r>
          </a:p>
          <a:p>
            <a:pPr>
              <a:buNone/>
            </a:pPr>
            <a:r>
              <a:rPr lang="en-US" dirty="0" smtClean="0"/>
              <a:t>	(2) Chlorine solution</a:t>
            </a:r>
          </a:p>
          <a:p>
            <a:pPr>
              <a:buNone/>
            </a:pPr>
            <a:r>
              <a:rPr lang="en-US" dirty="0" smtClean="0"/>
              <a:t>	(3) High test hypochlorite</a:t>
            </a:r>
          </a:p>
          <a:p>
            <a:pPr>
              <a:buNone/>
            </a:pPr>
            <a:r>
              <a:rPr lang="en-US" dirty="0" smtClean="0"/>
              <a:t>	(4) Chlorine tablets</a:t>
            </a:r>
          </a:p>
          <a:p>
            <a:pPr>
              <a:buNone/>
            </a:pPr>
            <a:r>
              <a:rPr lang="en-US" dirty="0" smtClean="0"/>
              <a:t>	(5) Iodine</a:t>
            </a:r>
          </a:p>
          <a:p>
            <a:pPr>
              <a:buNone/>
            </a:pPr>
            <a:r>
              <a:rPr lang="en-US" dirty="0" smtClean="0"/>
              <a:t>	(6) Potassium permanganate</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6019800"/>
          </a:xfrm>
        </p:spPr>
        <p:txBody>
          <a:bodyPr>
            <a:normAutofit fontScale="85000" lnSpcReduction="10000"/>
          </a:bodyPr>
          <a:lstStyle/>
          <a:p>
            <a:pPr>
              <a:buNone/>
            </a:pPr>
            <a:r>
              <a:rPr lang="en-US" b="1" dirty="0" smtClean="0"/>
              <a:t>(1) Bleaching powder:</a:t>
            </a:r>
          </a:p>
          <a:p>
            <a:endParaRPr lang="en-US" dirty="0" smtClean="0"/>
          </a:p>
          <a:p>
            <a:r>
              <a:rPr lang="en-US" dirty="0" smtClean="0"/>
              <a:t> Bleaching powder or chlorinated lime (CaOCl</a:t>
            </a:r>
            <a:r>
              <a:rPr lang="en-US" baseline="-25000" dirty="0" smtClean="0"/>
              <a:t>2</a:t>
            </a:r>
            <a:r>
              <a:rPr lang="en-US" dirty="0" smtClean="0"/>
              <a:t>) is a white amorphous powder with a pungent smell of chlorine. </a:t>
            </a:r>
          </a:p>
          <a:p>
            <a:endParaRPr lang="en-US" dirty="0" smtClean="0"/>
          </a:p>
          <a:p>
            <a:r>
              <a:rPr lang="en-US" dirty="0" smtClean="0"/>
              <a:t>When freshly made, it contains about 33 percent of "available chlorine". </a:t>
            </a:r>
          </a:p>
          <a:p>
            <a:endParaRPr lang="en-US" dirty="0" smtClean="0"/>
          </a:p>
          <a:p>
            <a:r>
              <a:rPr lang="en-US" dirty="0" smtClean="0"/>
              <a:t>It is an unstable compound. </a:t>
            </a:r>
          </a:p>
          <a:p>
            <a:endParaRPr lang="en-US" dirty="0" smtClean="0"/>
          </a:p>
          <a:p>
            <a:r>
              <a:rPr lang="en-US" dirty="0" smtClean="0"/>
              <a:t>On exposure to air, light and moisture, it rapidly loses its chlorine content. </a:t>
            </a:r>
          </a:p>
          <a:p>
            <a:endParaRPr lang="en-US" dirty="0" smtClean="0"/>
          </a:p>
          <a:p>
            <a:r>
              <a:rPr lang="en-US" dirty="0" smtClean="0"/>
              <a:t>But when mixed with excess of lime, it retains its strength; this is called "stabilized bleach." </a:t>
            </a:r>
          </a:p>
          <a:p>
            <a:endParaRPr lang="en-US" dirty="0" smtClean="0"/>
          </a:p>
          <a:p>
            <a:r>
              <a:rPr lang="en-US" dirty="0" smtClean="0"/>
              <a:t>Bleaching powder should be stored in a dark, cool, dry place in a closed container that is resistant to corrosion.</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6019800"/>
          </a:xfrm>
        </p:spPr>
        <p:txBody>
          <a:bodyPr>
            <a:normAutofit fontScale="92500" lnSpcReduction="20000"/>
          </a:bodyPr>
          <a:lstStyle/>
          <a:p>
            <a:pPr>
              <a:buNone/>
            </a:pPr>
            <a:r>
              <a:rPr lang="en-US" b="1" dirty="0" smtClean="0"/>
              <a:t>(2) Chlorine solution: </a:t>
            </a:r>
          </a:p>
          <a:p>
            <a:endParaRPr lang="en-US" dirty="0" smtClean="0"/>
          </a:p>
          <a:p>
            <a:r>
              <a:rPr lang="en-US" dirty="0" smtClean="0"/>
              <a:t>Chlorine solution may be prepared from bleaching powder. </a:t>
            </a:r>
          </a:p>
          <a:p>
            <a:endParaRPr lang="en-US" dirty="0" smtClean="0"/>
          </a:p>
          <a:p>
            <a:r>
              <a:rPr lang="en-US" dirty="0" smtClean="0"/>
              <a:t>If 4 kg of bleaching powder with 25 per cent available chlorine is mixed with 20 litres of water, It will give a 5 per cent solution of chlorine. </a:t>
            </a:r>
          </a:p>
          <a:p>
            <a:endParaRPr lang="en-US" dirty="0" smtClean="0"/>
          </a:p>
          <a:p>
            <a:r>
              <a:rPr lang="en-US" dirty="0" smtClean="0"/>
              <a:t>Ready-made Chlorine solutions in different strengths are also available in the market. </a:t>
            </a:r>
          </a:p>
          <a:p>
            <a:endParaRPr lang="en-US" dirty="0" smtClean="0"/>
          </a:p>
          <a:p>
            <a:r>
              <a:rPr lang="en-US" dirty="0" smtClean="0"/>
              <a:t>Like bleaching powder, the chlorine solution is subject to losses on exposure to light or on prolonged storage. </a:t>
            </a:r>
          </a:p>
          <a:p>
            <a:endParaRPr lang="en-US" dirty="0" smtClean="0"/>
          </a:p>
          <a:p>
            <a:r>
              <a:rPr lang="en-US" dirty="0" smtClean="0"/>
              <a:t>The solution should be kept in a dark, cool and dry place in a container.</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8382000" cy="6324600"/>
          </a:xfrm>
        </p:spPr>
        <p:txBody>
          <a:bodyPr>
            <a:normAutofit fontScale="92500" lnSpcReduction="10000"/>
          </a:bodyPr>
          <a:lstStyle/>
          <a:p>
            <a:pPr marL="514350" indent="-514350" algn="just">
              <a:buAutoNum type="arabicPeriod"/>
            </a:pPr>
            <a:r>
              <a:rPr lang="en-US" sz="3500" b="1" u="sng" dirty="0" smtClean="0"/>
              <a:t>Purification of water on a large scale</a:t>
            </a:r>
          </a:p>
          <a:p>
            <a:pPr marL="514350" indent="-514350" algn="just">
              <a:buNone/>
            </a:pPr>
            <a:endParaRPr lang="en-US" dirty="0" smtClean="0"/>
          </a:p>
          <a:p>
            <a:pPr marL="514350" indent="-514350" algn="just">
              <a:buNone/>
            </a:pPr>
            <a:r>
              <a:rPr lang="en-US" b="1" dirty="0" smtClean="0"/>
              <a:t>Introduction</a:t>
            </a:r>
          </a:p>
          <a:p>
            <a:pPr marL="514350" indent="-514350" algn="just">
              <a:buNone/>
            </a:pPr>
            <a:endParaRPr lang="en-US" dirty="0" smtClean="0"/>
          </a:p>
          <a:p>
            <a:pPr algn="just"/>
            <a:r>
              <a:rPr lang="en-US" dirty="0" smtClean="0"/>
              <a:t>The purpose of water treatment is to produce water that is safe and wholesome. </a:t>
            </a:r>
          </a:p>
          <a:p>
            <a:pPr algn="just"/>
            <a:endParaRPr lang="en-US" dirty="0" smtClean="0"/>
          </a:p>
          <a:p>
            <a:pPr algn="just"/>
            <a:r>
              <a:rPr lang="en-US" dirty="0" smtClean="0"/>
              <a:t>The method of treatment depends upon the nature of raw water, and the desired standards of water quality. </a:t>
            </a:r>
          </a:p>
          <a:p>
            <a:pPr algn="just"/>
            <a:endParaRPr lang="en-US" dirty="0" smtClean="0"/>
          </a:p>
          <a:p>
            <a:pPr algn="just"/>
            <a:r>
              <a:rPr lang="en-US" dirty="0" smtClean="0"/>
              <a:t>For example, ground water (e.g., wells and springs) may need no treatment, other than disinfection. </a:t>
            </a:r>
          </a:p>
          <a:p>
            <a:pPr algn="just"/>
            <a:endParaRPr lang="en-US" dirty="0" smtClean="0"/>
          </a:p>
          <a:p>
            <a:pPr algn="just"/>
            <a:r>
              <a:rPr lang="en-US" dirty="0" smtClean="0"/>
              <a:t>Surface water (e.g., river water) which tends to be turbid and polluted requires extensive treatment. </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lnSpcReduction="10000"/>
          </a:bodyPr>
          <a:lstStyle/>
          <a:p>
            <a:pPr>
              <a:buNone/>
            </a:pPr>
            <a:r>
              <a:rPr lang="en-US" b="1" dirty="0" smtClean="0"/>
              <a:t>(3) High test hypochlorite: </a:t>
            </a:r>
          </a:p>
          <a:p>
            <a:endParaRPr lang="en-US" dirty="0" smtClean="0"/>
          </a:p>
          <a:p>
            <a:r>
              <a:rPr lang="en-US" dirty="0" smtClean="0"/>
              <a:t>High test hypochlorite (HTH) or </a:t>
            </a:r>
            <a:r>
              <a:rPr lang="en-US" dirty="0" err="1" smtClean="0"/>
              <a:t>perchloron</a:t>
            </a:r>
            <a:r>
              <a:rPr lang="en-US" dirty="0" smtClean="0"/>
              <a:t> is a calcium compound which contains 60 to 70 per cent available chlorine.</a:t>
            </a:r>
          </a:p>
          <a:p>
            <a:endParaRPr lang="en-US" dirty="0" smtClean="0"/>
          </a:p>
          <a:p>
            <a:r>
              <a:rPr lang="en-US" dirty="0" smtClean="0"/>
              <a:t> It is more stable than bleaching powder and deteriorates much less on storage.</a:t>
            </a:r>
          </a:p>
          <a:p>
            <a:endParaRPr lang="en-US" dirty="0" smtClean="0"/>
          </a:p>
          <a:p>
            <a:r>
              <a:rPr lang="en-US" dirty="0" smtClean="0"/>
              <a:t> Solutions prepared from HTH are also used for water disinfection</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458200" cy="6096000"/>
          </a:xfrm>
        </p:spPr>
        <p:txBody>
          <a:bodyPr>
            <a:normAutofit fontScale="92500" lnSpcReduction="20000"/>
          </a:bodyPr>
          <a:lstStyle/>
          <a:p>
            <a:pPr>
              <a:buNone/>
            </a:pPr>
            <a:r>
              <a:rPr lang="en-US" b="1" dirty="0" smtClean="0"/>
              <a:t>(4) Chlorine tablets: </a:t>
            </a:r>
          </a:p>
          <a:p>
            <a:endParaRPr lang="en-US" dirty="0" smtClean="0"/>
          </a:p>
          <a:p>
            <a:r>
              <a:rPr lang="en-US" dirty="0" smtClean="0"/>
              <a:t>Under various trade names (viz., halazone tablets) are available in the market. </a:t>
            </a:r>
          </a:p>
          <a:p>
            <a:endParaRPr lang="en-US" dirty="0" smtClean="0"/>
          </a:p>
          <a:p>
            <a:r>
              <a:rPr lang="en-US" dirty="0" smtClean="0"/>
              <a:t>They are quite good for disinfecting small quantities of water, but they are costly. </a:t>
            </a:r>
          </a:p>
          <a:p>
            <a:endParaRPr lang="en-US" dirty="0" smtClean="0"/>
          </a:p>
          <a:p>
            <a:r>
              <a:rPr lang="en-US" dirty="0" smtClean="0"/>
              <a:t>The National Environmental Engineering Research Institute, Nagpur has formulated a new type of chlorine tablet which is 15 times better than ordinary halogen tablets. </a:t>
            </a:r>
          </a:p>
          <a:p>
            <a:endParaRPr lang="en-US" dirty="0" smtClean="0"/>
          </a:p>
          <a:p>
            <a:r>
              <a:rPr lang="en-US" dirty="0" smtClean="0"/>
              <a:t>These tablets are manufactured in various strengths and are now available in plenty, in the Indian market at a cheap rate.</a:t>
            </a:r>
          </a:p>
          <a:p>
            <a:endParaRPr lang="en-US" dirty="0" smtClean="0"/>
          </a:p>
          <a:p>
            <a:r>
              <a:rPr lang="en-US" dirty="0" smtClean="0"/>
              <a:t> A single tablet of 0.5 g is sufficient to disinfect 20 litres of water.</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8229600" cy="5516563"/>
          </a:xfrm>
        </p:spPr>
        <p:txBody>
          <a:bodyPr>
            <a:normAutofit fontScale="92500" lnSpcReduction="10000"/>
          </a:bodyPr>
          <a:lstStyle/>
          <a:p>
            <a:pPr>
              <a:buNone/>
            </a:pPr>
            <a:r>
              <a:rPr lang="en-US" b="1" dirty="0" smtClean="0"/>
              <a:t>(5) Iodine: </a:t>
            </a:r>
          </a:p>
          <a:p>
            <a:endParaRPr lang="en-US" dirty="0" smtClean="0"/>
          </a:p>
          <a:p>
            <a:r>
              <a:rPr lang="en-US" dirty="0" smtClean="0"/>
              <a:t>Iodine may be used for emergency disinfection of water. </a:t>
            </a:r>
          </a:p>
          <a:p>
            <a:endParaRPr lang="en-US" dirty="0" smtClean="0"/>
          </a:p>
          <a:p>
            <a:r>
              <a:rPr lang="en-US" dirty="0" smtClean="0"/>
              <a:t>Two drops of 2 per cent ethanol solution of iodine will be sufficient for one litre of clear water.</a:t>
            </a:r>
          </a:p>
          <a:p>
            <a:endParaRPr lang="en-US" dirty="0" smtClean="0"/>
          </a:p>
          <a:p>
            <a:r>
              <a:rPr lang="en-US" dirty="0" smtClean="0"/>
              <a:t> A contact time of 20 to 30 minutes is needed for effective disinfection.</a:t>
            </a:r>
          </a:p>
          <a:p>
            <a:endParaRPr lang="en-US" dirty="0" smtClean="0"/>
          </a:p>
          <a:p>
            <a:pPr>
              <a:buNone/>
            </a:pPr>
            <a:r>
              <a:rPr lang="en-US" b="1" dirty="0" smtClean="0"/>
              <a:t>Disadvantages</a:t>
            </a:r>
          </a:p>
          <a:p>
            <a:r>
              <a:rPr lang="en-US" dirty="0" smtClean="0"/>
              <a:t>High costs </a:t>
            </a:r>
          </a:p>
          <a:p>
            <a:r>
              <a:rPr lang="en-US" dirty="0" smtClean="0"/>
              <a:t>The element is physiologically active (thyroid activity) </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lnSpcReduction="10000"/>
          </a:bodyPr>
          <a:lstStyle/>
          <a:p>
            <a:pPr>
              <a:buNone/>
            </a:pPr>
            <a:r>
              <a:rPr lang="en-US" b="1" dirty="0" smtClean="0"/>
              <a:t>(6) Potassium permanganate: </a:t>
            </a:r>
          </a:p>
          <a:p>
            <a:pPr>
              <a:buNone/>
            </a:pPr>
            <a:endParaRPr lang="en-US" b="1" dirty="0" smtClean="0"/>
          </a:p>
          <a:p>
            <a:r>
              <a:rPr lang="en-US" dirty="0" smtClean="0"/>
              <a:t>Once widely used it is no longer recommended for water disinfection. </a:t>
            </a:r>
          </a:p>
          <a:p>
            <a:endParaRPr lang="en-US" dirty="0" smtClean="0"/>
          </a:p>
          <a:p>
            <a:r>
              <a:rPr lang="en-US" dirty="0" smtClean="0"/>
              <a:t>It may kill cholera vibrios, but is of little use against other disease organisms. </a:t>
            </a:r>
          </a:p>
          <a:p>
            <a:endParaRPr lang="en-US" dirty="0" smtClean="0"/>
          </a:p>
          <a:p>
            <a:pPr>
              <a:buNone/>
            </a:pPr>
            <a:r>
              <a:rPr lang="en-US" b="1" dirty="0" smtClean="0"/>
              <a:t>Disadvantages</a:t>
            </a:r>
          </a:p>
          <a:p>
            <a:r>
              <a:rPr lang="en-US" dirty="0" smtClean="0"/>
              <a:t>Altering the colour, smell and taste of water</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8229600" cy="4525963"/>
          </a:xfrm>
        </p:spPr>
        <p:txBody>
          <a:bodyPr>
            <a:normAutofit fontScale="92500" lnSpcReduction="20000"/>
          </a:bodyPr>
          <a:lstStyle/>
          <a:p>
            <a:pPr>
              <a:buNone/>
            </a:pPr>
            <a:r>
              <a:rPr lang="en-US" b="1" dirty="0" smtClean="0"/>
              <a:t>(c) FILTRATION</a:t>
            </a:r>
          </a:p>
          <a:p>
            <a:pPr>
              <a:buNone/>
            </a:pPr>
            <a:endParaRPr lang="en-US" dirty="0" smtClean="0"/>
          </a:p>
          <a:p>
            <a:r>
              <a:rPr lang="en-US" dirty="0" smtClean="0"/>
              <a:t>Water can be purified on a small scale by filtering through ceramic filters such as Pasteur Chamberland filter, Berkefeld filter and "Katadyn" filter. </a:t>
            </a:r>
          </a:p>
          <a:p>
            <a:endParaRPr lang="en-US" dirty="0" smtClean="0"/>
          </a:p>
          <a:p>
            <a:r>
              <a:rPr lang="en-US" dirty="0" smtClean="0"/>
              <a:t>The essential part of a filter is the "candle" which is made of porcelain in the Chamberland type.</a:t>
            </a:r>
          </a:p>
          <a:p>
            <a:endParaRPr lang="en-US" dirty="0" smtClean="0"/>
          </a:p>
          <a:p>
            <a:r>
              <a:rPr lang="en-US" dirty="0" smtClean="0"/>
              <a:t>In the Katadyn filter, the surface of the filter is coated with a silver catalyst so that bacteria coming in contact with the surface are killed by the "oligodynamic" action of the silver ions, which are liberated into the water. </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8382000" cy="6324600"/>
          </a:xfrm>
        </p:spPr>
        <p:txBody>
          <a:bodyPr>
            <a:normAutofit fontScale="92500" lnSpcReduction="10000"/>
          </a:bodyPr>
          <a:lstStyle/>
          <a:p>
            <a:pPr>
              <a:buNone/>
            </a:pPr>
            <a:r>
              <a:rPr lang="en-US" b="1" dirty="0" smtClean="0"/>
              <a:t>(d) Ultraviolet Irradiation</a:t>
            </a:r>
          </a:p>
          <a:p>
            <a:endParaRPr lang="en-US" dirty="0" smtClean="0"/>
          </a:p>
          <a:p>
            <a:r>
              <a:rPr lang="en-US" dirty="0" smtClean="0"/>
              <a:t>It is effective against most microorganisms known to contaminate water supplies like bacteria, yeast, viruses, algae, protozoa etc.</a:t>
            </a:r>
          </a:p>
          <a:p>
            <a:endParaRPr lang="en-US" dirty="0" smtClean="0"/>
          </a:p>
          <a:p>
            <a:pPr>
              <a:buNone/>
            </a:pPr>
            <a:r>
              <a:rPr lang="en-US" b="1" dirty="0" smtClean="0"/>
              <a:t>Advantages</a:t>
            </a:r>
          </a:p>
          <a:p>
            <a:r>
              <a:rPr lang="en-US" dirty="0" smtClean="0"/>
              <a:t>The exposure is for short period, </a:t>
            </a:r>
          </a:p>
          <a:p>
            <a:r>
              <a:rPr lang="en-US" dirty="0" smtClean="0"/>
              <a:t>No foreign matter introduced and </a:t>
            </a:r>
          </a:p>
          <a:p>
            <a:r>
              <a:rPr lang="en-US" dirty="0" smtClean="0"/>
              <a:t>No taste and </a:t>
            </a:r>
            <a:r>
              <a:rPr lang="en-US" dirty="0" err="1" smtClean="0"/>
              <a:t>odour</a:t>
            </a:r>
            <a:r>
              <a:rPr lang="en-US" dirty="0" smtClean="0"/>
              <a:t> produced</a:t>
            </a:r>
          </a:p>
          <a:p>
            <a:r>
              <a:rPr lang="en-US" dirty="0" smtClean="0"/>
              <a:t>Overexposure does not result in any harmful effects.</a:t>
            </a:r>
          </a:p>
          <a:p>
            <a:endParaRPr lang="en-US" dirty="0" smtClean="0"/>
          </a:p>
          <a:p>
            <a:pPr>
              <a:buNone/>
            </a:pPr>
            <a:r>
              <a:rPr lang="en-US" b="1" dirty="0" smtClean="0"/>
              <a:t>Disadvantages</a:t>
            </a:r>
          </a:p>
          <a:p>
            <a:r>
              <a:rPr lang="en-US" dirty="0" smtClean="0"/>
              <a:t>No residual effect is available</a:t>
            </a:r>
          </a:p>
          <a:p>
            <a:r>
              <a:rPr lang="en-US" dirty="0" smtClean="0"/>
              <a:t>There is lack of a rapid field test for assessing the treatment efficiency</a:t>
            </a:r>
          </a:p>
          <a:p>
            <a:r>
              <a:rPr lang="en-US" dirty="0" smtClean="0"/>
              <a:t>The apparatus needed is expensive</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533400"/>
            <a:ext cx="8229600" cy="4525963"/>
          </a:xfrm>
        </p:spPr>
        <p:txBody>
          <a:bodyPr/>
          <a:lstStyle/>
          <a:p>
            <a:pPr>
              <a:buNone/>
            </a:pPr>
            <a:r>
              <a:rPr lang="en-US" b="1" dirty="0" smtClean="0"/>
              <a:t>(e) Multi-stage reverse osmosis purification of water</a:t>
            </a:r>
          </a:p>
          <a:p>
            <a:endParaRPr lang="en-US" dirty="0" smtClean="0"/>
          </a:p>
          <a:p>
            <a:r>
              <a:rPr lang="en-US" dirty="0" smtClean="0"/>
              <a:t>It is used to make water both chemically and microbiologically potable by reducing the total dissolved solids, hardness, heavy metals and disease causing bacteria, virus, protozoa and cysts.</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2000"/>
            <a:ext cx="8229600" cy="5364163"/>
          </a:xfrm>
        </p:spPr>
        <p:txBody>
          <a:bodyPr>
            <a:normAutofit lnSpcReduction="10000"/>
          </a:bodyPr>
          <a:lstStyle/>
          <a:p>
            <a:pPr>
              <a:buNone/>
            </a:pPr>
            <a:r>
              <a:rPr lang="en-US" sz="3200" b="1" dirty="0" smtClean="0"/>
              <a:t>(2) Disinfection of wells</a:t>
            </a:r>
          </a:p>
          <a:p>
            <a:endParaRPr lang="en-US" dirty="0" smtClean="0"/>
          </a:p>
          <a:p>
            <a:r>
              <a:rPr lang="en-US" dirty="0" smtClean="0"/>
              <a:t>Wells are the main source of water supply in the rural areas. </a:t>
            </a:r>
          </a:p>
          <a:p>
            <a:endParaRPr lang="en-US" dirty="0" smtClean="0"/>
          </a:p>
          <a:p>
            <a:r>
              <a:rPr lang="en-US" dirty="0" smtClean="0"/>
              <a:t>The need often arises to disinfect them, sometimes on a mass scale, during epidemics of cholera and gastroenteritis. </a:t>
            </a:r>
          </a:p>
          <a:p>
            <a:endParaRPr lang="en-US" dirty="0" smtClean="0"/>
          </a:p>
          <a:p>
            <a:r>
              <a:rPr lang="en-US" dirty="0" smtClean="0"/>
              <a:t>The most effective and cheapest method of disinfecting wells is by bleaching powder. </a:t>
            </a:r>
          </a:p>
          <a:p>
            <a:endParaRPr lang="en-US" dirty="0" smtClean="0"/>
          </a:p>
          <a:p>
            <a:r>
              <a:rPr lang="en-US" dirty="0" smtClean="0"/>
              <a:t>Potassium permanganate should not be used, as it is not a satisfactory disinfecting agent.</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838200"/>
            <a:ext cx="8686800" cy="4525963"/>
          </a:xfrm>
        </p:spPr>
        <p:txBody>
          <a:bodyPr>
            <a:normAutofit lnSpcReduction="10000"/>
          </a:bodyPr>
          <a:lstStyle/>
          <a:p>
            <a:pPr>
              <a:buNone/>
            </a:pPr>
            <a:r>
              <a:rPr lang="en-US" b="1" dirty="0" smtClean="0"/>
              <a:t>STEPS IN WELL DISINFECTION</a:t>
            </a:r>
          </a:p>
          <a:p>
            <a:pPr>
              <a:buNone/>
            </a:pPr>
            <a:endParaRPr lang="en-US" b="1" dirty="0" smtClean="0"/>
          </a:p>
          <a:p>
            <a:pPr>
              <a:buNone/>
            </a:pPr>
            <a:r>
              <a:rPr lang="en-US" b="1" dirty="0" smtClean="0"/>
              <a:t>	(1) Find the volume of water in a well </a:t>
            </a:r>
          </a:p>
          <a:p>
            <a:pPr>
              <a:buNone/>
            </a:pPr>
            <a:endParaRPr lang="en-US" dirty="0" smtClean="0"/>
          </a:p>
          <a:p>
            <a:pPr>
              <a:buNone/>
            </a:pPr>
            <a:r>
              <a:rPr lang="en-US" dirty="0" smtClean="0"/>
              <a:t>	(a) Measure the depth of water column         …..  (h) metre</a:t>
            </a:r>
          </a:p>
          <a:p>
            <a:pPr>
              <a:buNone/>
            </a:pPr>
            <a:r>
              <a:rPr lang="en-US" dirty="0" smtClean="0"/>
              <a:t>	(b) Measure the diameter of well                   …..   (d) metre        </a:t>
            </a:r>
          </a:p>
          <a:p>
            <a:pPr>
              <a:buNone/>
            </a:pPr>
            <a:r>
              <a:rPr lang="en-US" dirty="0" smtClean="0"/>
              <a:t>	(c) Substitute h and d in:</a:t>
            </a:r>
          </a:p>
          <a:p>
            <a:pPr>
              <a:buNone/>
            </a:pPr>
            <a:r>
              <a:rPr lang="en-US" dirty="0" smtClean="0"/>
              <a:t>	Volume (litres) = </a:t>
            </a:r>
            <a:r>
              <a:rPr lang="en-US" u="sng" dirty="0" smtClean="0"/>
              <a:t>3.14×d</a:t>
            </a:r>
            <a:r>
              <a:rPr lang="en-US" u="sng" baseline="30000" dirty="0" smtClean="0"/>
              <a:t>2</a:t>
            </a:r>
            <a:r>
              <a:rPr lang="en-US" u="sng" dirty="0" smtClean="0"/>
              <a:t> ×h  </a:t>
            </a:r>
            <a:r>
              <a:rPr lang="en-US" dirty="0" smtClean="0"/>
              <a:t>×1000</a:t>
            </a:r>
          </a:p>
          <a:p>
            <a:pPr>
              <a:buNone/>
            </a:pPr>
            <a:r>
              <a:rPr lang="en-US" dirty="0" smtClean="0"/>
              <a:t>                                               4</a:t>
            </a:r>
          </a:p>
          <a:p>
            <a:pPr>
              <a:buNone/>
            </a:pPr>
            <a:r>
              <a:rPr lang="en-US" dirty="0" smtClean="0"/>
              <a:t>	(d) One cubic meter:  1,000 litres of water</a:t>
            </a:r>
          </a:p>
          <a:p>
            <a:endParaRPr lang="en-US" dirty="0" smtClean="0"/>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838200"/>
            <a:ext cx="8229600" cy="4525963"/>
          </a:xfrm>
        </p:spPr>
        <p:txBody>
          <a:bodyPr>
            <a:normAutofit/>
          </a:bodyPr>
          <a:lstStyle/>
          <a:p>
            <a:pPr>
              <a:buNone/>
            </a:pPr>
            <a:r>
              <a:rPr lang="en-US" b="1" dirty="0" smtClean="0"/>
              <a:t>(2) Find the amount of bleaching powder required for disinfection</a:t>
            </a:r>
          </a:p>
          <a:p>
            <a:pPr>
              <a:buNone/>
            </a:pPr>
            <a:endParaRPr lang="en-US" dirty="0" smtClean="0"/>
          </a:p>
          <a:p>
            <a:r>
              <a:rPr lang="en-US" dirty="0" smtClean="0"/>
              <a:t>Estimate the chlorine demand of the well water by "</a:t>
            </a:r>
            <a:r>
              <a:rPr lang="en-US" dirty="0" err="1" smtClean="0"/>
              <a:t>Horrock's</a:t>
            </a:r>
            <a:r>
              <a:rPr lang="en-US" dirty="0" smtClean="0"/>
              <a:t> Apparatus and calculate the amount of bleaching powder required to disinfect the well. </a:t>
            </a:r>
          </a:p>
          <a:p>
            <a:endParaRPr lang="en-US" dirty="0" smtClean="0"/>
          </a:p>
          <a:p>
            <a:r>
              <a:rPr lang="en-US" dirty="0" smtClean="0"/>
              <a:t>Roughly, 2.5 grams of good quality bleaching powder would be required to disinfect 1,000 litres of water.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2000"/>
            <a:ext cx="8229600" cy="5364163"/>
          </a:xfrm>
        </p:spPr>
        <p:txBody>
          <a:bodyPr/>
          <a:lstStyle/>
          <a:p>
            <a:endParaRPr lang="en-US" dirty="0" smtClean="0"/>
          </a:p>
          <a:p>
            <a:pPr algn="just"/>
            <a:r>
              <a:rPr lang="en-US" dirty="0" smtClean="0"/>
              <a:t>The components of a typical water purification system comprise one or more of the following measures:</a:t>
            </a:r>
          </a:p>
          <a:p>
            <a:endParaRPr lang="en-US" dirty="0" smtClean="0"/>
          </a:p>
          <a:p>
            <a:pPr>
              <a:buNone/>
            </a:pPr>
            <a:r>
              <a:rPr lang="en-US" dirty="0" smtClean="0"/>
              <a:t>		I. Storage</a:t>
            </a:r>
          </a:p>
          <a:p>
            <a:pPr>
              <a:buNone/>
            </a:pPr>
            <a:r>
              <a:rPr lang="en-US" dirty="0" smtClean="0"/>
              <a:t>		II. Filtration</a:t>
            </a:r>
          </a:p>
          <a:p>
            <a:pPr>
              <a:buNone/>
            </a:pPr>
            <a:r>
              <a:rPr lang="en-US" dirty="0" smtClean="0"/>
              <a:t>		III. Disinfection</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buNone/>
            </a:pPr>
            <a:r>
              <a:rPr lang="en-US" b="1" dirty="0" smtClean="0"/>
              <a:t>(3) Dissolve bleaching powder in water</a:t>
            </a:r>
          </a:p>
          <a:p>
            <a:pPr>
              <a:buNone/>
            </a:pPr>
            <a:endParaRPr lang="en-US" dirty="0" smtClean="0"/>
          </a:p>
          <a:p>
            <a:r>
              <a:rPr lang="en-US" dirty="0" smtClean="0"/>
              <a:t>The bleaching powder required for disinfecting the well is placed in a bucket (not more than 100 g in one bucket of water) and made into a thin paste.</a:t>
            </a:r>
          </a:p>
          <a:p>
            <a:endParaRPr lang="en-US" dirty="0" smtClean="0"/>
          </a:p>
          <a:p>
            <a:r>
              <a:rPr lang="en-US" dirty="0" smtClean="0"/>
              <a:t> More water is added till the bucket is nearly three-fourths full. </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609600"/>
            <a:ext cx="8229600" cy="4525963"/>
          </a:xfrm>
        </p:spPr>
        <p:txBody>
          <a:bodyPr/>
          <a:lstStyle/>
          <a:p>
            <a:pPr>
              <a:buNone/>
            </a:pPr>
            <a:r>
              <a:rPr lang="en-US" dirty="0" smtClean="0"/>
              <a:t>(</a:t>
            </a:r>
            <a:r>
              <a:rPr lang="en-US" b="1" dirty="0" smtClean="0"/>
              <a:t>4) Delivery of chlorine solution into the well</a:t>
            </a:r>
          </a:p>
          <a:p>
            <a:pPr>
              <a:buNone/>
            </a:pPr>
            <a:endParaRPr lang="en-US" dirty="0" smtClean="0"/>
          </a:p>
          <a:p>
            <a:r>
              <a:rPr lang="en-US" dirty="0" smtClean="0"/>
              <a:t>The bucket containing the chlorine solution is lowered some distance below the water surface.</a:t>
            </a:r>
          </a:p>
          <a:p>
            <a:endParaRPr lang="en-US" dirty="0" smtClean="0"/>
          </a:p>
          <a:p>
            <a:r>
              <a:rPr lang="en-US" dirty="0" smtClean="0"/>
              <a:t>Chlorine solution mixes intimately with the water inside the well.</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524000"/>
            <a:ext cx="8229600" cy="4602163"/>
          </a:xfrm>
        </p:spPr>
        <p:txBody>
          <a:bodyPr>
            <a:normAutofit/>
          </a:bodyPr>
          <a:lstStyle/>
          <a:p>
            <a:pPr>
              <a:buNone/>
            </a:pPr>
            <a:r>
              <a:rPr lang="en-US" b="1" dirty="0" smtClean="0"/>
              <a:t>(5) Contact period</a:t>
            </a:r>
          </a:p>
          <a:p>
            <a:pPr>
              <a:buNone/>
            </a:pPr>
            <a:endParaRPr lang="en-US" dirty="0" smtClean="0"/>
          </a:p>
          <a:p>
            <a:r>
              <a:rPr lang="en-US" dirty="0" smtClean="0"/>
              <a:t>A contact period of one hour is allowed before the water is drawn for use.</a:t>
            </a:r>
          </a:p>
          <a:p>
            <a:endParaRPr lang="en-US" dirty="0" smtClean="0"/>
          </a:p>
          <a:p>
            <a:pPr>
              <a:buNone/>
            </a:pPr>
            <a:r>
              <a:rPr lang="en-US" b="1" dirty="0" smtClean="0"/>
              <a:t>(6) Orthotolidine arsenite test</a:t>
            </a:r>
          </a:p>
          <a:p>
            <a:pPr>
              <a:buNone/>
            </a:pPr>
            <a:endParaRPr lang="en-US" dirty="0" smtClean="0"/>
          </a:p>
          <a:p>
            <a:r>
              <a:rPr lang="en-US" dirty="0" smtClean="0"/>
              <a:t>It is good practice to test for residual chlorine at the end of one hour contact. </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763000" cy="6400800"/>
          </a:xfrm>
        </p:spPr>
        <p:txBody>
          <a:bodyPr>
            <a:normAutofit fontScale="92500" lnSpcReduction="20000"/>
          </a:bodyPr>
          <a:lstStyle/>
          <a:p>
            <a:pPr>
              <a:buNone/>
            </a:pPr>
            <a:r>
              <a:rPr lang="en-US" b="1" dirty="0" smtClean="0"/>
              <a:t>THE DOUBLE POT METHOD</a:t>
            </a:r>
          </a:p>
          <a:p>
            <a:pPr>
              <a:buNone/>
            </a:pPr>
            <a:r>
              <a:rPr lang="en-US" dirty="0" smtClean="0"/>
              <a:t> </a:t>
            </a:r>
          </a:p>
          <a:p>
            <a:r>
              <a:rPr lang="en-US" dirty="0" smtClean="0"/>
              <a:t>It is an improvement devised by the National Environmental Engineering Research Institute, Nagpur, India. </a:t>
            </a:r>
          </a:p>
          <a:p>
            <a:endParaRPr lang="en-US" dirty="0" smtClean="0"/>
          </a:p>
          <a:p>
            <a:r>
              <a:rPr lang="en-US" dirty="0" smtClean="0"/>
              <a:t>This method uses two cylindrical pots, one placed inside the other. </a:t>
            </a:r>
          </a:p>
          <a:p>
            <a:endParaRPr lang="en-US" dirty="0" smtClean="0"/>
          </a:p>
          <a:p>
            <a:r>
              <a:rPr lang="en-US" dirty="0" smtClean="0"/>
              <a:t>The inside height and diameter are 30 cm and 25 cm respectively.</a:t>
            </a:r>
          </a:p>
          <a:p>
            <a:endParaRPr lang="en-US" dirty="0" smtClean="0"/>
          </a:p>
          <a:p>
            <a:r>
              <a:rPr lang="en-US" dirty="0" smtClean="0"/>
              <a:t> A hole 1 cm in diameter is made in each pot; in the inner pot the hole is in the upper portion, near the rim and in the outer pot it is 4 cm above the bottom.</a:t>
            </a:r>
          </a:p>
          <a:p>
            <a:endParaRPr lang="en-US" dirty="0" smtClean="0"/>
          </a:p>
          <a:p>
            <a:r>
              <a:rPr lang="en-US" dirty="0" smtClean="0"/>
              <a:t>A mixture of I kg of bleaching powder and 2 kg of coarse sand (approx. 2 mm in diameter) is prepared and slightly moistened with water. </a:t>
            </a:r>
          </a:p>
          <a:p>
            <a:endParaRPr lang="en-US" dirty="0" smtClean="0"/>
          </a:p>
          <a:p>
            <a:r>
              <a:rPr lang="en-US" dirty="0" smtClean="0"/>
              <a:t>this device works satisfactorily for 2-3 weeks in small household wells containing about 4500 litres of water. </a:t>
            </a: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8229600" cy="4525963"/>
          </a:xfrm>
        </p:spPr>
        <p:txBody>
          <a:bodyPr>
            <a:normAutofit/>
          </a:bodyPr>
          <a:lstStyle/>
          <a:p>
            <a:pPr>
              <a:buNone/>
            </a:pPr>
            <a:r>
              <a:rPr lang="en-US" sz="3200" b="1" dirty="0" smtClean="0"/>
              <a:t>Conclusion</a:t>
            </a:r>
          </a:p>
          <a:p>
            <a:endParaRPr lang="en-US" dirty="0" smtClean="0"/>
          </a:p>
          <a:p>
            <a:r>
              <a:rPr lang="en-US" dirty="0" smtClean="0"/>
              <a:t>The provision of merely good water supply does not in itself secure freedom from water borne diseases.</a:t>
            </a:r>
          </a:p>
          <a:p>
            <a:endParaRPr lang="en-US" dirty="0" smtClean="0"/>
          </a:p>
          <a:p>
            <a:r>
              <a:rPr lang="en-US" dirty="0" smtClean="0"/>
              <a:t>People must recognize safe water as a felt health need and give up their old, unhygienic habits of polluting water supplies.</a:t>
            </a: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762000"/>
            <a:ext cx="8229600" cy="4525963"/>
          </a:xfrm>
        </p:spPr>
        <p:txBody>
          <a:bodyPr>
            <a:normAutofit lnSpcReduction="10000"/>
          </a:bodyPr>
          <a:lstStyle/>
          <a:p>
            <a:pPr>
              <a:buNone/>
            </a:pPr>
            <a:r>
              <a:rPr lang="en-US" sz="3200" b="1" dirty="0" smtClean="0"/>
              <a:t>References</a:t>
            </a:r>
          </a:p>
          <a:p>
            <a:pPr>
              <a:buNone/>
            </a:pPr>
            <a:endParaRPr lang="en-US" dirty="0" smtClean="0"/>
          </a:p>
          <a:p>
            <a:r>
              <a:rPr lang="en-US" dirty="0" smtClean="0"/>
              <a:t>Park’s Textbook of Preventive and Social Medicine. K. Park, 22</a:t>
            </a:r>
            <a:r>
              <a:rPr lang="en-US" baseline="30000" dirty="0" smtClean="0"/>
              <a:t>nd</a:t>
            </a:r>
            <a:r>
              <a:rPr lang="en-US" dirty="0" smtClean="0"/>
              <a:t> Edition</a:t>
            </a:r>
          </a:p>
          <a:p>
            <a:r>
              <a:rPr lang="en-US" dirty="0" smtClean="0"/>
              <a:t>Wagner, E.G. and </a:t>
            </a:r>
            <a:r>
              <a:rPr lang="en-US" dirty="0" err="1" smtClean="0"/>
              <a:t>Lanoix</a:t>
            </a:r>
            <a:r>
              <a:rPr lang="en-US" dirty="0" smtClean="0"/>
              <a:t>, J.N. (1959). Water Supply for Rural Areas and Small Communities, WHO.</a:t>
            </a:r>
          </a:p>
          <a:p>
            <a:r>
              <a:rPr lang="en-US" dirty="0" err="1" smtClean="0"/>
              <a:t>Huisman</a:t>
            </a:r>
            <a:r>
              <a:rPr lang="en-US" dirty="0" smtClean="0"/>
              <a:t>, L. and Wood, W.E. (1974). Slow Sand Filtration, WHO, Geneva.</a:t>
            </a:r>
          </a:p>
          <a:p>
            <a:r>
              <a:rPr lang="en-US" dirty="0" smtClean="0"/>
              <a:t>Cox, C.R. (1964). Operation and Control of Water Treatment Processes, WHO, Geneva.</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362200"/>
            <a:ext cx="7772400" cy="1143000"/>
          </a:xfrm>
        </p:spPr>
        <p:txBody>
          <a:bodyPr/>
          <a:lstStyle/>
          <a:p>
            <a:pPr>
              <a:defRPr/>
            </a:pPr>
            <a:r>
              <a:rPr lang="en-US" dirty="0" smtClean="0"/>
              <a:t>                     THANK YOU</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1143000"/>
            <a:ext cx="8229600" cy="4678363"/>
          </a:xfrm>
        </p:spPr>
        <p:txBody>
          <a:bodyPr>
            <a:normAutofit/>
          </a:bodyPr>
          <a:lstStyle/>
          <a:p>
            <a:pPr marL="571500" indent="-571500" algn="just">
              <a:buAutoNum type="romanUcPeriod"/>
            </a:pPr>
            <a:r>
              <a:rPr lang="en-US" sz="3200" b="1" dirty="0" smtClean="0"/>
              <a:t>Storage</a:t>
            </a:r>
          </a:p>
          <a:p>
            <a:pPr marL="571500" indent="-571500" algn="just">
              <a:buAutoNum type="romanUcPeriod"/>
            </a:pPr>
            <a:endParaRPr lang="en-US" b="1" dirty="0" smtClean="0"/>
          </a:p>
          <a:p>
            <a:pPr algn="just"/>
            <a:r>
              <a:rPr lang="en-US" dirty="0" smtClean="0"/>
              <a:t>Storage provides a reserve of water from which further pollution is excluded. </a:t>
            </a:r>
          </a:p>
          <a:p>
            <a:pPr algn="just"/>
            <a:endParaRPr lang="en-US" dirty="0" smtClean="0"/>
          </a:p>
          <a:p>
            <a:pPr algn="just"/>
            <a:r>
              <a:rPr lang="en-US" dirty="0" smtClean="0"/>
              <a:t>As a result of storage, a very considerable amount of purification takes place. </a:t>
            </a:r>
          </a:p>
          <a:p>
            <a:pPr algn="just"/>
            <a:endParaRPr lang="en-US" dirty="0" smtClean="0"/>
          </a:p>
          <a:p>
            <a:pPr algn="just"/>
            <a:r>
              <a:rPr lang="en-US" dirty="0" smtClean="0"/>
              <a:t>This is natural purification.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1066800"/>
            <a:ext cx="8229600" cy="4648200"/>
          </a:xfrm>
        </p:spPr>
        <p:txBody>
          <a:bodyPr>
            <a:normAutofit/>
          </a:bodyPr>
          <a:lstStyle/>
          <a:p>
            <a:pPr marL="514350" indent="-514350" algn="just">
              <a:buAutoNum type="alphaLcParenBoth"/>
            </a:pPr>
            <a:r>
              <a:rPr lang="en-US" sz="3200" b="1" dirty="0" smtClean="0"/>
              <a:t>Physical:</a:t>
            </a:r>
          </a:p>
          <a:p>
            <a:pPr marL="514350" indent="-514350" algn="just">
              <a:buAutoNum type="alphaLcParenBoth"/>
            </a:pPr>
            <a:endParaRPr lang="en-US" dirty="0" smtClean="0"/>
          </a:p>
          <a:p>
            <a:pPr marL="514350" indent="-514350" algn="just"/>
            <a:r>
              <a:rPr lang="en-US" dirty="0" smtClean="0"/>
              <a:t>About 90 per cent of the suspended impurities settle down in 24 hours by gravity. </a:t>
            </a:r>
          </a:p>
          <a:p>
            <a:pPr marL="514350" indent="-514350" algn="just"/>
            <a:endParaRPr lang="en-US" dirty="0" smtClean="0"/>
          </a:p>
          <a:p>
            <a:pPr marL="514350" indent="-514350" algn="just"/>
            <a:r>
              <a:rPr lang="en-US" dirty="0" smtClean="0"/>
              <a:t>The water becomes clearer. </a:t>
            </a:r>
          </a:p>
          <a:p>
            <a:pPr marL="514350" indent="-514350" algn="just"/>
            <a:endParaRPr lang="en-US" dirty="0" smtClean="0"/>
          </a:p>
          <a:p>
            <a:pPr marL="514350" indent="-514350" algn="just"/>
            <a:r>
              <a:rPr lang="en-US" dirty="0" smtClean="0"/>
              <a:t>This allows penetration of light, and reduces the work of the filters.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066800"/>
            <a:ext cx="8229600" cy="5059363"/>
          </a:xfrm>
        </p:spPr>
        <p:txBody>
          <a:bodyPr/>
          <a:lstStyle/>
          <a:p>
            <a:pPr>
              <a:buNone/>
            </a:pPr>
            <a:r>
              <a:rPr lang="en-US" sz="3200" b="1" dirty="0" smtClean="0"/>
              <a:t>(b) Chemical: </a:t>
            </a:r>
          </a:p>
          <a:p>
            <a:pPr>
              <a:buNone/>
            </a:pPr>
            <a:endParaRPr lang="en-US" dirty="0" smtClean="0"/>
          </a:p>
          <a:p>
            <a:pPr algn="just"/>
            <a:r>
              <a:rPr lang="en-US" dirty="0" smtClean="0"/>
              <a:t>The aerobic bacteria oxidize the organic matter present in the water with the aid of dissolved oxygen. </a:t>
            </a:r>
          </a:p>
          <a:p>
            <a:pPr algn="just"/>
            <a:endParaRPr lang="en-US" dirty="0" smtClean="0"/>
          </a:p>
          <a:p>
            <a:pPr algn="just"/>
            <a:r>
              <a:rPr lang="en-US" dirty="0" smtClean="0"/>
              <a:t> The content of free ammonia is reduced and a rise in nitrates occurs.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820</TotalTime>
  <Words>3602</Words>
  <Application>Microsoft Office PowerPoint</Application>
  <PresentationFormat>On-screen Show (4:3)</PresentationFormat>
  <Paragraphs>555</Paragraphs>
  <Slides>66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66</vt:i4>
      </vt:variant>
    </vt:vector>
  </HeadingPairs>
  <TitlesOfParts>
    <vt:vector size="72" baseType="lpstr">
      <vt:lpstr>Calibri</vt:lpstr>
      <vt:lpstr>Franklin Gothic Book</vt:lpstr>
      <vt:lpstr>Perpetua</vt:lpstr>
      <vt:lpstr>Times New Roman</vt:lpstr>
      <vt:lpstr>Wingdings 2</vt:lpstr>
      <vt:lpstr>Equity</vt:lpstr>
      <vt:lpstr>Purification of Water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Bhagwat -Pc</dc:creator>
  <cp:lastModifiedBy>Bhagwat -Pc</cp:lastModifiedBy>
  <cp:revision>13</cp:revision>
  <dcterms:created xsi:type="dcterms:W3CDTF">2006-08-16T00:00:00Z</dcterms:created>
  <dcterms:modified xsi:type="dcterms:W3CDTF">2018-06-04T10:54:04Z</dcterms:modified>
</cp:coreProperties>
</file>