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276" r:id="rId3"/>
    <p:sldId id="274" r:id="rId4"/>
    <p:sldId id="281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3" r:id="rId14"/>
    <p:sldId id="284" r:id="rId15"/>
    <p:sldId id="285" r:id="rId16"/>
    <p:sldId id="282" r:id="rId17"/>
    <p:sldId id="267" r:id="rId18"/>
    <p:sldId id="268" r:id="rId19"/>
    <p:sldId id="269" r:id="rId20"/>
    <p:sldId id="279" r:id="rId21"/>
    <p:sldId id="280" r:id="rId22"/>
    <p:sldId id="270" r:id="rId23"/>
    <p:sldId id="286" r:id="rId24"/>
    <p:sldId id="271" r:id="rId25"/>
    <p:sldId id="272" r:id="rId26"/>
    <p:sldId id="277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5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4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60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63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6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6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70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5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6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048682"/>
          <p:cNvSpPr>
            <a:spLocks noGrp="1"/>
          </p:cNvSpPr>
          <p:nvPr>
            <p:ph type="title"/>
          </p:nvPr>
        </p:nvSpPr>
        <p:spPr>
          <a:xfrm>
            <a:off x="1738869" y="-577858"/>
            <a:ext cx="7929496" cy="3214686"/>
          </a:xfrm>
        </p:spPr>
        <p:txBody>
          <a:bodyPr/>
          <a:lstStyle/>
          <a:p>
            <a:r>
              <a:rPr lang="en-US" altLang="en-IN"/>
              <a:t>Good morning</a:t>
            </a:r>
            <a:endParaRPr lang="en-IN"/>
          </a:p>
        </p:txBody>
      </p:sp>
      <p:sp>
        <p:nvSpPr>
          <p:cNvPr id="1048684" name="Content Placeholder 104868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769" y="1348638"/>
            <a:ext cx="8440285" cy="52779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04860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07" name="Content Placeholder 104860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411" y="365125"/>
            <a:ext cx="8152217" cy="63710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04860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IN"/>
              <a:t>effect of smoking on etiology n pathogenesis of periodontal disease </a:t>
            </a:r>
            <a:endParaRPr lang="en-IN"/>
          </a:p>
        </p:txBody>
      </p:sp>
      <p:sp>
        <p:nvSpPr>
          <p:cNvPr id="1048609" name="Content Placeholder 1048608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en-US" altLang="en-IN"/>
              <a:t>Increased prevalence and severity of periodontal destruction associated with smoking suggest that host bacterial interaction normally seen in chronic periodontitis are altered, resulting in more destructive periodontal breakdown.</a:t>
            </a:r>
            <a:endParaRPr lang="en-IN"/>
          </a:p>
          <a:p>
            <a:r>
              <a:rPr lang="en-US" altLang="en-IN"/>
              <a:t>The imbalance between bacterial challenge and host response may be caused by_</a:t>
            </a:r>
            <a:endParaRPr lang="en-IN"/>
          </a:p>
          <a:p>
            <a:r>
              <a:rPr lang="en-US" altLang="en-IN"/>
              <a:t>Change in composition of Sub gingival plaque.</a:t>
            </a:r>
            <a:endParaRPr lang="en-IN"/>
          </a:p>
          <a:p>
            <a:r>
              <a:rPr lang="en-US" altLang="en-IN"/>
              <a:t>With increase in in number and virulence of pathogenic microorganisms.</a:t>
            </a:r>
            <a:endParaRPr lang="en-IN"/>
          </a:p>
          <a:p>
            <a:r>
              <a:rPr lang="en-US" altLang="en-IN"/>
              <a:t>Changes in in host response to the bacterial challenge</a:t>
            </a:r>
            <a:endParaRPr lang="en-IN"/>
          </a:p>
          <a:p>
            <a:r>
              <a:rPr lang="en-US" altLang="en-IN"/>
              <a:t>And combination of both.     </a:t>
            </a:r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04860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IN"/>
              <a:t>Effect of smoking</a:t>
            </a:r>
            <a:endParaRPr lang="en-IN"/>
          </a:p>
        </p:txBody>
      </p:sp>
      <p:sp>
        <p:nvSpPr>
          <p:cNvPr id="1048611" name="Content Placeholder 10486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IN"/>
              <a:t>Increased level of microbial Colony_</a:t>
            </a:r>
            <a:endParaRPr lang="en-IN"/>
          </a:p>
          <a:p>
            <a:r>
              <a:rPr lang="en-US" altLang="en-IN"/>
              <a:t>Eiknella corrodens</a:t>
            </a:r>
            <a:endParaRPr lang="en-IN"/>
          </a:p>
          <a:p>
            <a:r>
              <a:rPr lang="en-US" altLang="en-IN"/>
              <a:t>Bacteroides forsythus</a:t>
            </a:r>
            <a:endParaRPr lang="en-IN"/>
          </a:p>
          <a:p>
            <a:r>
              <a:rPr lang="en-US" altLang="en-IN"/>
              <a:t>Prevotella nigrescens </a:t>
            </a:r>
            <a:endParaRPr lang="en-IN"/>
          </a:p>
          <a:p>
            <a:r>
              <a:rPr lang="en-US" altLang="en-IN"/>
              <a:t>Fusobacterium nucleatum.</a:t>
            </a:r>
            <a:endParaRPr lang="en-IN"/>
          </a:p>
          <a:p>
            <a:r>
              <a:rPr lang="en-US" altLang="en-IN"/>
              <a:t>A.actinomycetum comitans </a:t>
            </a:r>
            <a:endParaRPr lang="en-IN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0916" y="2352123"/>
            <a:ext cx="3841825" cy="41256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3104" y="0"/>
            <a:ext cx="9207104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0"/>
            <a:ext cx="90678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0013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0486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IN"/>
              <a:t>Effect of smoking on immunology </a:t>
            </a:r>
            <a:br>
              <a:rPr lang="en-US" altLang="en-IN"/>
            </a:br>
            <a:endParaRPr lang="en-IN"/>
          </a:p>
        </p:txBody>
      </p:sp>
      <p:sp>
        <p:nvSpPr>
          <p:cNvPr id="1048613" name="Content Placeholder 10486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IN"/>
              <a:t>Altered neutrophil chemotaxis phagocytosis oxidative burst.</a:t>
            </a:r>
            <a:endParaRPr lang="en-IN"/>
          </a:p>
          <a:p>
            <a:r>
              <a:rPr lang="en-US" altLang="en-IN"/>
              <a:t>Increased TNF_alpha  and PGE2 in GCF .</a:t>
            </a:r>
            <a:endParaRPr lang="en-IN"/>
          </a:p>
          <a:p>
            <a:r>
              <a:rPr lang="en-US" altLang="en-IN"/>
              <a:t>Increase the production of of PGE2 by monocytes in response to lipopolysaccharides.</a:t>
            </a:r>
            <a:endParaRPr lang="en-IN"/>
          </a:p>
          <a:p>
            <a:r>
              <a:rPr lang="en-US" altLang="en-IN"/>
              <a:t>Decreased igG2 level suggest reduced protection against periodontal infection.</a:t>
            </a:r>
            <a:endParaRPr lang="en-I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0486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IN"/>
              <a:t>Effect effect of smoking _physiology</a:t>
            </a:r>
            <a:endParaRPr lang="en-IN"/>
          </a:p>
        </p:txBody>
      </p:sp>
      <p:sp>
        <p:nvSpPr>
          <p:cNvPr id="1048615" name="Content Placeholder 1048614"/>
          <p:cNvSpPr>
            <a:spLocks noGrp="1"/>
          </p:cNvSpPr>
          <p:nvPr>
            <p:ph idx="1"/>
          </p:nvPr>
        </p:nvSpPr>
        <p:spPr/>
        <p:txBody>
          <a:bodyPr>
            <a:normAutofit fontScale="96429"/>
          </a:bodyPr>
          <a:lstStyle/>
          <a:p>
            <a:r>
              <a:rPr lang="en-US" altLang="en-IN"/>
              <a:t>Decreased GCF flow.</a:t>
            </a:r>
            <a:endParaRPr lang="en-IN"/>
          </a:p>
          <a:p>
            <a:r>
              <a:rPr lang="en-US" altLang="en-IN"/>
              <a:t>Decrease the subgingival temperature.</a:t>
            </a:r>
            <a:endParaRPr lang="en-IN"/>
          </a:p>
          <a:p>
            <a:r>
              <a:rPr lang="en-US" altLang="en-IN"/>
              <a:t>Increased bleeding on probing with increased inflammation.</a:t>
            </a:r>
            <a:endParaRPr lang="en-IN"/>
          </a:p>
          <a:p>
            <a:r>
              <a:rPr lang="en-US" altLang="en-IN"/>
              <a:t>Increased a time needed to recover from local anaesthesia.</a:t>
            </a:r>
            <a:endParaRPr lang="en-IN"/>
          </a:p>
          <a:p>
            <a:r>
              <a:rPr lang="en-US" altLang="en-IN"/>
              <a:t>Increased gingival blood vessel with increased inflammation.</a:t>
            </a:r>
            <a:endParaRPr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0486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IN"/>
              <a:t>Effect of smoking on periodontal diseases</a:t>
            </a:r>
            <a:endParaRPr lang="en-IN"/>
          </a:p>
        </p:txBody>
      </p:sp>
      <p:sp>
        <p:nvSpPr>
          <p:cNvPr id="1048617" name="Content Placeholder 1048616"/>
          <p:cNvSpPr>
            <a:spLocks noGrp="1"/>
          </p:cNvSpPr>
          <p:nvPr>
            <p:ph idx="1"/>
          </p:nvPr>
        </p:nvSpPr>
        <p:spPr/>
        <p:txBody>
          <a:bodyPr>
            <a:normAutofit fontScale="93214"/>
          </a:bodyPr>
          <a:lstStyle/>
          <a:p>
            <a:r>
              <a:rPr lang="en-US" altLang="en-IN"/>
              <a:t>Gingivitis_</a:t>
            </a:r>
            <a:endParaRPr lang="en-IN"/>
          </a:p>
          <a:p>
            <a:r>
              <a:rPr lang="en-US" altLang="en-IN"/>
              <a:t>1. Decreased gingival inflammation and bleeding on probing</a:t>
            </a:r>
            <a:endParaRPr lang="en-IN"/>
          </a:p>
          <a:p>
            <a:r>
              <a:rPr lang="en-US" altLang="en-IN"/>
              <a:t>Periodontitis_</a:t>
            </a:r>
            <a:endParaRPr lang="en-IN"/>
          </a:p>
          <a:p>
            <a:r>
              <a:rPr lang="en-US" altLang="en-IN"/>
              <a:t>Increased prevalence and severity of periodontal destruction.</a:t>
            </a:r>
            <a:endParaRPr lang="en-IN"/>
          </a:p>
          <a:p>
            <a:r>
              <a:rPr lang="en-US" altLang="en-IN"/>
              <a:t>Increase the pocket depth ,attachment and bone loss</a:t>
            </a:r>
            <a:endParaRPr lang="en-IN"/>
          </a:p>
          <a:p>
            <a:r>
              <a:rPr lang="en-US" altLang="en-IN"/>
              <a:t>Increased prevalence of severe periodontitis .</a:t>
            </a:r>
            <a:endParaRPr lang="en-IN"/>
          </a:p>
          <a:p>
            <a:r>
              <a:rPr lang="en-US" altLang="en-IN"/>
              <a:t>Increased tooth loss.</a:t>
            </a:r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0486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IN"/>
              <a:t>Smoking and periodontium</a:t>
            </a:r>
            <a:endParaRPr lang="en-IN"/>
          </a:p>
        </p:txBody>
      </p:sp>
      <p:sp>
        <p:nvSpPr>
          <p:cNvPr id="1048686" name="Content Placeholder 1048685"/>
          <p:cNvSpPr>
            <a:spLocks noGrp="1"/>
          </p:cNvSpPr>
          <p:nvPr>
            <p:ph idx="1"/>
          </p:nvPr>
        </p:nvSpPr>
        <p:spPr/>
        <p:txBody>
          <a:bodyPr>
            <a:normAutofit fontScale="92857"/>
          </a:bodyPr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2806" y="1591155"/>
            <a:ext cx="5112705" cy="48331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04869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IN"/>
              <a:t>Smoking _predisposing factor for ANUG</a:t>
            </a:r>
            <a:endParaRPr lang="en-IN"/>
          </a:p>
        </p:txBody>
      </p:sp>
      <p:sp>
        <p:nvSpPr>
          <p:cNvPr id="1048694" name="Content Placeholder 104869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IN"/>
              <a:t>Increased use of tobacco _increased frequency of ANUG</a:t>
            </a:r>
            <a:endParaRPr lang="en-IN"/>
          </a:p>
          <a:p>
            <a:r>
              <a:rPr lang="en-US" altLang="en-IN"/>
              <a:t>  Reason_Tar in smoking _ irritating effect on gingiva </a:t>
            </a:r>
            <a:endParaRPr lang="en-IN"/>
          </a:p>
          <a:p>
            <a:r>
              <a:rPr lang="en-US" altLang="en-IN"/>
              <a:t>Nicotine _vasoconstriction of capillaries .</a:t>
            </a:r>
            <a:endParaRPr lang="en-IN"/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6814" y="4600412"/>
            <a:ext cx="5201518" cy="22575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04869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96" name="Content Placeholder 10486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929" y="257212"/>
            <a:ext cx="8054420" cy="634357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0486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IN"/>
              <a:t>Effect of smoking on periodontal therapies</a:t>
            </a:r>
            <a:endParaRPr lang="en-IN"/>
          </a:p>
        </p:txBody>
      </p:sp>
      <p:sp>
        <p:nvSpPr>
          <p:cNvPr id="1048619" name="Content Placeholder 10486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IN"/>
              <a:t>Non surgical_</a:t>
            </a:r>
            <a:endParaRPr lang="en-IN"/>
          </a:p>
          <a:p>
            <a:r>
              <a:rPr lang="en-US" altLang="en-IN"/>
              <a:t>Decreased clinical response to scaling and root planning .</a:t>
            </a:r>
            <a:endParaRPr lang="en-IN"/>
          </a:p>
          <a:p>
            <a:r>
              <a:rPr lang="en-US" altLang="en-IN"/>
              <a:t>Decrease reduction in pocket depth</a:t>
            </a:r>
            <a:endParaRPr lang="en-IN"/>
          </a:p>
          <a:p>
            <a:r>
              <a:rPr lang="en-US" altLang="en-IN"/>
              <a:t>Decrease the gain in clinical attachment level</a:t>
            </a:r>
            <a:endParaRPr lang="en-I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0486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IN"/>
              <a:t>Surgery and implants</a:t>
            </a:r>
            <a:endParaRPr lang="en-IN"/>
          </a:p>
        </p:txBody>
      </p:sp>
      <p:sp>
        <p:nvSpPr>
          <p:cNvPr id="1048621" name="Content Placeholder 1048620"/>
          <p:cNvSpPr>
            <a:spLocks noGrp="1"/>
          </p:cNvSpPr>
          <p:nvPr>
            <p:ph idx="1"/>
          </p:nvPr>
        </p:nvSpPr>
        <p:spPr/>
        <p:txBody>
          <a:bodyPr>
            <a:normAutofit fontScale="92857"/>
          </a:bodyPr>
          <a:lstStyle/>
          <a:p>
            <a:r>
              <a:rPr lang="en-US" altLang="en-IN"/>
              <a:t>Decrease the pocket depth reduction post surgery</a:t>
            </a:r>
            <a:endParaRPr lang="en-IN"/>
          </a:p>
          <a:p>
            <a:r>
              <a:rPr lang="en-US" altLang="en-IN"/>
              <a:t>Decrease the pocket depth reduction after DFDBA allograft.</a:t>
            </a:r>
            <a:endParaRPr lang="en-IN"/>
          </a:p>
          <a:p>
            <a:r>
              <a:rPr lang="en-US" altLang="en-IN"/>
              <a:t>Decreased pocket depth reduction and gain in clinical attachment level after open flap debridement.</a:t>
            </a:r>
            <a:endParaRPr lang="en-IN"/>
          </a:p>
          <a:p>
            <a:r>
              <a:rPr lang="en-US" altLang="en-IN"/>
              <a:t>Decrease the gain in clinical attachment level decrease the bone fill, increased recession, increased membrane following GTR .  </a:t>
            </a:r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0486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IN"/>
              <a:t>Maintenance phase </a:t>
            </a:r>
            <a:endParaRPr lang="en-IN"/>
          </a:p>
        </p:txBody>
      </p:sp>
      <p:sp>
        <p:nvSpPr>
          <p:cNvPr id="1048623" name="Content Placeholder 10486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IN"/>
              <a:t>Increase the pocket depth during maintenance. Decreased gain in in clinical attachment level.</a:t>
            </a:r>
            <a:endParaRPr lang="en-IN"/>
          </a:p>
          <a:p>
            <a:r>
              <a:rPr lang="en-US" altLang="en-IN"/>
              <a:t>Recurrent disease _</a:t>
            </a:r>
            <a:endParaRPr lang="en-IN"/>
          </a:p>
          <a:p>
            <a:r>
              <a:rPr lang="en-US" altLang="en-IN"/>
              <a:t>Increased recurrent refractory disease in smokers </a:t>
            </a:r>
            <a:endParaRPr lang="en-IN"/>
          </a:p>
          <a:p>
            <a:r>
              <a:rPr lang="en-US" altLang="en-IN"/>
              <a:t>Increased need for or Re treatment in smoker</a:t>
            </a:r>
            <a:endParaRPr lang="en-IN"/>
          </a:p>
          <a:p>
            <a:r>
              <a:rPr lang="en-US" altLang="en-IN"/>
              <a:t>Increased tooth loss after surgical therapy.</a:t>
            </a:r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04869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IN"/>
              <a:t>Thank you ! </a:t>
            </a:r>
            <a:endParaRPr lang="en-IN"/>
          </a:p>
        </p:txBody>
      </p:sp>
      <p:sp>
        <p:nvSpPr>
          <p:cNvPr id="1048692" name="Subtitle 104869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99" name="TextBox 1048698"/>
          <p:cNvSpPr txBox="1"/>
          <p:nvPr/>
        </p:nvSpPr>
        <p:spPr>
          <a:xfrm>
            <a:off x="2572000" y="3219450"/>
            <a:ext cx="4000000" cy="6687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IN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04868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objectives</a:t>
            </a:r>
            <a:br>
              <a:rPr lang="en-IN" dirty="0" smtClean="0"/>
            </a:br>
            <a:r>
              <a:rPr lang="en-US" altLang="en-IN" dirty="0" smtClean="0"/>
              <a:t> </a:t>
            </a:r>
            <a:endParaRPr lang="en-IN" dirty="0"/>
          </a:p>
        </p:txBody>
      </p:sp>
      <p:sp>
        <p:nvSpPr>
          <p:cNvPr id="1048682" name="Content Placeholder 1048681"/>
          <p:cNvSpPr>
            <a:spLocks noGrp="1"/>
          </p:cNvSpPr>
          <p:nvPr>
            <p:ph idx="1"/>
          </p:nvPr>
        </p:nvSpPr>
        <p:spPr/>
        <p:txBody>
          <a:bodyPr>
            <a:normAutofit fontScale="96429"/>
          </a:bodyPr>
          <a:lstStyle/>
          <a:p>
            <a:pPr>
              <a:buNone/>
            </a:pPr>
            <a:r>
              <a:rPr lang="en-US" altLang="en-IN" dirty="0" smtClean="0"/>
              <a:t> </a:t>
            </a:r>
            <a:endParaRPr lang="en-IN" dirty="0"/>
          </a:p>
          <a:p>
            <a:r>
              <a:rPr lang="en-US" altLang="en-IN" dirty="0"/>
              <a:t>Classification of smokers</a:t>
            </a:r>
            <a:endParaRPr lang="en-IN" dirty="0"/>
          </a:p>
          <a:p>
            <a:r>
              <a:rPr lang="en-US" altLang="en-IN" dirty="0"/>
              <a:t>Methods and constitute of tobacco smoking</a:t>
            </a:r>
            <a:endParaRPr lang="en-IN" dirty="0"/>
          </a:p>
          <a:p>
            <a:r>
              <a:rPr lang="en-US" altLang="en-IN" dirty="0"/>
              <a:t>Prevalence and severity of periodontitis </a:t>
            </a:r>
            <a:endParaRPr lang="en-IN" dirty="0"/>
          </a:p>
          <a:p>
            <a:r>
              <a:rPr lang="en-US" altLang="en-IN" dirty="0"/>
              <a:t> Effect of smoking _immunology and physiology</a:t>
            </a:r>
            <a:endParaRPr lang="en-IN" dirty="0"/>
          </a:p>
          <a:p>
            <a:r>
              <a:rPr lang="en-US" altLang="en-IN" dirty="0"/>
              <a:t>Effect of smoking on periodontal diseases</a:t>
            </a:r>
            <a:endParaRPr lang="en-IN" dirty="0"/>
          </a:p>
          <a:p>
            <a:r>
              <a:rPr lang="en-US" altLang="en-IN" dirty="0"/>
              <a:t>Effect of smoking on periodontal therapies  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0485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IN"/>
              <a:t>Introduction </a:t>
            </a:r>
            <a:endParaRPr lang="en-IN"/>
          </a:p>
        </p:txBody>
      </p:sp>
      <p:sp>
        <p:nvSpPr>
          <p:cNvPr id="1048594" name="Content Placeholder 1048593"/>
          <p:cNvSpPr>
            <a:spLocks noGrp="1"/>
          </p:cNvSpPr>
          <p:nvPr>
            <p:ph idx="1"/>
          </p:nvPr>
        </p:nvSpPr>
        <p:spPr>
          <a:xfrm>
            <a:off x="473134" y="1430974"/>
            <a:ext cx="7886700" cy="4351338"/>
          </a:xfrm>
        </p:spPr>
        <p:txBody>
          <a:bodyPr>
            <a:normAutofit fontScale="96786"/>
          </a:bodyPr>
          <a:lstStyle/>
          <a:p>
            <a:r>
              <a:rPr lang="en-US" altLang="en-IN"/>
              <a:t>Smoking  is associated with a wide spectrum of disease including stroke ,coronary artery disease ,peripheral artery disease, cancer of mouth ,larynx, oesophagus ,pancreas.</a:t>
            </a:r>
            <a:endParaRPr lang="en-IN"/>
          </a:p>
          <a:p>
            <a:r>
              <a:rPr lang="en-US" altLang="en-IN"/>
              <a:t>It is also a major cause of chronic obstructive pulmonary diseases and risk factor for low birth weight babies.</a:t>
            </a:r>
            <a:endParaRPr lang="en-IN"/>
          </a:p>
          <a:p>
            <a:r>
              <a:rPr lang="en-US" altLang="en-IN"/>
              <a:t>Approximately 50% of regular smokers are killed by there habit and smoking causes 30% of cancer death. </a:t>
            </a:r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04859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IN"/>
              <a:t>Classification of smokers</a:t>
            </a:r>
            <a:endParaRPr lang="en-IN"/>
          </a:p>
        </p:txBody>
      </p:sp>
      <p:sp>
        <p:nvSpPr>
          <p:cNvPr id="1048598" name="Content Placeholder 104859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IN"/>
              <a:t>Heavy smokers _ more than 20/day</a:t>
            </a:r>
            <a:endParaRPr lang="en-IN"/>
          </a:p>
          <a:p>
            <a:r>
              <a:rPr lang="en-US" altLang="en-IN"/>
              <a:t>Light smoker _less than 20 /day</a:t>
            </a:r>
            <a:endParaRPr lang="en-IN"/>
          </a:p>
          <a:p>
            <a:r>
              <a:rPr lang="en-US" altLang="en-IN"/>
              <a:t>Current smoker _who have smoked more than 100 cigarette in their life time and currently smokers </a:t>
            </a:r>
            <a:endParaRPr lang="en-IN"/>
          </a:p>
          <a:p>
            <a:r>
              <a:rPr lang="en-US" altLang="en-IN"/>
              <a:t>Non smokers _ who have not smoked cigarette in their life time and do not currently smokers.</a:t>
            </a:r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04859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IN"/>
              <a:t>Different methods of tobacco smoking</a:t>
            </a:r>
            <a:endParaRPr lang="en-IN"/>
          </a:p>
        </p:txBody>
      </p:sp>
      <p:sp>
        <p:nvSpPr>
          <p:cNvPr id="1048600" name="TextBox 1048599"/>
          <p:cNvSpPr txBox="1"/>
          <p:nvPr/>
        </p:nvSpPr>
        <p:spPr>
          <a:xfrm>
            <a:off x="572000" y="8170843"/>
            <a:ext cx="4000000" cy="35554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en-IN" sz="2800">
                <a:solidFill>
                  <a:srgbClr val="000000"/>
                </a:solidFill>
              </a:rPr>
              <a:t>1.cigarettes</a:t>
            </a:r>
            <a:endParaRPr lang="en-IN" sz="2800">
              <a:solidFill>
                <a:srgbClr val="000000"/>
              </a:solidFill>
            </a:endParaRPr>
          </a:p>
          <a:p>
            <a:r>
              <a:rPr lang="en-US" altLang="en-IN" sz="2800">
                <a:solidFill>
                  <a:srgbClr val="000000"/>
                </a:solidFill>
              </a:rPr>
              <a:t>2.cigar</a:t>
            </a:r>
            <a:endParaRPr lang="en-IN" sz="2800">
              <a:solidFill>
                <a:srgbClr val="000000"/>
              </a:solidFill>
            </a:endParaRPr>
          </a:p>
          <a:p>
            <a:r>
              <a:rPr lang="en-US" altLang="en-IN" sz="2800">
                <a:solidFill>
                  <a:srgbClr val="000000"/>
                </a:solidFill>
              </a:rPr>
              <a:t>3.beedi</a:t>
            </a:r>
            <a:endParaRPr lang="en-IN" sz="2800">
              <a:solidFill>
                <a:srgbClr val="000000"/>
              </a:solidFill>
            </a:endParaRPr>
          </a:p>
          <a:p>
            <a:r>
              <a:rPr lang="en-US" altLang="en-IN" sz="2800">
                <a:solidFill>
                  <a:srgbClr val="000000"/>
                </a:solidFill>
              </a:rPr>
              <a:t>4 .pipes </a:t>
            </a:r>
            <a:endParaRPr lang="en-IN" sz="2800">
              <a:solidFill>
                <a:srgbClr val="000000"/>
              </a:solidFill>
            </a:endParaRPr>
          </a:p>
          <a:p>
            <a:r>
              <a:rPr lang="en-US" altLang="en-IN" sz="2800">
                <a:solidFill>
                  <a:srgbClr val="000000"/>
                </a:solidFill>
              </a:rPr>
              <a:t>5.hookh </a:t>
            </a:r>
            <a:endParaRPr lang="en-IN" sz="2800">
              <a:solidFill>
                <a:srgbClr val="000000"/>
              </a:solidFill>
            </a:endParaRPr>
          </a:p>
          <a:p>
            <a:r>
              <a:rPr lang="en-US" altLang="en-IN" sz="2800">
                <a:solidFill>
                  <a:srgbClr val="000000"/>
                </a:solidFill>
              </a:rPr>
              <a:t>6.passive. </a:t>
            </a:r>
            <a:endParaRPr lang="en-IN" sz="2800">
              <a:solidFill>
                <a:srgbClr val="000000"/>
              </a:solidFill>
            </a:endParaRPr>
          </a:p>
        </p:txBody>
      </p:sp>
      <p:sp>
        <p:nvSpPr>
          <p:cNvPr id="1048601" name="TextBox 1048600"/>
          <p:cNvSpPr txBox="1"/>
          <p:nvPr/>
        </p:nvSpPr>
        <p:spPr>
          <a:xfrm>
            <a:off x="2102720" y="6716360"/>
            <a:ext cx="4000000" cy="6687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IN" sz="2800">
              <a:solidFill>
                <a:srgbClr val="000000"/>
              </a:solidFill>
            </a:endParaRPr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49" y="1690689"/>
            <a:ext cx="7939303" cy="45843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04860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IN"/>
              <a:t>Constituent of tobacco smoking</a:t>
            </a:r>
            <a:endParaRPr lang="en-IN"/>
          </a:p>
        </p:txBody>
      </p:sp>
      <p:sp>
        <p:nvSpPr>
          <p:cNvPr id="1048603" name="Content Placeholder 104860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IN"/>
              <a:t>Tobacco smoking consists of 4000known constitute _</a:t>
            </a:r>
            <a:endParaRPr lang="en-IN"/>
          </a:p>
          <a:p>
            <a:r>
              <a:rPr lang="en-US" altLang="en-IN"/>
              <a:t>Solid phases_nicotine,tar , benzene , benzopyrene</a:t>
            </a:r>
            <a:endParaRPr lang="en-IN"/>
          </a:p>
          <a:p>
            <a:r>
              <a:rPr lang="en-US" altLang="en-IN"/>
              <a:t>Gaseous phases _carbon monoxide and hydrogen cyanide Ammonia formaldehyde I dimethynitrosamine. </a:t>
            </a:r>
            <a:endParaRPr lang="en-IN"/>
          </a:p>
          <a:p>
            <a:r>
              <a:rPr lang="en-US" altLang="en-IN"/>
              <a:t> </a:t>
            </a:r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04860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IN"/>
              <a:t>Prevalence of moderate and severe periodontitis</a:t>
            </a:r>
            <a:endParaRPr lang="en-IN"/>
          </a:p>
        </p:txBody>
      </p:sp>
      <p:sp>
        <p:nvSpPr>
          <p:cNvPr id="1048605" name="Content Placeholder 104860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IN"/>
              <a:t>Current smokers 25%</a:t>
            </a:r>
            <a:endParaRPr lang="en-IN"/>
          </a:p>
          <a:p>
            <a:r>
              <a:rPr lang="en-US" altLang="en-IN"/>
              <a:t>Former heavy smokers 20%</a:t>
            </a:r>
            <a:endParaRPr lang="en-IN"/>
          </a:p>
          <a:p>
            <a:r>
              <a:rPr lang="en-US" altLang="en-IN"/>
              <a:t>Pipe smokers 17.6 %</a:t>
            </a:r>
            <a:endParaRPr lang="en-IN"/>
          </a:p>
          <a:p>
            <a:r>
              <a:rPr lang="en-US" altLang="en-IN"/>
              <a:t>Non-smoker 13.7%</a:t>
            </a:r>
            <a:endParaRPr lang="en-IN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7958" y="4332351"/>
            <a:ext cx="6928547" cy="23991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On-screen Show (4:3)</PresentationFormat>
  <Paragraphs>90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Good morning</vt:lpstr>
      <vt:lpstr>Smoking and periodontium</vt:lpstr>
      <vt:lpstr>Learning objectives  </vt:lpstr>
      <vt:lpstr>Slide 4</vt:lpstr>
      <vt:lpstr>Introduction </vt:lpstr>
      <vt:lpstr>Classification of smokers</vt:lpstr>
      <vt:lpstr>Different methods of tobacco smoking</vt:lpstr>
      <vt:lpstr>Constituent of tobacco smoking</vt:lpstr>
      <vt:lpstr>Prevalence of moderate and severe periodontitis</vt:lpstr>
      <vt:lpstr>Slide 10</vt:lpstr>
      <vt:lpstr>effect of smoking on etiology n pathogenesis of periodontal disease </vt:lpstr>
      <vt:lpstr>Effect of smoking</vt:lpstr>
      <vt:lpstr>Slide 13</vt:lpstr>
      <vt:lpstr>Slide 14</vt:lpstr>
      <vt:lpstr>Slide 15</vt:lpstr>
      <vt:lpstr>Slide 16</vt:lpstr>
      <vt:lpstr>Effect of smoking on immunology  </vt:lpstr>
      <vt:lpstr>Effect effect of smoking _physiology</vt:lpstr>
      <vt:lpstr>Effect of smoking on periodontal diseases</vt:lpstr>
      <vt:lpstr>Smoking _predisposing factor for ANUG</vt:lpstr>
      <vt:lpstr>Slide 21</vt:lpstr>
      <vt:lpstr>Effect of smoking on periodontal therapies</vt:lpstr>
      <vt:lpstr>Slide 23</vt:lpstr>
      <vt:lpstr>Surgery and implants</vt:lpstr>
      <vt:lpstr>Maintenance phase </vt:lpstr>
      <vt:lpstr>Thank you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</dc:title>
  <cp:lastModifiedBy>BANSODE</cp:lastModifiedBy>
  <cp:revision>3</cp:revision>
  <dcterms:created xsi:type="dcterms:W3CDTF">2015-05-10T13:30:45Z</dcterms:created>
  <dcterms:modified xsi:type="dcterms:W3CDTF">2023-08-24T11:15:19Z</dcterms:modified>
</cp:coreProperties>
</file>