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diagrams/quickStyle4.xml" ContentType="application/vnd.openxmlformats-officedocument.drawingml.diagramStyle+xml"/>
  <Default Extension="svg" ContentType="image/sv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drawing4.xml" ContentType="application/vnd.ms-office.drawingml.diagramDrawing+xml"/>
  <Override PartName="/ppt/diagrams/drawing5.xml" ContentType="application/vnd.ms-office.drawingml.diagramDrawing+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Default Extension="png" ContentType="image/png"/>
  <Override PartName="/ppt/diagrams/drawing3.xml" ContentType="application/vnd.ms-office.drawingml.diagramDrawing+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drawing1.xml" ContentType="application/vnd.ms-office.drawingml.diagramDrawing+xml"/>
  <Override PartName="/ppt/diagrams/quickStyle3.xml" ContentType="application/vnd.openxmlformats-officedocument.drawingml.diagramStyle+xml"/>
  <Override PartName="/ppt/revisionInfo.xml" ContentType="application/vnd.ms-powerpoint.revisioninfo+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diagrams/layout4.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7" r:id="rId3"/>
    <p:sldId id="259" r:id="rId4"/>
    <p:sldId id="267" r:id="rId5"/>
    <p:sldId id="280" r:id="rId6"/>
    <p:sldId id="278" r:id="rId7"/>
    <p:sldId id="257" r:id="rId8"/>
    <p:sldId id="281" r:id="rId9"/>
    <p:sldId id="286" r:id="rId10"/>
    <p:sldId id="260" r:id="rId11"/>
    <p:sldId id="277" r:id="rId12"/>
    <p:sldId id="282" r:id="rId13"/>
    <p:sldId id="283" r:id="rId14"/>
    <p:sldId id="284" r:id="rId15"/>
    <p:sldId id="285" r:id="rId16"/>
    <p:sldId id="262" r:id="rId17"/>
    <p:sldId id="261" r:id="rId18"/>
    <p:sldId id="287" r:id="rId19"/>
    <p:sldId id="288" r:id="rId20"/>
    <p:sldId id="264" r:id="rId21"/>
    <p:sldId id="268" r:id="rId22"/>
    <p:sldId id="265" r:id="rId23"/>
    <p:sldId id="292" r:id="rId24"/>
    <p:sldId id="289" r:id="rId25"/>
    <p:sldId id="290" r:id="rId26"/>
    <p:sldId id="291" r:id="rId27"/>
    <p:sldId id="293" r:id="rId28"/>
    <p:sldId id="294" r:id="rId29"/>
    <p:sldId id="279" r:id="rId30"/>
    <p:sldId id="269" r:id="rId31"/>
    <p:sldId id="270" r:id="rId32"/>
    <p:sldId id="271" r:id="rId33"/>
    <p:sldId id="272" r:id="rId34"/>
    <p:sldId id="273" r:id="rId35"/>
    <p:sldId id="274" r:id="rId36"/>
    <p:sldId id="296"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BFD2CA5-8FB0-407A-A15D-59FED0B15EF4}" v="118" dt="2023-01-17T16:35:29.731"/>
    <p1510:client id="{3C0828EB-D8E8-44FC-8CB7-614A86C79497}" v="268" dt="2023-01-15T14:56:52.239"/>
    <p1510:client id="{4B8DCEB3-BD0D-4EA3-AF0A-1843E48CC986}" v="11" dt="2023-01-15T12:52:43.851"/>
    <p1510:client id="{4C2D0C98-F221-4FBB-9F1B-ADB07AA1B3D5}" v="257" dt="2023-01-15T14:30:29.526"/>
    <p1510:client id="{76FD5D06-6B7B-4870-87E9-C4947D3DC186}" v="753" dt="2023-01-15T17:26:40.790"/>
    <p1510:client id="{B42EB0F1-4827-4DF6-A5AB-97598D21F83C}" v="2" dt="2023-01-15T14:12:47.555"/>
    <p1510:client id="{D0C9F7AF-B732-476C-B4E3-92B4AA631E8A}" v="34" dt="2023-01-17T16:21:12.72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 d="2"/>
          <a:sy n="1" d="2"/>
        </p:scale>
        <p:origin x="-1662" y="-876"/>
      </p:cViewPr>
      <p:guideLst>
        <p:guide orient="horz" pos="2160"/>
        <p:guide pos="384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9925200-D6AA-4C45-A04E-ADDF67F042D6}"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9B3E4BAF-9B0F-40AC-953A-F9E3268D7A53}">
      <dgm:prSet/>
      <dgm:spPr/>
      <dgm:t>
        <a:bodyPr/>
        <a:lstStyle/>
        <a:p>
          <a:r>
            <a:rPr lang="en-US"/>
            <a:t>CALCULUS - Calculus consists of mineralized bacterial plaque that forms on the surfaces of natural teeth and dental prostheses. Calculus is classified as supragingival or Subgingival, according to its relation to the gingival margin.</a:t>
          </a:r>
        </a:p>
      </dgm:t>
    </dgm:pt>
    <dgm:pt modelId="{8CA9E0EB-7F95-40DF-B6CB-9CBF1C9DC150}" type="parTrans" cxnId="{9D16AEA2-C3E3-40DF-B972-B8F2EF00C9C7}">
      <dgm:prSet/>
      <dgm:spPr/>
      <dgm:t>
        <a:bodyPr/>
        <a:lstStyle/>
        <a:p>
          <a:endParaRPr lang="en-US"/>
        </a:p>
      </dgm:t>
    </dgm:pt>
    <dgm:pt modelId="{57FD3BB8-1678-4E11-A69E-92CCD256123C}" type="sibTrans" cxnId="{9D16AEA2-C3E3-40DF-B972-B8F2EF00C9C7}">
      <dgm:prSet/>
      <dgm:spPr/>
      <dgm:t>
        <a:bodyPr/>
        <a:lstStyle/>
        <a:p>
          <a:endParaRPr lang="en-US"/>
        </a:p>
      </dgm:t>
    </dgm:pt>
    <dgm:pt modelId="{5661A6A3-16DB-458E-B072-317B64D539B9}">
      <dgm:prSet/>
      <dgm:spPr/>
      <dgm:t>
        <a:bodyPr/>
        <a:lstStyle/>
        <a:p>
          <a:r>
            <a:rPr lang="en-US"/>
            <a:t>Calculus is a hard deposit that is formed by mineralization of dental plaque on the surfaces of natural teeth and dental prosthesis , generally covered by a layer of unmineralized plaque. CARRANZA 11</a:t>
          </a:r>
          <a:r>
            <a:rPr lang="en-US" baseline="30000"/>
            <a:t>TH</a:t>
          </a:r>
          <a:r>
            <a:rPr lang="en-US"/>
            <a:t> ED </a:t>
          </a:r>
        </a:p>
      </dgm:t>
    </dgm:pt>
    <dgm:pt modelId="{6E883681-32F1-4813-935F-F50AB0B7D026}" type="parTrans" cxnId="{7BD790AC-0435-437F-830B-044221CDE443}">
      <dgm:prSet/>
      <dgm:spPr/>
      <dgm:t>
        <a:bodyPr/>
        <a:lstStyle/>
        <a:p>
          <a:endParaRPr lang="en-US"/>
        </a:p>
      </dgm:t>
    </dgm:pt>
    <dgm:pt modelId="{DABEDC32-1E3E-498F-97C1-5D706FF339E6}" type="sibTrans" cxnId="{7BD790AC-0435-437F-830B-044221CDE443}">
      <dgm:prSet/>
      <dgm:spPr/>
      <dgm:t>
        <a:bodyPr/>
        <a:lstStyle/>
        <a:p>
          <a:endParaRPr lang="en-US"/>
        </a:p>
      </dgm:t>
    </dgm:pt>
    <dgm:pt modelId="{295780A3-2E15-4157-A553-180E8A46078E}">
      <dgm:prSet/>
      <dgm:spPr/>
      <dgm:t>
        <a:bodyPr/>
        <a:lstStyle/>
        <a:p>
          <a:r>
            <a:rPr lang="en-US"/>
            <a:t>calculus is a hard concretion that forms on teeth or dental prosthesis through calcification of bacterial plaque GLOSSARY OF PERIODONTAL TERMS 2001 , 4</a:t>
          </a:r>
          <a:r>
            <a:rPr lang="en-US" baseline="30000"/>
            <a:t>TH</a:t>
          </a:r>
          <a:r>
            <a:rPr lang="en-US"/>
            <a:t> ED </a:t>
          </a:r>
        </a:p>
      </dgm:t>
    </dgm:pt>
    <dgm:pt modelId="{3C0D15E4-15AE-4997-A411-88F8E83C8B6A}" type="parTrans" cxnId="{66148E7E-26D9-4F7D-976F-485451D75400}">
      <dgm:prSet/>
      <dgm:spPr/>
      <dgm:t>
        <a:bodyPr/>
        <a:lstStyle/>
        <a:p>
          <a:endParaRPr lang="en-US"/>
        </a:p>
      </dgm:t>
    </dgm:pt>
    <dgm:pt modelId="{98F275E1-BE20-4A99-9A45-90FF6000066D}" type="sibTrans" cxnId="{66148E7E-26D9-4F7D-976F-485451D75400}">
      <dgm:prSet/>
      <dgm:spPr/>
      <dgm:t>
        <a:bodyPr/>
        <a:lstStyle/>
        <a:p>
          <a:endParaRPr lang="en-US"/>
        </a:p>
      </dgm:t>
    </dgm:pt>
    <dgm:pt modelId="{F36E7FE4-3DC6-49D5-AAA7-C9B6DF9B2EBD}" type="pres">
      <dgm:prSet presAssocID="{B9925200-D6AA-4C45-A04E-ADDF67F042D6}" presName="linear" presStyleCnt="0">
        <dgm:presLayoutVars>
          <dgm:animLvl val="lvl"/>
          <dgm:resizeHandles val="exact"/>
        </dgm:presLayoutVars>
      </dgm:prSet>
      <dgm:spPr/>
      <dgm:t>
        <a:bodyPr/>
        <a:lstStyle/>
        <a:p>
          <a:endParaRPr lang="en-US"/>
        </a:p>
      </dgm:t>
    </dgm:pt>
    <dgm:pt modelId="{B1C62F32-8769-4A6E-B744-63236001E5BD}" type="pres">
      <dgm:prSet presAssocID="{9B3E4BAF-9B0F-40AC-953A-F9E3268D7A53}" presName="parentText" presStyleLbl="node1" presStyleIdx="0" presStyleCnt="3">
        <dgm:presLayoutVars>
          <dgm:chMax val="0"/>
          <dgm:bulletEnabled val="1"/>
        </dgm:presLayoutVars>
      </dgm:prSet>
      <dgm:spPr/>
      <dgm:t>
        <a:bodyPr/>
        <a:lstStyle/>
        <a:p>
          <a:endParaRPr lang="en-US"/>
        </a:p>
      </dgm:t>
    </dgm:pt>
    <dgm:pt modelId="{87C70124-DF71-4933-B737-C73C82AD824E}" type="pres">
      <dgm:prSet presAssocID="{57FD3BB8-1678-4E11-A69E-92CCD256123C}" presName="spacer" presStyleCnt="0"/>
      <dgm:spPr/>
    </dgm:pt>
    <dgm:pt modelId="{0D0A49BC-44B8-4915-9287-2135E9BA6D45}" type="pres">
      <dgm:prSet presAssocID="{5661A6A3-16DB-458E-B072-317B64D539B9}" presName="parentText" presStyleLbl="node1" presStyleIdx="1" presStyleCnt="3">
        <dgm:presLayoutVars>
          <dgm:chMax val="0"/>
          <dgm:bulletEnabled val="1"/>
        </dgm:presLayoutVars>
      </dgm:prSet>
      <dgm:spPr/>
      <dgm:t>
        <a:bodyPr/>
        <a:lstStyle/>
        <a:p>
          <a:endParaRPr lang="en-US"/>
        </a:p>
      </dgm:t>
    </dgm:pt>
    <dgm:pt modelId="{88C6AA19-DE5B-4251-BE7B-5FBF7A069157}" type="pres">
      <dgm:prSet presAssocID="{DABEDC32-1E3E-498F-97C1-5D706FF339E6}" presName="spacer" presStyleCnt="0"/>
      <dgm:spPr/>
    </dgm:pt>
    <dgm:pt modelId="{8BB7078A-F1DA-434C-A3E9-9A23A13C1657}" type="pres">
      <dgm:prSet presAssocID="{295780A3-2E15-4157-A553-180E8A46078E}" presName="parentText" presStyleLbl="node1" presStyleIdx="2" presStyleCnt="3">
        <dgm:presLayoutVars>
          <dgm:chMax val="0"/>
          <dgm:bulletEnabled val="1"/>
        </dgm:presLayoutVars>
      </dgm:prSet>
      <dgm:spPr/>
      <dgm:t>
        <a:bodyPr/>
        <a:lstStyle/>
        <a:p>
          <a:endParaRPr lang="en-US"/>
        </a:p>
      </dgm:t>
    </dgm:pt>
  </dgm:ptLst>
  <dgm:cxnLst>
    <dgm:cxn modelId="{C1A79EE0-356E-472F-9E0D-974F8696FF1C}" type="presOf" srcId="{295780A3-2E15-4157-A553-180E8A46078E}" destId="{8BB7078A-F1DA-434C-A3E9-9A23A13C1657}" srcOrd="0" destOrd="0" presId="urn:microsoft.com/office/officeart/2005/8/layout/vList2"/>
    <dgm:cxn modelId="{66148E7E-26D9-4F7D-976F-485451D75400}" srcId="{B9925200-D6AA-4C45-A04E-ADDF67F042D6}" destId="{295780A3-2E15-4157-A553-180E8A46078E}" srcOrd="2" destOrd="0" parTransId="{3C0D15E4-15AE-4997-A411-88F8E83C8B6A}" sibTransId="{98F275E1-BE20-4A99-9A45-90FF6000066D}"/>
    <dgm:cxn modelId="{AD024512-EF7C-48BE-8E21-7EB85ED9E29E}" type="presOf" srcId="{B9925200-D6AA-4C45-A04E-ADDF67F042D6}" destId="{F36E7FE4-3DC6-49D5-AAA7-C9B6DF9B2EBD}" srcOrd="0" destOrd="0" presId="urn:microsoft.com/office/officeart/2005/8/layout/vList2"/>
    <dgm:cxn modelId="{69CEE38E-34A5-49D1-B163-3BAC5362812A}" type="presOf" srcId="{9B3E4BAF-9B0F-40AC-953A-F9E3268D7A53}" destId="{B1C62F32-8769-4A6E-B744-63236001E5BD}" srcOrd="0" destOrd="0" presId="urn:microsoft.com/office/officeart/2005/8/layout/vList2"/>
    <dgm:cxn modelId="{9D16AEA2-C3E3-40DF-B972-B8F2EF00C9C7}" srcId="{B9925200-D6AA-4C45-A04E-ADDF67F042D6}" destId="{9B3E4BAF-9B0F-40AC-953A-F9E3268D7A53}" srcOrd="0" destOrd="0" parTransId="{8CA9E0EB-7F95-40DF-B6CB-9CBF1C9DC150}" sibTransId="{57FD3BB8-1678-4E11-A69E-92CCD256123C}"/>
    <dgm:cxn modelId="{7BD790AC-0435-437F-830B-044221CDE443}" srcId="{B9925200-D6AA-4C45-A04E-ADDF67F042D6}" destId="{5661A6A3-16DB-458E-B072-317B64D539B9}" srcOrd="1" destOrd="0" parTransId="{6E883681-32F1-4813-935F-F50AB0B7D026}" sibTransId="{DABEDC32-1E3E-498F-97C1-5D706FF339E6}"/>
    <dgm:cxn modelId="{2FA38AFC-69D4-4AFB-BFB5-59E76C57EE18}" type="presOf" srcId="{5661A6A3-16DB-458E-B072-317B64D539B9}" destId="{0D0A49BC-44B8-4915-9287-2135E9BA6D45}" srcOrd="0" destOrd="0" presId="urn:microsoft.com/office/officeart/2005/8/layout/vList2"/>
    <dgm:cxn modelId="{F33CD91C-CA35-409E-85B9-F3668D1AC01F}" type="presParOf" srcId="{F36E7FE4-3DC6-49D5-AAA7-C9B6DF9B2EBD}" destId="{B1C62F32-8769-4A6E-B744-63236001E5BD}" srcOrd="0" destOrd="0" presId="urn:microsoft.com/office/officeart/2005/8/layout/vList2"/>
    <dgm:cxn modelId="{F891709B-3158-4339-B462-744A5C182D2B}" type="presParOf" srcId="{F36E7FE4-3DC6-49D5-AAA7-C9B6DF9B2EBD}" destId="{87C70124-DF71-4933-B737-C73C82AD824E}" srcOrd="1" destOrd="0" presId="urn:microsoft.com/office/officeart/2005/8/layout/vList2"/>
    <dgm:cxn modelId="{2BB65321-1AAC-4E3C-B36F-74B7F2365465}" type="presParOf" srcId="{F36E7FE4-3DC6-49D5-AAA7-C9B6DF9B2EBD}" destId="{0D0A49BC-44B8-4915-9287-2135E9BA6D45}" srcOrd="2" destOrd="0" presId="urn:microsoft.com/office/officeart/2005/8/layout/vList2"/>
    <dgm:cxn modelId="{308D75BA-7CB7-4109-B8EB-37D1BE4BAAA7}" type="presParOf" srcId="{F36E7FE4-3DC6-49D5-AAA7-C9B6DF9B2EBD}" destId="{88C6AA19-DE5B-4251-BE7B-5FBF7A069157}" srcOrd="3" destOrd="0" presId="urn:microsoft.com/office/officeart/2005/8/layout/vList2"/>
    <dgm:cxn modelId="{3A228073-FAED-4117-ACE0-67D514742D01}" type="presParOf" srcId="{F36E7FE4-3DC6-49D5-AAA7-C9B6DF9B2EBD}" destId="{8BB7078A-F1DA-434C-A3E9-9A23A13C1657}" srcOrd="4"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11FEE98-A50C-4AC6-9711-5888D86AA410}" type="doc">
      <dgm:prSet loTypeId="urn:microsoft.com/office/officeart/2008/layout/LinedList" loCatId="list" qsTypeId="urn:microsoft.com/office/officeart/2005/8/quickstyle/simple1" qsCatId="simple" csTypeId="urn:microsoft.com/office/officeart/2005/8/colors/colorful1#1" csCatId="colorful"/>
      <dgm:spPr/>
      <dgm:t>
        <a:bodyPr/>
        <a:lstStyle/>
        <a:p>
          <a:endParaRPr lang="en-US"/>
        </a:p>
      </dgm:t>
    </dgm:pt>
    <dgm:pt modelId="{DA0BA6F6-7993-4085-99BC-380A24C06731}">
      <dgm:prSet/>
      <dgm:spPr/>
      <dgm:t>
        <a:bodyPr/>
        <a:lstStyle/>
        <a:p>
          <a:r>
            <a:rPr lang="en-US"/>
            <a:t>Tartar </a:t>
          </a:r>
        </a:p>
      </dgm:t>
    </dgm:pt>
    <dgm:pt modelId="{906F9B4E-E7B1-4575-88CE-2E446383BA83}" type="parTrans" cxnId="{BC25664E-78F7-4721-B5BD-212A451E2828}">
      <dgm:prSet/>
      <dgm:spPr/>
      <dgm:t>
        <a:bodyPr/>
        <a:lstStyle/>
        <a:p>
          <a:endParaRPr lang="en-US"/>
        </a:p>
      </dgm:t>
    </dgm:pt>
    <dgm:pt modelId="{FEEDD3BC-5F9F-4C18-B455-009A94C70CFA}" type="sibTrans" cxnId="{BC25664E-78F7-4721-B5BD-212A451E2828}">
      <dgm:prSet/>
      <dgm:spPr/>
      <dgm:t>
        <a:bodyPr/>
        <a:lstStyle/>
        <a:p>
          <a:endParaRPr lang="en-US"/>
        </a:p>
      </dgm:t>
    </dgm:pt>
    <dgm:pt modelId="{A3EAFBC6-B503-423E-9E95-EE019717B839}">
      <dgm:prSet/>
      <dgm:spPr/>
      <dgm:t>
        <a:bodyPr/>
        <a:lstStyle/>
        <a:p>
          <a:r>
            <a:rPr lang="en-US"/>
            <a:t>Disambiguation </a:t>
          </a:r>
        </a:p>
      </dgm:t>
    </dgm:pt>
    <dgm:pt modelId="{6E6586F3-998B-45B7-96D7-06678CB43B7E}" type="parTrans" cxnId="{7FDAD5DC-751E-44F8-BE1D-660AF3FAD8C7}">
      <dgm:prSet/>
      <dgm:spPr/>
      <dgm:t>
        <a:bodyPr/>
        <a:lstStyle/>
        <a:p>
          <a:endParaRPr lang="en-US"/>
        </a:p>
      </dgm:t>
    </dgm:pt>
    <dgm:pt modelId="{5B742D10-A8F2-4CFE-98E2-D7C953B103D5}" type="sibTrans" cxnId="{7FDAD5DC-751E-44F8-BE1D-660AF3FAD8C7}">
      <dgm:prSet/>
      <dgm:spPr/>
      <dgm:t>
        <a:bodyPr/>
        <a:lstStyle/>
        <a:p>
          <a:endParaRPr lang="en-US"/>
        </a:p>
      </dgm:t>
    </dgm:pt>
    <dgm:pt modelId="{8CFFFBBA-43B0-45A9-8E6A-9F987DEC3F20}">
      <dgm:prSet/>
      <dgm:spPr/>
      <dgm:t>
        <a:bodyPr/>
        <a:lstStyle/>
        <a:p>
          <a:r>
            <a:rPr lang="en-US"/>
            <a:t>Calcis </a:t>
          </a:r>
        </a:p>
      </dgm:t>
    </dgm:pt>
    <dgm:pt modelId="{5E41C9D9-93A1-43FC-9FEF-EBE839CBD2F8}" type="parTrans" cxnId="{0860A026-FC41-4973-A8C4-4B42D428149A}">
      <dgm:prSet/>
      <dgm:spPr/>
      <dgm:t>
        <a:bodyPr/>
        <a:lstStyle/>
        <a:p>
          <a:endParaRPr lang="en-US"/>
        </a:p>
      </dgm:t>
    </dgm:pt>
    <dgm:pt modelId="{65356DCB-531E-40E9-8745-9F2A9D949F2A}" type="sibTrans" cxnId="{0860A026-FC41-4973-A8C4-4B42D428149A}">
      <dgm:prSet/>
      <dgm:spPr/>
      <dgm:t>
        <a:bodyPr/>
        <a:lstStyle/>
        <a:p>
          <a:endParaRPr lang="en-US"/>
        </a:p>
      </dgm:t>
    </dgm:pt>
    <dgm:pt modelId="{08F67529-4B0E-4DC8-9557-D4D460F7C5F4}">
      <dgm:prSet/>
      <dgm:spPr/>
      <dgm:t>
        <a:bodyPr/>
        <a:lstStyle/>
        <a:p>
          <a:r>
            <a:rPr lang="en-US"/>
            <a:t>Odontolithiasis </a:t>
          </a:r>
        </a:p>
      </dgm:t>
    </dgm:pt>
    <dgm:pt modelId="{62A79963-26C8-4251-A526-0107B872110D}" type="parTrans" cxnId="{9ED95182-E7D7-465B-87F4-2DBD01357187}">
      <dgm:prSet/>
      <dgm:spPr/>
      <dgm:t>
        <a:bodyPr/>
        <a:lstStyle/>
        <a:p>
          <a:endParaRPr lang="en-US"/>
        </a:p>
      </dgm:t>
    </dgm:pt>
    <dgm:pt modelId="{0F833049-8334-4E57-AEEE-F639C8FB4607}" type="sibTrans" cxnId="{9ED95182-E7D7-465B-87F4-2DBD01357187}">
      <dgm:prSet/>
      <dgm:spPr/>
      <dgm:t>
        <a:bodyPr/>
        <a:lstStyle/>
        <a:p>
          <a:endParaRPr lang="en-US"/>
        </a:p>
      </dgm:t>
    </dgm:pt>
    <dgm:pt modelId="{847BC46F-DC7E-4B4A-ADEC-A01BD89F6A81}">
      <dgm:prSet/>
      <dgm:spPr/>
      <dgm:t>
        <a:bodyPr/>
        <a:lstStyle/>
        <a:p>
          <a:r>
            <a:rPr lang="en-US"/>
            <a:t>Fossilized plaque </a:t>
          </a:r>
        </a:p>
      </dgm:t>
    </dgm:pt>
    <dgm:pt modelId="{FB2912AF-BE60-488B-8AE9-AB27227537CE}" type="parTrans" cxnId="{EA57BD3A-3904-4E96-9C53-CC6FD0A277D8}">
      <dgm:prSet/>
      <dgm:spPr/>
      <dgm:t>
        <a:bodyPr/>
        <a:lstStyle/>
        <a:p>
          <a:endParaRPr lang="en-US"/>
        </a:p>
      </dgm:t>
    </dgm:pt>
    <dgm:pt modelId="{7364A615-0FFF-4CFF-969A-A979FE66CB3D}" type="sibTrans" cxnId="{EA57BD3A-3904-4E96-9C53-CC6FD0A277D8}">
      <dgm:prSet/>
      <dgm:spPr/>
      <dgm:t>
        <a:bodyPr/>
        <a:lstStyle/>
        <a:p>
          <a:endParaRPr lang="en-US"/>
        </a:p>
      </dgm:t>
    </dgm:pt>
    <dgm:pt modelId="{4A8BC839-13B7-4D86-B227-AC1C2D07E07F}" type="pres">
      <dgm:prSet presAssocID="{B11FEE98-A50C-4AC6-9711-5888D86AA410}" presName="vert0" presStyleCnt="0">
        <dgm:presLayoutVars>
          <dgm:dir/>
          <dgm:animOne val="branch"/>
          <dgm:animLvl val="lvl"/>
        </dgm:presLayoutVars>
      </dgm:prSet>
      <dgm:spPr/>
      <dgm:t>
        <a:bodyPr/>
        <a:lstStyle/>
        <a:p>
          <a:endParaRPr lang="en-US"/>
        </a:p>
      </dgm:t>
    </dgm:pt>
    <dgm:pt modelId="{BE264D78-0792-4263-8C97-D2368479D32E}" type="pres">
      <dgm:prSet presAssocID="{DA0BA6F6-7993-4085-99BC-380A24C06731}" presName="thickLine" presStyleLbl="alignNode1" presStyleIdx="0" presStyleCnt="5"/>
      <dgm:spPr/>
    </dgm:pt>
    <dgm:pt modelId="{CDF68135-F4C3-4B2D-BA74-68656ACF042B}" type="pres">
      <dgm:prSet presAssocID="{DA0BA6F6-7993-4085-99BC-380A24C06731}" presName="horz1" presStyleCnt="0"/>
      <dgm:spPr/>
    </dgm:pt>
    <dgm:pt modelId="{0C3CE6D7-63E1-459B-B57B-4607791237BD}" type="pres">
      <dgm:prSet presAssocID="{DA0BA6F6-7993-4085-99BC-380A24C06731}" presName="tx1" presStyleLbl="revTx" presStyleIdx="0" presStyleCnt="5"/>
      <dgm:spPr/>
      <dgm:t>
        <a:bodyPr/>
        <a:lstStyle/>
        <a:p>
          <a:endParaRPr lang="en-US"/>
        </a:p>
      </dgm:t>
    </dgm:pt>
    <dgm:pt modelId="{892A470B-D03C-4C66-A68C-028AAB747853}" type="pres">
      <dgm:prSet presAssocID="{DA0BA6F6-7993-4085-99BC-380A24C06731}" presName="vert1" presStyleCnt="0"/>
      <dgm:spPr/>
    </dgm:pt>
    <dgm:pt modelId="{07FCA683-4311-4595-9888-EFB49FB6839B}" type="pres">
      <dgm:prSet presAssocID="{A3EAFBC6-B503-423E-9E95-EE019717B839}" presName="thickLine" presStyleLbl="alignNode1" presStyleIdx="1" presStyleCnt="5"/>
      <dgm:spPr/>
    </dgm:pt>
    <dgm:pt modelId="{9041C282-81E0-49BE-8E5D-603460C20218}" type="pres">
      <dgm:prSet presAssocID="{A3EAFBC6-B503-423E-9E95-EE019717B839}" presName="horz1" presStyleCnt="0"/>
      <dgm:spPr/>
    </dgm:pt>
    <dgm:pt modelId="{FA5D27E5-E334-4728-8065-891C0F720EE2}" type="pres">
      <dgm:prSet presAssocID="{A3EAFBC6-B503-423E-9E95-EE019717B839}" presName="tx1" presStyleLbl="revTx" presStyleIdx="1" presStyleCnt="5"/>
      <dgm:spPr/>
      <dgm:t>
        <a:bodyPr/>
        <a:lstStyle/>
        <a:p>
          <a:endParaRPr lang="en-US"/>
        </a:p>
      </dgm:t>
    </dgm:pt>
    <dgm:pt modelId="{E4021633-76CD-4F3B-AE83-150B43837401}" type="pres">
      <dgm:prSet presAssocID="{A3EAFBC6-B503-423E-9E95-EE019717B839}" presName="vert1" presStyleCnt="0"/>
      <dgm:spPr/>
    </dgm:pt>
    <dgm:pt modelId="{17A96022-7D91-4755-A8C7-D48C25C11573}" type="pres">
      <dgm:prSet presAssocID="{8CFFFBBA-43B0-45A9-8E6A-9F987DEC3F20}" presName="thickLine" presStyleLbl="alignNode1" presStyleIdx="2" presStyleCnt="5"/>
      <dgm:spPr/>
    </dgm:pt>
    <dgm:pt modelId="{2E6A3AEE-EDB5-4666-BB67-5DCFFF654945}" type="pres">
      <dgm:prSet presAssocID="{8CFFFBBA-43B0-45A9-8E6A-9F987DEC3F20}" presName="horz1" presStyleCnt="0"/>
      <dgm:spPr/>
    </dgm:pt>
    <dgm:pt modelId="{084EA627-ADA6-45E6-B218-CE1F2195D82F}" type="pres">
      <dgm:prSet presAssocID="{8CFFFBBA-43B0-45A9-8E6A-9F987DEC3F20}" presName="tx1" presStyleLbl="revTx" presStyleIdx="2" presStyleCnt="5"/>
      <dgm:spPr/>
      <dgm:t>
        <a:bodyPr/>
        <a:lstStyle/>
        <a:p>
          <a:endParaRPr lang="en-US"/>
        </a:p>
      </dgm:t>
    </dgm:pt>
    <dgm:pt modelId="{839E5681-2BA4-4E39-BE05-0CA5E2037AD2}" type="pres">
      <dgm:prSet presAssocID="{8CFFFBBA-43B0-45A9-8E6A-9F987DEC3F20}" presName="vert1" presStyleCnt="0"/>
      <dgm:spPr/>
    </dgm:pt>
    <dgm:pt modelId="{D8A33DFD-622D-4BF1-9E87-273AAF99F60D}" type="pres">
      <dgm:prSet presAssocID="{08F67529-4B0E-4DC8-9557-D4D460F7C5F4}" presName="thickLine" presStyleLbl="alignNode1" presStyleIdx="3" presStyleCnt="5"/>
      <dgm:spPr/>
    </dgm:pt>
    <dgm:pt modelId="{B02863C2-1790-4B03-B8C7-CE023874BAAE}" type="pres">
      <dgm:prSet presAssocID="{08F67529-4B0E-4DC8-9557-D4D460F7C5F4}" presName="horz1" presStyleCnt="0"/>
      <dgm:spPr/>
    </dgm:pt>
    <dgm:pt modelId="{27FB6775-896E-43CB-A19D-81B89A964F0D}" type="pres">
      <dgm:prSet presAssocID="{08F67529-4B0E-4DC8-9557-D4D460F7C5F4}" presName="tx1" presStyleLbl="revTx" presStyleIdx="3" presStyleCnt="5"/>
      <dgm:spPr/>
      <dgm:t>
        <a:bodyPr/>
        <a:lstStyle/>
        <a:p>
          <a:endParaRPr lang="en-US"/>
        </a:p>
      </dgm:t>
    </dgm:pt>
    <dgm:pt modelId="{6B0B2EB6-9FB7-4F06-A3C3-3AAD7E600968}" type="pres">
      <dgm:prSet presAssocID="{08F67529-4B0E-4DC8-9557-D4D460F7C5F4}" presName="vert1" presStyleCnt="0"/>
      <dgm:spPr/>
    </dgm:pt>
    <dgm:pt modelId="{AE319A58-D250-4B95-9426-A4B0072D4424}" type="pres">
      <dgm:prSet presAssocID="{847BC46F-DC7E-4B4A-ADEC-A01BD89F6A81}" presName="thickLine" presStyleLbl="alignNode1" presStyleIdx="4" presStyleCnt="5"/>
      <dgm:spPr/>
    </dgm:pt>
    <dgm:pt modelId="{4E662A63-2AC8-4AC1-A997-76A631A02AAB}" type="pres">
      <dgm:prSet presAssocID="{847BC46F-DC7E-4B4A-ADEC-A01BD89F6A81}" presName="horz1" presStyleCnt="0"/>
      <dgm:spPr/>
    </dgm:pt>
    <dgm:pt modelId="{D33BADC9-3734-4586-BB7C-011631AC72B1}" type="pres">
      <dgm:prSet presAssocID="{847BC46F-DC7E-4B4A-ADEC-A01BD89F6A81}" presName="tx1" presStyleLbl="revTx" presStyleIdx="4" presStyleCnt="5"/>
      <dgm:spPr/>
      <dgm:t>
        <a:bodyPr/>
        <a:lstStyle/>
        <a:p>
          <a:endParaRPr lang="en-US"/>
        </a:p>
      </dgm:t>
    </dgm:pt>
    <dgm:pt modelId="{153CC94A-A1A1-4328-8F46-1BA6F284A8BD}" type="pres">
      <dgm:prSet presAssocID="{847BC46F-DC7E-4B4A-ADEC-A01BD89F6A81}" presName="vert1" presStyleCnt="0"/>
      <dgm:spPr/>
    </dgm:pt>
  </dgm:ptLst>
  <dgm:cxnLst>
    <dgm:cxn modelId="{D3439C83-8F74-4373-832A-9E388D7FBE3B}" type="presOf" srcId="{8CFFFBBA-43B0-45A9-8E6A-9F987DEC3F20}" destId="{084EA627-ADA6-45E6-B218-CE1F2195D82F}" srcOrd="0" destOrd="0" presId="urn:microsoft.com/office/officeart/2008/layout/LinedList"/>
    <dgm:cxn modelId="{EA57BD3A-3904-4E96-9C53-CC6FD0A277D8}" srcId="{B11FEE98-A50C-4AC6-9711-5888D86AA410}" destId="{847BC46F-DC7E-4B4A-ADEC-A01BD89F6A81}" srcOrd="4" destOrd="0" parTransId="{FB2912AF-BE60-488B-8AE9-AB27227537CE}" sibTransId="{7364A615-0FFF-4CFF-969A-A979FE66CB3D}"/>
    <dgm:cxn modelId="{DD07457D-BA3E-43B6-80AB-DFD01A536CCD}" type="presOf" srcId="{B11FEE98-A50C-4AC6-9711-5888D86AA410}" destId="{4A8BC839-13B7-4D86-B227-AC1C2D07E07F}" srcOrd="0" destOrd="0" presId="urn:microsoft.com/office/officeart/2008/layout/LinedList"/>
    <dgm:cxn modelId="{0860A026-FC41-4973-A8C4-4B42D428149A}" srcId="{B11FEE98-A50C-4AC6-9711-5888D86AA410}" destId="{8CFFFBBA-43B0-45A9-8E6A-9F987DEC3F20}" srcOrd="2" destOrd="0" parTransId="{5E41C9D9-93A1-43FC-9FEF-EBE839CBD2F8}" sibTransId="{65356DCB-531E-40E9-8745-9F2A9D949F2A}"/>
    <dgm:cxn modelId="{FF14A1C3-7FDE-44F7-B4A4-15AFFEA8F6FA}" type="presOf" srcId="{DA0BA6F6-7993-4085-99BC-380A24C06731}" destId="{0C3CE6D7-63E1-459B-B57B-4607791237BD}" srcOrd="0" destOrd="0" presId="urn:microsoft.com/office/officeart/2008/layout/LinedList"/>
    <dgm:cxn modelId="{BC25664E-78F7-4721-B5BD-212A451E2828}" srcId="{B11FEE98-A50C-4AC6-9711-5888D86AA410}" destId="{DA0BA6F6-7993-4085-99BC-380A24C06731}" srcOrd="0" destOrd="0" parTransId="{906F9B4E-E7B1-4575-88CE-2E446383BA83}" sibTransId="{FEEDD3BC-5F9F-4C18-B455-009A94C70CFA}"/>
    <dgm:cxn modelId="{961897E1-0A07-4BF3-A758-60F79BAF7262}" type="presOf" srcId="{A3EAFBC6-B503-423E-9E95-EE019717B839}" destId="{FA5D27E5-E334-4728-8065-891C0F720EE2}" srcOrd="0" destOrd="0" presId="urn:microsoft.com/office/officeart/2008/layout/LinedList"/>
    <dgm:cxn modelId="{7FDAD5DC-751E-44F8-BE1D-660AF3FAD8C7}" srcId="{B11FEE98-A50C-4AC6-9711-5888D86AA410}" destId="{A3EAFBC6-B503-423E-9E95-EE019717B839}" srcOrd="1" destOrd="0" parTransId="{6E6586F3-998B-45B7-96D7-06678CB43B7E}" sibTransId="{5B742D10-A8F2-4CFE-98E2-D7C953B103D5}"/>
    <dgm:cxn modelId="{E17AC509-4579-4E04-9E75-B85415279A64}" type="presOf" srcId="{08F67529-4B0E-4DC8-9557-D4D460F7C5F4}" destId="{27FB6775-896E-43CB-A19D-81B89A964F0D}" srcOrd="0" destOrd="0" presId="urn:microsoft.com/office/officeart/2008/layout/LinedList"/>
    <dgm:cxn modelId="{D05719AD-D916-4534-A795-75A15ADE5852}" type="presOf" srcId="{847BC46F-DC7E-4B4A-ADEC-A01BD89F6A81}" destId="{D33BADC9-3734-4586-BB7C-011631AC72B1}" srcOrd="0" destOrd="0" presId="urn:microsoft.com/office/officeart/2008/layout/LinedList"/>
    <dgm:cxn modelId="{9ED95182-E7D7-465B-87F4-2DBD01357187}" srcId="{B11FEE98-A50C-4AC6-9711-5888D86AA410}" destId="{08F67529-4B0E-4DC8-9557-D4D460F7C5F4}" srcOrd="3" destOrd="0" parTransId="{62A79963-26C8-4251-A526-0107B872110D}" sibTransId="{0F833049-8334-4E57-AEEE-F639C8FB4607}"/>
    <dgm:cxn modelId="{B779A34E-4FFD-41FE-A5AE-6672D4922768}" type="presParOf" srcId="{4A8BC839-13B7-4D86-B227-AC1C2D07E07F}" destId="{BE264D78-0792-4263-8C97-D2368479D32E}" srcOrd="0" destOrd="0" presId="urn:microsoft.com/office/officeart/2008/layout/LinedList"/>
    <dgm:cxn modelId="{2CFC688F-B4A2-45E5-B345-AC3C8F5F0018}" type="presParOf" srcId="{4A8BC839-13B7-4D86-B227-AC1C2D07E07F}" destId="{CDF68135-F4C3-4B2D-BA74-68656ACF042B}" srcOrd="1" destOrd="0" presId="urn:microsoft.com/office/officeart/2008/layout/LinedList"/>
    <dgm:cxn modelId="{6034FF71-14A0-4E16-ACED-456F312BA6AF}" type="presParOf" srcId="{CDF68135-F4C3-4B2D-BA74-68656ACF042B}" destId="{0C3CE6D7-63E1-459B-B57B-4607791237BD}" srcOrd="0" destOrd="0" presId="urn:microsoft.com/office/officeart/2008/layout/LinedList"/>
    <dgm:cxn modelId="{C5F208B7-15BC-44E6-BECA-D8FDD07F98BA}" type="presParOf" srcId="{CDF68135-F4C3-4B2D-BA74-68656ACF042B}" destId="{892A470B-D03C-4C66-A68C-028AAB747853}" srcOrd="1" destOrd="0" presId="urn:microsoft.com/office/officeart/2008/layout/LinedList"/>
    <dgm:cxn modelId="{F6F3ACE8-0826-4500-9CF2-7E94D58800C2}" type="presParOf" srcId="{4A8BC839-13B7-4D86-B227-AC1C2D07E07F}" destId="{07FCA683-4311-4595-9888-EFB49FB6839B}" srcOrd="2" destOrd="0" presId="urn:microsoft.com/office/officeart/2008/layout/LinedList"/>
    <dgm:cxn modelId="{FC37CA94-FC48-414F-BE48-1A66D3223108}" type="presParOf" srcId="{4A8BC839-13B7-4D86-B227-AC1C2D07E07F}" destId="{9041C282-81E0-49BE-8E5D-603460C20218}" srcOrd="3" destOrd="0" presId="urn:microsoft.com/office/officeart/2008/layout/LinedList"/>
    <dgm:cxn modelId="{899198E2-DB38-4C8C-8AD0-1175986DEADC}" type="presParOf" srcId="{9041C282-81E0-49BE-8E5D-603460C20218}" destId="{FA5D27E5-E334-4728-8065-891C0F720EE2}" srcOrd="0" destOrd="0" presId="urn:microsoft.com/office/officeart/2008/layout/LinedList"/>
    <dgm:cxn modelId="{29A33200-20AE-41A4-A56F-1BD67D744BE4}" type="presParOf" srcId="{9041C282-81E0-49BE-8E5D-603460C20218}" destId="{E4021633-76CD-4F3B-AE83-150B43837401}" srcOrd="1" destOrd="0" presId="urn:microsoft.com/office/officeart/2008/layout/LinedList"/>
    <dgm:cxn modelId="{29D79B88-D653-4E59-A9D5-65774D5A3DB2}" type="presParOf" srcId="{4A8BC839-13B7-4D86-B227-AC1C2D07E07F}" destId="{17A96022-7D91-4755-A8C7-D48C25C11573}" srcOrd="4" destOrd="0" presId="urn:microsoft.com/office/officeart/2008/layout/LinedList"/>
    <dgm:cxn modelId="{2C5CECDA-695F-44AB-8400-5F127561C6C0}" type="presParOf" srcId="{4A8BC839-13B7-4D86-B227-AC1C2D07E07F}" destId="{2E6A3AEE-EDB5-4666-BB67-5DCFFF654945}" srcOrd="5" destOrd="0" presId="urn:microsoft.com/office/officeart/2008/layout/LinedList"/>
    <dgm:cxn modelId="{7BB7DCB2-7A29-4C29-A3CB-206AED53482D}" type="presParOf" srcId="{2E6A3AEE-EDB5-4666-BB67-5DCFFF654945}" destId="{084EA627-ADA6-45E6-B218-CE1F2195D82F}" srcOrd="0" destOrd="0" presId="urn:microsoft.com/office/officeart/2008/layout/LinedList"/>
    <dgm:cxn modelId="{F82EFB74-381B-422F-BBD4-BF4B4D965D27}" type="presParOf" srcId="{2E6A3AEE-EDB5-4666-BB67-5DCFFF654945}" destId="{839E5681-2BA4-4E39-BE05-0CA5E2037AD2}" srcOrd="1" destOrd="0" presId="urn:microsoft.com/office/officeart/2008/layout/LinedList"/>
    <dgm:cxn modelId="{984FD2D5-68EC-4ECA-9BCA-B1A89AFD3563}" type="presParOf" srcId="{4A8BC839-13B7-4D86-B227-AC1C2D07E07F}" destId="{D8A33DFD-622D-4BF1-9E87-273AAF99F60D}" srcOrd="6" destOrd="0" presId="urn:microsoft.com/office/officeart/2008/layout/LinedList"/>
    <dgm:cxn modelId="{515A06E0-8C92-41E8-AD65-F51D98BDFECA}" type="presParOf" srcId="{4A8BC839-13B7-4D86-B227-AC1C2D07E07F}" destId="{B02863C2-1790-4B03-B8C7-CE023874BAAE}" srcOrd="7" destOrd="0" presId="urn:microsoft.com/office/officeart/2008/layout/LinedList"/>
    <dgm:cxn modelId="{2138A3E7-9C92-41E0-AC55-D537A98586D2}" type="presParOf" srcId="{B02863C2-1790-4B03-B8C7-CE023874BAAE}" destId="{27FB6775-896E-43CB-A19D-81B89A964F0D}" srcOrd="0" destOrd="0" presId="urn:microsoft.com/office/officeart/2008/layout/LinedList"/>
    <dgm:cxn modelId="{3D32FB13-869B-4537-A588-BCC7202C21F9}" type="presParOf" srcId="{B02863C2-1790-4B03-B8C7-CE023874BAAE}" destId="{6B0B2EB6-9FB7-4F06-A3C3-3AAD7E600968}" srcOrd="1" destOrd="0" presId="urn:microsoft.com/office/officeart/2008/layout/LinedList"/>
    <dgm:cxn modelId="{67D57DF8-3804-4BE1-8FFA-F911EB37C2C2}" type="presParOf" srcId="{4A8BC839-13B7-4D86-B227-AC1C2D07E07F}" destId="{AE319A58-D250-4B95-9426-A4B0072D4424}" srcOrd="8" destOrd="0" presId="urn:microsoft.com/office/officeart/2008/layout/LinedList"/>
    <dgm:cxn modelId="{B0008CC0-0379-463F-99DF-6720FFE34C86}" type="presParOf" srcId="{4A8BC839-13B7-4D86-B227-AC1C2D07E07F}" destId="{4E662A63-2AC8-4AC1-A997-76A631A02AAB}" srcOrd="9" destOrd="0" presId="urn:microsoft.com/office/officeart/2008/layout/LinedList"/>
    <dgm:cxn modelId="{FB2D49C3-CC0C-42F7-A9C4-C1B7E7E52B8E}" type="presParOf" srcId="{4E662A63-2AC8-4AC1-A997-76A631A02AAB}" destId="{D33BADC9-3734-4586-BB7C-011631AC72B1}" srcOrd="0" destOrd="0" presId="urn:microsoft.com/office/officeart/2008/layout/LinedList"/>
    <dgm:cxn modelId="{29D7D0D1-51A5-467B-BA1A-7C380D0A8A09}" type="presParOf" srcId="{4E662A63-2AC8-4AC1-A997-76A631A02AAB}" destId="{153CC94A-A1A1-4328-8F46-1BA6F284A8BD}" srcOrd="1" destOrd="0" presId="urn:microsoft.com/office/officeart/2008/layout/LinedList"/>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AB929B9-7A8B-454D-9447-55FC46A6F79A}"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0ACD3829-16B8-4380-846E-396FE3EDE2DA}">
      <dgm:prSet/>
      <dgm:spPr/>
      <dgm:t>
        <a:bodyPr/>
        <a:lstStyle/>
        <a:p>
          <a:r>
            <a:rPr lang="en-US" b="1"/>
            <a:t>Visual examination by use of compressed air ﻿﻿</a:t>
          </a:r>
          <a:r>
            <a:rPr lang="en-US"/>
            <a:t>Supragingival calculus is usually recognized by direct vision ﻿﻿Small amount of supragingival calculus that have not been stained are frequently invisible when they are wet with saliva.</a:t>
          </a:r>
        </a:p>
      </dgm:t>
    </dgm:pt>
    <dgm:pt modelId="{88981C49-DA90-41BC-9FF1-AF7D80D2FC6B}" type="parTrans" cxnId="{2838274E-572D-40E1-BC82-949F93EF12E9}">
      <dgm:prSet/>
      <dgm:spPr/>
      <dgm:t>
        <a:bodyPr/>
        <a:lstStyle/>
        <a:p>
          <a:endParaRPr lang="en-US"/>
        </a:p>
      </dgm:t>
    </dgm:pt>
    <dgm:pt modelId="{9BFBDD25-1F83-4B7C-91E5-4915C10D026E}" type="sibTrans" cxnId="{2838274E-572D-40E1-BC82-949F93EF12E9}">
      <dgm:prSet/>
      <dgm:spPr/>
      <dgm:t>
        <a:bodyPr/>
        <a:lstStyle/>
        <a:p>
          <a:endParaRPr lang="en-US"/>
        </a:p>
      </dgm:t>
    </dgm:pt>
    <dgm:pt modelId="{A2E74A84-F384-4674-A49C-A6B4A3DAA16D}">
      <dgm:prSet/>
      <dgm:spPr/>
      <dgm:t>
        <a:bodyPr/>
        <a:lstStyle/>
        <a:p>
          <a:r>
            <a:rPr lang="en-US"/>
            <a:t>Subgingival calculus deposits can sometimes be detected visually by blowing air down the gingival crevice. ﻿﻿Dark edge of calculus may be seen at or just beneath the gingival margin due to its dark color that shine from through the thin gingival margin.</a:t>
          </a:r>
        </a:p>
      </dgm:t>
    </dgm:pt>
    <dgm:pt modelId="{8157DC90-C502-457E-B15A-EE6D345DDC3B}" type="parTrans" cxnId="{22245CDD-1553-4450-B144-6112CDA8E003}">
      <dgm:prSet/>
      <dgm:spPr/>
      <dgm:t>
        <a:bodyPr/>
        <a:lstStyle/>
        <a:p>
          <a:endParaRPr lang="en-US"/>
        </a:p>
      </dgm:t>
    </dgm:pt>
    <dgm:pt modelId="{19477F77-68F8-49ED-8734-7B36BD77C354}" type="sibTrans" cxnId="{22245CDD-1553-4450-B144-6112CDA8E003}">
      <dgm:prSet/>
      <dgm:spPr/>
      <dgm:t>
        <a:bodyPr/>
        <a:lstStyle/>
        <a:p>
          <a:endParaRPr lang="en-US"/>
        </a:p>
      </dgm:t>
    </dgm:pt>
    <dgm:pt modelId="{AC31EE06-02E2-4215-84C5-84127BCF4047}" type="pres">
      <dgm:prSet presAssocID="{EAB929B9-7A8B-454D-9447-55FC46A6F79A}" presName="linear" presStyleCnt="0">
        <dgm:presLayoutVars>
          <dgm:animLvl val="lvl"/>
          <dgm:resizeHandles val="exact"/>
        </dgm:presLayoutVars>
      </dgm:prSet>
      <dgm:spPr/>
      <dgm:t>
        <a:bodyPr/>
        <a:lstStyle/>
        <a:p>
          <a:endParaRPr lang="en-US"/>
        </a:p>
      </dgm:t>
    </dgm:pt>
    <dgm:pt modelId="{CF08775C-8C4A-4D74-A2BE-2F9D5279189D}" type="pres">
      <dgm:prSet presAssocID="{0ACD3829-16B8-4380-846E-396FE3EDE2DA}" presName="parentText" presStyleLbl="node1" presStyleIdx="0" presStyleCnt="2">
        <dgm:presLayoutVars>
          <dgm:chMax val="0"/>
          <dgm:bulletEnabled val="1"/>
        </dgm:presLayoutVars>
      </dgm:prSet>
      <dgm:spPr/>
      <dgm:t>
        <a:bodyPr/>
        <a:lstStyle/>
        <a:p>
          <a:endParaRPr lang="en-US"/>
        </a:p>
      </dgm:t>
    </dgm:pt>
    <dgm:pt modelId="{ABFE0E3D-50A9-4FD5-BAAC-BBAF98D165F2}" type="pres">
      <dgm:prSet presAssocID="{9BFBDD25-1F83-4B7C-91E5-4915C10D026E}" presName="spacer" presStyleCnt="0"/>
      <dgm:spPr/>
    </dgm:pt>
    <dgm:pt modelId="{1A3EAB86-596C-4927-90B3-A003970B4A97}" type="pres">
      <dgm:prSet presAssocID="{A2E74A84-F384-4674-A49C-A6B4A3DAA16D}" presName="parentText" presStyleLbl="node1" presStyleIdx="1" presStyleCnt="2">
        <dgm:presLayoutVars>
          <dgm:chMax val="0"/>
          <dgm:bulletEnabled val="1"/>
        </dgm:presLayoutVars>
      </dgm:prSet>
      <dgm:spPr/>
      <dgm:t>
        <a:bodyPr/>
        <a:lstStyle/>
        <a:p>
          <a:endParaRPr lang="en-US"/>
        </a:p>
      </dgm:t>
    </dgm:pt>
  </dgm:ptLst>
  <dgm:cxnLst>
    <dgm:cxn modelId="{3823A074-F709-47D1-9342-785999625931}" type="presOf" srcId="{0ACD3829-16B8-4380-846E-396FE3EDE2DA}" destId="{CF08775C-8C4A-4D74-A2BE-2F9D5279189D}" srcOrd="0" destOrd="0" presId="urn:microsoft.com/office/officeart/2005/8/layout/vList2"/>
    <dgm:cxn modelId="{82EA00F9-E6AE-4219-8E8D-7071B83CFAEB}" type="presOf" srcId="{EAB929B9-7A8B-454D-9447-55FC46A6F79A}" destId="{AC31EE06-02E2-4215-84C5-84127BCF4047}" srcOrd="0" destOrd="0" presId="urn:microsoft.com/office/officeart/2005/8/layout/vList2"/>
    <dgm:cxn modelId="{2838274E-572D-40E1-BC82-949F93EF12E9}" srcId="{EAB929B9-7A8B-454D-9447-55FC46A6F79A}" destId="{0ACD3829-16B8-4380-846E-396FE3EDE2DA}" srcOrd="0" destOrd="0" parTransId="{88981C49-DA90-41BC-9FF1-AF7D80D2FC6B}" sibTransId="{9BFBDD25-1F83-4B7C-91E5-4915C10D026E}"/>
    <dgm:cxn modelId="{22245CDD-1553-4450-B144-6112CDA8E003}" srcId="{EAB929B9-7A8B-454D-9447-55FC46A6F79A}" destId="{A2E74A84-F384-4674-A49C-A6B4A3DAA16D}" srcOrd="1" destOrd="0" parTransId="{8157DC90-C502-457E-B15A-EE6D345DDC3B}" sibTransId="{19477F77-68F8-49ED-8734-7B36BD77C354}"/>
    <dgm:cxn modelId="{294983EF-D172-40B2-B415-724FB0B21E81}" type="presOf" srcId="{A2E74A84-F384-4674-A49C-A6B4A3DAA16D}" destId="{1A3EAB86-596C-4927-90B3-A003970B4A97}" srcOrd="0" destOrd="0" presId="urn:microsoft.com/office/officeart/2005/8/layout/vList2"/>
    <dgm:cxn modelId="{1EFD6967-5116-4145-898B-F6A07BE9DD4C}" type="presParOf" srcId="{AC31EE06-02E2-4215-84C5-84127BCF4047}" destId="{CF08775C-8C4A-4D74-A2BE-2F9D5279189D}" srcOrd="0" destOrd="0" presId="urn:microsoft.com/office/officeart/2005/8/layout/vList2"/>
    <dgm:cxn modelId="{5FECCF09-75AA-4297-8830-850DB10948B8}" type="presParOf" srcId="{AC31EE06-02E2-4215-84C5-84127BCF4047}" destId="{ABFE0E3D-50A9-4FD5-BAAC-BBAF98D165F2}" srcOrd="1" destOrd="0" presId="urn:microsoft.com/office/officeart/2005/8/layout/vList2"/>
    <dgm:cxn modelId="{4E166EA6-1C49-41D5-B041-25F6987E0B98}" type="presParOf" srcId="{AC31EE06-02E2-4215-84C5-84127BCF4047}" destId="{1A3EAB86-596C-4927-90B3-A003970B4A97}" srcOrd="2" destOrd="0" presId="urn:microsoft.com/office/officeart/2005/8/layout/vList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7423210-5B70-4696-A5BA-62F018E6681C}" type="doc">
      <dgm:prSet loTypeId="urn:microsoft.com/office/officeart/2005/8/layout/vList2" loCatId="list" qsTypeId="urn:microsoft.com/office/officeart/2005/8/quickstyle/simple4" qsCatId="simple" csTypeId="urn:microsoft.com/office/officeart/2005/8/colors/colorful5" csCatId="colorful"/>
      <dgm:spPr/>
      <dgm:t>
        <a:bodyPr/>
        <a:lstStyle/>
        <a:p>
          <a:endParaRPr lang="en-US"/>
        </a:p>
      </dgm:t>
    </dgm:pt>
    <dgm:pt modelId="{A28BBC4C-1E10-44CF-AE3E-23D5274E83A7}">
      <dgm:prSet/>
      <dgm:spPr/>
      <dgm:t>
        <a:bodyPr/>
        <a:lstStyle/>
        <a:p>
          <a:r>
            <a:rPr lang="en-US"/>
            <a:t>Four types of attachment of calculus to tooth surface have been reported. </a:t>
          </a:r>
        </a:p>
      </dgm:t>
    </dgm:pt>
    <dgm:pt modelId="{760AB58D-0ADE-41DA-8725-504FF2652364}" type="parTrans" cxnId="{C10FE7E7-8511-42CD-837D-419E56B3DC57}">
      <dgm:prSet/>
      <dgm:spPr/>
      <dgm:t>
        <a:bodyPr/>
        <a:lstStyle/>
        <a:p>
          <a:endParaRPr lang="en-US"/>
        </a:p>
      </dgm:t>
    </dgm:pt>
    <dgm:pt modelId="{6B5BD821-572C-42CF-B2F4-B003DA791F01}" type="sibTrans" cxnId="{C10FE7E7-8511-42CD-837D-419E56B3DC57}">
      <dgm:prSet/>
      <dgm:spPr/>
      <dgm:t>
        <a:bodyPr/>
        <a:lstStyle/>
        <a:p>
          <a:endParaRPr lang="en-US"/>
        </a:p>
      </dgm:t>
    </dgm:pt>
    <dgm:pt modelId="{BBE0B61C-682B-4E7B-88B8-AA1E8575F867}">
      <dgm:prSet/>
      <dgm:spPr/>
      <dgm:t>
        <a:bodyPr/>
        <a:lstStyle/>
        <a:p>
          <a:r>
            <a:rPr lang="en-US"/>
            <a:t>1. Attachment by means of an organic pellicle.</a:t>
          </a:r>
        </a:p>
      </dgm:t>
    </dgm:pt>
    <dgm:pt modelId="{32181E45-CF30-4896-BD50-F092C2FE7124}" type="parTrans" cxnId="{845447BD-1951-44FB-8458-74004C813B12}">
      <dgm:prSet/>
      <dgm:spPr/>
      <dgm:t>
        <a:bodyPr/>
        <a:lstStyle/>
        <a:p>
          <a:endParaRPr lang="en-US"/>
        </a:p>
      </dgm:t>
    </dgm:pt>
    <dgm:pt modelId="{A00A4CD0-CCBE-498C-979B-05C73A22FD37}" type="sibTrans" cxnId="{845447BD-1951-44FB-8458-74004C813B12}">
      <dgm:prSet/>
      <dgm:spPr/>
      <dgm:t>
        <a:bodyPr/>
        <a:lstStyle/>
        <a:p>
          <a:endParaRPr lang="en-US"/>
        </a:p>
      </dgm:t>
    </dgm:pt>
    <dgm:pt modelId="{8C0C2C5F-024D-450C-9CAC-5F0F14F6373A}">
      <dgm:prSet/>
      <dgm:spPr/>
      <dgm:t>
        <a:bodyPr/>
        <a:lstStyle/>
        <a:p>
          <a:r>
            <a:rPr lang="en-US"/>
            <a:t>2. Mechanical interlocking into surface irregularities such as resorption lacunae and caries. </a:t>
          </a:r>
        </a:p>
      </dgm:t>
    </dgm:pt>
    <dgm:pt modelId="{4B41FD5A-753C-46F5-8FCD-94CD13BBF720}" type="parTrans" cxnId="{F5602D81-A305-4579-88D7-275B5497A381}">
      <dgm:prSet/>
      <dgm:spPr/>
      <dgm:t>
        <a:bodyPr/>
        <a:lstStyle/>
        <a:p>
          <a:endParaRPr lang="en-US"/>
        </a:p>
      </dgm:t>
    </dgm:pt>
    <dgm:pt modelId="{72C57A98-3CA5-4B81-AD80-A909117CECE0}" type="sibTrans" cxnId="{F5602D81-A305-4579-88D7-275B5497A381}">
      <dgm:prSet/>
      <dgm:spPr/>
      <dgm:t>
        <a:bodyPr/>
        <a:lstStyle/>
        <a:p>
          <a:endParaRPr lang="en-US"/>
        </a:p>
      </dgm:t>
    </dgm:pt>
    <dgm:pt modelId="{75D83E23-C5B8-445F-96FD-9D19304BE86D}">
      <dgm:prSet/>
      <dgm:spPr/>
      <dgm:t>
        <a:bodyPr/>
        <a:lstStyle/>
        <a:p>
          <a:r>
            <a:rPr lang="en-US"/>
            <a:t>3. Penetration of calculus bacteria into cementum.</a:t>
          </a:r>
        </a:p>
      </dgm:t>
    </dgm:pt>
    <dgm:pt modelId="{7BFBB49E-4CA0-495E-AD69-6119A889675D}" type="parTrans" cxnId="{CDE48C2F-254D-4DE0-B9A3-7BE6C472C884}">
      <dgm:prSet/>
      <dgm:spPr/>
      <dgm:t>
        <a:bodyPr/>
        <a:lstStyle/>
        <a:p>
          <a:endParaRPr lang="en-US"/>
        </a:p>
      </dgm:t>
    </dgm:pt>
    <dgm:pt modelId="{AC59FABE-DFB3-491C-B7CE-42598D9A7E96}" type="sibTrans" cxnId="{CDE48C2F-254D-4DE0-B9A3-7BE6C472C884}">
      <dgm:prSet/>
      <dgm:spPr/>
      <dgm:t>
        <a:bodyPr/>
        <a:lstStyle/>
        <a:p>
          <a:endParaRPr lang="en-US"/>
        </a:p>
      </dgm:t>
    </dgm:pt>
    <dgm:pt modelId="{C64B58FB-F3E7-44C9-919A-50049C5E4FC8}">
      <dgm:prSet/>
      <dgm:spPr/>
      <dgm:t>
        <a:bodyPr/>
        <a:lstStyle/>
        <a:p>
          <a:r>
            <a:rPr lang="en-US"/>
            <a:t>4. Close adaptation of calculus under surface depressions to the gently sloping mounds of the unaltered cementum surface. </a:t>
          </a:r>
        </a:p>
      </dgm:t>
    </dgm:pt>
    <dgm:pt modelId="{BB9D33A2-8A44-4780-9FB6-F1DD86CAF7FA}" type="parTrans" cxnId="{6971659C-F207-4047-A4A1-FA78B20193AC}">
      <dgm:prSet/>
      <dgm:spPr/>
      <dgm:t>
        <a:bodyPr/>
        <a:lstStyle/>
        <a:p>
          <a:endParaRPr lang="en-US"/>
        </a:p>
      </dgm:t>
    </dgm:pt>
    <dgm:pt modelId="{C1DF43B8-6B51-406E-B9D7-690B343A55E0}" type="sibTrans" cxnId="{6971659C-F207-4047-A4A1-FA78B20193AC}">
      <dgm:prSet/>
      <dgm:spPr/>
      <dgm:t>
        <a:bodyPr/>
        <a:lstStyle/>
        <a:p>
          <a:endParaRPr lang="en-US"/>
        </a:p>
      </dgm:t>
    </dgm:pt>
    <dgm:pt modelId="{6B7E3F65-106A-46EB-B90E-200D684B65E9}">
      <dgm:prSet/>
      <dgm:spPr/>
      <dgm:t>
        <a:bodyPr/>
        <a:lstStyle/>
        <a:p>
          <a:r>
            <a:rPr lang="en-US"/>
            <a:t>Calculus when embedded deeply in cementum may appear similar in morphology and thus has been termed as </a:t>
          </a:r>
          <a:r>
            <a:rPr lang="en-US" b="1"/>
            <a:t>calculocementum</a:t>
          </a:r>
          <a:r>
            <a:rPr lang="en-US"/>
            <a:t>.</a:t>
          </a:r>
        </a:p>
      </dgm:t>
    </dgm:pt>
    <dgm:pt modelId="{FD94D827-63CE-48F5-8F2B-2DE66D28A1C5}" type="parTrans" cxnId="{A128E989-D308-4CB4-82FF-6B0A219FABBF}">
      <dgm:prSet/>
      <dgm:spPr/>
      <dgm:t>
        <a:bodyPr/>
        <a:lstStyle/>
        <a:p>
          <a:endParaRPr lang="en-US"/>
        </a:p>
      </dgm:t>
    </dgm:pt>
    <dgm:pt modelId="{81EB968C-EEBF-4B5B-9CFE-90AD6690AC7A}" type="sibTrans" cxnId="{A128E989-D308-4CB4-82FF-6B0A219FABBF}">
      <dgm:prSet/>
      <dgm:spPr/>
      <dgm:t>
        <a:bodyPr/>
        <a:lstStyle/>
        <a:p>
          <a:endParaRPr lang="en-US"/>
        </a:p>
      </dgm:t>
    </dgm:pt>
    <dgm:pt modelId="{DF3C8CD4-6EC1-4133-BB9A-83DEAFF58D4D}" type="pres">
      <dgm:prSet presAssocID="{37423210-5B70-4696-A5BA-62F018E6681C}" presName="linear" presStyleCnt="0">
        <dgm:presLayoutVars>
          <dgm:animLvl val="lvl"/>
          <dgm:resizeHandles val="exact"/>
        </dgm:presLayoutVars>
      </dgm:prSet>
      <dgm:spPr/>
      <dgm:t>
        <a:bodyPr/>
        <a:lstStyle/>
        <a:p>
          <a:endParaRPr lang="en-US"/>
        </a:p>
      </dgm:t>
    </dgm:pt>
    <dgm:pt modelId="{17006BEB-C544-4516-9490-464CA5E078DA}" type="pres">
      <dgm:prSet presAssocID="{A28BBC4C-1E10-44CF-AE3E-23D5274E83A7}" presName="parentText" presStyleLbl="node1" presStyleIdx="0" presStyleCnt="6">
        <dgm:presLayoutVars>
          <dgm:chMax val="0"/>
          <dgm:bulletEnabled val="1"/>
        </dgm:presLayoutVars>
      </dgm:prSet>
      <dgm:spPr/>
      <dgm:t>
        <a:bodyPr/>
        <a:lstStyle/>
        <a:p>
          <a:endParaRPr lang="en-US"/>
        </a:p>
      </dgm:t>
    </dgm:pt>
    <dgm:pt modelId="{5F78F948-9953-4F92-9B35-9975A62C1614}" type="pres">
      <dgm:prSet presAssocID="{6B5BD821-572C-42CF-B2F4-B003DA791F01}" presName="spacer" presStyleCnt="0"/>
      <dgm:spPr/>
    </dgm:pt>
    <dgm:pt modelId="{99CA83A3-B29A-4E09-8439-3DA595195A85}" type="pres">
      <dgm:prSet presAssocID="{BBE0B61C-682B-4E7B-88B8-AA1E8575F867}" presName="parentText" presStyleLbl="node1" presStyleIdx="1" presStyleCnt="6">
        <dgm:presLayoutVars>
          <dgm:chMax val="0"/>
          <dgm:bulletEnabled val="1"/>
        </dgm:presLayoutVars>
      </dgm:prSet>
      <dgm:spPr/>
      <dgm:t>
        <a:bodyPr/>
        <a:lstStyle/>
        <a:p>
          <a:endParaRPr lang="en-US"/>
        </a:p>
      </dgm:t>
    </dgm:pt>
    <dgm:pt modelId="{6E5E08B7-090C-495B-9F65-138D2512D70D}" type="pres">
      <dgm:prSet presAssocID="{A00A4CD0-CCBE-498C-979B-05C73A22FD37}" presName="spacer" presStyleCnt="0"/>
      <dgm:spPr/>
    </dgm:pt>
    <dgm:pt modelId="{C9C4DC96-32A5-4207-B962-B05EA6FFD025}" type="pres">
      <dgm:prSet presAssocID="{8C0C2C5F-024D-450C-9CAC-5F0F14F6373A}" presName="parentText" presStyleLbl="node1" presStyleIdx="2" presStyleCnt="6">
        <dgm:presLayoutVars>
          <dgm:chMax val="0"/>
          <dgm:bulletEnabled val="1"/>
        </dgm:presLayoutVars>
      </dgm:prSet>
      <dgm:spPr/>
      <dgm:t>
        <a:bodyPr/>
        <a:lstStyle/>
        <a:p>
          <a:endParaRPr lang="en-US"/>
        </a:p>
      </dgm:t>
    </dgm:pt>
    <dgm:pt modelId="{19C77D0A-A9F4-4255-A67E-9BB2098F73BE}" type="pres">
      <dgm:prSet presAssocID="{72C57A98-3CA5-4B81-AD80-A909117CECE0}" presName="spacer" presStyleCnt="0"/>
      <dgm:spPr/>
    </dgm:pt>
    <dgm:pt modelId="{206CB7C9-476E-4798-8A48-F8DE4AC302EB}" type="pres">
      <dgm:prSet presAssocID="{75D83E23-C5B8-445F-96FD-9D19304BE86D}" presName="parentText" presStyleLbl="node1" presStyleIdx="3" presStyleCnt="6">
        <dgm:presLayoutVars>
          <dgm:chMax val="0"/>
          <dgm:bulletEnabled val="1"/>
        </dgm:presLayoutVars>
      </dgm:prSet>
      <dgm:spPr/>
      <dgm:t>
        <a:bodyPr/>
        <a:lstStyle/>
        <a:p>
          <a:endParaRPr lang="en-US"/>
        </a:p>
      </dgm:t>
    </dgm:pt>
    <dgm:pt modelId="{CE5C46AA-B399-4473-87E9-95DDFE277866}" type="pres">
      <dgm:prSet presAssocID="{AC59FABE-DFB3-491C-B7CE-42598D9A7E96}" presName="spacer" presStyleCnt="0"/>
      <dgm:spPr/>
    </dgm:pt>
    <dgm:pt modelId="{36D5553B-42E8-409F-86BF-D910B550196F}" type="pres">
      <dgm:prSet presAssocID="{C64B58FB-F3E7-44C9-919A-50049C5E4FC8}" presName="parentText" presStyleLbl="node1" presStyleIdx="4" presStyleCnt="6">
        <dgm:presLayoutVars>
          <dgm:chMax val="0"/>
          <dgm:bulletEnabled val="1"/>
        </dgm:presLayoutVars>
      </dgm:prSet>
      <dgm:spPr/>
      <dgm:t>
        <a:bodyPr/>
        <a:lstStyle/>
        <a:p>
          <a:endParaRPr lang="en-US"/>
        </a:p>
      </dgm:t>
    </dgm:pt>
    <dgm:pt modelId="{7FAA718F-EAAE-4586-A8FE-6300AE878AC2}" type="pres">
      <dgm:prSet presAssocID="{C1DF43B8-6B51-406E-B9D7-690B343A55E0}" presName="spacer" presStyleCnt="0"/>
      <dgm:spPr/>
    </dgm:pt>
    <dgm:pt modelId="{2A1774E9-5C1D-4775-AD05-44B29E6CACC3}" type="pres">
      <dgm:prSet presAssocID="{6B7E3F65-106A-46EB-B90E-200D684B65E9}" presName="parentText" presStyleLbl="node1" presStyleIdx="5" presStyleCnt="6">
        <dgm:presLayoutVars>
          <dgm:chMax val="0"/>
          <dgm:bulletEnabled val="1"/>
        </dgm:presLayoutVars>
      </dgm:prSet>
      <dgm:spPr/>
      <dgm:t>
        <a:bodyPr/>
        <a:lstStyle/>
        <a:p>
          <a:endParaRPr lang="en-US"/>
        </a:p>
      </dgm:t>
    </dgm:pt>
  </dgm:ptLst>
  <dgm:cxnLst>
    <dgm:cxn modelId="{6971659C-F207-4047-A4A1-FA78B20193AC}" srcId="{37423210-5B70-4696-A5BA-62F018E6681C}" destId="{C64B58FB-F3E7-44C9-919A-50049C5E4FC8}" srcOrd="4" destOrd="0" parTransId="{BB9D33A2-8A44-4780-9FB6-F1DD86CAF7FA}" sibTransId="{C1DF43B8-6B51-406E-B9D7-690B343A55E0}"/>
    <dgm:cxn modelId="{E205990F-2F8E-43E2-B0F5-C9BFE64157F0}" type="presOf" srcId="{6B7E3F65-106A-46EB-B90E-200D684B65E9}" destId="{2A1774E9-5C1D-4775-AD05-44B29E6CACC3}" srcOrd="0" destOrd="0" presId="urn:microsoft.com/office/officeart/2005/8/layout/vList2"/>
    <dgm:cxn modelId="{4D19DC8F-163B-4FC8-A012-E3DC6A888CAD}" type="presOf" srcId="{BBE0B61C-682B-4E7B-88B8-AA1E8575F867}" destId="{99CA83A3-B29A-4E09-8439-3DA595195A85}" srcOrd="0" destOrd="0" presId="urn:microsoft.com/office/officeart/2005/8/layout/vList2"/>
    <dgm:cxn modelId="{50F29E5B-3247-467D-9EC0-BC51E550892E}" type="presOf" srcId="{75D83E23-C5B8-445F-96FD-9D19304BE86D}" destId="{206CB7C9-476E-4798-8A48-F8DE4AC302EB}" srcOrd="0" destOrd="0" presId="urn:microsoft.com/office/officeart/2005/8/layout/vList2"/>
    <dgm:cxn modelId="{A6CFED73-E972-4758-B501-E67614348095}" type="presOf" srcId="{C64B58FB-F3E7-44C9-919A-50049C5E4FC8}" destId="{36D5553B-42E8-409F-86BF-D910B550196F}" srcOrd="0" destOrd="0" presId="urn:microsoft.com/office/officeart/2005/8/layout/vList2"/>
    <dgm:cxn modelId="{845447BD-1951-44FB-8458-74004C813B12}" srcId="{37423210-5B70-4696-A5BA-62F018E6681C}" destId="{BBE0B61C-682B-4E7B-88B8-AA1E8575F867}" srcOrd="1" destOrd="0" parTransId="{32181E45-CF30-4896-BD50-F092C2FE7124}" sibTransId="{A00A4CD0-CCBE-498C-979B-05C73A22FD37}"/>
    <dgm:cxn modelId="{CDE48C2F-254D-4DE0-B9A3-7BE6C472C884}" srcId="{37423210-5B70-4696-A5BA-62F018E6681C}" destId="{75D83E23-C5B8-445F-96FD-9D19304BE86D}" srcOrd="3" destOrd="0" parTransId="{7BFBB49E-4CA0-495E-AD69-6119A889675D}" sibTransId="{AC59FABE-DFB3-491C-B7CE-42598D9A7E96}"/>
    <dgm:cxn modelId="{BD66E673-4206-4DF3-A6A8-6B0F0320067A}" type="presOf" srcId="{37423210-5B70-4696-A5BA-62F018E6681C}" destId="{DF3C8CD4-6EC1-4133-BB9A-83DEAFF58D4D}" srcOrd="0" destOrd="0" presId="urn:microsoft.com/office/officeart/2005/8/layout/vList2"/>
    <dgm:cxn modelId="{4BE3740D-A21B-4D6C-BF2B-5EDE41F02A9A}" type="presOf" srcId="{8C0C2C5F-024D-450C-9CAC-5F0F14F6373A}" destId="{C9C4DC96-32A5-4207-B962-B05EA6FFD025}" srcOrd="0" destOrd="0" presId="urn:microsoft.com/office/officeart/2005/8/layout/vList2"/>
    <dgm:cxn modelId="{A128E989-D308-4CB4-82FF-6B0A219FABBF}" srcId="{37423210-5B70-4696-A5BA-62F018E6681C}" destId="{6B7E3F65-106A-46EB-B90E-200D684B65E9}" srcOrd="5" destOrd="0" parTransId="{FD94D827-63CE-48F5-8F2B-2DE66D28A1C5}" sibTransId="{81EB968C-EEBF-4B5B-9CFE-90AD6690AC7A}"/>
    <dgm:cxn modelId="{4DFC65B3-FE66-491C-A6CD-D311788537B3}" type="presOf" srcId="{A28BBC4C-1E10-44CF-AE3E-23D5274E83A7}" destId="{17006BEB-C544-4516-9490-464CA5E078DA}" srcOrd="0" destOrd="0" presId="urn:microsoft.com/office/officeart/2005/8/layout/vList2"/>
    <dgm:cxn modelId="{C10FE7E7-8511-42CD-837D-419E56B3DC57}" srcId="{37423210-5B70-4696-A5BA-62F018E6681C}" destId="{A28BBC4C-1E10-44CF-AE3E-23D5274E83A7}" srcOrd="0" destOrd="0" parTransId="{760AB58D-0ADE-41DA-8725-504FF2652364}" sibTransId="{6B5BD821-572C-42CF-B2F4-B003DA791F01}"/>
    <dgm:cxn modelId="{F5602D81-A305-4579-88D7-275B5497A381}" srcId="{37423210-5B70-4696-A5BA-62F018E6681C}" destId="{8C0C2C5F-024D-450C-9CAC-5F0F14F6373A}" srcOrd="2" destOrd="0" parTransId="{4B41FD5A-753C-46F5-8FCD-94CD13BBF720}" sibTransId="{72C57A98-3CA5-4B81-AD80-A909117CECE0}"/>
    <dgm:cxn modelId="{A3A57D56-DEB3-49B7-B74D-D7E7E1B54591}" type="presParOf" srcId="{DF3C8CD4-6EC1-4133-BB9A-83DEAFF58D4D}" destId="{17006BEB-C544-4516-9490-464CA5E078DA}" srcOrd="0" destOrd="0" presId="urn:microsoft.com/office/officeart/2005/8/layout/vList2"/>
    <dgm:cxn modelId="{86BFE815-86BB-4E1F-9BF6-494EB228F37E}" type="presParOf" srcId="{DF3C8CD4-6EC1-4133-BB9A-83DEAFF58D4D}" destId="{5F78F948-9953-4F92-9B35-9975A62C1614}" srcOrd="1" destOrd="0" presId="urn:microsoft.com/office/officeart/2005/8/layout/vList2"/>
    <dgm:cxn modelId="{0E0290CA-FE7A-44B3-A681-8566C0FD1DB9}" type="presParOf" srcId="{DF3C8CD4-6EC1-4133-BB9A-83DEAFF58D4D}" destId="{99CA83A3-B29A-4E09-8439-3DA595195A85}" srcOrd="2" destOrd="0" presId="urn:microsoft.com/office/officeart/2005/8/layout/vList2"/>
    <dgm:cxn modelId="{1C172954-1B32-4B7F-9B9C-0FD2DC258D82}" type="presParOf" srcId="{DF3C8CD4-6EC1-4133-BB9A-83DEAFF58D4D}" destId="{6E5E08B7-090C-495B-9F65-138D2512D70D}" srcOrd="3" destOrd="0" presId="urn:microsoft.com/office/officeart/2005/8/layout/vList2"/>
    <dgm:cxn modelId="{2CCD6FB4-798E-4494-A6DC-FE1B053DE784}" type="presParOf" srcId="{DF3C8CD4-6EC1-4133-BB9A-83DEAFF58D4D}" destId="{C9C4DC96-32A5-4207-B962-B05EA6FFD025}" srcOrd="4" destOrd="0" presId="urn:microsoft.com/office/officeart/2005/8/layout/vList2"/>
    <dgm:cxn modelId="{580EA41D-8AEE-4EEA-904A-DD72DD59D464}" type="presParOf" srcId="{DF3C8CD4-6EC1-4133-BB9A-83DEAFF58D4D}" destId="{19C77D0A-A9F4-4255-A67E-9BB2098F73BE}" srcOrd="5" destOrd="0" presId="urn:microsoft.com/office/officeart/2005/8/layout/vList2"/>
    <dgm:cxn modelId="{977549C2-14A9-41A0-BFCC-756EF7E3A615}" type="presParOf" srcId="{DF3C8CD4-6EC1-4133-BB9A-83DEAFF58D4D}" destId="{206CB7C9-476E-4798-8A48-F8DE4AC302EB}" srcOrd="6" destOrd="0" presId="urn:microsoft.com/office/officeart/2005/8/layout/vList2"/>
    <dgm:cxn modelId="{9748D493-F113-41BA-81B2-F66632150DD0}" type="presParOf" srcId="{DF3C8CD4-6EC1-4133-BB9A-83DEAFF58D4D}" destId="{CE5C46AA-B399-4473-87E9-95DDFE277866}" srcOrd="7" destOrd="0" presId="urn:microsoft.com/office/officeart/2005/8/layout/vList2"/>
    <dgm:cxn modelId="{83620B20-9D7D-481B-8822-87C2D4B03D0D}" type="presParOf" srcId="{DF3C8CD4-6EC1-4133-BB9A-83DEAFF58D4D}" destId="{36D5553B-42E8-409F-86BF-D910B550196F}" srcOrd="8" destOrd="0" presId="urn:microsoft.com/office/officeart/2005/8/layout/vList2"/>
    <dgm:cxn modelId="{3A19E28D-2AF3-4302-BDF2-51477E256AE1}" type="presParOf" srcId="{DF3C8CD4-6EC1-4133-BB9A-83DEAFF58D4D}" destId="{7FAA718F-EAAE-4586-A8FE-6300AE878AC2}" srcOrd="9" destOrd="0" presId="urn:microsoft.com/office/officeart/2005/8/layout/vList2"/>
    <dgm:cxn modelId="{D8FEAAD3-6C49-4487-BBF0-480B2FF94A2C}" type="presParOf" srcId="{DF3C8CD4-6EC1-4133-BB9A-83DEAFF58D4D}" destId="{2A1774E9-5C1D-4775-AD05-44B29E6CACC3}" srcOrd="10"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7A31537-BE59-418E-A779-0B35F4354124}" type="doc">
      <dgm:prSet loTypeId="urn:microsoft.com/office/officeart/2005/8/layout/default#1" loCatId="list" qsTypeId="urn:microsoft.com/office/officeart/2005/8/quickstyle/simple1" qsCatId="simple" csTypeId="urn:microsoft.com/office/officeart/2005/8/colors/accent1_2" csCatId="accent1"/>
      <dgm:spPr/>
      <dgm:t>
        <a:bodyPr/>
        <a:lstStyle/>
        <a:p>
          <a:endParaRPr lang="en-US"/>
        </a:p>
      </dgm:t>
    </dgm:pt>
    <dgm:pt modelId="{78394CEF-5C64-49A7-813D-33B8CD707996}">
      <dgm:prSet/>
      <dgm:spPr/>
      <dgm:t>
        <a:bodyPr/>
        <a:lstStyle/>
        <a:p>
          <a:r>
            <a:rPr lang="en-US"/>
            <a:t>1.Booster mechanism </a:t>
          </a:r>
        </a:p>
      </dgm:t>
    </dgm:pt>
    <dgm:pt modelId="{BCFE526F-48AA-4885-A626-52EC2E55637B}" type="parTrans" cxnId="{A0EF4DC5-C22C-4813-8A1A-B9535717C57B}">
      <dgm:prSet/>
      <dgm:spPr/>
      <dgm:t>
        <a:bodyPr/>
        <a:lstStyle/>
        <a:p>
          <a:endParaRPr lang="en-US"/>
        </a:p>
      </dgm:t>
    </dgm:pt>
    <dgm:pt modelId="{C065FC1D-296B-4C77-ADF7-CAA9F6159B50}" type="sibTrans" cxnId="{A0EF4DC5-C22C-4813-8A1A-B9535717C57B}">
      <dgm:prSet/>
      <dgm:spPr/>
      <dgm:t>
        <a:bodyPr/>
        <a:lstStyle/>
        <a:p>
          <a:endParaRPr lang="en-US"/>
        </a:p>
      </dgm:t>
    </dgm:pt>
    <dgm:pt modelId="{F43899FF-0558-4E11-B906-4F318D383F18}">
      <dgm:prSet/>
      <dgm:spPr/>
      <dgm:t>
        <a:bodyPr/>
        <a:lstStyle/>
        <a:p>
          <a:r>
            <a:rPr lang="en-US"/>
            <a:t>2. bacteriological theory </a:t>
          </a:r>
        </a:p>
      </dgm:t>
    </dgm:pt>
    <dgm:pt modelId="{FE91250A-6023-44BD-A105-7F1E082BAE89}" type="parTrans" cxnId="{E7A21982-C8DF-4958-B277-88F2CCB49C13}">
      <dgm:prSet/>
      <dgm:spPr/>
      <dgm:t>
        <a:bodyPr/>
        <a:lstStyle/>
        <a:p>
          <a:endParaRPr lang="en-US"/>
        </a:p>
      </dgm:t>
    </dgm:pt>
    <dgm:pt modelId="{F8A7DFF8-C047-4245-8A6F-B8BF08F7C842}" type="sibTrans" cxnId="{E7A21982-C8DF-4958-B277-88F2CCB49C13}">
      <dgm:prSet/>
      <dgm:spPr/>
      <dgm:t>
        <a:bodyPr/>
        <a:lstStyle/>
        <a:p>
          <a:endParaRPr lang="en-US"/>
        </a:p>
      </dgm:t>
    </dgm:pt>
    <dgm:pt modelId="{06FAB40D-718C-49A4-A59B-4EEE1E3A25DE}">
      <dgm:prSet/>
      <dgm:spPr/>
      <dgm:t>
        <a:bodyPr/>
        <a:lstStyle/>
        <a:p>
          <a:r>
            <a:rPr lang="en-US"/>
            <a:t>3.inhibition theory </a:t>
          </a:r>
        </a:p>
      </dgm:t>
    </dgm:pt>
    <dgm:pt modelId="{056F07D3-BBF3-4EC4-927B-0D1C55C74D71}" type="parTrans" cxnId="{DE8F2F2F-5870-446E-8281-98E7E1D1FF17}">
      <dgm:prSet/>
      <dgm:spPr/>
      <dgm:t>
        <a:bodyPr/>
        <a:lstStyle/>
        <a:p>
          <a:endParaRPr lang="en-US"/>
        </a:p>
      </dgm:t>
    </dgm:pt>
    <dgm:pt modelId="{019AA32E-B8E5-4ED8-B30A-74142838AF56}" type="sibTrans" cxnId="{DE8F2F2F-5870-446E-8281-98E7E1D1FF17}">
      <dgm:prSet/>
      <dgm:spPr/>
      <dgm:t>
        <a:bodyPr/>
        <a:lstStyle/>
        <a:p>
          <a:endParaRPr lang="en-US"/>
        </a:p>
      </dgm:t>
    </dgm:pt>
    <dgm:pt modelId="{F8068540-8A4D-41C1-9647-34D3774F545F}">
      <dgm:prSet/>
      <dgm:spPr/>
      <dgm:t>
        <a:bodyPr/>
        <a:lstStyle/>
        <a:p>
          <a:r>
            <a:rPr lang="en-US"/>
            <a:t>4.transformation theory </a:t>
          </a:r>
        </a:p>
      </dgm:t>
    </dgm:pt>
    <dgm:pt modelId="{07B5140B-3F3E-4643-9269-854FF3B574E1}" type="parTrans" cxnId="{DFAAD665-F1C0-4B16-92F0-0D6863A3A5C4}">
      <dgm:prSet/>
      <dgm:spPr/>
      <dgm:t>
        <a:bodyPr/>
        <a:lstStyle/>
        <a:p>
          <a:endParaRPr lang="en-US"/>
        </a:p>
      </dgm:t>
    </dgm:pt>
    <dgm:pt modelId="{8B91D79A-A44C-4787-80FA-9CE653D2E820}" type="sibTrans" cxnId="{DFAAD665-F1C0-4B16-92F0-0D6863A3A5C4}">
      <dgm:prSet/>
      <dgm:spPr/>
      <dgm:t>
        <a:bodyPr/>
        <a:lstStyle/>
        <a:p>
          <a:endParaRPr lang="en-US"/>
        </a:p>
      </dgm:t>
    </dgm:pt>
    <dgm:pt modelId="{9996D7C2-9633-4AF4-BCD8-4C218BBB2764}">
      <dgm:prSet/>
      <dgm:spPr/>
      <dgm:t>
        <a:bodyPr/>
        <a:lstStyle/>
        <a:p>
          <a:r>
            <a:rPr lang="en-US"/>
            <a:t>5. epitactic concept </a:t>
          </a:r>
        </a:p>
      </dgm:t>
    </dgm:pt>
    <dgm:pt modelId="{3676C5F5-A68D-49EA-8EF3-A0CD3B9CBE70}" type="parTrans" cxnId="{7C094878-6788-430F-A7B8-FCECD8AF9300}">
      <dgm:prSet/>
      <dgm:spPr/>
      <dgm:t>
        <a:bodyPr/>
        <a:lstStyle/>
        <a:p>
          <a:endParaRPr lang="en-US"/>
        </a:p>
      </dgm:t>
    </dgm:pt>
    <dgm:pt modelId="{C73A8B48-AA2D-4C51-B6DD-166FF40EEE65}" type="sibTrans" cxnId="{7C094878-6788-430F-A7B8-FCECD8AF9300}">
      <dgm:prSet/>
      <dgm:spPr/>
      <dgm:t>
        <a:bodyPr/>
        <a:lstStyle/>
        <a:p>
          <a:endParaRPr lang="en-US"/>
        </a:p>
      </dgm:t>
    </dgm:pt>
    <dgm:pt modelId="{B855CAF0-5534-4F5B-9FD5-715BD8B2D79F}">
      <dgm:prSet/>
      <dgm:spPr/>
      <dgm:t>
        <a:bodyPr/>
        <a:lstStyle/>
        <a:p>
          <a:r>
            <a:rPr lang="en-US"/>
            <a:t>6.enzymatic theory </a:t>
          </a:r>
        </a:p>
      </dgm:t>
    </dgm:pt>
    <dgm:pt modelId="{D12B3743-145F-4221-8E97-C885E7A470C9}" type="parTrans" cxnId="{80C631A1-CDEB-45A4-B53D-EA9DA5163F57}">
      <dgm:prSet/>
      <dgm:spPr/>
      <dgm:t>
        <a:bodyPr/>
        <a:lstStyle/>
        <a:p>
          <a:endParaRPr lang="en-US"/>
        </a:p>
      </dgm:t>
    </dgm:pt>
    <dgm:pt modelId="{583F02B0-29F6-4ACE-81E2-DBE2D664E3FE}" type="sibTrans" cxnId="{80C631A1-CDEB-45A4-B53D-EA9DA5163F57}">
      <dgm:prSet/>
      <dgm:spPr/>
      <dgm:t>
        <a:bodyPr/>
        <a:lstStyle/>
        <a:p>
          <a:endParaRPr lang="en-US"/>
        </a:p>
      </dgm:t>
    </dgm:pt>
    <dgm:pt modelId="{35FB37B7-8E77-41E6-B939-B309518B9465}" type="pres">
      <dgm:prSet presAssocID="{E7A31537-BE59-418E-A779-0B35F4354124}" presName="diagram" presStyleCnt="0">
        <dgm:presLayoutVars>
          <dgm:dir/>
          <dgm:resizeHandles val="exact"/>
        </dgm:presLayoutVars>
      </dgm:prSet>
      <dgm:spPr/>
      <dgm:t>
        <a:bodyPr/>
        <a:lstStyle/>
        <a:p>
          <a:endParaRPr lang="en-US"/>
        </a:p>
      </dgm:t>
    </dgm:pt>
    <dgm:pt modelId="{D3853BEA-1C06-4490-8FD8-6961CB9A3ECA}" type="pres">
      <dgm:prSet presAssocID="{78394CEF-5C64-49A7-813D-33B8CD707996}" presName="node" presStyleLbl="node1" presStyleIdx="0" presStyleCnt="6">
        <dgm:presLayoutVars>
          <dgm:bulletEnabled val="1"/>
        </dgm:presLayoutVars>
      </dgm:prSet>
      <dgm:spPr/>
      <dgm:t>
        <a:bodyPr/>
        <a:lstStyle/>
        <a:p>
          <a:endParaRPr lang="en-US"/>
        </a:p>
      </dgm:t>
    </dgm:pt>
    <dgm:pt modelId="{EEC8E14D-0017-40D2-9840-1035F9C31F2E}" type="pres">
      <dgm:prSet presAssocID="{C065FC1D-296B-4C77-ADF7-CAA9F6159B50}" presName="sibTrans" presStyleCnt="0"/>
      <dgm:spPr/>
    </dgm:pt>
    <dgm:pt modelId="{4AF742CD-95EA-4C32-9114-86648F001C05}" type="pres">
      <dgm:prSet presAssocID="{F43899FF-0558-4E11-B906-4F318D383F18}" presName="node" presStyleLbl="node1" presStyleIdx="1" presStyleCnt="6">
        <dgm:presLayoutVars>
          <dgm:bulletEnabled val="1"/>
        </dgm:presLayoutVars>
      </dgm:prSet>
      <dgm:spPr/>
      <dgm:t>
        <a:bodyPr/>
        <a:lstStyle/>
        <a:p>
          <a:endParaRPr lang="en-US"/>
        </a:p>
      </dgm:t>
    </dgm:pt>
    <dgm:pt modelId="{FE941851-BEBC-4CDE-8DEF-5DAF67DE6854}" type="pres">
      <dgm:prSet presAssocID="{F8A7DFF8-C047-4245-8A6F-B8BF08F7C842}" presName="sibTrans" presStyleCnt="0"/>
      <dgm:spPr/>
    </dgm:pt>
    <dgm:pt modelId="{3DDCCAEC-1B8B-47F7-8F3D-0238DE94C7A3}" type="pres">
      <dgm:prSet presAssocID="{06FAB40D-718C-49A4-A59B-4EEE1E3A25DE}" presName="node" presStyleLbl="node1" presStyleIdx="2" presStyleCnt="6">
        <dgm:presLayoutVars>
          <dgm:bulletEnabled val="1"/>
        </dgm:presLayoutVars>
      </dgm:prSet>
      <dgm:spPr/>
      <dgm:t>
        <a:bodyPr/>
        <a:lstStyle/>
        <a:p>
          <a:endParaRPr lang="en-US"/>
        </a:p>
      </dgm:t>
    </dgm:pt>
    <dgm:pt modelId="{26E78B00-CD1B-4A23-87D4-8F6EBD3E7AF6}" type="pres">
      <dgm:prSet presAssocID="{019AA32E-B8E5-4ED8-B30A-74142838AF56}" presName="sibTrans" presStyleCnt="0"/>
      <dgm:spPr/>
    </dgm:pt>
    <dgm:pt modelId="{C879A790-F9C6-4F9E-8611-A1B31A9B16EF}" type="pres">
      <dgm:prSet presAssocID="{F8068540-8A4D-41C1-9647-34D3774F545F}" presName="node" presStyleLbl="node1" presStyleIdx="3" presStyleCnt="6">
        <dgm:presLayoutVars>
          <dgm:bulletEnabled val="1"/>
        </dgm:presLayoutVars>
      </dgm:prSet>
      <dgm:spPr/>
      <dgm:t>
        <a:bodyPr/>
        <a:lstStyle/>
        <a:p>
          <a:endParaRPr lang="en-US"/>
        </a:p>
      </dgm:t>
    </dgm:pt>
    <dgm:pt modelId="{B3425A10-53F3-4F3B-B4E0-56E939185F30}" type="pres">
      <dgm:prSet presAssocID="{8B91D79A-A44C-4787-80FA-9CE653D2E820}" presName="sibTrans" presStyleCnt="0"/>
      <dgm:spPr/>
    </dgm:pt>
    <dgm:pt modelId="{19CAC8AA-AC6D-442C-8719-E4E09D39881F}" type="pres">
      <dgm:prSet presAssocID="{9996D7C2-9633-4AF4-BCD8-4C218BBB2764}" presName="node" presStyleLbl="node1" presStyleIdx="4" presStyleCnt="6">
        <dgm:presLayoutVars>
          <dgm:bulletEnabled val="1"/>
        </dgm:presLayoutVars>
      </dgm:prSet>
      <dgm:spPr/>
      <dgm:t>
        <a:bodyPr/>
        <a:lstStyle/>
        <a:p>
          <a:endParaRPr lang="en-US"/>
        </a:p>
      </dgm:t>
    </dgm:pt>
    <dgm:pt modelId="{FE702B17-424B-4F00-80A9-485B621C39BA}" type="pres">
      <dgm:prSet presAssocID="{C73A8B48-AA2D-4C51-B6DD-166FF40EEE65}" presName="sibTrans" presStyleCnt="0"/>
      <dgm:spPr/>
    </dgm:pt>
    <dgm:pt modelId="{A6C98061-E166-408E-ADFC-A89D69C1E79C}" type="pres">
      <dgm:prSet presAssocID="{B855CAF0-5534-4F5B-9FD5-715BD8B2D79F}" presName="node" presStyleLbl="node1" presStyleIdx="5" presStyleCnt="6">
        <dgm:presLayoutVars>
          <dgm:bulletEnabled val="1"/>
        </dgm:presLayoutVars>
      </dgm:prSet>
      <dgm:spPr/>
      <dgm:t>
        <a:bodyPr/>
        <a:lstStyle/>
        <a:p>
          <a:endParaRPr lang="en-US"/>
        </a:p>
      </dgm:t>
    </dgm:pt>
  </dgm:ptLst>
  <dgm:cxnLst>
    <dgm:cxn modelId="{E1C168E1-CB17-433B-902F-D9B64FC271CA}" type="presOf" srcId="{06FAB40D-718C-49A4-A59B-4EEE1E3A25DE}" destId="{3DDCCAEC-1B8B-47F7-8F3D-0238DE94C7A3}" srcOrd="0" destOrd="0" presId="urn:microsoft.com/office/officeart/2005/8/layout/default#1"/>
    <dgm:cxn modelId="{80C631A1-CDEB-45A4-B53D-EA9DA5163F57}" srcId="{E7A31537-BE59-418E-A779-0B35F4354124}" destId="{B855CAF0-5534-4F5B-9FD5-715BD8B2D79F}" srcOrd="5" destOrd="0" parTransId="{D12B3743-145F-4221-8E97-C885E7A470C9}" sibTransId="{583F02B0-29F6-4ACE-81E2-DBE2D664E3FE}"/>
    <dgm:cxn modelId="{171E017A-6E75-441B-AEF2-C8149B2B704D}" type="presOf" srcId="{F43899FF-0558-4E11-B906-4F318D383F18}" destId="{4AF742CD-95EA-4C32-9114-86648F001C05}" srcOrd="0" destOrd="0" presId="urn:microsoft.com/office/officeart/2005/8/layout/default#1"/>
    <dgm:cxn modelId="{0B49169D-E1D0-4F3D-B37E-7A8214BC86EB}" type="presOf" srcId="{9996D7C2-9633-4AF4-BCD8-4C218BBB2764}" destId="{19CAC8AA-AC6D-442C-8719-E4E09D39881F}" srcOrd="0" destOrd="0" presId="urn:microsoft.com/office/officeart/2005/8/layout/default#1"/>
    <dgm:cxn modelId="{8FCB8414-BEC5-4EB4-A925-16C6FDF9B7B0}" type="presOf" srcId="{E7A31537-BE59-418E-A779-0B35F4354124}" destId="{35FB37B7-8E77-41E6-B939-B309518B9465}" srcOrd="0" destOrd="0" presId="urn:microsoft.com/office/officeart/2005/8/layout/default#1"/>
    <dgm:cxn modelId="{E7A21982-C8DF-4958-B277-88F2CCB49C13}" srcId="{E7A31537-BE59-418E-A779-0B35F4354124}" destId="{F43899FF-0558-4E11-B906-4F318D383F18}" srcOrd="1" destOrd="0" parTransId="{FE91250A-6023-44BD-A105-7F1E082BAE89}" sibTransId="{F8A7DFF8-C047-4245-8A6F-B8BF08F7C842}"/>
    <dgm:cxn modelId="{F6FBEBE3-FCC0-40C0-9B39-5C942013C094}" type="presOf" srcId="{F8068540-8A4D-41C1-9647-34D3774F545F}" destId="{C879A790-F9C6-4F9E-8611-A1B31A9B16EF}" srcOrd="0" destOrd="0" presId="urn:microsoft.com/office/officeart/2005/8/layout/default#1"/>
    <dgm:cxn modelId="{DFAAD665-F1C0-4B16-92F0-0D6863A3A5C4}" srcId="{E7A31537-BE59-418E-A779-0B35F4354124}" destId="{F8068540-8A4D-41C1-9647-34D3774F545F}" srcOrd="3" destOrd="0" parTransId="{07B5140B-3F3E-4643-9269-854FF3B574E1}" sibTransId="{8B91D79A-A44C-4787-80FA-9CE653D2E820}"/>
    <dgm:cxn modelId="{7C094878-6788-430F-A7B8-FCECD8AF9300}" srcId="{E7A31537-BE59-418E-A779-0B35F4354124}" destId="{9996D7C2-9633-4AF4-BCD8-4C218BBB2764}" srcOrd="4" destOrd="0" parTransId="{3676C5F5-A68D-49EA-8EF3-A0CD3B9CBE70}" sibTransId="{C73A8B48-AA2D-4C51-B6DD-166FF40EEE65}"/>
    <dgm:cxn modelId="{DE8F2F2F-5870-446E-8281-98E7E1D1FF17}" srcId="{E7A31537-BE59-418E-A779-0B35F4354124}" destId="{06FAB40D-718C-49A4-A59B-4EEE1E3A25DE}" srcOrd="2" destOrd="0" parTransId="{056F07D3-BBF3-4EC4-927B-0D1C55C74D71}" sibTransId="{019AA32E-B8E5-4ED8-B30A-74142838AF56}"/>
    <dgm:cxn modelId="{814D762C-E10D-47A9-80FA-24AE6BBBA7B2}" type="presOf" srcId="{78394CEF-5C64-49A7-813D-33B8CD707996}" destId="{D3853BEA-1C06-4490-8FD8-6961CB9A3ECA}" srcOrd="0" destOrd="0" presId="urn:microsoft.com/office/officeart/2005/8/layout/default#1"/>
    <dgm:cxn modelId="{AC8B3D6B-4FDA-497D-86C2-31BA1A26EA33}" type="presOf" srcId="{B855CAF0-5534-4F5B-9FD5-715BD8B2D79F}" destId="{A6C98061-E166-408E-ADFC-A89D69C1E79C}" srcOrd="0" destOrd="0" presId="urn:microsoft.com/office/officeart/2005/8/layout/default#1"/>
    <dgm:cxn modelId="{A0EF4DC5-C22C-4813-8A1A-B9535717C57B}" srcId="{E7A31537-BE59-418E-A779-0B35F4354124}" destId="{78394CEF-5C64-49A7-813D-33B8CD707996}" srcOrd="0" destOrd="0" parTransId="{BCFE526F-48AA-4885-A626-52EC2E55637B}" sibTransId="{C065FC1D-296B-4C77-ADF7-CAA9F6159B50}"/>
    <dgm:cxn modelId="{38B94C0E-5885-4FBA-8024-8271E71857B3}" type="presParOf" srcId="{35FB37B7-8E77-41E6-B939-B309518B9465}" destId="{D3853BEA-1C06-4490-8FD8-6961CB9A3ECA}" srcOrd="0" destOrd="0" presId="urn:microsoft.com/office/officeart/2005/8/layout/default#1"/>
    <dgm:cxn modelId="{F31BA235-43BC-40EA-8400-3D5AE787735A}" type="presParOf" srcId="{35FB37B7-8E77-41E6-B939-B309518B9465}" destId="{EEC8E14D-0017-40D2-9840-1035F9C31F2E}" srcOrd="1" destOrd="0" presId="urn:microsoft.com/office/officeart/2005/8/layout/default#1"/>
    <dgm:cxn modelId="{5C4861CB-1FDB-4CAA-BB3A-425DA3BE7E11}" type="presParOf" srcId="{35FB37B7-8E77-41E6-B939-B309518B9465}" destId="{4AF742CD-95EA-4C32-9114-86648F001C05}" srcOrd="2" destOrd="0" presId="urn:microsoft.com/office/officeart/2005/8/layout/default#1"/>
    <dgm:cxn modelId="{56522585-7C41-4513-B1C2-7DE221503EE3}" type="presParOf" srcId="{35FB37B7-8E77-41E6-B939-B309518B9465}" destId="{FE941851-BEBC-4CDE-8DEF-5DAF67DE6854}" srcOrd="3" destOrd="0" presId="urn:microsoft.com/office/officeart/2005/8/layout/default#1"/>
    <dgm:cxn modelId="{C32C63DF-FD63-4D04-B28B-9603DAC93FC8}" type="presParOf" srcId="{35FB37B7-8E77-41E6-B939-B309518B9465}" destId="{3DDCCAEC-1B8B-47F7-8F3D-0238DE94C7A3}" srcOrd="4" destOrd="0" presId="urn:microsoft.com/office/officeart/2005/8/layout/default#1"/>
    <dgm:cxn modelId="{2FF9ED00-8477-48F0-81B0-281FD36BF600}" type="presParOf" srcId="{35FB37B7-8E77-41E6-B939-B309518B9465}" destId="{26E78B00-CD1B-4A23-87D4-8F6EBD3E7AF6}" srcOrd="5" destOrd="0" presId="urn:microsoft.com/office/officeart/2005/8/layout/default#1"/>
    <dgm:cxn modelId="{7D322F3C-EF1D-44B5-9317-6B5BA4C5E4A5}" type="presParOf" srcId="{35FB37B7-8E77-41E6-B939-B309518B9465}" destId="{C879A790-F9C6-4F9E-8611-A1B31A9B16EF}" srcOrd="6" destOrd="0" presId="urn:microsoft.com/office/officeart/2005/8/layout/default#1"/>
    <dgm:cxn modelId="{439F111C-0483-4DC8-9D29-F20E7C188BE7}" type="presParOf" srcId="{35FB37B7-8E77-41E6-B939-B309518B9465}" destId="{B3425A10-53F3-4F3B-B4E0-56E939185F30}" srcOrd="7" destOrd="0" presId="urn:microsoft.com/office/officeart/2005/8/layout/default#1"/>
    <dgm:cxn modelId="{824743DB-68FA-4833-9CB6-A035A2121E7A}" type="presParOf" srcId="{35FB37B7-8E77-41E6-B939-B309518B9465}" destId="{19CAC8AA-AC6D-442C-8719-E4E09D39881F}" srcOrd="8" destOrd="0" presId="urn:microsoft.com/office/officeart/2005/8/layout/default#1"/>
    <dgm:cxn modelId="{F9A25E86-1FE5-469F-9D51-1D9B2088C8AF}" type="presParOf" srcId="{35FB37B7-8E77-41E6-B939-B309518B9465}" destId="{FE702B17-424B-4F00-80A9-485B621C39BA}" srcOrd="9" destOrd="0" presId="urn:microsoft.com/office/officeart/2005/8/layout/default#1"/>
    <dgm:cxn modelId="{2FE558B4-A531-4473-BDE6-72C96ECE2169}" type="presParOf" srcId="{35FB37B7-8E77-41E6-B939-B309518B9465}" destId="{A6C98061-E166-408E-ADFC-A89D69C1E79C}" srcOrd="10" destOrd="0" presId="urn:microsoft.com/office/officeart/2005/8/layout/defaul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1C62F32-8769-4A6E-B744-63236001E5BD}">
      <dsp:nvSpPr>
        <dsp:cNvPr id="0" name=""/>
        <dsp:cNvSpPr/>
      </dsp:nvSpPr>
      <dsp:spPr>
        <a:xfrm>
          <a:off x="0" y="41544"/>
          <a:ext cx="10515600" cy="137475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l" defTabSz="1111250">
            <a:lnSpc>
              <a:spcPct val="90000"/>
            </a:lnSpc>
            <a:spcBef>
              <a:spcPct val="0"/>
            </a:spcBef>
            <a:spcAft>
              <a:spcPct val="35000"/>
            </a:spcAft>
          </a:pPr>
          <a:r>
            <a:rPr lang="en-US" sz="2500" kern="1200"/>
            <a:t>CALCULUS - Calculus consists of mineralized bacterial plaque that forms on the surfaces of natural teeth and dental prostheses. Calculus is classified as supragingival or Subgingival, according to its relation to the gingival margin.</a:t>
          </a:r>
        </a:p>
      </dsp:txBody>
      <dsp:txXfrm>
        <a:off x="0" y="41544"/>
        <a:ext cx="10515600" cy="1374750"/>
      </dsp:txXfrm>
    </dsp:sp>
    <dsp:sp modelId="{0D0A49BC-44B8-4915-9287-2135E9BA6D45}">
      <dsp:nvSpPr>
        <dsp:cNvPr id="0" name=""/>
        <dsp:cNvSpPr/>
      </dsp:nvSpPr>
      <dsp:spPr>
        <a:xfrm>
          <a:off x="0" y="1488294"/>
          <a:ext cx="10515600" cy="1374750"/>
        </a:xfrm>
        <a:prstGeom prst="roundRect">
          <a:avLst/>
        </a:prstGeom>
        <a:solidFill>
          <a:schemeClr val="accent2">
            <a:hueOff val="-727682"/>
            <a:satOff val="-41964"/>
            <a:lumOff val="431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l" defTabSz="1111250">
            <a:lnSpc>
              <a:spcPct val="90000"/>
            </a:lnSpc>
            <a:spcBef>
              <a:spcPct val="0"/>
            </a:spcBef>
            <a:spcAft>
              <a:spcPct val="35000"/>
            </a:spcAft>
          </a:pPr>
          <a:r>
            <a:rPr lang="en-US" sz="2500" kern="1200"/>
            <a:t>Calculus is a hard deposit that is formed by mineralization of dental plaque on the surfaces of natural teeth and dental prosthesis , generally covered by a layer of unmineralized plaque. CARRANZA 11</a:t>
          </a:r>
          <a:r>
            <a:rPr lang="en-US" sz="2500" kern="1200" baseline="30000"/>
            <a:t>TH</a:t>
          </a:r>
          <a:r>
            <a:rPr lang="en-US" sz="2500" kern="1200"/>
            <a:t> ED </a:t>
          </a:r>
        </a:p>
      </dsp:txBody>
      <dsp:txXfrm>
        <a:off x="0" y="1488294"/>
        <a:ext cx="10515600" cy="1374750"/>
      </dsp:txXfrm>
    </dsp:sp>
    <dsp:sp modelId="{8BB7078A-F1DA-434C-A3E9-9A23A13C1657}">
      <dsp:nvSpPr>
        <dsp:cNvPr id="0" name=""/>
        <dsp:cNvSpPr/>
      </dsp:nvSpPr>
      <dsp:spPr>
        <a:xfrm>
          <a:off x="0" y="2935044"/>
          <a:ext cx="10515600" cy="1374750"/>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l" defTabSz="1111250">
            <a:lnSpc>
              <a:spcPct val="90000"/>
            </a:lnSpc>
            <a:spcBef>
              <a:spcPct val="0"/>
            </a:spcBef>
            <a:spcAft>
              <a:spcPct val="35000"/>
            </a:spcAft>
          </a:pPr>
          <a:r>
            <a:rPr lang="en-US" sz="2500" kern="1200"/>
            <a:t>calculus is a hard concretion that forms on teeth or dental prosthesis through calcification of bacterial plaque GLOSSARY OF PERIODONTAL TERMS 2001 , 4</a:t>
          </a:r>
          <a:r>
            <a:rPr lang="en-US" sz="2500" kern="1200" baseline="30000"/>
            <a:t>TH</a:t>
          </a:r>
          <a:r>
            <a:rPr lang="en-US" sz="2500" kern="1200"/>
            <a:t> ED </a:t>
          </a:r>
        </a:p>
      </dsp:txBody>
      <dsp:txXfrm>
        <a:off x="0" y="2935044"/>
        <a:ext cx="10515600" cy="1374750"/>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E264D78-0792-4263-8C97-D2368479D32E}">
      <dsp:nvSpPr>
        <dsp:cNvPr id="0" name=""/>
        <dsp:cNvSpPr/>
      </dsp:nvSpPr>
      <dsp:spPr>
        <a:xfrm>
          <a:off x="0" y="675"/>
          <a:ext cx="6900512"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C3CE6D7-63E1-459B-B57B-4607791237BD}">
      <dsp:nvSpPr>
        <dsp:cNvPr id="0" name=""/>
        <dsp:cNvSpPr/>
      </dsp:nvSpPr>
      <dsp:spPr>
        <a:xfrm>
          <a:off x="0" y="675"/>
          <a:ext cx="6900512" cy="11069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4310" tIns="194310" rIns="194310" bIns="194310" numCol="1" spcCol="1270" anchor="t" anchorCtr="0">
          <a:noAutofit/>
        </a:bodyPr>
        <a:lstStyle/>
        <a:p>
          <a:pPr lvl="0" algn="l" defTabSz="2266950">
            <a:lnSpc>
              <a:spcPct val="90000"/>
            </a:lnSpc>
            <a:spcBef>
              <a:spcPct val="0"/>
            </a:spcBef>
            <a:spcAft>
              <a:spcPct val="35000"/>
            </a:spcAft>
          </a:pPr>
          <a:r>
            <a:rPr lang="en-US" sz="5100" kern="1200"/>
            <a:t>Tartar </a:t>
          </a:r>
        </a:p>
      </dsp:txBody>
      <dsp:txXfrm>
        <a:off x="0" y="675"/>
        <a:ext cx="6900512" cy="1106957"/>
      </dsp:txXfrm>
    </dsp:sp>
    <dsp:sp modelId="{07FCA683-4311-4595-9888-EFB49FB6839B}">
      <dsp:nvSpPr>
        <dsp:cNvPr id="0" name=""/>
        <dsp:cNvSpPr/>
      </dsp:nvSpPr>
      <dsp:spPr>
        <a:xfrm>
          <a:off x="0" y="1107633"/>
          <a:ext cx="6900512"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A5D27E5-E334-4728-8065-891C0F720EE2}">
      <dsp:nvSpPr>
        <dsp:cNvPr id="0" name=""/>
        <dsp:cNvSpPr/>
      </dsp:nvSpPr>
      <dsp:spPr>
        <a:xfrm>
          <a:off x="0" y="1107633"/>
          <a:ext cx="6900512" cy="11069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4310" tIns="194310" rIns="194310" bIns="194310" numCol="1" spcCol="1270" anchor="t" anchorCtr="0">
          <a:noAutofit/>
        </a:bodyPr>
        <a:lstStyle/>
        <a:p>
          <a:pPr lvl="0" algn="l" defTabSz="2266950">
            <a:lnSpc>
              <a:spcPct val="90000"/>
            </a:lnSpc>
            <a:spcBef>
              <a:spcPct val="0"/>
            </a:spcBef>
            <a:spcAft>
              <a:spcPct val="35000"/>
            </a:spcAft>
          </a:pPr>
          <a:r>
            <a:rPr lang="en-US" sz="5100" kern="1200"/>
            <a:t>Disambiguation </a:t>
          </a:r>
        </a:p>
      </dsp:txBody>
      <dsp:txXfrm>
        <a:off x="0" y="1107633"/>
        <a:ext cx="6900512" cy="1106957"/>
      </dsp:txXfrm>
    </dsp:sp>
    <dsp:sp modelId="{17A96022-7D91-4755-A8C7-D48C25C11573}">
      <dsp:nvSpPr>
        <dsp:cNvPr id="0" name=""/>
        <dsp:cNvSpPr/>
      </dsp:nvSpPr>
      <dsp:spPr>
        <a:xfrm>
          <a:off x="0" y="2214591"/>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84EA627-ADA6-45E6-B218-CE1F2195D82F}">
      <dsp:nvSpPr>
        <dsp:cNvPr id="0" name=""/>
        <dsp:cNvSpPr/>
      </dsp:nvSpPr>
      <dsp:spPr>
        <a:xfrm>
          <a:off x="0" y="2214591"/>
          <a:ext cx="6900512" cy="11069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4310" tIns="194310" rIns="194310" bIns="194310" numCol="1" spcCol="1270" anchor="t" anchorCtr="0">
          <a:noAutofit/>
        </a:bodyPr>
        <a:lstStyle/>
        <a:p>
          <a:pPr lvl="0" algn="l" defTabSz="2266950">
            <a:lnSpc>
              <a:spcPct val="90000"/>
            </a:lnSpc>
            <a:spcBef>
              <a:spcPct val="0"/>
            </a:spcBef>
            <a:spcAft>
              <a:spcPct val="35000"/>
            </a:spcAft>
          </a:pPr>
          <a:r>
            <a:rPr lang="en-US" sz="5100" kern="1200"/>
            <a:t>Calcis </a:t>
          </a:r>
        </a:p>
      </dsp:txBody>
      <dsp:txXfrm>
        <a:off x="0" y="2214591"/>
        <a:ext cx="6900512" cy="1106957"/>
      </dsp:txXfrm>
    </dsp:sp>
    <dsp:sp modelId="{D8A33DFD-622D-4BF1-9E87-273AAF99F60D}">
      <dsp:nvSpPr>
        <dsp:cNvPr id="0" name=""/>
        <dsp:cNvSpPr/>
      </dsp:nvSpPr>
      <dsp:spPr>
        <a:xfrm>
          <a:off x="0" y="3321549"/>
          <a:ext cx="6900512"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7FB6775-896E-43CB-A19D-81B89A964F0D}">
      <dsp:nvSpPr>
        <dsp:cNvPr id="0" name=""/>
        <dsp:cNvSpPr/>
      </dsp:nvSpPr>
      <dsp:spPr>
        <a:xfrm>
          <a:off x="0" y="3321549"/>
          <a:ext cx="6900512" cy="11069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4310" tIns="194310" rIns="194310" bIns="194310" numCol="1" spcCol="1270" anchor="t" anchorCtr="0">
          <a:noAutofit/>
        </a:bodyPr>
        <a:lstStyle/>
        <a:p>
          <a:pPr lvl="0" algn="l" defTabSz="2266950">
            <a:lnSpc>
              <a:spcPct val="90000"/>
            </a:lnSpc>
            <a:spcBef>
              <a:spcPct val="0"/>
            </a:spcBef>
            <a:spcAft>
              <a:spcPct val="35000"/>
            </a:spcAft>
          </a:pPr>
          <a:r>
            <a:rPr lang="en-US" sz="5100" kern="1200"/>
            <a:t>Odontolithiasis </a:t>
          </a:r>
        </a:p>
      </dsp:txBody>
      <dsp:txXfrm>
        <a:off x="0" y="3321549"/>
        <a:ext cx="6900512" cy="1106957"/>
      </dsp:txXfrm>
    </dsp:sp>
    <dsp:sp modelId="{AE319A58-D250-4B95-9426-A4B0072D4424}">
      <dsp:nvSpPr>
        <dsp:cNvPr id="0" name=""/>
        <dsp:cNvSpPr/>
      </dsp:nvSpPr>
      <dsp:spPr>
        <a:xfrm>
          <a:off x="0" y="4428507"/>
          <a:ext cx="6900512" cy="0"/>
        </a:xfrm>
        <a:prstGeom prst="line">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33BADC9-3734-4586-BB7C-011631AC72B1}">
      <dsp:nvSpPr>
        <dsp:cNvPr id="0" name=""/>
        <dsp:cNvSpPr/>
      </dsp:nvSpPr>
      <dsp:spPr>
        <a:xfrm>
          <a:off x="0" y="4428507"/>
          <a:ext cx="6900512" cy="11069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4310" tIns="194310" rIns="194310" bIns="194310" numCol="1" spcCol="1270" anchor="t" anchorCtr="0">
          <a:noAutofit/>
        </a:bodyPr>
        <a:lstStyle/>
        <a:p>
          <a:pPr lvl="0" algn="l" defTabSz="2266950">
            <a:lnSpc>
              <a:spcPct val="90000"/>
            </a:lnSpc>
            <a:spcBef>
              <a:spcPct val="0"/>
            </a:spcBef>
            <a:spcAft>
              <a:spcPct val="35000"/>
            </a:spcAft>
          </a:pPr>
          <a:r>
            <a:rPr lang="en-US" sz="5100" kern="1200"/>
            <a:t>Fossilized plaque </a:t>
          </a:r>
        </a:p>
      </dsp:txBody>
      <dsp:txXfrm>
        <a:off x="0" y="4428507"/>
        <a:ext cx="6900512" cy="1106957"/>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F08775C-8C4A-4D74-A2BE-2F9D5279189D}">
      <dsp:nvSpPr>
        <dsp:cNvPr id="0" name=""/>
        <dsp:cNvSpPr/>
      </dsp:nvSpPr>
      <dsp:spPr>
        <a:xfrm>
          <a:off x="0" y="64179"/>
          <a:ext cx="10515600" cy="206973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l" defTabSz="1289050">
            <a:lnSpc>
              <a:spcPct val="90000"/>
            </a:lnSpc>
            <a:spcBef>
              <a:spcPct val="0"/>
            </a:spcBef>
            <a:spcAft>
              <a:spcPct val="35000"/>
            </a:spcAft>
          </a:pPr>
          <a:r>
            <a:rPr lang="en-US" sz="2900" b="1" kern="1200"/>
            <a:t>Visual examination by use of compressed air ﻿﻿</a:t>
          </a:r>
          <a:r>
            <a:rPr lang="en-US" sz="2900" kern="1200"/>
            <a:t>Supragingival calculus is usually recognized by direct vision ﻿﻿Small amount of supragingival calculus that have not been stained are frequently invisible when they are wet with saliva.</a:t>
          </a:r>
        </a:p>
      </dsp:txBody>
      <dsp:txXfrm>
        <a:off x="0" y="64179"/>
        <a:ext cx="10515600" cy="2069730"/>
      </dsp:txXfrm>
    </dsp:sp>
    <dsp:sp modelId="{1A3EAB86-596C-4927-90B3-A003970B4A97}">
      <dsp:nvSpPr>
        <dsp:cNvPr id="0" name=""/>
        <dsp:cNvSpPr/>
      </dsp:nvSpPr>
      <dsp:spPr>
        <a:xfrm>
          <a:off x="0" y="2217429"/>
          <a:ext cx="10515600" cy="2069730"/>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l" defTabSz="1289050">
            <a:lnSpc>
              <a:spcPct val="90000"/>
            </a:lnSpc>
            <a:spcBef>
              <a:spcPct val="0"/>
            </a:spcBef>
            <a:spcAft>
              <a:spcPct val="35000"/>
            </a:spcAft>
          </a:pPr>
          <a:r>
            <a:rPr lang="en-US" sz="2900" kern="1200"/>
            <a:t>Subgingival calculus deposits can sometimes be detected visually by blowing air down the gingival crevice. ﻿﻿Dark edge of calculus may be seen at or just beneath the gingival margin due to its dark color that shine from through the thin gingival margin.</a:t>
          </a:r>
        </a:p>
      </dsp:txBody>
      <dsp:txXfrm>
        <a:off x="0" y="2217429"/>
        <a:ext cx="10515600" cy="2069730"/>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default#1">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6281F6A-016E-7913-CD41-91C6AEDFDD2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xmlns="" id="{BEFDEE4E-4B52-35EA-71CC-C8110D6B13C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xmlns="" id="{C66FC309-09F8-0DCE-667F-C10318861AA9}"/>
              </a:ext>
            </a:extLst>
          </p:cNvPr>
          <p:cNvSpPr>
            <a:spLocks noGrp="1"/>
          </p:cNvSpPr>
          <p:nvPr>
            <p:ph type="dt" sz="half" idx="10"/>
          </p:nvPr>
        </p:nvSpPr>
        <p:spPr/>
        <p:txBody>
          <a:bodyPr/>
          <a:lstStyle/>
          <a:p>
            <a:fld id="{1FF3DA5D-3DB7-4552-A3A9-7109C3A840C4}" type="datetimeFigureOut">
              <a:rPr lang="en-IN" smtClean="0"/>
              <a:pPr/>
              <a:t>24-08-2023</a:t>
            </a:fld>
            <a:endParaRPr lang="en-IN"/>
          </a:p>
        </p:txBody>
      </p:sp>
      <p:sp>
        <p:nvSpPr>
          <p:cNvPr id="5" name="Footer Placeholder 4">
            <a:extLst>
              <a:ext uri="{FF2B5EF4-FFF2-40B4-BE49-F238E27FC236}">
                <a16:creationId xmlns:a16="http://schemas.microsoft.com/office/drawing/2014/main" xmlns="" id="{9B5A1D18-3AE0-F220-7D6F-8569A9B79EA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D1C28242-3B87-6C45-A769-3E2975810C4B}"/>
              </a:ext>
            </a:extLst>
          </p:cNvPr>
          <p:cNvSpPr>
            <a:spLocks noGrp="1"/>
          </p:cNvSpPr>
          <p:nvPr>
            <p:ph type="sldNum" sz="quarter" idx="12"/>
          </p:nvPr>
        </p:nvSpPr>
        <p:spPr/>
        <p:txBody>
          <a:bodyPr/>
          <a:lstStyle/>
          <a:p>
            <a:fld id="{0EB346D9-9EEA-4175-9777-A4AC81B4041D}" type="slidenum">
              <a:rPr lang="en-IN" smtClean="0"/>
              <a:pPr/>
              <a:t>‹#›</a:t>
            </a:fld>
            <a:endParaRPr lang="en-IN"/>
          </a:p>
        </p:txBody>
      </p:sp>
    </p:spTree>
    <p:extLst>
      <p:ext uri="{BB962C8B-B14F-4D97-AF65-F5344CB8AC3E}">
        <p14:creationId xmlns:p14="http://schemas.microsoft.com/office/powerpoint/2010/main" xmlns="" val="26023090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56A5B38-6D92-C6E1-EA66-4588FB176125}"/>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xmlns="" id="{CF79BA82-3F59-0005-CCB7-ED3A13765CA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D064E324-6E10-0A67-6041-EEF44092E1A3}"/>
              </a:ext>
            </a:extLst>
          </p:cNvPr>
          <p:cNvSpPr>
            <a:spLocks noGrp="1"/>
          </p:cNvSpPr>
          <p:nvPr>
            <p:ph type="dt" sz="half" idx="10"/>
          </p:nvPr>
        </p:nvSpPr>
        <p:spPr/>
        <p:txBody>
          <a:bodyPr/>
          <a:lstStyle/>
          <a:p>
            <a:fld id="{1FF3DA5D-3DB7-4552-A3A9-7109C3A840C4}" type="datetimeFigureOut">
              <a:rPr lang="en-IN" smtClean="0"/>
              <a:pPr/>
              <a:t>24-08-2023</a:t>
            </a:fld>
            <a:endParaRPr lang="en-IN"/>
          </a:p>
        </p:txBody>
      </p:sp>
      <p:sp>
        <p:nvSpPr>
          <p:cNvPr id="5" name="Footer Placeholder 4">
            <a:extLst>
              <a:ext uri="{FF2B5EF4-FFF2-40B4-BE49-F238E27FC236}">
                <a16:creationId xmlns:a16="http://schemas.microsoft.com/office/drawing/2014/main" xmlns="" id="{826667F5-E883-4586-9F14-80D6AA357F67}"/>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5CF750FE-F02C-282D-2074-A062375E06FE}"/>
              </a:ext>
            </a:extLst>
          </p:cNvPr>
          <p:cNvSpPr>
            <a:spLocks noGrp="1"/>
          </p:cNvSpPr>
          <p:nvPr>
            <p:ph type="sldNum" sz="quarter" idx="12"/>
          </p:nvPr>
        </p:nvSpPr>
        <p:spPr/>
        <p:txBody>
          <a:bodyPr/>
          <a:lstStyle/>
          <a:p>
            <a:fld id="{0EB346D9-9EEA-4175-9777-A4AC81B4041D}" type="slidenum">
              <a:rPr lang="en-IN" smtClean="0"/>
              <a:pPr/>
              <a:t>‹#›</a:t>
            </a:fld>
            <a:endParaRPr lang="en-IN"/>
          </a:p>
        </p:txBody>
      </p:sp>
    </p:spTree>
    <p:extLst>
      <p:ext uri="{BB962C8B-B14F-4D97-AF65-F5344CB8AC3E}">
        <p14:creationId xmlns:p14="http://schemas.microsoft.com/office/powerpoint/2010/main" xmlns="" val="14205968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0605B82E-E127-07D3-D9FB-17CFB2A0A96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xmlns="" id="{FD2F488F-B358-2684-E82D-671162BC9CF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279E6D60-9307-AA08-FD49-82C78CC09A34}"/>
              </a:ext>
            </a:extLst>
          </p:cNvPr>
          <p:cNvSpPr>
            <a:spLocks noGrp="1"/>
          </p:cNvSpPr>
          <p:nvPr>
            <p:ph type="dt" sz="half" idx="10"/>
          </p:nvPr>
        </p:nvSpPr>
        <p:spPr/>
        <p:txBody>
          <a:bodyPr/>
          <a:lstStyle/>
          <a:p>
            <a:fld id="{1FF3DA5D-3DB7-4552-A3A9-7109C3A840C4}" type="datetimeFigureOut">
              <a:rPr lang="en-IN" smtClean="0"/>
              <a:pPr/>
              <a:t>24-08-2023</a:t>
            </a:fld>
            <a:endParaRPr lang="en-IN"/>
          </a:p>
        </p:txBody>
      </p:sp>
      <p:sp>
        <p:nvSpPr>
          <p:cNvPr id="5" name="Footer Placeholder 4">
            <a:extLst>
              <a:ext uri="{FF2B5EF4-FFF2-40B4-BE49-F238E27FC236}">
                <a16:creationId xmlns:a16="http://schemas.microsoft.com/office/drawing/2014/main" xmlns="" id="{A6B3AC0A-5107-8EF1-479D-1FBAB6CBAFBA}"/>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869CDAB2-CD76-D9B1-BAE4-015FFC43E4AE}"/>
              </a:ext>
            </a:extLst>
          </p:cNvPr>
          <p:cNvSpPr>
            <a:spLocks noGrp="1"/>
          </p:cNvSpPr>
          <p:nvPr>
            <p:ph type="sldNum" sz="quarter" idx="12"/>
          </p:nvPr>
        </p:nvSpPr>
        <p:spPr/>
        <p:txBody>
          <a:bodyPr/>
          <a:lstStyle/>
          <a:p>
            <a:fld id="{0EB346D9-9EEA-4175-9777-A4AC81B4041D}" type="slidenum">
              <a:rPr lang="en-IN" smtClean="0"/>
              <a:pPr/>
              <a:t>‹#›</a:t>
            </a:fld>
            <a:endParaRPr lang="en-IN"/>
          </a:p>
        </p:txBody>
      </p:sp>
    </p:spTree>
    <p:extLst>
      <p:ext uri="{BB962C8B-B14F-4D97-AF65-F5344CB8AC3E}">
        <p14:creationId xmlns:p14="http://schemas.microsoft.com/office/powerpoint/2010/main" xmlns="" val="23824580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B799B96-7C50-98B0-6E98-6B86B2171EDF}"/>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B32827D8-FB39-FC80-4431-74BA90C3722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CDE0DAFF-3C83-5AA3-2CB3-B31747417B14}"/>
              </a:ext>
            </a:extLst>
          </p:cNvPr>
          <p:cNvSpPr>
            <a:spLocks noGrp="1"/>
          </p:cNvSpPr>
          <p:nvPr>
            <p:ph type="dt" sz="half" idx="10"/>
          </p:nvPr>
        </p:nvSpPr>
        <p:spPr/>
        <p:txBody>
          <a:bodyPr/>
          <a:lstStyle/>
          <a:p>
            <a:fld id="{1FF3DA5D-3DB7-4552-A3A9-7109C3A840C4}" type="datetimeFigureOut">
              <a:rPr lang="en-IN" smtClean="0"/>
              <a:pPr/>
              <a:t>24-08-2023</a:t>
            </a:fld>
            <a:endParaRPr lang="en-IN"/>
          </a:p>
        </p:txBody>
      </p:sp>
      <p:sp>
        <p:nvSpPr>
          <p:cNvPr id="5" name="Footer Placeholder 4">
            <a:extLst>
              <a:ext uri="{FF2B5EF4-FFF2-40B4-BE49-F238E27FC236}">
                <a16:creationId xmlns:a16="http://schemas.microsoft.com/office/drawing/2014/main" xmlns="" id="{7CE1BF5E-054F-616B-21E6-4A558A5F59F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590380F7-2B3B-85F9-703A-BB19BD417207}"/>
              </a:ext>
            </a:extLst>
          </p:cNvPr>
          <p:cNvSpPr>
            <a:spLocks noGrp="1"/>
          </p:cNvSpPr>
          <p:nvPr>
            <p:ph type="sldNum" sz="quarter" idx="12"/>
          </p:nvPr>
        </p:nvSpPr>
        <p:spPr/>
        <p:txBody>
          <a:bodyPr/>
          <a:lstStyle/>
          <a:p>
            <a:fld id="{0EB346D9-9EEA-4175-9777-A4AC81B4041D}" type="slidenum">
              <a:rPr lang="en-IN" smtClean="0"/>
              <a:pPr/>
              <a:t>‹#›</a:t>
            </a:fld>
            <a:endParaRPr lang="en-IN"/>
          </a:p>
        </p:txBody>
      </p:sp>
    </p:spTree>
    <p:extLst>
      <p:ext uri="{BB962C8B-B14F-4D97-AF65-F5344CB8AC3E}">
        <p14:creationId xmlns:p14="http://schemas.microsoft.com/office/powerpoint/2010/main" xmlns="" val="9115804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6B33CF0-209E-6D4F-D97D-630D3281AB1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xmlns="" id="{9688A443-CD97-FCAC-0D0F-EFC7666334F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130F037F-E586-2DB0-0A76-3C7344512D96}"/>
              </a:ext>
            </a:extLst>
          </p:cNvPr>
          <p:cNvSpPr>
            <a:spLocks noGrp="1"/>
          </p:cNvSpPr>
          <p:nvPr>
            <p:ph type="dt" sz="half" idx="10"/>
          </p:nvPr>
        </p:nvSpPr>
        <p:spPr/>
        <p:txBody>
          <a:bodyPr/>
          <a:lstStyle/>
          <a:p>
            <a:fld id="{1FF3DA5D-3DB7-4552-A3A9-7109C3A840C4}" type="datetimeFigureOut">
              <a:rPr lang="en-IN" smtClean="0"/>
              <a:pPr/>
              <a:t>24-08-2023</a:t>
            </a:fld>
            <a:endParaRPr lang="en-IN"/>
          </a:p>
        </p:txBody>
      </p:sp>
      <p:sp>
        <p:nvSpPr>
          <p:cNvPr id="5" name="Footer Placeholder 4">
            <a:extLst>
              <a:ext uri="{FF2B5EF4-FFF2-40B4-BE49-F238E27FC236}">
                <a16:creationId xmlns:a16="http://schemas.microsoft.com/office/drawing/2014/main" xmlns="" id="{0B1D1B54-7AE6-E6C6-12C1-39FFC650DA26}"/>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4847B366-491D-387F-B4AB-41B36694B381}"/>
              </a:ext>
            </a:extLst>
          </p:cNvPr>
          <p:cNvSpPr>
            <a:spLocks noGrp="1"/>
          </p:cNvSpPr>
          <p:nvPr>
            <p:ph type="sldNum" sz="quarter" idx="12"/>
          </p:nvPr>
        </p:nvSpPr>
        <p:spPr/>
        <p:txBody>
          <a:bodyPr/>
          <a:lstStyle/>
          <a:p>
            <a:fld id="{0EB346D9-9EEA-4175-9777-A4AC81B4041D}" type="slidenum">
              <a:rPr lang="en-IN" smtClean="0"/>
              <a:pPr/>
              <a:t>‹#›</a:t>
            </a:fld>
            <a:endParaRPr lang="en-IN"/>
          </a:p>
        </p:txBody>
      </p:sp>
    </p:spTree>
    <p:extLst>
      <p:ext uri="{BB962C8B-B14F-4D97-AF65-F5344CB8AC3E}">
        <p14:creationId xmlns:p14="http://schemas.microsoft.com/office/powerpoint/2010/main" xmlns="" val="6504223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AA69B16-AFAE-E9C7-FC00-BC358D834D78}"/>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25FA6CF0-70B7-2980-1DF2-1784B6B1BAB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xmlns="" id="{62B005EC-1BED-02B7-1D8D-E5DB8D0EC6F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xmlns="" id="{684827B9-3F32-AE10-C6AF-5C9CC7143F54}"/>
              </a:ext>
            </a:extLst>
          </p:cNvPr>
          <p:cNvSpPr>
            <a:spLocks noGrp="1"/>
          </p:cNvSpPr>
          <p:nvPr>
            <p:ph type="dt" sz="half" idx="10"/>
          </p:nvPr>
        </p:nvSpPr>
        <p:spPr/>
        <p:txBody>
          <a:bodyPr/>
          <a:lstStyle/>
          <a:p>
            <a:fld id="{1FF3DA5D-3DB7-4552-A3A9-7109C3A840C4}" type="datetimeFigureOut">
              <a:rPr lang="en-IN" smtClean="0"/>
              <a:pPr/>
              <a:t>24-08-2023</a:t>
            </a:fld>
            <a:endParaRPr lang="en-IN"/>
          </a:p>
        </p:txBody>
      </p:sp>
      <p:sp>
        <p:nvSpPr>
          <p:cNvPr id="6" name="Footer Placeholder 5">
            <a:extLst>
              <a:ext uri="{FF2B5EF4-FFF2-40B4-BE49-F238E27FC236}">
                <a16:creationId xmlns:a16="http://schemas.microsoft.com/office/drawing/2014/main" xmlns="" id="{F13E505E-8A69-681A-FF1C-0A683EEE2B83}"/>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8983F3F2-E2AB-D441-D217-93368FDA6801}"/>
              </a:ext>
            </a:extLst>
          </p:cNvPr>
          <p:cNvSpPr>
            <a:spLocks noGrp="1"/>
          </p:cNvSpPr>
          <p:nvPr>
            <p:ph type="sldNum" sz="quarter" idx="12"/>
          </p:nvPr>
        </p:nvSpPr>
        <p:spPr/>
        <p:txBody>
          <a:bodyPr/>
          <a:lstStyle/>
          <a:p>
            <a:fld id="{0EB346D9-9EEA-4175-9777-A4AC81B4041D}" type="slidenum">
              <a:rPr lang="en-IN" smtClean="0"/>
              <a:pPr/>
              <a:t>‹#›</a:t>
            </a:fld>
            <a:endParaRPr lang="en-IN"/>
          </a:p>
        </p:txBody>
      </p:sp>
    </p:spTree>
    <p:extLst>
      <p:ext uri="{BB962C8B-B14F-4D97-AF65-F5344CB8AC3E}">
        <p14:creationId xmlns:p14="http://schemas.microsoft.com/office/powerpoint/2010/main" xmlns="" val="8196275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0C921F0-063C-AAD6-8EA7-64D6E5DC8975}"/>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xmlns="" id="{4FF98195-CAD0-CAC3-1301-D72CB0B03E5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73D36D97-C567-4E19-9956-C9E32DB0515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xmlns="" id="{0D982021-D0E7-C9EB-3A29-1FFC3B96F52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D717CF04-4AFA-C8C9-5A79-534CCE47590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xmlns="" id="{AD311EA3-F4BD-4F97-E56D-85B1651728F0}"/>
              </a:ext>
            </a:extLst>
          </p:cNvPr>
          <p:cNvSpPr>
            <a:spLocks noGrp="1"/>
          </p:cNvSpPr>
          <p:nvPr>
            <p:ph type="dt" sz="half" idx="10"/>
          </p:nvPr>
        </p:nvSpPr>
        <p:spPr/>
        <p:txBody>
          <a:bodyPr/>
          <a:lstStyle/>
          <a:p>
            <a:fld id="{1FF3DA5D-3DB7-4552-A3A9-7109C3A840C4}" type="datetimeFigureOut">
              <a:rPr lang="en-IN" smtClean="0"/>
              <a:pPr/>
              <a:t>24-08-2023</a:t>
            </a:fld>
            <a:endParaRPr lang="en-IN"/>
          </a:p>
        </p:txBody>
      </p:sp>
      <p:sp>
        <p:nvSpPr>
          <p:cNvPr id="8" name="Footer Placeholder 7">
            <a:extLst>
              <a:ext uri="{FF2B5EF4-FFF2-40B4-BE49-F238E27FC236}">
                <a16:creationId xmlns:a16="http://schemas.microsoft.com/office/drawing/2014/main" xmlns="" id="{7C3AAAB3-C06B-E284-8B3F-25ECF483B550}"/>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xmlns="" id="{6E5AEFBC-B8A3-C67D-3CA4-CE7F2EB852FA}"/>
              </a:ext>
            </a:extLst>
          </p:cNvPr>
          <p:cNvSpPr>
            <a:spLocks noGrp="1"/>
          </p:cNvSpPr>
          <p:nvPr>
            <p:ph type="sldNum" sz="quarter" idx="12"/>
          </p:nvPr>
        </p:nvSpPr>
        <p:spPr/>
        <p:txBody>
          <a:bodyPr/>
          <a:lstStyle/>
          <a:p>
            <a:fld id="{0EB346D9-9EEA-4175-9777-A4AC81B4041D}" type="slidenum">
              <a:rPr lang="en-IN" smtClean="0"/>
              <a:pPr/>
              <a:t>‹#›</a:t>
            </a:fld>
            <a:endParaRPr lang="en-IN"/>
          </a:p>
        </p:txBody>
      </p:sp>
    </p:spTree>
    <p:extLst>
      <p:ext uri="{BB962C8B-B14F-4D97-AF65-F5344CB8AC3E}">
        <p14:creationId xmlns:p14="http://schemas.microsoft.com/office/powerpoint/2010/main" xmlns="" val="21256599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FC5F5AF-0108-9434-DA23-1B24418BA8F4}"/>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xmlns="" id="{AF2B8E04-0016-76B9-F9C7-B0E870928EE2}"/>
              </a:ext>
            </a:extLst>
          </p:cNvPr>
          <p:cNvSpPr>
            <a:spLocks noGrp="1"/>
          </p:cNvSpPr>
          <p:nvPr>
            <p:ph type="dt" sz="half" idx="10"/>
          </p:nvPr>
        </p:nvSpPr>
        <p:spPr/>
        <p:txBody>
          <a:bodyPr/>
          <a:lstStyle/>
          <a:p>
            <a:fld id="{1FF3DA5D-3DB7-4552-A3A9-7109C3A840C4}" type="datetimeFigureOut">
              <a:rPr lang="en-IN" smtClean="0"/>
              <a:pPr/>
              <a:t>24-08-2023</a:t>
            </a:fld>
            <a:endParaRPr lang="en-IN"/>
          </a:p>
        </p:txBody>
      </p:sp>
      <p:sp>
        <p:nvSpPr>
          <p:cNvPr id="4" name="Footer Placeholder 3">
            <a:extLst>
              <a:ext uri="{FF2B5EF4-FFF2-40B4-BE49-F238E27FC236}">
                <a16:creationId xmlns:a16="http://schemas.microsoft.com/office/drawing/2014/main" xmlns="" id="{A2579DFF-7B36-38C7-75EA-B6404D0EA51D}"/>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xmlns="" id="{5F3D63E7-8F0D-DF30-2E0F-AE52D9C2F566}"/>
              </a:ext>
            </a:extLst>
          </p:cNvPr>
          <p:cNvSpPr>
            <a:spLocks noGrp="1"/>
          </p:cNvSpPr>
          <p:nvPr>
            <p:ph type="sldNum" sz="quarter" idx="12"/>
          </p:nvPr>
        </p:nvSpPr>
        <p:spPr/>
        <p:txBody>
          <a:bodyPr/>
          <a:lstStyle/>
          <a:p>
            <a:fld id="{0EB346D9-9EEA-4175-9777-A4AC81B4041D}" type="slidenum">
              <a:rPr lang="en-IN" smtClean="0"/>
              <a:pPr/>
              <a:t>‹#›</a:t>
            </a:fld>
            <a:endParaRPr lang="en-IN"/>
          </a:p>
        </p:txBody>
      </p:sp>
    </p:spTree>
    <p:extLst>
      <p:ext uri="{BB962C8B-B14F-4D97-AF65-F5344CB8AC3E}">
        <p14:creationId xmlns:p14="http://schemas.microsoft.com/office/powerpoint/2010/main" xmlns="" val="11717079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3E24426D-A3DC-0909-F4EB-C3EB60D352DF}"/>
              </a:ext>
            </a:extLst>
          </p:cNvPr>
          <p:cNvSpPr>
            <a:spLocks noGrp="1"/>
          </p:cNvSpPr>
          <p:nvPr>
            <p:ph type="dt" sz="half" idx="10"/>
          </p:nvPr>
        </p:nvSpPr>
        <p:spPr/>
        <p:txBody>
          <a:bodyPr/>
          <a:lstStyle/>
          <a:p>
            <a:fld id="{1FF3DA5D-3DB7-4552-A3A9-7109C3A840C4}" type="datetimeFigureOut">
              <a:rPr lang="en-IN" smtClean="0"/>
              <a:pPr/>
              <a:t>24-08-2023</a:t>
            </a:fld>
            <a:endParaRPr lang="en-IN"/>
          </a:p>
        </p:txBody>
      </p:sp>
      <p:sp>
        <p:nvSpPr>
          <p:cNvPr id="3" name="Footer Placeholder 2">
            <a:extLst>
              <a:ext uri="{FF2B5EF4-FFF2-40B4-BE49-F238E27FC236}">
                <a16:creationId xmlns:a16="http://schemas.microsoft.com/office/drawing/2014/main" xmlns="" id="{6147CDF1-8D3A-E3FC-EA28-5D4BEAE1706F}"/>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xmlns="" id="{86F3C49F-1479-B7BB-3669-E628C424C76F}"/>
              </a:ext>
            </a:extLst>
          </p:cNvPr>
          <p:cNvSpPr>
            <a:spLocks noGrp="1"/>
          </p:cNvSpPr>
          <p:nvPr>
            <p:ph type="sldNum" sz="quarter" idx="12"/>
          </p:nvPr>
        </p:nvSpPr>
        <p:spPr/>
        <p:txBody>
          <a:bodyPr/>
          <a:lstStyle/>
          <a:p>
            <a:fld id="{0EB346D9-9EEA-4175-9777-A4AC81B4041D}" type="slidenum">
              <a:rPr lang="en-IN" smtClean="0"/>
              <a:pPr/>
              <a:t>‹#›</a:t>
            </a:fld>
            <a:endParaRPr lang="en-IN"/>
          </a:p>
        </p:txBody>
      </p:sp>
    </p:spTree>
    <p:extLst>
      <p:ext uri="{BB962C8B-B14F-4D97-AF65-F5344CB8AC3E}">
        <p14:creationId xmlns:p14="http://schemas.microsoft.com/office/powerpoint/2010/main" xmlns="" val="18739581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EB25752-CD98-A97F-ADA2-AB6F6B7D216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AAAD8D7D-0292-C3D0-A8B9-3296B207895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xmlns="" id="{74ADFF2B-C8BC-D0B3-B460-BFE3971A25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8A091B7A-4384-79AD-1376-FF1BB0FA745A}"/>
              </a:ext>
            </a:extLst>
          </p:cNvPr>
          <p:cNvSpPr>
            <a:spLocks noGrp="1"/>
          </p:cNvSpPr>
          <p:nvPr>
            <p:ph type="dt" sz="half" idx="10"/>
          </p:nvPr>
        </p:nvSpPr>
        <p:spPr/>
        <p:txBody>
          <a:bodyPr/>
          <a:lstStyle/>
          <a:p>
            <a:fld id="{1FF3DA5D-3DB7-4552-A3A9-7109C3A840C4}" type="datetimeFigureOut">
              <a:rPr lang="en-IN" smtClean="0"/>
              <a:pPr/>
              <a:t>24-08-2023</a:t>
            </a:fld>
            <a:endParaRPr lang="en-IN"/>
          </a:p>
        </p:txBody>
      </p:sp>
      <p:sp>
        <p:nvSpPr>
          <p:cNvPr id="6" name="Footer Placeholder 5">
            <a:extLst>
              <a:ext uri="{FF2B5EF4-FFF2-40B4-BE49-F238E27FC236}">
                <a16:creationId xmlns:a16="http://schemas.microsoft.com/office/drawing/2014/main" xmlns="" id="{93D81A32-6E78-0463-33A8-A0E55EE8935E}"/>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EC7A5913-5A13-5829-3F54-AE58416AE19B}"/>
              </a:ext>
            </a:extLst>
          </p:cNvPr>
          <p:cNvSpPr>
            <a:spLocks noGrp="1"/>
          </p:cNvSpPr>
          <p:nvPr>
            <p:ph type="sldNum" sz="quarter" idx="12"/>
          </p:nvPr>
        </p:nvSpPr>
        <p:spPr/>
        <p:txBody>
          <a:bodyPr/>
          <a:lstStyle/>
          <a:p>
            <a:fld id="{0EB346D9-9EEA-4175-9777-A4AC81B4041D}" type="slidenum">
              <a:rPr lang="en-IN" smtClean="0"/>
              <a:pPr/>
              <a:t>‹#›</a:t>
            </a:fld>
            <a:endParaRPr lang="en-IN"/>
          </a:p>
        </p:txBody>
      </p:sp>
    </p:spTree>
    <p:extLst>
      <p:ext uri="{BB962C8B-B14F-4D97-AF65-F5344CB8AC3E}">
        <p14:creationId xmlns:p14="http://schemas.microsoft.com/office/powerpoint/2010/main" xmlns="" val="4060156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F8A1FAD-3C2C-1C85-6A31-8082A105B0E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xmlns="" id="{C58FF04C-5D61-2ECB-5C35-D83E7E648F6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xmlns="" id="{3AC34E59-50FA-9A2F-44AC-7976CBC6BEE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3FE3593B-DBD7-30FB-D567-347578FE5DFB}"/>
              </a:ext>
            </a:extLst>
          </p:cNvPr>
          <p:cNvSpPr>
            <a:spLocks noGrp="1"/>
          </p:cNvSpPr>
          <p:nvPr>
            <p:ph type="dt" sz="half" idx="10"/>
          </p:nvPr>
        </p:nvSpPr>
        <p:spPr/>
        <p:txBody>
          <a:bodyPr/>
          <a:lstStyle/>
          <a:p>
            <a:fld id="{1FF3DA5D-3DB7-4552-A3A9-7109C3A840C4}" type="datetimeFigureOut">
              <a:rPr lang="en-IN" smtClean="0"/>
              <a:pPr/>
              <a:t>24-08-2023</a:t>
            </a:fld>
            <a:endParaRPr lang="en-IN"/>
          </a:p>
        </p:txBody>
      </p:sp>
      <p:sp>
        <p:nvSpPr>
          <p:cNvPr id="6" name="Footer Placeholder 5">
            <a:extLst>
              <a:ext uri="{FF2B5EF4-FFF2-40B4-BE49-F238E27FC236}">
                <a16:creationId xmlns:a16="http://schemas.microsoft.com/office/drawing/2014/main" xmlns="" id="{6C23D9C3-1B3A-8617-DD70-049E75745ACB}"/>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79BD920D-842C-16D2-5999-F32B26A02886}"/>
              </a:ext>
            </a:extLst>
          </p:cNvPr>
          <p:cNvSpPr>
            <a:spLocks noGrp="1"/>
          </p:cNvSpPr>
          <p:nvPr>
            <p:ph type="sldNum" sz="quarter" idx="12"/>
          </p:nvPr>
        </p:nvSpPr>
        <p:spPr/>
        <p:txBody>
          <a:bodyPr/>
          <a:lstStyle/>
          <a:p>
            <a:fld id="{0EB346D9-9EEA-4175-9777-A4AC81B4041D}" type="slidenum">
              <a:rPr lang="en-IN" smtClean="0"/>
              <a:pPr/>
              <a:t>‹#›</a:t>
            </a:fld>
            <a:endParaRPr lang="en-IN"/>
          </a:p>
        </p:txBody>
      </p:sp>
    </p:spTree>
    <p:extLst>
      <p:ext uri="{BB962C8B-B14F-4D97-AF65-F5344CB8AC3E}">
        <p14:creationId xmlns:p14="http://schemas.microsoft.com/office/powerpoint/2010/main" xmlns="" val="2084894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91525FC3-CCF3-CBEA-B00D-A2F4AA114B6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xmlns="" id="{78125EDE-24B4-AFA5-C15E-D92038AB08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D001FADD-74E9-9D5C-5CCB-F7835AC780E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F3DA5D-3DB7-4552-A3A9-7109C3A840C4}" type="datetimeFigureOut">
              <a:rPr lang="en-IN" smtClean="0"/>
              <a:pPr/>
              <a:t>24-08-2023</a:t>
            </a:fld>
            <a:endParaRPr lang="en-IN"/>
          </a:p>
        </p:txBody>
      </p:sp>
      <p:sp>
        <p:nvSpPr>
          <p:cNvPr id="5" name="Footer Placeholder 4">
            <a:extLst>
              <a:ext uri="{FF2B5EF4-FFF2-40B4-BE49-F238E27FC236}">
                <a16:creationId xmlns:a16="http://schemas.microsoft.com/office/drawing/2014/main" xmlns="" id="{75E1B71C-CC28-38E5-0B06-4CFD5355E54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xmlns="" id="{CBE9E302-12E1-0AC8-FEA2-93F2AE1B68B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B346D9-9EEA-4175-9777-A4AC81B4041D}" type="slidenum">
              <a:rPr lang="en-IN" smtClean="0"/>
              <a:pPr/>
              <a:t>‹#›</a:t>
            </a:fld>
            <a:endParaRPr lang="en-IN"/>
          </a:p>
        </p:txBody>
      </p:sp>
    </p:spTree>
    <p:extLst>
      <p:ext uri="{BB962C8B-B14F-4D97-AF65-F5344CB8AC3E}">
        <p14:creationId xmlns:p14="http://schemas.microsoft.com/office/powerpoint/2010/main" xmlns="" val="12562777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6.jpe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88294908-8B00-4F58-BBBA-20F71A40AA9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xmlns="" id="{4364C879-1404-4203-8E9D-CC5DE0A621A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82782" y="-1386168"/>
            <a:ext cx="2424873" cy="3611191"/>
          </a:xfrm>
          <a:custGeom>
            <a:avLst/>
            <a:gdLst>
              <a:gd name="connsiteX0" fmla="*/ 0 w 2424873"/>
              <a:gd name="connsiteY0" fmla="*/ 2424874 h 3611191"/>
              <a:gd name="connsiteX1" fmla="*/ 2424873 w 2424873"/>
              <a:gd name="connsiteY1" fmla="*/ 0 h 3611191"/>
              <a:gd name="connsiteX2" fmla="*/ 2424873 w 2424873"/>
              <a:gd name="connsiteY2" fmla="*/ 3611191 h 3611191"/>
              <a:gd name="connsiteX3" fmla="*/ 1186317 w 2424873"/>
              <a:gd name="connsiteY3" fmla="*/ 3611191 h 3611191"/>
            </a:gdLst>
            <a:ahLst/>
            <a:cxnLst>
              <a:cxn ang="0">
                <a:pos x="connsiteX0" y="connsiteY0"/>
              </a:cxn>
              <a:cxn ang="0">
                <a:pos x="connsiteX1" y="connsiteY1"/>
              </a:cxn>
              <a:cxn ang="0">
                <a:pos x="connsiteX2" y="connsiteY2"/>
              </a:cxn>
              <a:cxn ang="0">
                <a:pos x="connsiteX3" y="connsiteY3"/>
              </a:cxn>
            </a:cxnLst>
            <a:rect l="l" t="t" r="r" b="b"/>
            <a:pathLst>
              <a:path w="2424873" h="3611191">
                <a:moveTo>
                  <a:pt x="0" y="2424874"/>
                </a:moveTo>
                <a:lnTo>
                  <a:pt x="2424873" y="0"/>
                </a:lnTo>
                <a:lnTo>
                  <a:pt x="2424873" y="3611191"/>
                </a:lnTo>
                <a:lnTo>
                  <a:pt x="1186317" y="361119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xmlns="" id="{84617302-4B0D-4351-A6BB-6F0930D943A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571000" y="-338582"/>
            <a:ext cx="1635955" cy="1635955"/>
          </a:xfrm>
          <a:custGeom>
            <a:avLst/>
            <a:gdLst>
              <a:gd name="connsiteX0" fmla="*/ 0 w 1635955"/>
              <a:gd name="connsiteY0" fmla="*/ 957987 h 1635955"/>
              <a:gd name="connsiteX1" fmla="*/ 957987 w 1635955"/>
              <a:gd name="connsiteY1" fmla="*/ 0 h 1635955"/>
              <a:gd name="connsiteX2" fmla="*/ 1635955 w 1635955"/>
              <a:gd name="connsiteY2" fmla="*/ 0 h 1635955"/>
              <a:gd name="connsiteX3" fmla="*/ 1635955 w 1635955"/>
              <a:gd name="connsiteY3" fmla="*/ 1635955 h 1635955"/>
              <a:gd name="connsiteX4" fmla="*/ 0 w 1635955"/>
              <a:gd name="connsiteY4" fmla="*/ 1635955 h 1635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35955" h="1635955">
                <a:moveTo>
                  <a:pt x="0" y="957987"/>
                </a:moveTo>
                <a:lnTo>
                  <a:pt x="957987" y="0"/>
                </a:lnTo>
                <a:lnTo>
                  <a:pt x="1635955" y="0"/>
                </a:lnTo>
                <a:lnTo>
                  <a:pt x="1635955" y="1635955"/>
                </a:lnTo>
                <a:lnTo>
                  <a:pt x="0" y="1635955"/>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xmlns="" id="{DA2C7802-C2E0-4218-8F89-8DD7CCD2CD1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9627985" y="-6588"/>
            <a:ext cx="4059393" cy="2548110"/>
          </a:xfrm>
          <a:custGeom>
            <a:avLst/>
            <a:gdLst>
              <a:gd name="connsiteX0" fmla="*/ 0 w 4059393"/>
              <a:gd name="connsiteY0" fmla="*/ 1511282 h 2548110"/>
              <a:gd name="connsiteX1" fmla="*/ 1511282 w 4059393"/>
              <a:gd name="connsiteY1" fmla="*/ 0 h 2548110"/>
              <a:gd name="connsiteX2" fmla="*/ 4059393 w 4059393"/>
              <a:gd name="connsiteY2" fmla="*/ 2548110 h 2548110"/>
              <a:gd name="connsiteX3" fmla="*/ 0 w 4059393"/>
              <a:gd name="connsiteY3" fmla="*/ 2548110 h 2548110"/>
            </a:gdLst>
            <a:ahLst/>
            <a:cxnLst>
              <a:cxn ang="0">
                <a:pos x="connsiteX0" y="connsiteY0"/>
              </a:cxn>
              <a:cxn ang="0">
                <a:pos x="connsiteX1" y="connsiteY1"/>
              </a:cxn>
              <a:cxn ang="0">
                <a:pos x="connsiteX2" y="connsiteY2"/>
              </a:cxn>
              <a:cxn ang="0">
                <a:pos x="connsiteX3" y="connsiteY3"/>
              </a:cxn>
            </a:cxnLst>
            <a:rect l="l" t="t" r="r" b="b"/>
            <a:pathLst>
              <a:path w="4059393" h="2548110">
                <a:moveTo>
                  <a:pt x="0" y="1511282"/>
                </a:moveTo>
                <a:lnTo>
                  <a:pt x="1511282" y="0"/>
                </a:lnTo>
                <a:lnTo>
                  <a:pt x="4059393" y="2548110"/>
                </a:lnTo>
                <a:lnTo>
                  <a:pt x="0" y="2548110"/>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xmlns="" id="{A6D7111A-21E5-4EE9-8A78-10E5530F011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0262924" y="1465780"/>
            <a:ext cx="1185708" cy="118570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Freeform: Shape 17">
            <a:extLst>
              <a:ext uri="{FF2B5EF4-FFF2-40B4-BE49-F238E27FC236}">
                <a16:creationId xmlns:a16="http://schemas.microsoft.com/office/drawing/2014/main" xmlns="" id="{A3969E80-A77B-49FC-9122-D89AFD5EE11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29557" y="5198743"/>
            <a:ext cx="2444907" cy="2366116"/>
          </a:xfrm>
          <a:custGeom>
            <a:avLst/>
            <a:gdLst>
              <a:gd name="connsiteX0" fmla="*/ 0 w 2203753"/>
              <a:gd name="connsiteY0" fmla="*/ 0 h 2132734"/>
              <a:gd name="connsiteX1" fmla="*/ 2203753 w 2203753"/>
              <a:gd name="connsiteY1" fmla="*/ 0 h 2132734"/>
              <a:gd name="connsiteX2" fmla="*/ 2203753 w 2203753"/>
              <a:gd name="connsiteY2" fmla="*/ 576461 h 2132734"/>
              <a:gd name="connsiteX3" fmla="*/ 647480 w 2203753"/>
              <a:gd name="connsiteY3" fmla="*/ 2132734 h 2132734"/>
              <a:gd name="connsiteX4" fmla="*/ 0 w 2203753"/>
              <a:gd name="connsiteY4" fmla="*/ 1485255 h 21327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03753" h="2132734">
                <a:moveTo>
                  <a:pt x="0" y="0"/>
                </a:moveTo>
                <a:lnTo>
                  <a:pt x="2203753" y="0"/>
                </a:lnTo>
                <a:lnTo>
                  <a:pt x="2203753" y="576461"/>
                </a:lnTo>
                <a:lnTo>
                  <a:pt x="647480" y="2132734"/>
                </a:lnTo>
                <a:lnTo>
                  <a:pt x="0" y="1485255"/>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Rectangle 19">
            <a:extLst>
              <a:ext uri="{FF2B5EF4-FFF2-40B4-BE49-F238E27FC236}">
                <a16:creationId xmlns:a16="http://schemas.microsoft.com/office/drawing/2014/main" xmlns="" id="{1849CA57-76BD-4CF2-80BA-D7A46A01B7B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769787" y="5439893"/>
            <a:ext cx="928467" cy="928467"/>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rgbClr val="FFFFFF"/>
              </a:solidFill>
              <a:effectLst>
                <a:outerShdw blurRad="38100" dist="38100" dir="2700000" algn="tl">
                  <a:srgbClr val="000000">
                    <a:alpha val="43137"/>
                  </a:srgbClr>
                </a:outerShdw>
              </a:effectLst>
            </a:endParaRPr>
          </a:p>
        </p:txBody>
      </p:sp>
      <p:sp>
        <p:nvSpPr>
          <p:cNvPr id="22" name="Freeform: Shape 21">
            <a:extLst>
              <a:ext uri="{FF2B5EF4-FFF2-40B4-BE49-F238E27FC236}">
                <a16:creationId xmlns:a16="http://schemas.microsoft.com/office/drawing/2014/main" xmlns="" id="{35E9085E-E730-4768-83D4-6CB7E989715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3401311" y="734311"/>
            <a:ext cx="5389379" cy="5389379"/>
          </a:xfrm>
          <a:custGeom>
            <a:avLst/>
            <a:gdLst>
              <a:gd name="connsiteX0" fmla="*/ 0 w 5389379"/>
              <a:gd name="connsiteY0" fmla="*/ 540040 h 5389379"/>
              <a:gd name="connsiteX1" fmla="*/ 540040 w 5389379"/>
              <a:gd name="connsiteY1" fmla="*/ 0 h 5389379"/>
              <a:gd name="connsiteX2" fmla="*/ 5389379 w 5389379"/>
              <a:gd name="connsiteY2" fmla="*/ 0 h 5389379"/>
              <a:gd name="connsiteX3" fmla="*/ 5389379 w 5389379"/>
              <a:gd name="connsiteY3" fmla="*/ 4838655 h 5389379"/>
              <a:gd name="connsiteX4" fmla="*/ 4838655 w 5389379"/>
              <a:gd name="connsiteY4" fmla="*/ 5389379 h 5389379"/>
              <a:gd name="connsiteX5" fmla="*/ 0 w 5389379"/>
              <a:gd name="connsiteY5" fmla="*/ 5389379 h 5389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89379" h="5389379">
                <a:moveTo>
                  <a:pt x="0" y="540040"/>
                </a:moveTo>
                <a:lnTo>
                  <a:pt x="540040" y="0"/>
                </a:lnTo>
                <a:lnTo>
                  <a:pt x="5389379" y="0"/>
                </a:lnTo>
                <a:lnTo>
                  <a:pt x="5389379" y="4838655"/>
                </a:lnTo>
                <a:lnTo>
                  <a:pt x="4838655" y="5389379"/>
                </a:lnTo>
                <a:lnTo>
                  <a:pt x="0" y="5389379"/>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4" name="Freeform: Shape 23">
            <a:extLst>
              <a:ext uri="{FF2B5EF4-FFF2-40B4-BE49-F238E27FC236}">
                <a16:creationId xmlns:a16="http://schemas.microsoft.com/office/drawing/2014/main" xmlns="" id="{973272FE-A474-4CAE-8CA2-BCC8B476C3F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2700283" y="33283"/>
            <a:ext cx="6791435" cy="6791435"/>
          </a:xfrm>
          <a:custGeom>
            <a:avLst/>
            <a:gdLst>
              <a:gd name="connsiteX0" fmla="*/ 1860938 w 6791435"/>
              <a:gd name="connsiteY0" fmla="*/ 81158 h 6791435"/>
              <a:gd name="connsiteX1" fmla="*/ 1942096 w 6791435"/>
              <a:gd name="connsiteY1" fmla="*/ 0 h 6791435"/>
              <a:gd name="connsiteX2" fmla="*/ 6791435 w 6791435"/>
              <a:gd name="connsiteY2" fmla="*/ 0 h 6791435"/>
              <a:gd name="connsiteX3" fmla="*/ 6791435 w 6791435"/>
              <a:gd name="connsiteY3" fmla="*/ 4838655 h 6791435"/>
              <a:gd name="connsiteX4" fmla="*/ 6710277 w 6791435"/>
              <a:gd name="connsiteY4" fmla="*/ 4919813 h 6791435"/>
              <a:gd name="connsiteX5" fmla="*/ 6710277 w 6791435"/>
              <a:gd name="connsiteY5" fmla="*/ 81158 h 6791435"/>
              <a:gd name="connsiteX6" fmla="*/ 0 w 6791435"/>
              <a:gd name="connsiteY6" fmla="*/ 1942096 h 6791435"/>
              <a:gd name="connsiteX7" fmla="*/ 81158 w 6791435"/>
              <a:gd name="connsiteY7" fmla="*/ 1860938 h 6791435"/>
              <a:gd name="connsiteX8" fmla="*/ 81158 w 6791435"/>
              <a:gd name="connsiteY8" fmla="*/ 6710277 h 6791435"/>
              <a:gd name="connsiteX9" fmla="*/ 4919813 w 6791435"/>
              <a:gd name="connsiteY9" fmla="*/ 6710277 h 6791435"/>
              <a:gd name="connsiteX10" fmla="*/ 4838655 w 6791435"/>
              <a:gd name="connsiteY10" fmla="*/ 6791435 h 6791435"/>
              <a:gd name="connsiteX11" fmla="*/ 0 w 6791435"/>
              <a:gd name="connsiteY11" fmla="*/ 6791435 h 6791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91435" h="6791435">
                <a:moveTo>
                  <a:pt x="1860938" y="81158"/>
                </a:moveTo>
                <a:lnTo>
                  <a:pt x="1942096" y="0"/>
                </a:lnTo>
                <a:lnTo>
                  <a:pt x="6791435" y="0"/>
                </a:lnTo>
                <a:lnTo>
                  <a:pt x="6791435" y="4838655"/>
                </a:lnTo>
                <a:lnTo>
                  <a:pt x="6710277" y="4919813"/>
                </a:lnTo>
                <a:lnTo>
                  <a:pt x="6710277" y="81158"/>
                </a:lnTo>
                <a:close/>
                <a:moveTo>
                  <a:pt x="0" y="1942096"/>
                </a:moveTo>
                <a:lnTo>
                  <a:pt x="81158" y="1860938"/>
                </a:lnTo>
                <a:lnTo>
                  <a:pt x="81158" y="6710277"/>
                </a:lnTo>
                <a:lnTo>
                  <a:pt x="4919813" y="6710277"/>
                </a:lnTo>
                <a:lnTo>
                  <a:pt x="4838655" y="6791435"/>
                </a:lnTo>
                <a:lnTo>
                  <a:pt x="0" y="6791435"/>
                </a:ln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2" name="Title 1">
            <a:extLst>
              <a:ext uri="{FF2B5EF4-FFF2-40B4-BE49-F238E27FC236}">
                <a16:creationId xmlns:a16="http://schemas.microsoft.com/office/drawing/2014/main" xmlns="" id="{14E1A8E2-53B2-50BA-74CC-34AE83B3E3F4}"/>
              </a:ext>
            </a:extLst>
          </p:cNvPr>
          <p:cNvSpPr>
            <a:spLocks noGrp="1"/>
          </p:cNvSpPr>
          <p:nvPr>
            <p:ph type="ctrTitle"/>
          </p:nvPr>
        </p:nvSpPr>
        <p:spPr>
          <a:xfrm>
            <a:off x="3204642" y="2353641"/>
            <a:ext cx="5782716" cy="2150719"/>
          </a:xfrm>
          <a:noFill/>
        </p:spPr>
        <p:txBody>
          <a:bodyPr anchor="ctr">
            <a:normAutofit/>
          </a:bodyPr>
          <a:lstStyle/>
          <a:p>
            <a:r>
              <a:rPr lang="en-US" sz="3600">
                <a:solidFill>
                  <a:srgbClr val="080808"/>
                </a:solidFill>
              </a:rPr>
              <a:t>Dental calculus and theories of calculus formation </a:t>
            </a:r>
            <a:endParaRPr lang="en-IN" sz="3600">
              <a:solidFill>
                <a:srgbClr val="080808"/>
              </a:solidFill>
            </a:endParaRPr>
          </a:p>
        </p:txBody>
      </p:sp>
      <p:sp>
        <p:nvSpPr>
          <p:cNvPr id="26" name="Freeform: Shape 25">
            <a:extLst>
              <a:ext uri="{FF2B5EF4-FFF2-40B4-BE49-F238E27FC236}">
                <a16:creationId xmlns:a16="http://schemas.microsoft.com/office/drawing/2014/main" xmlns="" id="{E07981EA-05A6-437C-88D7-B377B92B031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9629823" y="5457591"/>
            <a:ext cx="2231794" cy="2568811"/>
          </a:xfrm>
          <a:custGeom>
            <a:avLst/>
            <a:gdLst>
              <a:gd name="connsiteX0" fmla="*/ 0 w 2940086"/>
              <a:gd name="connsiteY0" fmla="*/ 0 h 3384061"/>
              <a:gd name="connsiteX1" fmla="*/ 2496112 w 2940086"/>
              <a:gd name="connsiteY1" fmla="*/ 0 h 3384061"/>
              <a:gd name="connsiteX2" fmla="*/ 2940086 w 2940086"/>
              <a:gd name="connsiteY2" fmla="*/ 443975 h 3384061"/>
              <a:gd name="connsiteX3" fmla="*/ 0 w 2940086"/>
              <a:gd name="connsiteY3" fmla="*/ 3384061 h 3384061"/>
            </a:gdLst>
            <a:ahLst/>
            <a:cxnLst>
              <a:cxn ang="0">
                <a:pos x="connsiteX0" y="connsiteY0"/>
              </a:cxn>
              <a:cxn ang="0">
                <a:pos x="connsiteX1" y="connsiteY1"/>
              </a:cxn>
              <a:cxn ang="0">
                <a:pos x="connsiteX2" y="connsiteY2"/>
              </a:cxn>
              <a:cxn ang="0">
                <a:pos x="connsiteX3" y="connsiteY3"/>
              </a:cxn>
            </a:cxnLst>
            <a:rect l="l" t="t" r="r" b="b"/>
            <a:pathLst>
              <a:path w="2940086" h="3384061">
                <a:moveTo>
                  <a:pt x="0" y="0"/>
                </a:moveTo>
                <a:lnTo>
                  <a:pt x="2496112" y="0"/>
                </a:lnTo>
                <a:lnTo>
                  <a:pt x="2940086" y="443975"/>
                </a:lnTo>
                <a:lnTo>
                  <a:pt x="0" y="338406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8" name="Rectangle 27">
            <a:extLst>
              <a:ext uri="{FF2B5EF4-FFF2-40B4-BE49-F238E27FC236}">
                <a16:creationId xmlns:a16="http://schemas.microsoft.com/office/drawing/2014/main" xmlns="" id="{15E3C750-986E-4769-B1AE-49289FBEE75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9720059" y="5243545"/>
            <a:ext cx="959985" cy="959985"/>
          </a:xfrm>
          <a:prstGeom prst="rect">
            <a:avLst/>
          </a:pr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xmlns="" val="22748654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xmlns="" id="{5AC1364A-3E3D-4F0D-8776-78AF3A270D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FFA1715F-A6F7-43EF-C65A-2F3BAEF7C671}"/>
              </a:ext>
            </a:extLst>
          </p:cNvPr>
          <p:cNvSpPr>
            <a:spLocks noGrp="1"/>
          </p:cNvSpPr>
          <p:nvPr>
            <p:ph type="title"/>
          </p:nvPr>
        </p:nvSpPr>
        <p:spPr>
          <a:xfrm>
            <a:off x="4797501" y="329184"/>
            <a:ext cx="6755626" cy="1783080"/>
          </a:xfrm>
        </p:spPr>
        <p:txBody>
          <a:bodyPr anchor="b">
            <a:normAutofit/>
          </a:bodyPr>
          <a:lstStyle/>
          <a:p>
            <a:r>
              <a:rPr lang="en-US" sz="5400"/>
              <a:t>SUBGINGIVAL CALCULUS</a:t>
            </a:r>
            <a:endParaRPr lang="en-IN" sz="5400"/>
          </a:p>
        </p:txBody>
      </p:sp>
      <p:pic>
        <p:nvPicPr>
          <p:cNvPr id="4" name="Picture 3">
            <a:extLst>
              <a:ext uri="{FF2B5EF4-FFF2-40B4-BE49-F238E27FC236}">
                <a16:creationId xmlns:a16="http://schemas.microsoft.com/office/drawing/2014/main" xmlns="" id="{5EBFEE45-D62C-DF43-8E86-DD9FF3F52E73}"/>
              </a:ext>
            </a:extLst>
          </p:cNvPr>
          <p:cNvPicPr>
            <a:picLocks noChangeAspect="1"/>
          </p:cNvPicPr>
          <p:nvPr/>
        </p:nvPicPr>
        <p:blipFill>
          <a:blip r:embed="rId2" cstate="print"/>
          <a:stretch>
            <a:fillRect/>
          </a:stretch>
        </p:blipFill>
        <p:spPr>
          <a:xfrm>
            <a:off x="320040" y="281178"/>
            <a:ext cx="4014216" cy="3345180"/>
          </a:xfrm>
          <a:prstGeom prst="rect">
            <a:avLst/>
          </a:prstGeom>
        </p:spPr>
      </p:pic>
      <p:sp>
        <p:nvSpPr>
          <p:cNvPr id="12" name="sketchy line">
            <a:extLst>
              <a:ext uri="{FF2B5EF4-FFF2-40B4-BE49-F238E27FC236}">
                <a16:creationId xmlns:a16="http://schemas.microsoft.com/office/drawing/2014/main" xmlns="" id="{3FCFB1DE-0B7E-48CC-BA90-B2AB0889F9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797494" y="2395728"/>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xmlns="" id="{2615EA6A-30CA-0397-8388-7D3CFB793C3A}"/>
              </a:ext>
            </a:extLst>
          </p:cNvPr>
          <p:cNvPicPr>
            <a:picLocks noChangeAspect="1"/>
          </p:cNvPicPr>
          <p:nvPr/>
        </p:nvPicPr>
        <p:blipFill>
          <a:blip r:embed="rId3" cstate="print"/>
          <a:stretch>
            <a:fillRect/>
          </a:stretch>
        </p:blipFill>
        <p:spPr>
          <a:xfrm>
            <a:off x="678703" y="4149598"/>
            <a:ext cx="3278601" cy="2098802"/>
          </a:xfrm>
          <a:prstGeom prst="rect">
            <a:avLst/>
          </a:prstGeom>
        </p:spPr>
      </p:pic>
      <p:sp>
        <p:nvSpPr>
          <p:cNvPr id="3" name="Content Placeholder 2">
            <a:extLst>
              <a:ext uri="{FF2B5EF4-FFF2-40B4-BE49-F238E27FC236}">
                <a16:creationId xmlns:a16="http://schemas.microsoft.com/office/drawing/2014/main" xmlns="" id="{EBC4803D-237C-2B36-96BB-A6654619142D}"/>
              </a:ext>
            </a:extLst>
          </p:cNvPr>
          <p:cNvSpPr>
            <a:spLocks noGrp="1"/>
          </p:cNvSpPr>
          <p:nvPr>
            <p:ph idx="1"/>
          </p:nvPr>
        </p:nvSpPr>
        <p:spPr>
          <a:xfrm>
            <a:off x="4797494" y="2706624"/>
            <a:ext cx="6755626" cy="3483864"/>
          </a:xfrm>
        </p:spPr>
        <p:txBody>
          <a:bodyPr vert="horz" lIns="91440" tIns="45720" rIns="91440" bIns="45720" rtlCol="0">
            <a:normAutofit/>
          </a:bodyPr>
          <a:lstStyle/>
          <a:p>
            <a:r>
              <a:rPr lang="en-US" sz="2200"/>
              <a:t>Subgingival calculus is located </a:t>
            </a:r>
            <a:r>
              <a:rPr lang="en-US" sz="2200" b="1"/>
              <a:t>below the crest of the marginal gingiva and therefore is not visible on routine clinical examination</a:t>
            </a:r>
            <a:r>
              <a:rPr lang="en-US" sz="2200"/>
              <a:t>.</a:t>
            </a:r>
          </a:p>
          <a:p>
            <a:r>
              <a:rPr lang="en-US" sz="2200"/>
              <a:t> The location and extent of Subgingival calculus may be evaluated by careful tactile perception with a delicate dental instrument such as an explorer. </a:t>
            </a:r>
            <a:endParaRPr lang="en-US" sz="2200">
              <a:cs typeface="Calibri"/>
            </a:endParaRPr>
          </a:p>
          <a:p>
            <a:r>
              <a:rPr lang="en-US" sz="2200"/>
              <a:t>Subgingival calculus is typically hard and dense and frequently appears dark brown or greenish black in color while being firmly attached to the tooth surface. </a:t>
            </a:r>
            <a:endParaRPr lang="en-IN" sz="2200"/>
          </a:p>
        </p:txBody>
      </p:sp>
    </p:spTree>
    <p:extLst>
      <p:ext uri="{BB962C8B-B14F-4D97-AF65-F5344CB8AC3E}">
        <p14:creationId xmlns:p14="http://schemas.microsoft.com/office/powerpoint/2010/main" xmlns="" val="41730210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ketch line">
            <a:extLst>
              <a:ext uri="{FF2B5EF4-FFF2-40B4-BE49-F238E27FC236}">
                <a16:creationId xmlns:a16="http://schemas.microsoft.com/office/drawing/2014/main" xmlns=""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xmlns="" id="{97518772-A007-8CF9-B665-023B3FA7A221}"/>
              </a:ext>
            </a:extLst>
          </p:cNvPr>
          <p:cNvSpPr>
            <a:spLocks noGrp="1"/>
          </p:cNvSpPr>
          <p:nvPr>
            <p:ph idx="1"/>
          </p:nvPr>
        </p:nvSpPr>
        <p:spPr>
          <a:xfrm>
            <a:off x="838200" y="1929384"/>
            <a:ext cx="10515600" cy="4251960"/>
          </a:xfrm>
        </p:spPr>
        <p:txBody>
          <a:bodyPr vert="horz" lIns="91440" tIns="45720" rIns="91440" bIns="45720" rtlCol="0" anchor="t">
            <a:normAutofit/>
          </a:bodyPr>
          <a:lstStyle/>
          <a:p>
            <a:r>
              <a:rPr lang="en-US" sz="2200">
                <a:ea typeface="+mn-lt"/>
                <a:cs typeface="+mn-lt"/>
              </a:rPr>
              <a:t>Microscopic studies demonstrate that deposits of subgingival calculus usually extend nearly to the base of periodontal pockets in chronic periodontitis but do not reach the junctional epithelium.</a:t>
            </a:r>
            <a:endParaRPr lang="en-IN" sz="2200">
              <a:ea typeface="+mn-lt"/>
              <a:cs typeface="+mn-lt"/>
            </a:endParaRPr>
          </a:p>
          <a:p>
            <a:endParaRPr lang="en-US" sz="2200">
              <a:cs typeface="Calibri"/>
            </a:endParaRPr>
          </a:p>
          <a:p>
            <a:r>
              <a:rPr lang="en-US" sz="2200">
                <a:cs typeface="Calibri"/>
              </a:rPr>
              <a:t>Other names for subgingival calculus </a:t>
            </a:r>
          </a:p>
          <a:p>
            <a:r>
              <a:rPr lang="en-US" sz="2200">
                <a:cs typeface="Calibri"/>
              </a:rPr>
              <a:t>Submarginal calculus</a:t>
            </a:r>
          </a:p>
          <a:p>
            <a:r>
              <a:rPr lang="en-US" sz="2200" err="1">
                <a:cs typeface="Calibri"/>
              </a:rPr>
              <a:t>Hematogenentic</a:t>
            </a:r>
            <a:r>
              <a:rPr lang="en-US" sz="2200">
                <a:cs typeface="Calibri"/>
              </a:rPr>
              <a:t> calculus </a:t>
            </a:r>
          </a:p>
          <a:p>
            <a:r>
              <a:rPr lang="en-US" sz="2200" err="1">
                <a:cs typeface="Calibri"/>
              </a:rPr>
              <a:t>Serumal</a:t>
            </a:r>
            <a:r>
              <a:rPr lang="en-US" sz="2200">
                <a:cs typeface="Calibri"/>
              </a:rPr>
              <a:t> calculus </a:t>
            </a:r>
          </a:p>
          <a:p>
            <a:endParaRPr lang="en-IN" sz="2200">
              <a:cs typeface="Calibri"/>
            </a:endParaRPr>
          </a:p>
        </p:txBody>
      </p:sp>
    </p:spTree>
    <p:extLst>
      <p:ext uri="{BB962C8B-B14F-4D97-AF65-F5344CB8AC3E}">
        <p14:creationId xmlns:p14="http://schemas.microsoft.com/office/powerpoint/2010/main" xmlns="" val="30562606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8EE8B44-D6C0-426D-3F8D-25FA1B6490FB}"/>
              </a:ext>
            </a:extLst>
          </p:cNvPr>
          <p:cNvSpPr>
            <a:spLocks noGrp="1"/>
          </p:cNvSpPr>
          <p:nvPr>
            <p:ph type="title"/>
          </p:nvPr>
        </p:nvSpPr>
        <p:spPr>
          <a:xfrm>
            <a:off x="558800" y="276225"/>
            <a:ext cx="10795000" cy="1439863"/>
          </a:xfrm>
        </p:spPr>
        <p:txBody>
          <a:bodyPr/>
          <a:lstStyle/>
          <a:p>
            <a:r>
              <a:rPr lang="en-US" b="1">
                <a:ea typeface="+mj-lt"/>
                <a:cs typeface="+mj-lt"/>
              </a:rPr>
              <a:t>Differences between supra and subgingival calculus</a:t>
            </a:r>
            <a:endParaRPr lang="en-US" b="1">
              <a:cs typeface="Calibri Light"/>
            </a:endParaRPr>
          </a:p>
        </p:txBody>
      </p:sp>
      <p:graphicFrame>
        <p:nvGraphicFramePr>
          <p:cNvPr id="4" name="Table 4">
            <a:extLst>
              <a:ext uri="{FF2B5EF4-FFF2-40B4-BE49-F238E27FC236}">
                <a16:creationId xmlns:a16="http://schemas.microsoft.com/office/drawing/2014/main" xmlns="" id="{4DF93EAB-013F-CB0C-49AC-A185DD8579FC}"/>
              </a:ext>
            </a:extLst>
          </p:cNvPr>
          <p:cNvGraphicFramePr>
            <a:graphicFrameLocks noGrp="1"/>
          </p:cNvGraphicFramePr>
          <p:nvPr>
            <p:ph idx="1"/>
            <p:extLst>
              <p:ext uri="{D42A27DB-BD31-4B8C-83A1-F6EECF244321}">
                <p14:modId xmlns:p14="http://schemas.microsoft.com/office/powerpoint/2010/main" xmlns="" val="2229211413"/>
              </p:ext>
            </p:extLst>
          </p:nvPr>
        </p:nvGraphicFramePr>
        <p:xfrm>
          <a:off x="546100" y="1524000"/>
          <a:ext cx="11477627" cy="5048249"/>
        </p:xfrm>
        <a:graphic>
          <a:graphicData uri="http://schemas.openxmlformats.org/drawingml/2006/table">
            <a:tbl>
              <a:tblPr firstRow="1" bandRow="1">
                <a:tableStyleId>{5C22544A-7EE6-4342-B048-85BDC9FD1C3A}</a:tableStyleId>
              </a:tblPr>
              <a:tblGrid>
                <a:gridCol w="5881912">
                  <a:extLst>
                    <a:ext uri="{9D8B030D-6E8A-4147-A177-3AD203B41FA5}">
                      <a16:colId xmlns:a16="http://schemas.microsoft.com/office/drawing/2014/main" xmlns="" val="2563958456"/>
                    </a:ext>
                  </a:extLst>
                </a:gridCol>
                <a:gridCol w="5595715">
                  <a:extLst>
                    <a:ext uri="{9D8B030D-6E8A-4147-A177-3AD203B41FA5}">
                      <a16:colId xmlns:a16="http://schemas.microsoft.com/office/drawing/2014/main" xmlns="" val="1560808428"/>
                    </a:ext>
                  </a:extLst>
                </a:gridCol>
              </a:tblGrid>
              <a:tr h="933449">
                <a:tc>
                  <a:txBody>
                    <a:bodyPr/>
                    <a:lstStyle/>
                    <a:p>
                      <a:pPr lvl="0">
                        <a:buNone/>
                      </a:pPr>
                      <a:r>
                        <a:rPr lang="en-US" sz="3200" b="0" i="0" u="none" strike="noStrike" noProof="0">
                          <a:latin typeface="Calibri"/>
                        </a:rPr>
                        <a:t>Supragingival</a:t>
                      </a:r>
                      <a:endParaRPr lang="en-US" sz="3200"/>
                    </a:p>
                  </a:txBody>
                  <a:tcPr/>
                </a:tc>
                <a:tc>
                  <a:txBody>
                    <a:bodyPr/>
                    <a:lstStyle/>
                    <a:p>
                      <a:pPr lvl="0">
                        <a:buNone/>
                      </a:pPr>
                      <a:r>
                        <a:rPr lang="en-US" sz="3200" b="0" i="0" u="none" strike="noStrike" noProof="0">
                          <a:latin typeface="Calibri"/>
                        </a:rPr>
                        <a:t>Subgingival</a:t>
                      </a:r>
                      <a:endParaRPr lang="en-US" sz="3200"/>
                    </a:p>
                  </a:txBody>
                  <a:tcPr/>
                </a:tc>
                <a:extLst>
                  <a:ext uri="{0D108BD9-81ED-4DB2-BD59-A6C34878D82A}">
                    <a16:rowId xmlns:a16="http://schemas.microsoft.com/office/drawing/2014/main" xmlns="" val="1069004242"/>
                  </a:ext>
                </a:extLst>
              </a:tr>
              <a:tr h="3439267">
                <a:tc>
                  <a:txBody>
                    <a:bodyPr/>
                    <a:lstStyle/>
                    <a:p>
                      <a:pPr lvl="0">
                        <a:buNone/>
                      </a:pPr>
                      <a:r>
                        <a:rPr lang="en-US" sz="2800" b="0" i="0" u="none" strike="noStrike" noProof="0">
                          <a:latin typeface="Calibri"/>
                        </a:rPr>
                        <a:t>L</a:t>
                      </a:r>
                      <a:r>
                        <a:rPr lang="en-US" sz="2400" b="0" i="0" u="none" strike="noStrike" noProof="0">
                          <a:latin typeface="Calibri"/>
                        </a:rPr>
                        <a:t>ocation—above the gingival </a:t>
                      </a:r>
                      <a:endParaRPr lang="en-US" sz="2400"/>
                    </a:p>
                    <a:p>
                      <a:pPr lvl="0">
                        <a:buNone/>
                      </a:pPr>
                      <a:r>
                        <a:rPr lang="en-US" sz="2400" b="0" i="0" u="none" strike="noStrike" noProof="0">
                          <a:latin typeface="Calibri"/>
                        </a:rPr>
                        <a:t>Color—white, yellow in color </a:t>
                      </a:r>
                      <a:endParaRPr lang="en-US" sz="2400"/>
                    </a:p>
                    <a:p>
                      <a:pPr lvl="0">
                        <a:buNone/>
                      </a:pPr>
                      <a:r>
                        <a:rPr lang="en-US" sz="2400" b="0" i="0" u="none" strike="noStrike" noProof="0">
                          <a:latin typeface="Calibri"/>
                        </a:rPr>
                        <a:t> Source—derived  from salivary secretions exudate Composition—more brushite  and </a:t>
                      </a:r>
                      <a:r>
                        <a:rPr lang="en-US" sz="2400" b="0" i="0" u="none" strike="noStrike" noProof="0" err="1">
                          <a:latin typeface="Calibri"/>
                        </a:rPr>
                        <a:t>octacalcium</a:t>
                      </a:r>
                      <a:r>
                        <a:rPr lang="en-US" sz="2400" b="0" i="0" u="none" strike="noStrike" noProof="0">
                          <a:latin typeface="Calibri"/>
                        </a:rPr>
                        <a:t> phosphate  less magnesium whitlockite </a:t>
                      </a:r>
                      <a:endParaRPr lang="en-US" sz="2400"/>
                    </a:p>
                    <a:p>
                      <a:pPr lvl="0">
                        <a:buNone/>
                      </a:pPr>
                      <a:r>
                        <a:rPr lang="en-US" sz="2400" b="0" i="0" u="none" strike="noStrike" noProof="0">
                          <a:latin typeface="Calibri"/>
                        </a:rPr>
                        <a:t> Salivary proteins are present </a:t>
                      </a:r>
                      <a:endParaRPr lang="en-US" sz="2400"/>
                    </a:p>
                    <a:p>
                      <a:pPr lvl="0">
                        <a:buNone/>
                      </a:pPr>
                      <a:r>
                        <a:rPr lang="en-US" sz="2400" b="0" i="0" u="none" strike="noStrike" noProof="0">
                          <a:latin typeface="Calibri"/>
                        </a:rPr>
                        <a:t> Sodium content is lesser     </a:t>
                      </a:r>
                      <a:r>
                        <a:rPr lang="en-US" sz="2800" b="0" i="0" u="none" strike="noStrike" noProof="0">
                          <a:latin typeface="Calibri"/>
                        </a:rPr>
                        <a:t>     </a:t>
                      </a:r>
                      <a:r>
                        <a:rPr lang="en-US" sz="1800" b="0" i="0" u="none" strike="noStrike" noProof="0">
                          <a:latin typeface="Calibri"/>
                        </a:rPr>
                        <a:t>                       </a:t>
                      </a:r>
                    </a:p>
                  </a:txBody>
                  <a:tcPr/>
                </a:tc>
                <a:tc>
                  <a:txBody>
                    <a:bodyPr/>
                    <a:lstStyle/>
                    <a:p>
                      <a:pPr lvl="0">
                        <a:buNone/>
                      </a:pPr>
                      <a:r>
                        <a:rPr lang="en-US" sz="1800" b="0" i="0" u="none" strike="noStrike" noProof="0">
                          <a:latin typeface="Calibri"/>
                        </a:rPr>
                        <a:t> </a:t>
                      </a:r>
                      <a:r>
                        <a:rPr lang="en-US" sz="2400" b="0" i="0" u="none" strike="noStrike" noProof="0">
                          <a:latin typeface="Calibri"/>
                        </a:rPr>
                        <a:t>Deposits present below the margin margins of the gingiva </a:t>
                      </a:r>
                      <a:endParaRPr lang="en-US" sz="2400"/>
                    </a:p>
                    <a:p>
                      <a:pPr lvl="0">
                        <a:buNone/>
                      </a:pPr>
                      <a:r>
                        <a:rPr lang="en-US" sz="2400" b="0" i="0" u="none" strike="noStrike" noProof="0">
                          <a:latin typeface="Calibri"/>
                        </a:rPr>
                        <a:t>Color=-brown or greenish-black</a:t>
                      </a:r>
                      <a:endParaRPr lang="en-US" sz="2400"/>
                    </a:p>
                    <a:p>
                      <a:pPr lvl="0">
                        <a:buNone/>
                      </a:pPr>
                      <a:r>
                        <a:rPr lang="en-US" sz="2400" b="0" i="0" u="none" strike="noStrike" noProof="0">
                          <a:latin typeface="Calibri"/>
                        </a:rPr>
                        <a:t> Source— Formed from gingival salivary secretions exudate </a:t>
                      </a:r>
                      <a:endParaRPr lang="en-US" sz="2400"/>
                    </a:p>
                    <a:p>
                      <a:pPr lvl="0">
                        <a:buNone/>
                      </a:pPr>
                      <a:r>
                        <a:rPr lang="en-US" sz="2400" b="0" i="0" u="none" strike="noStrike" noProof="0">
                          <a:latin typeface="Calibri"/>
                        </a:rPr>
                        <a:t>Conversely less brushite and </a:t>
                      </a:r>
                      <a:r>
                        <a:rPr lang="en-US" sz="2400" b="0" i="0" u="none" strike="noStrike" noProof="0" err="1">
                          <a:latin typeface="Calibri"/>
                        </a:rPr>
                        <a:t>and</a:t>
                      </a:r>
                      <a:r>
                        <a:rPr lang="en-US" sz="2400" b="0" i="0" u="none" strike="noStrike" noProof="0">
                          <a:latin typeface="Calibri"/>
                        </a:rPr>
                        <a:t> </a:t>
                      </a:r>
                      <a:r>
                        <a:rPr lang="en-US" sz="2400" b="0" i="0" u="none" strike="noStrike" noProof="0" err="1">
                          <a:latin typeface="Calibri"/>
                        </a:rPr>
                        <a:t>octacalcium</a:t>
                      </a:r>
                      <a:r>
                        <a:rPr lang="en-US" sz="2400" b="0" i="0" u="none" strike="noStrike" noProof="0">
                          <a:latin typeface="Calibri"/>
                        </a:rPr>
                        <a:t> phosphate more magnesium whitlockite </a:t>
                      </a:r>
                    </a:p>
                    <a:p>
                      <a:pPr lvl="0">
                        <a:buNone/>
                      </a:pPr>
                      <a:r>
                        <a:rPr lang="en-US" sz="2400" b="0" i="0" u="none" strike="noStrike" noProof="0">
                          <a:latin typeface="Calibri"/>
                        </a:rPr>
                        <a:t>They are absent </a:t>
                      </a:r>
                      <a:endParaRPr lang="en-US" sz="2400"/>
                    </a:p>
                    <a:p>
                      <a:pPr lvl="0">
                        <a:buNone/>
                      </a:pPr>
                      <a:r>
                        <a:rPr lang="en-US" sz="2400" b="0" i="0" u="none" strike="noStrike" noProof="0">
                          <a:latin typeface="Calibri"/>
                        </a:rPr>
                        <a:t>Sodium content increases with the depth of the pocket </a:t>
                      </a:r>
                      <a:endParaRPr lang="en-US" sz="2400"/>
                    </a:p>
                  </a:txBody>
                  <a:tcPr/>
                </a:tc>
                <a:extLst>
                  <a:ext uri="{0D108BD9-81ED-4DB2-BD59-A6C34878D82A}">
                    <a16:rowId xmlns:a16="http://schemas.microsoft.com/office/drawing/2014/main" xmlns="" val="117803492"/>
                  </a:ext>
                </a:extLst>
              </a:tr>
            </a:tbl>
          </a:graphicData>
        </a:graphic>
      </p:graphicFrame>
    </p:spTree>
    <p:extLst>
      <p:ext uri="{BB962C8B-B14F-4D97-AF65-F5344CB8AC3E}">
        <p14:creationId xmlns:p14="http://schemas.microsoft.com/office/powerpoint/2010/main" xmlns="" val="7274252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xmlns="" id="{57A60949-0F48-9450-51BD-01509964A3C0}"/>
              </a:ext>
            </a:extLst>
          </p:cNvPr>
          <p:cNvPicPr>
            <a:picLocks noChangeAspect="1"/>
          </p:cNvPicPr>
          <p:nvPr/>
        </p:nvPicPr>
        <p:blipFill rotWithShape="1">
          <a:blip r:embed="rId2" cstate="print">
            <a:duotone>
              <a:schemeClr val="bg2">
                <a:shade val="45000"/>
                <a:satMod val="135000"/>
              </a:schemeClr>
              <a:prstClr val="white"/>
            </a:duotone>
          </a:blip>
          <a:srcRect t="23278" r="9085" b="-7"/>
          <a:stretch/>
        </p:blipFill>
        <p:spPr>
          <a:xfrm>
            <a:off x="20" y="10"/>
            <a:ext cx="12191980" cy="6857990"/>
          </a:xfrm>
          <a:prstGeom prst="rect">
            <a:avLst/>
          </a:prstGeom>
        </p:spPr>
      </p:pic>
      <p:sp>
        <p:nvSpPr>
          <p:cNvPr id="10" name="Rectangle 9">
            <a:extLst>
              <a:ext uri="{FF2B5EF4-FFF2-40B4-BE49-F238E27FC236}">
                <a16:creationId xmlns:a16="http://schemas.microsoft.com/office/drawing/2014/main" xmlns="" id="{B50AB553-2A96-4A92-96F2-93548E09695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gradFill>
            <a:gsLst>
              <a:gs pos="10000">
                <a:schemeClr val="bg2">
                  <a:alpha val="68000"/>
                </a:schemeClr>
              </a:gs>
              <a:gs pos="85000">
                <a:schemeClr val="bg2">
                  <a:alpha val="97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C070C0B5-C66A-4083-8A74-BDD34D0EEC1B}"/>
              </a:ext>
            </a:extLst>
          </p:cNvPr>
          <p:cNvSpPr>
            <a:spLocks noGrp="1"/>
          </p:cNvSpPr>
          <p:nvPr>
            <p:ph type="title"/>
          </p:nvPr>
        </p:nvSpPr>
        <p:spPr>
          <a:xfrm>
            <a:off x="838200" y="365125"/>
            <a:ext cx="10515600" cy="1325563"/>
          </a:xfrm>
        </p:spPr>
        <p:txBody>
          <a:bodyPr>
            <a:normAutofit/>
          </a:bodyPr>
          <a:lstStyle/>
          <a:p>
            <a:r>
              <a:rPr lang="en-US">
                <a:cs typeface="Calibri Light"/>
              </a:rPr>
              <a:t>EVALUATION </a:t>
            </a:r>
            <a:endParaRPr lang="en-US"/>
          </a:p>
        </p:txBody>
      </p:sp>
      <p:graphicFrame>
        <p:nvGraphicFramePr>
          <p:cNvPr id="5" name="Content Placeholder 2">
            <a:extLst>
              <a:ext uri="{FF2B5EF4-FFF2-40B4-BE49-F238E27FC236}">
                <a16:creationId xmlns:a16="http://schemas.microsoft.com/office/drawing/2014/main" xmlns="" id="{6F49718F-C5CE-28D2-BA3D-6A4BEDC83A18}"/>
              </a:ext>
            </a:extLst>
          </p:cNvPr>
          <p:cNvGraphicFramePr>
            <a:graphicFrameLocks noGrp="1"/>
          </p:cNvGraphicFramePr>
          <p:nvPr>
            <p:ph idx="1"/>
            <p:extLst>
              <p:ext uri="{D42A27DB-BD31-4B8C-83A1-F6EECF244321}">
                <p14:modId xmlns:p14="http://schemas.microsoft.com/office/powerpoint/2010/main" xmlns="" val="282258572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xmlns="" val="2802137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xmlns="" id="{04812C46-200A-4DEB-A05E-3ED6C68C238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5">
            <a:extLst>
              <a:ext uri="{FF2B5EF4-FFF2-40B4-BE49-F238E27FC236}">
                <a16:creationId xmlns:a16="http://schemas.microsoft.com/office/drawing/2014/main" xmlns="" id="{5B0A3724-075E-AC54-C69E-38DCBFCCBCB3}"/>
              </a:ext>
            </a:extLst>
          </p:cNvPr>
          <p:cNvPicPr>
            <a:picLocks noChangeAspect="1"/>
          </p:cNvPicPr>
          <p:nvPr/>
        </p:nvPicPr>
        <p:blipFill rotWithShape="1">
          <a:blip r:embed="rId2" cstate="print"/>
          <a:srcRect l="15594" r="20604" b="-1"/>
          <a:stretch/>
        </p:blipFill>
        <p:spPr>
          <a:xfrm>
            <a:off x="1" y="10"/>
            <a:ext cx="9669642" cy="6857990"/>
          </a:xfrm>
          <a:prstGeom prst="rect">
            <a:avLst/>
          </a:prstGeom>
        </p:spPr>
      </p:pic>
      <p:sp>
        <p:nvSpPr>
          <p:cNvPr id="12" name="Rectangle 11">
            <a:extLst>
              <a:ext uri="{FF2B5EF4-FFF2-40B4-BE49-F238E27FC236}">
                <a16:creationId xmlns:a16="http://schemas.microsoft.com/office/drawing/2014/main" xmlns="" id="{D1EA859B-E555-4109-94F3-6700E046E0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5125019" y="0"/>
            <a:ext cx="7066978"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10039B2F-3F8F-7E72-92A7-C6E28AD0BC4A}"/>
              </a:ext>
            </a:extLst>
          </p:cNvPr>
          <p:cNvSpPr>
            <a:spLocks noGrp="1"/>
          </p:cNvSpPr>
          <p:nvPr>
            <p:ph type="title"/>
          </p:nvPr>
        </p:nvSpPr>
        <p:spPr>
          <a:xfrm>
            <a:off x="7531610" y="365125"/>
            <a:ext cx="3822189" cy="1899912"/>
          </a:xfrm>
        </p:spPr>
        <p:txBody>
          <a:bodyPr>
            <a:normAutofit/>
          </a:bodyPr>
          <a:lstStyle/>
          <a:p>
            <a:endParaRPr lang="en-US" sz="4000"/>
          </a:p>
        </p:txBody>
      </p:sp>
      <p:sp>
        <p:nvSpPr>
          <p:cNvPr id="3" name="Content Placeholder 2">
            <a:extLst>
              <a:ext uri="{FF2B5EF4-FFF2-40B4-BE49-F238E27FC236}">
                <a16:creationId xmlns:a16="http://schemas.microsoft.com/office/drawing/2014/main" xmlns="" id="{4CBCA630-0019-261C-57FF-0EF19646E2BA}"/>
              </a:ext>
            </a:extLst>
          </p:cNvPr>
          <p:cNvSpPr>
            <a:spLocks noGrp="1"/>
          </p:cNvSpPr>
          <p:nvPr>
            <p:ph idx="1"/>
          </p:nvPr>
        </p:nvSpPr>
        <p:spPr>
          <a:xfrm>
            <a:off x="7074410" y="1723001"/>
            <a:ext cx="4279389" cy="4453962"/>
          </a:xfrm>
        </p:spPr>
        <p:txBody>
          <a:bodyPr vert="horz" lIns="91440" tIns="45720" rIns="91440" bIns="45720" rtlCol="0" anchor="t">
            <a:noAutofit/>
          </a:bodyPr>
          <a:lstStyle/>
          <a:p>
            <a:r>
              <a:rPr lang="en-US" b="1" dirty="0">
                <a:ea typeface="+mn-lt"/>
                <a:cs typeface="+mn-lt"/>
              </a:rPr>
              <a:t>Probing ﻿﻿</a:t>
            </a:r>
          </a:p>
          <a:p>
            <a:r>
              <a:rPr lang="en-US" dirty="0">
                <a:ea typeface="+mn-lt"/>
                <a:cs typeface="+mn-lt"/>
              </a:rPr>
              <a:t>A periodontal probe is needed that can be adapted close to the root surface all the way to the bottom of a pocket. ﻿﻿While probing for a rough subgingival tooth surface can be felt when calculus is present.</a:t>
            </a:r>
          </a:p>
          <a:p>
            <a:endParaRPr lang="en-US" sz="2000">
              <a:cs typeface="Calibri"/>
            </a:endParaRPr>
          </a:p>
        </p:txBody>
      </p:sp>
    </p:spTree>
    <p:extLst>
      <p:ext uri="{BB962C8B-B14F-4D97-AF65-F5344CB8AC3E}">
        <p14:creationId xmlns:p14="http://schemas.microsoft.com/office/powerpoint/2010/main" xmlns="" val="3051053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8EC38A62-1878-7D43-3916-4BA1B6074B2D}"/>
              </a:ext>
            </a:extLst>
          </p:cNvPr>
          <p:cNvSpPr>
            <a:spLocks noGrp="1"/>
          </p:cNvSpPr>
          <p:nvPr>
            <p:ph idx="1"/>
          </p:nvPr>
        </p:nvSpPr>
        <p:spPr>
          <a:xfrm>
            <a:off x="477253" y="689310"/>
            <a:ext cx="10876547" cy="5487653"/>
          </a:xfrm>
        </p:spPr>
        <p:txBody>
          <a:bodyPr vert="horz" lIns="91440" tIns="45720" rIns="91440" bIns="45720" rtlCol="0" anchor="t">
            <a:normAutofit/>
          </a:bodyPr>
          <a:lstStyle/>
          <a:p>
            <a:r>
              <a:rPr lang="en-US" sz="3600" b="1">
                <a:ea typeface="+mn-lt"/>
                <a:cs typeface="+mn-lt"/>
              </a:rPr>
              <a:t>Radiographs</a:t>
            </a:r>
            <a:r>
              <a:rPr lang="en-US">
                <a:ea typeface="+mn-lt"/>
                <a:cs typeface="+mn-lt"/>
              </a:rPr>
              <a:t>: The deposits may also be visible on</a:t>
            </a:r>
            <a:endParaRPr lang="en-US"/>
          </a:p>
          <a:p>
            <a:pPr marL="0" indent="0">
              <a:buNone/>
            </a:pPr>
            <a:r>
              <a:rPr lang="en-US">
                <a:ea typeface="+mn-lt"/>
                <a:cs typeface="+mn-lt"/>
              </a:rPr>
              <a:t> radiographs although this is not always reliable.</a:t>
            </a:r>
            <a:endParaRPr lang="en-US">
              <a:cs typeface="Calibri" panose="020F0502020204030204"/>
            </a:endParaRPr>
          </a:p>
          <a:p>
            <a:pPr marL="0" indent="0">
              <a:buNone/>
            </a:pPr>
            <a:endParaRPr lang="en-US">
              <a:ea typeface="+mn-lt"/>
              <a:cs typeface="+mn-lt"/>
            </a:endParaRPr>
          </a:p>
          <a:p>
            <a:pPr marL="0" indent="0">
              <a:buNone/>
            </a:pPr>
            <a:endParaRPr lang="en-US">
              <a:ea typeface="+mn-lt"/>
              <a:cs typeface="+mn-lt"/>
            </a:endParaRPr>
          </a:p>
          <a:p>
            <a:endParaRPr lang="en-US">
              <a:ea typeface="+mn-lt"/>
              <a:cs typeface="+mn-lt"/>
            </a:endParaRPr>
          </a:p>
          <a:p>
            <a:r>
              <a:rPr lang="en-US" sz="3600" b="1">
                <a:ea typeface="+mn-lt"/>
                <a:cs typeface="+mn-lt"/>
              </a:rPr>
              <a:t> ﻿﻿Clinical records:</a:t>
            </a:r>
            <a:r>
              <a:rPr lang="en-US">
                <a:ea typeface="+mn-lt"/>
                <a:cs typeface="+mn-lt"/>
              </a:rPr>
              <a:t> There are  various indices for recording and scoring calculus.</a:t>
            </a:r>
            <a:endParaRPr lang="en-US">
              <a:cs typeface="Calibri"/>
            </a:endParaRPr>
          </a:p>
        </p:txBody>
      </p:sp>
      <p:pic>
        <p:nvPicPr>
          <p:cNvPr id="4" name="Picture 4" descr="A picture containing tableware&#10;&#10;Description automatically generated">
            <a:extLst>
              <a:ext uri="{FF2B5EF4-FFF2-40B4-BE49-F238E27FC236}">
                <a16:creationId xmlns:a16="http://schemas.microsoft.com/office/drawing/2014/main" xmlns="" id="{B9732722-D4A2-C927-CFA2-C866D66BA1A9}"/>
              </a:ext>
            </a:extLst>
          </p:cNvPr>
          <p:cNvPicPr>
            <a:picLocks noChangeAspect="1"/>
          </p:cNvPicPr>
          <p:nvPr/>
        </p:nvPicPr>
        <p:blipFill>
          <a:blip r:embed="rId2" cstate="print"/>
          <a:stretch>
            <a:fillRect/>
          </a:stretch>
        </p:blipFill>
        <p:spPr>
          <a:xfrm>
            <a:off x="8835942" y="185152"/>
            <a:ext cx="1969002" cy="3246522"/>
          </a:xfrm>
          <a:prstGeom prst="rect">
            <a:avLst/>
          </a:prstGeom>
        </p:spPr>
      </p:pic>
    </p:spTree>
    <p:extLst>
      <p:ext uri="{BB962C8B-B14F-4D97-AF65-F5344CB8AC3E}">
        <p14:creationId xmlns:p14="http://schemas.microsoft.com/office/powerpoint/2010/main" xmlns="" val="21950575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907EF6B7-1338-4443-8C46-6A318D952DF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xmlns="" id="{DAAE4CDD-124C-4DCF-9584-B6033B545DD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9403FD7A-93CB-049B-44C3-29A01D732C15}"/>
              </a:ext>
            </a:extLst>
          </p:cNvPr>
          <p:cNvSpPr>
            <a:spLocks noGrp="1"/>
          </p:cNvSpPr>
          <p:nvPr>
            <p:ph type="title"/>
          </p:nvPr>
        </p:nvSpPr>
        <p:spPr>
          <a:xfrm>
            <a:off x="686834" y="1153572"/>
            <a:ext cx="3200400" cy="4461163"/>
          </a:xfrm>
        </p:spPr>
        <p:txBody>
          <a:bodyPr>
            <a:normAutofit/>
          </a:bodyPr>
          <a:lstStyle/>
          <a:p>
            <a:r>
              <a:rPr lang="en-US" sz="3700">
                <a:solidFill>
                  <a:srgbClr val="FFFFFF"/>
                </a:solidFill>
              </a:rPr>
              <a:t>COMPOSITION</a:t>
            </a:r>
            <a:endParaRPr lang="en-IN" sz="3700">
              <a:solidFill>
                <a:srgbClr val="FFFFFF"/>
              </a:solidFill>
            </a:endParaRPr>
          </a:p>
        </p:txBody>
      </p:sp>
      <p:sp>
        <p:nvSpPr>
          <p:cNvPr id="12" name="Arc 11">
            <a:extLst>
              <a:ext uri="{FF2B5EF4-FFF2-40B4-BE49-F238E27FC236}">
                <a16:creationId xmlns:a16="http://schemas.microsoft.com/office/drawing/2014/main" xmlns="" id="{081E4A58-353D-44AE-B2FC-2A74E2E400F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xmlns="" id="{D740A626-F5B1-5599-DA92-126594A63A56}"/>
              </a:ext>
            </a:extLst>
          </p:cNvPr>
          <p:cNvSpPr>
            <a:spLocks noGrp="1"/>
          </p:cNvSpPr>
          <p:nvPr>
            <p:ph idx="1"/>
          </p:nvPr>
        </p:nvSpPr>
        <p:spPr>
          <a:xfrm>
            <a:off x="4171412" y="538793"/>
            <a:ext cx="7182387" cy="5638170"/>
          </a:xfrm>
        </p:spPr>
        <p:txBody>
          <a:bodyPr vert="horz" lIns="91440" tIns="45720" rIns="91440" bIns="45720" rtlCol="0" anchor="ctr">
            <a:noAutofit/>
          </a:bodyPr>
          <a:lstStyle/>
          <a:p>
            <a:pPr marL="0" indent="0">
              <a:buNone/>
            </a:pPr>
            <a:r>
              <a:rPr lang="en-US" sz="2000" dirty="0"/>
              <a:t>It consists of inorganic and organic components</a:t>
            </a:r>
            <a:endParaRPr lang="en-US" sz="2000" dirty="0">
              <a:cs typeface="Calibri"/>
            </a:endParaRPr>
          </a:p>
          <a:p>
            <a:pPr marL="0" indent="0">
              <a:buNone/>
            </a:pPr>
            <a:r>
              <a:rPr lang="en-IN" sz="2000" b="1" dirty="0"/>
              <a:t>Inorganic Content. 70-90 </a:t>
            </a:r>
            <a:endParaRPr lang="en-IN" sz="2000" b="1" dirty="0">
              <a:cs typeface="Calibri"/>
            </a:endParaRPr>
          </a:p>
          <a:p>
            <a:pPr marL="0" indent="0">
              <a:buNone/>
            </a:pPr>
            <a:r>
              <a:rPr lang="en-IN" sz="2000" dirty="0"/>
              <a:t>Component                                                     Dry weight (in percent)                                                    </a:t>
            </a:r>
            <a:endParaRPr lang="en-IN" sz="2000" dirty="0">
              <a:cs typeface="Calibri"/>
            </a:endParaRPr>
          </a:p>
          <a:p>
            <a:pPr marL="0" indent="0">
              <a:buNone/>
            </a:pPr>
            <a:r>
              <a:rPr lang="en-IN" sz="2000" dirty="0"/>
              <a:t>Calcium                                                            27-29</a:t>
            </a:r>
            <a:endParaRPr lang="en-IN" sz="2000" dirty="0">
              <a:cs typeface="Calibri"/>
            </a:endParaRPr>
          </a:p>
          <a:p>
            <a:pPr marL="0" indent="0">
              <a:buNone/>
            </a:pPr>
            <a:r>
              <a:rPr lang="en-IN" sz="2000" dirty="0"/>
              <a:t> Phosphorus                                                    16-18 </a:t>
            </a:r>
            <a:endParaRPr lang="en-IN" sz="2000" dirty="0">
              <a:cs typeface="Calibri"/>
            </a:endParaRPr>
          </a:p>
          <a:p>
            <a:pPr marL="0" indent="0">
              <a:buNone/>
            </a:pPr>
            <a:r>
              <a:rPr lang="en-IN" sz="2000" dirty="0"/>
              <a:t>Carbonate                                                        2-3 </a:t>
            </a:r>
            <a:endParaRPr lang="en-IN" sz="2000" dirty="0">
              <a:cs typeface="Calibri"/>
            </a:endParaRPr>
          </a:p>
          <a:p>
            <a:pPr marL="0" indent="0">
              <a:buNone/>
            </a:pPr>
            <a:r>
              <a:rPr lang="en-IN" sz="2000" dirty="0"/>
              <a:t>Sodium                                                             1.5-2.5 </a:t>
            </a:r>
            <a:endParaRPr lang="en-IN" sz="2000" dirty="0">
              <a:cs typeface="Calibri"/>
            </a:endParaRPr>
          </a:p>
          <a:p>
            <a:pPr marL="0" indent="0">
              <a:buNone/>
            </a:pPr>
            <a:r>
              <a:rPr lang="en-IN" sz="2000" dirty="0"/>
              <a:t>Magnesium                                                     0.6-0.8</a:t>
            </a:r>
            <a:endParaRPr lang="en-IN" sz="2000" dirty="0">
              <a:cs typeface="Calibri"/>
            </a:endParaRPr>
          </a:p>
          <a:p>
            <a:pPr marL="0" indent="0">
              <a:buNone/>
            </a:pPr>
            <a:r>
              <a:rPr lang="en-IN" sz="2000" dirty="0"/>
              <a:t> Fluoride                                                           0.003-0.04 </a:t>
            </a:r>
            <a:endParaRPr lang="en-IN" sz="2000" dirty="0">
              <a:cs typeface="Calibri"/>
            </a:endParaRPr>
          </a:p>
          <a:p>
            <a:pPr marL="0" indent="0">
              <a:buNone/>
            </a:pPr>
            <a:r>
              <a:rPr lang="en-IN" sz="2000" b="1" dirty="0"/>
              <a:t>Crystal forms</a:t>
            </a:r>
            <a:endParaRPr lang="en-IN" sz="2000" b="1" dirty="0">
              <a:cs typeface="Calibri"/>
            </a:endParaRPr>
          </a:p>
          <a:p>
            <a:pPr marL="0" indent="0">
              <a:buNone/>
            </a:pPr>
            <a:r>
              <a:rPr lang="en-IN" sz="2000" dirty="0"/>
              <a:t> Hydroxyapatite                                             58</a:t>
            </a:r>
            <a:endParaRPr lang="en-IN" sz="2000" dirty="0">
              <a:cs typeface="Calibri"/>
            </a:endParaRPr>
          </a:p>
          <a:p>
            <a:pPr marL="0" indent="0">
              <a:buNone/>
            </a:pPr>
            <a:r>
              <a:rPr lang="en-IN" sz="2000" dirty="0"/>
              <a:t> Magnesium whitlockite                              21 </a:t>
            </a:r>
            <a:endParaRPr lang="en-IN" sz="2000" dirty="0">
              <a:cs typeface="Calibri"/>
            </a:endParaRPr>
          </a:p>
          <a:p>
            <a:pPr marL="0" indent="0">
              <a:buNone/>
            </a:pPr>
            <a:r>
              <a:rPr lang="en-IN" sz="2000" dirty="0" err="1"/>
              <a:t>Octacalcium</a:t>
            </a:r>
            <a:r>
              <a:rPr lang="en-IN" sz="2000" dirty="0"/>
              <a:t> phosphate                               12 </a:t>
            </a:r>
            <a:endParaRPr lang="en-IN" sz="2000" dirty="0">
              <a:cs typeface="Calibri"/>
            </a:endParaRPr>
          </a:p>
          <a:p>
            <a:pPr marL="0" indent="0">
              <a:buNone/>
            </a:pPr>
            <a:r>
              <a:rPr lang="en-IN" sz="2000" dirty="0"/>
              <a:t>Brushite                                                            9</a:t>
            </a:r>
            <a:endParaRPr lang="en-IN" sz="2000" dirty="0">
              <a:cs typeface="Calibri"/>
            </a:endParaRPr>
          </a:p>
        </p:txBody>
      </p:sp>
    </p:spTree>
    <p:extLst>
      <p:ext uri="{BB962C8B-B14F-4D97-AF65-F5344CB8AC3E}">
        <p14:creationId xmlns:p14="http://schemas.microsoft.com/office/powerpoint/2010/main" xmlns="" val="39837108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7">
            <a:extLst>
              <a:ext uri="{FF2B5EF4-FFF2-40B4-BE49-F238E27FC236}">
                <a16:creationId xmlns:a16="http://schemas.microsoft.com/office/drawing/2014/main" xmlns="" id="{907EF6B7-1338-4443-8C46-6A318D952DF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9">
            <a:extLst>
              <a:ext uri="{FF2B5EF4-FFF2-40B4-BE49-F238E27FC236}">
                <a16:creationId xmlns:a16="http://schemas.microsoft.com/office/drawing/2014/main" xmlns="" id="{DAAE4CDD-124C-4DCF-9584-B6033B545DD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Arc 11">
            <a:extLst>
              <a:ext uri="{FF2B5EF4-FFF2-40B4-BE49-F238E27FC236}">
                <a16:creationId xmlns:a16="http://schemas.microsoft.com/office/drawing/2014/main" xmlns="" id="{081E4A58-353D-44AE-B2FC-2A74E2E400F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7" name="TextBox 2">
            <a:extLst>
              <a:ext uri="{FF2B5EF4-FFF2-40B4-BE49-F238E27FC236}">
                <a16:creationId xmlns:a16="http://schemas.microsoft.com/office/drawing/2014/main" xmlns="" id="{E0E41F62-C1AD-DD6E-79EA-22830104130A}"/>
              </a:ext>
            </a:extLst>
          </p:cNvPr>
          <p:cNvSpPr txBox="1"/>
          <p:nvPr/>
        </p:nvSpPr>
        <p:spPr>
          <a:xfrm>
            <a:off x="4355343" y="433689"/>
            <a:ext cx="6998456" cy="5743274"/>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r>
              <a:rPr lang="en-US" sz="2400" dirty="0"/>
              <a:t>: </a:t>
            </a:r>
            <a:r>
              <a:rPr lang="en-US" sz="2400" b="1" dirty="0"/>
              <a:t>Organic components</a:t>
            </a:r>
            <a:r>
              <a:rPr lang="en-US" sz="2400" dirty="0"/>
              <a:t> </a:t>
            </a:r>
            <a:endParaRPr lang="en-US" sz="2400" dirty="0">
              <a:cs typeface="Calibri"/>
            </a:endParaRPr>
          </a:p>
          <a:p>
            <a:pPr indent="-228600">
              <a:lnSpc>
                <a:spcPct val="90000"/>
              </a:lnSpc>
              <a:spcAft>
                <a:spcPts val="600"/>
              </a:spcAft>
              <a:buFont typeface="Arial" panose="020B0604020202020204" pitchFamily="34" charset="0"/>
              <a:buChar char="•"/>
            </a:pPr>
            <a:r>
              <a:rPr lang="en-US" sz="2400" dirty="0"/>
              <a:t>Component                                          Dry weight (in percent) </a:t>
            </a:r>
            <a:endParaRPr lang="en-US" sz="2400" dirty="0">
              <a:cs typeface="Calibri"/>
            </a:endParaRPr>
          </a:p>
          <a:p>
            <a:pPr indent="-228600">
              <a:lnSpc>
                <a:spcPct val="90000"/>
              </a:lnSpc>
              <a:spcAft>
                <a:spcPts val="600"/>
              </a:spcAft>
              <a:buFont typeface="Arial" panose="020B0604020202020204" pitchFamily="34" charset="0"/>
              <a:buChar char="•"/>
            </a:pPr>
            <a:r>
              <a:rPr lang="en-US" sz="2400" dirty="0"/>
              <a:t>1 Mixture of protein, polysaccharide     1.9-9.1 </a:t>
            </a:r>
            <a:endParaRPr lang="en-US" sz="2400" dirty="0">
              <a:cs typeface="Calibri"/>
            </a:endParaRPr>
          </a:p>
          <a:p>
            <a:pPr indent="-228600">
              <a:lnSpc>
                <a:spcPct val="90000"/>
              </a:lnSpc>
              <a:spcAft>
                <a:spcPts val="600"/>
              </a:spcAft>
              <a:buFont typeface="Arial" panose="020B0604020202020204" pitchFamily="34" charset="0"/>
              <a:buChar char="•"/>
            </a:pPr>
            <a:r>
              <a:rPr lang="en-US" sz="2400" dirty="0"/>
              <a:t>desquamated epithelial cells,</a:t>
            </a:r>
            <a:endParaRPr lang="en-US" sz="2400" dirty="0">
              <a:cs typeface="Calibri"/>
            </a:endParaRPr>
          </a:p>
          <a:p>
            <a:pPr indent="-228600">
              <a:lnSpc>
                <a:spcPct val="90000"/>
              </a:lnSpc>
              <a:spcAft>
                <a:spcPts val="600"/>
              </a:spcAft>
              <a:buFont typeface="Arial" panose="020B0604020202020204" pitchFamily="34" charset="0"/>
              <a:buChar char="•"/>
            </a:pPr>
            <a:r>
              <a:rPr lang="en-US" sz="2400" dirty="0"/>
              <a:t> leukocytes and various microorganisms.</a:t>
            </a:r>
            <a:endParaRPr lang="en-US" sz="2400" dirty="0">
              <a:cs typeface="Calibri"/>
            </a:endParaRPr>
          </a:p>
          <a:p>
            <a:pPr indent="-228600">
              <a:lnSpc>
                <a:spcPct val="90000"/>
              </a:lnSpc>
              <a:spcAft>
                <a:spcPts val="600"/>
              </a:spcAft>
              <a:buFont typeface="Arial" panose="020B0604020202020204" pitchFamily="34" charset="0"/>
              <a:buChar char="•"/>
            </a:pPr>
            <a:r>
              <a:rPr lang="en-US" sz="2400" dirty="0"/>
              <a:t> Carbohydrate (consists of glucose,</a:t>
            </a:r>
            <a:endParaRPr lang="en-US" sz="2400" dirty="0">
              <a:cs typeface="Calibri"/>
            </a:endParaRPr>
          </a:p>
          <a:p>
            <a:pPr indent="-228600">
              <a:lnSpc>
                <a:spcPct val="90000"/>
              </a:lnSpc>
              <a:spcAft>
                <a:spcPts val="600"/>
              </a:spcAft>
              <a:buFont typeface="Arial" panose="020B0604020202020204" pitchFamily="34" charset="0"/>
              <a:buChar char="•"/>
            </a:pPr>
            <a:r>
              <a:rPr lang="en-US" sz="2400" dirty="0"/>
              <a:t> galactose, rhamnose, mannose)</a:t>
            </a:r>
            <a:endParaRPr lang="en-US" sz="2400" dirty="0">
              <a:cs typeface="Calibri"/>
            </a:endParaRPr>
          </a:p>
          <a:p>
            <a:pPr indent="-228600">
              <a:lnSpc>
                <a:spcPct val="90000"/>
              </a:lnSpc>
              <a:spcAft>
                <a:spcPts val="600"/>
              </a:spcAft>
              <a:buFont typeface="Arial" panose="020B0604020202020204" pitchFamily="34" charset="0"/>
              <a:buChar char="•"/>
            </a:pPr>
            <a:r>
              <a:rPr lang="en-US" sz="2400" dirty="0"/>
              <a:t> 2 Proteins                                                   5.9-8.2 </a:t>
            </a:r>
            <a:endParaRPr lang="en-US" sz="2400" dirty="0">
              <a:cs typeface="Calibri"/>
            </a:endParaRPr>
          </a:p>
          <a:p>
            <a:pPr indent="-228600">
              <a:lnSpc>
                <a:spcPct val="90000"/>
              </a:lnSpc>
              <a:spcAft>
                <a:spcPts val="600"/>
              </a:spcAft>
              <a:buFont typeface="Arial" panose="020B0604020202020204" pitchFamily="34" charset="0"/>
              <a:buChar char="•"/>
            </a:pPr>
            <a:r>
              <a:rPr lang="en-US" sz="2400" dirty="0"/>
              <a:t> 3 Lipids                                                        0.2</a:t>
            </a:r>
            <a:endParaRPr lang="en-US" sz="2400" dirty="0">
              <a:cs typeface="Calibri"/>
            </a:endParaRPr>
          </a:p>
          <a:p>
            <a:pPr indent="-228600">
              <a:lnSpc>
                <a:spcPct val="90000"/>
              </a:lnSpc>
              <a:spcAft>
                <a:spcPts val="600"/>
              </a:spcAft>
              <a:buFont typeface="Arial" panose="020B0604020202020204" pitchFamily="34" charset="0"/>
              <a:buChar char="•"/>
            </a:pPr>
            <a:r>
              <a:rPr lang="en-US" sz="2400" dirty="0"/>
              <a:t>In form of – neutral fats, free </a:t>
            </a:r>
            <a:endParaRPr lang="en-US" sz="2400" dirty="0">
              <a:cs typeface="Calibri"/>
            </a:endParaRPr>
          </a:p>
          <a:p>
            <a:pPr indent="-228600">
              <a:lnSpc>
                <a:spcPct val="90000"/>
              </a:lnSpc>
              <a:spcAft>
                <a:spcPts val="600"/>
              </a:spcAft>
              <a:buFont typeface="Arial" panose="020B0604020202020204" pitchFamily="34" charset="0"/>
              <a:buChar char="•"/>
            </a:pPr>
            <a:r>
              <a:rPr lang="en-US" sz="2400" dirty="0"/>
              <a:t>Fatty acids, cholesterol, </a:t>
            </a:r>
            <a:endParaRPr lang="en-US" sz="2400" dirty="0">
              <a:cs typeface="Calibri"/>
            </a:endParaRPr>
          </a:p>
          <a:p>
            <a:pPr indent="-228600">
              <a:lnSpc>
                <a:spcPct val="90000"/>
              </a:lnSpc>
              <a:spcAft>
                <a:spcPts val="600"/>
              </a:spcAft>
              <a:buFont typeface="Arial" panose="020B0604020202020204" pitchFamily="34" charset="0"/>
              <a:buChar char="•"/>
            </a:pPr>
            <a:r>
              <a:rPr lang="en-US" sz="2400" dirty="0" err="1"/>
              <a:t>phosholipids</a:t>
            </a:r>
            <a:endParaRPr lang="en-US" sz="2400" dirty="0" err="1">
              <a:cs typeface="Calibri"/>
            </a:endParaRPr>
          </a:p>
        </p:txBody>
      </p:sp>
    </p:spTree>
    <p:extLst>
      <p:ext uri="{BB962C8B-B14F-4D97-AF65-F5344CB8AC3E}">
        <p14:creationId xmlns:p14="http://schemas.microsoft.com/office/powerpoint/2010/main" xmlns="" val="26296255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907EF6B7-1338-4443-8C46-6A318D952DF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xmlns="" id="{DAAE4CDD-124C-4DCF-9584-B6033B545DD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0F12139A-52B6-A921-432E-6DEAB39D7A15}"/>
              </a:ext>
            </a:extLst>
          </p:cNvPr>
          <p:cNvSpPr>
            <a:spLocks noGrp="1"/>
          </p:cNvSpPr>
          <p:nvPr>
            <p:ph type="title"/>
          </p:nvPr>
        </p:nvSpPr>
        <p:spPr>
          <a:xfrm>
            <a:off x="686834" y="1153572"/>
            <a:ext cx="3200400" cy="4461163"/>
          </a:xfrm>
        </p:spPr>
        <p:txBody>
          <a:bodyPr>
            <a:normAutofit/>
          </a:bodyPr>
          <a:lstStyle/>
          <a:p>
            <a:r>
              <a:rPr lang="en-US">
                <a:solidFill>
                  <a:srgbClr val="FFFFFF"/>
                </a:solidFill>
                <a:cs typeface="Calibri Light"/>
              </a:rPr>
              <a:t>Bacterial content </a:t>
            </a:r>
            <a:endParaRPr lang="en-US">
              <a:solidFill>
                <a:srgbClr val="FFFFFF"/>
              </a:solidFill>
            </a:endParaRPr>
          </a:p>
        </p:txBody>
      </p:sp>
      <p:sp>
        <p:nvSpPr>
          <p:cNvPr id="12" name="Arc 11">
            <a:extLst>
              <a:ext uri="{FF2B5EF4-FFF2-40B4-BE49-F238E27FC236}">
                <a16:creationId xmlns:a16="http://schemas.microsoft.com/office/drawing/2014/main" xmlns="" id="{081E4A58-353D-44AE-B2FC-2A74E2E400F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xmlns="" id="{37E58E79-22FD-A555-911F-78AB8D8F763E}"/>
              </a:ext>
            </a:extLst>
          </p:cNvPr>
          <p:cNvSpPr>
            <a:spLocks noGrp="1"/>
          </p:cNvSpPr>
          <p:nvPr>
            <p:ph idx="1"/>
          </p:nvPr>
        </p:nvSpPr>
        <p:spPr>
          <a:xfrm>
            <a:off x="4447308" y="591344"/>
            <a:ext cx="6906491" cy="5585619"/>
          </a:xfrm>
        </p:spPr>
        <p:txBody>
          <a:bodyPr vert="horz" lIns="91440" tIns="45720" rIns="91440" bIns="45720" rtlCol="0" anchor="ctr">
            <a:normAutofit/>
          </a:bodyPr>
          <a:lstStyle/>
          <a:p>
            <a:r>
              <a:rPr lang="en-US">
                <a:cs typeface="Calibri"/>
              </a:rPr>
              <a:t>The percentage of gram positive and negative filamentous organisms is greater within calculus than in remainder of oral cavity</a:t>
            </a:r>
          </a:p>
          <a:p>
            <a:r>
              <a:rPr lang="en-US">
                <a:cs typeface="Calibri"/>
              </a:rPr>
              <a:t>The microorganisms at the periphery are predominantly gram negative rods and cocci </a:t>
            </a:r>
          </a:p>
          <a:p>
            <a:r>
              <a:rPr lang="en-US">
                <a:cs typeface="Calibri"/>
              </a:rPr>
              <a:t>Most of the organisms within calculus is </a:t>
            </a:r>
            <a:r>
              <a:rPr lang="en-US" err="1">
                <a:cs typeface="Calibri"/>
              </a:rPr>
              <a:t>non viable</a:t>
            </a:r>
            <a:r>
              <a:rPr lang="en-US">
                <a:cs typeface="Calibri"/>
              </a:rPr>
              <a:t> </a:t>
            </a:r>
          </a:p>
          <a:p>
            <a:endParaRPr lang="en-US">
              <a:cs typeface="Calibri"/>
            </a:endParaRPr>
          </a:p>
        </p:txBody>
      </p:sp>
    </p:spTree>
    <p:extLst>
      <p:ext uri="{BB962C8B-B14F-4D97-AF65-F5344CB8AC3E}">
        <p14:creationId xmlns:p14="http://schemas.microsoft.com/office/powerpoint/2010/main" xmlns="" val="22699586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907EF6B7-1338-4443-8C46-6A318D952DF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xmlns="" id="{DAAE4CDD-124C-4DCF-9584-B6033B545DD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c 11">
            <a:extLst>
              <a:ext uri="{FF2B5EF4-FFF2-40B4-BE49-F238E27FC236}">
                <a16:creationId xmlns:a16="http://schemas.microsoft.com/office/drawing/2014/main" xmlns="" id="{081E4A58-353D-44AE-B2FC-2A74E2E400F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xmlns="" id="{7CA71179-99C1-7B9A-8406-1F84A389438A}"/>
              </a:ext>
            </a:extLst>
          </p:cNvPr>
          <p:cNvSpPr>
            <a:spLocks noGrp="1"/>
          </p:cNvSpPr>
          <p:nvPr>
            <p:ph idx="1"/>
          </p:nvPr>
        </p:nvSpPr>
        <p:spPr>
          <a:xfrm>
            <a:off x="4447308" y="591344"/>
            <a:ext cx="6906491" cy="5585619"/>
          </a:xfrm>
        </p:spPr>
        <p:txBody>
          <a:bodyPr vert="horz" lIns="91440" tIns="45720" rIns="91440" bIns="45720" rtlCol="0" anchor="ctr">
            <a:normAutofit/>
          </a:bodyPr>
          <a:lstStyle/>
          <a:p>
            <a:pPr marL="0" indent="0">
              <a:buNone/>
            </a:pPr>
            <a:endParaRPr lang="en-US" sz="2600">
              <a:cs typeface="Calibri"/>
            </a:endParaRPr>
          </a:p>
          <a:p>
            <a:pPr marL="0" indent="0">
              <a:buNone/>
            </a:pPr>
            <a:r>
              <a:rPr lang="en-US" sz="2600">
                <a:cs typeface="Calibri"/>
              </a:rPr>
              <a:t>SUPRAGINGIVAL CALCULUS </a:t>
            </a:r>
          </a:p>
          <a:p>
            <a:pPr marL="0" indent="0">
              <a:buNone/>
            </a:pPr>
            <a:endParaRPr lang="en-US" sz="2600">
              <a:cs typeface="Calibri"/>
            </a:endParaRPr>
          </a:p>
          <a:p>
            <a:pPr marL="0" indent="0">
              <a:buNone/>
            </a:pPr>
            <a:r>
              <a:rPr lang="en-US" sz="2600">
                <a:cs typeface="Calibri"/>
              </a:rPr>
              <a:t>Predominance of gram positive filaments </a:t>
            </a:r>
          </a:p>
          <a:p>
            <a:r>
              <a:rPr lang="en-US" sz="2600">
                <a:cs typeface="Calibri"/>
              </a:rPr>
              <a:t>Next- gram negative filaments and cocci </a:t>
            </a:r>
          </a:p>
          <a:p>
            <a:endParaRPr lang="en-US" sz="2600">
              <a:cs typeface="Calibri"/>
            </a:endParaRPr>
          </a:p>
          <a:p>
            <a:r>
              <a:rPr lang="en-US" sz="2600">
                <a:cs typeface="Calibri"/>
              </a:rPr>
              <a:t>SUBGINGIVAL CALCULUS </a:t>
            </a:r>
          </a:p>
          <a:p>
            <a:endParaRPr lang="en-US" sz="2600">
              <a:cs typeface="Calibri"/>
            </a:endParaRPr>
          </a:p>
          <a:p>
            <a:r>
              <a:rPr lang="en-US" sz="2600">
                <a:cs typeface="Calibri"/>
              </a:rPr>
              <a:t>'superficial layer- gram negative filaments most numerous </a:t>
            </a:r>
          </a:p>
          <a:p>
            <a:r>
              <a:rPr lang="en-US" sz="2600">
                <a:cs typeface="Calibri"/>
              </a:rPr>
              <a:t>Deep and middle zones – gram positive filaments predominant </a:t>
            </a:r>
          </a:p>
          <a:p>
            <a:endParaRPr lang="en-US" sz="2600">
              <a:cs typeface="Calibri"/>
            </a:endParaRPr>
          </a:p>
        </p:txBody>
      </p:sp>
    </p:spTree>
    <p:extLst>
      <p:ext uri="{BB962C8B-B14F-4D97-AF65-F5344CB8AC3E}">
        <p14:creationId xmlns:p14="http://schemas.microsoft.com/office/powerpoint/2010/main" xmlns="" val="41636621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Learning objectives</a:t>
            </a:r>
            <a:br>
              <a:rPr lang="en-IN" dirty="0" smtClean="0"/>
            </a:br>
            <a:endParaRPr lang="en-US" dirty="0"/>
          </a:p>
        </p:txBody>
      </p:sp>
      <p:sp>
        <p:nvSpPr>
          <p:cNvPr id="3" name="Content Placeholder 2"/>
          <p:cNvSpPr>
            <a:spLocks noGrp="1"/>
          </p:cNvSpPr>
          <p:nvPr>
            <p:ph idx="1"/>
          </p:nvPr>
        </p:nvSpPr>
        <p:spPr/>
        <p:txBody>
          <a:bodyPr/>
          <a:lstStyle/>
          <a:p>
            <a:r>
              <a:rPr lang="en-US" dirty="0" smtClean="0"/>
              <a:t>Definition </a:t>
            </a:r>
          </a:p>
          <a:p>
            <a:r>
              <a:rPr lang="en-US" dirty="0" smtClean="0"/>
              <a:t>Classification, composition</a:t>
            </a:r>
          </a:p>
          <a:p>
            <a:r>
              <a:rPr lang="en-US" dirty="0" smtClean="0"/>
              <a:t>  difference in supra gingival &amp; </a:t>
            </a:r>
            <a:r>
              <a:rPr lang="en-US" smtClean="0"/>
              <a:t>subgingival calculus</a:t>
            </a:r>
            <a:endParaRPr lang="en-US" dirty="0" smtClean="0"/>
          </a:p>
          <a:p>
            <a:r>
              <a:rPr lang="en-US" dirty="0" smtClean="0"/>
              <a:t>Theories of Formation</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BACC6370-2D7E-4714-9D71-7542949D7D5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xmlns=""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xmlns="" id="{256B2C21-A230-48C0-8DF1-C46611373C4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xmlns="" id="{3847E18C-932D-4C95-AABA-FEC7C9499AD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xmlns="" id="{3150CB11-0C61-439E-910F-5787759E72A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xmlns="" id="{43F8A58B-5155-44CE-A5FF-7647B47D0A7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Rectangle 18">
            <a:extLst>
              <a:ext uri="{FF2B5EF4-FFF2-40B4-BE49-F238E27FC236}">
                <a16:creationId xmlns:a16="http://schemas.microsoft.com/office/drawing/2014/main" xmlns="" id="{443F2ACA-E6D6-4028-82DD-F03C262D5DE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2F745AA9-30A9-656C-A5A0-F386CE641837}"/>
              </a:ext>
            </a:extLst>
          </p:cNvPr>
          <p:cNvSpPr>
            <a:spLocks noGrp="1"/>
          </p:cNvSpPr>
          <p:nvPr>
            <p:ph type="title"/>
          </p:nvPr>
        </p:nvSpPr>
        <p:spPr>
          <a:xfrm>
            <a:off x="586478" y="1683756"/>
            <a:ext cx="3115265" cy="2396359"/>
          </a:xfrm>
        </p:spPr>
        <p:txBody>
          <a:bodyPr anchor="b">
            <a:normAutofit/>
          </a:bodyPr>
          <a:lstStyle/>
          <a:p>
            <a:pPr algn="r"/>
            <a:r>
              <a:rPr kumimoji="0" lang="en-US" sz="4000" b="0" i="0" u="none" strike="noStrike" kern="1200" cap="none" spc="0" normalizeH="0" baseline="0" noProof="0">
                <a:ln>
                  <a:noFill/>
                </a:ln>
                <a:solidFill>
                  <a:srgbClr val="FFFFFF"/>
                </a:solidFill>
                <a:effectLst/>
                <a:uLnTx/>
                <a:uFillTx/>
                <a:latin typeface="Calibri" panose="020F0502020204030204"/>
                <a:ea typeface="+mn-ea"/>
                <a:cs typeface="+mn-cs"/>
              </a:rPr>
              <a:t>Attachment to the Tooth Surface</a:t>
            </a:r>
            <a:endParaRPr lang="en-IN" sz="4000">
              <a:solidFill>
                <a:srgbClr val="FFFFFF"/>
              </a:solidFill>
            </a:endParaRPr>
          </a:p>
        </p:txBody>
      </p:sp>
      <p:graphicFrame>
        <p:nvGraphicFramePr>
          <p:cNvPr id="5" name="Content Placeholder 2">
            <a:extLst>
              <a:ext uri="{FF2B5EF4-FFF2-40B4-BE49-F238E27FC236}">
                <a16:creationId xmlns:a16="http://schemas.microsoft.com/office/drawing/2014/main" xmlns="" id="{7B3429FB-B913-8933-05FA-A781DF4B33E5}"/>
              </a:ext>
            </a:extLst>
          </p:cNvPr>
          <p:cNvGraphicFramePr>
            <a:graphicFrameLocks noGrp="1"/>
          </p:cNvGraphicFramePr>
          <p:nvPr>
            <p:ph idx="1"/>
            <p:extLst>
              <p:ext uri="{D42A27DB-BD31-4B8C-83A1-F6EECF244321}">
                <p14:modId xmlns:p14="http://schemas.microsoft.com/office/powerpoint/2010/main" xmlns="" val="1467978929"/>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16660802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32BC26D8-82FB-445E-AA49-62A77D7C1EE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rgbClr val="795E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xmlns="" id="{CB44330D-EA18-4254-AA95-EB49948539B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Content Placeholder 3">
            <a:extLst>
              <a:ext uri="{FF2B5EF4-FFF2-40B4-BE49-F238E27FC236}">
                <a16:creationId xmlns:a16="http://schemas.microsoft.com/office/drawing/2014/main" xmlns="" id="{058C48D4-B214-AFD8-6D23-451CB95EA276}"/>
              </a:ext>
            </a:extLst>
          </p:cNvPr>
          <p:cNvPicPr>
            <a:picLocks noGrp="1" noChangeAspect="1"/>
          </p:cNvPicPr>
          <p:nvPr>
            <p:ph idx="1"/>
          </p:nvPr>
        </p:nvPicPr>
        <p:blipFill>
          <a:blip r:embed="rId2" cstate="print"/>
          <a:stretch>
            <a:fillRect/>
          </a:stretch>
        </p:blipFill>
        <p:spPr>
          <a:xfrm>
            <a:off x="643467" y="1125304"/>
            <a:ext cx="10905066" cy="4607391"/>
          </a:xfrm>
          <a:prstGeom prst="rect">
            <a:avLst/>
          </a:prstGeom>
        </p:spPr>
      </p:pic>
    </p:spTree>
    <p:extLst>
      <p:ext uri="{BB962C8B-B14F-4D97-AF65-F5344CB8AC3E}">
        <p14:creationId xmlns:p14="http://schemas.microsoft.com/office/powerpoint/2010/main" xmlns="" val="1819802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907EF6B7-1338-4443-8C46-6A318D952DF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xmlns="" id="{DAAE4CDD-124C-4DCF-9584-B6033B545DD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c 11">
            <a:extLst>
              <a:ext uri="{FF2B5EF4-FFF2-40B4-BE49-F238E27FC236}">
                <a16:creationId xmlns:a16="http://schemas.microsoft.com/office/drawing/2014/main" xmlns="" id="{081E4A58-353D-44AE-B2FC-2A74E2E400F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TextBox 2">
            <a:extLst>
              <a:ext uri="{FF2B5EF4-FFF2-40B4-BE49-F238E27FC236}">
                <a16:creationId xmlns:a16="http://schemas.microsoft.com/office/drawing/2014/main" xmlns="" id="{45787464-E8F4-6CE9-865D-CF0FB173E838}"/>
              </a:ext>
            </a:extLst>
          </p:cNvPr>
          <p:cNvSpPr txBox="1"/>
          <p:nvPr/>
        </p:nvSpPr>
        <p:spPr>
          <a:xfrm>
            <a:off x="1556964" y="-919518"/>
            <a:ext cx="9796835" cy="7096481"/>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r>
              <a:rPr lang="en-US" sz="3600" b="1" dirty="0"/>
              <a:t>Formation of Calculus </a:t>
            </a:r>
          </a:p>
          <a:p>
            <a:pPr indent="-228600">
              <a:lnSpc>
                <a:spcPct val="90000"/>
              </a:lnSpc>
              <a:spcAft>
                <a:spcPts val="600"/>
              </a:spcAft>
              <a:buFont typeface="Arial" panose="020B0604020202020204" pitchFamily="34" charset="0"/>
              <a:buChar char="•"/>
            </a:pPr>
            <a:endParaRPr lang="en-US" sz="3600" b="1" dirty="0"/>
          </a:p>
          <a:p>
            <a:pPr indent="-228600">
              <a:lnSpc>
                <a:spcPct val="90000"/>
              </a:lnSpc>
              <a:spcAft>
                <a:spcPts val="600"/>
              </a:spcAft>
              <a:buFont typeface="Arial" panose="020B0604020202020204" pitchFamily="34" charset="0"/>
              <a:buChar char="•"/>
            </a:pPr>
            <a:r>
              <a:rPr lang="en-US" sz="2800" dirty="0"/>
              <a:t>Calculus is a dental plaque that has undergone mineralization.</a:t>
            </a:r>
            <a:endParaRPr lang="en-US" sz="2800">
              <a:cs typeface="Calibri"/>
            </a:endParaRPr>
          </a:p>
          <a:p>
            <a:pPr indent="-228600">
              <a:lnSpc>
                <a:spcPct val="90000"/>
              </a:lnSpc>
              <a:spcAft>
                <a:spcPts val="600"/>
              </a:spcAft>
              <a:buFont typeface="Arial" panose="020B0604020202020204" pitchFamily="34" charset="0"/>
              <a:buChar char="•"/>
            </a:pPr>
            <a:r>
              <a:rPr lang="en-US" sz="2800" dirty="0"/>
              <a:t> Calculus is formed by the precipitation of mineral salts, which can start between 1st and 14th day of plaque formation.</a:t>
            </a:r>
            <a:endParaRPr lang="en-US" sz="2800">
              <a:cs typeface="Calibri"/>
            </a:endParaRPr>
          </a:p>
          <a:p>
            <a:pPr indent="-228600">
              <a:lnSpc>
                <a:spcPct val="90000"/>
              </a:lnSpc>
              <a:spcAft>
                <a:spcPts val="600"/>
              </a:spcAft>
              <a:buFont typeface="Arial" panose="020B0604020202020204" pitchFamily="34" charset="0"/>
              <a:buChar char="•"/>
            </a:pPr>
            <a:r>
              <a:rPr lang="en-US" sz="2800" dirty="0"/>
              <a:t>In two days plaque can be 50 percent mineralized and 60 to 90 percent gets mineralized in 12 days. </a:t>
            </a:r>
            <a:endParaRPr lang="en-US" sz="2800">
              <a:cs typeface="Calibri"/>
            </a:endParaRPr>
          </a:p>
        </p:txBody>
      </p:sp>
    </p:spTree>
    <p:extLst>
      <p:ext uri="{BB962C8B-B14F-4D97-AF65-F5344CB8AC3E}">
        <p14:creationId xmlns:p14="http://schemas.microsoft.com/office/powerpoint/2010/main" xmlns="" val="10185448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1BB867FF-FC45-48F7-8104-F89BE54909F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xmlns="" id="{8BB56887-D0D5-4F0C-9E19-7247EB83C8B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xmlns="" id="{AF37A8F4-E4C8-1EC9-D52A-08555F938639}"/>
              </a:ext>
            </a:extLst>
          </p:cNvPr>
          <p:cNvSpPr>
            <a:spLocks noGrp="1"/>
          </p:cNvSpPr>
          <p:nvPr>
            <p:ph type="title"/>
          </p:nvPr>
        </p:nvSpPr>
        <p:spPr>
          <a:xfrm>
            <a:off x="838200" y="365125"/>
            <a:ext cx="10515600" cy="1325563"/>
          </a:xfrm>
        </p:spPr>
        <p:txBody>
          <a:bodyPr>
            <a:normAutofit/>
          </a:bodyPr>
          <a:lstStyle/>
          <a:p>
            <a:endParaRPr lang="en-US"/>
          </a:p>
        </p:txBody>
      </p:sp>
      <p:sp>
        <p:nvSpPr>
          <p:cNvPr id="12" name="Arc 11">
            <a:extLst>
              <a:ext uri="{FF2B5EF4-FFF2-40B4-BE49-F238E27FC236}">
                <a16:creationId xmlns:a16="http://schemas.microsoft.com/office/drawing/2014/main" xmlns="" id="{081E4A58-353D-44AE-B2FC-2A74E2E400F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xmlns="" id="{92582BC5-D810-FBB0-6C8C-A4AAE892A7FA}"/>
              </a:ext>
            </a:extLst>
          </p:cNvPr>
          <p:cNvSpPr>
            <a:spLocks noGrp="1"/>
          </p:cNvSpPr>
          <p:nvPr>
            <p:ph idx="1"/>
          </p:nvPr>
        </p:nvSpPr>
        <p:spPr>
          <a:xfrm>
            <a:off x="838200" y="1825625"/>
            <a:ext cx="10515600" cy="4351338"/>
          </a:xfrm>
        </p:spPr>
        <p:txBody>
          <a:bodyPr vert="horz" lIns="91440" tIns="45720" rIns="91440" bIns="45720" rtlCol="0">
            <a:normAutofit/>
          </a:bodyPr>
          <a:lstStyle/>
          <a:p>
            <a:pPr>
              <a:spcBef>
                <a:spcPts val="0"/>
              </a:spcBef>
            </a:pPr>
            <a:r>
              <a:rPr lang="en-US" dirty="0">
                <a:ea typeface="+mn-lt"/>
                <a:cs typeface="+mn-lt"/>
              </a:rPr>
              <a:t>Calcification starts in separate foci on the inner surface of the plaque. These foci of mineralization gradually increase in size and coalesce to form a solid mass of calculus.</a:t>
            </a:r>
            <a:endParaRPr lang="en-US">
              <a:ea typeface="+mn-lt"/>
              <a:cs typeface="+mn-lt"/>
            </a:endParaRPr>
          </a:p>
          <a:p>
            <a:pPr>
              <a:spcBef>
                <a:spcPts val="0"/>
              </a:spcBef>
            </a:pPr>
            <a:r>
              <a:rPr lang="en-US" dirty="0">
                <a:ea typeface="+mn-lt"/>
                <a:cs typeface="+mn-lt"/>
              </a:rPr>
              <a:t> Calculus formation continues until it reaches maximum levels in about 10 weeks and 6 months, after which there is a decline in its formation, due to mechanical wear from food and from the lips, cheeks and tongue.</a:t>
            </a:r>
            <a:endParaRPr lang="en-US">
              <a:ea typeface="+mn-lt"/>
              <a:cs typeface="+mn-lt"/>
            </a:endParaRPr>
          </a:p>
          <a:p>
            <a:pPr>
              <a:spcBef>
                <a:spcPts val="0"/>
              </a:spcBef>
            </a:pPr>
            <a:r>
              <a:rPr lang="en-US" dirty="0">
                <a:ea typeface="+mn-lt"/>
                <a:cs typeface="+mn-lt"/>
              </a:rPr>
              <a:t> This decline is referred to as reversal phenomenon</a:t>
            </a:r>
            <a:endParaRPr lang="en-IN">
              <a:ea typeface="+mn-lt"/>
              <a:cs typeface="+mn-lt"/>
            </a:endParaRPr>
          </a:p>
          <a:p>
            <a:endParaRPr lang="en-US" dirty="0">
              <a:cs typeface="Calibri"/>
            </a:endParaRPr>
          </a:p>
        </p:txBody>
      </p:sp>
    </p:spTree>
    <p:extLst>
      <p:ext uri="{BB962C8B-B14F-4D97-AF65-F5344CB8AC3E}">
        <p14:creationId xmlns:p14="http://schemas.microsoft.com/office/powerpoint/2010/main" xmlns="" val="29464515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8ECC1FD0-07A2-B3C9-072D-E910A6C96C6F}"/>
              </a:ext>
            </a:extLst>
          </p:cNvPr>
          <p:cNvSpPr txBox="1"/>
          <p:nvPr/>
        </p:nvSpPr>
        <p:spPr>
          <a:xfrm>
            <a:off x="620296" y="540085"/>
            <a:ext cx="10523619" cy="450007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600"/>
              <a:t>Calculus is dental plaque which has undergone mineralization. Calculus formation occurs in three basic steps:</a:t>
            </a:r>
            <a:endParaRPr lang="en-US" sz="3600">
              <a:cs typeface="Calibri"/>
            </a:endParaRPr>
          </a:p>
          <a:p>
            <a:r>
              <a:rPr lang="en-US" sz="4000" b="1"/>
              <a:t>Pellicle formation</a:t>
            </a:r>
            <a:endParaRPr lang="en-US" sz="4000" b="1">
              <a:cs typeface="Calibri"/>
            </a:endParaRPr>
          </a:p>
          <a:p>
            <a:r>
              <a:rPr lang="en-US" sz="3200"/>
              <a:t>All surfaces of the oral cavity are coated with a pellicle.</a:t>
            </a:r>
            <a:endParaRPr lang="en-US" sz="3200">
              <a:cs typeface="Calibri"/>
            </a:endParaRPr>
          </a:p>
          <a:p>
            <a:r>
              <a:rPr lang="en-US" sz="3200"/>
              <a:t>Following tooth eruption or a dental prophylaxis, a thin, saliva- derived layer, called the acquired pellicle, covers the tooth surface.</a:t>
            </a:r>
            <a:endParaRPr lang="en-US" sz="3200">
              <a:cs typeface="Calibri"/>
            </a:endParaRPr>
          </a:p>
        </p:txBody>
      </p:sp>
    </p:spTree>
    <p:extLst>
      <p:ext uri="{BB962C8B-B14F-4D97-AF65-F5344CB8AC3E}">
        <p14:creationId xmlns:p14="http://schemas.microsoft.com/office/powerpoint/2010/main" xmlns="" val="2159025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A793749-6F3F-D8E1-3E81-F435978ED048}"/>
              </a:ext>
            </a:extLst>
          </p:cNvPr>
          <p:cNvSpPr>
            <a:spLocks noGrp="1"/>
          </p:cNvSpPr>
          <p:nvPr>
            <p:ph type="title"/>
          </p:nvPr>
        </p:nvSpPr>
        <p:spPr/>
        <p:txBody>
          <a:bodyPr/>
          <a:lstStyle/>
          <a:p>
            <a:r>
              <a:rPr lang="en-US">
                <a:ea typeface="+mj-lt"/>
                <a:cs typeface="+mj-lt"/>
              </a:rPr>
              <a:t>Pellicle consist of;</a:t>
            </a:r>
            <a:endParaRPr lang="en-US"/>
          </a:p>
        </p:txBody>
      </p:sp>
      <p:pic>
        <p:nvPicPr>
          <p:cNvPr id="4" name="Picture 4">
            <a:extLst>
              <a:ext uri="{FF2B5EF4-FFF2-40B4-BE49-F238E27FC236}">
                <a16:creationId xmlns:a16="http://schemas.microsoft.com/office/drawing/2014/main" xmlns="" id="{5F1783D2-D52D-6835-972F-3114D0CBD5E1}"/>
              </a:ext>
            </a:extLst>
          </p:cNvPr>
          <p:cNvPicPr>
            <a:picLocks noGrp="1" noChangeAspect="1"/>
          </p:cNvPicPr>
          <p:nvPr>
            <p:ph idx="1"/>
          </p:nvPr>
        </p:nvPicPr>
        <p:blipFill>
          <a:blip r:embed="rId2" cstate="print"/>
          <a:stretch>
            <a:fillRect/>
          </a:stretch>
        </p:blipFill>
        <p:spPr>
          <a:xfrm>
            <a:off x="2247900" y="2010569"/>
            <a:ext cx="7696200" cy="3981450"/>
          </a:xfrm>
        </p:spPr>
      </p:pic>
    </p:spTree>
    <p:extLst>
      <p:ext uri="{BB962C8B-B14F-4D97-AF65-F5344CB8AC3E}">
        <p14:creationId xmlns:p14="http://schemas.microsoft.com/office/powerpoint/2010/main" xmlns="" val="16510826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4A3241D-EEE0-49BB-CC3A-168F32E7005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xmlns="" id="{CB7796A1-6C70-89B7-430F-687B3EAF12B1}"/>
              </a:ext>
            </a:extLst>
          </p:cNvPr>
          <p:cNvSpPr>
            <a:spLocks noGrp="1"/>
          </p:cNvSpPr>
          <p:nvPr>
            <p:ph idx="1"/>
          </p:nvPr>
        </p:nvSpPr>
        <p:spPr/>
        <p:txBody>
          <a:bodyPr vert="horz" lIns="91440" tIns="45720" rIns="91440" bIns="45720" rtlCol="0" anchor="t">
            <a:normAutofit/>
          </a:bodyPr>
          <a:lstStyle/>
          <a:p>
            <a:r>
              <a:rPr lang="en-US" sz="3200" b="1" dirty="0">
                <a:ea typeface="+mn-lt"/>
                <a:cs typeface="+mn-lt"/>
              </a:rPr>
              <a:t>Initial adhesion and attachment of bacteria</a:t>
            </a:r>
            <a:endParaRPr lang="en-US" b="1" dirty="0">
              <a:ea typeface="+mn-lt"/>
              <a:cs typeface="+mn-lt"/>
            </a:endParaRPr>
          </a:p>
          <a:p>
            <a:r>
              <a:rPr lang="en-US" sz="3200" dirty="0">
                <a:ea typeface="+mn-lt"/>
                <a:cs typeface="+mn-lt"/>
              </a:rPr>
              <a:t> ﻿﻿Transport to the surface </a:t>
            </a:r>
            <a:r>
              <a:rPr lang="en-US" dirty="0">
                <a:ea typeface="+mn-lt"/>
                <a:cs typeface="+mn-lt"/>
              </a:rPr>
              <a:t>- involves the initial transport of the bacterium to the tooth surface.</a:t>
            </a:r>
          </a:p>
          <a:p>
            <a:r>
              <a:rPr lang="en-US" dirty="0">
                <a:ea typeface="+mn-lt"/>
                <a:cs typeface="+mn-lt"/>
              </a:rPr>
              <a:t> ﻿﻿Initial adhesion - reversible adhesion of the bacterium, initiated by the interaction between the bacterium and the surface, through long-range and short-range forces ﻿﻿Attachment - a firm anchorage between bacterium and surface will be established by specific interactions.</a:t>
            </a:r>
          </a:p>
          <a:p>
            <a:r>
              <a:rPr lang="en-US" dirty="0">
                <a:ea typeface="+mn-lt"/>
                <a:cs typeface="+mn-lt"/>
              </a:rPr>
              <a:t>Attachment - a firm anchorage between bacterium and surface will be established by specific interactions.</a:t>
            </a:r>
            <a:endParaRPr lang="en-US" dirty="0">
              <a:cs typeface="Calibri"/>
            </a:endParaRPr>
          </a:p>
        </p:txBody>
      </p:sp>
    </p:spTree>
    <p:extLst>
      <p:ext uri="{BB962C8B-B14F-4D97-AF65-F5344CB8AC3E}">
        <p14:creationId xmlns:p14="http://schemas.microsoft.com/office/powerpoint/2010/main" xmlns="" val="18381553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B274F6B-3957-FC86-A76C-06CBC4A67D0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xmlns="" id="{FD000104-8CE9-4013-D5D2-82720B97E35D}"/>
              </a:ext>
            </a:extLst>
          </p:cNvPr>
          <p:cNvSpPr>
            <a:spLocks noGrp="1"/>
          </p:cNvSpPr>
          <p:nvPr>
            <p:ph idx="1"/>
          </p:nvPr>
        </p:nvSpPr>
        <p:spPr/>
        <p:txBody>
          <a:bodyPr vert="horz" lIns="91440" tIns="45720" rIns="91440" bIns="45720" rtlCol="0" anchor="t">
            <a:normAutofit/>
          </a:bodyPr>
          <a:lstStyle/>
          <a:p>
            <a:r>
              <a:rPr lang="en-US" b="1" dirty="0">
                <a:ea typeface="+mn-lt"/>
                <a:cs typeface="+mn-lt"/>
              </a:rPr>
              <a:t>Colonization and Plaque Maturation</a:t>
            </a:r>
            <a:r>
              <a:rPr lang="en-US" dirty="0">
                <a:ea typeface="+mn-lt"/>
                <a:cs typeface="+mn-lt"/>
              </a:rPr>
              <a:t> - </a:t>
            </a:r>
          </a:p>
          <a:p>
            <a:r>
              <a:rPr lang="en-US" dirty="0">
                <a:ea typeface="+mn-lt"/>
                <a:cs typeface="+mn-lt"/>
              </a:rPr>
              <a:t>when the firmly attached microorganisms start growing and the newly formed bacterial clusters remain attached, microcolonies or a biofilm can develop.</a:t>
            </a:r>
            <a:endParaRPr lang="en-US">
              <a:cs typeface="Calibri"/>
            </a:endParaRPr>
          </a:p>
        </p:txBody>
      </p:sp>
    </p:spTree>
    <p:extLst>
      <p:ext uri="{BB962C8B-B14F-4D97-AF65-F5344CB8AC3E}">
        <p14:creationId xmlns:p14="http://schemas.microsoft.com/office/powerpoint/2010/main" xmlns="" val="17089622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0149F05-BF4A-527E-7FAE-BEC5754DD2C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xmlns="" id="{9A7A992D-7EB0-B324-24AD-7BEDF99A49FA}"/>
              </a:ext>
            </a:extLst>
          </p:cNvPr>
          <p:cNvSpPr>
            <a:spLocks noGrp="1"/>
          </p:cNvSpPr>
          <p:nvPr>
            <p:ph idx="1"/>
          </p:nvPr>
        </p:nvSpPr>
        <p:spPr/>
        <p:txBody>
          <a:bodyPr vert="horz" lIns="91440" tIns="45720" rIns="91440" bIns="45720" rtlCol="0" anchor="t">
            <a:normAutofit/>
          </a:bodyPr>
          <a:lstStyle/>
          <a:p>
            <a:r>
              <a:rPr lang="en-US" b="1" dirty="0">
                <a:ea typeface="+mn-lt"/>
                <a:cs typeface="+mn-lt"/>
              </a:rPr>
              <a:t>Mineralization</a:t>
            </a:r>
            <a:r>
              <a:rPr lang="en-US" dirty="0">
                <a:ea typeface="+mn-lt"/>
                <a:cs typeface="+mn-lt"/>
              </a:rPr>
              <a:t> :</a:t>
            </a:r>
          </a:p>
          <a:p>
            <a:r>
              <a:rPr lang="en-US" dirty="0">
                <a:ea typeface="+mn-lt"/>
                <a:cs typeface="+mn-lt"/>
              </a:rPr>
              <a:t> rate of formation and accumulation ﻿Formation of plaque consist of amorphous and/ or finely granular organic matrix containing mass of variety of gram positive and gram negative coccoid bacteria and filamentous form</a:t>
            </a:r>
            <a:endParaRPr lang="en-US">
              <a:cs typeface="Calibri"/>
            </a:endParaRPr>
          </a:p>
        </p:txBody>
      </p:sp>
    </p:spTree>
    <p:extLst>
      <p:ext uri="{BB962C8B-B14F-4D97-AF65-F5344CB8AC3E}">
        <p14:creationId xmlns:p14="http://schemas.microsoft.com/office/powerpoint/2010/main" xmlns="" val="175526284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xmlns="" id="{882D6801-D37D-88E7-86AB-F1DD2EFC390A}"/>
              </a:ext>
            </a:extLst>
          </p:cNvPr>
          <p:cNvSpPr>
            <a:spLocks noGrp="1"/>
          </p:cNvSpPr>
          <p:nvPr>
            <p:ph type="title"/>
          </p:nvPr>
        </p:nvSpPr>
        <p:spPr>
          <a:xfrm>
            <a:off x="648929" y="629266"/>
            <a:ext cx="3667039" cy="5506358"/>
          </a:xfrm>
        </p:spPr>
        <p:txBody>
          <a:bodyPr>
            <a:normAutofit/>
          </a:bodyPr>
          <a:lstStyle/>
          <a:p>
            <a:r>
              <a:rPr lang="en-US" sz="4000">
                <a:cs typeface="Calibri Light"/>
              </a:rPr>
              <a:t>THEORIES OF CALCULUS FORMATION </a:t>
            </a:r>
            <a:endParaRPr lang="en-US" sz="4000"/>
          </a:p>
        </p:txBody>
      </p:sp>
      <p:sp>
        <p:nvSpPr>
          <p:cNvPr id="10" name="Rectangle 9">
            <a:extLst>
              <a:ext uri="{FF2B5EF4-FFF2-40B4-BE49-F238E27FC236}">
                <a16:creationId xmlns:a16="http://schemas.microsoft.com/office/drawing/2014/main" xmlns="" id="{577D1452-F0B7-431E-9A24-D3F7103D851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639056" y="0"/>
            <a:ext cx="7552944" cy="6858000"/>
          </a:xfrm>
          <a:prstGeom prst="rect">
            <a:avLst/>
          </a:prstGeom>
          <a:solidFill>
            <a:srgbClr val="C8CA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ounded Rectangle 20">
            <a:extLst>
              <a:ext uri="{FF2B5EF4-FFF2-40B4-BE49-F238E27FC236}">
                <a16:creationId xmlns:a16="http://schemas.microsoft.com/office/drawing/2014/main" xmlns="" id="{A660F4F9-5DF5-4F15-BE6A-CD8648BB114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118267" y="559407"/>
            <a:ext cx="6594522" cy="5739187"/>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xmlns="" id="{AF71C11E-9216-21E3-362D-478F171A9427}"/>
              </a:ext>
            </a:extLst>
          </p:cNvPr>
          <p:cNvSpPr txBox="1"/>
          <p:nvPr/>
        </p:nvSpPr>
        <p:spPr>
          <a:xfrm>
            <a:off x="5657850" y="3714750"/>
            <a:ext cx="2743200" cy="45720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graphicFrame>
        <p:nvGraphicFramePr>
          <p:cNvPr id="6" name="Content Placeholder 3">
            <a:extLst>
              <a:ext uri="{FF2B5EF4-FFF2-40B4-BE49-F238E27FC236}">
                <a16:creationId xmlns:a16="http://schemas.microsoft.com/office/drawing/2014/main" xmlns="" id="{716BB337-0B62-7FB4-F8F9-63D68C17C209}"/>
              </a:ext>
            </a:extLst>
          </p:cNvPr>
          <p:cNvGraphicFramePr>
            <a:graphicFrameLocks noGrp="1"/>
          </p:cNvGraphicFramePr>
          <p:nvPr>
            <p:ph idx="1"/>
            <p:extLst>
              <p:ext uri="{D42A27DB-BD31-4B8C-83A1-F6EECF244321}">
                <p14:modId xmlns:p14="http://schemas.microsoft.com/office/powerpoint/2010/main" xmlns="" val="3595229847"/>
              </p:ext>
            </p:extLst>
          </p:nvPr>
        </p:nvGraphicFramePr>
        <p:xfrm>
          <a:off x="5285232" y="722376"/>
          <a:ext cx="6263640" cy="54132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10190620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9">
            <a:extLst>
              <a:ext uri="{FF2B5EF4-FFF2-40B4-BE49-F238E27FC236}">
                <a16:creationId xmlns:a16="http://schemas.microsoft.com/office/drawing/2014/main" xmlns="" id="{6C4028FD-8BAA-4A19-BFDE-594D991B755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xmlns="" id="{88EE1A74-F518-FE55-BC7A-CDCC2134AFAA}"/>
              </a:ext>
            </a:extLst>
          </p:cNvPr>
          <p:cNvGraphicFramePr>
            <a:graphicFrameLocks noGrp="1"/>
          </p:cNvGraphicFramePr>
          <p:nvPr>
            <p:ph idx="1"/>
            <p:extLst>
              <p:ext uri="{D42A27DB-BD31-4B8C-83A1-F6EECF244321}">
                <p14:modId xmlns:p14="http://schemas.microsoft.com/office/powerpoint/2010/main" xmlns="" val="36835728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324532864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xmlns=""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sketch line">
            <a:extLst>
              <a:ext uri="{FF2B5EF4-FFF2-40B4-BE49-F238E27FC236}">
                <a16:creationId xmlns:a16="http://schemas.microsoft.com/office/drawing/2014/main" xmlns=""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
            <a:extLst>
              <a:ext uri="{FF2B5EF4-FFF2-40B4-BE49-F238E27FC236}">
                <a16:creationId xmlns:a16="http://schemas.microsoft.com/office/drawing/2014/main" xmlns="" id="{3CB47443-1C23-74A0-75F6-52CF170C7E23}"/>
              </a:ext>
            </a:extLst>
          </p:cNvPr>
          <p:cNvSpPr txBox="1"/>
          <p:nvPr/>
        </p:nvSpPr>
        <p:spPr>
          <a:xfrm>
            <a:off x="838200" y="726228"/>
            <a:ext cx="10515600" cy="5455116"/>
          </a:xfrm>
          <a:prstGeom prst="rect">
            <a:avLst/>
          </a:prstGeom>
        </p:spPr>
        <p:txBody>
          <a:bodyPr vert="horz" lIns="91440" tIns="45720" rIns="91440" bIns="45720" rtlCol="0" anchor="t">
            <a:normAutofit lnSpcReduction="10000"/>
          </a:bodyPr>
          <a:lstStyle/>
          <a:p>
            <a:pPr indent="-228600">
              <a:lnSpc>
                <a:spcPct val="90000"/>
              </a:lnSpc>
              <a:spcAft>
                <a:spcPts val="600"/>
              </a:spcAft>
              <a:buFont typeface="Arial" panose="020B0604020202020204" pitchFamily="34" charset="0"/>
              <a:buChar char="•"/>
            </a:pPr>
            <a:r>
              <a:rPr lang="en-US" sz="2800" b="1"/>
              <a:t>BOOSTER MECHANISM</a:t>
            </a:r>
          </a:p>
          <a:p>
            <a:pPr indent="-228600">
              <a:lnSpc>
                <a:spcPct val="90000"/>
              </a:lnSpc>
              <a:spcAft>
                <a:spcPts val="600"/>
              </a:spcAft>
              <a:buFont typeface="Arial" panose="020B0604020202020204" pitchFamily="34" charset="0"/>
              <a:buChar char="•"/>
            </a:pPr>
            <a:endParaRPr lang="en-US" sz="2800" b="1">
              <a:cs typeface="Calibri"/>
            </a:endParaRPr>
          </a:p>
          <a:p>
            <a:pPr indent="-228600">
              <a:lnSpc>
                <a:spcPct val="90000"/>
              </a:lnSpc>
              <a:spcAft>
                <a:spcPts val="600"/>
              </a:spcAft>
              <a:buFont typeface="Arial" panose="020B0604020202020204" pitchFamily="34" charset="0"/>
              <a:buChar char="•"/>
            </a:pPr>
            <a:endParaRPr lang="en-US" sz="2200" b="1"/>
          </a:p>
          <a:p>
            <a:pPr indent="-228600">
              <a:lnSpc>
                <a:spcPct val="90000"/>
              </a:lnSpc>
              <a:spcAft>
                <a:spcPts val="600"/>
              </a:spcAft>
              <a:buFont typeface="Arial" panose="020B0604020202020204" pitchFamily="34" charset="0"/>
              <a:buChar char="•"/>
            </a:pPr>
            <a:r>
              <a:rPr lang="en-US" sz="2800"/>
              <a:t>Mineral precipitation results from a local rise in the degree of saturation of calcium and phosphate ions</a:t>
            </a:r>
            <a:endParaRPr lang="en-US" sz="2800">
              <a:cs typeface="Calibri"/>
            </a:endParaRPr>
          </a:p>
          <a:p>
            <a:pPr indent="-228600">
              <a:lnSpc>
                <a:spcPct val="90000"/>
              </a:lnSpc>
              <a:spcAft>
                <a:spcPts val="600"/>
              </a:spcAft>
              <a:buFont typeface="Arial" panose="020B0604020202020204" pitchFamily="34" charset="0"/>
              <a:buChar char="•"/>
            </a:pPr>
            <a:r>
              <a:rPr lang="en-US" sz="2800"/>
              <a:t>A rise in the pH of the saliva causes the precipitation of calcium phosphate salts by lowering the precipitation constant</a:t>
            </a:r>
            <a:endParaRPr lang="en-US" sz="2800">
              <a:cs typeface="Calibri"/>
            </a:endParaRPr>
          </a:p>
          <a:p>
            <a:pPr indent="-228600">
              <a:lnSpc>
                <a:spcPct val="90000"/>
              </a:lnSpc>
              <a:spcAft>
                <a:spcPts val="600"/>
              </a:spcAft>
              <a:buFont typeface="Arial" panose="020B0604020202020204" pitchFamily="34" charset="0"/>
              <a:buChar char="•"/>
            </a:pPr>
            <a:r>
              <a:rPr lang="en-US" sz="2800"/>
              <a:t>Colloidal proteins in saliva bind calcium and phosphate ions and maintain a supersaturated solution with respect to calcium phosphate salts.</a:t>
            </a:r>
            <a:endParaRPr lang="en-US" sz="2800">
              <a:cs typeface="Calibri"/>
            </a:endParaRPr>
          </a:p>
          <a:p>
            <a:pPr indent="-228600">
              <a:lnSpc>
                <a:spcPct val="90000"/>
              </a:lnSpc>
              <a:spcAft>
                <a:spcPts val="600"/>
              </a:spcAft>
              <a:buFont typeface="Arial" panose="020B0604020202020204" pitchFamily="34" charset="0"/>
              <a:buChar char="•"/>
            </a:pPr>
            <a:r>
              <a:rPr lang="en-US" sz="2800"/>
              <a:t>Phosphatase liberated from dental plaque, desquamated epithelial cells, or bacteria precipitates calcium phosphate by hydrolyzing organic phosphates in saliva, thereby increasing the concentration of free phosphate ions.</a:t>
            </a:r>
            <a:endParaRPr lang="en-US" sz="2800">
              <a:cs typeface="Calibri"/>
            </a:endParaRPr>
          </a:p>
        </p:txBody>
      </p:sp>
    </p:spTree>
    <p:extLst>
      <p:ext uri="{BB962C8B-B14F-4D97-AF65-F5344CB8AC3E}">
        <p14:creationId xmlns:p14="http://schemas.microsoft.com/office/powerpoint/2010/main" xmlns="" val="30382366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xmlns="" id="{2B566528-1B12-4246-9431-5C2D7D0811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xmlns="" id="{F9A90D1C-4774-150F-E5EA-5E367D2D229E}"/>
              </a:ext>
            </a:extLst>
          </p:cNvPr>
          <p:cNvPicPr>
            <a:picLocks noChangeAspect="1"/>
          </p:cNvPicPr>
          <p:nvPr/>
        </p:nvPicPr>
        <p:blipFill>
          <a:blip r:embed="rId2" cstate="print"/>
          <a:stretch>
            <a:fillRect/>
          </a:stretch>
        </p:blipFill>
        <p:spPr>
          <a:xfrm>
            <a:off x="643467" y="1958989"/>
            <a:ext cx="3415612" cy="2940020"/>
          </a:xfrm>
          <a:prstGeom prst="rect">
            <a:avLst/>
          </a:prstGeom>
        </p:spPr>
      </p:pic>
      <p:grpSp>
        <p:nvGrpSpPr>
          <p:cNvPr id="21" name="Group 20">
            <a:extLst>
              <a:ext uri="{FF2B5EF4-FFF2-40B4-BE49-F238E27FC236}">
                <a16:creationId xmlns:a16="http://schemas.microsoft.com/office/drawing/2014/main" xmlns="" id="{C34A4475-365F-4381-A542-4698D63774B8}"/>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flipH="1">
            <a:off x="0" y="0"/>
            <a:ext cx="1097280" cy="1097280"/>
            <a:chOff x="11094720" y="0"/>
            <a:chExt cx="1097280" cy="1097280"/>
          </a:xfrm>
        </p:grpSpPr>
        <p:sp>
          <p:nvSpPr>
            <p:cNvPr id="22" name="Isosceles Triangle 21">
              <a:extLst>
                <a:ext uri="{FF2B5EF4-FFF2-40B4-BE49-F238E27FC236}">
                  <a16:creationId xmlns:a16="http://schemas.microsoft.com/office/drawing/2014/main" xmlns="" id="{148F8F8B-B172-475E-9119-57F2A1C879F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rot="16200000">
              <a:off x="11094720" y="0"/>
              <a:ext cx="1097280" cy="1097280"/>
            </a:xfrm>
            <a:prstGeom prst="triangle">
              <a:avLst>
                <a:gd name="adj" fmla="val 10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xmlns="" id="{1B0349D0-97A5-4654-A515-C72EA9E0B02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rot="2700000">
              <a:off x="11189552" y="127618"/>
              <a:ext cx="457894" cy="457894"/>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TextBox 2">
            <a:extLst>
              <a:ext uri="{FF2B5EF4-FFF2-40B4-BE49-F238E27FC236}">
                <a16:creationId xmlns:a16="http://schemas.microsoft.com/office/drawing/2014/main" xmlns="" id="{27DAAC19-7C08-9401-5CBC-0952A07A1BA7}"/>
              </a:ext>
            </a:extLst>
          </p:cNvPr>
          <p:cNvSpPr txBox="1"/>
          <p:nvPr/>
        </p:nvSpPr>
        <p:spPr>
          <a:xfrm>
            <a:off x="4653440" y="1101192"/>
            <a:ext cx="6895092" cy="5075771"/>
          </a:xfrm>
          <a:prstGeom prst="rect">
            <a:avLst/>
          </a:prstGeom>
        </p:spPr>
        <p:txBody>
          <a:bodyPr vert="horz" lIns="91440" tIns="45720" rIns="91440" bIns="45720" rtlCol="0" anchor="t">
            <a:normAutofit/>
          </a:bodyPr>
          <a:lstStyle/>
          <a:p>
            <a:pPr indent="-228600">
              <a:lnSpc>
                <a:spcPct val="90000"/>
              </a:lnSpc>
              <a:spcAft>
                <a:spcPts val="600"/>
              </a:spcAft>
              <a:buFont typeface="Arial" panose="020B0604020202020204" pitchFamily="34" charset="0"/>
              <a:buChar char="•"/>
            </a:pPr>
            <a:r>
              <a:rPr lang="en-US" sz="3200" b="1"/>
              <a:t>BACTERIOLOGICAL THEORY</a:t>
            </a:r>
            <a:endParaRPr lang="en-US" sz="3200" b="1">
              <a:cs typeface="Calibri"/>
            </a:endParaRPr>
          </a:p>
          <a:p>
            <a:pPr indent="-228600">
              <a:lnSpc>
                <a:spcPct val="90000"/>
              </a:lnSpc>
              <a:spcAft>
                <a:spcPts val="600"/>
              </a:spcAft>
              <a:buFont typeface="Arial" panose="020B0604020202020204" pitchFamily="34" charset="0"/>
              <a:buChar char="•"/>
            </a:pPr>
            <a:endParaRPr lang="en-US" sz="2000" b="1"/>
          </a:p>
          <a:p>
            <a:pPr indent="-228600">
              <a:lnSpc>
                <a:spcPct val="90000"/>
              </a:lnSpc>
              <a:spcAft>
                <a:spcPts val="600"/>
              </a:spcAft>
              <a:buFont typeface="Arial" panose="020B0604020202020204" pitchFamily="34" charset="0"/>
              <a:buChar char="•"/>
            </a:pPr>
            <a:endParaRPr lang="en-US" sz="2000" b="1"/>
          </a:p>
          <a:p>
            <a:pPr indent="-228600">
              <a:lnSpc>
                <a:spcPct val="90000"/>
              </a:lnSpc>
              <a:spcAft>
                <a:spcPts val="600"/>
              </a:spcAft>
              <a:buFont typeface="Arial" panose="020B0604020202020204" pitchFamily="34" charset="0"/>
              <a:buChar char="•"/>
            </a:pPr>
            <a:r>
              <a:rPr lang="en-US" sz="2000"/>
              <a:t>﻿</a:t>
            </a:r>
            <a:r>
              <a:rPr lang="en-US" sz="2800"/>
              <a:t>﻿Oral microorganisms are the primary cause of calculus </a:t>
            </a:r>
            <a:r>
              <a:rPr lang="en-US" sz="2800" err="1"/>
              <a:t>formaton</a:t>
            </a:r>
            <a:endParaRPr lang="en-US" sz="2800">
              <a:cs typeface="Calibri"/>
            </a:endParaRPr>
          </a:p>
          <a:p>
            <a:pPr indent="-228600">
              <a:lnSpc>
                <a:spcPct val="90000"/>
              </a:lnSpc>
              <a:spcAft>
                <a:spcPts val="600"/>
              </a:spcAft>
              <a:buFont typeface="Arial" panose="020B0604020202020204" pitchFamily="34" charset="0"/>
              <a:buChar char="•"/>
            </a:pPr>
            <a:r>
              <a:rPr lang="en-US" sz="2800"/>
              <a:t>﻿﻿Involved in the attachment to the tooth surface.</a:t>
            </a:r>
            <a:endParaRPr lang="en-US" sz="2800">
              <a:cs typeface="Calibri"/>
            </a:endParaRPr>
          </a:p>
          <a:p>
            <a:pPr indent="-228600">
              <a:lnSpc>
                <a:spcPct val="90000"/>
              </a:lnSpc>
              <a:spcAft>
                <a:spcPts val="600"/>
              </a:spcAft>
              <a:buFont typeface="Arial" panose="020B0604020202020204" pitchFamily="34" charset="0"/>
              <a:buChar char="•"/>
            </a:pPr>
            <a:r>
              <a:rPr lang="en-US" sz="2800"/>
              <a:t>﻿﻿</a:t>
            </a:r>
            <a:r>
              <a:rPr lang="en-US" sz="2800" err="1"/>
              <a:t>Leptotrichia</a:t>
            </a:r>
            <a:r>
              <a:rPr lang="en-US" sz="2800"/>
              <a:t> and Actinomyces have been considered most often as the causative microorganism.</a:t>
            </a:r>
            <a:endParaRPr lang="en-US" sz="2800">
              <a:cs typeface="Calibri"/>
            </a:endParaRPr>
          </a:p>
        </p:txBody>
      </p:sp>
      <p:grpSp>
        <p:nvGrpSpPr>
          <p:cNvPr id="25" name="Group 24">
            <a:extLst>
              <a:ext uri="{FF2B5EF4-FFF2-40B4-BE49-F238E27FC236}">
                <a16:creationId xmlns:a16="http://schemas.microsoft.com/office/drawing/2014/main" xmlns="" id="{DC8D6E3B-FFED-480F-941D-FE376375B8B7}"/>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11177940" y="4601497"/>
            <a:ext cx="1014060" cy="2017580"/>
            <a:chOff x="11177940" y="4601497"/>
            <a:chExt cx="1014060" cy="2017580"/>
          </a:xfrm>
        </p:grpSpPr>
        <p:sp>
          <p:nvSpPr>
            <p:cNvPr id="26" name="Isosceles Triangle 25">
              <a:extLst>
                <a:ext uri="{FF2B5EF4-FFF2-40B4-BE49-F238E27FC236}">
                  <a16:creationId xmlns:a16="http://schemas.microsoft.com/office/drawing/2014/main" xmlns="" id="{D3F51FEB-38FB-4F6C-9F7B-2F2AFAB6546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rot="16200000" flipH="1">
              <a:off x="1067618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xmlns="" id="{1E547BA6-BAE0-43BB-A7CA-60F69CE252F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rot="2700000">
              <a:off x="1127850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xmlns="" val="356571933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2B566528-1B12-4246-9431-5C2D7D0811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xmlns="" id="{AE5685A9-DF3B-FED9-332F-669027875F47}"/>
              </a:ext>
            </a:extLst>
          </p:cNvPr>
          <p:cNvSpPr txBox="1"/>
          <p:nvPr/>
        </p:nvSpPr>
        <p:spPr>
          <a:xfrm>
            <a:off x="656835" y="807087"/>
            <a:ext cx="10891698" cy="5369876"/>
          </a:xfrm>
          <a:prstGeom prst="rect">
            <a:avLst/>
          </a:prstGeom>
        </p:spPr>
        <p:txBody>
          <a:bodyPr vert="horz" lIns="91440" tIns="45720" rIns="91440" bIns="45720" rtlCol="0" anchor="t">
            <a:normAutofit lnSpcReduction="10000"/>
          </a:bodyPr>
          <a:lstStyle/>
          <a:p>
            <a:pPr>
              <a:lnSpc>
                <a:spcPct val="90000"/>
              </a:lnSpc>
              <a:spcAft>
                <a:spcPts val="600"/>
              </a:spcAft>
            </a:pPr>
            <a:r>
              <a:rPr lang="en-US" sz="2800" b="1" dirty="0"/>
              <a:t>INHIBITION THEORY</a:t>
            </a:r>
            <a:endParaRPr lang="en-US" sz="2800" b="1" dirty="0">
              <a:cs typeface="Calibri"/>
            </a:endParaRPr>
          </a:p>
          <a:p>
            <a:pPr indent="-228600">
              <a:lnSpc>
                <a:spcPct val="90000"/>
              </a:lnSpc>
              <a:spcAft>
                <a:spcPts val="600"/>
              </a:spcAft>
              <a:buFont typeface="Arial" panose="020B0604020202020204" pitchFamily="34" charset="0"/>
              <a:buChar char="•"/>
            </a:pPr>
            <a:endParaRPr lang="en-US" sz="1400" b="1"/>
          </a:p>
          <a:p>
            <a:pPr>
              <a:lnSpc>
                <a:spcPct val="90000"/>
              </a:lnSpc>
              <a:spcAft>
                <a:spcPts val="600"/>
              </a:spcAft>
            </a:pPr>
            <a:r>
              <a:rPr lang="en-US" sz="3200" dirty="0"/>
              <a:t>• Calcification at specific sites - because of inhibiting mechanism at non-calcifying sites.</a:t>
            </a:r>
            <a:endParaRPr lang="en-US" sz="3200" dirty="0">
              <a:cs typeface="Calibri"/>
            </a:endParaRPr>
          </a:p>
          <a:p>
            <a:pPr indent="-228600">
              <a:lnSpc>
                <a:spcPct val="90000"/>
              </a:lnSpc>
              <a:spcAft>
                <a:spcPts val="600"/>
              </a:spcAft>
              <a:buFont typeface="Arial" panose="020B0604020202020204" pitchFamily="34" charset="0"/>
              <a:buChar char="•"/>
            </a:pPr>
            <a:r>
              <a:rPr lang="en-US" sz="3200" dirty="0"/>
              <a:t>﻿﻿The site where calcification occur the inhibitor is apparently altered or Removed</a:t>
            </a:r>
            <a:endParaRPr lang="en-US" sz="3200" dirty="0">
              <a:cs typeface="Calibri"/>
            </a:endParaRPr>
          </a:p>
          <a:p>
            <a:pPr indent="-228600">
              <a:lnSpc>
                <a:spcPct val="90000"/>
              </a:lnSpc>
              <a:spcAft>
                <a:spcPts val="600"/>
              </a:spcAft>
              <a:buFont typeface="Arial" panose="020B0604020202020204" pitchFamily="34" charset="0"/>
              <a:buChar char="•"/>
            </a:pPr>
            <a:r>
              <a:rPr lang="en-US" sz="3200" dirty="0"/>
              <a:t>Alkaline pyrophosphatase enzyme involved in controlling mechanism-hydrolyzes pyrophosphate to phosphate (Russell and Fleisch 1970).</a:t>
            </a:r>
            <a:endParaRPr lang="en-US" sz="3200" dirty="0">
              <a:cs typeface="Calibri"/>
            </a:endParaRPr>
          </a:p>
          <a:p>
            <a:pPr indent="-228600">
              <a:lnSpc>
                <a:spcPct val="90000"/>
              </a:lnSpc>
              <a:spcAft>
                <a:spcPts val="600"/>
              </a:spcAft>
              <a:buFont typeface="Arial" panose="020B0604020202020204" pitchFamily="34" charset="0"/>
              <a:buChar char="•"/>
            </a:pPr>
            <a:r>
              <a:rPr lang="en-US" sz="3200" dirty="0"/>
              <a:t>﻿﻿Pyrophosphate inhibits calcification - prevents the initial nucleus from growing, possibly by poisoning the growth centers of the crystals</a:t>
            </a:r>
            <a:endParaRPr lang="en-US" sz="3200" dirty="0">
              <a:cs typeface="Calibri"/>
            </a:endParaRPr>
          </a:p>
        </p:txBody>
      </p:sp>
      <p:sp>
        <p:nvSpPr>
          <p:cNvPr id="10" name="Rectangle 9">
            <a:extLst>
              <a:ext uri="{FF2B5EF4-FFF2-40B4-BE49-F238E27FC236}">
                <a16:creationId xmlns:a16="http://schemas.microsoft.com/office/drawing/2014/main" xmlns=""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xmlns="" id="{A580F890-B085-4E95-96AA-55AEBEC5CE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xmlns="" id="{D3F51FEB-38FB-4F6C-9F7B-2F2AFAB654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xmlns="" id="{1E547BA6-BAE0-43BB-A7CA-60F69CE252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xmlns="" val="302248142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ketch line">
            <a:extLst>
              <a:ext uri="{FF2B5EF4-FFF2-40B4-BE49-F238E27FC236}">
                <a16:creationId xmlns:a16="http://schemas.microsoft.com/office/drawing/2014/main" xmlns=""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xmlns="" id="{1C45A74D-40A3-51BB-9413-6C38E57B6457}"/>
              </a:ext>
            </a:extLst>
          </p:cNvPr>
          <p:cNvSpPr txBox="1"/>
          <p:nvPr/>
        </p:nvSpPr>
        <p:spPr>
          <a:xfrm>
            <a:off x="838200" y="1127279"/>
            <a:ext cx="10515600" cy="5054065"/>
          </a:xfrm>
          <a:prstGeom prst="rect">
            <a:avLst/>
          </a:prstGeom>
        </p:spPr>
        <p:txBody>
          <a:bodyPr vert="horz" lIns="91440" tIns="45720" rIns="91440" bIns="45720" rtlCol="0" anchor="t">
            <a:normAutofit/>
          </a:bodyPr>
          <a:lstStyle/>
          <a:p>
            <a:pPr indent="-228600">
              <a:lnSpc>
                <a:spcPct val="90000"/>
              </a:lnSpc>
              <a:spcAft>
                <a:spcPts val="600"/>
              </a:spcAft>
              <a:buFont typeface="Arial" panose="020B0604020202020204" pitchFamily="34" charset="0"/>
              <a:buChar char="•"/>
            </a:pPr>
            <a:r>
              <a:rPr lang="en-US" sz="2400" b="1" dirty="0"/>
              <a:t>TRANSFORMATION THEORY</a:t>
            </a:r>
            <a:endParaRPr lang="en-US" sz="2400" b="1" dirty="0">
              <a:cs typeface="Calibri"/>
            </a:endParaRPr>
          </a:p>
          <a:p>
            <a:pPr indent="-228600">
              <a:lnSpc>
                <a:spcPct val="90000"/>
              </a:lnSpc>
              <a:spcAft>
                <a:spcPts val="600"/>
              </a:spcAft>
              <a:buFont typeface="Arial" panose="020B0604020202020204" pitchFamily="34" charset="0"/>
              <a:buChar char="•"/>
            </a:pPr>
            <a:endParaRPr lang="en-US" sz="2400" b="1"/>
          </a:p>
          <a:p>
            <a:pPr>
              <a:lnSpc>
                <a:spcPct val="90000"/>
              </a:lnSpc>
              <a:spcAft>
                <a:spcPts val="600"/>
              </a:spcAft>
            </a:pPr>
            <a:r>
              <a:rPr lang="en-US" sz="3200" dirty="0"/>
              <a:t>• Hypothesis - hydroxyapatite need not arise exclusively via </a:t>
            </a:r>
            <a:r>
              <a:rPr lang="en-US" sz="3200" dirty="0" err="1"/>
              <a:t>epitaxis</a:t>
            </a:r>
            <a:r>
              <a:rPr lang="en-US" sz="3200" dirty="0"/>
              <a:t> or nucleation.</a:t>
            </a:r>
            <a:endParaRPr lang="en-US" sz="3200" dirty="0">
              <a:cs typeface="Calibri"/>
            </a:endParaRPr>
          </a:p>
          <a:p>
            <a:pPr indent="-228600">
              <a:lnSpc>
                <a:spcPct val="90000"/>
              </a:lnSpc>
              <a:spcAft>
                <a:spcPts val="600"/>
              </a:spcAft>
              <a:buFont typeface="Arial" panose="020B0604020202020204" pitchFamily="34" charset="0"/>
              <a:buChar char="•"/>
            </a:pPr>
            <a:r>
              <a:rPr lang="en-US" sz="3200" dirty="0"/>
              <a:t>Amorphous non-crystalline deposits and brushite</a:t>
            </a:r>
            <a:endParaRPr lang="en-US" sz="3200" dirty="0">
              <a:cs typeface="Calibri"/>
            </a:endParaRPr>
          </a:p>
          <a:p>
            <a:pPr indent="-228600">
              <a:lnSpc>
                <a:spcPct val="90000"/>
              </a:lnSpc>
              <a:spcAft>
                <a:spcPts val="600"/>
              </a:spcAft>
              <a:buFont typeface="Arial" panose="020B0604020202020204" pitchFamily="34" charset="0"/>
              <a:buChar char="•"/>
            </a:pPr>
            <a:r>
              <a:rPr lang="en-US" sz="3200" dirty="0"/>
              <a:t>Transformed into </a:t>
            </a:r>
            <a:r>
              <a:rPr lang="en-US" sz="3200" dirty="0" err="1"/>
              <a:t>octacalcium</a:t>
            </a:r>
            <a:r>
              <a:rPr lang="en-US" sz="3200" dirty="0"/>
              <a:t> phosphate and then to hydroxyapatite (Eanes et al 1970).</a:t>
            </a:r>
            <a:endParaRPr lang="en-US" sz="3200" dirty="0">
              <a:cs typeface="Calibri"/>
            </a:endParaRPr>
          </a:p>
          <a:p>
            <a:pPr>
              <a:lnSpc>
                <a:spcPct val="90000"/>
              </a:lnSpc>
              <a:spcAft>
                <a:spcPts val="600"/>
              </a:spcAft>
            </a:pPr>
            <a:r>
              <a:rPr lang="en-US" sz="3200" dirty="0"/>
              <a:t>• Controlling mechanism in transformation mechanism can be pyrophosphate (Fleisch et al 1968).</a:t>
            </a:r>
            <a:endParaRPr lang="en-US" sz="3200" dirty="0">
              <a:cs typeface="Calibri"/>
            </a:endParaRPr>
          </a:p>
        </p:txBody>
      </p:sp>
    </p:spTree>
    <p:extLst>
      <p:ext uri="{BB962C8B-B14F-4D97-AF65-F5344CB8AC3E}">
        <p14:creationId xmlns:p14="http://schemas.microsoft.com/office/powerpoint/2010/main" xmlns="" val="353627930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2B566528-1B12-4246-9431-5C2D7D0811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xmlns="" id="{86063E4B-BD14-7DA0-56D4-AE01FF604609}"/>
              </a:ext>
            </a:extLst>
          </p:cNvPr>
          <p:cNvSpPr txBox="1"/>
          <p:nvPr/>
        </p:nvSpPr>
        <p:spPr>
          <a:xfrm>
            <a:off x="656835" y="606560"/>
            <a:ext cx="10891698" cy="5570403"/>
          </a:xfrm>
          <a:prstGeom prst="rect">
            <a:avLst/>
          </a:prstGeom>
        </p:spPr>
        <p:txBody>
          <a:bodyPr vert="horz" lIns="91440" tIns="45720" rIns="91440" bIns="45720" rtlCol="0" anchor="t">
            <a:normAutofit/>
          </a:bodyPr>
          <a:lstStyle/>
          <a:p>
            <a:pPr indent="-228600">
              <a:lnSpc>
                <a:spcPct val="90000"/>
              </a:lnSpc>
              <a:spcAft>
                <a:spcPts val="600"/>
              </a:spcAft>
              <a:buFont typeface="Arial" panose="020B0604020202020204" pitchFamily="34" charset="0"/>
              <a:buChar char="•"/>
            </a:pPr>
            <a:r>
              <a:rPr lang="en-US" sz="2800" b="1"/>
              <a:t>EPITACTIC CONCEPT / SEEDING THEORY/HETEROGENOUS NUCLEATION</a:t>
            </a:r>
            <a:endParaRPr lang="en-US" sz="2800" b="1">
              <a:cs typeface="Calibri"/>
            </a:endParaRPr>
          </a:p>
          <a:p>
            <a:pPr>
              <a:lnSpc>
                <a:spcPct val="90000"/>
              </a:lnSpc>
              <a:spcAft>
                <a:spcPts val="600"/>
              </a:spcAft>
            </a:pPr>
            <a:r>
              <a:rPr lang="en-US" sz="2800" b="1"/>
              <a:t>(Mandel 1957)</a:t>
            </a:r>
            <a:endParaRPr lang="en-US" sz="2800" b="1">
              <a:cs typeface="Calibri"/>
            </a:endParaRPr>
          </a:p>
          <a:p>
            <a:pPr indent="-228600">
              <a:lnSpc>
                <a:spcPct val="90000"/>
              </a:lnSpc>
              <a:spcAft>
                <a:spcPts val="600"/>
              </a:spcAft>
              <a:buFont typeface="Arial" panose="020B0604020202020204" pitchFamily="34" charset="0"/>
              <a:buChar char="•"/>
            </a:pPr>
            <a:r>
              <a:rPr lang="en-US" sz="2800"/>
              <a:t>According to this concept, seeding agents induce small foci of calcification which enlarge and coalesce to form a calcified mass.</a:t>
            </a:r>
            <a:endParaRPr lang="en-US" sz="2800">
              <a:cs typeface="Calibri"/>
            </a:endParaRPr>
          </a:p>
          <a:p>
            <a:pPr indent="-228600">
              <a:lnSpc>
                <a:spcPct val="90000"/>
              </a:lnSpc>
              <a:spcAft>
                <a:spcPts val="600"/>
              </a:spcAft>
              <a:buFont typeface="Arial" panose="020B0604020202020204" pitchFamily="34" charset="0"/>
              <a:buChar char="•"/>
            </a:pPr>
            <a:r>
              <a:rPr lang="en-US" sz="2800"/>
              <a:t>The seeding agent in calculus formation are not known, but it is suspected that the intercellular </a:t>
            </a:r>
            <a:r>
              <a:rPr lang="en-US" sz="2800" err="1"/>
              <a:t>marix</a:t>
            </a:r>
            <a:r>
              <a:rPr lang="en-US" sz="2800"/>
              <a:t> of plaque plays an active role.</a:t>
            </a:r>
            <a:endParaRPr lang="en-US" sz="2800">
              <a:cs typeface="Calibri"/>
            </a:endParaRPr>
          </a:p>
          <a:p>
            <a:pPr indent="-228600">
              <a:lnSpc>
                <a:spcPct val="90000"/>
              </a:lnSpc>
              <a:spcAft>
                <a:spcPts val="600"/>
              </a:spcAft>
              <a:buFont typeface="Arial" panose="020B0604020202020204" pitchFamily="34" charset="0"/>
              <a:buChar char="•"/>
            </a:pPr>
            <a:r>
              <a:rPr lang="en-US" sz="2800"/>
              <a:t>The carbohydrate protein complexes may initiate calcification by removing calcium from the saliva(chelation) and binding with it to form nuclei that induce subsequent deposition of minerals.</a:t>
            </a:r>
            <a:endParaRPr lang="en-US" sz="2800">
              <a:cs typeface="Calibri"/>
            </a:endParaRPr>
          </a:p>
        </p:txBody>
      </p:sp>
      <p:sp>
        <p:nvSpPr>
          <p:cNvPr id="10" name="Rectangle 9">
            <a:extLst>
              <a:ext uri="{FF2B5EF4-FFF2-40B4-BE49-F238E27FC236}">
                <a16:creationId xmlns:a16="http://schemas.microsoft.com/office/drawing/2014/main" xmlns=""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xmlns="" id="{A580F890-B085-4E95-96AA-55AEBEC5CE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xmlns="" id="{D3F51FEB-38FB-4F6C-9F7B-2F2AFAB654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xmlns="" id="{1E547BA6-BAE0-43BB-A7CA-60F69CE252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xmlns="" val="56699077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ketch line">
            <a:extLst>
              <a:ext uri="{FF2B5EF4-FFF2-40B4-BE49-F238E27FC236}">
                <a16:creationId xmlns:a16="http://schemas.microsoft.com/office/drawing/2014/main" xmlns=""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xmlns="" id="{EA9B4B41-BC83-43D4-72BF-02F37B7BDE12}"/>
              </a:ext>
            </a:extLst>
          </p:cNvPr>
          <p:cNvSpPr txBox="1"/>
          <p:nvPr/>
        </p:nvSpPr>
        <p:spPr>
          <a:xfrm>
            <a:off x="838200" y="1020332"/>
            <a:ext cx="10515600" cy="5161012"/>
          </a:xfrm>
          <a:prstGeom prst="rect">
            <a:avLst/>
          </a:prstGeom>
        </p:spPr>
        <p:txBody>
          <a:bodyPr vert="horz" lIns="91440" tIns="45720" rIns="91440" bIns="45720" rtlCol="0" anchor="t">
            <a:normAutofit/>
          </a:bodyPr>
          <a:lstStyle/>
          <a:p>
            <a:pPr indent="-228600">
              <a:lnSpc>
                <a:spcPct val="90000"/>
              </a:lnSpc>
              <a:spcAft>
                <a:spcPts val="600"/>
              </a:spcAft>
              <a:buFont typeface="Arial" panose="020B0604020202020204" pitchFamily="34" charset="0"/>
              <a:buChar char="•"/>
            </a:pPr>
            <a:r>
              <a:rPr lang="en-US" sz="3200" b="1"/>
              <a:t>Enzymatic theory</a:t>
            </a:r>
          </a:p>
          <a:p>
            <a:pPr indent="-228600">
              <a:lnSpc>
                <a:spcPct val="90000"/>
              </a:lnSpc>
              <a:spcAft>
                <a:spcPts val="600"/>
              </a:spcAft>
              <a:buFont typeface="Arial" panose="020B0604020202020204" pitchFamily="34" charset="0"/>
              <a:buChar char="•"/>
            </a:pPr>
            <a:endParaRPr lang="en-US" sz="2200" b="1"/>
          </a:p>
          <a:p>
            <a:pPr indent="-228600">
              <a:lnSpc>
                <a:spcPct val="90000"/>
              </a:lnSpc>
              <a:spcAft>
                <a:spcPts val="600"/>
              </a:spcAft>
              <a:buFont typeface="Arial" panose="020B0604020202020204" pitchFamily="34" charset="0"/>
              <a:buChar char="•"/>
            </a:pPr>
            <a:r>
              <a:rPr lang="en-US" sz="2800"/>
              <a:t>Calculus formation is the resultant of the action of phosphatases derived from either oral tissues or oral microorganism on some salivary phosphate containing </a:t>
            </a:r>
            <a:r>
              <a:rPr lang="en-US" sz="2800" err="1"/>
              <a:t>complex,most</a:t>
            </a:r>
            <a:r>
              <a:rPr lang="en-US" sz="2800"/>
              <a:t> probably </a:t>
            </a:r>
            <a:r>
              <a:rPr lang="en-US" sz="2800" err="1"/>
              <a:t>phospheric</a:t>
            </a:r>
            <a:r>
              <a:rPr lang="en-US" sz="2800"/>
              <a:t> esters of the </a:t>
            </a:r>
            <a:r>
              <a:rPr lang="en-US" sz="2800" err="1"/>
              <a:t>hexophosphoric</a:t>
            </a:r>
            <a:r>
              <a:rPr lang="en-US" sz="2800"/>
              <a:t> group. (</a:t>
            </a:r>
            <a:r>
              <a:rPr lang="en-US" sz="2800" err="1"/>
              <a:t>Adamson.KT</a:t>
            </a:r>
            <a:r>
              <a:rPr lang="en-US" sz="2800"/>
              <a:t> 1929)</a:t>
            </a:r>
            <a:endParaRPr lang="en-US" sz="2800">
              <a:cs typeface="Calibri"/>
            </a:endParaRPr>
          </a:p>
        </p:txBody>
      </p:sp>
    </p:spTree>
    <p:extLst>
      <p:ext uri="{BB962C8B-B14F-4D97-AF65-F5344CB8AC3E}">
        <p14:creationId xmlns:p14="http://schemas.microsoft.com/office/powerpoint/2010/main" xmlns="" val="309868977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xmlns="" id="{4AC6B390-BC59-4F1D-A0EE-D71A92F0A0B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2" name="Freeform: Shape 11">
            <a:extLst>
              <a:ext uri="{FF2B5EF4-FFF2-40B4-BE49-F238E27FC236}">
                <a16:creationId xmlns:a16="http://schemas.microsoft.com/office/drawing/2014/main" xmlns="" id="{B6C60D79-16F1-4C4B-B7E3-7634E7069CD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9519137" y="5486400"/>
            <a:ext cx="2672863" cy="1371600"/>
          </a:xfrm>
          <a:custGeom>
            <a:avLst/>
            <a:gdLst>
              <a:gd name="connsiteX0" fmla="*/ 1721734 w 2672863"/>
              <a:gd name="connsiteY0" fmla="*/ 0 h 1371600"/>
              <a:gd name="connsiteX1" fmla="*/ 2564444 w 2672863"/>
              <a:gd name="connsiteY1" fmla="*/ 213382 h 1371600"/>
              <a:gd name="connsiteX2" fmla="*/ 2672863 w 2672863"/>
              <a:gd name="connsiteY2" fmla="*/ 279248 h 1371600"/>
              <a:gd name="connsiteX3" fmla="*/ 2672863 w 2672863"/>
              <a:gd name="connsiteY3" fmla="*/ 1371600 h 1371600"/>
              <a:gd name="connsiteX4" fmla="*/ 0 w 2672863"/>
              <a:gd name="connsiteY4" fmla="*/ 1371600 h 1371600"/>
              <a:gd name="connsiteX5" fmla="*/ 33268 w 2672863"/>
              <a:gd name="connsiteY5" fmla="*/ 1242216 h 1371600"/>
              <a:gd name="connsiteX6" fmla="*/ 1721734 w 2672863"/>
              <a:gd name="connsiteY6" fmla="*/ 0 h 137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2863" h="1371600">
                <a:moveTo>
                  <a:pt x="1721734" y="0"/>
                </a:moveTo>
                <a:cubicBezTo>
                  <a:pt x="2026863" y="0"/>
                  <a:pt x="2313937" y="77299"/>
                  <a:pt x="2564444" y="213382"/>
                </a:cubicBezTo>
                <a:lnTo>
                  <a:pt x="2672863" y="279248"/>
                </a:lnTo>
                <a:lnTo>
                  <a:pt x="2672863" y="1371600"/>
                </a:lnTo>
                <a:lnTo>
                  <a:pt x="0" y="1371600"/>
                </a:lnTo>
                <a:lnTo>
                  <a:pt x="33268" y="1242216"/>
                </a:lnTo>
                <a:cubicBezTo>
                  <a:pt x="257110" y="522539"/>
                  <a:pt x="928399" y="0"/>
                  <a:pt x="1721734"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7" name="Graphic 6" descr="Smiling Face with No Fill">
            <a:extLst>
              <a:ext uri="{FF2B5EF4-FFF2-40B4-BE49-F238E27FC236}">
                <a16:creationId xmlns:a16="http://schemas.microsoft.com/office/drawing/2014/main" xmlns="" id="{297A22C3-16E0-F296-278D-1888195815AE}"/>
              </a:ext>
            </a:extLst>
          </p:cNvPr>
          <p:cNvPicPr>
            <a:picLocks noChangeAspect="1"/>
          </p:cNvPicPr>
          <p:nvPr/>
        </p:nvPicPr>
        <p:blipFill>
          <a:blip r:embed="rId2" cstate="print">
            <a:extLst>
              <a:ext uri="{28A0092B-C50C-407E-A947-70E740481C1C}">
                <a14:useLocalDpi xmlns:a14="http://schemas.microsoft.com/office/drawing/2010/main" xmlns="" val="0"/>
              </a:ext>
              <a:ext uri="{96DAC541-7B7A-43D3-8B79-37D633B846F1}">
                <asvg:svgBlip xmlns:asvg="http://schemas.microsoft.com/office/drawing/2016/SVG/main" xmlns="" r:embed="rId3"/>
              </a:ext>
            </a:extLst>
          </a:blip>
          <a:stretch>
            <a:fillRect/>
          </a:stretch>
        </p:blipFill>
        <p:spPr>
          <a:xfrm>
            <a:off x="6541053" y="953955"/>
            <a:ext cx="4777381" cy="4777381"/>
          </a:xfrm>
          <a:custGeom>
            <a:avLst/>
            <a:gdLst/>
            <a:ahLst/>
            <a:cxnLst/>
            <a:rect l="l" t="t" r="r" b="b"/>
            <a:pathLst>
              <a:path w="4777381" h="5643794">
                <a:moveTo>
                  <a:pt x="143704" y="0"/>
                </a:moveTo>
                <a:lnTo>
                  <a:pt x="4633677" y="0"/>
                </a:lnTo>
                <a:cubicBezTo>
                  <a:pt x="4713043" y="0"/>
                  <a:pt x="4777381" y="64338"/>
                  <a:pt x="4777381" y="143704"/>
                </a:cubicBezTo>
                <a:lnTo>
                  <a:pt x="4777381" y="5500090"/>
                </a:lnTo>
                <a:cubicBezTo>
                  <a:pt x="4777381" y="5579456"/>
                  <a:pt x="4713043" y="5643794"/>
                  <a:pt x="4633677" y="5643794"/>
                </a:cubicBezTo>
                <a:lnTo>
                  <a:pt x="143704" y="5643794"/>
                </a:lnTo>
                <a:cubicBezTo>
                  <a:pt x="64338" y="5643794"/>
                  <a:pt x="0" y="5579456"/>
                  <a:pt x="0" y="5500090"/>
                </a:cubicBezTo>
                <a:lnTo>
                  <a:pt x="0" y="143704"/>
                </a:lnTo>
                <a:cubicBezTo>
                  <a:pt x="0" y="64338"/>
                  <a:pt x="64338" y="0"/>
                  <a:pt x="143704" y="0"/>
                </a:cubicBezTo>
                <a:close/>
              </a:path>
            </a:pathLst>
          </a:custGeom>
        </p:spPr>
      </p:pic>
      <p:sp>
        <p:nvSpPr>
          <p:cNvPr id="14" name="Arc 13">
            <a:extLst>
              <a:ext uri="{FF2B5EF4-FFF2-40B4-BE49-F238E27FC236}">
                <a16:creationId xmlns:a16="http://schemas.microsoft.com/office/drawing/2014/main" xmlns="" id="{426B127E-6498-4C77-9C9D-4553A5113B8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602050" y="650160"/>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xmlns="" id="{125C5E9C-CFCD-0A73-B85D-1F02F0553B8B}"/>
              </a:ext>
            </a:extLst>
          </p:cNvPr>
          <p:cNvSpPr>
            <a:spLocks noGrp="1"/>
          </p:cNvSpPr>
          <p:nvPr>
            <p:ph type="title"/>
          </p:nvPr>
        </p:nvSpPr>
        <p:spPr>
          <a:xfrm>
            <a:off x="838201" y="479493"/>
            <a:ext cx="5257800" cy="1325563"/>
          </a:xfrm>
        </p:spPr>
        <p:txBody>
          <a:bodyPr>
            <a:normAutofit/>
          </a:bodyPr>
          <a:lstStyle/>
          <a:p>
            <a:endParaRPr lang="en-US"/>
          </a:p>
        </p:txBody>
      </p:sp>
      <p:sp>
        <p:nvSpPr>
          <p:cNvPr id="3" name="Content Placeholder 2">
            <a:extLst>
              <a:ext uri="{FF2B5EF4-FFF2-40B4-BE49-F238E27FC236}">
                <a16:creationId xmlns:a16="http://schemas.microsoft.com/office/drawing/2014/main" xmlns="" id="{B5BD7DFA-0F68-6801-996C-AB11AAC62740}"/>
              </a:ext>
            </a:extLst>
          </p:cNvPr>
          <p:cNvSpPr>
            <a:spLocks noGrp="1"/>
          </p:cNvSpPr>
          <p:nvPr>
            <p:ph idx="1"/>
          </p:nvPr>
        </p:nvSpPr>
        <p:spPr>
          <a:xfrm>
            <a:off x="838201" y="1984443"/>
            <a:ext cx="5257800" cy="4192520"/>
          </a:xfrm>
        </p:spPr>
        <p:txBody>
          <a:bodyPr vert="horz" lIns="91440" tIns="45720" rIns="91440" bIns="45720" rtlCol="0">
            <a:normAutofit/>
          </a:bodyPr>
          <a:lstStyle/>
          <a:p>
            <a:r>
              <a:rPr lang="en-US" sz="5400" dirty="0">
                <a:cs typeface="Calibri"/>
              </a:rPr>
              <a:t>THANK YOU</a:t>
            </a:r>
            <a:r>
              <a:rPr lang="en-US" dirty="0">
                <a:cs typeface="Calibri"/>
              </a:rPr>
              <a:t> </a:t>
            </a:r>
            <a:endParaRPr lang="en-US" dirty="0"/>
          </a:p>
        </p:txBody>
      </p:sp>
    </p:spTree>
    <p:extLst>
      <p:ext uri="{BB962C8B-B14F-4D97-AF65-F5344CB8AC3E}">
        <p14:creationId xmlns:p14="http://schemas.microsoft.com/office/powerpoint/2010/main" xmlns="" val="1069999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2E442304-DDBD-4F7B-8017-36BCC863FB4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23FC805F-975C-E2C8-ABA4-D7D62C89B53C}"/>
              </a:ext>
            </a:extLst>
          </p:cNvPr>
          <p:cNvSpPr>
            <a:spLocks noGrp="1"/>
          </p:cNvSpPr>
          <p:nvPr>
            <p:ph type="title"/>
          </p:nvPr>
        </p:nvSpPr>
        <p:spPr>
          <a:xfrm>
            <a:off x="635000" y="640823"/>
            <a:ext cx="3418659" cy="5583148"/>
          </a:xfrm>
        </p:spPr>
        <p:txBody>
          <a:bodyPr anchor="ctr">
            <a:normAutofit/>
          </a:bodyPr>
          <a:lstStyle/>
          <a:p>
            <a:r>
              <a:rPr lang="en-US" sz="5400"/>
              <a:t>SYNONYMS </a:t>
            </a:r>
            <a:endParaRPr lang="en-IN" sz="5400"/>
          </a:p>
        </p:txBody>
      </p:sp>
      <p:sp>
        <p:nvSpPr>
          <p:cNvPr id="11" name="sketch line">
            <a:extLst>
              <a:ext uri="{FF2B5EF4-FFF2-40B4-BE49-F238E27FC236}">
                <a16:creationId xmlns:a16="http://schemas.microsoft.com/office/drawing/2014/main" xmlns="" id="{5E107275-3853-46FD-A241-DE4355A4267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xmlns="" id="{B5E6FF8C-B8A0-136C-FEC4-46367AF7B305}"/>
              </a:ext>
            </a:extLst>
          </p:cNvPr>
          <p:cNvGraphicFramePr>
            <a:graphicFrameLocks noGrp="1"/>
          </p:cNvGraphicFramePr>
          <p:nvPr>
            <p:ph idx="1"/>
            <p:extLst>
              <p:ext uri="{D42A27DB-BD31-4B8C-83A1-F6EECF244321}">
                <p14:modId xmlns:p14="http://schemas.microsoft.com/office/powerpoint/2010/main" xmlns="" val="211455645"/>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10696550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6">
            <a:extLst>
              <a:ext uri="{FF2B5EF4-FFF2-40B4-BE49-F238E27FC236}">
                <a16:creationId xmlns:a16="http://schemas.microsoft.com/office/drawing/2014/main" xmlns="" id="{743AA782-23D1-4521-8CAD-47662984AA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sketch line">
            <a:extLst>
              <a:ext uri="{FF2B5EF4-FFF2-40B4-BE49-F238E27FC236}">
                <a16:creationId xmlns:a16="http://schemas.microsoft.com/office/drawing/2014/main" xmlns="" id="{650D18FE-0824-4A46-B22C-A86B52E5780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43278" y="2372868"/>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xmlns="" id="{882DF498-6CC3-7BD4-56D5-35C0281A5810}"/>
              </a:ext>
            </a:extLst>
          </p:cNvPr>
          <p:cNvSpPr>
            <a:spLocks noGrp="1"/>
          </p:cNvSpPr>
          <p:nvPr>
            <p:ph idx="1"/>
          </p:nvPr>
        </p:nvSpPr>
        <p:spPr>
          <a:xfrm>
            <a:off x="187104" y="2652214"/>
            <a:ext cx="5383035" cy="3556562"/>
          </a:xfrm>
        </p:spPr>
        <p:txBody>
          <a:bodyPr vert="horz" lIns="91440" tIns="45720" rIns="91440" bIns="45720" rtlCol="0" anchor="t">
            <a:normAutofit fontScale="92500"/>
          </a:bodyPr>
          <a:lstStyle/>
          <a:p>
            <a:r>
              <a:rPr lang="en-US" sz="3200" b="1" dirty="0">
                <a:ea typeface="+mn-lt"/>
                <a:cs typeface="+mn-lt"/>
              </a:rPr>
              <a:t>CLASSIFICATION</a:t>
            </a:r>
            <a:r>
              <a:rPr lang="en-US" sz="3200" dirty="0">
                <a:ea typeface="+mn-lt"/>
                <a:cs typeface="+mn-lt"/>
              </a:rPr>
              <a:t> • </a:t>
            </a:r>
          </a:p>
          <a:p>
            <a:r>
              <a:rPr lang="en-US" sz="2400" dirty="0">
                <a:ea typeface="+mn-lt"/>
                <a:cs typeface="+mn-lt"/>
              </a:rPr>
              <a:t>Mainly TWO types: </a:t>
            </a:r>
          </a:p>
          <a:p>
            <a:r>
              <a:rPr lang="en-US" sz="2400" b="1" dirty="0">
                <a:ea typeface="+mn-lt"/>
                <a:cs typeface="+mn-lt"/>
              </a:rPr>
              <a:t>Supragingival </a:t>
            </a:r>
            <a:r>
              <a:rPr lang="en-US" sz="2400" dirty="0">
                <a:ea typeface="+mn-lt"/>
                <a:cs typeface="+mn-lt"/>
              </a:rPr>
              <a:t>• Located coronal to calculus: gingival margin</a:t>
            </a:r>
          </a:p>
          <a:p>
            <a:r>
              <a:rPr lang="en-US" sz="2400" b="1" dirty="0">
                <a:ea typeface="+mn-lt"/>
                <a:cs typeface="+mn-lt"/>
              </a:rPr>
              <a:t> Subgingival •</a:t>
            </a:r>
            <a:r>
              <a:rPr lang="en-US" sz="2400" dirty="0">
                <a:ea typeface="+mn-lt"/>
                <a:cs typeface="+mn-lt"/>
              </a:rPr>
              <a:t> Located below the calculus crest of the marginal gingiva</a:t>
            </a:r>
          </a:p>
          <a:p>
            <a:pPr>
              <a:lnSpc>
                <a:spcPct val="100000"/>
              </a:lnSpc>
              <a:spcBef>
                <a:spcPts val="0"/>
              </a:spcBef>
            </a:pPr>
            <a:r>
              <a:rPr lang="en-IN" sz="2400" dirty="0">
                <a:ea typeface="+mn-lt"/>
                <a:cs typeface="+mn-lt"/>
              </a:rPr>
              <a:t>﻿</a:t>
            </a:r>
            <a:r>
              <a:rPr lang="en-IN" sz="2400" b="1" dirty="0">
                <a:ea typeface="+mn-lt"/>
                <a:cs typeface="+mn-lt"/>
              </a:rPr>
              <a:t>According to source of mineralization</a:t>
            </a:r>
            <a:endParaRPr lang="en-IN" sz="2400" dirty="0">
              <a:ea typeface="+mn-lt"/>
              <a:cs typeface="+mn-lt"/>
            </a:endParaRPr>
          </a:p>
          <a:p>
            <a:pPr>
              <a:lnSpc>
                <a:spcPct val="100000"/>
              </a:lnSpc>
              <a:spcBef>
                <a:spcPts val="0"/>
              </a:spcBef>
            </a:pPr>
            <a:r>
              <a:rPr lang="en-IN" sz="2400" dirty="0">
                <a:ea typeface="+mn-lt"/>
                <a:cs typeface="+mn-lt"/>
              </a:rPr>
              <a:t>﻿Salivary calculus</a:t>
            </a:r>
          </a:p>
          <a:p>
            <a:pPr>
              <a:lnSpc>
                <a:spcPct val="100000"/>
              </a:lnSpc>
              <a:spcBef>
                <a:spcPts val="0"/>
              </a:spcBef>
            </a:pPr>
            <a:r>
              <a:rPr lang="en-IN" sz="2400" dirty="0">
                <a:ea typeface="+mn-lt"/>
                <a:cs typeface="+mn-lt"/>
              </a:rPr>
              <a:t>﻿</a:t>
            </a:r>
            <a:r>
              <a:rPr lang="en-IN" sz="2400" dirty="0" err="1">
                <a:ea typeface="+mn-lt"/>
                <a:cs typeface="+mn-lt"/>
              </a:rPr>
              <a:t>Serumal</a:t>
            </a:r>
            <a:r>
              <a:rPr lang="en-IN" sz="2400" dirty="0">
                <a:ea typeface="+mn-lt"/>
                <a:cs typeface="+mn-lt"/>
              </a:rPr>
              <a:t> calculus (Jenkins, Stewart 1966)</a:t>
            </a:r>
          </a:p>
          <a:p>
            <a:endParaRPr lang="en-US" sz="2400" dirty="0">
              <a:cs typeface="Calibri"/>
            </a:endParaRPr>
          </a:p>
          <a:p>
            <a:endParaRPr lang="en-US" sz="2400" dirty="0">
              <a:cs typeface="Calibri"/>
            </a:endParaRPr>
          </a:p>
        </p:txBody>
      </p:sp>
      <p:pic>
        <p:nvPicPr>
          <p:cNvPr id="5" name="Picture 4" descr="A picture containing indoor, plastic, vegetable&#10;&#10;Description automatically generated">
            <a:extLst>
              <a:ext uri="{FF2B5EF4-FFF2-40B4-BE49-F238E27FC236}">
                <a16:creationId xmlns:a16="http://schemas.microsoft.com/office/drawing/2014/main" xmlns="" id="{949AFC05-C64C-07BA-AAB3-1EFD83F36C21}"/>
              </a:ext>
            </a:extLst>
          </p:cNvPr>
          <p:cNvPicPr>
            <a:picLocks noChangeAspect="1"/>
          </p:cNvPicPr>
          <p:nvPr/>
        </p:nvPicPr>
        <p:blipFill>
          <a:blip r:embed="rId2" cstate="print"/>
          <a:stretch>
            <a:fillRect/>
          </a:stretch>
        </p:blipFill>
        <p:spPr>
          <a:xfrm>
            <a:off x="6099048" y="1903164"/>
            <a:ext cx="5458968" cy="3051672"/>
          </a:xfrm>
          <a:prstGeom prst="rect">
            <a:avLst/>
          </a:prstGeom>
        </p:spPr>
      </p:pic>
    </p:spTree>
    <p:extLst>
      <p:ext uri="{BB962C8B-B14F-4D97-AF65-F5344CB8AC3E}">
        <p14:creationId xmlns:p14="http://schemas.microsoft.com/office/powerpoint/2010/main" xmlns="" val="26413506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EF23BDDC-1A42-6984-8083-DD5D439F78A8}"/>
              </a:ext>
            </a:extLst>
          </p:cNvPr>
          <p:cNvSpPr txBox="1"/>
          <p:nvPr/>
        </p:nvSpPr>
        <p:spPr>
          <a:xfrm>
            <a:off x="674246" y="663647"/>
            <a:ext cx="8710386" cy="3354765"/>
          </a:xfrm>
          <a:prstGeom prst="rect">
            <a:avLst/>
          </a:prstGeom>
          <a:noFill/>
        </p:spPr>
        <p:txBody>
          <a:bodyPr wrap="square" lIns="91440" tIns="45720" rIns="91440" bIns="45720" anchor="t">
            <a:spAutoFit/>
          </a:bodyPr>
          <a:lstStyle/>
          <a:p>
            <a:r>
              <a:rPr lang="en-US" sz="2800" dirty="0"/>
              <a:t>The initiation of calcification and the rate of calculus accumulation vary from person to person for different teeth and at different times of same person</a:t>
            </a:r>
            <a:endParaRPr lang="en-US" sz="2800" dirty="0">
              <a:cs typeface="Calibri"/>
            </a:endParaRPr>
          </a:p>
          <a:p>
            <a:r>
              <a:rPr lang="en-US" sz="3200" b="1" dirty="0"/>
              <a:t>According to this they are classified</a:t>
            </a:r>
            <a:r>
              <a:rPr lang="en-US" sz="2400" dirty="0"/>
              <a:t> </a:t>
            </a:r>
            <a:endParaRPr lang="en-IN" sz="2400"/>
          </a:p>
          <a:p>
            <a:r>
              <a:rPr lang="en-US" sz="2400" dirty="0"/>
              <a:t>Heavy</a:t>
            </a:r>
            <a:r>
              <a:rPr lang="en-US" sz="2400" dirty="0">
                <a:cs typeface="Calibri"/>
              </a:rPr>
              <a:t/>
            </a:r>
            <a:br>
              <a:rPr lang="en-US" sz="2400" dirty="0">
                <a:cs typeface="Calibri"/>
              </a:rPr>
            </a:br>
            <a:r>
              <a:rPr lang="en-US" sz="2400" dirty="0"/>
              <a:t>moderate </a:t>
            </a:r>
            <a:endParaRPr lang="en-IN" sz="2400" dirty="0"/>
          </a:p>
          <a:p>
            <a:r>
              <a:rPr lang="en-US" sz="2400" dirty="0"/>
              <a:t> slight calculus former</a:t>
            </a:r>
            <a:endParaRPr lang="en-IN" sz="2400" dirty="0"/>
          </a:p>
          <a:p>
            <a:r>
              <a:rPr lang="en-US" sz="2400" dirty="0"/>
              <a:t> (</a:t>
            </a:r>
            <a:r>
              <a:rPr lang="en-US" sz="2400" dirty="0" err="1"/>
              <a:t>Muhlar</a:t>
            </a:r>
            <a:r>
              <a:rPr lang="en-US" sz="2400" dirty="0"/>
              <a:t> and </a:t>
            </a:r>
            <a:r>
              <a:rPr lang="en-US" sz="2400" dirty="0" err="1"/>
              <a:t>Ennever</a:t>
            </a:r>
            <a:r>
              <a:rPr lang="en-US" sz="2400" dirty="0"/>
              <a:t> 1962)</a:t>
            </a:r>
            <a:endParaRPr lang="en-IN" sz="2400">
              <a:cs typeface="Calibri"/>
            </a:endParaRPr>
          </a:p>
        </p:txBody>
      </p:sp>
    </p:spTree>
    <p:extLst>
      <p:ext uri="{BB962C8B-B14F-4D97-AF65-F5344CB8AC3E}">
        <p14:creationId xmlns:p14="http://schemas.microsoft.com/office/powerpoint/2010/main" xmlns="" val="10983597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xmlns="" id="{352BEC0E-22F8-46D0-9632-375DB541B06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AB4F4C1A-9144-D913-CC7B-4B81A273DAEA}"/>
              </a:ext>
            </a:extLst>
          </p:cNvPr>
          <p:cNvSpPr>
            <a:spLocks noGrp="1"/>
          </p:cNvSpPr>
          <p:nvPr>
            <p:ph type="title"/>
          </p:nvPr>
        </p:nvSpPr>
        <p:spPr>
          <a:xfrm>
            <a:off x="640080" y="329184"/>
            <a:ext cx="6894576" cy="1783080"/>
          </a:xfrm>
        </p:spPr>
        <p:txBody>
          <a:bodyPr anchor="b">
            <a:normAutofit/>
          </a:bodyPr>
          <a:lstStyle/>
          <a:p>
            <a:r>
              <a:rPr lang="en-US" sz="5400"/>
              <a:t>SUPRAGINGIVAL CALCULUS</a:t>
            </a:r>
            <a:endParaRPr lang="en-IN" sz="5400"/>
          </a:p>
        </p:txBody>
      </p:sp>
      <p:sp>
        <p:nvSpPr>
          <p:cNvPr id="12" name="sketch line">
            <a:extLst>
              <a:ext uri="{FF2B5EF4-FFF2-40B4-BE49-F238E27FC236}">
                <a16:creationId xmlns:a16="http://schemas.microsoft.com/office/drawing/2014/main" xmlns="" id="{3FCFB1DE-0B7E-48CC-BA90-B2AB0889F9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758952" y="2395728"/>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xmlns="" id="{4F451C6D-AFD7-4963-1F14-9AF25E35A24A}"/>
              </a:ext>
            </a:extLst>
          </p:cNvPr>
          <p:cNvSpPr>
            <a:spLocks noGrp="1"/>
          </p:cNvSpPr>
          <p:nvPr>
            <p:ph idx="1"/>
          </p:nvPr>
        </p:nvSpPr>
        <p:spPr>
          <a:xfrm>
            <a:off x="640080" y="2385782"/>
            <a:ext cx="6894576" cy="3804706"/>
          </a:xfrm>
        </p:spPr>
        <p:txBody>
          <a:bodyPr vert="horz" lIns="91440" tIns="45720" rIns="91440" bIns="45720" rtlCol="0" anchor="t">
            <a:noAutofit/>
          </a:bodyPr>
          <a:lstStyle/>
          <a:p>
            <a:r>
              <a:rPr lang="en-US" sz="3200"/>
              <a:t>S</a:t>
            </a:r>
            <a:r>
              <a:rPr lang="en-US"/>
              <a:t>upragingival calculus is located </a:t>
            </a:r>
            <a:r>
              <a:rPr lang="en-US" b="1"/>
              <a:t>coronal to the gingival margin and therefore is visible in the oral cavity. </a:t>
            </a:r>
            <a:endParaRPr lang="en-US" b="1">
              <a:cs typeface="Calibri"/>
            </a:endParaRPr>
          </a:p>
          <a:p>
            <a:r>
              <a:rPr lang="en-US"/>
              <a:t>It is usually white or whitish yellow in color, hard with claylike consistency, and easily detached from the tooth surface.</a:t>
            </a:r>
            <a:endParaRPr lang="en-US">
              <a:cs typeface="Calibri"/>
            </a:endParaRPr>
          </a:p>
          <a:p>
            <a:r>
              <a:rPr lang="en-US"/>
              <a:t> The color is influenced by contact with such substances as tobacco and food pigments.</a:t>
            </a:r>
            <a:endParaRPr lang="en-US">
              <a:cs typeface="Calibri"/>
            </a:endParaRPr>
          </a:p>
          <a:p>
            <a:endParaRPr lang="en-US" sz="3200">
              <a:cs typeface="Calibri"/>
            </a:endParaRPr>
          </a:p>
        </p:txBody>
      </p:sp>
      <p:pic>
        <p:nvPicPr>
          <p:cNvPr id="5" name="Picture 4">
            <a:extLst>
              <a:ext uri="{FF2B5EF4-FFF2-40B4-BE49-F238E27FC236}">
                <a16:creationId xmlns:a16="http://schemas.microsoft.com/office/drawing/2014/main" xmlns="" id="{132B2CE4-A332-DD89-5D10-41C11EC896A1}"/>
              </a:ext>
            </a:extLst>
          </p:cNvPr>
          <p:cNvPicPr>
            <a:picLocks noChangeAspect="1"/>
          </p:cNvPicPr>
          <p:nvPr/>
        </p:nvPicPr>
        <p:blipFill>
          <a:blip r:embed="rId2" cstate="print"/>
          <a:stretch>
            <a:fillRect/>
          </a:stretch>
        </p:blipFill>
        <p:spPr>
          <a:xfrm>
            <a:off x="7863840" y="524768"/>
            <a:ext cx="4014216" cy="3038799"/>
          </a:xfrm>
          <a:prstGeom prst="rect">
            <a:avLst/>
          </a:prstGeom>
        </p:spPr>
      </p:pic>
      <p:pic>
        <p:nvPicPr>
          <p:cNvPr id="4" name="Picture 3">
            <a:extLst>
              <a:ext uri="{FF2B5EF4-FFF2-40B4-BE49-F238E27FC236}">
                <a16:creationId xmlns:a16="http://schemas.microsoft.com/office/drawing/2014/main" xmlns="" id="{03D6AB4B-A491-D486-D3CD-9FABB3360E15}"/>
              </a:ext>
            </a:extLst>
          </p:cNvPr>
          <p:cNvPicPr>
            <a:picLocks noChangeAspect="1"/>
          </p:cNvPicPr>
          <p:nvPr/>
        </p:nvPicPr>
        <p:blipFill>
          <a:blip r:embed="rId3" cstate="print"/>
          <a:stretch>
            <a:fillRect/>
          </a:stretch>
        </p:blipFill>
        <p:spPr>
          <a:xfrm>
            <a:off x="8351738" y="4079193"/>
            <a:ext cx="3020132" cy="2176272"/>
          </a:xfrm>
          <a:prstGeom prst="rect">
            <a:avLst/>
          </a:prstGeom>
        </p:spPr>
      </p:pic>
    </p:spTree>
    <p:extLst>
      <p:ext uri="{BB962C8B-B14F-4D97-AF65-F5344CB8AC3E}">
        <p14:creationId xmlns:p14="http://schemas.microsoft.com/office/powerpoint/2010/main" xmlns="" val="25299716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6045C836-791B-93B6-BE8C-8A8BC675AC6F}"/>
              </a:ext>
            </a:extLst>
          </p:cNvPr>
          <p:cNvSpPr>
            <a:spLocks noGrp="1"/>
          </p:cNvSpPr>
          <p:nvPr>
            <p:ph type="title"/>
          </p:nvPr>
        </p:nvSpPr>
        <p:spPr>
          <a:xfrm>
            <a:off x="838200" y="365125"/>
            <a:ext cx="10515600" cy="1325563"/>
          </a:xfrm>
        </p:spPr>
        <p:txBody>
          <a:bodyPr>
            <a:normAutofit/>
          </a:bodyPr>
          <a:lstStyle/>
          <a:p>
            <a:endParaRPr lang="en-US" sz="5400"/>
          </a:p>
        </p:txBody>
      </p:sp>
      <p:sp>
        <p:nvSpPr>
          <p:cNvPr id="10" name="sketch line">
            <a:extLst>
              <a:ext uri="{FF2B5EF4-FFF2-40B4-BE49-F238E27FC236}">
                <a16:creationId xmlns:a16="http://schemas.microsoft.com/office/drawing/2014/main" xmlns=""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xmlns="" id="{91765512-B723-CCCC-F566-10F05F931785}"/>
              </a:ext>
            </a:extLst>
          </p:cNvPr>
          <p:cNvSpPr>
            <a:spLocks noGrp="1"/>
          </p:cNvSpPr>
          <p:nvPr>
            <p:ph idx="1"/>
          </p:nvPr>
        </p:nvSpPr>
        <p:spPr>
          <a:xfrm>
            <a:off x="838200" y="1929384"/>
            <a:ext cx="10515600" cy="4251960"/>
          </a:xfrm>
        </p:spPr>
        <p:txBody>
          <a:bodyPr vert="horz" lIns="91440" tIns="45720" rIns="91440" bIns="45720" rtlCol="0" anchor="t">
            <a:normAutofit/>
          </a:bodyPr>
          <a:lstStyle/>
          <a:p>
            <a:r>
              <a:rPr lang="en-US">
                <a:ea typeface="+mn-lt"/>
                <a:cs typeface="+mn-lt"/>
              </a:rPr>
              <a:t> It may localize on a single tooth or group of teeth, or it may be generalized throughout the mouth. </a:t>
            </a:r>
          </a:p>
          <a:p>
            <a:r>
              <a:rPr lang="en-US">
                <a:ea typeface="+mn-lt"/>
                <a:cs typeface="+mn-lt"/>
              </a:rPr>
              <a:t>The two most </a:t>
            </a:r>
            <a:r>
              <a:rPr lang="en-US" b="1">
                <a:ea typeface="+mn-lt"/>
                <a:cs typeface="+mn-lt"/>
              </a:rPr>
              <a:t>common locations</a:t>
            </a:r>
            <a:r>
              <a:rPr lang="en-US">
                <a:ea typeface="+mn-lt"/>
                <a:cs typeface="+mn-lt"/>
              </a:rPr>
              <a:t> for supragingival calculus to develop are- </a:t>
            </a:r>
          </a:p>
          <a:p>
            <a:endParaRPr lang="en-US">
              <a:ea typeface="+mn-lt"/>
              <a:cs typeface="+mn-lt"/>
            </a:endParaRPr>
          </a:p>
          <a:p>
            <a:r>
              <a:rPr lang="en-US" b="1">
                <a:ea typeface="+mn-lt"/>
                <a:cs typeface="+mn-lt"/>
              </a:rPr>
              <a:t>A- the buccal surfaces of the maxillary molars </a:t>
            </a:r>
            <a:endParaRPr lang="en-US">
              <a:ea typeface="+mn-lt"/>
              <a:cs typeface="+mn-lt"/>
            </a:endParaRPr>
          </a:p>
          <a:p>
            <a:r>
              <a:rPr lang="en-US" b="1">
                <a:ea typeface="+mn-lt"/>
                <a:cs typeface="+mn-lt"/>
              </a:rPr>
              <a:t>B- the lingual surfaces of the mandibular anterior teeth.</a:t>
            </a:r>
            <a:endParaRPr lang="en-US">
              <a:cs typeface="Calibri"/>
            </a:endParaRPr>
          </a:p>
        </p:txBody>
      </p:sp>
    </p:spTree>
    <p:extLst>
      <p:ext uri="{BB962C8B-B14F-4D97-AF65-F5344CB8AC3E}">
        <p14:creationId xmlns:p14="http://schemas.microsoft.com/office/powerpoint/2010/main" xmlns="" val="11563850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3E5FD70-88A1-3632-3B87-226D52F8900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xmlns="" id="{7DC702C3-F2D4-93FB-9353-FE0E64FFBFF0}"/>
              </a:ext>
            </a:extLst>
          </p:cNvPr>
          <p:cNvSpPr>
            <a:spLocks noGrp="1"/>
          </p:cNvSpPr>
          <p:nvPr>
            <p:ph idx="1"/>
          </p:nvPr>
        </p:nvSpPr>
        <p:spPr/>
        <p:txBody>
          <a:bodyPr vert="horz" lIns="91440" tIns="45720" rIns="91440" bIns="45720" rtlCol="0" anchor="t">
            <a:normAutofit/>
          </a:bodyPr>
          <a:lstStyle/>
          <a:p>
            <a:r>
              <a:rPr lang="en-US">
                <a:cs typeface="Calibri"/>
              </a:rPr>
              <a:t>Other names for supragingival calculus- </a:t>
            </a:r>
          </a:p>
          <a:p>
            <a:r>
              <a:rPr lang="en-US">
                <a:cs typeface="Calibri"/>
              </a:rPr>
              <a:t>Supramarginal calculus </a:t>
            </a:r>
          </a:p>
          <a:p>
            <a:r>
              <a:rPr lang="en-US" err="1">
                <a:cs typeface="Calibri"/>
              </a:rPr>
              <a:t>Extragingival</a:t>
            </a:r>
            <a:r>
              <a:rPr lang="en-US">
                <a:cs typeface="Calibri"/>
              </a:rPr>
              <a:t> calculus</a:t>
            </a:r>
          </a:p>
          <a:p>
            <a:r>
              <a:rPr lang="en-US">
                <a:cs typeface="Calibri"/>
              </a:rPr>
              <a:t>Coronal calculus </a:t>
            </a:r>
          </a:p>
          <a:p>
            <a:r>
              <a:rPr lang="en-US">
                <a:cs typeface="Calibri"/>
              </a:rPr>
              <a:t>Salivary calculus </a:t>
            </a:r>
          </a:p>
        </p:txBody>
      </p:sp>
    </p:spTree>
    <p:extLst>
      <p:ext uri="{BB962C8B-B14F-4D97-AF65-F5344CB8AC3E}">
        <p14:creationId xmlns:p14="http://schemas.microsoft.com/office/powerpoint/2010/main" xmlns="" val="21794022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796</Words>
  <Application>Microsoft Office PowerPoint</Application>
  <PresentationFormat>Custom</PresentationFormat>
  <Paragraphs>186</Paragraphs>
  <Slides>36</Slides>
  <Notes>0</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Office Theme</vt:lpstr>
      <vt:lpstr>Dental calculus and theories of calculus formation </vt:lpstr>
      <vt:lpstr>Learning objectives </vt:lpstr>
      <vt:lpstr>Slide 3</vt:lpstr>
      <vt:lpstr>SYNONYMS </vt:lpstr>
      <vt:lpstr>Slide 5</vt:lpstr>
      <vt:lpstr>Slide 6</vt:lpstr>
      <vt:lpstr>SUPRAGINGIVAL CALCULUS</vt:lpstr>
      <vt:lpstr>Slide 8</vt:lpstr>
      <vt:lpstr>Slide 9</vt:lpstr>
      <vt:lpstr>SUBGINGIVAL CALCULUS</vt:lpstr>
      <vt:lpstr>Slide 11</vt:lpstr>
      <vt:lpstr>Differences between supra and subgingival calculus</vt:lpstr>
      <vt:lpstr>EVALUATION </vt:lpstr>
      <vt:lpstr>Slide 14</vt:lpstr>
      <vt:lpstr>Slide 15</vt:lpstr>
      <vt:lpstr>COMPOSITION</vt:lpstr>
      <vt:lpstr>Slide 17</vt:lpstr>
      <vt:lpstr>Bacterial content </vt:lpstr>
      <vt:lpstr>Slide 19</vt:lpstr>
      <vt:lpstr>Attachment to the Tooth Surface</vt:lpstr>
      <vt:lpstr>Slide 21</vt:lpstr>
      <vt:lpstr>Slide 22</vt:lpstr>
      <vt:lpstr>Slide 23</vt:lpstr>
      <vt:lpstr>Slide 24</vt:lpstr>
      <vt:lpstr>Pellicle consist of;</vt:lpstr>
      <vt:lpstr>Slide 26</vt:lpstr>
      <vt:lpstr>Slide 27</vt:lpstr>
      <vt:lpstr>Slide 28</vt:lpstr>
      <vt:lpstr>THEORIES OF CALCULUS FORMATION </vt:lpstr>
      <vt:lpstr>Slide 30</vt:lpstr>
      <vt:lpstr>Slide 31</vt:lpstr>
      <vt:lpstr>Slide 32</vt:lpstr>
      <vt:lpstr>Slide 33</vt:lpstr>
      <vt:lpstr>Slide 34</vt:lpstr>
      <vt:lpstr>Slide 35</vt:lpstr>
      <vt:lpstr>Slide 36</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Dental calculus and theories of calculus formation </dc:title>
  <dc:creator>pratik hariyani</dc:creator>
  <cp:lastModifiedBy>BANSODE</cp:lastModifiedBy>
  <cp:revision>143</cp:revision>
  <dcterms:created xsi:type="dcterms:W3CDTF">2023-01-11T15:49:43Z</dcterms:created>
  <dcterms:modified xsi:type="dcterms:W3CDTF">2023-08-24T11:17:49Z</dcterms:modified>
</cp:coreProperties>
</file>