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6" r:id="rId11"/>
    <p:sldId id="263" r:id="rId12"/>
    <p:sldId id="264" r:id="rId13"/>
    <p:sldId id="268" r:id="rId14"/>
    <p:sldId id="270" r:id="rId15"/>
    <p:sldId id="271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725C52AA-D586-493F-BB5F-DECCF214FD0A}">
          <p14:sldIdLst>
            <p14:sldId id="256"/>
            <p14:sldId id="257"/>
            <p14:sldId id="258"/>
            <p14:sldId id="259"/>
            <p14:sldId id="260"/>
            <p14:sldId id="261"/>
            <p14:sldId id="265"/>
          </p14:sldIdLst>
        </p14:section>
        <p14:section name="Untitled Section" id="{E0CC81E5-5733-43BD-8F11-2AA290B66D4D}">
          <p14:sldIdLst>
            <p14:sldId id="262"/>
            <p14:sldId id="266"/>
            <p14:sldId id="263"/>
            <p14:sldId id="264"/>
            <p14:sldId id="268"/>
            <p14:sldId id="270"/>
            <p14:sldId id="271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7AE9-4D3B-49AE-B603-CC78AD6BC55C}" type="datetimeFigureOut">
              <a:rPr lang="en-US" smtClean="0"/>
              <a:pPr/>
              <a:t>25-08-2023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82BAA0-5334-4929-A1D8-D38AD7ABD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7AE9-4D3B-49AE-B603-CC78AD6BC55C}" type="datetimeFigureOut">
              <a:rPr lang="en-US" smtClean="0"/>
              <a:pPr/>
              <a:t>25-08-2023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BAA0-5334-4929-A1D8-D38AD7ABD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7AE9-4D3B-49AE-B603-CC78AD6BC55C}" type="datetimeFigureOut">
              <a:rPr lang="en-US" smtClean="0"/>
              <a:pPr/>
              <a:t>25-08-2023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BAA0-5334-4929-A1D8-D38AD7ABD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7AE9-4D3B-49AE-B603-CC78AD6BC55C}" type="datetimeFigureOut">
              <a:rPr lang="en-US" smtClean="0"/>
              <a:pPr/>
              <a:t>25-08-2023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C82BAA0-5334-4929-A1D8-D38AD7ABD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7AE9-4D3B-49AE-B603-CC78AD6BC55C}" type="datetimeFigureOut">
              <a:rPr lang="en-US" smtClean="0"/>
              <a:pPr/>
              <a:t>25-08-2023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BAA0-5334-4929-A1D8-D38AD7ABD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7AE9-4D3B-49AE-B603-CC78AD6BC55C}" type="datetimeFigureOut">
              <a:rPr lang="en-US" smtClean="0"/>
              <a:pPr/>
              <a:t>25-08-2023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BAA0-5334-4929-A1D8-D38AD7ABD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7AE9-4D3B-49AE-B603-CC78AD6BC55C}" type="datetimeFigureOut">
              <a:rPr lang="en-US" smtClean="0"/>
              <a:pPr/>
              <a:t>25-08-2023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C82BAA0-5334-4929-A1D8-D38AD7ABD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7AE9-4D3B-49AE-B603-CC78AD6BC55C}" type="datetimeFigureOut">
              <a:rPr lang="en-US" smtClean="0"/>
              <a:pPr/>
              <a:t>25-08-2023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BAA0-5334-4929-A1D8-D38AD7ABD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7AE9-4D3B-49AE-B603-CC78AD6BC55C}" type="datetimeFigureOut">
              <a:rPr lang="en-US" smtClean="0"/>
              <a:pPr/>
              <a:t>25-08-2023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BAA0-5334-4929-A1D8-D38AD7ABD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7AE9-4D3B-49AE-B603-CC78AD6BC55C}" type="datetimeFigureOut">
              <a:rPr lang="en-US" smtClean="0"/>
              <a:pPr/>
              <a:t>25-08-2023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BAA0-5334-4929-A1D8-D38AD7ABDD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F7AE9-4D3B-49AE-B603-CC78AD6BC55C}" type="datetimeFigureOut">
              <a:rPr lang="en-US" smtClean="0"/>
              <a:pPr/>
              <a:t>25-08-2023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2BAA0-5334-4929-A1D8-D38AD7ABD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4F7AE9-4D3B-49AE-B603-CC78AD6BC55C}" type="datetimeFigureOut">
              <a:rPr lang="en-US" smtClean="0"/>
              <a:pPr/>
              <a:t>25-08-2023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82BAA0-5334-4929-A1D8-D38AD7ABD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841248"/>
          </a:xfrm>
        </p:spPr>
        <p:txBody>
          <a:bodyPr>
            <a:noAutofit/>
          </a:bodyPr>
          <a:lstStyle/>
          <a:p>
            <a:r>
              <a:rPr lang="en-US" sz="6600" u="sng" dirty="0" smtClean="0">
                <a:latin typeface="Arial Black" pitchFamily="34" charset="0"/>
              </a:rPr>
              <a:t>Gingival enlargement</a:t>
            </a:r>
            <a:endParaRPr lang="en-US" sz="6600" u="sng" dirty="0">
              <a:latin typeface="Arial Black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7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676400"/>
            <a:ext cx="8686800" cy="4035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465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86800" cy="838200"/>
          </a:xfrm>
        </p:spPr>
        <p:txBody>
          <a:bodyPr/>
          <a:lstStyle/>
          <a:p>
            <a:r>
              <a:rPr lang="en-US" u="sng" dirty="0" smtClean="0">
                <a:latin typeface="Arial Black" pitchFamily="34" charset="0"/>
              </a:rPr>
              <a:t>CALCIUM CHANNEL BLOCKERS</a:t>
            </a:r>
            <a:endParaRPr lang="en-US" u="sng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638800"/>
          </a:xfrm>
        </p:spPr>
        <p:txBody>
          <a:bodyPr/>
          <a:lstStyle/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CCB’s inducing gingival enlargement are </a:t>
            </a:r>
            <a:r>
              <a:rPr lang="en-US" b="1" dirty="0" err="1" smtClean="0"/>
              <a:t>nifedipine</a:t>
            </a:r>
            <a:r>
              <a:rPr lang="en-US" b="1" dirty="0" smtClean="0"/>
              <a:t>, </a:t>
            </a:r>
            <a:r>
              <a:rPr lang="en-US" b="1" dirty="0" err="1" smtClean="0"/>
              <a:t>diltiazem</a:t>
            </a:r>
            <a:r>
              <a:rPr lang="en-US" b="1" dirty="0" smtClean="0"/>
              <a:t>, </a:t>
            </a:r>
            <a:r>
              <a:rPr lang="en-US" b="1" dirty="0" err="1" smtClean="0"/>
              <a:t>felodipine</a:t>
            </a:r>
            <a:r>
              <a:rPr lang="en-US" b="1" dirty="0" smtClean="0"/>
              <a:t>, </a:t>
            </a:r>
            <a:r>
              <a:rPr lang="en-US" b="1" dirty="0" err="1" smtClean="0"/>
              <a:t>nitrendipine</a:t>
            </a:r>
            <a:r>
              <a:rPr lang="en-US" b="1" dirty="0"/>
              <a:t> </a:t>
            </a:r>
            <a:r>
              <a:rPr lang="en-US" b="1" dirty="0" smtClean="0"/>
              <a:t>&amp; verapamil.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err="1" smtClean="0"/>
              <a:t>Nifedipine</a:t>
            </a:r>
            <a:r>
              <a:rPr lang="en-US" b="1" dirty="0" smtClean="0"/>
              <a:t> causes enlargement in 20% of patients.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err="1" smtClean="0"/>
              <a:t>Nifedipine</a:t>
            </a:r>
            <a:r>
              <a:rPr lang="en-US" b="1" dirty="0" smtClean="0"/>
              <a:t> is also used with cyclosporine in kidney transplant recipients, &amp; the combined use of both drugs induces larger overgrowths.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86664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/>
          <a:lstStyle/>
          <a:p>
            <a:pPr marL="571500" indent="-571500">
              <a:buFont typeface="Wingdings" pitchFamily="2" charset="2"/>
              <a:buChar char="v"/>
            </a:pPr>
            <a:r>
              <a:rPr lang="en-US" u="sng" dirty="0" smtClean="0">
                <a:latin typeface="Arial Black" pitchFamily="34" charset="0"/>
              </a:rPr>
              <a:t>TREATMENT OPTIONS</a:t>
            </a:r>
            <a:endParaRPr lang="en-US" u="sng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62600"/>
          </a:xfrm>
        </p:spPr>
        <p:txBody>
          <a:bodyPr>
            <a:normAutofit lnSpcReduction="1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b="1" u="sng" dirty="0" smtClean="0"/>
              <a:t>First</a:t>
            </a:r>
            <a:r>
              <a:rPr lang="en-US" b="1" dirty="0" smtClean="0"/>
              <a:t>, consideration should be given to the possibility of discontinuing the drug, or changing medication.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u="sng" dirty="0" smtClean="0"/>
              <a:t>Alternative medications: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err="1" smtClean="0"/>
              <a:t>Nifedipine</a:t>
            </a:r>
            <a:r>
              <a:rPr lang="en-US" b="1" dirty="0" smtClean="0"/>
              <a:t> – </a:t>
            </a:r>
            <a:r>
              <a:rPr lang="en-US" b="1" dirty="0" err="1" smtClean="0"/>
              <a:t>diltiazem</a:t>
            </a:r>
            <a:r>
              <a:rPr lang="en-US" b="1" dirty="0" smtClean="0"/>
              <a:t> or verapamil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Cyclosporine – </a:t>
            </a:r>
            <a:r>
              <a:rPr lang="en-US" b="1" dirty="0" err="1" smtClean="0"/>
              <a:t>tacrolimus</a:t>
            </a:r>
            <a:r>
              <a:rPr lang="en-US" b="1" dirty="0" smtClean="0"/>
              <a:t>, </a:t>
            </a:r>
            <a:r>
              <a:rPr lang="en-US" b="1" dirty="0" err="1" smtClean="0"/>
              <a:t>azithromycine</a:t>
            </a:r>
            <a:endParaRPr lang="en-US" b="1" dirty="0" smtClean="0"/>
          </a:p>
          <a:p>
            <a:pPr>
              <a:buClrTx/>
              <a:buFont typeface="Wingdings" pitchFamily="2" charset="2"/>
              <a:buChar char="§"/>
            </a:pPr>
            <a:r>
              <a:rPr lang="en-US" b="1" u="sng" dirty="0" smtClean="0"/>
              <a:t>Second</a:t>
            </a:r>
            <a:r>
              <a:rPr lang="en-US" b="1" dirty="0" smtClean="0"/>
              <a:t>, consideration should be oral hygiene reinforcement.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u="sng" dirty="0" smtClean="0"/>
              <a:t>Third, </a:t>
            </a:r>
            <a:r>
              <a:rPr lang="en-US" b="1" dirty="0" smtClean="0"/>
              <a:t>if enlargement still persists then patients may require surgery, either </a:t>
            </a:r>
            <a:r>
              <a:rPr lang="en-US" b="1" dirty="0" err="1" smtClean="0"/>
              <a:t>gingivectomy</a:t>
            </a:r>
            <a:r>
              <a:rPr lang="en-US" b="1" dirty="0" smtClean="0"/>
              <a:t> or periodontal </a:t>
            </a:r>
            <a:r>
              <a:rPr lang="en-US" b="1" smtClean="0"/>
              <a:t>flap technique.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2943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2000" y="381000"/>
            <a:ext cx="5207000" cy="6248400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11548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Arial Black" pitchFamily="34" charset="0"/>
              </a:rPr>
              <a:t>gINGIVECTOMY</a:t>
            </a:r>
            <a:endParaRPr lang="en-US" b="1" u="sng" dirty="0">
              <a:latin typeface="Arial Black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752600"/>
            <a:ext cx="8458200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115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dirty="0" smtClean="0">
                <a:latin typeface="Arial Black" pitchFamily="34" charset="0"/>
              </a:rPr>
              <a:t>FLAP TECHNIQUE</a:t>
            </a:r>
            <a:endParaRPr lang="en-US" sz="4400" b="1" u="sng" dirty="0">
              <a:latin typeface="Arial Black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554162"/>
            <a:ext cx="7620000" cy="4770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800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67589" y="2967335"/>
            <a:ext cx="740882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spc="0" dirty="0" smtClean="0">
                <a:ln w="0"/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Bodoni MT Black" pitchFamily="18" charset="0"/>
              </a:rPr>
              <a:t>THANKYOU</a:t>
            </a:r>
            <a:endParaRPr lang="en-US" sz="8800" b="1" cap="all" spc="0" dirty="0">
              <a:ln w="0"/>
              <a:solidFill>
                <a:srgbClr val="7030A0"/>
              </a:solidFill>
              <a:effectLst>
                <a:reflection blurRad="12700" stA="50000" endPos="50000" dist="5000" dir="5400000" sy="-100000" rotWithShape="0"/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0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/>
              <a:t>Classification of gingival enlargement</a:t>
            </a:r>
          </a:p>
          <a:p>
            <a:r>
              <a:rPr lang="en-US" b="1" dirty="0" smtClean="0"/>
              <a:t>Inflammatory GO</a:t>
            </a:r>
          </a:p>
          <a:p>
            <a:r>
              <a:rPr lang="en-US" b="1" dirty="0" smtClean="0"/>
              <a:t>Drug  induced  GO</a:t>
            </a:r>
          </a:p>
          <a:p>
            <a:r>
              <a:rPr lang="en-US" b="1" dirty="0" smtClean="0"/>
              <a:t>Conditioned GO</a:t>
            </a:r>
          </a:p>
          <a:p>
            <a:r>
              <a:rPr lang="en-US" b="1" dirty="0" smtClean="0"/>
              <a:t>Clinical features </a:t>
            </a:r>
          </a:p>
          <a:p>
            <a:r>
              <a:rPr lang="en-US" b="1" smtClean="0"/>
              <a:t>Histological features</a:t>
            </a:r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latin typeface="Arial Black" pitchFamily="34" charset="0"/>
              </a:rPr>
              <a:t>classification</a:t>
            </a:r>
            <a:endParaRPr lang="en-US" sz="4000" u="sng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562600"/>
          </a:xfrm>
        </p:spPr>
        <p:txBody>
          <a:bodyPr>
            <a:noAutofit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en-US" sz="2400" b="1" i="1" u="sng" dirty="0" smtClean="0"/>
              <a:t>Based on etiologic &amp; pathologic factors</a:t>
            </a:r>
          </a:p>
          <a:p>
            <a:pPr marL="571500" indent="-571500">
              <a:buClrTx/>
              <a:buAutoNum type="romanUcPeriod"/>
            </a:pPr>
            <a:r>
              <a:rPr lang="en-US" sz="1700" b="1" u="sng" dirty="0" smtClean="0"/>
              <a:t>Inflammatory enlargement</a:t>
            </a:r>
          </a:p>
          <a:p>
            <a:pPr marL="514350" indent="-514350">
              <a:buClrTx/>
              <a:buAutoNum type="alphaLcParenR"/>
            </a:pPr>
            <a:r>
              <a:rPr lang="en-US" sz="1700" b="1" dirty="0" smtClean="0"/>
              <a:t>Chronic</a:t>
            </a:r>
          </a:p>
          <a:p>
            <a:pPr marL="514350" indent="-514350">
              <a:buClrTx/>
              <a:buAutoNum type="alphaLcParenR"/>
            </a:pPr>
            <a:r>
              <a:rPr lang="en-US" sz="1700" b="1" dirty="0" smtClean="0"/>
              <a:t>Acute</a:t>
            </a:r>
          </a:p>
          <a:p>
            <a:pPr marL="0" indent="0">
              <a:buClrTx/>
              <a:buNone/>
            </a:pPr>
            <a:r>
              <a:rPr lang="en-US" sz="1700" b="1" u="sng" dirty="0" smtClean="0"/>
              <a:t>II. Drug induced enlargement</a:t>
            </a:r>
          </a:p>
          <a:p>
            <a:pPr marL="0" indent="0">
              <a:buClrTx/>
              <a:buNone/>
            </a:pPr>
            <a:r>
              <a:rPr lang="en-US" sz="1700" b="1" u="sng" dirty="0" smtClean="0"/>
              <a:t>III. Enlargements associated with systemic diseases or conditions</a:t>
            </a:r>
          </a:p>
          <a:p>
            <a:pPr marL="514350" indent="-514350">
              <a:buClrTx/>
              <a:buAutoNum type="alphaLcParenR"/>
            </a:pPr>
            <a:r>
              <a:rPr lang="en-US" sz="1700" b="1" dirty="0" smtClean="0"/>
              <a:t>Conditioned enlargement</a:t>
            </a:r>
          </a:p>
          <a:p>
            <a:pPr marL="514350" indent="-514350">
              <a:buClrTx/>
              <a:buAutoNum type="arabicPeriod"/>
            </a:pPr>
            <a:r>
              <a:rPr lang="en-US" sz="1700" b="1" dirty="0" smtClean="0"/>
              <a:t>Pregnancy</a:t>
            </a:r>
          </a:p>
          <a:p>
            <a:pPr marL="514350" indent="-514350">
              <a:buClrTx/>
              <a:buAutoNum type="arabicPeriod"/>
            </a:pPr>
            <a:r>
              <a:rPr lang="en-US" sz="1700" b="1" dirty="0" smtClean="0"/>
              <a:t>Puberty</a:t>
            </a:r>
          </a:p>
          <a:p>
            <a:pPr marL="514350" indent="-514350">
              <a:buClrTx/>
              <a:buAutoNum type="arabicPeriod"/>
            </a:pPr>
            <a:r>
              <a:rPr lang="en-US" sz="1700" b="1" dirty="0" err="1" smtClean="0"/>
              <a:t>Vit</a:t>
            </a:r>
            <a:r>
              <a:rPr lang="en-US" sz="1700" b="1" dirty="0" smtClean="0"/>
              <a:t> c deficiency</a:t>
            </a:r>
          </a:p>
          <a:p>
            <a:pPr marL="514350" indent="-514350">
              <a:buClrTx/>
              <a:buAutoNum type="arabicPeriod"/>
            </a:pPr>
            <a:r>
              <a:rPr lang="en-US" sz="1700" b="1" dirty="0" smtClean="0"/>
              <a:t>Plasma cell gingivitis</a:t>
            </a:r>
          </a:p>
          <a:p>
            <a:pPr marL="0" indent="0">
              <a:buClrTx/>
              <a:buNone/>
            </a:pPr>
            <a:r>
              <a:rPr lang="en-US" sz="1700" b="1" dirty="0" smtClean="0"/>
              <a:t>b) </a:t>
            </a:r>
            <a:r>
              <a:rPr lang="en-US" sz="1700" b="1" u="sng" dirty="0" smtClean="0"/>
              <a:t>Systemic diseases causing gingival enlargement</a:t>
            </a:r>
          </a:p>
          <a:p>
            <a:pPr marL="514350" indent="-514350">
              <a:buClrTx/>
              <a:buAutoNum type="arabicPeriod"/>
            </a:pPr>
            <a:r>
              <a:rPr lang="en-US" sz="1700" b="1" dirty="0" smtClean="0"/>
              <a:t>Leukemia</a:t>
            </a:r>
          </a:p>
          <a:p>
            <a:pPr marL="514350" indent="-514350">
              <a:buClrTx/>
              <a:buAutoNum type="arabicPeriod"/>
            </a:pPr>
            <a:r>
              <a:rPr lang="en-US" sz="1700" b="1" dirty="0" smtClean="0"/>
              <a:t>Granulomatous diseases</a:t>
            </a:r>
          </a:p>
          <a:p>
            <a:pPr marL="0" indent="0">
              <a:buClrTx/>
              <a:buNone/>
            </a:pPr>
            <a:r>
              <a:rPr lang="en-US" sz="1700" b="1" dirty="0" smtClean="0"/>
              <a:t>IV. </a:t>
            </a:r>
            <a:r>
              <a:rPr lang="en-US" sz="1700" b="1" u="sng" dirty="0" smtClean="0"/>
              <a:t>Neoplastic enlargement</a:t>
            </a:r>
          </a:p>
          <a:p>
            <a:pPr marL="514350" indent="-514350">
              <a:buClrTx/>
              <a:buAutoNum type="alphaLcParenR"/>
            </a:pPr>
            <a:r>
              <a:rPr lang="en-US" sz="1700" b="1" dirty="0" smtClean="0"/>
              <a:t>Benign tumors</a:t>
            </a:r>
          </a:p>
          <a:p>
            <a:pPr marL="514350" indent="-514350">
              <a:buClrTx/>
              <a:buAutoNum type="alphaLcParenR"/>
            </a:pPr>
            <a:r>
              <a:rPr lang="en-US" sz="1700" b="1" dirty="0" smtClean="0"/>
              <a:t>Malignant  tumors</a:t>
            </a:r>
          </a:p>
          <a:p>
            <a:pPr marL="0" indent="0">
              <a:buClrTx/>
              <a:buNone/>
            </a:pPr>
            <a:r>
              <a:rPr lang="en-US" sz="1700" b="1" dirty="0" smtClean="0"/>
              <a:t>V</a:t>
            </a:r>
            <a:r>
              <a:rPr lang="en-US" sz="1700" b="1" u="sng" dirty="0" smtClean="0"/>
              <a:t>. False enlargement </a:t>
            </a:r>
          </a:p>
          <a:p>
            <a:pPr marL="0" indent="0">
              <a:buClrTx/>
              <a:buNone/>
            </a:pPr>
            <a:endParaRPr lang="en-US" sz="1700" b="1" dirty="0" smtClean="0"/>
          </a:p>
          <a:p>
            <a:pPr marL="0" indent="0">
              <a:buClrTx/>
              <a:buNone/>
            </a:pPr>
            <a:endParaRPr lang="en-US" sz="1700" b="1" dirty="0"/>
          </a:p>
        </p:txBody>
      </p:sp>
    </p:spTree>
    <p:extLst>
      <p:ext uri="{BB962C8B-B14F-4D97-AF65-F5344CB8AC3E}">
        <p14:creationId xmlns:p14="http://schemas.microsoft.com/office/powerpoint/2010/main" xmlns="" val="4752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914400" y="457200"/>
            <a:ext cx="12192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6096000"/>
          </a:xfrm>
        </p:spPr>
        <p:txBody>
          <a:bodyPr/>
          <a:lstStyle/>
          <a:p>
            <a:pPr>
              <a:buClrTx/>
              <a:buFont typeface="Wingdings" pitchFamily="2" charset="2"/>
              <a:buChar char="v"/>
            </a:pPr>
            <a:r>
              <a:rPr lang="en-US" b="1" i="1" u="sng" dirty="0" smtClean="0"/>
              <a:t>Based on location &amp; distribution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u="sng" dirty="0" smtClean="0"/>
              <a:t>Localized-</a:t>
            </a:r>
            <a:r>
              <a:rPr lang="en-US" b="1" dirty="0" smtClean="0"/>
              <a:t> limited to the gingiva adjacent to a single tooth or group of teeth.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u="sng" dirty="0" smtClean="0"/>
              <a:t>Generalized</a:t>
            </a:r>
            <a:r>
              <a:rPr lang="en-US" b="1" dirty="0" smtClean="0"/>
              <a:t>- involving the gingiva throughout the mouth.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u="sng" dirty="0" smtClean="0"/>
              <a:t>Marginal</a:t>
            </a:r>
            <a:r>
              <a:rPr lang="en-US" b="1" dirty="0" smtClean="0"/>
              <a:t>- confined to the marginal gingiva.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u="sng" dirty="0" smtClean="0"/>
              <a:t>Papillary</a:t>
            </a:r>
            <a:r>
              <a:rPr lang="en-US" b="1" dirty="0" smtClean="0"/>
              <a:t>- confined to the interdental papillae.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u="sng" dirty="0" smtClean="0"/>
              <a:t> </a:t>
            </a:r>
            <a:r>
              <a:rPr lang="en-US" b="1" u="sng" dirty="0"/>
              <a:t>D</a:t>
            </a:r>
            <a:r>
              <a:rPr lang="en-US" b="1" u="sng" dirty="0" smtClean="0"/>
              <a:t>iffuse</a:t>
            </a:r>
            <a:r>
              <a:rPr lang="en-US" b="1" dirty="0" smtClean="0"/>
              <a:t>- involving the marginal &amp; attached gingivae &amp; papillae.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u="sng" dirty="0" smtClean="0"/>
              <a:t>Discrete-</a:t>
            </a:r>
            <a:r>
              <a:rPr lang="en-US" b="1" dirty="0" smtClean="0"/>
              <a:t> an isolated sessile or </a:t>
            </a:r>
            <a:r>
              <a:rPr lang="en-US" b="1" dirty="0" err="1" smtClean="0"/>
              <a:t>pedunculated</a:t>
            </a:r>
            <a:r>
              <a:rPr lang="en-US" b="1" dirty="0" smtClean="0"/>
              <a:t>, </a:t>
            </a:r>
            <a:r>
              <a:rPr lang="en-US" b="1" dirty="0" err="1" smtClean="0"/>
              <a:t>tumorlike</a:t>
            </a:r>
            <a:r>
              <a:rPr lang="en-US" b="1" dirty="0" smtClean="0"/>
              <a:t> enlargement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830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8382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latin typeface="Arial Black" pitchFamily="34" charset="0"/>
              </a:rPr>
              <a:t>Drug induced gingival enlargement</a:t>
            </a:r>
            <a:endParaRPr lang="en-US" b="1" u="sng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5334000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Font typeface="Wingdings" pitchFamily="2" charset="2"/>
              <a:buChar char="v"/>
            </a:pPr>
            <a:r>
              <a:rPr lang="en-US" sz="4700" b="1" u="sng" dirty="0" smtClean="0"/>
              <a:t>General clinical features: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Initially the growth starts as a painless beadlike enlargement of the interdental papilla &amp; extends to the facial &amp; lingual gingival margins.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Then it develops into a massive tissue fold covering a considerable portion of crown, interfering with occlusion.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When uncomplicated by inflammation :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It is mulberry shaped, firm, pale pink, &amp; resilient, with a minutely lobulated surface and no tendency to bleed.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When it is complicated by inflammation : 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The size of the lesion is increased, red or bluish red discoloration &amp;  shows increase tendency to bleed.</a:t>
            </a:r>
          </a:p>
          <a:p>
            <a:pPr marL="0" indent="0">
              <a:buClrTx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2652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5622925"/>
          </a:xfrm>
        </p:spPr>
        <p:txBody>
          <a:bodyPr>
            <a:normAutofit fontScale="85000" lnSpcReduction="2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The enlargement is usually generalized throughout the mouth but it is more severe in the maxillary &amp; mandibular anterior regions.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It occurs in areas in which teeth are present, not in edentulous spaces, &amp; the enlargement disappears in areas from which teeth are extracted.</a:t>
            </a:r>
          </a:p>
          <a:p>
            <a:pPr>
              <a:buClrTx/>
              <a:buFont typeface="Wingdings" pitchFamily="2" charset="2"/>
              <a:buChar char="v"/>
            </a:pPr>
            <a:r>
              <a:rPr lang="en-US" sz="3800" b="1" u="sng" dirty="0" smtClean="0"/>
              <a:t>HISTOPATHOLOGY </a:t>
            </a:r>
            <a:r>
              <a:rPr lang="en-US" sz="3800" b="1" i="1" u="sng" dirty="0" smtClean="0"/>
              <a:t>:</a:t>
            </a:r>
            <a:endParaRPr lang="en-US" sz="3800" b="1" i="1" u="sng" dirty="0"/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/>
              <a:t>Hyperplasia </a:t>
            </a:r>
            <a:r>
              <a:rPr lang="en-US" b="1" dirty="0" err="1"/>
              <a:t>othe</a:t>
            </a:r>
            <a:r>
              <a:rPr lang="en-US" b="1" dirty="0"/>
              <a:t> </a:t>
            </a:r>
            <a:r>
              <a:rPr lang="en-US" b="1" dirty="0" smtClean="0"/>
              <a:t>connective tissue &amp; epithelium.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err="1" smtClean="0"/>
              <a:t>Acanthosis</a:t>
            </a:r>
            <a:r>
              <a:rPr lang="en-US" b="1" dirty="0" smtClean="0"/>
              <a:t> of the epithelium.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Connective tissue shows densely arranged collagen bundles, increased fibroblast and blood vessels.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Elongated rete pegs.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An abundance of amorphous ground substance has also been reported.</a:t>
            </a:r>
          </a:p>
          <a:p>
            <a:pPr marL="0" indent="0">
              <a:buClrTx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10194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latin typeface="Arial Black" pitchFamily="34" charset="0"/>
              </a:rPr>
              <a:t>anticonvulsants</a:t>
            </a:r>
            <a:endParaRPr lang="en-US" sz="4000" u="sng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525963"/>
          </a:xfrm>
        </p:spPr>
        <p:txBody>
          <a:bodyPr>
            <a:normAutofit fontScale="77500" lnSpcReduction="2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Anticonvulsants like phenytoin, </a:t>
            </a:r>
            <a:r>
              <a:rPr lang="en-US" b="1" dirty="0" err="1" smtClean="0"/>
              <a:t>ethotoin</a:t>
            </a:r>
            <a:r>
              <a:rPr lang="en-US" b="1" dirty="0" smtClean="0"/>
              <a:t>, </a:t>
            </a:r>
            <a:r>
              <a:rPr lang="en-US" b="1" dirty="0" err="1" smtClean="0"/>
              <a:t>mephenytoin</a:t>
            </a:r>
            <a:r>
              <a:rPr lang="en-US" b="1" dirty="0" smtClean="0"/>
              <a:t>, </a:t>
            </a:r>
            <a:r>
              <a:rPr lang="en-US" b="1" dirty="0" err="1" smtClean="0"/>
              <a:t>succinimides</a:t>
            </a:r>
            <a:r>
              <a:rPr lang="en-US" b="1" dirty="0" smtClean="0"/>
              <a:t>, </a:t>
            </a:r>
            <a:r>
              <a:rPr lang="en-US" b="1" dirty="0" err="1" smtClean="0"/>
              <a:t>methsuxinimide</a:t>
            </a:r>
            <a:r>
              <a:rPr lang="en-US" b="1" dirty="0" smtClean="0"/>
              <a:t> &amp; </a:t>
            </a:r>
            <a:r>
              <a:rPr lang="en-US" b="1" dirty="0" err="1" smtClean="0"/>
              <a:t>valproic</a:t>
            </a:r>
            <a:r>
              <a:rPr lang="en-US" b="1" dirty="0" smtClean="0"/>
              <a:t> acid are known to induce gingival enlargement.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Gingival enlargement occurs in about 50% patients receiving the drugs.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More often affects younger patients.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Phenytoin stimulates proliferation of fibroblast like cells &amp; epithelium.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Fibroblasts show increased synthesis of sulfated </a:t>
            </a:r>
            <a:r>
              <a:rPr lang="en-US" b="1" dirty="0" err="1" smtClean="0"/>
              <a:t>glycosaminoglycans</a:t>
            </a:r>
            <a:r>
              <a:rPr lang="en-US" b="1" dirty="0" smtClean="0"/>
              <a:t> leading to gingival enlargement.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Also phenytoin induce a decrease in collagen degradation as a result of the production of an inactive fibroblastic collagenase.</a:t>
            </a:r>
          </a:p>
          <a:p>
            <a:pPr>
              <a:buClrTx/>
              <a:buFont typeface="Wingdings" pitchFamily="2" charset="2"/>
              <a:buChar char="§"/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037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600201"/>
            <a:ext cx="8686800" cy="39623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5385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8686800" cy="838200"/>
          </a:xfrm>
        </p:spPr>
        <p:txBody>
          <a:bodyPr/>
          <a:lstStyle/>
          <a:p>
            <a:r>
              <a:rPr lang="en-US" u="sng" dirty="0" err="1" smtClean="0">
                <a:latin typeface="Arial Black" pitchFamily="34" charset="0"/>
              </a:rPr>
              <a:t>immunosuppressants</a:t>
            </a:r>
            <a:endParaRPr lang="en-US" u="sng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486400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Cyclosporine is the immunosuppressant known to induce gingival enlargement.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It selectively and reversibly inhibits helper T cells, which play a roll in cellular &amp; </a:t>
            </a:r>
            <a:r>
              <a:rPr lang="en-US" b="1" dirty="0" err="1" smtClean="0"/>
              <a:t>humoral</a:t>
            </a:r>
            <a:r>
              <a:rPr lang="en-US" b="1" dirty="0" smtClean="0"/>
              <a:t> immune responses.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Cyclosporine A is administered intravenously or by mouth, &amp; dosages greater than 500mg/day lead to gingival enlargement.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Cyclosporine induced enlargement is more vascularized than phenytoin enlargement.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Incidence rates vary from 25% - 70% &amp; it affects children more frequently.</a:t>
            </a:r>
          </a:p>
          <a:p>
            <a:pPr>
              <a:buClrTx/>
              <a:buFont typeface="Wingdings" pitchFamily="2" charset="2"/>
              <a:buChar char="§"/>
            </a:pPr>
            <a:r>
              <a:rPr lang="en-US" b="1" dirty="0" smtClean="0"/>
              <a:t>Other side effects include- nephrotoxicity, </a:t>
            </a:r>
            <a:r>
              <a:rPr lang="en-US" b="1" dirty="0" err="1" smtClean="0"/>
              <a:t>hypertention</a:t>
            </a:r>
            <a:r>
              <a:rPr lang="en-US" b="1" dirty="0" smtClean="0"/>
              <a:t>, </a:t>
            </a:r>
            <a:r>
              <a:rPr lang="en-US" b="1" dirty="0" err="1" smtClean="0"/>
              <a:t>hypertrichosis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124541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</TotalTime>
  <Words>618</Words>
  <Application>Microsoft Office PowerPoint</Application>
  <PresentationFormat>On-screen Show (4:3)</PresentationFormat>
  <Paragraphs>78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Trek</vt:lpstr>
      <vt:lpstr>Gingival enlargement</vt:lpstr>
      <vt:lpstr>Learning objective </vt:lpstr>
      <vt:lpstr>classification</vt:lpstr>
      <vt:lpstr>Slide 4</vt:lpstr>
      <vt:lpstr>Drug induced gingival enlargement</vt:lpstr>
      <vt:lpstr>Slide 6</vt:lpstr>
      <vt:lpstr>anticonvulsants</vt:lpstr>
      <vt:lpstr>Slide 8</vt:lpstr>
      <vt:lpstr>immunosuppressants</vt:lpstr>
      <vt:lpstr>Slide 10</vt:lpstr>
      <vt:lpstr>CALCIUM CHANNEL BLOCKERS</vt:lpstr>
      <vt:lpstr>TREATMENT OPTIONS</vt:lpstr>
      <vt:lpstr>Slide 13</vt:lpstr>
      <vt:lpstr>gINGIVECTOMY</vt:lpstr>
      <vt:lpstr>FLAP TECHNIQUE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Gingival enlargement</dc:title>
  <dc:creator>Hp</dc:creator>
  <cp:lastModifiedBy>BANSODE</cp:lastModifiedBy>
  <cp:revision>21</cp:revision>
  <dcterms:created xsi:type="dcterms:W3CDTF">2019-02-08T13:48:05Z</dcterms:created>
  <dcterms:modified xsi:type="dcterms:W3CDTF">2023-08-25T07:21:20Z</dcterms:modified>
</cp:coreProperties>
</file>