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0" r:id="rId3"/>
    <p:sldId id="289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8" r:id="rId24"/>
    <p:sldId id="278" r:id="rId25"/>
    <p:sldId id="279" r:id="rId26"/>
    <p:sldId id="281" r:id="rId27"/>
    <p:sldId id="280" r:id="rId28"/>
    <p:sldId id="282" r:id="rId29"/>
    <p:sldId id="283" r:id="rId30"/>
    <p:sldId id="284" r:id="rId31"/>
    <p:sldId id="285" r:id="rId32"/>
    <p:sldId id="286" r:id="rId33"/>
    <p:sldId id="287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2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24-08-2023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24-08-2023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24-08-2023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24-08-2023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24-08-2023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24-08-2023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24-08-2023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24-08-2023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24-08-2023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24-08-2023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24-08-2023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24-08-2023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24-08-2023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24-08-2023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24-08-2023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24-08-2023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24-08-2023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554052-6E49-46CA-AC87-829D60C8AD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sz="7200" dirty="0">
                <a:solidFill>
                  <a:srgbClr val="FF0000"/>
                </a:solidFill>
                <a:latin typeface="Arial Black" panose="020B0A04020102020204" pitchFamily="34" charset="0"/>
              </a:rPr>
              <a:t>PERIODONTAL LIGAMENT</a:t>
            </a:r>
          </a:p>
        </p:txBody>
      </p:sp>
    </p:spTree>
    <p:extLst>
      <p:ext uri="{BB962C8B-B14F-4D97-AF65-F5344CB8AC3E}">
        <p14:creationId xmlns="" xmlns:p14="http://schemas.microsoft.com/office/powerpoint/2010/main" val="1954149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2EE18C-D37A-4DCA-84B8-1928A7554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STRUCTURAL COMPONENT OF PERIODONTAL LIGAMENT</a:t>
            </a:r>
            <a:br>
              <a:rPr lang="en-IN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IN" sz="4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6F1B430-FB42-4172-ACE3-5CFBCF3B1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CELLULAR COMPONENT-</a:t>
            </a:r>
          </a:p>
          <a:p>
            <a:pPr marL="0" indent="0">
              <a:buNone/>
            </a:pPr>
            <a:r>
              <a:rPr lang="en-IN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4 TYPES OF CELLULAR COMPONENT</a:t>
            </a:r>
          </a:p>
          <a:p>
            <a:pPr marL="0" indent="0">
              <a:buNone/>
            </a:pPr>
            <a:r>
              <a:rPr lang="en-IN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1-Connective tissue component</a:t>
            </a:r>
          </a:p>
          <a:p>
            <a:pPr marL="0" indent="0">
              <a:buNone/>
            </a:pPr>
            <a:r>
              <a:rPr lang="en-IN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2-Epithelial rest cells</a:t>
            </a:r>
          </a:p>
          <a:p>
            <a:pPr marL="0" indent="0">
              <a:buNone/>
            </a:pPr>
            <a:r>
              <a:rPr lang="en-IN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3-Immune system cells</a:t>
            </a:r>
          </a:p>
          <a:p>
            <a:pPr marL="0" indent="0">
              <a:buNone/>
            </a:pPr>
            <a:r>
              <a:rPr lang="en-IN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4-Neurovascular elements</a:t>
            </a:r>
          </a:p>
          <a:p>
            <a:pPr marL="0" indent="0">
              <a:buNone/>
            </a:pPr>
            <a:endParaRPr lang="en-IN" sz="3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2462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2CBE60-09F1-4DC2-A18B-AFF84DD30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CONNECTIVE TISSUE COMPONENT- </a:t>
            </a:r>
            <a:br>
              <a:rPr lang="en-IN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IN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4FE4E9E-8D0F-4CA4-8CA1-F75828DB6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204" y="1422035"/>
            <a:ext cx="8596668" cy="565577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N" sz="2800" dirty="0">
                <a:latin typeface="Cambria" panose="02040503050406030204" pitchFamily="18" charset="0"/>
                <a:ea typeface="Cambria" panose="02040503050406030204" pitchFamily="18" charset="0"/>
              </a:rPr>
              <a:t>1] FIBROBLAST-</a:t>
            </a:r>
          </a:p>
          <a:p>
            <a:pPr marL="0" indent="0">
              <a:buNone/>
            </a:pPr>
            <a:r>
              <a:rPr lang="en-IN" sz="28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Most common ovoid or elongated. Exhibits pseudopodia like process. Can synthesize and phagocyte old collagen fibres.  </a:t>
            </a:r>
          </a:p>
          <a:p>
            <a:pPr marL="0" indent="0">
              <a:buNone/>
            </a:pPr>
            <a:r>
              <a:rPr lang="en-IN" sz="2800" dirty="0">
                <a:latin typeface="Cambria" panose="02040503050406030204" pitchFamily="18" charset="0"/>
                <a:ea typeface="Cambria" panose="02040503050406030204" pitchFamily="18" charset="0"/>
              </a:rPr>
              <a:t>2] ODONTOBLAST-</a:t>
            </a:r>
          </a:p>
          <a:p>
            <a:pPr marL="0" indent="0">
              <a:buNone/>
            </a:pPr>
            <a:r>
              <a:rPr lang="en-IN" sz="28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Produce matrix for new bone formation. </a:t>
            </a:r>
          </a:p>
          <a:p>
            <a:pPr marL="0" indent="0">
              <a:buNone/>
            </a:pPr>
            <a:r>
              <a:rPr lang="en-IN" sz="2800" dirty="0">
                <a:latin typeface="Cambria" panose="02040503050406030204" pitchFamily="18" charset="0"/>
                <a:ea typeface="Cambria" panose="02040503050406030204" pitchFamily="18" charset="0"/>
              </a:rPr>
              <a:t>Functional osteoblast – </a:t>
            </a:r>
            <a:r>
              <a:rPr lang="en-IN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plumpy</a:t>
            </a:r>
            <a:r>
              <a:rPr lang="en-IN" sz="2800" dirty="0">
                <a:latin typeface="Cambria" panose="02040503050406030204" pitchFamily="18" charset="0"/>
                <a:ea typeface="Cambria" panose="02040503050406030204" pitchFamily="18" charset="0"/>
              </a:rPr>
              <a:t> cuboidal with large nucleus.</a:t>
            </a:r>
          </a:p>
          <a:p>
            <a:pPr marL="0" indent="0">
              <a:buNone/>
            </a:pPr>
            <a:r>
              <a:rPr lang="en-IN" sz="2800" dirty="0">
                <a:latin typeface="Cambria" panose="02040503050406030204" pitchFamily="18" charset="0"/>
                <a:ea typeface="Cambria" panose="02040503050406030204" pitchFamily="18" charset="0"/>
              </a:rPr>
              <a:t>Other time- flat</a:t>
            </a:r>
          </a:p>
          <a:p>
            <a:pPr marL="0" indent="0">
              <a:buNone/>
            </a:pPr>
            <a:r>
              <a:rPr lang="en-IN" sz="2800" dirty="0">
                <a:latin typeface="Cambria" panose="02040503050406030204" pitchFamily="18" charset="0"/>
                <a:ea typeface="Cambria" panose="02040503050406030204" pitchFamily="18" charset="0"/>
              </a:rPr>
              <a:t>3] CEMENTOBLAST-</a:t>
            </a:r>
          </a:p>
          <a:p>
            <a:pPr marL="0" indent="0">
              <a:buNone/>
            </a:pPr>
            <a:r>
              <a:rPr lang="en-IN" sz="28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Develops from mesenchymal cells/fibroblast.</a:t>
            </a:r>
          </a:p>
          <a:p>
            <a:pPr marL="0" indent="0">
              <a:buNone/>
            </a:pPr>
            <a:r>
              <a:rPr lang="en-IN" sz="2800" dirty="0">
                <a:latin typeface="Cambria" panose="02040503050406030204" pitchFamily="18" charset="0"/>
                <a:ea typeface="Cambria" panose="02040503050406030204" pitchFamily="18" charset="0"/>
              </a:rPr>
              <a:t>Have centrally placed nucleus and basophilic cytoplasm.</a:t>
            </a:r>
          </a:p>
          <a:p>
            <a:pPr marL="0" indent="0">
              <a:buNone/>
            </a:pPr>
            <a:r>
              <a:rPr lang="en-IN" sz="2800" dirty="0">
                <a:latin typeface="Cambria" panose="02040503050406030204" pitchFamily="18" charset="0"/>
                <a:ea typeface="Cambria" panose="02040503050406030204" pitchFamily="18" charset="0"/>
              </a:rPr>
              <a:t>Formation of cementum.</a:t>
            </a:r>
          </a:p>
          <a:p>
            <a:pPr marL="0" indent="0">
              <a:buNone/>
            </a:pPr>
            <a:r>
              <a:rPr lang="en-IN" sz="28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</a:p>
        </p:txBody>
      </p:sp>
    </p:spTree>
    <p:extLst>
      <p:ext uri="{BB962C8B-B14F-4D97-AF65-F5344CB8AC3E}">
        <p14:creationId xmlns="" xmlns:p14="http://schemas.microsoft.com/office/powerpoint/2010/main" val="2187644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77EFE9-4B0C-4962-B41F-D160F6ECA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EPITHELIAL REST CELLS-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2E7E155-81FD-4816-887A-982707DA9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89089"/>
            <a:ext cx="8596668" cy="3880773"/>
          </a:xfrm>
        </p:spPr>
        <p:txBody>
          <a:bodyPr>
            <a:normAutofit fontScale="92500"/>
          </a:bodyPr>
          <a:lstStyle/>
          <a:p>
            <a:r>
              <a:rPr lang="en-IN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Epithelial cells rest of </a:t>
            </a:r>
            <a:r>
              <a:rPr lang="en-IN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malassez</a:t>
            </a:r>
            <a:r>
              <a:rPr lang="en-IN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are </a:t>
            </a:r>
            <a:r>
              <a:rPr lang="en-IN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remenant</a:t>
            </a:r>
            <a:r>
              <a:rPr lang="en-IN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of HERS.</a:t>
            </a:r>
          </a:p>
          <a:p>
            <a:r>
              <a:rPr lang="en-IN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Found close to cementum and most numerous in apical areas.</a:t>
            </a:r>
          </a:p>
          <a:p>
            <a:r>
              <a:rPr lang="en-IN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No. decreases with age.</a:t>
            </a:r>
          </a:p>
          <a:p>
            <a:r>
              <a:rPr lang="en-IN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Some get degenerated and some disappear/some get converted to </a:t>
            </a:r>
            <a:r>
              <a:rPr lang="en-IN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cementicles</a:t>
            </a:r>
            <a:r>
              <a:rPr lang="en-IN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IN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Get proliferated when stimulated and form periapical cyst and lateral root sheet.</a:t>
            </a:r>
          </a:p>
          <a:p>
            <a:pPr marL="0" indent="0">
              <a:buNone/>
            </a:pPr>
            <a:endParaRPr lang="en-IN" sz="2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IN" sz="2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IN" sz="2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IN" sz="2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IN" sz="2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2276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33C2E6-06DB-4668-817E-812C621AA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IMMUNE SYSTEM CELLS-</a:t>
            </a:r>
            <a:br>
              <a:rPr lang="en-IN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IN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</a:t>
            </a:r>
            <a:r>
              <a:rPr lang="en-IN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Neutrophils, lymphocytes, macrophages, eosinophils and mast cells.</a:t>
            </a:r>
            <a:endParaRPr lang="en-IN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3616CEC-F09C-4EC1-8AEB-BC4416B8E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477112"/>
            <a:ext cx="8596668" cy="388077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I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GROUND SUBSTANCE-</a:t>
            </a:r>
          </a:p>
          <a:p>
            <a:pPr marL="0" indent="0">
              <a:buNone/>
            </a:pPr>
            <a:r>
              <a:rPr lang="en-I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en-IN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PDL contains large portion of ground substance filling spaces between fibres and cells.</a:t>
            </a:r>
          </a:p>
          <a:p>
            <a:pPr marL="0" indent="0">
              <a:buNone/>
            </a:pPr>
            <a:r>
              <a:rPr lang="en-IN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2- MAIN COMPONENTS-</a:t>
            </a:r>
          </a:p>
          <a:p>
            <a:pPr marL="0" indent="0">
              <a:buNone/>
            </a:pPr>
            <a:r>
              <a:rPr lang="en-IN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1-Glycosaminoglycans- hyaluronic acid and proteoglycans</a:t>
            </a:r>
          </a:p>
          <a:p>
            <a:pPr marL="0" indent="0">
              <a:buNone/>
            </a:pPr>
            <a:r>
              <a:rPr lang="en-IN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2-Glycoprotins- fibronectin and laminin</a:t>
            </a:r>
          </a:p>
          <a:p>
            <a:pPr marL="0" indent="0">
              <a:buNone/>
            </a:pPr>
            <a:r>
              <a:rPr lang="en-IN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3- 70% water</a:t>
            </a:r>
          </a:p>
          <a:p>
            <a:pPr marL="0" indent="0">
              <a:buNone/>
            </a:pPr>
            <a:endParaRPr lang="en-IN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3164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6D9142-A367-4AE7-87CF-4E7B9347A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PRINCIPLE FIBRES-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EBB97B1-84B1-4FDB-BE42-BAEAB713A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11" y="1483581"/>
            <a:ext cx="8596668" cy="4764819"/>
          </a:xfrm>
        </p:spPr>
        <p:txBody>
          <a:bodyPr>
            <a:normAutofit fontScale="77500" lnSpcReduction="20000"/>
          </a:bodyPr>
          <a:lstStyle/>
          <a:p>
            <a:r>
              <a:rPr lang="en-IN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Are important elements of </a:t>
            </a:r>
            <a:r>
              <a:rPr lang="en-IN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pdl</a:t>
            </a:r>
            <a:r>
              <a:rPr lang="en-IN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are principle fibres.</a:t>
            </a:r>
          </a:p>
          <a:p>
            <a:r>
              <a:rPr lang="en-IN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They are collagenous and arranged in bundles and follow wavy course when viewed in longitudinal section.</a:t>
            </a:r>
          </a:p>
          <a:p>
            <a:r>
              <a:rPr lang="en-IN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Terminal portion of principle fibres are </a:t>
            </a:r>
            <a:r>
              <a:rPr lang="en-IN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embeded</a:t>
            </a:r>
            <a:r>
              <a:rPr lang="en-IN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in bone and cementum are termed as </a:t>
            </a:r>
            <a:r>
              <a:rPr lang="en-IN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sharpeys</a:t>
            </a:r>
            <a:r>
              <a:rPr lang="en-IN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fibres.</a:t>
            </a:r>
          </a:p>
          <a:p>
            <a:r>
              <a:rPr lang="en-IN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Collagen is a protein composed of different amino acid like glycine, proline, hydroxy lysine,  </a:t>
            </a:r>
            <a:r>
              <a:rPr lang="en-IN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hyroproline</a:t>
            </a:r>
            <a:r>
              <a:rPr lang="en-IN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IN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Amount of collagen can be seen /determined by hydroxyproline.</a:t>
            </a:r>
          </a:p>
          <a:p>
            <a:r>
              <a:rPr lang="en-IN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Principle fibres are made of type one collagen fibres</a:t>
            </a:r>
          </a:p>
          <a:p>
            <a:r>
              <a:rPr lang="en-IN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Reticular fibres- Type 3</a:t>
            </a:r>
          </a:p>
          <a:p>
            <a:r>
              <a:rPr lang="en-IN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Basal lamina- type 4</a:t>
            </a:r>
          </a:p>
        </p:txBody>
      </p:sp>
    </p:spTree>
    <p:extLst>
      <p:ext uri="{BB962C8B-B14F-4D97-AF65-F5344CB8AC3E}">
        <p14:creationId xmlns="" xmlns:p14="http://schemas.microsoft.com/office/powerpoint/2010/main" val="2830854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2AF2D0C-6905-428F-8876-1F6A066E6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SIX TYPES OF PRINCIPLE FIBRES OF PDL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CFBD534-E90C-4E01-A759-E2C99A128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734" y="1488613"/>
            <a:ext cx="8596668" cy="3880773"/>
          </a:xfrm>
        </p:spPr>
        <p:txBody>
          <a:bodyPr>
            <a:normAutofit/>
          </a:bodyPr>
          <a:lstStyle/>
          <a:p>
            <a:r>
              <a:rPr lang="en-IN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1- TRANSSEPTAL FIBRES</a:t>
            </a:r>
          </a:p>
          <a:p>
            <a:r>
              <a:rPr lang="en-IN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2- ALVEOLAR CREST FIBRES</a:t>
            </a:r>
          </a:p>
          <a:p>
            <a:r>
              <a:rPr lang="en-IN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3- HORIZONTAL  FIBRES</a:t>
            </a:r>
          </a:p>
          <a:p>
            <a:r>
              <a:rPr lang="en-IN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4- OBLIQUE FIBRES</a:t>
            </a:r>
          </a:p>
          <a:p>
            <a:r>
              <a:rPr lang="en-IN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5- APICAL FIBRES </a:t>
            </a:r>
          </a:p>
          <a:p>
            <a:r>
              <a:rPr lang="en-IN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6- INTERRADICULAR FIBRES</a:t>
            </a:r>
          </a:p>
        </p:txBody>
      </p:sp>
    </p:spTree>
    <p:extLst>
      <p:ext uri="{BB962C8B-B14F-4D97-AF65-F5344CB8AC3E}">
        <p14:creationId xmlns="" xmlns:p14="http://schemas.microsoft.com/office/powerpoint/2010/main" val="325385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0B78CB-C224-4344-A7B1-6AF52D8A1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PRINCIPAL FIBRES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2D027230-EDAF-4789-8C00-E6F0221BED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0246" y="1371600"/>
            <a:ext cx="7482253" cy="5301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677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D6A44A-A75C-448A-9989-5FABBC472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1-TRANSSEPTAL FIBRES- </a:t>
            </a:r>
            <a:br>
              <a:rPr lang="en-IN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IN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</a:t>
            </a:r>
            <a:r>
              <a:rPr lang="en-IN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Extends </a:t>
            </a:r>
            <a:r>
              <a:rPr lang="en-IN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interproximally</a:t>
            </a:r>
            <a:r>
              <a:rPr lang="en-IN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over the alveolar bone crest and are </a:t>
            </a:r>
            <a:r>
              <a:rPr lang="en-IN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embeded</a:t>
            </a:r>
            <a:r>
              <a:rPr lang="en-IN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into the cementum.</a:t>
            </a:r>
            <a:endParaRPr lang="en-IN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EDA204F-0EED-4DCA-A7C0-2299A7FAC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679335"/>
            <a:ext cx="8596668" cy="3880773"/>
          </a:xfrm>
        </p:spPr>
        <p:txBody>
          <a:bodyPr>
            <a:normAutofit/>
          </a:bodyPr>
          <a:lstStyle/>
          <a:p>
            <a:r>
              <a:rPr lang="en-IN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FUNCTION- </a:t>
            </a:r>
          </a:p>
          <a:p>
            <a:pPr marL="0" indent="0">
              <a:buNone/>
            </a:pPr>
            <a:r>
              <a:rPr lang="en-IN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-reconstructed after destruction of alveolar bone in periodontal disease.</a:t>
            </a:r>
          </a:p>
          <a:p>
            <a:pPr marL="0" indent="0">
              <a:buNone/>
            </a:pPr>
            <a:r>
              <a:rPr lang="en-IN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- do not have osseous attachment.</a:t>
            </a:r>
          </a:p>
        </p:txBody>
      </p:sp>
    </p:spTree>
    <p:extLst>
      <p:ext uri="{BB962C8B-B14F-4D97-AF65-F5344CB8AC3E}">
        <p14:creationId xmlns="" xmlns:p14="http://schemas.microsoft.com/office/powerpoint/2010/main" val="213825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DBE43B-BAF7-42EB-BD2C-F3E88BB86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2- ALVEOLAR CREST FIBRES-</a:t>
            </a:r>
            <a:r>
              <a:rPr lang="en-IN" sz="4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IN" sz="4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IN" sz="4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</a:t>
            </a:r>
            <a:r>
              <a:rPr lang="en-IN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Extend obliquely  from cementum just below the junctional epithelium to alveolar bone crest.</a:t>
            </a:r>
            <a:br>
              <a:rPr lang="en-IN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IN" sz="4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56C2126-49D2-4E2E-9ED0-253A9B6F8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705712"/>
            <a:ext cx="8596668" cy="3880773"/>
          </a:xfrm>
        </p:spPr>
        <p:txBody>
          <a:bodyPr>
            <a:normAutofit/>
          </a:bodyPr>
          <a:lstStyle/>
          <a:p>
            <a:r>
              <a:rPr lang="en-IN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FUNCTION-</a:t>
            </a:r>
          </a:p>
          <a:p>
            <a:pPr marL="0" indent="0">
              <a:buNone/>
            </a:pPr>
            <a:r>
              <a:rPr lang="en-IN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Retain the tooth in socket.</a:t>
            </a:r>
          </a:p>
          <a:p>
            <a:pPr marL="0" indent="0">
              <a:buNone/>
            </a:pPr>
            <a:r>
              <a:rPr lang="en-IN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Resist lateral tooth movement.</a:t>
            </a:r>
          </a:p>
          <a:p>
            <a:pPr marL="0" indent="0">
              <a:buNone/>
            </a:pPr>
            <a:r>
              <a:rPr lang="en-IN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Protect deeper periodontal structure.</a:t>
            </a:r>
          </a:p>
        </p:txBody>
      </p:sp>
    </p:spTree>
    <p:extLst>
      <p:ext uri="{BB962C8B-B14F-4D97-AF65-F5344CB8AC3E}">
        <p14:creationId xmlns="" xmlns:p14="http://schemas.microsoft.com/office/powerpoint/2010/main" val="1689216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4DDB68-4F28-48C5-AF65-37794040C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3-HORIZONTAL GROUP OF FIBRES-</a:t>
            </a:r>
            <a:br>
              <a:rPr lang="en-IN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IN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</a:t>
            </a:r>
            <a:r>
              <a:rPr lang="en-IN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Extend at right angle to long axis of teeth from cementum to alveolar bone.</a:t>
            </a:r>
            <a:endParaRPr lang="en-IN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50166CB-6822-4244-89F4-76D0DBBB5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367627"/>
            <a:ext cx="8596668" cy="3880773"/>
          </a:xfrm>
        </p:spPr>
        <p:txBody>
          <a:bodyPr>
            <a:normAutofit/>
          </a:bodyPr>
          <a:lstStyle/>
          <a:p>
            <a:r>
              <a:rPr lang="en-IN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FUNCTION-</a:t>
            </a:r>
          </a:p>
          <a:p>
            <a:pPr marL="0" indent="0">
              <a:buNone/>
            </a:pPr>
            <a:r>
              <a:rPr lang="en-IN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Resist tipping forces.</a:t>
            </a:r>
          </a:p>
          <a:p>
            <a:pPr marL="0" indent="0">
              <a:buNone/>
            </a:pPr>
            <a:r>
              <a:rPr lang="en-IN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Prevent lateral tooth movement.</a:t>
            </a:r>
          </a:p>
        </p:txBody>
      </p:sp>
    </p:spTree>
    <p:extLst>
      <p:ext uri="{BB962C8B-B14F-4D97-AF65-F5344CB8AC3E}">
        <p14:creationId xmlns="" xmlns:p14="http://schemas.microsoft.com/office/powerpoint/2010/main" val="365909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student should know</a:t>
            </a:r>
          </a:p>
          <a:p>
            <a:r>
              <a:rPr lang="en-US" dirty="0" smtClean="0"/>
              <a:t>PDL composition, principle fibers </a:t>
            </a:r>
          </a:p>
          <a:p>
            <a:r>
              <a:rPr lang="en-US" dirty="0" smtClean="0"/>
              <a:t>Functions of PDL fibers </a:t>
            </a:r>
          </a:p>
          <a:p>
            <a:r>
              <a:rPr lang="en-US" dirty="0" smtClean="0"/>
              <a:t>Blood supply, venous drainage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7AAE16-F69C-4967-9A90-C3EA5744D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4-OBLIQUE FIBRES- </a:t>
            </a:r>
            <a:br>
              <a:rPr lang="en-IN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IN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</a:t>
            </a:r>
            <a:r>
              <a:rPr lang="en-IN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Largest group of </a:t>
            </a:r>
            <a:r>
              <a:rPr lang="en-IN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pdl</a:t>
            </a:r>
            <a:r>
              <a:rPr lang="en-IN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br>
              <a:rPr lang="en-IN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IN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Occupy middle 2/3.</a:t>
            </a:r>
            <a:br>
              <a:rPr lang="en-IN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IN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Extend in coronal direction obliquely to the bone </a:t>
            </a:r>
            <a:endParaRPr lang="en-IN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1CBD677-17EE-4962-A7ED-E8E567C9E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987214"/>
            <a:ext cx="8596668" cy="3880773"/>
          </a:xfrm>
        </p:spPr>
        <p:txBody>
          <a:bodyPr>
            <a:normAutofit/>
          </a:bodyPr>
          <a:lstStyle/>
          <a:p>
            <a:r>
              <a:rPr lang="en-IN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FUNCTION- </a:t>
            </a:r>
          </a:p>
          <a:p>
            <a:pPr marL="0" indent="0">
              <a:buNone/>
            </a:pPr>
            <a:r>
              <a:rPr lang="en-IN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Resist vertical masticatory forces.</a:t>
            </a:r>
          </a:p>
          <a:p>
            <a:pPr marL="0" indent="0">
              <a:buNone/>
            </a:pPr>
            <a:r>
              <a:rPr lang="en-IN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Transfer them into the tension on the alveolar bone.</a:t>
            </a:r>
          </a:p>
        </p:txBody>
      </p:sp>
    </p:spTree>
    <p:extLst>
      <p:ext uri="{BB962C8B-B14F-4D97-AF65-F5344CB8AC3E}">
        <p14:creationId xmlns="" xmlns:p14="http://schemas.microsoft.com/office/powerpoint/2010/main" val="24949491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9D841F-8090-4B84-84F1-517C1478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5- APICAL FIBRES-</a:t>
            </a:r>
            <a:br>
              <a:rPr lang="en-IN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IN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</a:t>
            </a:r>
            <a:r>
              <a:rPr lang="en-IN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radiate irregularly from cementum to </a:t>
            </a:r>
            <a:r>
              <a:rPr lang="en-IN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alv</a:t>
            </a:r>
            <a:r>
              <a:rPr lang="en-IN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Bone at the apical region. Do not occurs in incompletely formed tooth</a:t>
            </a:r>
            <a:endParaRPr lang="en-IN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713E718-5436-40E8-879C-1089453E9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672" y="2600204"/>
            <a:ext cx="8596668" cy="3880773"/>
          </a:xfrm>
        </p:spPr>
        <p:txBody>
          <a:bodyPr>
            <a:normAutofit/>
          </a:bodyPr>
          <a:lstStyle/>
          <a:p>
            <a:r>
              <a:rPr lang="en-IN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FUNCTION-  </a:t>
            </a:r>
          </a:p>
          <a:p>
            <a:pPr marL="0" indent="0">
              <a:buNone/>
            </a:pPr>
            <a:r>
              <a:rPr lang="en-IN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Resist tipping forces.</a:t>
            </a:r>
          </a:p>
          <a:p>
            <a:pPr marL="0" indent="0">
              <a:buNone/>
            </a:pPr>
            <a:r>
              <a:rPr lang="en-IN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protects delicate blood vessels and nerves</a:t>
            </a:r>
          </a:p>
        </p:txBody>
      </p:sp>
    </p:spTree>
    <p:extLst>
      <p:ext uri="{BB962C8B-B14F-4D97-AF65-F5344CB8AC3E}">
        <p14:creationId xmlns="" xmlns:p14="http://schemas.microsoft.com/office/powerpoint/2010/main" val="20998024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7C0560-E47D-478A-B6F4-0F5F1E747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INTERRADICULAR FIBRES-</a:t>
            </a:r>
            <a:br>
              <a:rPr lang="en-IN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IN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</a:t>
            </a:r>
            <a:r>
              <a:rPr lang="en-IN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Fan out from cementum to bone in multirooted teeth.</a:t>
            </a:r>
            <a:r>
              <a:rPr lang="en-IN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44A0345-827C-4899-B241-E2395A005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FUNCTION- </a:t>
            </a:r>
          </a:p>
          <a:p>
            <a:pPr marL="0" indent="0">
              <a:buNone/>
            </a:pPr>
            <a:r>
              <a:rPr lang="en-IN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Resist tipping forces.</a:t>
            </a:r>
          </a:p>
          <a:p>
            <a:endParaRPr lang="en-IN" sz="3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IN" sz="3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IN" sz="3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IN" sz="3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IN" sz="3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IN" sz="3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IN" sz="3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IN" sz="3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64796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C3C83008-944B-4960-B165-4A7829E44C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316" y="254977"/>
            <a:ext cx="9284676" cy="60842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7339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377C8B-D7B0-4078-AE73-E2E8DE81F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FUNCTIONS-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CF03F60-44D8-49BC-9D52-E72E2EA28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sz="3600" dirty="0">
                <a:solidFill>
                  <a:schemeClr val="tx1"/>
                </a:solidFill>
              </a:rPr>
              <a:t>1- PHYSICAL FUNCTION</a:t>
            </a:r>
          </a:p>
          <a:p>
            <a:pPr marL="0" indent="0">
              <a:buNone/>
            </a:pPr>
            <a:r>
              <a:rPr lang="en-IN" sz="3600" dirty="0">
                <a:solidFill>
                  <a:schemeClr val="tx1"/>
                </a:solidFill>
              </a:rPr>
              <a:t>2- FORMATIVE AND REMODELLING</a:t>
            </a:r>
          </a:p>
          <a:p>
            <a:pPr marL="0" indent="0">
              <a:buNone/>
            </a:pPr>
            <a:r>
              <a:rPr lang="en-IN" sz="3600" dirty="0">
                <a:solidFill>
                  <a:schemeClr val="tx1"/>
                </a:solidFill>
              </a:rPr>
              <a:t>3- NUTRITIVE </a:t>
            </a:r>
          </a:p>
          <a:p>
            <a:pPr marL="0" indent="0">
              <a:buNone/>
            </a:pPr>
            <a:r>
              <a:rPr lang="en-IN" sz="3600" dirty="0">
                <a:solidFill>
                  <a:schemeClr val="tx1"/>
                </a:solidFill>
              </a:rPr>
              <a:t>4- SENSORY</a:t>
            </a:r>
          </a:p>
        </p:txBody>
      </p:sp>
    </p:spTree>
    <p:extLst>
      <p:ext uri="{BB962C8B-B14F-4D97-AF65-F5344CB8AC3E}">
        <p14:creationId xmlns="" xmlns:p14="http://schemas.microsoft.com/office/powerpoint/2010/main" val="39985078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ED32B8-06B4-4FAD-8BFA-386F54374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PHYSICAL FUNTION-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27CF309-82FA-4753-A2E4-43177EAA1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734" y="1589089"/>
            <a:ext cx="8596668" cy="5057896"/>
          </a:xfrm>
        </p:spPr>
        <p:txBody>
          <a:bodyPr>
            <a:normAutofit fontScale="85000" lnSpcReduction="10000"/>
          </a:bodyPr>
          <a:lstStyle/>
          <a:p>
            <a:r>
              <a:rPr lang="en-IN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1- </a:t>
            </a:r>
            <a:r>
              <a:rPr lang="en-IN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Provision of a soft tissue casing to protect the vessels and nerves from injury by mechanical forces.</a:t>
            </a:r>
          </a:p>
          <a:p>
            <a:r>
              <a:rPr lang="en-IN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2- Transmission of occlusal forces to the bone.</a:t>
            </a:r>
          </a:p>
          <a:p>
            <a:r>
              <a:rPr lang="en-IN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3- attachment of the teeth to the bone.</a:t>
            </a:r>
          </a:p>
          <a:p>
            <a:r>
              <a:rPr lang="en-IN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4- maintenance of the gingival tissues in their proper relationship to the teeth.</a:t>
            </a:r>
          </a:p>
          <a:p>
            <a:r>
              <a:rPr lang="en-IN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5- resistance to the impact of the occlusal forces.[shock absorption].</a:t>
            </a:r>
          </a:p>
          <a:p>
            <a:r>
              <a:rPr lang="en-IN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theories of transmission of occlusal forces and mechanism of tooth support- </a:t>
            </a:r>
          </a:p>
          <a:p>
            <a:r>
              <a:rPr lang="en-IN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1] tensional theory ; 2] </a:t>
            </a:r>
            <a:r>
              <a:rPr lang="en-IN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visco</a:t>
            </a:r>
            <a:r>
              <a:rPr lang="en-IN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-elastic theory</a:t>
            </a:r>
          </a:p>
          <a:p>
            <a:endParaRPr lang="en-IN" sz="3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IN" sz="3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IN" sz="3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IN" sz="3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IN" sz="3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IN" sz="3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59900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76291E-7818-4A6A-937C-F548F0C3A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TENSIONAL THEORY-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F51F9D49-3B16-48A3-B331-31EEFD3E69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430215"/>
            <a:ext cx="8387862" cy="48181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49936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A0396D7-8F6F-4593-8D84-C0CC8E166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VISCO- ELSATIC THEORY-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8087237F-013D-4CF9-8F17-CED65CDFD0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4353" y="1371600"/>
            <a:ext cx="6260123" cy="4876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532844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04CFD8-3C5A-4931-B9D6-4001CEAB5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FORMATIVE AND REMODELING FUNCTION-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EA70723-B762-4EB4-9010-9092A5082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>
            <a:normAutofit fontScale="70000" lnSpcReduction="20000"/>
          </a:bodyPr>
          <a:lstStyle/>
          <a:p>
            <a:r>
              <a:rPr lang="en-IN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Cells of </a:t>
            </a:r>
            <a:r>
              <a:rPr lang="en-IN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pdl</a:t>
            </a:r>
            <a:r>
              <a:rPr lang="en-IN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participate in the formation and resorption of cementum and bone, which occurs in </a:t>
            </a:r>
          </a:p>
          <a:p>
            <a:r>
              <a:rPr lang="en-IN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-physiologic tooth movement , accommodation of the periodontium to occlusal forces in the repair of injuries.</a:t>
            </a:r>
          </a:p>
          <a:p>
            <a:r>
              <a:rPr lang="en-IN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REMODELING- the 3D organization of the fibre meshwork is adapted to accommodate for positional changes in functional state.</a:t>
            </a:r>
          </a:p>
          <a:p>
            <a:r>
              <a:rPr lang="en-IN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It relates to adaptability of </a:t>
            </a:r>
            <a:r>
              <a:rPr lang="en-IN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pdl</a:t>
            </a:r>
            <a:r>
              <a:rPr lang="en-IN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tissues.</a:t>
            </a:r>
          </a:p>
          <a:p>
            <a:r>
              <a:rPr lang="en-IN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Both these processes can occur simultaneously and may therefore be indistinguishable.</a:t>
            </a:r>
          </a:p>
          <a:p>
            <a:r>
              <a:rPr lang="en-IN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IN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pdl</a:t>
            </a:r>
            <a:r>
              <a:rPr lang="en-IN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is constantly undergoing remodelling . Old cells and fibres are broken down and replaced by new ones.</a:t>
            </a:r>
          </a:p>
          <a:p>
            <a:endParaRPr lang="en-IN" sz="3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91571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0332C0-EBBC-42E0-A195-57EFE91CC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NUTRITIONAL 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1A22C43-AB58-424D-903B-033E2AEBD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3880773"/>
          </a:xfrm>
        </p:spPr>
        <p:txBody>
          <a:bodyPr>
            <a:normAutofit/>
          </a:bodyPr>
          <a:lstStyle/>
          <a:p>
            <a:r>
              <a:rPr lang="en-IN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PDL supplies nutrients to the cementum , bone and gingiva by the way of blood vessels  and provides lymphatic drainage.</a:t>
            </a:r>
          </a:p>
          <a:p>
            <a:r>
              <a:rPr lang="en-IN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PDL contains blood vessels , which provide anabolites and other substance to the cementum, bone and gingiva and removes catabolites.</a:t>
            </a:r>
          </a:p>
        </p:txBody>
      </p:sp>
    </p:spTree>
    <p:extLst>
      <p:ext uri="{BB962C8B-B14F-4D97-AF65-F5344CB8AC3E}">
        <p14:creationId xmlns="" xmlns:p14="http://schemas.microsoft.com/office/powerpoint/2010/main" val="3451683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3E31BE-032D-4ECF-8A56-5D5894207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GUIDED BY-</a:t>
            </a:r>
            <a:br>
              <a:rPr lang="en-IN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IN" sz="44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</a:t>
            </a:r>
            <a:r>
              <a:rPr lang="en-IN" sz="32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Dr </a:t>
            </a:r>
            <a:r>
              <a:rPr lang="en-I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Bhandari sir</a:t>
            </a:r>
            <a:br>
              <a:rPr lang="en-I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I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Dr Om sir</a:t>
            </a:r>
            <a:br>
              <a:rPr lang="en-I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I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Dr Mukesh sir </a:t>
            </a:r>
            <a:br>
              <a:rPr lang="en-I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I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Dr Gauri mam</a:t>
            </a:r>
            <a:br>
              <a:rPr lang="en-I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I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Dr  Sukanya mam</a:t>
            </a:r>
            <a:r>
              <a:rPr lang="en-IN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IN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IN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</a:t>
            </a:r>
            <a:br>
              <a:rPr lang="en-IN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IN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IN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IN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IN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IN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IN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IN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35C9EBC-0D76-4FE6-B5C3-25916708B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226781"/>
            <a:ext cx="8596668" cy="3880773"/>
          </a:xfrm>
        </p:spPr>
        <p:txBody>
          <a:bodyPr>
            <a:normAutofit/>
          </a:bodyPr>
          <a:lstStyle/>
          <a:p>
            <a:r>
              <a:rPr lang="en-I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PRESENTED BY-</a:t>
            </a:r>
          </a:p>
          <a:p>
            <a:pPr marL="0" indent="0">
              <a:buNone/>
            </a:pPr>
            <a:r>
              <a:rPr lang="en-I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Anjali G. Hirve</a:t>
            </a:r>
          </a:p>
          <a:p>
            <a:pPr marL="0" indent="0">
              <a:buNone/>
            </a:pPr>
            <a:r>
              <a:rPr lang="en-I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IV BDS (Roll no- 04)</a:t>
            </a:r>
            <a:endParaRPr lang="en-IN" sz="3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04811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9A45CC-FE70-4AD0-B5FD-9D0CBCC3E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827" y="254977"/>
            <a:ext cx="8596668" cy="1320800"/>
          </a:xfrm>
        </p:spPr>
        <p:txBody>
          <a:bodyPr/>
          <a:lstStyle/>
          <a:p>
            <a:r>
              <a:rPr lang="en-IN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SENSORY FUNCTIONS-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DCE7E11-C19A-4ADE-A7D4-8C8EAE190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827" y="915377"/>
            <a:ext cx="8596668" cy="5687646"/>
          </a:xfrm>
        </p:spPr>
        <p:txBody>
          <a:bodyPr>
            <a:normAutofit fontScale="92500" lnSpcReduction="10000"/>
          </a:bodyPr>
          <a:lstStyle/>
          <a:p>
            <a:r>
              <a:rPr lang="en-IN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PDL is abundantly supplied with sensory nerve fibres capable of repair of transmitting tactile, pressure, and pain sensation by the trigeminal pathway.</a:t>
            </a:r>
          </a:p>
          <a:p>
            <a:r>
              <a:rPr lang="en-IN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PDL provides most efficient proprioceptive mechanism.</a:t>
            </a:r>
          </a:p>
          <a:p>
            <a:r>
              <a:rPr lang="en-IN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types of neural terminates are seen </a:t>
            </a:r>
          </a:p>
          <a:p>
            <a:r>
              <a:rPr lang="en-IN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1- free nerve endings- pain</a:t>
            </a:r>
          </a:p>
          <a:p>
            <a:r>
              <a:rPr lang="en-IN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2- Ruffini like mechanoreceptors (apical area)</a:t>
            </a:r>
          </a:p>
          <a:p>
            <a:r>
              <a:rPr lang="en-IN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3- Meissner's corpuscle – mechanoreceptors (middle third)</a:t>
            </a:r>
          </a:p>
          <a:p>
            <a:r>
              <a:rPr lang="en-IN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4- spindle like pressure and vibration endings (apex)</a:t>
            </a:r>
          </a:p>
        </p:txBody>
      </p:sp>
    </p:spTree>
    <p:extLst>
      <p:ext uri="{BB962C8B-B14F-4D97-AF65-F5344CB8AC3E}">
        <p14:creationId xmlns="" xmlns:p14="http://schemas.microsoft.com/office/powerpoint/2010/main" val="11886010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01C22B-7A3B-4EBC-89AB-EB77F9DDA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BLOOD SUPPLY-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F164E349-6872-4EF1-9795-EBFC62F492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9038" y="1424354"/>
            <a:ext cx="7086599" cy="48240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406966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D540AF-E96B-4446-8C07-84F24F783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LYMPHATIC DRAINAGE-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C3F2514-8022-4A04-B024-BE843A9D9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319" y="1488613"/>
            <a:ext cx="8596668" cy="3880773"/>
          </a:xfrm>
        </p:spPr>
        <p:txBody>
          <a:bodyPr>
            <a:normAutofit/>
          </a:bodyPr>
          <a:lstStyle/>
          <a:p>
            <a:r>
              <a:rPr lang="en-IN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PDL mainly drains in-</a:t>
            </a:r>
          </a:p>
          <a:p>
            <a:r>
              <a:rPr lang="en-IN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Submandibular lymph nodes</a:t>
            </a:r>
          </a:p>
          <a:p>
            <a:r>
              <a:rPr lang="en-IN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Submental lymph nodes</a:t>
            </a:r>
          </a:p>
          <a:p>
            <a:r>
              <a:rPr lang="en-IN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Superficial lymph nodes</a:t>
            </a:r>
          </a:p>
          <a:p>
            <a:r>
              <a:rPr lang="en-IN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Deep cervical lymph nodes </a:t>
            </a:r>
          </a:p>
        </p:txBody>
      </p:sp>
    </p:spTree>
    <p:extLst>
      <p:ext uri="{BB962C8B-B14F-4D97-AF65-F5344CB8AC3E}">
        <p14:creationId xmlns="" xmlns:p14="http://schemas.microsoft.com/office/powerpoint/2010/main" val="20242966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2D86E0-E394-4357-84C5-E9B79035A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920" y="1611923"/>
            <a:ext cx="8596668" cy="3403600"/>
          </a:xfrm>
        </p:spPr>
        <p:txBody>
          <a:bodyPr>
            <a:noAutofit/>
          </a:bodyPr>
          <a:lstStyle/>
          <a:p>
            <a:r>
              <a:rPr lang="en-IN" sz="11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="" xmlns:p14="http://schemas.microsoft.com/office/powerpoint/2010/main" val="4292116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1B277A0-AFD8-4528-B7CF-016FEBC28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CONTENT-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58F3F4E-1618-4E74-A413-DF11905F1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02423"/>
            <a:ext cx="8596668" cy="4668715"/>
          </a:xfrm>
        </p:spPr>
        <p:txBody>
          <a:bodyPr>
            <a:normAutofit fontScale="62500" lnSpcReduction="20000"/>
          </a:bodyPr>
          <a:lstStyle/>
          <a:p>
            <a:r>
              <a:rPr lang="en-IN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INTRODUCTION</a:t>
            </a:r>
          </a:p>
          <a:p>
            <a:r>
              <a:rPr lang="en-IN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DEFINITION</a:t>
            </a:r>
          </a:p>
          <a:p>
            <a:r>
              <a:rPr lang="en-IN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SYNONYMOUS</a:t>
            </a:r>
          </a:p>
          <a:p>
            <a:r>
              <a:rPr lang="en-IN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EXTENT AND SHAPE</a:t>
            </a:r>
          </a:p>
          <a:p>
            <a:r>
              <a:rPr lang="en-IN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AVERAGE WIDTH</a:t>
            </a:r>
          </a:p>
          <a:p>
            <a:r>
              <a:rPr lang="en-IN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STRUCTURE</a:t>
            </a:r>
          </a:p>
          <a:p>
            <a:r>
              <a:rPr lang="en-IN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PRINCIPLE FIBRES</a:t>
            </a:r>
          </a:p>
          <a:p>
            <a:r>
              <a:rPr lang="en-IN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CELLULAR ELEMENTS</a:t>
            </a:r>
          </a:p>
          <a:p>
            <a:r>
              <a:rPr lang="en-IN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GROUND SUBSTANCE</a:t>
            </a:r>
          </a:p>
          <a:p>
            <a:r>
              <a:rPr lang="en-IN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BLOOD SUPPLY </a:t>
            </a:r>
          </a:p>
          <a:p>
            <a:r>
              <a:rPr lang="en-IN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NERVE SUPPLY</a:t>
            </a:r>
          </a:p>
          <a:p>
            <a:r>
              <a:rPr lang="en-IN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LYMPHATIC DRAINAGE</a:t>
            </a:r>
          </a:p>
          <a:p>
            <a:endParaRPr lang="en-IN" sz="32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4833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8826B9-19C6-479B-9697-5FAC7355E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2823527"/>
            <a:ext cx="8596668" cy="1475479"/>
          </a:xfrm>
        </p:spPr>
        <p:txBody>
          <a:bodyPr>
            <a:normAutofit fontScale="90000"/>
          </a:bodyPr>
          <a:lstStyle/>
          <a:p>
            <a:r>
              <a:rPr lang="en-IN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INTRODUCTION-</a:t>
            </a:r>
            <a:br>
              <a:rPr lang="en-IN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IN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</a:t>
            </a:r>
            <a:r>
              <a:rPr lang="en-IN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term periodontium arises from Greek words “</a:t>
            </a:r>
            <a:r>
              <a:rPr lang="en-IN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peri”meaning</a:t>
            </a:r>
            <a:r>
              <a:rPr lang="en-IN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around and “</a:t>
            </a:r>
            <a:r>
              <a:rPr lang="en-IN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odont</a:t>
            </a:r>
            <a:r>
              <a:rPr lang="en-IN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” meaning tooth. Tissues that invest and support the teeth are collectively termed periodontium.</a:t>
            </a:r>
            <a:endParaRPr lang="en-IN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6167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4FEA8D-0121-4343-9182-B8EF5CEF6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DEFINITION-</a:t>
            </a:r>
            <a:br>
              <a:rPr lang="en-IN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IN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22F37AA-BE68-4926-AA3A-A6E0FCF66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According to Carranza-</a:t>
            </a:r>
          </a:p>
          <a:p>
            <a:pPr marL="0" indent="0">
              <a:buNone/>
            </a:pPr>
            <a:r>
              <a:rPr lang="en-IN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The periodontal ligament is composed of complex vascular and highly cellular connective tissue that surrounds the tooth root and connects it to the inner wall of alveolar bone.</a:t>
            </a:r>
          </a:p>
        </p:txBody>
      </p:sp>
    </p:spTree>
    <p:extLst>
      <p:ext uri="{BB962C8B-B14F-4D97-AF65-F5344CB8AC3E}">
        <p14:creationId xmlns="" xmlns:p14="http://schemas.microsoft.com/office/powerpoint/2010/main" val="949749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4D2349-263C-4D72-B180-AFF428666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SYNONYMS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802DFA8-B570-40B1-A6E4-D8BA9CEB3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3200" dirty="0">
                <a:latin typeface="Cambria" panose="02040503050406030204" pitchFamily="18" charset="0"/>
                <a:ea typeface="Cambria" panose="02040503050406030204" pitchFamily="18" charset="0"/>
              </a:rPr>
              <a:t>1- PERIODONTAL MEMBRANE</a:t>
            </a:r>
          </a:p>
          <a:p>
            <a:r>
              <a:rPr lang="en-IN" sz="3200" dirty="0">
                <a:latin typeface="Cambria" panose="02040503050406030204" pitchFamily="18" charset="0"/>
                <a:ea typeface="Cambria" panose="02040503050406030204" pitchFamily="18" charset="0"/>
              </a:rPr>
              <a:t>2- ALVEOLO-DENTAL LIGAMENT</a:t>
            </a:r>
          </a:p>
          <a:p>
            <a:r>
              <a:rPr lang="en-IN" sz="3200" dirty="0">
                <a:latin typeface="Cambria" panose="02040503050406030204" pitchFamily="18" charset="0"/>
                <a:ea typeface="Cambria" panose="02040503050406030204" pitchFamily="18" charset="0"/>
              </a:rPr>
              <a:t>3- DESMODONT</a:t>
            </a:r>
          </a:p>
          <a:p>
            <a:r>
              <a:rPr lang="en-IN" sz="3200" dirty="0">
                <a:latin typeface="Cambria" panose="02040503050406030204" pitchFamily="18" charset="0"/>
                <a:ea typeface="Cambria" panose="02040503050406030204" pitchFamily="18" charset="0"/>
              </a:rPr>
              <a:t>4- PERICEMENTUM</a:t>
            </a:r>
          </a:p>
          <a:p>
            <a:r>
              <a:rPr lang="en-IN" sz="3200" dirty="0">
                <a:latin typeface="Cambria" panose="02040503050406030204" pitchFamily="18" charset="0"/>
                <a:ea typeface="Cambria" panose="02040503050406030204" pitchFamily="18" charset="0"/>
              </a:rPr>
              <a:t>5- DENTAL PERIOSTEUM</a:t>
            </a:r>
          </a:p>
          <a:p>
            <a:r>
              <a:rPr lang="en-IN" sz="3200" dirty="0">
                <a:latin typeface="Cambria" panose="02040503050406030204" pitchFamily="18" charset="0"/>
                <a:ea typeface="Cambria" panose="02040503050406030204" pitchFamily="18" charset="0"/>
              </a:rPr>
              <a:t>6- GOMPHOSIS</a:t>
            </a:r>
          </a:p>
        </p:txBody>
      </p:sp>
    </p:spTree>
    <p:extLst>
      <p:ext uri="{BB962C8B-B14F-4D97-AF65-F5344CB8AC3E}">
        <p14:creationId xmlns="" xmlns:p14="http://schemas.microsoft.com/office/powerpoint/2010/main" val="1460857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72D384-BC8A-4B20-82DE-A81BCD945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EXTENT AND SHAPE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156ADC9-5E23-409D-9661-AA1657C3D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N" sz="3200" dirty="0">
                <a:latin typeface="Cambria" panose="02040503050406030204" pitchFamily="18" charset="0"/>
                <a:ea typeface="Cambria" panose="02040503050406030204" pitchFamily="18" charset="0"/>
              </a:rPr>
              <a:t>In the coronal direction it is continuous with lamina propria of gingiva and is demarcated by the alveolar crest </a:t>
            </a:r>
            <a:r>
              <a:rPr lang="en-IN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fibers</a:t>
            </a:r>
            <a:r>
              <a:rPr lang="en-IN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IN" sz="3200" dirty="0">
                <a:latin typeface="Cambria" panose="02040503050406030204" pitchFamily="18" charset="0"/>
                <a:ea typeface="Cambria" panose="02040503050406030204" pitchFamily="18" charset="0"/>
              </a:rPr>
              <a:t>At the root apex it merges with the dental  pulp.</a:t>
            </a:r>
          </a:p>
          <a:p>
            <a:r>
              <a:rPr lang="en-IN" sz="3200" dirty="0">
                <a:latin typeface="Cambria" panose="02040503050406030204" pitchFamily="18" charset="0"/>
                <a:ea typeface="Cambria" panose="02040503050406030204" pitchFamily="18" charset="0"/>
              </a:rPr>
              <a:t>It ranges in width from 0.15-0.38.</a:t>
            </a:r>
          </a:p>
          <a:p>
            <a:r>
              <a:rPr lang="en-IN" sz="3200" dirty="0">
                <a:latin typeface="Cambria" panose="02040503050406030204" pitchFamily="18" charset="0"/>
                <a:ea typeface="Cambria" panose="02040503050406030204" pitchFamily="18" charset="0"/>
              </a:rPr>
              <a:t>It is thinnest around the middle third of the root, with an hour glass appearance.</a:t>
            </a:r>
          </a:p>
        </p:txBody>
      </p:sp>
    </p:spTree>
    <p:extLst>
      <p:ext uri="{BB962C8B-B14F-4D97-AF65-F5344CB8AC3E}">
        <p14:creationId xmlns="" xmlns:p14="http://schemas.microsoft.com/office/powerpoint/2010/main" val="376490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48B2C9-4E99-49E8-9809-5CD11F6F2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AVERAGE WIDTH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2A723D0-5D40-435F-9ED9-6A6097891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sz="3200" dirty="0">
                <a:latin typeface="Cambria" panose="02040503050406030204" pitchFamily="18" charset="0"/>
                <a:ea typeface="Cambria" panose="02040503050406030204" pitchFamily="18" charset="0"/>
              </a:rPr>
              <a:t>DEPENDING ON AGE-</a:t>
            </a:r>
          </a:p>
          <a:p>
            <a:r>
              <a:rPr lang="en-IN" sz="3200" dirty="0"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en-IN" sz="2800" dirty="0">
                <a:latin typeface="Cambria" panose="02040503050406030204" pitchFamily="18" charset="0"/>
                <a:ea typeface="Cambria" panose="02040503050406030204" pitchFamily="18" charset="0"/>
              </a:rPr>
              <a:t>11-16 </a:t>
            </a:r>
            <a:r>
              <a:rPr lang="en-IN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yrs</a:t>
            </a:r>
            <a:r>
              <a:rPr lang="en-IN" sz="2800" dirty="0">
                <a:latin typeface="Cambria" panose="02040503050406030204" pitchFamily="18" charset="0"/>
                <a:ea typeface="Cambria" panose="02040503050406030204" pitchFamily="18" charset="0"/>
              </a:rPr>
              <a:t>- 0.21mm</a:t>
            </a:r>
          </a:p>
          <a:p>
            <a:r>
              <a:rPr lang="en-IN" sz="2800" dirty="0">
                <a:latin typeface="Cambria" panose="02040503050406030204" pitchFamily="18" charset="0"/>
                <a:ea typeface="Cambria" panose="02040503050406030204" pitchFamily="18" charset="0"/>
              </a:rPr>
              <a:t>     32-52 </a:t>
            </a:r>
            <a:r>
              <a:rPr lang="en-IN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yrs</a:t>
            </a:r>
            <a:r>
              <a:rPr lang="en-IN" sz="2800" dirty="0">
                <a:latin typeface="Cambria" panose="02040503050406030204" pitchFamily="18" charset="0"/>
                <a:ea typeface="Cambria" panose="02040503050406030204" pitchFamily="18" charset="0"/>
              </a:rPr>
              <a:t>- 0.18mm</a:t>
            </a:r>
          </a:p>
          <a:p>
            <a:r>
              <a:rPr lang="en-IN" sz="2800" dirty="0">
                <a:latin typeface="Cambria" panose="02040503050406030204" pitchFamily="18" charset="0"/>
                <a:ea typeface="Cambria" panose="02040503050406030204" pitchFamily="18" charset="0"/>
              </a:rPr>
              <a:t>     51-67 </a:t>
            </a:r>
            <a:r>
              <a:rPr lang="en-IN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yrs</a:t>
            </a:r>
            <a:r>
              <a:rPr lang="en-IN" sz="2800" dirty="0">
                <a:latin typeface="Cambria" panose="02040503050406030204" pitchFamily="18" charset="0"/>
                <a:ea typeface="Cambria" panose="02040503050406030204" pitchFamily="18" charset="0"/>
              </a:rPr>
              <a:t>- 0.15mm</a:t>
            </a:r>
          </a:p>
          <a:p>
            <a:r>
              <a:rPr lang="en-IN" sz="2800" dirty="0">
                <a:latin typeface="Cambria" panose="02040503050406030204" pitchFamily="18" charset="0"/>
                <a:ea typeface="Cambria" panose="02040503050406030204" pitchFamily="18" charset="0"/>
              </a:rPr>
              <a:t>ACC. TO FUNCTIONAL STATE OF THE TISSUES-</a:t>
            </a:r>
          </a:p>
          <a:p>
            <a:r>
              <a:rPr lang="en-IN" sz="2800" dirty="0">
                <a:latin typeface="Cambria" panose="02040503050406030204" pitchFamily="18" charset="0"/>
                <a:ea typeface="Cambria" panose="02040503050406030204" pitchFamily="18" charset="0"/>
              </a:rPr>
              <a:t>      Time of eruption – 0.1- 0.5mm</a:t>
            </a:r>
          </a:p>
          <a:p>
            <a:r>
              <a:rPr lang="en-IN" sz="2800" dirty="0">
                <a:latin typeface="Cambria" panose="02040503050406030204" pitchFamily="18" charset="0"/>
                <a:ea typeface="Cambria" panose="02040503050406030204" pitchFamily="18" charset="0"/>
              </a:rPr>
              <a:t>       At function           - 0.2 -0.35mm</a:t>
            </a:r>
          </a:p>
          <a:p>
            <a:r>
              <a:rPr lang="en-IN" sz="2800" dirty="0">
                <a:latin typeface="Cambria" panose="02040503050406030204" pitchFamily="18" charset="0"/>
                <a:ea typeface="Cambria" panose="02040503050406030204" pitchFamily="18" charset="0"/>
              </a:rPr>
              <a:t>       hypo function      - 0.1- 0.15mm</a:t>
            </a:r>
          </a:p>
        </p:txBody>
      </p:sp>
    </p:spTree>
    <p:extLst>
      <p:ext uri="{BB962C8B-B14F-4D97-AF65-F5344CB8AC3E}">
        <p14:creationId xmlns="" xmlns:p14="http://schemas.microsoft.com/office/powerpoint/2010/main" val="383580542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506</TotalTime>
  <Words>980</Words>
  <Application>Microsoft Office PowerPoint</Application>
  <PresentationFormat>Custom</PresentationFormat>
  <Paragraphs>175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Facet</vt:lpstr>
      <vt:lpstr>PERIODONTAL LIGAMENT</vt:lpstr>
      <vt:lpstr>LEARNING OBJECTIVES </vt:lpstr>
      <vt:lpstr>GUIDED BY-               Dr Bhandari sir                    Dr Om sir                    Dr Mukesh sir                     Dr Gauri mam                    Dr  Sukanya mam                          </vt:lpstr>
      <vt:lpstr>CONTENT-</vt:lpstr>
      <vt:lpstr>INTRODUCTION-                     The term periodontium arises from Greek words “peri”meaning around and “odont” meaning tooth. Tissues that invest and support the teeth are collectively termed periodontium.</vt:lpstr>
      <vt:lpstr>DEFINITION- </vt:lpstr>
      <vt:lpstr>SYNONYMS</vt:lpstr>
      <vt:lpstr>EXTENT AND SHAPE</vt:lpstr>
      <vt:lpstr>AVERAGE WIDTH</vt:lpstr>
      <vt:lpstr>STRUCTURAL COMPONENT OF PERIODONTAL LIGAMENT </vt:lpstr>
      <vt:lpstr>CONNECTIVE TISSUE COMPONENT-  </vt:lpstr>
      <vt:lpstr>EPITHELIAL REST CELLS-</vt:lpstr>
      <vt:lpstr>IMMUNE SYSTEM CELLS-            Neutrophils, lymphocytes, macrophages, eosinophils and mast cells.</vt:lpstr>
      <vt:lpstr>PRINCIPLE FIBRES-</vt:lpstr>
      <vt:lpstr>SIX TYPES OF PRINCIPLE FIBRES OF PDL</vt:lpstr>
      <vt:lpstr>PRINCIPAL FIBRES</vt:lpstr>
      <vt:lpstr>1-TRANSSEPTAL FIBRES-                 Extends interproximally over the alveolar bone crest and are embeded into the cementum.</vt:lpstr>
      <vt:lpstr>2- ALVEOLAR CREST FIBRES-              Extend obliquely  from cementum just below the junctional epithelium to alveolar bone crest. </vt:lpstr>
      <vt:lpstr>3-HORIZONTAL GROUP OF FIBRES-              Extend at right angle to long axis of teeth from cementum to alveolar bone.</vt:lpstr>
      <vt:lpstr>4-OBLIQUE FIBRES-                     Largest group of pdl.               Occupy middle 2/3.             Extend in coronal direction obliquely to the bone </vt:lpstr>
      <vt:lpstr>5- APICAL FIBRES-                 radiate irregularly from cementum to alv. Bone at the apical region. Do not occurs in incompletely formed tooth</vt:lpstr>
      <vt:lpstr>INTERRADICULAR FIBRES-                  Fan out from cementum to bone in multirooted teeth. </vt:lpstr>
      <vt:lpstr>Slide 23</vt:lpstr>
      <vt:lpstr>FUNCTIONS-</vt:lpstr>
      <vt:lpstr>PHYSICAL FUNTION-</vt:lpstr>
      <vt:lpstr>TENSIONAL THEORY-</vt:lpstr>
      <vt:lpstr>VISCO- ELSATIC THEORY-</vt:lpstr>
      <vt:lpstr>FORMATIVE AND REMODELING FUNCTION-</vt:lpstr>
      <vt:lpstr>NUTRITIONAL -</vt:lpstr>
      <vt:lpstr>SENSORY FUNCTIONS-</vt:lpstr>
      <vt:lpstr>BLOOD SUPPLY-</vt:lpstr>
      <vt:lpstr>LYMPHATIC DRAINAGE-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PERIODONTAL LIGAMENT</dc:title>
  <dc:creator>Gautam Hirve</dc:creator>
  <cp:lastModifiedBy>BANSODE</cp:lastModifiedBy>
  <cp:revision>63</cp:revision>
  <dcterms:created xsi:type="dcterms:W3CDTF">2019-06-30T16:23:29Z</dcterms:created>
  <dcterms:modified xsi:type="dcterms:W3CDTF">2023-08-24T10:17:24Z</dcterms:modified>
</cp:coreProperties>
</file>