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320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11" r:id="rId54"/>
    <p:sldId id="312" r:id="rId55"/>
    <p:sldId id="313" r:id="rId56"/>
    <p:sldId id="314" r:id="rId57"/>
    <p:sldId id="316" r:id="rId58"/>
    <p:sldId id="317" r:id="rId59"/>
    <p:sldId id="318" r:id="rId60"/>
    <p:sldId id="319" r:id="rId6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392" y="-3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25-08-2023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2438400"/>
            <a:ext cx="70180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Desquamative</a:t>
            </a:r>
            <a:r>
              <a:rPr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gingivitis</a:t>
            </a:r>
            <a:endParaRPr lang="en-U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6150" y="948690"/>
            <a:ext cx="2399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uFill>
                  <a:solidFill>
                    <a:srgbClr val="FFFFFF"/>
                  </a:solidFill>
                </a:uFill>
              </a:rPr>
              <a:t>LICHEN</a:t>
            </a:r>
            <a:r>
              <a:rPr sz="2400" u="heavy" spc="-75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400" u="heavy" spc="-10" dirty="0">
                <a:uFill>
                  <a:solidFill>
                    <a:srgbClr val="FFFFFF"/>
                  </a:solidFill>
                </a:uFill>
              </a:rPr>
              <a:t>PLANUS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9469" y="2045970"/>
            <a:ext cx="768667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7380">
              <a:lnSpc>
                <a:spcPct val="100000"/>
              </a:lnSpc>
              <a:spcBef>
                <a:spcPts val="100"/>
              </a:spcBef>
              <a:tabLst>
                <a:tab pos="119824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Skin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 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flexor surfaces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wrist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forearms  Surface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covered by characteristic, very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grayish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white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lines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called 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wickhams</a:t>
            </a:r>
            <a:r>
              <a:rPr sz="2400" b="1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striae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buSzPct val="95833"/>
              <a:buChar char="•"/>
              <a:tabLst>
                <a:tab pos="120650" algn="l"/>
                <a:tab pos="2032635" algn="l"/>
                <a:tab pos="2562860" algn="l"/>
                <a:tab pos="3159125" algn="l"/>
                <a:tab pos="4450080" algn="l"/>
                <a:tab pos="4925695" algn="l"/>
                <a:tab pos="636841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ara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erized	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	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he	p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sence	of	cutane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us	violac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  papules that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coalesce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 plaques.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Immunologically mediated mucocutaneous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disorder- T cells  play a central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role.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870" y="1162050"/>
            <a:ext cx="4151629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ORAL</a:t>
            </a:r>
            <a:r>
              <a:rPr sz="24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MANIFESTATIONS:-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Radiating white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gray, velvety,  thread-like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papules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a linear,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annular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retiform arrangement  forming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typical lacy, reticular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patches,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rings and streaks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over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buccal mucosa,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lips, tongue  and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palate.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Vesicle and bulla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formation.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8200" y="2590800"/>
            <a:ext cx="421005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5669" y="567690"/>
            <a:ext cx="6101080" cy="566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indent="-107314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ETIOLOGY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93040" indent="-180340">
              <a:lnSpc>
                <a:spcPct val="100000"/>
              </a:lnSpc>
              <a:buSzPct val="95833"/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Unknown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Seen mostly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nervous,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high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strung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persons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Course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disease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long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Other causes-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traumatism</a:t>
            </a:r>
            <a:endParaRPr sz="2400">
              <a:latin typeface="Times New Roman"/>
              <a:cs typeface="Times New Roman"/>
            </a:endParaRPr>
          </a:p>
          <a:p>
            <a:pPr marL="1917700" marR="2667635">
              <a:lnSpc>
                <a:spcPct val="100000"/>
              </a:lnSpc>
            </a:pP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alnutri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ion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infection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65100" marR="5080">
              <a:lnSpc>
                <a:spcPct val="100000"/>
              </a:lnSpc>
              <a:spcBef>
                <a:spcPts val="157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triad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lichen planus, diabetes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mellitus  and vascular hypertension-GRINSPAN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>
              <a:latin typeface="Times New Roman"/>
              <a:cs typeface="Times New Roman"/>
            </a:endParaRPr>
          </a:p>
          <a:p>
            <a:pPr marL="290195" lvl="1" indent="-125095">
              <a:lnSpc>
                <a:spcPct val="100000"/>
              </a:lnSpc>
              <a:buSzPct val="96428"/>
              <a:buChar char="•"/>
              <a:tabLst>
                <a:tab pos="2908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Hereditary etiology also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suggested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069" y="739140"/>
            <a:ext cx="7550784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lichen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planus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Font typeface="Times New Roman"/>
              <a:buChar char="•"/>
              <a:tabLst>
                <a:tab pos="120650" algn="l"/>
                <a:tab pos="1532255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Bullous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:-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Raised fluid filled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blisters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Font typeface="Times New Roman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Erosive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form-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bullae rupture; eroded or frankly  ulcerated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–irregular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size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shape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appear as  raw, painful areas.;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characteristic radiating striae noted on the  periphery of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368935">
              <a:lnSpc>
                <a:spcPct val="100000"/>
              </a:lnSpc>
              <a:buSzPct val="95833"/>
              <a:buFont typeface="Times New Roman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Atrophic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form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smooth,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red, poorly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defined areas,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often  but not always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peripheral striae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present.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341630">
              <a:lnSpc>
                <a:spcPct val="100000"/>
              </a:lnSpc>
              <a:buSzPct val="95833"/>
              <a:buFont typeface="Times New Roman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Hypertrophic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form-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well –circumscribed,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elevated white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 resembling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leukoplakia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800" y="304800"/>
            <a:ext cx="39624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00" y="304800"/>
            <a:ext cx="4038600" cy="3075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6010" y="6520180"/>
            <a:ext cx="21710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Erosive </a:t>
            </a:r>
            <a:r>
              <a:rPr sz="1600" dirty="0">
                <a:latin typeface="Arial"/>
                <a:cs typeface="Arial"/>
              </a:rPr>
              <a:t>lichen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planus18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3505200"/>
            <a:ext cx="4169409" cy="3143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3733800"/>
            <a:ext cx="3657600" cy="2757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3366770"/>
            <a:ext cx="5181600" cy="3491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181600" cy="3355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36259" y="1365250"/>
            <a:ext cx="3134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Erythema </a:t>
            </a:r>
            <a:r>
              <a:rPr sz="2400" dirty="0"/>
              <a:t>and </a:t>
            </a:r>
            <a:r>
              <a:rPr sz="2400" spc="-5" dirty="0"/>
              <a:t>white</a:t>
            </a:r>
            <a:r>
              <a:rPr sz="2400" spc="-40" dirty="0"/>
              <a:t> </a:t>
            </a:r>
            <a:r>
              <a:rPr sz="2400" dirty="0"/>
              <a:t>lines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62000" y="4718050"/>
            <a:ext cx="3071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desquamation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0" y="3374390"/>
            <a:ext cx="5181600" cy="3483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105400" cy="3341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169" y="4072890"/>
            <a:ext cx="3898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Characteristic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papules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lines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49670" y="762000"/>
            <a:ext cx="1294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Palatal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070" y="1329690"/>
            <a:ext cx="4617085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Hyper parakeratosis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or hyper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orthokeratosis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Thickening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granular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layer</a:t>
            </a:r>
            <a:endParaRPr sz="2000">
              <a:latin typeface="Times New Roman"/>
              <a:cs typeface="Times New Roman"/>
            </a:endParaRPr>
          </a:p>
          <a:p>
            <a:pPr marL="12700" marR="196215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Acanthosis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intercellular edema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spinous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cells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Saw tooth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appearance of rete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pegs</a:t>
            </a:r>
            <a:endParaRPr sz="2000">
              <a:latin typeface="Times New Roman"/>
              <a:cs typeface="Times New Roman"/>
            </a:endParaRPr>
          </a:p>
          <a:p>
            <a:pPr marL="12700" marR="3429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Necrosis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liquefaction degeneration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 basal layer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Infiltration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lymphocytes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occasionally  plasma cells.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Times New Roman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12700" marR="20955">
              <a:lnSpc>
                <a:spcPct val="100000"/>
              </a:lnSpc>
              <a:buSzPct val="95000"/>
              <a:buChar char="•"/>
              <a:tabLst>
                <a:tab pos="102870" algn="l"/>
                <a:tab pos="227711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Colloid bodies–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present 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mostly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spinous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basal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cell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layers-	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APPEAR as round ,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eosinophilic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globules probably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representing  degenerated epithelial cells\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or phagocytosed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epithelial cell remnants within macrophages.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3979" y="276859"/>
            <a:ext cx="3223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Histologic</a:t>
            </a:r>
            <a:r>
              <a:rPr sz="2800" b="1" u="heavy" spc="-8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features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81600" y="1295400"/>
            <a:ext cx="381000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1600" y="3963670"/>
            <a:ext cx="3810000" cy="2509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643890"/>
            <a:ext cx="4589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TREATMENT AND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PROGNOSIS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375409"/>
            <a:ext cx="7456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Keratotic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lesions- 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Rx-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follow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up every 6-12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months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monitor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suspicious clinical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changes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77127" y="2838450"/>
            <a:ext cx="1016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(0.05%-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669" y="2472690"/>
            <a:ext cx="61379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Erosive,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bullous or ulcerative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lesions-</a:t>
            </a:r>
            <a:endParaRPr sz="2400">
              <a:latin typeface="Times New Roman"/>
              <a:cs typeface="Times New Roman"/>
            </a:endParaRPr>
          </a:p>
          <a:p>
            <a:pPr marL="12700" marR="5080" indent="914400">
              <a:lnSpc>
                <a:spcPct val="100000"/>
              </a:lnSpc>
              <a:tabLst>
                <a:tab pos="1866264" algn="l"/>
                <a:tab pos="3166110" algn="l"/>
                <a:tab pos="4326255" algn="l"/>
              </a:tabLst>
            </a:pP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gh	po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ncy	topical	co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tico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oids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fluocinonide)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69" y="3935729"/>
            <a:ext cx="745744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0540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Severe cases-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intralesional injections of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triamcinolone acetonide(10-20mg)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40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prednisone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daily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5 days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followed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by 10-20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mg </a:t>
            </a:r>
            <a:r>
              <a:rPr sz="2400" spc="5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daily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additional 2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weeks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490283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Topical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tacrolimus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(unresponsive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cases)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1850390"/>
            <a:ext cx="6817359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Cutaneous, immune-mediated,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subepithelial bullous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diseases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are characterized by a separation of 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basement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membrane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zone(bullous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pemphigoid, mucous  membrane pemphigoid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(herpes)  gestonitis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Bullous(benign mucous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membrane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92138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mucous membrane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cicatricial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have  received considerable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attention.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4070" y="643890"/>
            <a:ext cx="2057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PEMPHIGOID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</a:p>
          <a:p>
            <a:r>
              <a:rPr lang="en-US" dirty="0" smtClean="0"/>
              <a:t>Classification</a:t>
            </a:r>
          </a:p>
          <a:p>
            <a:r>
              <a:rPr lang="en-US" dirty="0" smtClean="0"/>
              <a:t>Diagnosis </a:t>
            </a:r>
          </a:p>
          <a:p>
            <a:r>
              <a:rPr lang="en-US" dirty="0" smtClean="0"/>
              <a:t>Treatment plan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069" y="849629"/>
            <a:ext cx="728027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BULLOUS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  <a:tab pos="47942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Chronic,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autoimmune,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subepidermal,	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bullous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disease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 tense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bullae that rupture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become flaccid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the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skin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Oral involvement-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1/3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cases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Age-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elderly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(over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60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yrs)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Cutaneous lesions-</a:t>
            </a:r>
            <a:endParaRPr sz="2400">
              <a:latin typeface="Times New Roman"/>
              <a:cs typeface="Times New Roman"/>
            </a:endParaRPr>
          </a:p>
          <a:p>
            <a:pPr marL="12700" marR="109855">
              <a:lnSpc>
                <a:spcPct val="100000"/>
              </a:lnSpc>
              <a:buSzPct val="95833"/>
              <a:buChar char="•"/>
              <a:tabLst>
                <a:tab pos="120650" algn="l"/>
                <a:tab pos="640842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Begin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as generalized non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specific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rash,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commonly	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limbs, which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appears urticarial 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eczematous- which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persist for several weeks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months before appearance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vesiculobullous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Abdomen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affected</a:t>
            </a:r>
            <a:endParaRPr sz="2400">
              <a:latin typeface="Times New Roman"/>
              <a:cs typeface="Times New Roman"/>
            </a:endParaRPr>
          </a:p>
          <a:p>
            <a:pPr marL="12700" marR="3238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Bullae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thick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walled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remain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intact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longer- don’t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necessarily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rupture.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269" y="1564640"/>
            <a:ext cx="6700520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areas of erosion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ulceration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43370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Gingival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similar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cicatricial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pemphigoid-  generally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involves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gingival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mucosa-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exceedingly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painful.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21399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Gingival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tissues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erythematous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desquamate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even  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minor friction.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ultimately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erosions appear on gingiva 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even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buccal mucosa, palate, floor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mouth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tongue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1810" y="353059"/>
            <a:ext cx="3076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Oral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Manifestations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800600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0190" y="1212850"/>
            <a:ext cx="2531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Erythema </a:t>
            </a:r>
            <a:r>
              <a:rPr sz="2400" dirty="0"/>
              <a:t>of</a:t>
            </a:r>
            <a:r>
              <a:rPr sz="2400" spc="-45" dirty="0"/>
              <a:t> </a:t>
            </a:r>
            <a:r>
              <a:rPr sz="2400" spc="-5" dirty="0"/>
              <a:t>gingiva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3962400" y="3389629"/>
            <a:ext cx="5181600" cy="3468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0319" y="4946650"/>
            <a:ext cx="2193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Bullae on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gingiva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914400"/>
            <a:ext cx="76200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269" y="1939290"/>
            <a:ext cx="782637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3715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acantholysis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Vesicles</a:t>
            </a:r>
            <a:r>
              <a:rPr sz="24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subepithelial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Electron microscopy shows-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horizontal splitting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basal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3436" y="990600"/>
            <a:ext cx="113918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H/P</a:t>
            </a:r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869" y="646429"/>
            <a:ext cx="793686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Treatment</a:t>
            </a:r>
            <a:endParaRPr sz="2400">
              <a:latin typeface="Times New Roman"/>
              <a:cs typeface="Times New Roman"/>
            </a:endParaRPr>
          </a:p>
          <a:p>
            <a:pPr marL="12700" marR="1617345">
              <a:lnSpc>
                <a:spcPct val="2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Etiology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unknown-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control signs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symptoms  Primary Rx –moderate dose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prednisone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Steroid sparing strategies (Prednisone+immunomodulator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drugs)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used when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steroids have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 used in large doses 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steroids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alone not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affective.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Local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lesions- topical steroids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269" y="2415540"/>
            <a:ext cx="7468234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Chronic,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vesiculobullous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autoimmune disorder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unknown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4066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cause</a:t>
            </a:r>
            <a:endParaRPr sz="24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Predominant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women (5</a:t>
            </a:r>
            <a:r>
              <a:rPr sz="2100" spc="-7" baseline="27777" dirty="0">
                <a:solidFill>
                  <a:srgbClr val="FFFFFF"/>
                </a:solidFill>
                <a:latin typeface="Times New Roman"/>
                <a:cs typeface="Times New Roman"/>
              </a:rPr>
              <a:t>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decade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life)</a:t>
            </a:r>
            <a:endParaRPr sz="24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Rarely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reported in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children</a:t>
            </a:r>
            <a:endParaRPr sz="2400">
              <a:latin typeface="Times New Roman"/>
              <a:cs typeface="Times New Roman"/>
            </a:endParaRPr>
          </a:p>
          <a:p>
            <a:pPr marL="12700" marR="549910" algn="just">
              <a:lnSpc>
                <a:spcPct val="100000"/>
              </a:lnSpc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Involvement-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oral cavity, conjunctiva,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nose,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vagina,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rectum, esophagus,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urethra; 20% cases skin  involved.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6700" y="306070"/>
            <a:ext cx="595757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10" dirty="0"/>
              <a:t>MUCOUS MEMBRANE</a:t>
            </a:r>
            <a:r>
              <a:rPr sz="2800" spc="-85" dirty="0"/>
              <a:t> </a:t>
            </a:r>
            <a:r>
              <a:rPr sz="2800" spc="-5" dirty="0"/>
              <a:t>PEMPHIGOID  </a:t>
            </a:r>
            <a:r>
              <a:rPr sz="2800" spc="-10" dirty="0"/>
              <a:t>(CICATRICIAL</a:t>
            </a:r>
            <a:r>
              <a:rPr sz="2800" spc="-20" dirty="0"/>
              <a:t> </a:t>
            </a:r>
            <a:r>
              <a:rPr sz="2800" spc="-5" dirty="0"/>
              <a:t>PEMPHIGOID)</a:t>
            </a:r>
            <a:endParaRPr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70" y="1710690"/>
            <a:ext cx="505142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OCCULAR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LESIONS:-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Adhesions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eyelids to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eyeball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Adhesions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at edges of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eyelids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Small vesicular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 on conjunctiva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 eventually produces scarring, corneal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damage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blindness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53100" y="1676400"/>
            <a:ext cx="25527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6329" y="619759"/>
            <a:ext cx="43700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ORAL</a:t>
            </a:r>
            <a:r>
              <a:rPr sz="2800" b="1" spc="-8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MANIFESTATIONS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981200"/>
            <a:ext cx="13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640" y="2001520"/>
            <a:ext cx="4167504" cy="13779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Desquamative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gingivitis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 areas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erythema,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desquamation,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ulceration,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vesiculation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attached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gingiva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787140"/>
            <a:ext cx="13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3806190"/>
            <a:ext cx="3914140" cy="7200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occur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other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areas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mouth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933950"/>
            <a:ext cx="13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40" y="4953000"/>
            <a:ext cx="4050029" cy="13792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Bullae-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thick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roof-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rupture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2-3  days leaving irregular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shaped  areas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ulceration;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healing-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3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weeks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longer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1600" y="1520189"/>
            <a:ext cx="3657600" cy="2366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81600" y="4187190"/>
            <a:ext cx="3657600" cy="2366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070" y="1405890"/>
            <a:ext cx="435991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764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Striking subepithelial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vesiculation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intact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basal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layer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EM- shows spilt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basal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mixed inflammatory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infiltrate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connective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tissue.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Immunofluorescence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 marR="9144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+ve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along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basement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membrane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(direct and indirect)- IgG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C3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034" y="666679"/>
            <a:ext cx="14338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/>
              <a:t>H</a:t>
            </a:r>
            <a:r>
              <a:rPr sz="3200" spc="-10" dirty="0"/>
              <a:t>/</a:t>
            </a:r>
            <a:r>
              <a:rPr sz="3200" dirty="0"/>
              <a:t>P</a:t>
            </a:r>
          </a:p>
        </p:txBody>
      </p:sp>
      <p:sp>
        <p:nvSpPr>
          <p:cNvPr id="4" name="object 4"/>
          <p:cNvSpPr/>
          <p:nvPr/>
        </p:nvSpPr>
        <p:spPr>
          <a:xfrm>
            <a:off x="5270500" y="1144269"/>
            <a:ext cx="3644900" cy="2382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7800" y="3886200"/>
            <a:ext cx="36576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469" y="902970"/>
            <a:ext cx="8606155" cy="3490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 algn="just">
              <a:lnSpc>
                <a:spcPct val="999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Coined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in 1932 -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Prinz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describe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peculiar</a:t>
            </a:r>
            <a:r>
              <a:rPr sz="2800" spc="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condition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characterized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intense erythema, desquamation, and  ulceration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free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attached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gingiva.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</a:pPr>
            <a:endParaRPr lang="en-US" sz="2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</a:pPr>
            <a:endParaRPr sz="29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buSzPct val="96428"/>
              <a:buFont typeface="Times New Roman"/>
              <a:buChar char="•"/>
              <a:tabLst>
                <a:tab pos="13843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McCarthy </a:t>
            </a:r>
            <a:r>
              <a:rPr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8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colleagues </a:t>
            </a:r>
            <a:r>
              <a:rPr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(1960)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concluded that  desquamative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gingivitis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was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not 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specific disease entity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but  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gingival response associated with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variety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conditions.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269" y="622300"/>
            <a:ext cx="7335520" cy="550164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THERAPY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  <a:buSzPct val="95454"/>
              <a:buChar char="•"/>
              <a:tabLst>
                <a:tab pos="11176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Topical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steroids</a:t>
            </a:r>
            <a:endParaRPr sz="2200">
              <a:latin typeface="Times New Roman"/>
              <a:cs typeface="Times New Roman"/>
            </a:endParaRPr>
          </a:p>
          <a:p>
            <a:pPr marL="12700" marR="567690">
              <a:lnSpc>
                <a:spcPct val="100000"/>
              </a:lnSpc>
              <a:spcBef>
                <a:spcPts val="1380"/>
              </a:spcBef>
              <a:buSzPct val="95454"/>
              <a:buChar char="•"/>
              <a:tabLst>
                <a:tab pos="11176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Fluocinonide(0.05%) and Clobetasol propionate (0.05%) in  an adhesive vehicle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can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be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used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3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times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day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for 6</a:t>
            </a:r>
            <a:r>
              <a:rPr sz="22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mnths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  <a:buSzPct val="95454"/>
              <a:buChar char="•"/>
              <a:tabLst>
                <a:tab pos="111760" algn="l"/>
              </a:tabLst>
            </a:pP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Optimal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oral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hygiene</a:t>
            </a:r>
            <a:endParaRPr sz="2200">
              <a:latin typeface="Times New Roman"/>
              <a:cs typeface="Times New Roman"/>
            </a:endParaRPr>
          </a:p>
          <a:p>
            <a:pPr marL="12700" marR="868044">
              <a:lnSpc>
                <a:spcPct val="100000"/>
              </a:lnSpc>
              <a:spcBef>
                <a:spcPts val="1370"/>
              </a:spcBef>
              <a:buSzPct val="95454"/>
              <a:buChar char="•"/>
              <a:tabLst>
                <a:tab pos="11176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Gingival irritation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due to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any dental prosthesis should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be 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minimized.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  <a:buSzPct val="95454"/>
              <a:buChar char="•"/>
              <a:tabLst>
                <a:tab pos="11176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corticosteroids- ocular lesion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88265" marR="5080">
              <a:lnSpc>
                <a:spcPct val="99900"/>
              </a:lnSpc>
              <a:tabLst>
                <a:tab pos="2917825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If steroids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effective-	systemic Dapsone has proven to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be 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effective-but because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side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effects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hemolysis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methemaglobulinemia,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patients with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G-6-PD deficiency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should  be ruled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out.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3850" y="948690"/>
            <a:ext cx="3550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PEMPHIGUS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VULGARIS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4275" y="2411729"/>
            <a:ext cx="4832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43875" y="2411729"/>
            <a:ext cx="1009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roduce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960" y="2411729"/>
            <a:ext cx="57645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330835" algn="l"/>
                <a:tab pos="331470" algn="l"/>
                <a:tab pos="1322705" algn="l"/>
                <a:tab pos="1788160" algn="l"/>
                <a:tab pos="3521075" algn="l"/>
                <a:tab pos="463169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roup	of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ut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une	bullous	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  cutaneous and/or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mucous membrane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blisters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2960" y="3509009"/>
            <a:ext cx="7630159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common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pemphigus disease (pemphigus vulgaris,  pemphigus foliaceous, pemphigus vegetans, and pemphigus  erythematosus)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Lethal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chronic condition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Predilection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women(after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100" baseline="27777" dirty="0">
                <a:solidFill>
                  <a:srgbClr val="FFFFFF"/>
                </a:solidFill>
                <a:latin typeface="Times New Roman"/>
                <a:cs typeface="Times New Roman"/>
              </a:rPr>
              <a:t>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decade of</a:t>
            </a:r>
            <a:r>
              <a:rPr sz="24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life);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269" y="781050"/>
            <a:ext cx="1684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Times New Roman"/>
                <a:cs typeface="Times New Roman"/>
              </a:rPr>
              <a:t>E</a:t>
            </a:r>
            <a:r>
              <a:rPr sz="2400" b="1" spc="-5" dirty="0">
                <a:latin typeface="Times New Roman"/>
                <a:cs typeface="Times New Roman"/>
              </a:rPr>
              <a:t>T</a:t>
            </a:r>
            <a:r>
              <a:rPr sz="2400" b="1" spc="-10" dirty="0">
                <a:latin typeface="Times New Roman"/>
                <a:cs typeface="Times New Roman"/>
              </a:rPr>
              <a:t>I</a:t>
            </a:r>
            <a:r>
              <a:rPr sz="2400" b="1" spc="10" dirty="0">
                <a:latin typeface="Times New Roman"/>
                <a:cs typeface="Times New Roman"/>
              </a:rPr>
              <a:t>O</a:t>
            </a:r>
            <a:r>
              <a:rPr sz="2400" b="1" spc="-15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O</a:t>
            </a:r>
            <a:r>
              <a:rPr sz="2400" b="1" spc="10" dirty="0">
                <a:latin typeface="Times New Roman"/>
                <a:cs typeface="Times New Roman"/>
              </a:rPr>
              <a:t>G</a:t>
            </a:r>
            <a:r>
              <a:rPr sz="2400" b="1" dirty="0"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878329"/>
            <a:ext cx="70612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510" indent="-2578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Mostly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idiopathic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269240" indent="-256540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Drug-induced:-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penicillamine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captopril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(reversible)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97990" y="3707129"/>
            <a:ext cx="146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phi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669" y="3707129"/>
            <a:ext cx="65620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Paraneoplastic pemphigus-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genetically distinct from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associated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underlying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malignancies\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0200" y="3581400"/>
            <a:ext cx="3429000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1143000"/>
            <a:ext cx="33528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270" y="1024890"/>
            <a:ext cx="2503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ORAL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LESIONS:-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2270" y="1756409"/>
            <a:ext cx="4473575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60% of the patients oral lesion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1st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sign and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herald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dermatological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 by a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yr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more.</a:t>
            </a:r>
            <a:endParaRPr sz="2400">
              <a:latin typeface="Times New Roman"/>
              <a:cs typeface="Times New Roman"/>
            </a:endParaRPr>
          </a:p>
          <a:p>
            <a:pPr marL="12700" marR="23177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Range from small vesicles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large  bullae</a:t>
            </a:r>
            <a:endParaRPr sz="2400">
              <a:latin typeface="Times New Roman"/>
              <a:cs typeface="Times New Roman"/>
            </a:endParaRPr>
          </a:p>
          <a:p>
            <a:pPr marL="12700" marR="7493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Rupture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bullae leads to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extensive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areas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ulceration</a:t>
            </a:r>
            <a:endParaRPr sz="2400">
              <a:latin typeface="Times New Roman"/>
              <a:cs typeface="Times New Roman"/>
            </a:endParaRPr>
          </a:p>
          <a:p>
            <a:pPr marL="12700" marR="390525" algn="just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area of oral cavity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involved-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Oral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confine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less often to  gingival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tissues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770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379729"/>
            <a:ext cx="7391400" cy="4951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2070" y="5673090"/>
            <a:ext cx="3217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Paraneoplastic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pemphigus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</a:t>
            </a:r>
            <a:r>
              <a:rPr spc="-10" dirty="0"/>
              <a:t>/</a:t>
            </a:r>
            <a:r>
              <a:rPr spc="5" dirty="0"/>
              <a:t>P</a:t>
            </a:r>
            <a:r>
              <a:rPr spc="-10" dirty="0"/>
              <a:t>:</a:t>
            </a:r>
            <a:r>
              <a:rPr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1577127"/>
            <a:ext cx="4673600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Intraepithelial vesiculation begins as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microscopic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alteration and gradually  results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 grossly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visible, fluid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filled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bulla</a:t>
            </a:r>
            <a:endParaRPr sz="2000" dirty="0">
              <a:latin typeface="Times New Roman"/>
              <a:cs typeface="Times New Roman"/>
            </a:endParaRPr>
          </a:p>
          <a:p>
            <a:pPr marL="12700" marR="2730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Occasionally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– entire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superficial 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layers of epithelium lost, leaving</a:t>
            </a:r>
            <a:r>
              <a:rPr sz="20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only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basal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cells attached to underlying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propria-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TOMBSTONE  appearance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epithelial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cells.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Acantholysis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characterized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by round  rather than polyhedral epithelial</a:t>
            </a:r>
            <a:r>
              <a:rPr sz="20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cells-  intercellular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bridges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are lost&amp;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nuclei 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are large and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hyperchromatic</a:t>
            </a:r>
            <a:endParaRPr sz="2000" dirty="0">
              <a:latin typeface="Times New Roman"/>
              <a:cs typeface="Times New Roman"/>
            </a:endParaRPr>
          </a:p>
          <a:p>
            <a:pPr marL="12700" marR="15367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Mild to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moderate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chronic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inflammatory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infiltrate in underlying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connective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tissue.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5400" y="1146810"/>
            <a:ext cx="3810000" cy="2586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070" y="2015490"/>
            <a:ext cx="3637279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Immunofluorescence-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73406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Intercellular deposits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 epithelium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 IgG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most; C3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some)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perilesional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0" y="1981200"/>
            <a:ext cx="419100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069" y="943609"/>
            <a:ext cx="5973445" cy="5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THERAPY-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19494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corticosteroids with 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without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other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immunosuppressive agents</a:t>
            </a:r>
            <a:endParaRPr sz="2400">
              <a:latin typeface="Times New Roman"/>
              <a:cs typeface="Times New Roman"/>
            </a:endParaRPr>
          </a:p>
          <a:p>
            <a:pPr marL="12700" marR="237490">
              <a:lnSpc>
                <a:spcPct val="100000"/>
              </a:lnSpc>
              <a:spcBef>
                <a:spcPts val="1500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Steroid sparing therapies- pt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not responsive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 corticosteroid.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Optimal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oral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hygiene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Intravenous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human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Ig (high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dose)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500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Pts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maintenance phase-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predisone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before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oral  prophylaxis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prevent flare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ups.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869" y="1082040"/>
            <a:ext cx="6297295" cy="429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Etiology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>
              <a:latin typeface="Times New Roman"/>
              <a:cs typeface="Times New Roman"/>
            </a:endParaRPr>
          </a:p>
          <a:p>
            <a:pPr marL="137795" indent="-12509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Certain dermatoses</a:t>
            </a:r>
            <a:endParaRPr sz="2800">
              <a:latin typeface="Times New Roman"/>
              <a:cs typeface="Times New Roman"/>
            </a:endParaRPr>
          </a:p>
          <a:p>
            <a:pPr marL="137795" indent="-12509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Hormonal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influences.</a:t>
            </a:r>
            <a:endParaRPr sz="2800">
              <a:latin typeface="Times New Roman"/>
              <a:cs typeface="Times New Roman"/>
            </a:endParaRPr>
          </a:p>
          <a:p>
            <a:pPr marL="137795" indent="-12509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Abnormal responses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irritation</a:t>
            </a:r>
            <a:endParaRPr sz="2800">
              <a:latin typeface="Times New Roman"/>
              <a:cs typeface="Times New Roman"/>
            </a:endParaRPr>
          </a:p>
          <a:p>
            <a:pPr marL="137795" indent="-12509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Chronic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infections</a:t>
            </a:r>
            <a:endParaRPr sz="2800">
              <a:latin typeface="Times New Roman"/>
              <a:cs typeface="Times New Roman"/>
            </a:endParaRPr>
          </a:p>
          <a:p>
            <a:pPr marL="137795" indent="-125095">
              <a:lnSpc>
                <a:spcPct val="100000"/>
              </a:lnSpc>
              <a:buSzPct val="96428"/>
              <a:buChar char="•"/>
              <a:tabLst>
                <a:tab pos="1384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Idiopathic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2684145" algn="l"/>
              </a:tabLst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Clinical features	(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Glickman and Smulow</a:t>
            </a:r>
            <a:r>
              <a:rPr sz="28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)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mild, moderate and severe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2350" y="697229"/>
            <a:ext cx="4723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ERYTHEMA</a:t>
            </a:r>
            <a:r>
              <a:rPr sz="2800" b="1" spc="-6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MULTIFORME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57200" y="1882808"/>
            <a:ext cx="8229600" cy="362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/>
              <a:t>An </a:t>
            </a:r>
            <a:r>
              <a:rPr sz="2000" dirty="0"/>
              <a:t>acute bullous and/or </a:t>
            </a:r>
            <a:r>
              <a:rPr sz="2000" spc="-5" dirty="0"/>
              <a:t>macular inflammatory mucocutaneous  disease where </a:t>
            </a:r>
            <a:r>
              <a:rPr sz="2000" dirty="0"/>
              <a:t>a series of </a:t>
            </a:r>
            <a:r>
              <a:rPr sz="2000" spc="-5" dirty="0"/>
              <a:t>immunopathologic mechanisms</a:t>
            </a:r>
            <a:r>
              <a:rPr sz="2000" spc="15" dirty="0"/>
              <a:t> </a:t>
            </a:r>
            <a:r>
              <a:rPr sz="2000" spc="-5" dirty="0"/>
              <a:t>occur.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/>
          </a:p>
          <a:p>
            <a:pPr marL="12700">
              <a:lnSpc>
                <a:spcPct val="100000"/>
              </a:lnSpc>
            </a:pPr>
            <a:r>
              <a:rPr sz="2000" dirty="0"/>
              <a:t>3</a:t>
            </a:r>
            <a:r>
              <a:rPr sz="2000" spc="-5" dirty="0"/>
              <a:t> factors</a:t>
            </a: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55600" algn="l"/>
              </a:tabLst>
            </a:pPr>
            <a:r>
              <a:rPr sz="2000" spc="-5" dirty="0"/>
              <a:t>Herpes simplex </a:t>
            </a:r>
            <a:r>
              <a:rPr sz="2000" dirty="0"/>
              <a:t>infections</a:t>
            </a: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55600" algn="l"/>
              </a:tabLst>
            </a:pPr>
            <a:r>
              <a:rPr sz="2000" spc="-5" dirty="0"/>
              <a:t>Mycoplasma</a:t>
            </a:r>
            <a:r>
              <a:rPr sz="2000" spc="-15" dirty="0"/>
              <a:t> </a:t>
            </a:r>
            <a:r>
              <a:rPr sz="2000" dirty="0"/>
              <a:t>infection</a:t>
            </a: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55600" algn="l"/>
              </a:tabLst>
            </a:pPr>
            <a:r>
              <a:rPr sz="2000" spc="-5" dirty="0"/>
              <a:t>Drug </a:t>
            </a:r>
            <a:r>
              <a:rPr sz="2000" dirty="0"/>
              <a:t>reactions- </a:t>
            </a:r>
            <a:r>
              <a:rPr sz="2000" spc="-5" dirty="0"/>
              <a:t>sulfonamides,</a:t>
            </a:r>
            <a:r>
              <a:rPr sz="2000" dirty="0"/>
              <a:t> </a:t>
            </a:r>
            <a:r>
              <a:rPr sz="2000" spc="-5" dirty="0"/>
              <a:t>penicillin's,</a:t>
            </a:r>
          </a:p>
          <a:p>
            <a:pPr marL="2297430">
              <a:lnSpc>
                <a:spcPct val="100000"/>
              </a:lnSpc>
              <a:spcBef>
                <a:spcPts val="1440"/>
              </a:spcBef>
            </a:pPr>
            <a:r>
              <a:rPr sz="2000" dirty="0"/>
              <a:t>phenylbutazone, and</a:t>
            </a:r>
            <a:r>
              <a:rPr sz="2000" spc="-5" dirty="0"/>
              <a:t> </a:t>
            </a:r>
            <a:r>
              <a:rPr sz="2000" dirty="0"/>
              <a:t>phenytoin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270" y="5728970"/>
            <a:ext cx="132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169" y="5749290"/>
            <a:ext cx="7758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marR="5080" indent="-762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Hemorrhagic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crusting of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vermillion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border of lips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common;  Presence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crusting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arriving at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diagnosis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869" y="1101090"/>
            <a:ext cx="7058659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Target or iris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central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clearing</a:t>
            </a:r>
            <a:endParaRPr sz="2400">
              <a:latin typeface="Times New Roman"/>
              <a:cs typeface="Times New Roman"/>
            </a:endParaRPr>
          </a:p>
          <a:p>
            <a:pPr marL="12700" marR="1290955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Multiple, large, shallow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painful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ulcers with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  erythematous borders</a:t>
            </a:r>
            <a:endParaRPr sz="2400">
              <a:latin typeface="Times New Roman"/>
              <a:cs typeface="Times New Roman"/>
            </a:endParaRPr>
          </a:p>
          <a:p>
            <a:pPr marL="12700" marR="62484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–so painful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chewing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swallowing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impaired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EM minor-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lasts approx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4weeks-</a:t>
            </a:r>
            <a:endParaRPr sz="2400">
              <a:latin typeface="Times New Roman"/>
              <a:cs typeface="Times New Roman"/>
            </a:endParaRPr>
          </a:p>
          <a:p>
            <a:pPr marL="577215" lvl="1" indent="-107314">
              <a:lnSpc>
                <a:spcPct val="100000"/>
              </a:lnSpc>
              <a:buSzPct val="95833"/>
              <a:buChar char="•"/>
              <a:tabLst>
                <a:tab pos="5778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moderate cutaneous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mucosal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involvement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Stevens –Johnson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syndrome- lasts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month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longer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469900" marR="5080" lvl="1">
              <a:lnSpc>
                <a:spcPct val="100000"/>
              </a:lnSpc>
              <a:buSzPct val="95833"/>
              <a:buChar char="•"/>
              <a:tabLst>
                <a:tab pos="5778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involves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skin,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conjunctiva, oral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genitalia  requiring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aggressive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therapy.</a:t>
            </a:r>
            <a:endParaRPr sz="24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Toxic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epidermal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necrolyisis –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severe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200" y="3302000"/>
            <a:ext cx="4876800" cy="35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029200" cy="3329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8469" y="4377690"/>
            <a:ext cx="3348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Toxic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epidermal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necrolysis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04800"/>
            <a:ext cx="4005579" cy="2840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8400" y="3733800"/>
            <a:ext cx="431673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0" y="228600"/>
            <a:ext cx="4267200" cy="320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469" y="872490"/>
            <a:ext cx="7801609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635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Liquefaction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degeneration of upper epithelium and  intraepithelial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microvesicles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but without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acantholysis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Pseudoepitheliomatous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hyperplasia and necrotic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keratinocytes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Degenerative changes- basement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membrane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Dense inflammatory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cell infiltrate at the junction of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epithelium 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propria,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 becomes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indistinct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 marR="2413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Edema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propria,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vascular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dilation,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congestion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also present.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4170" y="262890"/>
            <a:ext cx="8350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H</a:t>
            </a:r>
            <a:r>
              <a:rPr sz="2800" b="1" dirty="0">
                <a:latin typeface="Times New Roman"/>
                <a:cs typeface="Times New Roman"/>
              </a:rPr>
              <a:t>/P</a:t>
            </a:r>
            <a:r>
              <a:rPr sz="2800" dirty="0"/>
              <a:t>:-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869" y="643890"/>
            <a:ext cx="45212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00"/>
                </a:solidFill>
              </a:rPr>
              <a:t>Immunofluorescence</a:t>
            </a:r>
            <a:r>
              <a:rPr sz="2400" spc="-5" dirty="0"/>
              <a:t>:- </a:t>
            </a:r>
            <a:r>
              <a:rPr sz="2400" dirty="0"/>
              <a:t>-ve in</a:t>
            </a:r>
            <a:r>
              <a:rPr sz="2400" spc="-60" dirty="0"/>
              <a:t> </a:t>
            </a:r>
            <a:r>
              <a:rPr sz="2400" spc="-5" dirty="0"/>
              <a:t>EM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10869" y="1436370"/>
            <a:ext cx="7751445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Treatment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No specific Rx, some cases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resolve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spontaneously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bullous or ulcerative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require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intervention-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153860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Mild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symptoms- systemic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local antihistamines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topical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anesthetics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24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debridement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lesions with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oxygenating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agent.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Intravenous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human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Ig (high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dose)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Severe symptoms-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corticosteroids- but its use is not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completely  accepted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624329"/>
            <a:ext cx="7913370" cy="36449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90"/>
              </a:spcBef>
              <a:buChar char="•"/>
              <a:tabLst>
                <a:tab pos="269875" algn="l"/>
                <a:tab pos="27051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Condition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presents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chronic oral ulcerations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Char char="•"/>
              <a:tabLst>
                <a:tab pos="269875" algn="l"/>
                <a:tab pos="27051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Predilection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women(4</a:t>
            </a:r>
            <a:r>
              <a:rPr sz="2100" spc="-7" baseline="27777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2100" spc="382" baseline="277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decade)</a:t>
            </a:r>
            <a:endParaRPr sz="2400">
              <a:latin typeface="Times New Roman"/>
              <a:cs typeface="Times New Roman"/>
            </a:endParaRPr>
          </a:p>
          <a:p>
            <a:pPr marL="241300" marR="974090" indent="-228600">
              <a:lnSpc>
                <a:spcPts val="3170"/>
              </a:lnSpc>
              <a:spcBef>
                <a:spcPts val="145"/>
              </a:spcBef>
              <a:buChar char="•"/>
              <a:tabLst>
                <a:tab pos="269875" algn="l"/>
                <a:tab pos="27051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Erosions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ulcerations in oral cavity-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few cases with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cutaneous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lesions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Times New Roman"/>
              <a:buChar char="•"/>
            </a:pPr>
            <a:endParaRPr sz="2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ORAL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</a:t>
            </a:r>
            <a:endParaRPr sz="2400">
              <a:latin typeface="Times New Roman"/>
              <a:cs typeface="Times New Roman"/>
            </a:endParaRPr>
          </a:p>
          <a:p>
            <a:pPr marL="165100" marR="5080" indent="-152400">
              <a:lnSpc>
                <a:spcPct val="109900"/>
              </a:lnSpc>
              <a:spcBef>
                <a:spcPts val="5"/>
              </a:spcBef>
              <a:buChar char="•"/>
              <a:tabLst>
                <a:tab pos="19431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Painful,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solitary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small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blisters and erosions with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surrounding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erythema –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 gingiva and lateral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border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tongue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;  hard palate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present similar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5289" y="523240"/>
            <a:ext cx="65290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Times New Roman"/>
                <a:cs typeface="Times New Roman"/>
              </a:rPr>
              <a:t>CHRONIC ULCERATIVE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STOMATITIS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1295400"/>
            <a:ext cx="4191000" cy="32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0" y="275319"/>
            <a:ext cx="4800600" cy="4783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71780">
              <a:lnSpc>
                <a:spcPct val="100000"/>
              </a:lnSpc>
              <a:spcBef>
                <a:spcPts val="100"/>
              </a:spcBef>
              <a:tabLst>
                <a:tab pos="268605" algn="l"/>
                <a:tab pos="269240" algn="l"/>
                <a:tab pos="1885950" algn="l"/>
              </a:tabLst>
            </a:pP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H/P:</a:t>
            </a:r>
          </a:p>
          <a:p>
            <a:pPr marL="12700" marR="271780">
              <a:lnSpc>
                <a:spcPct val="100000"/>
              </a:lnSpc>
              <a:spcBef>
                <a:spcPts val="100"/>
              </a:spcBef>
              <a:buChar char="•"/>
              <a:tabLst>
                <a:tab pos="268605" algn="l"/>
                <a:tab pos="269240" algn="l"/>
                <a:tab pos="188595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Hyperkeratosis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acanthosis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liquefaction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of the basal  layer, areas</a:t>
            </a:r>
            <a:r>
              <a:rPr lang="en-US"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subepithelial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clefting</a:t>
            </a:r>
            <a:endParaRPr lang="en-US" sz="2000" dirty="0">
              <a:latin typeface="Times New Roman"/>
              <a:cs typeface="Times New Roman"/>
            </a:endParaRPr>
          </a:p>
          <a:p>
            <a:pPr marL="12700" marR="536575">
              <a:lnSpc>
                <a:spcPct val="100000"/>
              </a:lnSpc>
              <a:buChar char="•"/>
              <a:tabLst>
                <a:tab pos="193040" algn="l"/>
              </a:tabLst>
            </a:pP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underlying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 </a:t>
            </a: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propria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lymphohistiocytic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chronic  infiltrate in a band like</a:t>
            </a:r>
            <a:r>
              <a:rPr lang="en-US"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configuration.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Immunofluorescence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:-</a:t>
            </a:r>
            <a:endParaRPr lang="en-US"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Direct (normal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perilesional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tissues)</a:t>
            </a:r>
            <a:r>
              <a:rPr lang="en-US"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endParaRPr lang="en-US" sz="2000" dirty="0">
              <a:latin typeface="Times New Roman"/>
              <a:cs typeface="Times New Roman"/>
            </a:endParaRPr>
          </a:p>
          <a:p>
            <a:pPr marL="12700" marR="5080" indent="228600">
              <a:lnSpc>
                <a:spcPct val="100000"/>
              </a:lnSpc>
            </a:pP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IgG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speckled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pattern -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basal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cell </a:t>
            </a:r>
            <a:r>
              <a:rPr lang="en-US"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layer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normal  epithelium.</a:t>
            </a:r>
            <a:endParaRPr lang="en-US" sz="2000" dirty="0">
              <a:latin typeface="Times New Roman"/>
              <a:cs typeface="Times New Roman"/>
            </a:endParaRPr>
          </a:p>
          <a:p>
            <a:pPr marL="317500" marR="1128395" indent="-76200">
              <a:lnSpc>
                <a:spcPct val="100000"/>
              </a:lnSpc>
            </a:pP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Fibrin deposits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at the epithelial- connective </a:t>
            </a:r>
            <a:r>
              <a:rPr lang="en-US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  interface.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8069" y="1176019"/>
            <a:ext cx="6722109" cy="441452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DIAGNOSIS</a:t>
            </a:r>
            <a:endParaRPr sz="2400">
              <a:latin typeface="Times New Roman"/>
              <a:cs typeface="Times New Roman"/>
            </a:endParaRPr>
          </a:p>
          <a:p>
            <a:pPr marL="12700" marR="342900">
              <a:lnSpc>
                <a:spcPct val="119800"/>
              </a:lnSpc>
              <a:spcBef>
                <a:spcPts val="1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Direct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Indirect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Immunofluorescence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required to  arrive at correct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TREATMENT</a:t>
            </a:r>
            <a:endParaRPr sz="2400">
              <a:latin typeface="Times New Roman"/>
              <a:cs typeface="Times New Roman"/>
            </a:endParaRPr>
          </a:p>
          <a:p>
            <a:pPr marL="927100" marR="245110" indent="-914400">
              <a:lnSpc>
                <a:spcPct val="119800"/>
              </a:lnSpc>
              <a:spcBef>
                <a:spcPts val="1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Mild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cases-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topical steroids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(fluocinonide,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clobetasol  propionate) and topical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tetracycline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Severe cases- systemic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steroids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19800"/>
              </a:lnSpc>
              <a:spcBef>
                <a:spcPts val="1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Hydroxychloroquinine sulphate 200-400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mg/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day –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Rx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choice 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complete,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long lasting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remission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229" y="848359"/>
            <a:ext cx="85991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LINEAR	</a:t>
            </a:r>
            <a:r>
              <a:rPr sz="2800" b="1" dirty="0">
                <a:latin typeface="Times New Roman"/>
                <a:cs typeface="Times New Roman"/>
              </a:rPr>
              <a:t>IgA </a:t>
            </a:r>
            <a:r>
              <a:rPr sz="2800" b="1" spc="-10" dirty="0">
                <a:latin typeface="Times New Roman"/>
                <a:cs typeface="Times New Roman"/>
              </a:rPr>
              <a:t>DISEASE (LINEAR </a:t>
            </a:r>
            <a:r>
              <a:rPr sz="2800" b="1" dirty="0">
                <a:latin typeface="Times New Roman"/>
                <a:cs typeface="Times New Roman"/>
              </a:rPr>
              <a:t>IgA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DERMATOSIS)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8800" y="3429000"/>
            <a:ext cx="320040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4669" y="1913890"/>
            <a:ext cx="7952740" cy="431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Uncommon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mucocutaneous disorder 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predilection in</a:t>
            </a:r>
            <a:r>
              <a:rPr sz="2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women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C/F</a:t>
            </a:r>
            <a:endParaRPr sz="2400">
              <a:latin typeface="Times New Roman"/>
              <a:cs typeface="Times New Roman"/>
            </a:endParaRPr>
          </a:p>
          <a:p>
            <a:pPr marL="12700" marR="3567429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Pruritic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vesiculobullous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rash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during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middle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late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age</a:t>
            </a:r>
            <a:endParaRPr sz="2400">
              <a:latin typeface="Times New Roman"/>
              <a:cs typeface="Times New Roman"/>
            </a:endParaRPr>
          </a:p>
          <a:p>
            <a:pPr marL="12700" marR="308292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plaques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crops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 annular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presentation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surrounded by a peripheral  rim of blisters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12700" marR="291782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skin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upper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trunk, shoulders,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groin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 limbs- face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perineum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affected.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04329"/>
            <a:ext cx="215963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52755" algn="l"/>
              </a:tabLst>
            </a:pPr>
            <a:r>
              <a:rPr sz="2400" b="1" spc="5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A.	</a:t>
            </a:r>
            <a:r>
              <a:rPr sz="2400" b="1" spc="-5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Mild form  </a:t>
            </a:r>
            <a:r>
              <a:rPr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Diffuse </a:t>
            </a:r>
            <a:r>
              <a:rPr sz="2400" spc="-5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erythema.  Condition is painless  </a:t>
            </a:r>
            <a:r>
              <a:rPr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Age: 17 – 23 </a:t>
            </a:r>
            <a:r>
              <a:rPr sz="2400" spc="-5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years  </a:t>
            </a:r>
            <a:r>
              <a:rPr sz="2400" spc="-1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common </a:t>
            </a:r>
            <a:r>
              <a:rPr sz="2400" spc="-5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</a:t>
            </a:r>
            <a:r>
              <a:rPr sz="2400" spc="-1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females</a:t>
            </a:r>
            <a:r>
              <a:rPr sz="3200" spc="-1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8270" y="491490"/>
            <a:ext cx="2715895" cy="520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745" algn="l"/>
              </a:tabLst>
            </a:pPr>
            <a:r>
              <a:rPr sz="2000" b="1" spc="-5" dirty="0">
                <a:solidFill>
                  <a:schemeClr val="accent1"/>
                </a:solidFill>
                <a:latin typeface="Times New Roman"/>
                <a:cs typeface="Times New Roman"/>
              </a:rPr>
              <a:t>B.	</a:t>
            </a:r>
            <a:r>
              <a:rPr sz="2000" b="1" dirty="0">
                <a:solidFill>
                  <a:schemeClr val="accent1"/>
                </a:solidFill>
                <a:latin typeface="Times New Roman"/>
                <a:cs typeface="Times New Roman"/>
              </a:rPr>
              <a:t>Moderate</a:t>
            </a:r>
            <a:r>
              <a:rPr sz="2000" b="1" spc="-1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Times New Roman"/>
                <a:cs typeface="Times New Roman"/>
              </a:rPr>
              <a:t>form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10160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Patchy distribution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of  bright red and gray</a:t>
            </a:r>
            <a:r>
              <a:rPr sz="2000" spc="-8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areas.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353695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Surface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is smooth</a:t>
            </a:r>
            <a:r>
              <a:rPr sz="2000" spc="-6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and 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shiny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and soft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in  consistency.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953135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Slight pitting</a:t>
            </a:r>
            <a:r>
              <a:rPr sz="2000" spc="-5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on 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pressure.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Nicolsky’s sign</a:t>
            </a:r>
            <a:r>
              <a:rPr sz="2000" spc="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+ve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Remainder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the</a:t>
            </a:r>
            <a:r>
              <a:rPr sz="2000" spc="-4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mucosa  is also extremely smooth  ad</a:t>
            </a:r>
            <a:r>
              <a:rPr sz="2000" spc="1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shiny.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83895" algn="l"/>
              </a:tabLst>
            </a:pPr>
            <a:r>
              <a:rPr sz="2000" i="1" dirty="0">
                <a:solidFill>
                  <a:schemeClr val="accent1"/>
                </a:solidFill>
                <a:latin typeface="Times New Roman"/>
                <a:cs typeface="Times New Roman"/>
              </a:rPr>
              <a:t>Age:	30 – 40</a:t>
            </a:r>
            <a:r>
              <a:rPr sz="2000" i="1" spc="-5" dirty="0">
                <a:solidFill>
                  <a:schemeClr val="accent1"/>
                </a:solidFill>
                <a:latin typeface="Times New Roman"/>
                <a:cs typeface="Times New Roman"/>
              </a:rPr>
              <a:t> years.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121285" algn="just">
              <a:lnSpc>
                <a:spcPct val="100000"/>
              </a:lnSpc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C/o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of burning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sensation  and sensitivity to thermal  changes.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2470" y="491490"/>
            <a:ext cx="2953385" cy="612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2120" algn="l"/>
              </a:tabLst>
            </a:pPr>
            <a:r>
              <a:rPr sz="2000" b="1" dirty="0">
                <a:solidFill>
                  <a:schemeClr val="accent1"/>
                </a:solidFill>
                <a:latin typeface="Times New Roman"/>
                <a:cs typeface="Times New Roman"/>
              </a:rPr>
              <a:t>C.	Severe</a:t>
            </a:r>
            <a:r>
              <a:rPr sz="2000" b="1" spc="-5" dirty="0">
                <a:solidFill>
                  <a:schemeClr val="accent1"/>
                </a:solidFill>
                <a:latin typeface="Times New Roman"/>
                <a:cs typeface="Times New Roman"/>
              </a:rPr>
              <a:t> form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324485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Scattered, irregularly  shaped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areas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-striking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red  appearance.</a:t>
            </a:r>
          </a:p>
          <a:p>
            <a:pPr marL="12700" marR="61594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areas is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grayish blue giving 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an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overall speckled 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appearance.</a:t>
            </a:r>
          </a:p>
          <a:p>
            <a:pPr marL="12700" marR="508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Surface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epithelium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-  shredded and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friable and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can  be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peeled </a:t>
            </a:r>
            <a:r>
              <a:rPr sz="2000" spc="5" dirty="0">
                <a:solidFill>
                  <a:schemeClr val="accent1"/>
                </a:solidFill>
                <a:latin typeface="Times New Roman"/>
                <a:cs typeface="Times New Roman"/>
              </a:rPr>
              <a:t>off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in </a:t>
            </a:r>
            <a:r>
              <a:rPr sz="2000" spc="-10" dirty="0">
                <a:solidFill>
                  <a:schemeClr val="accent1"/>
                </a:solidFill>
                <a:latin typeface="Times New Roman"/>
                <a:cs typeface="Times New Roman"/>
              </a:rPr>
              <a:t>small 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patches.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34925" algn="just">
              <a:lnSpc>
                <a:spcPct val="100000"/>
              </a:lnSpc>
              <a:spcBef>
                <a:spcPts val="10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Areas of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involvement seem  to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shift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to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different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locations 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on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the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gingiva.</a:t>
            </a:r>
          </a:p>
          <a:p>
            <a:pPr marL="12700" marR="17653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Patient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cannot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tolerate  coarse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food,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condiments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or 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temperature changes.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12700" marR="24765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Constant dry and</a:t>
            </a:r>
            <a:r>
              <a:rPr sz="2000" spc="-8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burning 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sensation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throughout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the  </a:t>
            </a:r>
            <a:r>
              <a:rPr sz="2000" dirty="0">
                <a:solidFill>
                  <a:schemeClr val="accent1"/>
                </a:solidFill>
                <a:latin typeface="Times New Roman"/>
                <a:cs typeface="Times New Roman"/>
              </a:rPr>
              <a:t>oral</a:t>
            </a:r>
            <a:r>
              <a:rPr sz="2000" spc="-1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Times New Roman"/>
                <a:cs typeface="Times New Roman"/>
              </a:rPr>
              <a:t>cavity,</a:t>
            </a:r>
            <a:endParaRPr sz="2000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3079" y="523240"/>
            <a:ext cx="2675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ORAL</a:t>
            </a:r>
            <a:r>
              <a:rPr sz="2800" b="1" spc="-8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LESIONS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191259"/>
            <a:ext cx="7590790" cy="4824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Mucosal-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oral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involvement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– 50-100% of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cases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55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Vesicles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Painful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ulcerations or erosions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Erosive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gingivitis/chelitis</a:t>
            </a:r>
            <a:endParaRPr sz="2400">
              <a:latin typeface="Times New Roman"/>
              <a:cs typeface="Times New Roman"/>
            </a:endParaRPr>
          </a:p>
          <a:p>
            <a:pPr marL="12700" marR="3342004">
              <a:lnSpc>
                <a:spcPts val="3170"/>
              </a:lnSpc>
              <a:spcBef>
                <a:spcPts val="145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Hard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soft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palate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commonly  affected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→ tonsillar pillars,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buccal  mucosa,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tongue and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gingiva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Occasionally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oral lesion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only</a:t>
            </a:r>
            <a:endParaRPr sz="2400">
              <a:latin typeface="Times New Roman"/>
              <a:cs typeface="Times New Roman"/>
            </a:endParaRPr>
          </a:p>
          <a:p>
            <a:pPr marL="12700" marR="2963545">
              <a:lnSpc>
                <a:spcPct val="1101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manifestation 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several years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before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cutaneous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2600" y="2265679"/>
            <a:ext cx="3200400" cy="2019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62600" y="4419600"/>
            <a:ext cx="3200400" cy="21551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269" y="946149"/>
            <a:ext cx="7271384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  <a:tabLst>
                <a:tab pos="4843780" algn="l"/>
              </a:tabLst>
            </a:pP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Immunofluorescence</a:t>
            </a:r>
            <a:r>
              <a:rPr sz="2400" spc="-5" dirty="0"/>
              <a:t>-</a:t>
            </a:r>
            <a:r>
              <a:rPr sz="2400" spc="20" dirty="0"/>
              <a:t> </a:t>
            </a:r>
            <a:r>
              <a:rPr sz="2400" dirty="0"/>
              <a:t>linear</a:t>
            </a:r>
            <a:r>
              <a:rPr sz="2400" spc="25" dirty="0"/>
              <a:t> </a:t>
            </a:r>
            <a:r>
              <a:rPr sz="2400" dirty="0"/>
              <a:t>deposits	of IgA at</a:t>
            </a:r>
            <a:r>
              <a:rPr sz="2400" spc="-95" dirty="0"/>
              <a:t> </a:t>
            </a:r>
            <a:r>
              <a:rPr sz="2400" dirty="0"/>
              <a:t>epithelial-  connective tissue</a:t>
            </a:r>
            <a:r>
              <a:rPr sz="2400" spc="-10" dirty="0"/>
              <a:t> </a:t>
            </a:r>
            <a:r>
              <a:rPr sz="2400" spc="-5" dirty="0"/>
              <a:t>interface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269" y="2152649"/>
            <a:ext cx="7734300" cy="37579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 marR="3275965" indent="-914400">
              <a:lnSpc>
                <a:spcPct val="109900"/>
              </a:lnSpc>
              <a:spcBef>
                <a:spcPts val="95"/>
              </a:spcBef>
              <a:tabLst>
                <a:tab pos="969644" algn="l"/>
              </a:tabLst>
            </a:pP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D/D </a:t>
            </a: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-	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Erosive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lichen planus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Chronic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ulcerative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stomatitis  Pemphigus vulgaris</a:t>
            </a:r>
            <a:endParaRPr sz="2400">
              <a:latin typeface="Times New Roman"/>
              <a:cs typeface="Times New Roman"/>
            </a:endParaRPr>
          </a:p>
          <a:p>
            <a:pPr marL="927100" marR="4197985">
              <a:lnSpc>
                <a:spcPct val="109700"/>
              </a:lnSpc>
              <a:spcBef>
                <a:spcPts val="1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Bullous pemphigoid  Lupus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erythematosus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2852420" marR="5080" indent="-2736850">
              <a:lnSpc>
                <a:spcPct val="100000"/>
              </a:lnSpc>
            </a:pPr>
            <a:r>
              <a:rPr sz="2800" spc="-5" dirty="0">
                <a:solidFill>
                  <a:srgbClr val="FFFF00"/>
                </a:solidFill>
                <a:latin typeface="Comic Sans MS"/>
                <a:cs typeface="Comic Sans MS"/>
              </a:rPr>
              <a:t>Microscopy and </a:t>
            </a:r>
            <a:r>
              <a:rPr sz="2800" spc="-10" dirty="0">
                <a:solidFill>
                  <a:srgbClr val="FFFF00"/>
                </a:solidFill>
                <a:latin typeface="Comic Sans MS"/>
                <a:cs typeface="Comic Sans MS"/>
              </a:rPr>
              <a:t>Immunofluorescence </a:t>
            </a:r>
            <a:r>
              <a:rPr sz="2800" spc="-5" dirty="0">
                <a:solidFill>
                  <a:srgbClr val="FFFF00"/>
                </a:solidFill>
                <a:latin typeface="Comic Sans MS"/>
                <a:cs typeface="Comic Sans MS"/>
              </a:rPr>
              <a:t>required  for</a:t>
            </a:r>
            <a:r>
              <a:rPr sz="2800" spc="5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omic Sans MS"/>
                <a:cs typeface="Comic Sans MS"/>
              </a:rPr>
              <a:t>diagnosis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2560" y="2653029"/>
            <a:ext cx="6054090" cy="112268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270510" indent="-257810">
              <a:lnSpc>
                <a:spcPct val="100000"/>
              </a:lnSpc>
              <a:spcBef>
                <a:spcPts val="1540"/>
              </a:spcBef>
              <a:buChar char="•"/>
              <a:tabLst>
                <a:tab pos="269875" algn="l"/>
                <a:tab pos="27051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Combinations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dapsones and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sulfones</a:t>
            </a:r>
            <a:endParaRPr sz="2400">
              <a:latin typeface="Times New Roman"/>
              <a:cs typeface="Times New Roman"/>
            </a:endParaRPr>
          </a:p>
          <a:p>
            <a:pPr marL="270510" indent="-257810">
              <a:lnSpc>
                <a:spcPct val="100000"/>
              </a:lnSpc>
              <a:spcBef>
                <a:spcPts val="1440"/>
              </a:spcBef>
              <a:buChar char="•"/>
              <a:tabLst>
                <a:tab pos="269875" algn="l"/>
                <a:tab pos="270510" algn="l"/>
              </a:tabLst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Small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amounts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prednisone (10 - 30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mg/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day)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3290" y="1377950"/>
            <a:ext cx="20624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00"/>
                </a:solidFill>
                <a:latin typeface="Comic Sans MS"/>
                <a:cs typeface="Comic Sans MS"/>
              </a:rPr>
              <a:t>Treatment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70" y="1253490"/>
            <a:ext cx="716534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Historically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described as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discoid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endParaRPr sz="2400">
              <a:latin typeface="Times New Roman"/>
              <a:cs typeface="Times New Roman"/>
            </a:endParaRPr>
          </a:p>
          <a:p>
            <a:pPr marL="12700" marR="53213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lupus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erythematosus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now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classified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into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form,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bullous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lupus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erythematosus,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neonatal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chronic cutaneous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subacute cutaneous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form..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670050" algn="l"/>
              </a:tabLst>
            </a:pP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SYSTEMIC	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LE</a:t>
            </a:r>
            <a:endParaRPr sz="2400">
              <a:latin typeface="Times New Roman"/>
              <a:cs typeface="Times New Roman"/>
            </a:endParaRPr>
          </a:p>
          <a:p>
            <a:pPr marL="269240" indent="-256540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females(10:1)</a:t>
            </a:r>
            <a:endParaRPr sz="2400">
              <a:latin typeface="Times New Roman"/>
              <a:cs typeface="Times New Roman"/>
            </a:endParaRPr>
          </a:p>
          <a:p>
            <a:pPr marL="269240" indent="-256540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vital organs → kidneys, heart, skin and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endParaRPr sz="2400">
              <a:latin typeface="Times New Roman"/>
              <a:cs typeface="Times New Roman"/>
            </a:endParaRPr>
          </a:p>
          <a:p>
            <a:pPr marL="269240" indent="-256540">
              <a:lnSpc>
                <a:spcPct val="100000"/>
              </a:lnSpc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fever,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weight loss &amp; arthritis are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common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4729" y="422909"/>
            <a:ext cx="4330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/>
              <a:t>LUPUS</a:t>
            </a:r>
            <a:r>
              <a:rPr sz="2800" spc="-65" dirty="0"/>
              <a:t> </a:t>
            </a:r>
            <a:r>
              <a:rPr sz="2800" spc="-10" dirty="0"/>
              <a:t>ERYTHEMATOSUS</a:t>
            </a:r>
            <a:endParaRPr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3506470"/>
            <a:ext cx="3429000" cy="2448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4669" y="339090"/>
            <a:ext cx="757047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Oral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lesions are characterized by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presence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a central  erythematous erosion or ulceration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surrounded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by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white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rim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radiating keratotic striae.</a:t>
            </a:r>
            <a:endParaRPr sz="2400">
              <a:latin typeface="Times New Roman"/>
              <a:cs typeface="Times New Roman"/>
            </a:endParaRPr>
          </a:p>
          <a:p>
            <a:pPr marL="12700" marR="20129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 frequent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sites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involvement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the hard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soft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palate,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buccal mucosa,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vermillion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border of the lips.  The gingiva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take on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desquamative appearance,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patients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complain of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burning or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soreness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3582670"/>
            <a:ext cx="3581400" cy="2345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1870710"/>
            <a:ext cx="4267200" cy="3938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8469" y="2091690"/>
            <a:ext cx="32251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Cutaneous</a:t>
            </a:r>
            <a:r>
              <a:rPr sz="32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lesions:-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469" y="3006090"/>
            <a:ext cx="42411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Rash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on the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malar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area with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a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butterfly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distribution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185733"/>
            <a:ext cx="4338320" cy="127021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2800" b="1" spc="-5" dirty="0">
                <a:solidFill>
                  <a:srgbClr val="FFFF00"/>
                </a:solidFill>
              </a:rPr>
              <a:t>Immunofluorescence</a:t>
            </a:r>
            <a:endParaRPr sz="3200" b="1" dirty="0"/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2400" dirty="0"/>
              <a:t>(perilesional </a:t>
            </a:r>
            <a:r>
              <a:rPr sz="2400" spc="-5" dirty="0"/>
              <a:t>and normal</a:t>
            </a:r>
            <a:r>
              <a:rPr sz="2400" spc="-40" dirty="0"/>
              <a:t> </a:t>
            </a:r>
            <a:r>
              <a:rPr sz="2400" spc="-5" dirty="0"/>
              <a:t>tissue)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229870" y="1678940"/>
            <a:ext cx="858202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Direct immunofluorescence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testing reveals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immunoreactants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at 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basement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membrane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zone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granular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deposits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IgM, IgG,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IgA,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C3,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fibrinogen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as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occasional presence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cytoid</a:t>
            </a:r>
            <a:r>
              <a:rPr sz="24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bodies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TREATMENT.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Topical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intralesional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corticosteroids</a:t>
            </a:r>
            <a:endParaRPr sz="2400">
              <a:latin typeface="Times New Roman"/>
              <a:cs typeface="Times New Roman"/>
            </a:endParaRPr>
          </a:p>
          <a:p>
            <a:pPr marL="12700" marR="11734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corticosteroids alone or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combination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other  Immunosuppressive agents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such as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cyclophosphamide  Antimalarial drugs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topical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or systemic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retinoids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  beneficial.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Gold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salts and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cyclosporin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960" y="2433320"/>
            <a:ext cx="7473315" cy="3982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9900"/>
              </a:lnSpc>
              <a:spcBef>
                <a:spcPts val="95"/>
              </a:spcBef>
              <a:tabLst>
                <a:tab pos="791845" algn="l"/>
                <a:tab pos="1419225" algn="l"/>
                <a:tab pos="1825625" algn="l"/>
                <a:tab pos="2266315" algn="l"/>
                <a:tab pos="3402329" algn="l"/>
                <a:tab pos="4250690" algn="l"/>
                <a:tab pos="5064125" algn="l"/>
                <a:tab pos="5471160" algn="l"/>
                <a:tab pos="5860415" algn="l"/>
              </a:tabLst>
            </a:pPr>
            <a:r>
              <a:rPr lang="en-US" sz="2400" b="1" spc="-1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DRUG</a:t>
            </a:r>
            <a:r>
              <a:rPr lang="en-US" sz="2400" b="1" spc="-7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ERUPTIONS</a:t>
            </a:r>
            <a:endParaRPr lang="en-US" sz="2400" spc="-5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29900"/>
              </a:lnSpc>
              <a:spcBef>
                <a:spcPts val="95"/>
              </a:spcBef>
              <a:tabLst>
                <a:tab pos="791845" algn="l"/>
                <a:tab pos="1419225" algn="l"/>
                <a:tab pos="1825625" algn="l"/>
                <a:tab pos="2266315" algn="l"/>
                <a:tab pos="3402329" algn="l"/>
                <a:tab pos="4250690" algn="l"/>
                <a:tab pos="5064125" algn="l"/>
                <a:tab pos="5471160" algn="l"/>
                <a:tab pos="5860415" algn="l"/>
              </a:tabLst>
            </a:pPr>
            <a:endParaRPr lang="en-US" sz="2400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29900"/>
              </a:lnSpc>
              <a:spcBef>
                <a:spcPts val="95"/>
              </a:spcBef>
              <a:tabLst>
                <a:tab pos="791845" algn="l"/>
                <a:tab pos="1419225" algn="l"/>
                <a:tab pos="1825625" algn="l"/>
                <a:tab pos="2266315" algn="l"/>
                <a:tab pos="3402329" algn="l"/>
                <a:tab pos="4250690" algn="l"/>
                <a:tab pos="5064125" algn="l"/>
                <a:tab pos="5471160" algn="l"/>
                <a:tab pos="5860415" algn="l"/>
              </a:tabLst>
            </a:pPr>
            <a:r>
              <a:rPr sz="24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ug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	acts	as	an	alle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gen	either	alone	or	in	co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bination,  sensitizing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then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causing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allergic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reaction.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TYPES</a:t>
            </a:r>
            <a:endParaRPr sz="2400" dirty="0">
              <a:latin typeface="Times New Roman"/>
              <a:cs typeface="Times New Roman"/>
            </a:endParaRPr>
          </a:p>
          <a:p>
            <a:pPr marL="191135" indent="-178435">
              <a:lnSpc>
                <a:spcPct val="100000"/>
              </a:lnSpc>
              <a:spcBef>
                <a:spcPts val="860"/>
              </a:spcBef>
              <a:buChar char="-"/>
              <a:tabLst>
                <a:tab pos="19177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Stomatitis medicamentosa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mouth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parenterally</a:t>
            </a:r>
            <a:endParaRPr sz="2400" dirty="0">
              <a:latin typeface="Times New Roman"/>
              <a:cs typeface="Times New Roman"/>
            </a:endParaRPr>
          </a:p>
          <a:p>
            <a:pPr marL="191135" indent="-178435">
              <a:lnSpc>
                <a:spcPct val="100000"/>
              </a:lnSpc>
              <a:spcBef>
                <a:spcPts val="860"/>
              </a:spcBef>
              <a:buChar char="-"/>
              <a:tabLst>
                <a:tab pos="19177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Stomatitis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venenata(contact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dermatitis)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local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use.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1" y="1119264"/>
            <a:ext cx="479107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/>
              <a:t>Drug</a:t>
            </a:r>
            <a:r>
              <a:rPr lang="en-US" sz="2800" spc="-60" dirty="0"/>
              <a:t> </a:t>
            </a:r>
            <a:r>
              <a:rPr lang="en-US" sz="2800" spc="-5" dirty="0"/>
              <a:t>reactions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069" y="2070099"/>
            <a:ext cx="7223759" cy="364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240" marR="5080" indent="-269240" algn="just">
              <a:lnSpc>
                <a:spcPct val="110100"/>
              </a:lnSpc>
              <a:spcBef>
                <a:spcPts val="100"/>
              </a:spcBef>
              <a:buChar char="•"/>
              <a:tabLst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Gold salts,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aminopyrine, phenacetin,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sulphonamides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antibiotic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produce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agranulocytosis characterized by  necrotic oral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lesions, sore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throat and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leukopenia.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8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Barbiturates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salicylates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9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Phenopthalein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(laxative) - single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erosive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lesion.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9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Iodides and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bromides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8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Sulphonamides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sulfadiazines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9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Cancer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chemotherapy</a:t>
            </a:r>
            <a:endParaRPr sz="2400">
              <a:latin typeface="Times New Roman"/>
              <a:cs typeface="Times New Roman"/>
            </a:endParaRPr>
          </a:p>
          <a:p>
            <a:pPr marL="268605" indent="-268605">
              <a:lnSpc>
                <a:spcPct val="100000"/>
              </a:lnSpc>
              <a:spcBef>
                <a:spcPts val="28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Chlorhexidine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3459" y="698500"/>
            <a:ext cx="14725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Etiol</a:t>
            </a:r>
            <a:r>
              <a:rPr sz="3200" b="1" spc="5" dirty="0">
                <a:latin typeface="Times New Roman"/>
                <a:cs typeface="Times New Roman"/>
              </a:rPr>
              <a:t>og</a:t>
            </a:r>
            <a:r>
              <a:rPr sz="3200" b="1" dirty="0">
                <a:latin typeface="Times New Roman"/>
                <a:cs typeface="Times New Roman"/>
              </a:rPr>
              <a:t>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05400" y="914400"/>
            <a:ext cx="3733800" cy="495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469" y="1784350"/>
            <a:ext cx="2299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ORAL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LESIONS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469" y="2589530"/>
            <a:ext cx="4351655" cy="221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9525" indent="-228600">
              <a:lnSpc>
                <a:spcPct val="119800"/>
              </a:lnSpc>
              <a:spcBef>
                <a:spcPts val="10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Vesiculo bullous 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pigmented</a:t>
            </a: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non-pigmented macular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lesions.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460"/>
              </a:lnSpc>
              <a:spcBef>
                <a:spcPts val="200"/>
              </a:spcBef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Eruptions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result in ulceration and  purpuric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lesions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too.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469" y="5292090"/>
            <a:ext cx="848995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gingiva presents erythema and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edema!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ulcerous areas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 anterior vestibular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sectors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of the  mouth.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xmlns="" val="196057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2660" y="0"/>
            <a:ext cx="69773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7795" marR="5080" indent="-1395730">
              <a:lnSpc>
                <a:spcPct val="100000"/>
              </a:lnSpc>
              <a:spcBef>
                <a:spcPts val="100"/>
              </a:spcBef>
            </a:pPr>
            <a:r>
              <a:rPr sz="2600" spc="-5" dirty="0"/>
              <a:t>DIAGNOSIS OF </a:t>
            </a:r>
            <a:r>
              <a:rPr sz="2600" dirty="0"/>
              <a:t>DESQUAMATIVE </a:t>
            </a:r>
            <a:r>
              <a:rPr sz="2600" spc="-5" dirty="0"/>
              <a:t>GINGIVITIS:  </a:t>
            </a:r>
            <a:r>
              <a:rPr sz="2600" u="heavy" dirty="0">
                <a:uFill>
                  <a:solidFill>
                    <a:srgbClr val="FFFFFF"/>
                  </a:solidFill>
                </a:uFill>
              </a:rPr>
              <a:t>A SYSTEMATIC</a:t>
            </a:r>
            <a:r>
              <a:rPr sz="2600" u="heavy" spc="-2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600" u="heavy" dirty="0">
                <a:uFill>
                  <a:solidFill>
                    <a:srgbClr val="FFFFFF"/>
                  </a:solidFill>
                </a:uFill>
              </a:rPr>
              <a:t>APPROACH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306070" y="1101090"/>
            <a:ext cx="5662930" cy="48295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Clinical history</a:t>
            </a:r>
            <a:endParaRPr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3094355">
              <a:lnSpc>
                <a:spcPct val="100000"/>
              </a:lnSpc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Clinical examination  Biopsy</a:t>
            </a:r>
            <a:endParaRPr sz="2400" dirty="0">
              <a:latin typeface="Times New Roman"/>
              <a:cs typeface="Times New Roman"/>
            </a:endParaRPr>
          </a:p>
          <a:p>
            <a:pPr marL="12700" marR="2297430">
              <a:lnSpc>
                <a:spcPct val="100000"/>
              </a:lnSpc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Microscopic Examination:-  Immunofluorescence:-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2317750">
              <a:lnSpc>
                <a:spcPct val="200000"/>
              </a:lnSpc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Management.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1)Practitioner's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experience,</a:t>
            </a:r>
            <a:endParaRPr sz="2400" dirty="0">
              <a:latin typeface="Times New Roman"/>
              <a:cs typeface="Times New Roman"/>
            </a:endParaRPr>
          </a:p>
          <a:p>
            <a:pPr marL="342265" indent="-329565">
              <a:lnSpc>
                <a:spcPct val="100000"/>
              </a:lnSpc>
              <a:buAutoNum type="arabicParenR" startAt="2"/>
              <a:tabLst>
                <a:tab pos="3429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impact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disease,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2400" dirty="0">
              <a:latin typeface="Times New Roman"/>
              <a:cs typeface="Times New Roman"/>
            </a:endParaRPr>
          </a:p>
          <a:p>
            <a:pPr marL="342265" indent="-329565">
              <a:lnSpc>
                <a:spcPct val="100000"/>
              </a:lnSpc>
              <a:buAutoNum type="arabicParenR" startAt="2"/>
              <a:tabLst>
                <a:tab pos="3429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complications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medications.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070" y="872490"/>
            <a:ext cx="7983220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Treatment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Local treatment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Plaque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control via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soft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toothbrush.</a:t>
            </a:r>
            <a:endParaRPr sz="2400">
              <a:latin typeface="Times New Roman"/>
              <a:cs typeface="Times New Roman"/>
            </a:endParaRPr>
          </a:p>
          <a:p>
            <a:pPr marL="12700" marR="272415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Mouth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wash: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3% diluted to 1/3 peroxide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2/3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warm water  should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used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twice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daily.</a:t>
            </a:r>
            <a:endParaRPr sz="2400">
              <a:latin typeface="Times New Roman"/>
              <a:cs typeface="Times New Roman"/>
            </a:endParaRPr>
          </a:p>
          <a:p>
            <a:pPr marL="189865" indent="-177165">
              <a:lnSpc>
                <a:spcPct val="100000"/>
              </a:lnSpc>
              <a:buChar char="-"/>
              <a:tabLst>
                <a:tab pos="1905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corticosteroid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ointments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creams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has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limited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success.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Triamincinolone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0.1%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(Kenalog,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Aristocort)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Flucocinonide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0.5%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(Lidex)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Char char="-"/>
              <a:tabLst>
                <a:tab pos="266065" algn="l"/>
                <a:tab pos="2667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Desonide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0.5%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(Tridesilon)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720090"/>
            <a:ext cx="22466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latin typeface="Times New Roman"/>
                <a:cs typeface="Times New Roman"/>
              </a:rPr>
              <a:t>Systemic</a:t>
            </a:r>
            <a:r>
              <a:rPr sz="2200" b="1" spc="-4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Therapy.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0" y="1390650"/>
            <a:ext cx="6892925" cy="438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3555" marR="137795" indent="-491490">
              <a:lnSpc>
                <a:spcPct val="100000"/>
              </a:lnSpc>
              <a:spcBef>
                <a:spcPts val="100"/>
              </a:spcBef>
              <a:tabLst>
                <a:tab pos="494665" algn="l"/>
              </a:tabLst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Ø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Systemic corticosteroid therapy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should not be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randomly  considered as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variety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side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effects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occur.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Ø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High dose prednisone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therapy.</a:t>
            </a:r>
            <a:endParaRPr sz="2200">
              <a:latin typeface="Times New Roman"/>
              <a:cs typeface="Times New Roman"/>
            </a:endParaRPr>
          </a:p>
          <a:p>
            <a:pPr marL="503555" marR="508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100 –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200-mg/day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up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7 days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followed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maintenance 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15mg/day.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Ø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Moderate dose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therapy</a:t>
            </a:r>
            <a:endParaRPr sz="2200">
              <a:latin typeface="Times New Roman"/>
              <a:cs typeface="Times New Roman"/>
            </a:endParaRPr>
          </a:p>
          <a:p>
            <a:pPr marL="503555" marR="102235" indent="-491490">
              <a:lnSpc>
                <a:spcPct val="100000"/>
              </a:lnSpc>
              <a:tabLst>
                <a:tab pos="494665" algn="l"/>
                <a:tab pos="876935" algn="l"/>
              </a:tabLst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Ø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Daily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alternate day administration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30-40mg  prednisone increase to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maintenance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dose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5-10mg/day 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or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10-20mg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/2days.</a:t>
            </a:r>
            <a:endParaRPr sz="2200">
              <a:latin typeface="Times New Roman"/>
              <a:cs typeface="Times New Roman"/>
            </a:endParaRPr>
          </a:p>
          <a:p>
            <a:pPr marL="503555" marR="869315" indent="-491490">
              <a:lnSpc>
                <a:spcPts val="2630"/>
              </a:lnSpc>
              <a:spcBef>
                <a:spcPts val="95"/>
              </a:spcBef>
              <a:tabLst>
                <a:tab pos="494665" algn="l"/>
              </a:tabLst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Ø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Nutritional supplements as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supportive mode for  suspected vitamins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deficiency.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99</TotalTime>
  <Words>1849</Words>
  <Application>Microsoft Office PowerPoint</Application>
  <PresentationFormat>On-screen Show (4:3)</PresentationFormat>
  <Paragraphs>363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Verve</vt:lpstr>
      <vt:lpstr>Slide 1</vt:lpstr>
      <vt:lpstr>Learning objectives</vt:lpstr>
      <vt:lpstr>Slide 3</vt:lpstr>
      <vt:lpstr>Slide 4</vt:lpstr>
      <vt:lpstr>A. Mild form  Diffuse erythema.  Condition is painless  Age: 17 – 23 years  common in females.</vt:lpstr>
      <vt:lpstr>Slide 6</vt:lpstr>
      <vt:lpstr>DIAGNOSIS OF DESQUAMATIVE GINGIVITIS:  A SYSTEMATIC APPROACH</vt:lpstr>
      <vt:lpstr>Slide 8</vt:lpstr>
      <vt:lpstr>Systemic Therapy.</vt:lpstr>
      <vt:lpstr>LICHEN PLANUS</vt:lpstr>
      <vt:lpstr>Slide 11</vt:lpstr>
      <vt:lpstr>Slide 12</vt:lpstr>
      <vt:lpstr>Slide 13</vt:lpstr>
      <vt:lpstr>Slide 14</vt:lpstr>
      <vt:lpstr>Erythema and white lines</vt:lpstr>
      <vt:lpstr>Palatal</vt:lpstr>
      <vt:lpstr>Histologic features</vt:lpstr>
      <vt:lpstr>TREATMENT AND PROGNOSIS</vt:lpstr>
      <vt:lpstr>PEMPHIGOID</vt:lpstr>
      <vt:lpstr>Slide 20</vt:lpstr>
      <vt:lpstr>Oral Manifestations</vt:lpstr>
      <vt:lpstr>Erythema of gingiva</vt:lpstr>
      <vt:lpstr>Slide 23</vt:lpstr>
      <vt:lpstr>H/P</vt:lpstr>
      <vt:lpstr>Slide 25</vt:lpstr>
      <vt:lpstr>MUCOUS MEMBRANE PEMPHIGOID  (CICATRICIAL PEMPHIGOID)</vt:lpstr>
      <vt:lpstr>Slide 27</vt:lpstr>
      <vt:lpstr>ORAL MANIFESTATIONS</vt:lpstr>
      <vt:lpstr>H/P</vt:lpstr>
      <vt:lpstr>Slide 30</vt:lpstr>
      <vt:lpstr>PEMPHIGUS VULGARIS</vt:lpstr>
      <vt:lpstr>ETIOLOGY</vt:lpstr>
      <vt:lpstr>ORAL LESIONS:-</vt:lpstr>
      <vt:lpstr>Slide 34</vt:lpstr>
      <vt:lpstr>Slide 35</vt:lpstr>
      <vt:lpstr>Slide 36</vt:lpstr>
      <vt:lpstr>H/P:-</vt:lpstr>
      <vt:lpstr>Slide 38</vt:lpstr>
      <vt:lpstr>Slide 39</vt:lpstr>
      <vt:lpstr>ERYTHEMA MULTIFORME</vt:lpstr>
      <vt:lpstr>Slide 41</vt:lpstr>
      <vt:lpstr>Slide 42</vt:lpstr>
      <vt:lpstr>Slide 43</vt:lpstr>
      <vt:lpstr>H/P:-</vt:lpstr>
      <vt:lpstr>Immunofluorescence:- -ve in EM</vt:lpstr>
      <vt:lpstr>CHRONIC ULCERATIVE STOMATITIS</vt:lpstr>
      <vt:lpstr>Slide 47</vt:lpstr>
      <vt:lpstr>Slide 48</vt:lpstr>
      <vt:lpstr>LINEAR IgA DISEASE (LINEAR IgA DERMATOSIS)</vt:lpstr>
      <vt:lpstr>ORAL LESIONS</vt:lpstr>
      <vt:lpstr>Immunofluorescence- linear deposits of IgA at epithelial-  connective tissue interface</vt:lpstr>
      <vt:lpstr>Treatment</vt:lpstr>
      <vt:lpstr>LUPUS ERYTHEMATOSUS</vt:lpstr>
      <vt:lpstr>Slide 54</vt:lpstr>
      <vt:lpstr>Slide 55</vt:lpstr>
      <vt:lpstr>Immunofluorescence (perilesional and normal tissue)</vt:lpstr>
      <vt:lpstr>Drug reactions</vt:lpstr>
      <vt:lpstr>Etiology</vt:lpstr>
      <vt:lpstr>ORAL LESIONS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SANKET</dc:creator>
  <cp:lastModifiedBy>BANSODE</cp:lastModifiedBy>
  <cp:revision>9</cp:revision>
  <dcterms:created xsi:type="dcterms:W3CDTF">2019-07-01T18:36:08Z</dcterms:created>
  <dcterms:modified xsi:type="dcterms:W3CDTF">2023-08-25T07:32:14Z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2015-07-23T00:00:00Z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2019-07-01T00:00:00Z</vt:filetime>
  </property>
</Properties>
</file>