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3"/>
  </p:notesMasterIdLst>
  <p:sldIdLst>
    <p:sldId id="256" r:id="rId2"/>
    <p:sldId id="28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9983FCB-1D99-4FF4-AEC9-B200919D53A9}">
  <a:tblStyle styleId="{29983FCB-1D99-4FF4-AEC9-B200919D53A9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>
                  <a:alpha val="0"/>
                </a:srgbClr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1092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8" name="Google Shape;38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 rtl="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 rtl="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 rtl="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11453b3e8128075f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" name="Google Shape;41;g11453b3e8128075f_6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11453b3e8128075f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7" name="Google Shape;117;g11453b3e8128075f_1:notes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891031" y="157093"/>
            <a:ext cx="5361937" cy="575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2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150" b="0" i="0">
                <a:solidFill>
                  <a:srgbClr val="98FF3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2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FF32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6857999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4628" y="306318"/>
            <a:ext cx="8674742" cy="1014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FF320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3520" y="1549705"/>
            <a:ext cx="4518025" cy="17976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rgbClr val="98FF3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25-08-2023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"/>
          <p:cNvSpPr txBox="1">
            <a:spLocks noGrp="1"/>
          </p:cNvSpPr>
          <p:nvPr>
            <p:ph type="title"/>
          </p:nvPr>
        </p:nvSpPr>
        <p:spPr>
          <a:xfrm>
            <a:off x="1161060" y="1189628"/>
            <a:ext cx="6708300" cy="21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6975" rIns="0" bIns="0" anchor="t" anchorCtr="0">
            <a:spAutoFit/>
          </a:bodyPr>
          <a:lstStyle/>
          <a:p>
            <a:pPr marL="1156970" marR="5080" lvl="0" indent="-1144270" algn="l" rtl="0">
              <a:lnSpc>
                <a:spcPct val="100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dirty="0">
                <a:solidFill>
                  <a:srgbClr val="FFFFFF"/>
                </a:solidFill>
                <a:latin typeface="Playfair Display"/>
                <a:ea typeface="Playfair Display"/>
                <a:cs typeface="Playfair Display"/>
                <a:sym typeface="Playfair Display"/>
              </a:rPr>
              <a:t>PERIODONTAL  POCKET</a:t>
            </a:r>
            <a:endParaRPr sz="7000" dirty="0">
              <a:solidFill>
                <a:srgbClr val="FFFFFF"/>
              </a:solidFill>
              <a:latin typeface="Playfair Display"/>
              <a:ea typeface="Playfair Display"/>
              <a:cs typeface="Playfair Display"/>
              <a:sym typeface="Playfair Display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691" y="509836"/>
            <a:ext cx="419100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0" spc="-5" dirty="0">
                <a:solidFill>
                  <a:srgbClr val="98FF32"/>
                </a:solidFill>
                <a:latin typeface="Arial"/>
                <a:cs typeface="Arial"/>
              </a:rPr>
              <a:t>Two </a:t>
            </a:r>
            <a:r>
              <a:rPr sz="2150" b="0" spc="30" dirty="0">
                <a:solidFill>
                  <a:srgbClr val="98FF32"/>
                </a:solidFill>
                <a:latin typeface="Arial"/>
                <a:cs typeface="Arial"/>
              </a:rPr>
              <a:t>mechanisms </a:t>
            </a:r>
            <a:r>
              <a:rPr sz="2150" b="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50" b="0" spc="15" dirty="0">
                <a:solidFill>
                  <a:srgbClr val="98FF32"/>
                </a:solidFill>
                <a:latin typeface="Arial"/>
                <a:cs typeface="Arial"/>
              </a:rPr>
              <a:t>collagen</a:t>
            </a:r>
            <a:r>
              <a:rPr sz="2150" b="0" spc="-4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b="0" spc="20" dirty="0">
                <a:solidFill>
                  <a:srgbClr val="98FF32"/>
                </a:solidFill>
                <a:latin typeface="Arial"/>
                <a:cs typeface="Arial"/>
              </a:rPr>
              <a:t>loss</a:t>
            </a:r>
            <a:endParaRPr sz="21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42005" y="1509438"/>
            <a:ext cx="3611245" cy="17043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28099"/>
              </a:lnSpc>
              <a:spcBef>
                <a:spcPts val="95"/>
              </a:spcBef>
            </a:pP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Fibroblast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phagocytize 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collagen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fibers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by </a:t>
            </a:r>
            <a:r>
              <a:rPr sz="2150" spc="-5" dirty="0">
                <a:solidFill>
                  <a:srgbClr val="98FF32"/>
                </a:solidFill>
                <a:latin typeface="Arial"/>
                <a:cs typeface="Arial"/>
              </a:rPr>
              <a:t>extending 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cytoplasmic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process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to the 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ligament cementum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interface</a:t>
            </a:r>
            <a:endParaRPr sz="2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37798" y="3218867"/>
            <a:ext cx="112141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Collagon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907404" y="3323643"/>
            <a:ext cx="1461770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p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ot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150" spc="45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na</a:t>
            </a:r>
            <a:r>
              <a:rPr sz="2150" spc="45" dirty="0">
                <a:solidFill>
                  <a:srgbClr val="98FF32"/>
                </a:solidFill>
                <a:latin typeface="Arial"/>
                <a:cs typeface="Arial"/>
              </a:rPr>
              <a:t>s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s</a:t>
            </a:r>
            <a:endParaRPr sz="2150">
              <a:latin typeface="Arial"/>
              <a:cs typeface="Arial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14300" marR="30480">
              <a:lnSpc>
                <a:spcPct val="101899"/>
              </a:lnSpc>
              <a:spcBef>
                <a:spcPts val="75"/>
              </a:spcBef>
            </a:pPr>
            <a:r>
              <a:rPr spc="-10" dirty="0"/>
              <a:t>Lygogomal </a:t>
            </a:r>
            <a:r>
              <a:rPr spc="-5" dirty="0"/>
              <a:t>enzymes </a:t>
            </a:r>
            <a:r>
              <a:rPr spc="15" dirty="0"/>
              <a:t>(Collagenase)  </a:t>
            </a:r>
            <a:r>
              <a:rPr spc="20" dirty="0"/>
              <a:t>released </a:t>
            </a:r>
            <a:r>
              <a:rPr spc="5" dirty="0"/>
              <a:t>by </a:t>
            </a:r>
            <a:r>
              <a:rPr spc="-20" dirty="0"/>
              <a:t>PMN</a:t>
            </a:r>
            <a:r>
              <a:rPr spc="215" dirty="0"/>
              <a:t> </a:t>
            </a:r>
            <a:r>
              <a:rPr dirty="0"/>
              <a:t>leukocytes</a:t>
            </a:r>
          </a:p>
          <a:p>
            <a:pPr marL="38100">
              <a:lnSpc>
                <a:spcPct val="100000"/>
              </a:lnSpc>
              <a:spcBef>
                <a:spcPts val="700"/>
              </a:spcBef>
            </a:pPr>
            <a:r>
              <a:rPr spc="20" dirty="0"/>
              <a:t>Destruction </a:t>
            </a:r>
            <a:r>
              <a:rPr spc="5" dirty="0"/>
              <a:t>of </a:t>
            </a:r>
            <a:r>
              <a:rPr spc="20" dirty="0"/>
              <a:t>collagen </a:t>
            </a:r>
            <a:r>
              <a:rPr spc="15" dirty="0"/>
              <a:t>fibers</a:t>
            </a:r>
            <a:r>
              <a:rPr spc="90" dirty="0"/>
              <a:t> </a:t>
            </a:r>
            <a:r>
              <a:rPr spc="25" dirty="0"/>
              <a:t>in</a:t>
            </a:r>
          </a:p>
          <a:p>
            <a:pPr marL="38100">
              <a:lnSpc>
                <a:spcPct val="100000"/>
              </a:lnSpc>
              <a:spcBef>
                <a:spcPts val="50"/>
              </a:spcBef>
            </a:pPr>
            <a:r>
              <a:rPr dirty="0"/>
              <a:t>gingival</a:t>
            </a:r>
            <a:r>
              <a:rPr spc="180" dirty="0"/>
              <a:t> </a:t>
            </a:r>
            <a:r>
              <a:rPr spc="-25" dirty="0"/>
              <a:t>C.T.</a:t>
            </a:r>
          </a:p>
          <a:p>
            <a:pPr marL="1029969">
              <a:lnSpc>
                <a:spcPct val="100000"/>
              </a:lnSpc>
              <a:spcBef>
                <a:spcPts val="225"/>
              </a:spcBef>
              <a:tabLst>
                <a:tab pos="2596515" algn="l"/>
              </a:tabLst>
            </a:pPr>
            <a:r>
              <a:rPr sz="3000" spc="15" baseline="6944" dirty="0"/>
              <a:t>Collegenase</a:t>
            </a:r>
            <a:r>
              <a:rPr sz="3000" spc="15" baseline="6944" dirty="0">
                <a:latin typeface="Times New Roman"/>
                <a:cs typeface="Times New Roman"/>
              </a:rPr>
              <a:t>	</a:t>
            </a:r>
            <a:r>
              <a:rPr sz="2150" spc="5" dirty="0"/>
              <a:t>Matrix</a:t>
            </a:r>
            <a:r>
              <a:rPr sz="2150" spc="90" dirty="0"/>
              <a:t> </a:t>
            </a:r>
            <a:r>
              <a:rPr sz="2150" spc="25" dirty="0"/>
              <a:t>metallo</a:t>
            </a:r>
            <a:endParaRPr sz="2150">
              <a:latin typeface="Times New Roman"/>
              <a:cs typeface="Times New Roman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83846" y="4992939"/>
            <a:ext cx="8308340" cy="1358900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12700" marR="5080" algn="just">
              <a:lnSpc>
                <a:spcPct val="101899"/>
              </a:lnSpc>
              <a:spcBef>
                <a:spcPts val="75"/>
              </a:spcBef>
            </a:pPr>
            <a:r>
              <a:rPr sz="2150" spc="40" dirty="0">
                <a:solidFill>
                  <a:srgbClr val="98FF32"/>
                </a:solidFill>
                <a:latin typeface="Arial"/>
                <a:cs typeface="Arial"/>
              </a:rPr>
              <a:t>When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collagen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fibers apical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junctional epithelial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get 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destroyed,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epithelial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cells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proliferate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along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root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surface </a:t>
            </a:r>
            <a:r>
              <a:rPr sz="2150" spc="50" dirty="0">
                <a:solidFill>
                  <a:srgbClr val="98FF32"/>
                </a:solidFill>
                <a:latin typeface="Arial"/>
                <a:cs typeface="Arial"/>
              </a:rPr>
              <a:t>in 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an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apical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direction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until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they </a:t>
            </a:r>
            <a:r>
              <a:rPr sz="2150" spc="35" dirty="0">
                <a:solidFill>
                  <a:srgbClr val="98FF32"/>
                </a:solidFill>
                <a:latin typeface="Arial"/>
                <a:cs typeface="Arial"/>
              </a:rPr>
              <a:t>come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in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contact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with healthy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collagen 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fibers.</a:t>
            </a:r>
            <a:endParaRPr sz="2150">
              <a:latin typeface="Arial"/>
              <a:cs typeface="Arial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229100" y="76205"/>
            <a:ext cx="76200" cy="457200"/>
          </a:xfrm>
          <a:custGeom>
            <a:avLst/>
            <a:gdLst/>
            <a:ahLst/>
            <a:cxnLst/>
            <a:rect l="l" t="t" r="r" b="b"/>
            <a:pathLst>
              <a:path w="76200" h="457200">
                <a:moveTo>
                  <a:pt x="28590" y="380993"/>
                </a:moveTo>
                <a:lnTo>
                  <a:pt x="0" y="380993"/>
                </a:lnTo>
                <a:lnTo>
                  <a:pt x="38100" y="457193"/>
                </a:lnTo>
                <a:lnTo>
                  <a:pt x="69844" y="393704"/>
                </a:lnTo>
                <a:lnTo>
                  <a:pt x="28590" y="393704"/>
                </a:lnTo>
                <a:lnTo>
                  <a:pt x="28590" y="380993"/>
                </a:lnTo>
                <a:close/>
              </a:path>
              <a:path w="76200" h="457200">
                <a:moveTo>
                  <a:pt x="47640" y="0"/>
                </a:moveTo>
                <a:lnTo>
                  <a:pt x="28590" y="0"/>
                </a:lnTo>
                <a:lnTo>
                  <a:pt x="28590" y="393704"/>
                </a:lnTo>
                <a:lnTo>
                  <a:pt x="47640" y="393704"/>
                </a:lnTo>
                <a:lnTo>
                  <a:pt x="47640" y="0"/>
                </a:lnTo>
                <a:close/>
              </a:path>
              <a:path w="76200" h="457200">
                <a:moveTo>
                  <a:pt x="76200" y="380993"/>
                </a:moveTo>
                <a:lnTo>
                  <a:pt x="47640" y="380993"/>
                </a:lnTo>
                <a:lnTo>
                  <a:pt x="47640" y="393704"/>
                </a:lnTo>
                <a:lnTo>
                  <a:pt x="69844" y="393704"/>
                </a:lnTo>
                <a:lnTo>
                  <a:pt x="76200" y="3809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9" name="object 9"/>
          <p:cNvGrpSpPr/>
          <p:nvPr/>
        </p:nvGrpSpPr>
        <p:grpSpPr>
          <a:xfrm>
            <a:off x="1562100" y="838205"/>
            <a:ext cx="5334000" cy="762000"/>
            <a:chOff x="1562100" y="838205"/>
            <a:chExt cx="5334000" cy="762000"/>
          </a:xfrm>
        </p:grpSpPr>
        <p:sp>
          <p:nvSpPr>
            <p:cNvPr id="10" name="object 10"/>
            <p:cNvSpPr/>
            <p:nvPr/>
          </p:nvSpPr>
          <p:spPr>
            <a:xfrm>
              <a:off x="1600200" y="1143000"/>
              <a:ext cx="5257800" cy="0"/>
            </a:xfrm>
            <a:custGeom>
              <a:avLst/>
              <a:gdLst/>
              <a:ahLst/>
              <a:cxnLst/>
              <a:rect l="l" t="t" r="r" b="b"/>
              <a:pathLst>
                <a:path w="5257800">
                  <a:moveTo>
                    <a:pt x="0" y="0"/>
                  </a:moveTo>
                  <a:lnTo>
                    <a:pt x="5257799" y="0"/>
                  </a:lnTo>
                </a:path>
              </a:pathLst>
            </a:custGeom>
            <a:ln w="95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562100" y="838212"/>
              <a:ext cx="5334000" cy="762000"/>
            </a:xfrm>
            <a:custGeom>
              <a:avLst/>
              <a:gdLst/>
              <a:ahLst/>
              <a:cxnLst/>
              <a:rect l="l" t="t" r="r" b="b"/>
              <a:pathLst>
                <a:path w="5334000" h="762000">
                  <a:moveTo>
                    <a:pt x="76200" y="685787"/>
                  </a:moveTo>
                  <a:lnTo>
                    <a:pt x="47625" y="685787"/>
                  </a:lnTo>
                  <a:lnTo>
                    <a:pt x="47625" y="304800"/>
                  </a:lnTo>
                  <a:lnTo>
                    <a:pt x="28575" y="304800"/>
                  </a:lnTo>
                  <a:lnTo>
                    <a:pt x="28575" y="685787"/>
                  </a:lnTo>
                  <a:lnTo>
                    <a:pt x="0" y="685787"/>
                  </a:lnTo>
                  <a:lnTo>
                    <a:pt x="38100" y="761987"/>
                  </a:lnTo>
                  <a:lnTo>
                    <a:pt x="69837" y="698500"/>
                  </a:lnTo>
                  <a:lnTo>
                    <a:pt x="76200" y="685787"/>
                  </a:lnTo>
                  <a:close/>
                </a:path>
                <a:path w="5334000" h="762000">
                  <a:moveTo>
                    <a:pt x="2743200" y="228587"/>
                  </a:moveTo>
                  <a:lnTo>
                    <a:pt x="2714637" y="228587"/>
                  </a:lnTo>
                  <a:lnTo>
                    <a:pt x="2714637" y="0"/>
                  </a:lnTo>
                  <a:lnTo>
                    <a:pt x="2695587" y="0"/>
                  </a:lnTo>
                  <a:lnTo>
                    <a:pt x="2695587" y="228587"/>
                  </a:lnTo>
                  <a:lnTo>
                    <a:pt x="2667000" y="228587"/>
                  </a:lnTo>
                  <a:lnTo>
                    <a:pt x="2705100" y="304787"/>
                  </a:lnTo>
                  <a:lnTo>
                    <a:pt x="2736837" y="241300"/>
                  </a:lnTo>
                  <a:lnTo>
                    <a:pt x="2743200" y="228587"/>
                  </a:lnTo>
                  <a:close/>
                </a:path>
                <a:path w="5334000" h="762000">
                  <a:moveTo>
                    <a:pt x="5334000" y="685787"/>
                  </a:moveTo>
                  <a:lnTo>
                    <a:pt x="5305437" y="685787"/>
                  </a:lnTo>
                  <a:lnTo>
                    <a:pt x="5305437" y="304800"/>
                  </a:lnTo>
                  <a:lnTo>
                    <a:pt x="5286387" y="304800"/>
                  </a:lnTo>
                  <a:lnTo>
                    <a:pt x="5286387" y="685787"/>
                  </a:lnTo>
                  <a:lnTo>
                    <a:pt x="5257800" y="685787"/>
                  </a:lnTo>
                  <a:lnTo>
                    <a:pt x="5295900" y="761987"/>
                  </a:lnTo>
                  <a:lnTo>
                    <a:pt x="5327637" y="698500"/>
                  </a:lnTo>
                  <a:lnTo>
                    <a:pt x="5334000" y="68578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1530346" y="3371850"/>
            <a:ext cx="1295400" cy="76200"/>
          </a:xfrm>
          <a:custGeom>
            <a:avLst/>
            <a:gdLst/>
            <a:ahLst/>
            <a:cxnLst/>
            <a:rect l="l" t="t" r="r" b="b"/>
            <a:pathLst>
              <a:path w="1295400" h="76200">
                <a:moveTo>
                  <a:pt x="1219200" y="0"/>
                </a:moveTo>
                <a:lnTo>
                  <a:pt x="1219200" y="76200"/>
                </a:lnTo>
                <a:lnTo>
                  <a:pt x="1276380" y="47609"/>
                </a:lnTo>
                <a:lnTo>
                  <a:pt x="1231904" y="47609"/>
                </a:lnTo>
                <a:lnTo>
                  <a:pt x="1231904" y="28559"/>
                </a:lnTo>
                <a:lnTo>
                  <a:pt x="1276319" y="28559"/>
                </a:lnTo>
                <a:lnTo>
                  <a:pt x="1219200" y="0"/>
                </a:lnTo>
                <a:close/>
              </a:path>
              <a:path w="1295400" h="76200">
                <a:moveTo>
                  <a:pt x="1219200" y="28559"/>
                </a:moveTo>
                <a:lnTo>
                  <a:pt x="0" y="28559"/>
                </a:lnTo>
                <a:lnTo>
                  <a:pt x="0" y="47609"/>
                </a:lnTo>
                <a:lnTo>
                  <a:pt x="1219200" y="47609"/>
                </a:lnTo>
                <a:lnTo>
                  <a:pt x="1219200" y="28559"/>
                </a:lnTo>
                <a:close/>
              </a:path>
              <a:path w="1295400" h="76200">
                <a:moveTo>
                  <a:pt x="1276319" y="28559"/>
                </a:moveTo>
                <a:lnTo>
                  <a:pt x="1231904" y="28559"/>
                </a:lnTo>
                <a:lnTo>
                  <a:pt x="1231904" y="47609"/>
                </a:lnTo>
                <a:lnTo>
                  <a:pt x="1276380" y="47609"/>
                </a:lnTo>
                <a:lnTo>
                  <a:pt x="1295400" y="38100"/>
                </a:lnTo>
                <a:lnTo>
                  <a:pt x="1276319" y="2855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3" name="object 13"/>
          <p:cNvGrpSpPr/>
          <p:nvPr/>
        </p:nvGrpSpPr>
        <p:grpSpPr>
          <a:xfrm>
            <a:off x="3500432" y="3348032"/>
            <a:ext cx="2905760" cy="1497330"/>
            <a:chOff x="3500432" y="3348032"/>
            <a:chExt cx="2905760" cy="1497330"/>
          </a:xfrm>
        </p:grpSpPr>
        <p:sp>
          <p:nvSpPr>
            <p:cNvPr id="14" name="object 14"/>
            <p:cNvSpPr/>
            <p:nvPr/>
          </p:nvSpPr>
          <p:spPr>
            <a:xfrm>
              <a:off x="3505200" y="3352800"/>
              <a:ext cx="2895600" cy="1143000"/>
            </a:xfrm>
            <a:custGeom>
              <a:avLst/>
              <a:gdLst/>
              <a:ahLst/>
              <a:cxnLst/>
              <a:rect l="l" t="t" r="r" b="b"/>
              <a:pathLst>
                <a:path w="2895600" h="1143000">
                  <a:moveTo>
                    <a:pt x="0" y="380999"/>
                  </a:moveTo>
                  <a:lnTo>
                    <a:pt x="1295399" y="1142999"/>
                  </a:lnTo>
                </a:path>
                <a:path w="2895600" h="1143000">
                  <a:moveTo>
                    <a:pt x="2895599" y="0"/>
                  </a:moveTo>
                  <a:lnTo>
                    <a:pt x="1219199" y="1142999"/>
                  </a:lnTo>
                </a:path>
              </a:pathLst>
            </a:custGeom>
            <a:ln w="95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4718060" y="4464045"/>
              <a:ext cx="76200" cy="381000"/>
            </a:xfrm>
            <a:custGeom>
              <a:avLst/>
              <a:gdLst/>
              <a:ahLst/>
              <a:cxnLst/>
              <a:rect l="l" t="t" r="r" b="b"/>
              <a:pathLst>
                <a:path w="76200" h="381000">
                  <a:moveTo>
                    <a:pt x="28559" y="304800"/>
                  </a:moveTo>
                  <a:lnTo>
                    <a:pt x="0" y="304800"/>
                  </a:lnTo>
                  <a:lnTo>
                    <a:pt x="38100" y="381000"/>
                  </a:lnTo>
                  <a:lnTo>
                    <a:pt x="69847" y="317504"/>
                  </a:lnTo>
                  <a:lnTo>
                    <a:pt x="28559" y="317504"/>
                  </a:lnTo>
                  <a:lnTo>
                    <a:pt x="28559" y="304800"/>
                  </a:lnTo>
                  <a:close/>
                </a:path>
                <a:path w="76200" h="381000">
                  <a:moveTo>
                    <a:pt x="47609" y="0"/>
                  </a:moveTo>
                  <a:lnTo>
                    <a:pt x="28559" y="0"/>
                  </a:lnTo>
                  <a:lnTo>
                    <a:pt x="28559" y="317504"/>
                  </a:lnTo>
                  <a:lnTo>
                    <a:pt x="47609" y="317504"/>
                  </a:lnTo>
                  <a:lnTo>
                    <a:pt x="47609" y="0"/>
                  </a:lnTo>
                  <a:close/>
                </a:path>
                <a:path w="76200" h="381000">
                  <a:moveTo>
                    <a:pt x="76200" y="304800"/>
                  </a:moveTo>
                  <a:lnTo>
                    <a:pt x="47609" y="304800"/>
                  </a:lnTo>
                  <a:lnTo>
                    <a:pt x="47609" y="317504"/>
                  </a:lnTo>
                  <a:lnTo>
                    <a:pt x="69847" y="317504"/>
                  </a:lnTo>
                  <a:lnTo>
                    <a:pt x="76200" y="3048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/>
          <p:nvPr/>
        </p:nvSpPr>
        <p:spPr>
          <a:xfrm>
            <a:off x="4686300" y="6051553"/>
            <a:ext cx="76200" cy="762000"/>
          </a:xfrm>
          <a:custGeom>
            <a:avLst/>
            <a:gdLst/>
            <a:ahLst/>
            <a:cxnLst/>
            <a:rect l="l" t="t" r="r" b="b"/>
            <a:pathLst>
              <a:path w="76200" h="762000">
                <a:moveTo>
                  <a:pt x="28590" y="685795"/>
                </a:moveTo>
                <a:lnTo>
                  <a:pt x="0" y="685800"/>
                </a:lnTo>
                <a:lnTo>
                  <a:pt x="38100" y="762000"/>
                </a:lnTo>
                <a:lnTo>
                  <a:pt x="69849" y="698491"/>
                </a:lnTo>
                <a:lnTo>
                  <a:pt x="28590" y="698491"/>
                </a:lnTo>
                <a:lnTo>
                  <a:pt x="28590" y="685795"/>
                </a:lnTo>
                <a:close/>
              </a:path>
              <a:path w="76200" h="762000">
                <a:moveTo>
                  <a:pt x="76200" y="685788"/>
                </a:moveTo>
                <a:lnTo>
                  <a:pt x="28590" y="685795"/>
                </a:lnTo>
                <a:lnTo>
                  <a:pt x="28590" y="698491"/>
                </a:lnTo>
                <a:lnTo>
                  <a:pt x="47640" y="698491"/>
                </a:lnTo>
                <a:lnTo>
                  <a:pt x="47640" y="685792"/>
                </a:lnTo>
                <a:lnTo>
                  <a:pt x="76200" y="685788"/>
                </a:lnTo>
                <a:close/>
              </a:path>
              <a:path w="76200" h="762000">
                <a:moveTo>
                  <a:pt x="76197" y="685792"/>
                </a:moveTo>
                <a:lnTo>
                  <a:pt x="47640" y="685792"/>
                </a:lnTo>
                <a:lnTo>
                  <a:pt x="47640" y="698491"/>
                </a:lnTo>
                <a:lnTo>
                  <a:pt x="69849" y="698491"/>
                </a:lnTo>
                <a:lnTo>
                  <a:pt x="76197" y="685792"/>
                </a:lnTo>
                <a:close/>
              </a:path>
              <a:path w="76200" h="762000">
                <a:moveTo>
                  <a:pt x="47640" y="0"/>
                </a:moveTo>
                <a:lnTo>
                  <a:pt x="28590" y="0"/>
                </a:lnTo>
                <a:lnTo>
                  <a:pt x="28590" y="685795"/>
                </a:lnTo>
                <a:lnTo>
                  <a:pt x="47640" y="685792"/>
                </a:lnTo>
                <a:lnTo>
                  <a:pt x="4764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946" y="328861"/>
            <a:ext cx="8929370" cy="644080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marL="12700" marR="5080" algn="ctr">
              <a:lnSpc>
                <a:spcPct val="101299"/>
              </a:lnSpc>
              <a:spcBef>
                <a:spcPts val="70"/>
              </a:spcBef>
            </a:pPr>
            <a:r>
              <a:rPr sz="2100" spc="10" dirty="0">
                <a:solidFill>
                  <a:srgbClr val="98FF32"/>
                </a:solidFill>
                <a:latin typeface="Arial"/>
                <a:cs typeface="Arial"/>
              </a:rPr>
              <a:t>At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same </a:t>
            </a:r>
            <a:r>
              <a:rPr sz="2100" spc="10" dirty="0">
                <a:solidFill>
                  <a:srgbClr val="98FF32"/>
                </a:solidFill>
                <a:latin typeface="Arial"/>
                <a:cs typeface="Arial"/>
              </a:rPr>
              <a:t>time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–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coronal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portion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junctional epithelium get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detached  </a:t>
            </a:r>
            <a:r>
              <a:rPr sz="2100" spc="-35" dirty="0">
                <a:solidFill>
                  <a:srgbClr val="98FF32"/>
                </a:solidFill>
                <a:latin typeface="Arial"/>
                <a:cs typeface="Arial"/>
              </a:rPr>
              <a:t>from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tooth</a:t>
            </a:r>
            <a:r>
              <a:rPr sz="2100" spc="10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PMN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cells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migrates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towards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coronal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portion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junctional</a:t>
            </a:r>
            <a:r>
              <a:rPr sz="2100" spc="434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epithelium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Arial"/>
              <a:cs typeface="Arial"/>
            </a:endParaRPr>
          </a:p>
          <a:p>
            <a:pPr marL="403860" marR="385445" indent="-2540" algn="ctr">
              <a:lnSpc>
                <a:spcPct val="99800"/>
              </a:lnSpc>
            </a:pPr>
            <a:r>
              <a:rPr sz="2100" spc="25" dirty="0">
                <a:solidFill>
                  <a:srgbClr val="98FF32"/>
                </a:solidFill>
                <a:latin typeface="Arial"/>
                <a:cs typeface="Arial"/>
              </a:rPr>
              <a:t>When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volume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PMN </a:t>
            </a:r>
            <a:r>
              <a:rPr sz="2100" spc="-30" dirty="0">
                <a:solidFill>
                  <a:srgbClr val="98FF32"/>
                </a:solidFill>
                <a:latin typeface="Arial"/>
                <a:cs typeface="Arial"/>
              </a:rPr>
              <a:t>leykocytes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at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coronal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portion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junctional  epithelium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exceeds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60%, the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epithelium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cells separate </a:t>
            </a:r>
            <a:r>
              <a:rPr sz="2100" spc="-35" dirty="0">
                <a:solidFill>
                  <a:srgbClr val="98FF32"/>
                </a:solidFill>
                <a:latin typeface="Arial"/>
                <a:cs typeface="Arial"/>
              </a:rPr>
              <a:t>from </a:t>
            </a:r>
            <a:r>
              <a:rPr sz="2100" spc="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tooth  surface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r>
              <a:rPr sz="21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formation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Arial"/>
              <a:cs typeface="Arial"/>
            </a:endParaRPr>
          </a:p>
          <a:p>
            <a:pPr marL="1270" algn="ctr">
              <a:lnSpc>
                <a:spcPct val="100000"/>
              </a:lnSpc>
            </a:pP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Plaque </a:t>
            </a:r>
            <a:r>
              <a:rPr sz="2100" spc="-30" dirty="0">
                <a:solidFill>
                  <a:srgbClr val="98FF32"/>
                </a:solidFill>
                <a:latin typeface="Arial"/>
                <a:cs typeface="Arial"/>
              </a:rPr>
              <a:t>removal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is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difficult or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impossible </a:t>
            </a:r>
            <a:r>
              <a:rPr sz="2100" spc="-35" dirty="0">
                <a:solidFill>
                  <a:srgbClr val="98FF32"/>
                </a:solidFill>
                <a:latin typeface="Arial"/>
                <a:cs typeface="Arial"/>
              </a:rPr>
              <a:t>from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deep</a:t>
            </a:r>
            <a:r>
              <a:rPr sz="2100" spc="53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150">
              <a:latin typeface="Arial"/>
              <a:cs typeface="Arial"/>
            </a:endParaRPr>
          </a:p>
          <a:p>
            <a:pPr marL="12700" algn="ctr">
              <a:lnSpc>
                <a:spcPct val="100000"/>
              </a:lnSpc>
            </a:pP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Favouring growth </a:t>
            </a:r>
            <a:r>
              <a:rPr sz="2100" spc="-2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pathogenic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organism in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that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protected</a:t>
            </a:r>
            <a:r>
              <a:rPr sz="2100" spc="44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environment</a:t>
            </a:r>
            <a:endParaRPr sz="2100">
              <a:latin typeface="Arial"/>
              <a:cs typeface="Arial"/>
            </a:endParaRPr>
          </a:p>
          <a:p>
            <a:pPr marL="3073400" marR="3052445" algn="ctr">
              <a:lnSpc>
                <a:spcPct val="199700"/>
              </a:lnSpc>
            </a:pP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Further attachment</a:t>
            </a:r>
            <a:r>
              <a:rPr sz="2100" spc="-12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loss 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Horizontal </a:t>
            </a:r>
            <a:r>
              <a:rPr sz="2100" spc="5" dirty="0">
                <a:solidFill>
                  <a:srgbClr val="98FF32"/>
                </a:solidFill>
                <a:latin typeface="Arial"/>
                <a:cs typeface="Arial"/>
              </a:rPr>
              <a:t>bone</a:t>
            </a:r>
            <a:r>
              <a:rPr sz="21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loss</a:t>
            </a:r>
            <a:endParaRPr sz="2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2250">
              <a:latin typeface="Arial"/>
              <a:cs typeface="Arial"/>
            </a:endParaRPr>
          </a:p>
          <a:p>
            <a:pPr marL="19685" algn="ctr">
              <a:lnSpc>
                <a:spcPct val="100000"/>
              </a:lnSpc>
              <a:tabLst>
                <a:tab pos="5582285" algn="l"/>
              </a:tabLst>
            </a:pPr>
            <a:r>
              <a:rPr sz="2100" spc="5" dirty="0">
                <a:solidFill>
                  <a:srgbClr val="98FF32"/>
                </a:solidFill>
                <a:latin typeface="Arial"/>
                <a:cs typeface="Arial"/>
              </a:rPr>
              <a:t>If </a:t>
            </a:r>
            <a:r>
              <a:rPr sz="2100" spc="-30" dirty="0">
                <a:solidFill>
                  <a:srgbClr val="98FF32"/>
                </a:solidFill>
                <a:latin typeface="Arial"/>
                <a:cs typeface="Arial"/>
              </a:rPr>
              <a:t>I.F.O.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present </a:t>
            </a:r>
            <a:r>
              <a:rPr sz="2100" dirty="0">
                <a:solidFill>
                  <a:srgbClr val="98FF32"/>
                </a:solidFill>
                <a:latin typeface="Arial"/>
                <a:cs typeface="Arial"/>
              </a:rPr>
              <a:t>than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verticle </a:t>
            </a:r>
            <a:r>
              <a:rPr sz="2100" spc="5" dirty="0">
                <a:solidFill>
                  <a:srgbClr val="98FF32"/>
                </a:solidFill>
                <a:latin typeface="Arial"/>
                <a:cs typeface="Arial"/>
              </a:rPr>
              <a:t>bone</a:t>
            </a:r>
            <a:r>
              <a:rPr sz="2100" spc="204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20" dirty="0">
                <a:solidFill>
                  <a:srgbClr val="98FF32"/>
                </a:solidFill>
                <a:latin typeface="Arial"/>
                <a:cs typeface="Arial"/>
              </a:rPr>
              <a:t>loss</a:t>
            </a:r>
            <a:r>
              <a:rPr sz="21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10" dirty="0">
                <a:solidFill>
                  <a:srgbClr val="98FF32"/>
                </a:solidFill>
                <a:latin typeface="Arial"/>
                <a:cs typeface="Arial"/>
              </a:rPr>
              <a:t>occurs</a:t>
            </a:r>
            <a:r>
              <a:rPr sz="2100" spc="-1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100" spc="-5" dirty="0">
                <a:solidFill>
                  <a:srgbClr val="98FF32"/>
                </a:solidFill>
                <a:latin typeface="Arial"/>
                <a:cs typeface="Arial"/>
              </a:rPr>
              <a:t>(angular </a:t>
            </a:r>
            <a:r>
              <a:rPr sz="2100" spc="5" dirty="0">
                <a:solidFill>
                  <a:srgbClr val="98FF32"/>
                </a:solidFill>
                <a:latin typeface="Arial"/>
                <a:cs typeface="Arial"/>
              </a:rPr>
              <a:t>bone</a:t>
            </a:r>
            <a:r>
              <a:rPr sz="2100" spc="-4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00" spc="-15" dirty="0">
                <a:solidFill>
                  <a:srgbClr val="98FF32"/>
                </a:solidFill>
                <a:latin typeface="Arial"/>
                <a:cs typeface="Arial"/>
              </a:rPr>
              <a:t>loss)</a:t>
            </a:r>
            <a:endParaRPr sz="21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381500" y="5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793"/>
                </a:moveTo>
                <a:lnTo>
                  <a:pt x="0" y="304793"/>
                </a:lnTo>
                <a:lnTo>
                  <a:pt x="38100" y="380993"/>
                </a:lnTo>
                <a:lnTo>
                  <a:pt x="69844" y="317504"/>
                </a:lnTo>
                <a:lnTo>
                  <a:pt x="28590" y="317504"/>
                </a:lnTo>
                <a:lnTo>
                  <a:pt x="28590" y="304793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793"/>
                </a:moveTo>
                <a:lnTo>
                  <a:pt x="47640" y="304793"/>
                </a:lnTo>
                <a:lnTo>
                  <a:pt x="47640" y="317504"/>
                </a:lnTo>
                <a:lnTo>
                  <a:pt x="69844" y="317504"/>
                </a:lnTo>
                <a:lnTo>
                  <a:pt x="76200" y="3047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381500" y="990605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793"/>
                </a:moveTo>
                <a:lnTo>
                  <a:pt x="0" y="304793"/>
                </a:lnTo>
                <a:lnTo>
                  <a:pt x="38100" y="380993"/>
                </a:lnTo>
                <a:lnTo>
                  <a:pt x="69844" y="317504"/>
                </a:lnTo>
                <a:lnTo>
                  <a:pt x="28590" y="317504"/>
                </a:lnTo>
                <a:lnTo>
                  <a:pt x="28590" y="304793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793"/>
                </a:moveTo>
                <a:lnTo>
                  <a:pt x="47640" y="304793"/>
                </a:lnTo>
                <a:lnTo>
                  <a:pt x="47640" y="317504"/>
                </a:lnTo>
                <a:lnTo>
                  <a:pt x="69844" y="317504"/>
                </a:lnTo>
                <a:lnTo>
                  <a:pt x="76200" y="3047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381500" y="1600205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793"/>
                </a:moveTo>
                <a:lnTo>
                  <a:pt x="0" y="304793"/>
                </a:lnTo>
                <a:lnTo>
                  <a:pt x="38100" y="380993"/>
                </a:lnTo>
                <a:lnTo>
                  <a:pt x="69844" y="317504"/>
                </a:lnTo>
                <a:lnTo>
                  <a:pt x="28590" y="317504"/>
                </a:lnTo>
                <a:lnTo>
                  <a:pt x="28590" y="304793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793"/>
                </a:moveTo>
                <a:lnTo>
                  <a:pt x="47640" y="304793"/>
                </a:lnTo>
                <a:lnTo>
                  <a:pt x="47640" y="317504"/>
                </a:lnTo>
                <a:lnTo>
                  <a:pt x="69844" y="317504"/>
                </a:lnTo>
                <a:lnTo>
                  <a:pt x="76200" y="3047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381500" y="2895606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793"/>
                </a:moveTo>
                <a:lnTo>
                  <a:pt x="0" y="304793"/>
                </a:lnTo>
                <a:lnTo>
                  <a:pt x="38100" y="380993"/>
                </a:lnTo>
                <a:lnTo>
                  <a:pt x="69844" y="317504"/>
                </a:lnTo>
                <a:lnTo>
                  <a:pt x="28590" y="317504"/>
                </a:lnTo>
                <a:lnTo>
                  <a:pt x="28590" y="304793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793"/>
                </a:moveTo>
                <a:lnTo>
                  <a:pt x="47640" y="304793"/>
                </a:lnTo>
                <a:lnTo>
                  <a:pt x="47640" y="317504"/>
                </a:lnTo>
                <a:lnTo>
                  <a:pt x="69844" y="317504"/>
                </a:lnTo>
                <a:lnTo>
                  <a:pt x="76200" y="3047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381500" y="3581400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800"/>
                </a:moveTo>
                <a:lnTo>
                  <a:pt x="0" y="304800"/>
                </a:lnTo>
                <a:lnTo>
                  <a:pt x="38100" y="381000"/>
                </a:lnTo>
                <a:lnTo>
                  <a:pt x="69847" y="317504"/>
                </a:lnTo>
                <a:lnTo>
                  <a:pt x="28590" y="317504"/>
                </a:lnTo>
                <a:lnTo>
                  <a:pt x="28590" y="304800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800"/>
                </a:moveTo>
                <a:lnTo>
                  <a:pt x="47640" y="304800"/>
                </a:lnTo>
                <a:lnTo>
                  <a:pt x="47640" y="317504"/>
                </a:lnTo>
                <a:lnTo>
                  <a:pt x="69847" y="317504"/>
                </a:lnTo>
                <a:lnTo>
                  <a:pt x="76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381500" y="4181475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800"/>
                </a:moveTo>
                <a:lnTo>
                  <a:pt x="0" y="304800"/>
                </a:lnTo>
                <a:lnTo>
                  <a:pt x="38100" y="381000"/>
                </a:lnTo>
                <a:lnTo>
                  <a:pt x="69847" y="317504"/>
                </a:lnTo>
                <a:lnTo>
                  <a:pt x="28590" y="317504"/>
                </a:lnTo>
                <a:lnTo>
                  <a:pt x="28590" y="304800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800"/>
                </a:moveTo>
                <a:lnTo>
                  <a:pt x="47640" y="304800"/>
                </a:lnTo>
                <a:lnTo>
                  <a:pt x="47640" y="317504"/>
                </a:lnTo>
                <a:lnTo>
                  <a:pt x="69847" y="317504"/>
                </a:lnTo>
                <a:lnTo>
                  <a:pt x="76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381500" y="4800600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800"/>
                </a:moveTo>
                <a:lnTo>
                  <a:pt x="0" y="304800"/>
                </a:lnTo>
                <a:lnTo>
                  <a:pt x="38100" y="381000"/>
                </a:lnTo>
                <a:lnTo>
                  <a:pt x="69847" y="317504"/>
                </a:lnTo>
                <a:lnTo>
                  <a:pt x="28590" y="317504"/>
                </a:lnTo>
                <a:lnTo>
                  <a:pt x="28590" y="304800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800"/>
                </a:moveTo>
                <a:lnTo>
                  <a:pt x="47640" y="304800"/>
                </a:lnTo>
                <a:lnTo>
                  <a:pt x="47640" y="317504"/>
                </a:lnTo>
                <a:lnTo>
                  <a:pt x="69847" y="317504"/>
                </a:lnTo>
                <a:lnTo>
                  <a:pt x="76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381500" y="5486400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800"/>
                </a:moveTo>
                <a:lnTo>
                  <a:pt x="0" y="304800"/>
                </a:lnTo>
                <a:lnTo>
                  <a:pt x="38100" y="381000"/>
                </a:lnTo>
                <a:lnTo>
                  <a:pt x="69847" y="317504"/>
                </a:lnTo>
                <a:lnTo>
                  <a:pt x="28590" y="317504"/>
                </a:lnTo>
                <a:lnTo>
                  <a:pt x="28590" y="304800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800"/>
                </a:moveTo>
                <a:lnTo>
                  <a:pt x="47640" y="304800"/>
                </a:lnTo>
                <a:lnTo>
                  <a:pt x="47640" y="317504"/>
                </a:lnTo>
                <a:lnTo>
                  <a:pt x="69847" y="317504"/>
                </a:lnTo>
                <a:lnTo>
                  <a:pt x="76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381500" y="6108703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>
                <a:moveTo>
                  <a:pt x="28590" y="304800"/>
                </a:moveTo>
                <a:lnTo>
                  <a:pt x="0" y="304800"/>
                </a:lnTo>
                <a:lnTo>
                  <a:pt x="38100" y="381000"/>
                </a:lnTo>
                <a:lnTo>
                  <a:pt x="69854" y="317491"/>
                </a:lnTo>
                <a:lnTo>
                  <a:pt x="28590" y="317491"/>
                </a:lnTo>
                <a:lnTo>
                  <a:pt x="28590" y="304800"/>
                </a:lnTo>
                <a:close/>
              </a:path>
              <a:path w="76200" h="381000">
                <a:moveTo>
                  <a:pt x="47640" y="0"/>
                </a:moveTo>
                <a:lnTo>
                  <a:pt x="28590" y="0"/>
                </a:lnTo>
                <a:lnTo>
                  <a:pt x="28590" y="317491"/>
                </a:lnTo>
                <a:lnTo>
                  <a:pt x="47640" y="317491"/>
                </a:lnTo>
                <a:lnTo>
                  <a:pt x="47640" y="0"/>
                </a:lnTo>
                <a:close/>
              </a:path>
              <a:path w="76200" h="381000">
                <a:moveTo>
                  <a:pt x="76200" y="304800"/>
                </a:moveTo>
                <a:lnTo>
                  <a:pt x="47640" y="304800"/>
                </a:lnTo>
                <a:lnTo>
                  <a:pt x="47640" y="317491"/>
                </a:lnTo>
                <a:lnTo>
                  <a:pt x="69854" y="317491"/>
                </a:lnTo>
                <a:lnTo>
                  <a:pt x="76200" y="3048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5"/>
          <p:cNvSpPr txBox="1">
            <a:spLocks noGrp="1"/>
          </p:cNvSpPr>
          <p:nvPr>
            <p:ph type="title"/>
          </p:nvPr>
        </p:nvSpPr>
        <p:spPr>
          <a:xfrm>
            <a:off x="383861" y="23489"/>
            <a:ext cx="3670800" cy="44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50"/>
              <a:t>CLINICAL FEATURES</a:t>
            </a:r>
            <a:endParaRPr sz="2750"/>
          </a:p>
        </p:txBody>
      </p:sp>
      <p:graphicFrame>
        <p:nvGraphicFramePr>
          <p:cNvPr id="48" name="Google Shape;48;p5"/>
          <p:cNvGraphicFramePr/>
          <p:nvPr/>
        </p:nvGraphicFramePr>
        <p:xfrm>
          <a:off x="380999" y="473084"/>
          <a:ext cx="8382000" cy="6414242"/>
        </p:xfrm>
        <a:graphic>
          <a:graphicData uri="http://schemas.openxmlformats.org/drawingml/2006/table">
            <a:tbl>
              <a:tblPr firstRow="1" bandRow="1">
                <a:noFill/>
                <a:tableStyleId>{29983FCB-1D99-4FF4-AEC9-B200919D53A9}</a:tableStyleId>
              </a:tblPr>
              <a:tblGrid>
                <a:gridCol w="4000500"/>
                <a:gridCol w="4381500"/>
              </a:tblGrid>
              <a:tr h="39625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b="1" u="none" strike="noStrike" cap="none">
                          <a:solidFill>
                            <a:srgbClr val="FFC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CLINICAL FEATURES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06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5875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b="1" u="none" strike="noStrike" cap="none">
                          <a:solidFill>
                            <a:srgbClr val="FFCC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CAUSES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06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920525">
                <a:tc>
                  <a:txBody>
                    <a:bodyPr/>
                    <a:lstStyle/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1.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63500" lvl="0" indent="-3721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Bluish	red	discoloration	of	the  gingiva wall of pocket.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72745" algn="l" rtl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Flaccidity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7274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 smooth, shiny surface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72745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Pitting on pressure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127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0" lvl="0" indent="-3721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circulatory stagnation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0" lvl="0" indent="-3721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destruction of gingiva fibres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67945" lvl="0" indent="-37211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atrophy of the epithelium and  edema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0" lvl="0" indent="-37211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edema and degeneration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17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1050">
                <a:tc>
                  <a:txBody>
                    <a:bodyPr/>
                    <a:lstStyle/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2.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7274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Gingiva wall may be pink or firm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62864" lvl="0" indent="-3721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When	fibrotic	changes	predominate  over exudation and degeneration.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920500">
                <a:tc>
                  <a:txBody>
                    <a:bodyPr/>
                    <a:lstStyle/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3.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4417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Bleeding on probing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44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0" lvl="0" indent="-37211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7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839468" marR="0" lvl="1" indent="-31496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1700"/>
                        <a:buFont typeface="Noto Sans Symbols"/>
                        <a:buChar char="−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increased vascularity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839468" marR="57785" lvl="1" indent="-31496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1700"/>
                        <a:buFont typeface="Noto Sans Symbols"/>
                        <a:buChar char="−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thinning and degeneration of the  epithelium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839468" marR="76835" lvl="1" indent="-314960" algn="l" rtl="0">
                        <a:lnSpc>
                          <a:spcPct val="100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Clr>
                          <a:srgbClr val="FFCC00"/>
                        </a:buClr>
                        <a:buSzPts val="1700"/>
                        <a:buFont typeface="Noto Sans Symbols"/>
                        <a:buChar char="−"/>
                        <a:defRPr sz="1400" u="none" strike="noStrike" cap="none"/>
                      </a:pPr>
                      <a:r>
                        <a:rPr lang="en-US" sz="17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the	proximity	of	the	engorged  vessels to the inner surface.</a:t>
                      </a:r>
                      <a:endParaRPr sz="17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44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01100">
                <a:tc>
                  <a:txBody>
                    <a:bodyPr/>
                    <a:lstStyle/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4.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4417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Probing is generally painful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70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6731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ulceration of the inner aspect  of the pocket wall.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70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618575">
                <a:tc>
                  <a:txBody>
                    <a:bodyPr/>
                    <a:lstStyle/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5.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975" marR="0" lvl="0" indent="-344170" algn="l" rtl="0">
                        <a:lnSpc>
                          <a:spcPct val="99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Pus may be present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82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>
                  <a:txBody>
                    <a:bodyPr/>
                    <a:lstStyle/>
                    <a:p>
                      <a:pPr marL="457200" marR="0" lvl="0" indent="-317500" algn="l" rtl="0">
                        <a:lnSpc>
                          <a:spcPct val="9925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Font typeface="Times New Roman"/>
                        <a:buChar char="●"/>
                        <a:defRPr sz="1400" u="none" strike="noStrike" cap="none"/>
                      </a:pP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 </a:t>
                      </a: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Due to suppurative inflammation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25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>
            <a:spLocks noGrp="1"/>
          </p:cNvSpPr>
          <p:nvPr>
            <p:ph type="title"/>
          </p:nvPr>
        </p:nvSpPr>
        <p:spPr>
          <a:xfrm>
            <a:off x="765498" y="909711"/>
            <a:ext cx="6380400" cy="4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OTHER CLINICAL FEATURES</a:t>
            </a:r>
            <a:endParaRPr sz="3000"/>
          </a:p>
        </p:txBody>
      </p:sp>
      <p:sp>
        <p:nvSpPr>
          <p:cNvPr id="51" name="Google Shape;51;p6"/>
          <p:cNvSpPr txBox="1"/>
          <p:nvPr/>
        </p:nvSpPr>
        <p:spPr>
          <a:xfrm>
            <a:off x="765493" y="2220210"/>
            <a:ext cx="5942400" cy="20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393700" marR="0" lvl="0" indent="-3816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600"/>
              <a:buFont typeface="Noto Sans Symbols"/>
              <a:buChar char="❑"/>
            </a:pPr>
            <a:r>
              <a:rPr lang="en-US" sz="26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Thickened marginal gingiva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Clr>
                <a:srgbClr val="98FF32"/>
              </a:buClr>
              <a:buSzPts val="2700"/>
              <a:buFont typeface="Noto Sans Symbols"/>
              <a:buNone/>
            </a:pP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marL="403225" marR="0" lvl="0" indent="-39116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600"/>
              <a:buFont typeface="Noto Sans Symbols"/>
              <a:buChar char="❑"/>
            </a:pPr>
            <a:r>
              <a:rPr lang="en-US" sz="26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Loss of stippling</a:t>
            </a:r>
            <a:endParaRPr sz="26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0"/>
              </a:spcBef>
              <a:spcAft>
                <a:spcPts val="0"/>
              </a:spcAft>
              <a:buClr>
                <a:srgbClr val="98FF32"/>
              </a:buClr>
              <a:buSzPts val="2700"/>
              <a:buFont typeface="Noto Sans Symbols"/>
              <a:buNone/>
            </a:pP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marL="393700" marR="0" lvl="0" indent="-38163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600"/>
              <a:buFont typeface="Noto Sans Symbols"/>
              <a:buChar char="❑"/>
            </a:pPr>
            <a:r>
              <a:rPr lang="en-US" sz="26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Tooth mobility and diastema formation</a:t>
            </a:r>
            <a:endParaRPr sz="26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7"/>
          <p:cNvSpPr txBox="1">
            <a:spLocks noGrp="1"/>
          </p:cNvSpPr>
          <p:nvPr>
            <p:ph type="title"/>
          </p:nvPr>
        </p:nvSpPr>
        <p:spPr>
          <a:xfrm>
            <a:off x="2425077" y="301623"/>
            <a:ext cx="4977000" cy="5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/>
              <a:t>HISTOPATHOLOGY</a:t>
            </a:r>
            <a:endParaRPr sz="3600"/>
          </a:p>
        </p:txBody>
      </p:sp>
      <p:sp>
        <p:nvSpPr>
          <p:cNvPr id="54" name="Google Shape;54;p7"/>
          <p:cNvSpPr txBox="1"/>
          <p:nvPr/>
        </p:nvSpPr>
        <p:spPr>
          <a:xfrm>
            <a:off x="1671949" y="978798"/>
            <a:ext cx="6733200" cy="50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>
                <a:solidFill>
                  <a:srgbClr val="FF32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[I] </a:t>
            </a:r>
            <a:r>
              <a:rPr lang="en-US" sz="3200" b="1">
                <a:solidFill>
                  <a:srgbClr val="FF3200"/>
                </a:solidFill>
                <a:latin typeface="Arial"/>
                <a:ea typeface="Arial"/>
                <a:cs typeface="Arial"/>
                <a:sym typeface="Arial"/>
              </a:rPr>
              <a:t>Soft tissue wall/lateral wall</a:t>
            </a:r>
            <a:endParaRPr sz="32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7"/>
          <p:cNvSpPr txBox="1"/>
          <p:nvPr/>
        </p:nvSpPr>
        <p:spPr>
          <a:xfrm>
            <a:off x="250511" y="2014272"/>
            <a:ext cx="1700400" cy="90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57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Epithelium: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603250" marR="0" lvl="0" indent="0" algn="l" rtl="0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Shows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7"/>
          <p:cNvSpPr txBox="1"/>
          <p:nvPr/>
        </p:nvSpPr>
        <p:spPr>
          <a:xfrm>
            <a:off x="250514" y="3702678"/>
            <a:ext cx="8690100" cy="287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85725" rIns="0" bIns="0" anchor="t" anchorCtr="0">
            <a:spAutoFit/>
          </a:bodyPr>
          <a:lstStyle/>
          <a:p>
            <a:pPr marL="3556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tissues forming deep rete pegs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6075" marR="0" lvl="0" indent="-334010" algn="just" rtl="0">
              <a:lnSpc>
                <a:spcPct val="100000"/>
              </a:lnSpc>
              <a:spcBef>
                <a:spcPts val="57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 startAt="2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Micro ulcerations develops on soft tissue wall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just" rtl="0">
              <a:lnSpc>
                <a:spcPct val="119166"/>
              </a:lnSpc>
              <a:spcBef>
                <a:spcPts val="69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 startAt="2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 epithelial is infiltrated by PMN’s and oedematons fluid  from inflammed connective tissues.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55600" marR="5715" lvl="0" indent="-343535" algn="just" rtl="0">
              <a:lnSpc>
                <a:spcPct val="100400"/>
              </a:lnSpc>
              <a:spcBef>
                <a:spcPts val="465"/>
              </a:spcBef>
              <a:spcAft>
                <a:spcPts val="0"/>
              </a:spcAft>
              <a:buClr>
                <a:srgbClr val="98FF32"/>
              </a:buClr>
              <a:buSzPts val="1800"/>
              <a:buFont typeface="Arial"/>
              <a:buAutoNum type="arabicPeriod" startAt="2"/>
            </a:pPr>
            <a:r>
              <a:rPr lang="en-US" sz="1800"/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Bacterial invasion in intercellular space of epithelium (eg.  Gram negative organism, porphysomons gingivais, provotella  intermedia, actinobacillus).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7"/>
          <p:cNvSpPr txBox="1"/>
          <p:nvPr/>
        </p:nvSpPr>
        <p:spPr>
          <a:xfrm>
            <a:off x="250511" y="2661548"/>
            <a:ext cx="8688600" cy="11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10800" rIns="0" bIns="0" anchor="t" anchorCtr="0">
            <a:spAutoFit/>
          </a:bodyPr>
          <a:lstStyle/>
          <a:p>
            <a:pPr marL="3273425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Degenerative changes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170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1.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Epithelial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cells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proliferate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into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underlying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connective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7"/>
          <p:cNvSpPr txBox="1"/>
          <p:nvPr/>
        </p:nvSpPr>
        <p:spPr>
          <a:xfrm>
            <a:off x="3435098" y="2169414"/>
            <a:ext cx="2624400" cy="35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Proliferative changes</a:t>
            </a:r>
            <a:endParaRPr sz="215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7"/>
          <p:cNvSpPr/>
          <p:nvPr/>
        </p:nvSpPr>
        <p:spPr>
          <a:xfrm>
            <a:off x="2131174" y="2440292"/>
            <a:ext cx="1069339" cy="551814"/>
          </a:xfrm>
          <a:custGeom>
            <a:avLst/>
            <a:gdLst/>
            <a:ahLst/>
            <a:cxnLst/>
            <a:rect l="l" t="t" r="r" b="b"/>
            <a:pathLst>
              <a:path w="1069339" h="551814" extrusionOk="0">
                <a:moveTo>
                  <a:pt x="1069225" y="531507"/>
                </a:moveTo>
                <a:lnTo>
                  <a:pt x="1063205" y="526542"/>
                </a:lnTo>
                <a:lnTo>
                  <a:pt x="1003566" y="477291"/>
                </a:lnTo>
                <a:lnTo>
                  <a:pt x="997140" y="505028"/>
                </a:lnTo>
                <a:lnTo>
                  <a:pt x="80772" y="293649"/>
                </a:lnTo>
                <a:lnTo>
                  <a:pt x="76466" y="312178"/>
                </a:lnTo>
                <a:lnTo>
                  <a:pt x="992835" y="523684"/>
                </a:lnTo>
                <a:lnTo>
                  <a:pt x="986409" y="551446"/>
                </a:lnTo>
                <a:lnTo>
                  <a:pt x="1069225" y="531507"/>
                </a:lnTo>
                <a:close/>
              </a:path>
              <a:path w="1069339" h="551814" extrusionOk="0">
                <a:moveTo>
                  <a:pt x="1069225" y="17157"/>
                </a:moveTo>
                <a:lnTo>
                  <a:pt x="985799" y="0"/>
                </a:lnTo>
                <a:lnTo>
                  <a:pt x="993178" y="27673"/>
                </a:lnTo>
                <a:lnTo>
                  <a:pt x="0" y="293763"/>
                </a:lnTo>
                <a:lnTo>
                  <a:pt x="4838" y="312051"/>
                </a:lnTo>
                <a:lnTo>
                  <a:pt x="998093" y="46101"/>
                </a:lnTo>
                <a:lnTo>
                  <a:pt x="1005459" y="73672"/>
                </a:lnTo>
                <a:lnTo>
                  <a:pt x="1061072" y="24384"/>
                </a:lnTo>
                <a:lnTo>
                  <a:pt x="1069225" y="17157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8"/>
          <p:cNvSpPr txBox="1">
            <a:spLocks noGrp="1"/>
          </p:cNvSpPr>
          <p:nvPr>
            <p:ph type="title"/>
          </p:nvPr>
        </p:nvSpPr>
        <p:spPr>
          <a:xfrm>
            <a:off x="2424431" y="471799"/>
            <a:ext cx="4297800" cy="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CONNECTIVE TISSUE</a:t>
            </a:r>
            <a:endParaRPr/>
          </a:p>
        </p:txBody>
      </p:sp>
      <p:sp>
        <p:nvSpPr>
          <p:cNvPr id="62" name="Google Shape;62;p8"/>
          <p:cNvSpPr txBox="1"/>
          <p:nvPr/>
        </p:nvSpPr>
        <p:spPr>
          <a:xfrm>
            <a:off x="460366" y="1244214"/>
            <a:ext cx="6452100" cy="39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727710" marR="0" lvl="0" indent="-71564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Odedematous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641985" marR="5080" lvl="0" indent="-629920" algn="l" rtl="0">
              <a:lnSpc>
                <a:spcPct val="101699"/>
              </a:lnSpc>
              <a:spcBef>
                <a:spcPts val="2100"/>
              </a:spcBef>
              <a:spcAft>
                <a:spcPts val="0"/>
              </a:spcAft>
              <a:buClr>
                <a:srgbClr val="98FF32"/>
              </a:buClr>
              <a:buSzPts val="18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Densely infiltrated with plasmecells (80%),  lymphocytes and PMN leykocytes.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727710" marR="0" lvl="0" indent="-715645" algn="l" rtl="0">
              <a:lnSpc>
                <a:spcPct val="100000"/>
              </a:lnSpc>
              <a:spcBef>
                <a:spcPts val="2155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Vascularity </a:t>
            </a:r>
            <a:r>
              <a:rPr lang="en-US" sz="2400">
                <a:solidFill>
                  <a:srgbClr val="98FF32"/>
                </a:solidFill>
                <a:latin typeface="Noto Sans Symbols"/>
                <a:ea typeface="Noto Sans Symbols"/>
                <a:cs typeface="Noto Sans Symbols"/>
                <a:sym typeface="Noto Sans Symbols"/>
              </a:rPr>
              <a:t>↑</a:t>
            </a:r>
            <a:endParaRPr sz="2400">
              <a:latin typeface="Noto Sans Symbols"/>
              <a:ea typeface="Noto Sans Symbols"/>
              <a:cs typeface="Noto Sans Symbols"/>
              <a:sym typeface="Noto Sans Symbols"/>
            </a:endParaRPr>
          </a:p>
          <a:p>
            <a:pPr marL="727710" marR="0" lvl="0" indent="-715645" algn="l" rtl="0">
              <a:lnSpc>
                <a:spcPct val="100000"/>
              </a:lnSpc>
              <a:spcBef>
                <a:spcPts val="215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B.V. dilated and engorged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708660" marR="0" lvl="0" indent="-696595" algn="l" rtl="0">
              <a:lnSpc>
                <a:spcPct val="100000"/>
              </a:lnSpc>
              <a:spcBef>
                <a:spcPts val="215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Area of necrosis and degeneration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727710" marR="0" lvl="0" indent="-715645" algn="l" rtl="0">
              <a:lnSpc>
                <a:spcPct val="100000"/>
              </a:lnSpc>
              <a:spcBef>
                <a:spcPts val="223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Arial"/>
              <a:buAutoNum type="arabicPeriod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Suppuration is commonly seen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8255" rIns="0" bIns="0" rtlCol="0">
            <a:spAutoFit/>
          </a:bodyPr>
          <a:lstStyle/>
          <a:p>
            <a:pPr marL="12700" marR="5080">
              <a:lnSpc>
                <a:spcPct val="101699"/>
              </a:lnSpc>
              <a:spcBef>
                <a:spcPts val="65"/>
              </a:spcBef>
            </a:pPr>
            <a:r>
              <a:rPr spc="15" dirty="0"/>
              <a:t>SCANNING </a:t>
            </a:r>
            <a:r>
              <a:rPr spc="20" dirty="0"/>
              <a:t>ELECTRON</a:t>
            </a:r>
            <a:r>
              <a:rPr spc="-409" dirty="0"/>
              <a:t> </a:t>
            </a:r>
            <a:r>
              <a:rPr spc="20" dirty="0"/>
              <a:t>MICROSCOPIC  </a:t>
            </a:r>
            <a:r>
              <a:rPr spc="-5" dirty="0"/>
              <a:t>EXAMINATION </a:t>
            </a:r>
            <a:r>
              <a:rPr dirty="0"/>
              <a:t>OF </a:t>
            </a:r>
            <a:r>
              <a:rPr spc="-10" dirty="0"/>
              <a:t>LATERAL</a:t>
            </a:r>
            <a:r>
              <a:rPr spc="-490" dirty="0"/>
              <a:t> </a:t>
            </a:r>
            <a:r>
              <a:rPr spc="-60" dirty="0"/>
              <a:t>WALL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07661" y="1534211"/>
            <a:ext cx="8262620" cy="478536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spc="-45" dirty="0">
                <a:solidFill>
                  <a:srgbClr val="98FF32"/>
                </a:solidFill>
                <a:latin typeface="Arial"/>
                <a:cs typeface="Arial"/>
              </a:rPr>
              <a:t>Seven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different </a:t>
            </a:r>
            <a:r>
              <a:rPr sz="2400" spc="-40" dirty="0">
                <a:solidFill>
                  <a:srgbClr val="98FF32"/>
                </a:solidFill>
                <a:latin typeface="Arial"/>
                <a:cs typeface="Arial"/>
              </a:rPr>
              <a:t>types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disease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activity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have </a:t>
            </a:r>
            <a:r>
              <a:rPr sz="2400" spc="-45" dirty="0">
                <a:solidFill>
                  <a:srgbClr val="98FF32"/>
                </a:solidFill>
                <a:latin typeface="Arial"/>
                <a:cs typeface="Arial"/>
              </a:rPr>
              <a:t>been</a:t>
            </a:r>
            <a:r>
              <a:rPr sz="2400" spc="9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identified.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336550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relative</a:t>
            </a:r>
            <a:r>
              <a:rPr sz="2400" spc="38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quiescence</a:t>
            </a:r>
            <a:endParaRPr sz="2400">
              <a:latin typeface="Arial"/>
              <a:cs typeface="Arial"/>
            </a:endParaRPr>
          </a:p>
          <a:p>
            <a:pPr marL="927735">
              <a:lnSpc>
                <a:spcPct val="100000"/>
              </a:lnSpc>
              <a:spcBef>
                <a:spcPts val="50"/>
              </a:spcBef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Regions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with minor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depressions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and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elevations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ts val="2865"/>
              </a:lnSpc>
              <a:spcBef>
                <a:spcPts val="725"/>
              </a:spcBef>
              <a:buAutoNum type="arabicPeriod" startAt="2"/>
              <a:tabLst>
                <a:tab pos="336550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Bacterial</a:t>
            </a:r>
            <a:r>
              <a:rPr sz="2400" spc="35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accumulation</a:t>
            </a:r>
            <a:endParaRPr sz="2400">
              <a:latin typeface="Arial"/>
              <a:cs typeface="Arial"/>
            </a:endParaRPr>
          </a:p>
          <a:p>
            <a:pPr marL="927735">
              <a:lnSpc>
                <a:spcPts val="2865"/>
              </a:lnSpc>
            </a:pP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Accumulates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in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depressions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in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epithelial</a:t>
            </a:r>
            <a:r>
              <a:rPr sz="24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ts val="2870"/>
              </a:lnSpc>
              <a:spcBef>
                <a:spcPts val="720"/>
              </a:spcBef>
              <a:buAutoNum type="arabicPeriod" startAt="3"/>
              <a:tabLst>
                <a:tab pos="336550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emergence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</a:t>
            </a:r>
            <a:r>
              <a:rPr sz="2400" spc="409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leukocytes</a:t>
            </a:r>
            <a:endParaRPr sz="2400">
              <a:latin typeface="Arial"/>
              <a:cs typeface="Arial"/>
            </a:endParaRPr>
          </a:p>
          <a:p>
            <a:pPr marL="927735">
              <a:lnSpc>
                <a:spcPts val="2870"/>
              </a:lnSpc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Leukocytes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emerging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through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intercellular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spaces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ct val="100000"/>
              </a:lnSpc>
              <a:spcBef>
                <a:spcPts val="725"/>
              </a:spcBef>
              <a:buAutoNum type="arabicPeriod" startAt="4"/>
              <a:tabLst>
                <a:tab pos="336550" algn="l"/>
              </a:tabLst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leukocyte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bacteria</a:t>
            </a:r>
            <a:r>
              <a:rPr sz="2400" spc="58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interaction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ct val="100000"/>
              </a:lnSpc>
              <a:spcBef>
                <a:spcPts val="725"/>
              </a:spcBef>
              <a:buAutoNum type="arabicPeriod" startAt="4"/>
              <a:tabLst>
                <a:tab pos="336550" algn="l"/>
              </a:tabLst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intense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epithelial</a:t>
            </a:r>
            <a:r>
              <a:rPr sz="2400" spc="459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desquamation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ct val="100000"/>
              </a:lnSpc>
              <a:spcBef>
                <a:spcPts val="725"/>
              </a:spcBef>
              <a:buAutoNum type="arabicPeriod" startAt="4"/>
              <a:tabLst>
                <a:tab pos="336550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</a:t>
            </a:r>
            <a:r>
              <a:rPr sz="2400" spc="17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ulceration</a:t>
            </a:r>
            <a:endParaRPr sz="2400">
              <a:latin typeface="Arial"/>
              <a:cs typeface="Arial"/>
            </a:endParaRPr>
          </a:p>
          <a:p>
            <a:pPr marL="335915" indent="-323850">
              <a:lnSpc>
                <a:spcPct val="100000"/>
              </a:lnSpc>
              <a:spcBef>
                <a:spcPts val="725"/>
              </a:spcBef>
              <a:buAutoNum type="arabicPeriod" startAt="4"/>
              <a:tabLst>
                <a:tab pos="336550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Areas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</a:t>
            </a:r>
            <a:r>
              <a:rPr sz="2400" spc="17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haemorrhage.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9"/>
          <p:cNvSpPr txBox="1">
            <a:spLocks noGrp="1"/>
          </p:cNvSpPr>
          <p:nvPr>
            <p:ph type="title"/>
          </p:nvPr>
        </p:nvSpPr>
        <p:spPr>
          <a:xfrm>
            <a:off x="460350" y="175900"/>
            <a:ext cx="8474100" cy="9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2729865" marR="5080" lvl="0" indent="-2717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PERIODONTAL POCKETS AS HEALING  LESIONS</a:t>
            </a:r>
            <a:endParaRPr sz="3000"/>
          </a:p>
        </p:txBody>
      </p:sp>
      <p:sp>
        <p:nvSpPr>
          <p:cNvPr id="65" name="Google Shape;65;p9"/>
          <p:cNvSpPr txBox="1"/>
          <p:nvPr/>
        </p:nvSpPr>
        <p:spPr>
          <a:xfrm>
            <a:off x="460361" y="1091878"/>
            <a:ext cx="8309100" cy="573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4572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Periodontal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pockets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are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inflammatory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lesions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1937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constantly undergoing repair.</a:t>
            </a:r>
            <a:r>
              <a:rPr lang="en-US" sz="2400"/>
              <a:t> 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Complete healing does not occurs because of persistence  of 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bacterial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attack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which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continue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stimulate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an</a:t>
            </a:r>
            <a:r>
              <a:rPr lang="en-US" sz="2400"/>
              <a:t> 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inflammatory response causing degeneration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of new tissues.</a:t>
            </a:r>
            <a:endParaRPr sz="2400">
              <a:solidFill>
                <a:srgbClr val="98FF32"/>
              </a:solidFill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19375"/>
              </a:lnSpc>
              <a:spcBef>
                <a:spcPts val="50"/>
              </a:spcBef>
              <a:spcAft>
                <a:spcPts val="0"/>
              </a:spcAft>
              <a:buNone/>
            </a:pPr>
            <a:endParaRPr sz="2400">
              <a:solidFill>
                <a:srgbClr val="98FF32"/>
              </a:solidFill>
            </a:endParaRPr>
          </a:p>
          <a:p>
            <a:pPr marL="12700" marR="0" lvl="0" indent="0" algn="l" rtl="0">
              <a:lnSpc>
                <a:spcPct val="11958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Oedematous pocket wall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915035" algn="just" rtl="0">
              <a:lnSpc>
                <a:spcPct val="119166"/>
              </a:lnSpc>
              <a:spcBef>
                <a:spcPts val="16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When the inflammatory component predominates the  lateral wall appears soft, oedematous friable, with smooth  shiny surface and bluish red discoloration.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just" rtl="0">
              <a:lnSpc>
                <a:spcPct val="117291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Fibrotic pocket wall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12700" marR="5080" lvl="0" indent="915035" algn="just" rtl="0">
              <a:lnSpc>
                <a:spcPct val="122083"/>
              </a:lnSpc>
              <a:spcBef>
                <a:spcPts val="45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When reparative changes predominates, the gingiva  appears fibrotic and pink.</a:t>
            </a:r>
            <a:endParaRPr sz="24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14906" y="481324"/>
            <a:ext cx="4154804" cy="4495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spc="35" dirty="0"/>
              <a:t>CONTENTS </a:t>
            </a:r>
            <a:r>
              <a:rPr sz="2750" spc="25" dirty="0"/>
              <a:t>OF</a:t>
            </a:r>
            <a:r>
              <a:rPr sz="2750" spc="-90" dirty="0"/>
              <a:t> </a:t>
            </a:r>
            <a:r>
              <a:rPr sz="2750" spc="30" dirty="0"/>
              <a:t>POCKET</a:t>
            </a:r>
            <a:endParaRPr sz="2750"/>
          </a:p>
        </p:txBody>
      </p:sp>
      <p:sp>
        <p:nvSpPr>
          <p:cNvPr id="3" name="object 3"/>
          <p:cNvSpPr txBox="1"/>
          <p:nvPr/>
        </p:nvSpPr>
        <p:spPr>
          <a:xfrm>
            <a:off x="383857" y="905449"/>
            <a:ext cx="8226425" cy="5528310"/>
          </a:xfrm>
          <a:prstGeom prst="rect">
            <a:avLst/>
          </a:prstGeom>
        </p:spPr>
        <p:txBody>
          <a:bodyPr vert="horz" wrap="square" lIns="0" tIns="199390" rIns="0" bIns="0" rtlCol="0">
            <a:spAutoFit/>
          </a:bodyPr>
          <a:lstStyle/>
          <a:p>
            <a:pPr marL="355600" indent="-343535" algn="just">
              <a:lnSpc>
                <a:spcPct val="100000"/>
              </a:lnSpc>
              <a:spcBef>
                <a:spcPts val="1570"/>
              </a:spcBef>
              <a:buAutoNum type="arabicPeriod"/>
              <a:tabLst>
                <a:tab pos="356235" algn="l"/>
              </a:tabLst>
            </a:pP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Micro</a:t>
            </a:r>
            <a:r>
              <a:rPr sz="2400" spc="-5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organisms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75"/>
              </a:spcBef>
              <a:buAutoNum type="arabicPeriod"/>
              <a:tabLst>
                <a:tab pos="356235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Bacterial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products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(enzymes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and</a:t>
            </a:r>
            <a:r>
              <a:rPr sz="24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endotoxins)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00"/>
              </a:spcBef>
              <a:buAutoNum type="arabicPeriod"/>
              <a:tabLst>
                <a:tab pos="356235" algn="l"/>
              </a:tabLst>
            </a:pP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GCF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75"/>
              </a:spcBef>
              <a:buAutoNum type="arabicPeriod"/>
              <a:tabLst>
                <a:tab pos="356235" algn="l"/>
              </a:tabLst>
            </a:pP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Remnants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</a:t>
            </a:r>
            <a:r>
              <a:rPr sz="2400" spc="10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food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80"/>
              </a:spcBef>
              <a:buAutoNum type="arabicPeriod"/>
              <a:tabLst>
                <a:tab pos="356235" algn="l"/>
              </a:tabLst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Salivary</a:t>
            </a:r>
            <a:r>
              <a:rPr sz="2400" spc="2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mycin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00"/>
              </a:spcBef>
              <a:buAutoNum type="arabicPeriod"/>
              <a:tabLst>
                <a:tab pos="356235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Desquamated epithelial</a:t>
            </a:r>
            <a:r>
              <a:rPr sz="2400" spc="-9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cells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75"/>
              </a:spcBef>
              <a:buAutoNum type="arabicPeriod"/>
              <a:tabLst>
                <a:tab pos="356235" algn="l"/>
              </a:tabLst>
            </a:pP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Leukocytes</a:t>
            </a:r>
            <a:endParaRPr sz="2400">
              <a:latin typeface="Arial"/>
              <a:cs typeface="Arial"/>
            </a:endParaRPr>
          </a:p>
          <a:p>
            <a:pPr marL="355600" indent="-343535" algn="just">
              <a:lnSpc>
                <a:spcPct val="100000"/>
              </a:lnSpc>
              <a:spcBef>
                <a:spcPts val="1400"/>
              </a:spcBef>
              <a:buAutoNum type="arabicPeriod"/>
              <a:tabLst>
                <a:tab pos="356235" algn="l"/>
              </a:tabLst>
            </a:pP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Purulent </a:t>
            </a:r>
            <a:r>
              <a:rPr sz="2400" spc="-50" dirty="0">
                <a:solidFill>
                  <a:srgbClr val="98FF32"/>
                </a:solidFill>
                <a:latin typeface="Arial"/>
                <a:cs typeface="Arial"/>
              </a:rPr>
              <a:t>exudates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may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be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present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(sec.</a:t>
            </a:r>
            <a:r>
              <a:rPr sz="2400" spc="18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sign)</a:t>
            </a:r>
            <a:endParaRPr sz="2400">
              <a:latin typeface="Arial"/>
              <a:cs typeface="Arial"/>
            </a:endParaRPr>
          </a:p>
          <a:p>
            <a:pPr marL="355600" marR="5080" algn="just">
              <a:lnSpc>
                <a:spcPct val="100400"/>
              </a:lnSpc>
              <a:spcBef>
                <a:spcPts val="35"/>
              </a:spcBef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Eg.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deep pocket 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may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have little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or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no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pus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shallow 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pocket </a:t>
            </a:r>
            <a:r>
              <a:rPr sz="2400" spc="35" dirty="0">
                <a:solidFill>
                  <a:srgbClr val="98FF32"/>
                </a:solidFill>
                <a:latin typeface="Arial"/>
                <a:cs typeface="Arial"/>
              </a:rPr>
              <a:t>may </a:t>
            </a:r>
            <a:r>
              <a:rPr sz="2400" spc="25" dirty="0">
                <a:solidFill>
                  <a:srgbClr val="98FF32"/>
                </a:solidFill>
                <a:latin typeface="Arial"/>
                <a:cs typeface="Arial"/>
              </a:rPr>
              <a:t>have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extensive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pus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formation </a:t>
            </a:r>
            <a:r>
              <a:rPr sz="2400" spc="40" dirty="0">
                <a:solidFill>
                  <a:srgbClr val="98FF32"/>
                </a:solidFill>
                <a:latin typeface="Arial"/>
                <a:cs typeface="Arial"/>
              </a:rPr>
              <a:t>so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pus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is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not 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an 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indication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depth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the</a:t>
            </a:r>
            <a:r>
              <a:rPr sz="2400" spc="50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pocket.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1346824" y="328855"/>
            <a:ext cx="6934200" cy="47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[</a:t>
            </a:r>
            <a:r>
              <a:rPr lang="en-US" sz="3000">
                <a:latin typeface="Times New Roman"/>
                <a:ea typeface="Times New Roman"/>
                <a:cs typeface="Times New Roman"/>
                <a:sym typeface="Times New Roman"/>
              </a:rPr>
              <a:t>II</a:t>
            </a:r>
            <a:r>
              <a:rPr lang="en-US" sz="3000"/>
              <a:t>] Root surface wall of the pocket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8" name="Google Shape;68;p10"/>
          <p:cNvSpPr txBox="1"/>
          <p:nvPr/>
        </p:nvSpPr>
        <p:spPr>
          <a:xfrm>
            <a:off x="460366" y="1063303"/>
            <a:ext cx="7395300" cy="103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803910" marR="0" lvl="0" indent="-33464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Noto Sans Symbols"/>
              <a:buChar char="⮚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Root surface forms the medial wall of the pocket.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36550" marR="0" lvl="0" indent="-324485" algn="l" rtl="0">
              <a:lnSpc>
                <a:spcPct val="100000"/>
              </a:lnSpc>
              <a:spcBef>
                <a:spcPts val="2155"/>
              </a:spcBef>
              <a:spcAft>
                <a:spcPts val="0"/>
              </a:spcAft>
              <a:buClr>
                <a:srgbClr val="98FF32"/>
              </a:buClr>
              <a:buSzPts val="2400"/>
              <a:buFont typeface="Noto Sans Symbols"/>
              <a:buChar char="⮚"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root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surface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that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gets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expose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10"/>
          <p:cNvSpPr txBox="1"/>
          <p:nvPr/>
        </p:nvSpPr>
        <p:spPr>
          <a:xfrm>
            <a:off x="8002370" y="1702490"/>
            <a:ext cx="5316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oral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10"/>
          <p:cNvSpPr txBox="1"/>
          <p:nvPr/>
        </p:nvSpPr>
        <p:spPr>
          <a:xfrm>
            <a:off x="460366" y="2074227"/>
            <a:ext cx="8071500" cy="75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27925" rIns="0" bIns="0" anchor="t" anchorCtr="0">
            <a:spAutoFit/>
          </a:bodyPr>
          <a:lstStyle/>
          <a:p>
            <a:pPr marL="12700" marR="5080" lvl="0" indent="0" algn="l" rtl="0">
              <a:lnSpc>
                <a:spcPct val="118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environment,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result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periodontal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attachment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loss, </a:t>
            </a:r>
            <a:r>
              <a:rPr lang="en-US" sz="24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undergoes following changes.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10"/>
          <p:cNvSpPr txBox="1"/>
          <p:nvPr/>
        </p:nvSpPr>
        <p:spPr>
          <a:xfrm>
            <a:off x="307656" y="4296725"/>
            <a:ext cx="25515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Structural changes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10"/>
          <p:cNvSpPr txBox="1"/>
          <p:nvPr/>
        </p:nvSpPr>
        <p:spPr>
          <a:xfrm>
            <a:off x="3387475" y="4296725"/>
            <a:ext cx="25242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Chemical changes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"/>
          <p:cNvSpPr txBox="1"/>
          <p:nvPr/>
        </p:nvSpPr>
        <p:spPr>
          <a:xfrm>
            <a:off x="6323693" y="4296725"/>
            <a:ext cx="25152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Cytotonic changes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4" name="Google Shape;74;p10"/>
          <p:cNvGrpSpPr/>
          <p:nvPr/>
        </p:nvGrpSpPr>
        <p:grpSpPr>
          <a:xfrm>
            <a:off x="1104900" y="3733799"/>
            <a:ext cx="6934200" cy="533400"/>
            <a:chOff x="1104900" y="3733799"/>
            <a:chExt cx="6934200" cy="533400"/>
          </a:xfrm>
        </p:grpSpPr>
        <p:sp>
          <p:nvSpPr>
            <p:cNvPr id="75" name="Google Shape;75;p10"/>
            <p:cNvSpPr/>
            <p:nvPr/>
          </p:nvSpPr>
          <p:spPr>
            <a:xfrm>
              <a:off x="1142999" y="3733800"/>
              <a:ext cx="6858000" cy="0"/>
            </a:xfrm>
            <a:custGeom>
              <a:avLst/>
              <a:gdLst/>
              <a:ahLst/>
              <a:cxnLst/>
              <a:rect l="l" t="t" r="r" b="b"/>
              <a:pathLst>
                <a:path w="6858000" h="120000" extrusionOk="0">
                  <a:moveTo>
                    <a:pt x="0" y="0"/>
                  </a:moveTo>
                  <a:lnTo>
                    <a:pt x="6857999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76" name="Google Shape;76;p10"/>
            <p:cNvSpPr/>
            <p:nvPr/>
          </p:nvSpPr>
          <p:spPr>
            <a:xfrm>
              <a:off x="1104900" y="3733799"/>
              <a:ext cx="6934200" cy="533400"/>
            </a:xfrm>
            <a:custGeom>
              <a:avLst/>
              <a:gdLst/>
              <a:ahLst/>
              <a:cxnLst/>
              <a:rect l="l" t="t" r="r" b="b"/>
              <a:pathLst>
                <a:path w="6934200" h="533400" extrusionOk="0">
                  <a:moveTo>
                    <a:pt x="76200" y="457200"/>
                  </a:moveTo>
                  <a:lnTo>
                    <a:pt x="47625" y="457200"/>
                  </a:lnTo>
                  <a:lnTo>
                    <a:pt x="47625" y="0"/>
                  </a:lnTo>
                  <a:lnTo>
                    <a:pt x="28575" y="0"/>
                  </a:lnTo>
                  <a:lnTo>
                    <a:pt x="28575" y="457200"/>
                  </a:lnTo>
                  <a:lnTo>
                    <a:pt x="0" y="457200"/>
                  </a:lnTo>
                  <a:lnTo>
                    <a:pt x="38100" y="533400"/>
                  </a:lnTo>
                  <a:lnTo>
                    <a:pt x="69837" y="469912"/>
                  </a:lnTo>
                  <a:lnTo>
                    <a:pt x="76200" y="457200"/>
                  </a:lnTo>
                  <a:close/>
                </a:path>
                <a:path w="6934200" h="533400" extrusionOk="0">
                  <a:moveTo>
                    <a:pt x="3505200" y="457200"/>
                  </a:moveTo>
                  <a:lnTo>
                    <a:pt x="3476637" y="457200"/>
                  </a:lnTo>
                  <a:lnTo>
                    <a:pt x="3476637" y="0"/>
                  </a:lnTo>
                  <a:lnTo>
                    <a:pt x="3457587" y="0"/>
                  </a:lnTo>
                  <a:lnTo>
                    <a:pt x="3457587" y="457200"/>
                  </a:lnTo>
                  <a:lnTo>
                    <a:pt x="3429000" y="457200"/>
                  </a:lnTo>
                  <a:lnTo>
                    <a:pt x="3467100" y="533400"/>
                  </a:lnTo>
                  <a:lnTo>
                    <a:pt x="3498837" y="469912"/>
                  </a:lnTo>
                  <a:lnTo>
                    <a:pt x="3505200" y="457200"/>
                  </a:lnTo>
                  <a:close/>
                </a:path>
                <a:path w="6934200" h="533400" extrusionOk="0">
                  <a:moveTo>
                    <a:pt x="6934200" y="457200"/>
                  </a:moveTo>
                  <a:lnTo>
                    <a:pt x="6905638" y="457200"/>
                  </a:lnTo>
                  <a:lnTo>
                    <a:pt x="6905638" y="0"/>
                  </a:lnTo>
                  <a:lnTo>
                    <a:pt x="6886588" y="0"/>
                  </a:lnTo>
                  <a:lnTo>
                    <a:pt x="6886588" y="457200"/>
                  </a:lnTo>
                  <a:lnTo>
                    <a:pt x="6858000" y="457200"/>
                  </a:lnTo>
                  <a:lnTo>
                    <a:pt x="6896100" y="533400"/>
                  </a:lnTo>
                  <a:lnTo>
                    <a:pt x="6927837" y="469912"/>
                  </a:lnTo>
                  <a:lnTo>
                    <a:pt x="6934200" y="45720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77" name="Google Shape;77;p10"/>
          <p:cNvSpPr/>
          <p:nvPr/>
        </p:nvSpPr>
        <p:spPr>
          <a:xfrm>
            <a:off x="4533900" y="3200406"/>
            <a:ext cx="76200" cy="381000"/>
          </a:xfrm>
          <a:custGeom>
            <a:avLst/>
            <a:gdLst/>
            <a:ahLst/>
            <a:cxnLst/>
            <a:rect l="l" t="t" r="r" b="b"/>
            <a:pathLst>
              <a:path w="76200" h="381000" extrusionOk="0">
                <a:moveTo>
                  <a:pt x="28590" y="304793"/>
                </a:moveTo>
                <a:lnTo>
                  <a:pt x="0" y="304793"/>
                </a:lnTo>
                <a:lnTo>
                  <a:pt x="38100" y="380993"/>
                </a:lnTo>
                <a:lnTo>
                  <a:pt x="69844" y="317504"/>
                </a:lnTo>
                <a:lnTo>
                  <a:pt x="28590" y="317504"/>
                </a:lnTo>
                <a:lnTo>
                  <a:pt x="28590" y="304793"/>
                </a:lnTo>
                <a:close/>
              </a:path>
              <a:path w="76200" h="381000" extrusionOk="0">
                <a:moveTo>
                  <a:pt x="47640" y="0"/>
                </a:moveTo>
                <a:lnTo>
                  <a:pt x="28590" y="0"/>
                </a:lnTo>
                <a:lnTo>
                  <a:pt x="28590" y="317504"/>
                </a:lnTo>
                <a:lnTo>
                  <a:pt x="47640" y="317504"/>
                </a:lnTo>
                <a:lnTo>
                  <a:pt x="47640" y="0"/>
                </a:lnTo>
                <a:close/>
              </a:path>
              <a:path w="76200" h="381000" extrusionOk="0">
                <a:moveTo>
                  <a:pt x="76200" y="304793"/>
                </a:moveTo>
                <a:lnTo>
                  <a:pt x="47640" y="304793"/>
                </a:lnTo>
                <a:lnTo>
                  <a:pt x="47640" y="317504"/>
                </a:lnTo>
                <a:lnTo>
                  <a:pt x="69844" y="317504"/>
                </a:lnTo>
                <a:lnTo>
                  <a:pt x="76200" y="3047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623" y="680891"/>
            <a:ext cx="8674742" cy="4185761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Learning objective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Classification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clinical feature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histological  features</a:t>
            </a:r>
            <a:br>
              <a:rPr lang="en-US" sz="2800" dirty="0" smtClean="0">
                <a:solidFill>
                  <a:schemeClr val="bg1"/>
                </a:solidFill>
              </a:rPr>
            </a:br>
            <a:r>
              <a:rPr lang="en-US" sz="2800" dirty="0" smtClean="0">
                <a:solidFill>
                  <a:schemeClr val="bg1"/>
                </a:solidFill>
              </a:rPr>
              <a:t>Detection </a:t>
            </a:r>
            <a:r>
              <a:rPr lang="en-US" sz="2800" smtClean="0">
                <a:solidFill>
                  <a:schemeClr val="bg1"/>
                </a:solidFill>
              </a:rPr>
              <a:t/>
            </a:r>
            <a:br>
              <a:rPr lang="en-US" sz="2800" smtClean="0">
                <a:solidFill>
                  <a:schemeClr val="bg1"/>
                </a:solidFill>
              </a:rPr>
            </a:br>
            <a:r>
              <a:rPr lang="en-US" sz="2800" smtClean="0">
                <a:solidFill>
                  <a:schemeClr val="bg1"/>
                </a:solidFill>
              </a:rPr>
              <a:t>treatment </a:t>
            </a:r>
            <a:r>
              <a:rPr lang="en-US" dirty="0" smtClean="0">
                <a:solidFill>
                  <a:schemeClr val="bg1"/>
                </a:solidFill>
              </a:rPr>
              <a:t/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 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1"/>
          <p:cNvSpPr txBox="1">
            <a:spLocks noGrp="1"/>
          </p:cNvSpPr>
          <p:nvPr>
            <p:ph type="title"/>
          </p:nvPr>
        </p:nvSpPr>
        <p:spPr>
          <a:xfrm>
            <a:off x="460371" y="52064"/>
            <a:ext cx="6765300" cy="76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50">
                <a:solidFill>
                  <a:srgbClr val="FFCC00"/>
                </a:solidFill>
              </a:rPr>
              <a:t>Structural changes</a:t>
            </a:r>
            <a:endParaRPr sz="2750"/>
          </a:p>
          <a:p>
            <a:pPr marL="1471295" lvl="0" indent="0" algn="l" rtl="0">
              <a:lnSpc>
                <a:spcPct val="100000"/>
              </a:lnSpc>
              <a:spcBef>
                <a:spcPts val="75"/>
              </a:spcBef>
              <a:spcAft>
                <a:spcPts val="0"/>
              </a:spcAft>
              <a:buNone/>
            </a:pPr>
            <a:r>
              <a:rPr lang="en-US" sz="2000" b="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Exposure of cementum to the oral environment</a:t>
            </a:r>
            <a:endParaRPr sz="20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1"/>
          <p:cNvSpPr txBox="1"/>
          <p:nvPr/>
        </p:nvSpPr>
        <p:spPr>
          <a:xfrm>
            <a:off x="514350" y="1091874"/>
            <a:ext cx="8106300" cy="565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" rIns="0" bIns="0" anchor="t" anchorCtr="0">
            <a:spAutoFit/>
          </a:bodyPr>
          <a:lstStyle/>
          <a:p>
            <a:pPr marL="139700" marR="13208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Minerals present in salvia tend to get deposited on cementum surface  (Ca</a:t>
            </a:r>
            <a:r>
              <a:rPr lang="en-US" sz="1900" baseline="300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+2</a:t>
            </a: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, F</a:t>
            </a:r>
            <a:r>
              <a:rPr lang="en-US" sz="1900" baseline="300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, etc.)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762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Area of Hyper mineralization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797560" marR="777240" lvl="0" indent="0" algn="ctr" rtl="0">
              <a:lnSpc>
                <a:spcPct val="240500"/>
              </a:lnSpc>
              <a:spcBef>
                <a:spcPts val="555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Root surface is exposed to oral fluids and bacterial plaque  Proteolysis of embedded remnants of sharpey’s fibers  Areas of demineralization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3810" marR="0" lvl="0" indent="0" algn="ctr" rtl="0">
              <a:lnSpc>
                <a:spcPct val="100000"/>
              </a:lnSpc>
              <a:spcBef>
                <a:spcPts val="1839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Root caries (Yellowish or light brown patch)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None/>
            </a:pP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8255" marR="0" lvl="0" indent="0" algn="ctr" rtl="0">
              <a:lnSpc>
                <a:spcPct val="100000"/>
              </a:lnSpc>
              <a:spcBef>
                <a:spcPts val="5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Soft and lethargy on probing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None/>
            </a:pP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381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Patient feels severe sensitivity to thermal changes and sweets</a:t>
            </a: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None/>
            </a:pPr>
            <a:endParaRPr sz="19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9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Pulp exposure may occur in severe forms</a:t>
            </a:r>
            <a:endParaRPr sz="19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1"/>
          <p:cNvSpPr/>
          <p:nvPr/>
        </p:nvSpPr>
        <p:spPr>
          <a:xfrm>
            <a:off x="4533900" y="762005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593"/>
                </a:moveTo>
                <a:lnTo>
                  <a:pt x="0" y="228593"/>
                </a:lnTo>
                <a:lnTo>
                  <a:pt x="38100" y="304793"/>
                </a:lnTo>
                <a:lnTo>
                  <a:pt x="69844" y="241304"/>
                </a:lnTo>
                <a:lnTo>
                  <a:pt x="28590" y="241304"/>
                </a:lnTo>
                <a:lnTo>
                  <a:pt x="28590" y="228593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593"/>
                </a:moveTo>
                <a:lnTo>
                  <a:pt x="47640" y="228593"/>
                </a:lnTo>
                <a:lnTo>
                  <a:pt x="47640" y="241304"/>
                </a:lnTo>
                <a:lnTo>
                  <a:pt x="69844" y="241304"/>
                </a:lnTo>
                <a:lnTo>
                  <a:pt x="76200" y="2285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2" name="Google Shape;82;p11"/>
          <p:cNvSpPr/>
          <p:nvPr/>
        </p:nvSpPr>
        <p:spPr>
          <a:xfrm>
            <a:off x="4533900" y="1752606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593"/>
                </a:moveTo>
                <a:lnTo>
                  <a:pt x="0" y="228593"/>
                </a:lnTo>
                <a:lnTo>
                  <a:pt x="38100" y="304793"/>
                </a:lnTo>
                <a:lnTo>
                  <a:pt x="69844" y="241304"/>
                </a:lnTo>
                <a:lnTo>
                  <a:pt x="28590" y="241304"/>
                </a:lnTo>
                <a:lnTo>
                  <a:pt x="28590" y="228593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593"/>
                </a:moveTo>
                <a:lnTo>
                  <a:pt x="47640" y="228593"/>
                </a:lnTo>
                <a:lnTo>
                  <a:pt x="47640" y="241304"/>
                </a:lnTo>
                <a:lnTo>
                  <a:pt x="69844" y="241304"/>
                </a:lnTo>
                <a:lnTo>
                  <a:pt x="76200" y="2285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3" name="Google Shape;83;p11"/>
          <p:cNvSpPr/>
          <p:nvPr/>
        </p:nvSpPr>
        <p:spPr>
          <a:xfrm>
            <a:off x="4533900" y="2362206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593"/>
                </a:moveTo>
                <a:lnTo>
                  <a:pt x="0" y="228593"/>
                </a:lnTo>
                <a:lnTo>
                  <a:pt x="38100" y="304793"/>
                </a:lnTo>
                <a:lnTo>
                  <a:pt x="69844" y="241304"/>
                </a:lnTo>
                <a:lnTo>
                  <a:pt x="28590" y="241304"/>
                </a:lnTo>
                <a:lnTo>
                  <a:pt x="28590" y="228593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593"/>
                </a:moveTo>
                <a:lnTo>
                  <a:pt x="47640" y="228593"/>
                </a:lnTo>
                <a:lnTo>
                  <a:pt x="47640" y="241304"/>
                </a:lnTo>
                <a:lnTo>
                  <a:pt x="69844" y="241304"/>
                </a:lnTo>
                <a:lnTo>
                  <a:pt x="76200" y="2285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4" name="Google Shape;84;p11"/>
          <p:cNvSpPr/>
          <p:nvPr/>
        </p:nvSpPr>
        <p:spPr>
          <a:xfrm>
            <a:off x="4533900" y="2971806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593"/>
                </a:moveTo>
                <a:lnTo>
                  <a:pt x="0" y="228593"/>
                </a:lnTo>
                <a:lnTo>
                  <a:pt x="38100" y="304793"/>
                </a:lnTo>
                <a:lnTo>
                  <a:pt x="69844" y="241304"/>
                </a:lnTo>
                <a:lnTo>
                  <a:pt x="28590" y="241304"/>
                </a:lnTo>
                <a:lnTo>
                  <a:pt x="28590" y="228593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593"/>
                </a:moveTo>
                <a:lnTo>
                  <a:pt x="47640" y="228593"/>
                </a:lnTo>
                <a:lnTo>
                  <a:pt x="47640" y="241304"/>
                </a:lnTo>
                <a:lnTo>
                  <a:pt x="69844" y="241304"/>
                </a:lnTo>
                <a:lnTo>
                  <a:pt x="76200" y="2285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5" name="Google Shape;85;p11"/>
          <p:cNvSpPr/>
          <p:nvPr/>
        </p:nvSpPr>
        <p:spPr>
          <a:xfrm>
            <a:off x="4533900" y="3581400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600"/>
                </a:moveTo>
                <a:lnTo>
                  <a:pt x="0" y="228600"/>
                </a:lnTo>
                <a:lnTo>
                  <a:pt x="38100" y="304800"/>
                </a:lnTo>
                <a:lnTo>
                  <a:pt x="69847" y="241304"/>
                </a:lnTo>
                <a:lnTo>
                  <a:pt x="28590" y="241304"/>
                </a:lnTo>
                <a:lnTo>
                  <a:pt x="28590" y="228600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600"/>
                </a:moveTo>
                <a:lnTo>
                  <a:pt x="47640" y="228600"/>
                </a:lnTo>
                <a:lnTo>
                  <a:pt x="47640" y="241304"/>
                </a:lnTo>
                <a:lnTo>
                  <a:pt x="69847" y="241304"/>
                </a:lnTo>
                <a:lnTo>
                  <a:pt x="76200" y="228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6" name="Google Shape;86;p11"/>
          <p:cNvSpPr/>
          <p:nvPr/>
        </p:nvSpPr>
        <p:spPr>
          <a:xfrm>
            <a:off x="4533900" y="4114800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600"/>
                </a:moveTo>
                <a:lnTo>
                  <a:pt x="0" y="228600"/>
                </a:lnTo>
                <a:lnTo>
                  <a:pt x="38100" y="304800"/>
                </a:lnTo>
                <a:lnTo>
                  <a:pt x="69847" y="241304"/>
                </a:lnTo>
                <a:lnTo>
                  <a:pt x="28590" y="241304"/>
                </a:lnTo>
                <a:lnTo>
                  <a:pt x="28590" y="228600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600"/>
                </a:moveTo>
                <a:lnTo>
                  <a:pt x="47640" y="228600"/>
                </a:lnTo>
                <a:lnTo>
                  <a:pt x="47640" y="241304"/>
                </a:lnTo>
                <a:lnTo>
                  <a:pt x="69847" y="241304"/>
                </a:lnTo>
                <a:lnTo>
                  <a:pt x="76200" y="228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7" name="Google Shape;87;p11"/>
          <p:cNvSpPr/>
          <p:nvPr/>
        </p:nvSpPr>
        <p:spPr>
          <a:xfrm>
            <a:off x="4533900" y="4724400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600"/>
                </a:moveTo>
                <a:lnTo>
                  <a:pt x="0" y="228600"/>
                </a:lnTo>
                <a:lnTo>
                  <a:pt x="38100" y="304800"/>
                </a:lnTo>
                <a:lnTo>
                  <a:pt x="69847" y="241304"/>
                </a:lnTo>
                <a:lnTo>
                  <a:pt x="28590" y="241304"/>
                </a:lnTo>
                <a:lnTo>
                  <a:pt x="28590" y="228600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600"/>
                </a:moveTo>
                <a:lnTo>
                  <a:pt x="47640" y="228600"/>
                </a:lnTo>
                <a:lnTo>
                  <a:pt x="47640" y="241304"/>
                </a:lnTo>
                <a:lnTo>
                  <a:pt x="69847" y="241304"/>
                </a:lnTo>
                <a:lnTo>
                  <a:pt x="76200" y="228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8" name="Google Shape;88;p11"/>
          <p:cNvSpPr/>
          <p:nvPr/>
        </p:nvSpPr>
        <p:spPr>
          <a:xfrm>
            <a:off x="4533900" y="5334000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600"/>
                </a:moveTo>
                <a:lnTo>
                  <a:pt x="0" y="228600"/>
                </a:lnTo>
                <a:lnTo>
                  <a:pt x="38100" y="304800"/>
                </a:lnTo>
                <a:lnTo>
                  <a:pt x="69847" y="241304"/>
                </a:lnTo>
                <a:lnTo>
                  <a:pt x="28590" y="241304"/>
                </a:lnTo>
                <a:lnTo>
                  <a:pt x="28590" y="228600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600"/>
                </a:moveTo>
                <a:lnTo>
                  <a:pt x="47640" y="228600"/>
                </a:lnTo>
                <a:lnTo>
                  <a:pt x="47640" y="241304"/>
                </a:lnTo>
                <a:lnTo>
                  <a:pt x="69847" y="241304"/>
                </a:lnTo>
                <a:lnTo>
                  <a:pt x="76200" y="228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sp>
        <p:nvSpPr>
          <p:cNvPr id="89" name="Google Shape;89;p11"/>
          <p:cNvSpPr/>
          <p:nvPr/>
        </p:nvSpPr>
        <p:spPr>
          <a:xfrm>
            <a:off x="4533900" y="6019800"/>
            <a:ext cx="76200" cy="304800"/>
          </a:xfrm>
          <a:custGeom>
            <a:avLst/>
            <a:gdLst/>
            <a:ahLst/>
            <a:cxnLst/>
            <a:rect l="l" t="t" r="r" b="b"/>
            <a:pathLst>
              <a:path w="76200" h="304800" extrusionOk="0">
                <a:moveTo>
                  <a:pt x="28590" y="228600"/>
                </a:moveTo>
                <a:lnTo>
                  <a:pt x="0" y="228600"/>
                </a:lnTo>
                <a:lnTo>
                  <a:pt x="38100" y="304800"/>
                </a:lnTo>
                <a:lnTo>
                  <a:pt x="69847" y="241304"/>
                </a:lnTo>
                <a:lnTo>
                  <a:pt x="28590" y="241304"/>
                </a:lnTo>
                <a:lnTo>
                  <a:pt x="28590" y="228600"/>
                </a:lnTo>
                <a:close/>
              </a:path>
              <a:path w="76200" h="304800" extrusionOk="0">
                <a:moveTo>
                  <a:pt x="47640" y="0"/>
                </a:moveTo>
                <a:lnTo>
                  <a:pt x="28590" y="0"/>
                </a:lnTo>
                <a:lnTo>
                  <a:pt x="28590" y="241304"/>
                </a:lnTo>
                <a:lnTo>
                  <a:pt x="47640" y="241304"/>
                </a:lnTo>
                <a:lnTo>
                  <a:pt x="47640" y="0"/>
                </a:lnTo>
                <a:close/>
              </a:path>
              <a:path w="76200" h="304800" extrusionOk="0">
                <a:moveTo>
                  <a:pt x="76200" y="228600"/>
                </a:moveTo>
                <a:lnTo>
                  <a:pt x="47640" y="228600"/>
                </a:lnTo>
                <a:lnTo>
                  <a:pt x="47640" y="241304"/>
                </a:lnTo>
                <a:lnTo>
                  <a:pt x="69847" y="241304"/>
                </a:lnTo>
                <a:lnTo>
                  <a:pt x="76200" y="2286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2"/>
          <p:cNvSpPr txBox="1">
            <a:spLocks noGrp="1"/>
          </p:cNvSpPr>
          <p:nvPr>
            <p:ph type="title"/>
          </p:nvPr>
        </p:nvSpPr>
        <p:spPr>
          <a:xfrm>
            <a:off x="383861" y="595865"/>
            <a:ext cx="3156600" cy="44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50">
                <a:solidFill>
                  <a:srgbClr val="FFCC00"/>
                </a:solidFill>
              </a:rPr>
              <a:t>Chemical changes</a:t>
            </a:r>
            <a:endParaRPr sz="2750"/>
          </a:p>
        </p:txBody>
      </p:sp>
      <p:sp>
        <p:nvSpPr>
          <p:cNvPr id="92" name="Google Shape;92;p12"/>
          <p:cNvSpPr txBox="1"/>
          <p:nvPr/>
        </p:nvSpPr>
        <p:spPr>
          <a:xfrm>
            <a:off x="383849" y="1386111"/>
            <a:ext cx="8146500" cy="468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3334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Cementum exposed to saliva may absorb calcium,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53695" marR="0" lvl="0" indent="0" algn="ctr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phosphorus, magnesium and fluoride.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700">
              <a:latin typeface="Arial"/>
              <a:ea typeface="Arial"/>
              <a:cs typeface="Arial"/>
              <a:sym typeface="Arial"/>
            </a:endParaRPr>
          </a:p>
          <a:p>
            <a:pPr marL="20320" marR="0" lvl="0" indent="0" algn="ctr" rtl="0">
              <a:lnSpc>
                <a:spcPct val="100000"/>
              </a:lnSpc>
              <a:spcBef>
                <a:spcPts val="20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Increased mineral content of the root surface alters the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53060" marR="0" lvl="0" indent="0" algn="ctr" rtl="0">
              <a:lnSpc>
                <a:spcPct val="119375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chemical composition of the cementum, making it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346075" marR="0" lvl="0" indent="0" algn="ctr" rtl="0">
              <a:lnSpc>
                <a:spcPct val="11937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resistant to dental caries.</a:t>
            </a:r>
            <a:endParaRPr sz="24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55"/>
              </a:spcBef>
              <a:spcAft>
                <a:spcPts val="0"/>
              </a:spcAft>
              <a:buNone/>
            </a:pPr>
            <a:endParaRPr sz="2500"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5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Cytotoxic changes</a:t>
            </a:r>
            <a:endParaRPr sz="2750"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634" algn="just" rtl="0">
              <a:lnSpc>
                <a:spcPct val="101699"/>
              </a:lnSpc>
              <a:spcBef>
                <a:spcPts val="38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Histologic studies of periodontally involved cementum  have shown the presence of bacteria in the cementum or  endotonins in the cementum.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2"/>
          <p:cNvSpPr/>
          <p:nvPr/>
        </p:nvSpPr>
        <p:spPr>
          <a:xfrm>
            <a:off x="4650050" y="2095401"/>
            <a:ext cx="52578" cy="750951"/>
          </a:xfrm>
          <a:custGeom>
            <a:avLst/>
            <a:gdLst/>
            <a:ahLst/>
            <a:cxnLst/>
            <a:rect l="l" t="t" r="r" b="b"/>
            <a:pathLst>
              <a:path w="76200" h="685800" extrusionOk="0">
                <a:moveTo>
                  <a:pt x="28590" y="609593"/>
                </a:moveTo>
                <a:lnTo>
                  <a:pt x="0" y="609593"/>
                </a:lnTo>
                <a:lnTo>
                  <a:pt x="38100" y="685793"/>
                </a:lnTo>
                <a:lnTo>
                  <a:pt x="69844" y="622304"/>
                </a:lnTo>
                <a:lnTo>
                  <a:pt x="28590" y="622304"/>
                </a:lnTo>
                <a:lnTo>
                  <a:pt x="28590" y="609593"/>
                </a:lnTo>
                <a:close/>
              </a:path>
              <a:path w="76200" h="685800" extrusionOk="0">
                <a:moveTo>
                  <a:pt x="47640" y="0"/>
                </a:moveTo>
                <a:lnTo>
                  <a:pt x="28590" y="0"/>
                </a:lnTo>
                <a:lnTo>
                  <a:pt x="28590" y="622304"/>
                </a:lnTo>
                <a:lnTo>
                  <a:pt x="47640" y="622304"/>
                </a:lnTo>
                <a:lnTo>
                  <a:pt x="47640" y="0"/>
                </a:lnTo>
                <a:close/>
              </a:path>
              <a:path w="76200" h="685800" extrusionOk="0">
                <a:moveTo>
                  <a:pt x="76200" y="609593"/>
                </a:moveTo>
                <a:lnTo>
                  <a:pt x="47640" y="609593"/>
                </a:lnTo>
                <a:lnTo>
                  <a:pt x="47640" y="622304"/>
                </a:lnTo>
                <a:lnTo>
                  <a:pt x="69844" y="622304"/>
                </a:lnTo>
                <a:lnTo>
                  <a:pt x="76200" y="609593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3"/>
          <p:cNvGrpSpPr/>
          <p:nvPr/>
        </p:nvGrpSpPr>
        <p:grpSpPr>
          <a:xfrm>
            <a:off x="533400" y="609526"/>
            <a:ext cx="7924800" cy="6126300"/>
            <a:chOff x="533400" y="609526"/>
            <a:chExt cx="7924800" cy="6126300"/>
          </a:xfrm>
        </p:grpSpPr>
        <p:sp>
          <p:nvSpPr>
            <p:cNvPr id="96" name="Google Shape;96;p13"/>
            <p:cNvSpPr/>
            <p:nvPr/>
          </p:nvSpPr>
          <p:spPr>
            <a:xfrm>
              <a:off x="533400" y="609526"/>
              <a:ext cx="7924800" cy="61263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97" name="Google Shape;97;p13"/>
            <p:cNvSpPr/>
            <p:nvPr/>
          </p:nvSpPr>
          <p:spPr>
            <a:xfrm>
              <a:off x="3124200" y="3124200"/>
              <a:ext cx="304800" cy="1828800"/>
            </a:xfrm>
            <a:custGeom>
              <a:avLst/>
              <a:gdLst/>
              <a:ahLst/>
              <a:cxnLst/>
              <a:rect l="l" t="t" r="r" b="b"/>
              <a:pathLst>
                <a:path w="304800" h="1828800" extrusionOk="0">
                  <a:moveTo>
                    <a:pt x="304799" y="1828799"/>
                  </a:moveTo>
                  <a:lnTo>
                    <a:pt x="256623" y="1821033"/>
                  </a:lnTo>
                  <a:lnTo>
                    <a:pt x="214786" y="1799405"/>
                  </a:lnTo>
                  <a:lnTo>
                    <a:pt x="181799" y="1766419"/>
                  </a:lnTo>
                  <a:lnTo>
                    <a:pt x="160167" y="1724582"/>
                  </a:lnTo>
                  <a:lnTo>
                    <a:pt x="152399" y="1676399"/>
                  </a:lnTo>
                  <a:lnTo>
                    <a:pt x="152399" y="1066799"/>
                  </a:lnTo>
                  <a:lnTo>
                    <a:pt x="144635" y="1018617"/>
                  </a:lnTo>
                  <a:lnTo>
                    <a:pt x="123009" y="976780"/>
                  </a:lnTo>
                  <a:lnTo>
                    <a:pt x="90026" y="943794"/>
                  </a:lnTo>
                  <a:lnTo>
                    <a:pt x="48188" y="922166"/>
                  </a:lnTo>
                  <a:lnTo>
                    <a:pt x="0" y="914399"/>
                  </a:lnTo>
                  <a:lnTo>
                    <a:pt x="48188" y="906633"/>
                  </a:lnTo>
                  <a:lnTo>
                    <a:pt x="90026" y="885005"/>
                  </a:lnTo>
                  <a:lnTo>
                    <a:pt x="123009" y="852019"/>
                  </a:lnTo>
                  <a:lnTo>
                    <a:pt x="144635" y="810182"/>
                  </a:lnTo>
                  <a:lnTo>
                    <a:pt x="152399" y="761999"/>
                  </a:lnTo>
                  <a:lnTo>
                    <a:pt x="152399" y="152399"/>
                  </a:lnTo>
                  <a:lnTo>
                    <a:pt x="160167" y="104211"/>
                  </a:lnTo>
                  <a:lnTo>
                    <a:pt x="181799" y="62373"/>
                  </a:lnTo>
                  <a:lnTo>
                    <a:pt x="214786" y="29390"/>
                  </a:lnTo>
                  <a:lnTo>
                    <a:pt x="256623" y="7764"/>
                  </a:lnTo>
                  <a:lnTo>
                    <a:pt x="304799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98" name="Google Shape;98;p13"/>
          <p:cNvSpPr txBox="1">
            <a:spLocks noGrp="1"/>
          </p:cNvSpPr>
          <p:nvPr>
            <p:ph type="title"/>
          </p:nvPr>
        </p:nvSpPr>
        <p:spPr>
          <a:xfrm>
            <a:off x="794700" y="106353"/>
            <a:ext cx="7924800" cy="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solidFill>
                  <a:srgbClr val="FFCC00"/>
                </a:solidFill>
              </a:rPr>
              <a:t>Five zones can be seen at the bottom of the pocket</a:t>
            </a:r>
            <a:endParaRPr sz="2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4"/>
          <p:cNvSpPr txBox="1">
            <a:spLocks noGrp="1"/>
          </p:cNvSpPr>
          <p:nvPr>
            <p:ph type="title"/>
          </p:nvPr>
        </p:nvSpPr>
        <p:spPr>
          <a:xfrm>
            <a:off x="794699" y="471799"/>
            <a:ext cx="7552200" cy="51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DIAGNOSIS/DETECTION OF POCKETS</a:t>
            </a:r>
            <a:endParaRPr/>
          </a:p>
        </p:txBody>
      </p:sp>
      <p:sp>
        <p:nvSpPr>
          <p:cNvPr id="101" name="Google Shape;101;p14"/>
          <p:cNvSpPr txBox="1"/>
          <p:nvPr/>
        </p:nvSpPr>
        <p:spPr>
          <a:xfrm>
            <a:off x="539926" y="989950"/>
            <a:ext cx="8061600" cy="561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6500" rIns="0" bIns="0" anchor="t" anchorCtr="0">
            <a:spAutoFit/>
          </a:bodyPr>
          <a:lstStyle/>
          <a:p>
            <a:pPr marL="260350" marR="0" lvl="0" indent="-24828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CC00"/>
              </a:buClr>
              <a:buSzPts val="2200"/>
              <a:buFont typeface="Arial"/>
              <a:buAutoNum type="arabicPeriod"/>
            </a:pPr>
            <a:r>
              <a:rPr lang="en-US" sz="23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Careful exploration with a periodontal probe 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– accurate method.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260350" marR="0" lvl="0" indent="-248284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Clr>
                <a:srgbClr val="FFCC00"/>
              </a:buClr>
              <a:buSzPts val="2200"/>
              <a:buFont typeface="Arial"/>
              <a:buAutoNum type="arabicPeriod"/>
            </a:pPr>
            <a:r>
              <a:rPr lang="en-US" sz="23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Radiograph:</a:t>
            </a:r>
            <a:r>
              <a:rPr lang="en-US" sz="23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Pockets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are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not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detected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by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radiographic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examination because pocket is a soft tissue change.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20"/>
              </a:spcBef>
              <a:spcAft>
                <a:spcPts val="0"/>
              </a:spcAft>
              <a:buNone/>
            </a:pPr>
            <a:endParaRPr sz="2350">
              <a:latin typeface="Arial"/>
              <a:ea typeface="Arial"/>
              <a:cs typeface="Arial"/>
              <a:sym typeface="Arial"/>
            </a:endParaRPr>
          </a:p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3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Disadvantages of radiograph: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355600" marR="15875" lvl="0" indent="-343535" algn="l" rtl="0">
              <a:lnSpc>
                <a:spcPct val="100699"/>
              </a:lnSpc>
              <a:spcBef>
                <a:spcPts val="675"/>
              </a:spcBef>
              <a:spcAft>
                <a:spcPts val="0"/>
              </a:spcAft>
              <a:buClr>
                <a:srgbClr val="98FF32"/>
              </a:buClr>
              <a:buSzPts val="1800"/>
              <a:buFont typeface="Noto Sans Symbols"/>
              <a:buChar char="⮚"/>
            </a:pPr>
            <a:r>
              <a:rPr lang="en-US" sz="1800"/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Radiograph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indicates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areas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bone 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 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loss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where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may</a:t>
            </a:r>
            <a:r>
              <a:rPr lang="en-US" sz="230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be suspected, they do not  show pocket presence or depth.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441958" marR="0" lvl="0" indent="-429258" algn="l" rtl="0">
              <a:lnSpc>
                <a:spcPct val="100000"/>
              </a:lnSpc>
              <a:spcBef>
                <a:spcPts val="695"/>
              </a:spcBef>
              <a:spcAft>
                <a:spcPts val="0"/>
              </a:spcAft>
              <a:buClr>
                <a:srgbClr val="98FF32"/>
              </a:buClr>
              <a:buSzPts val="2300"/>
              <a:buFont typeface="Noto Sans Symbols"/>
              <a:buChar char="⮚"/>
            </a:pP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Radiograph show no difference before or after pocket elimination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15"/>
              </a:spcBef>
              <a:spcAft>
                <a:spcPts val="0"/>
              </a:spcAft>
              <a:buNone/>
            </a:pPr>
            <a:r>
              <a:rPr lang="en-US" sz="230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unless bone has been modified</a:t>
            </a:r>
            <a:endParaRPr sz="2300">
              <a:latin typeface="Arial"/>
              <a:ea typeface="Arial"/>
              <a:cs typeface="Arial"/>
              <a:sym typeface="Arial"/>
            </a:endParaRPr>
          </a:p>
          <a:p>
            <a:pPr marL="355600" marR="5080" lvl="0" indent="-343535" algn="just" rtl="0">
              <a:lnSpc>
                <a:spcPct val="100699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300" b="1" i="1">
                <a:solidFill>
                  <a:srgbClr val="FFFFFF"/>
                </a:solidFill>
                <a:latin typeface="Trebuchet MS"/>
                <a:ea typeface="Trebuchet MS"/>
                <a:cs typeface="Trebuchet MS"/>
                <a:sym typeface="Trebuchet MS"/>
              </a:rPr>
              <a:t>Note: </a:t>
            </a:r>
            <a:r>
              <a:rPr lang="en-US" sz="2300" i="1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Gutta Percha points or Calibrated Silver points can be  used with radiograph to assist in determining the level of  attachment of periodontal pocket.</a:t>
            </a:r>
            <a:endParaRPr sz="2300">
              <a:latin typeface="Georgia"/>
              <a:ea typeface="Georgia"/>
              <a:cs typeface="Georgia"/>
              <a:sym typeface="Georgia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8391" y="148177"/>
            <a:ext cx="4359910" cy="1135380"/>
          </a:xfrm>
          <a:prstGeom prst="rect">
            <a:avLst/>
          </a:prstGeom>
        </p:spPr>
        <p:txBody>
          <a:bodyPr vert="horz" wrap="square" lIns="0" tIns="12065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0"/>
              </a:spcBef>
            </a:pPr>
            <a:r>
              <a:rPr spc="10" dirty="0"/>
              <a:t>POCKET</a:t>
            </a:r>
            <a:r>
              <a:rPr spc="-110" dirty="0"/>
              <a:t> </a:t>
            </a:r>
            <a:r>
              <a:rPr spc="10" dirty="0"/>
              <a:t>PROBING</a:t>
            </a:r>
          </a:p>
          <a:p>
            <a:pPr algn="ctr">
              <a:lnSpc>
                <a:spcPct val="100000"/>
              </a:lnSpc>
              <a:spcBef>
                <a:spcPts val="740"/>
              </a:spcBef>
              <a:tabLst>
                <a:tab pos="2131060" algn="l"/>
              </a:tabLst>
            </a:pPr>
            <a:r>
              <a:rPr sz="2750" b="0" spc="-20" dirty="0">
                <a:latin typeface="Arial"/>
                <a:cs typeface="Arial"/>
              </a:rPr>
              <a:t>Two</a:t>
            </a:r>
            <a:r>
              <a:rPr sz="2750" b="0" spc="25" dirty="0">
                <a:latin typeface="Arial"/>
                <a:cs typeface="Arial"/>
              </a:rPr>
              <a:t> </a:t>
            </a:r>
            <a:r>
              <a:rPr sz="2750" b="0" spc="-25" dirty="0">
                <a:latin typeface="Arial"/>
                <a:cs typeface="Arial"/>
              </a:rPr>
              <a:t>different</a:t>
            </a:r>
            <a:r>
              <a:rPr sz="2750" b="0" spc="-25" dirty="0">
                <a:latin typeface="Times New Roman"/>
                <a:cs typeface="Times New Roman"/>
              </a:rPr>
              <a:t>	</a:t>
            </a:r>
            <a:r>
              <a:rPr sz="2750" b="0" spc="20" dirty="0">
                <a:latin typeface="Arial"/>
                <a:cs typeface="Arial"/>
              </a:rPr>
              <a:t>pocket</a:t>
            </a:r>
            <a:r>
              <a:rPr sz="2750" b="0" spc="-80" dirty="0">
                <a:latin typeface="Arial"/>
                <a:cs typeface="Arial"/>
              </a:rPr>
              <a:t> </a:t>
            </a:r>
            <a:r>
              <a:rPr sz="2750" b="0" spc="10" dirty="0">
                <a:latin typeface="Arial"/>
                <a:cs typeface="Arial"/>
              </a:rPr>
              <a:t>depths</a:t>
            </a:r>
            <a:endParaRPr sz="27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83861" y="2139498"/>
            <a:ext cx="3783965" cy="1360805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50800">
              <a:lnSpc>
                <a:spcPct val="100000"/>
              </a:lnSpc>
              <a:spcBef>
                <a:spcPts val="1415"/>
              </a:spcBef>
            </a:pPr>
            <a:r>
              <a:rPr sz="2150" b="1" spc="10" dirty="0">
                <a:solidFill>
                  <a:srgbClr val="FFCC00"/>
                </a:solidFill>
                <a:latin typeface="Arial"/>
                <a:cs typeface="Arial"/>
              </a:rPr>
              <a:t>Biologic </a:t>
            </a:r>
            <a:r>
              <a:rPr sz="2150" b="1" spc="20" dirty="0">
                <a:solidFill>
                  <a:srgbClr val="FFCC00"/>
                </a:solidFill>
                <a:latin typeface="Arial"/>
                <a:cs typeface="Arial"/>
              </a:rPr>
              <a:t>or histologic</a:t>
            </a:r>
            <a:r>
              <a:rPr sz="2150" b="1" spc="160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150" b="1" spc="25" dirty="0">
                <a:solidFill>
                  <a:srgbClr val="FFCC00"/>
                </a:solidFill>
                <a:latin typeface="Arial"/>
                <a:cs typeface="Arial"/>
              </a:rPr>
              <a:t>depth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Distance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between</a:t>
            </a:r>
            <a:r>
              <a:rPr sz="2150" spc="10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gingiva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margin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base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of the</a:t>
            </a:r>
            <a:r>
              <a:rPr sz="2150" spc="15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808223" y="2139498"/>
            <a:ext cx="3563620" cy="1360805"/>
          </a:xfrm>
          <a:prstGeom prst="rect">
            <a:avLst/>
          </a:prstGeom>
        </p:spPr>
        <p:txBody>
          <a:bodyPr vert="horz" wrap="square" lIns="0" tIns="179705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1415"/>
              </a:spcBef>
            </a:pPr>
            <a:r>
              <a:rPr sz="2150" b="1" spc="5" dirty="0">
                <a:solidFill>
                  <a:srgbClr val="FFCC00"/>
                </a:solidFill>
                <a:latin typeface="Arial"/>
                <a:cs typeface="Arial"/>
              </a:rPr>
              <a:t>Clinical </a:t>
            </a:r>
            <a:r>
              <a:rPr sz="2150" b="1" spc="20" dirty="0">
                <a:solidFill>
                  <a:srgbClr val="FFCC00"/>
                </a:solidFill>
                <a:latin typeface="Arial"/>
                <a:cs typeface="Arial"/>
              </a:rPr>
              <a:t>or </a:t>
            </a:r>
            <a:r>
              <a:rPr sz="2150" b="1" spc="15" dirty="0">
                <a:solidFill>
                  <a:srgbClr val="FFCC00"/>
                </a:solidFill>
                <a:latin typeface="Arial"/>
                <a:cs typeface="Arial"/>
              </a:rPr>
              <a:t>probing</a:t>
            </a:r>
            <a:r>
              <a:rPr sz="2150" b="1" spc="155" dirty="0">
                <a:solidFill>
                  <a:srgbClr val="FFCC00"/>
                </a:solidFill>
                <a:latin typeface="Arial"/>
                <a:cs typeface="Arial"/>
              </a:rPr>
              <a:t> </a:t>
            </a:r>
            <a:r>
              <a:rPr sz="2150" b="1" spc="20" dirty="0">
                <a:solidFill>
                  <a:srgbClr val="FFCC00"/>
                </a:solidFill>
                <a:latin typeface="Arial"/>
                <a:cs typeface="Arial"/>
              </a:rPr>
              <a:t>depth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325"/>
              </a:spcBef>
            </a:pP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Distance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which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150" spc="-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probe</a:t>
            </a:r>
            <a:endParaRPr sz="215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penetrates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into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the</a:t>
            </a:r>
            <a:r>
              <a:rPr sz="2150" spc="15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60370" y="4506224"/>
            <a:ext cx="7910830" cy="69151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150" b="1" i="1" spc="35" dirty="0">
                <a:solidFill>
                  <a:srgbClr val="FFFFFF"/>
                </a:solidFill>
                <a:latin typeface="Trebuchet MS"/>
                <a:cs typeface="Trebuchet MS"/>
              </a:rPr>
              <a:t>Note: </a:t>
            </a:r>
            <a:r>
              <a:rPr sz="2150" i="1" spc="80" dirty="0">
                <a:solidFill>
                  <a:srgbClr val="FFFFFF"/>
                </a:solidFill>
                <a:latin typeface="Georgia"/>
                <a:cs typeface="Georgia"/>
              </a:rPr>
              <a:t>Standardized </a:t>
            </a:r>
            <a:r>
              <a:rPr sz="2150" i="1" spc="55" dirty="0">
                <a:solidFill>
                  <a:srgbClr val="FFFFFF"/>
                </a:solidFill>
                <a:latin typeface="Georgia"/>
                <a:cs typeface="Georgia"/>
              </a:rPr>
              <a:t>force </a:t>
            </a:r>
            <a:r>
              <a:rPr sz="2150" i="1" spc="155" dirty="0">
                <a:solidFill>
                  <a:srgbClr val="FFFFFF"/>
                </a:solidFill>
                <a:latin typeface="Georgia"/>
                <a:cs typeface="Georgia"/>
              </a:rPr>
              <a:t>used </a:t>
            </a:r>
            <a:r>
              <a:rPr sz="2150" i="1" spc="10" dirty="0">
                <a:solidFill>
                  <a:srgbClr val="FFFFFF"/>
                </a:solidFill>
                <a:latin typeface="Georgia"/>
                <a:cs typeface="Georgia"/>
              </a:rPr>
              <a:t>for </a:t>
            </a:r>
            <a:r>
              <a:rPr sz="2150" i="1" spc="30" dirty="0">
                <a:solidFill>
                  <a:srgbClr val="FFFFFF"/>
                </a:solidFill>
                <a:latin typeface="Georgia"/>
                <a:cs typeface="Georgia"/>
              </a:rPr>
              <a:t>penetration </a:t>
            </a:r>
            <a:r>
              <a:rPr sz="2150" i="1" spc="35" dirty="0">
                <a:solidFill>
                  <a:srgbClr val="FFFFFF"/>
                </a:solidFill>
                <a:latin typeface="Georgia"/>
                <a:cs typeface="Georgia"/>
              </a:rPr>
              <a:t>of </a:t>
            </a:r>
            <a:r>
              <a:rPr sz="2150" i="1" spc="120" dirty="0">
                <a:solidFill>
                  <a:srgbClr val="FFFFFF"/>
                </a:solidFill>
                <a:latin typeface="Georgia"/>
                <a:cs typeface="Georgia"/>
              </a:rPr>
              <a:t>a </a:t>
            </a:r>
            <a:r>
              <a:rPr sz="2150" i="1" spc="40" dirty="0">
                <a:solidFill>
                  <a:srgbClr val="FFFFFF"/>
                </a:solidFill>
                <a:latin typeface="Georgia"/>
                <a:cs typeface="Georgia"/>
              </a:rPr>
              <a:t>probe</a:t>
            </a:r>
            <a:r>
              <a:rPr sz="2150" i="1" spc="1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150" i="1" spc="100" dirty="0">
                <a:solidFill>
                  <a:srgbClr val="FFFFFF"/>
                </a:solidFill>
                <a:latin typeface="Georgia"/>
                <a:cs typeface="Georgia"/>
              </a:rPr>
              <a:t>is</a:t>
            </a:r>
            <a:endParaRPr sz="215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sz="2150" i="1" spc="175" dirty="0">
                <a:solidFill>
                  <a:srgbClr val="FFFFFF"/>
                </a:solidFill>
                <a:latin typeface="Georgia"/>
                <a:cs typeface="Georgia"/>
              </a:rPr>
              <a:t>25 </a:t>
            </a:r>
            <a:r>
              <a:rPr sz="2150" i="1" spc="100" dirty="0">
                <a:solidFill>
                  <a:srgbClr val="FFFFFF"/>
                </a:solidFill>
                <a:latin typeface="Georgia"/>
                <a:cs typeface="Georgia"/>
              </a:rPr>
              <a:t>ponds </a:t>
            </a:r>
            <a:r>
              <a:rPr sz="2150" i="1" spc="-45" dirty="0">
                <a:solidFill>
                  <a:srgbClr val="FFFFFF"/>
                </a:solidFill>
                <a:latin typeface="Georgia"/>
                <a:cs typeface="Georgia"/>
              </a:rPr>
              <a:t>or </a:t>
            </a:r>
            <a:r>
              <a:rPr sz="2150" i="1" spc="175" dirty="0">
                <a:solidFill>
                  <a:srgbClr val="FFFFFF"/>
                </a:solidFill>
                <a:latin typeface="Georgia"/>
                <a:cs typeface="Georgia"/>
              </a:rPr>
              <a:t>25 </a:t>
            </a:r>
            <a:r>
              <a:rPr sz="2150" i="1" spc="10" dirty="0">
                <a:solidFill>
                  <a:srgbClr val="FFFFFF"/>
                </a:solidFill>
                <a:latin typeface="Georgia"/>
                <a:cs typeface="Georgia"/>
              </a:rPr>
              <a:t>grams </a:t>
            </a:r>
            <a:r>
              <a:rPr sz="2150" i="1" spc="75" dirty="0">
                <a:solidFill>
                  <a:srgbClr val="FFFFFF"/>
                </a:solidFill>
                <a:latin typeface="Georgia"/>
                <a:cs typeface="Georgia"/>
              </a:rPr>
              <a:t>(0.75</a:t>
            </a:r>
            <a:r>
              <a:rPr sz="2150" i="1" spc="-1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150" i="1" spc="-75" dirty="0">
                <a:solidFill>
                  <a:srgbClr val="FFFFFF"/>
                </a:solidFill>
                <a:latin typeface="Georgia"/>
                <a:cs typeface="Georgia"/>
              </a:rPr>
              <a:t>N).</a:t>
            </a:r>
            <a:endParaRPr sz="2150">
              <a:latin typeface="Georgia"/>
              <a:cs typeface="Georgia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1790700" y="1460497"/>
            <a:ext cx="5029200" cy="882650"/>
            <a:chOff x="1790700" y="1460497"/>
            <a:chExt cx="5029200" cy="882650"/>
          </a:xfrm>
        </p:grpSpPr>
        <p:sp>
          <p:nvSpPr>
            <p:cNvPr id="7" name="object 7"/>
            <p:cNvSpPr/>
            <p:nvPr/>
          </p:nvSpPr>
          <p:spPr>
            <a:xfrm>
              <a:off x="1828799" y="1885950"/>
              <a:ext cx="4953000" cy="0"/>
            </a:xfrm>
            <a:custGeom>
              <a:avLst/>
              <a:gdLst/>
              <a:ahLst/>
              <a:cxnLst/>
              <a:rect l="l" t="t" r="r" b="b"/>
              <a:pathLst>
                <a:path w="4953000">
                  <a:moveTo>
                    <a:pt x="0" y="0"/>
                  </a:moveTo>
                  <a:lnTo>
                    <a:pt x="4952999" y="0"/>
                  </a:lnTo>
                </a:path>
              </a:pathLst>
            </a:custGeom>
            <a:ln w="95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790700" y="1460499"/>
              <a:ext cx="5029200" cy="882650"/>
            </a:xfrm>
            <a:custGeom>
              <a:avLst/>
              <a:gdLst/>
              <a:ahLst/>
              <a:cxnLst/>
              <a:rect l="l" t="t" r="r" b="b"/>
              <a:pathLst>
                <a:path w="5029200" h="882650">
                  <a:moveTo>
                    <a:pt x="76200" y="806450"/>
                  </a:moveTo>
                  <a:lnTo>
                    <a:pt x="47625" y="806450"/>
                  </a:lnTo>
                  <a:lnTo>
                    <a:pt x="47625" y="425462"/>
                  </a:lnTo>
                  <a:lnTo>
                    <a:pt x="28575" y="425462"/>
                  </a:lnTo>
                  <a:lnTo>
                    <a:pt x="28575" y="806450"/>
                  </a:lnTo>
                  <a:lnTo>
                    <a:pt x="0" y="806450"/>
                  </a:lnTo>
                  <a:lnTo>
                    <a:pt x="38100" y="882650"/>
                  </a:lnTo>
                  <a:lnTo>
                    <a:pt x="69837" y="819162"/>
                  </a:lnTo>
                  <a:lnTo>
                    <a:pt x="76200" y="806450"/>
                  </a:lnTo>
                  <a:close/>
                </a:path>
                <a:path w="5029200" h="882650">
                  <a:moveTo>
                    <a:pt x="2762250" y="381012"/>
                  </a:moveTo>
                  <a:lnTo>
                    <a:pt x="2733687" y="381012"/>
                  </a:lnTo>
                  <a:lnTo>
                    <a:pt x="2733687" y="0"/>
                  </a:lnTo>
                  <a:lnTo>
                    <a:pt x="2714637" y="0"/>
                  </a:lnTo>
                  <a:lnTo>
                    <a:pt x="2714637" y="381012"/>
                  </a:lnTo>
                  <a:lnTo>
                    <a:pt x="2686050" y="381012"/>
                  </a:lnTo>
                  <a:lnTo>
                    <a:pt x="2724150" y="457212"/>
                  </a:lnTo>
                  <a:lnTo>
                    <a:pt x="2755900" y="393700"/>
                  </a:lnTo>
                  <a:lnTo>
                    <a:pt x="2762250" y="381012"/>
                  </a:lnTo>
                  <a:close/>
                </a:path>
                <a:path w="5029200" h="882650">
                  <a:moveTo>
                    <a:pt x="5029200" y="806450"/>
                  </a:moveTo>
                  <a:lnTo>
                    <a:pt x="5000637" y="806450"/>
                  </a:lnTo>
                  <a:lnTo>
                    <a:pt x="5000637" y="425462"/>
                  </a:lnTo>
                  <a:lnTo>
                    <a:pt x="4981587" y="425462"/>
                  </a:lnTo>
                  <a:lnTo>
                    <a:pt x="4981587" y="806450"/>
                  </a:lnTo>
                  <a:lnTo>
                    <a:pt x="4953000" y="806450"/>
                  </a:lnTo>
                  <a:lnTo>
                    <a:pt x="4991100" y="882650"/>
                  </a:lnTo>
                  <a:lnTo>
                    <a:pt x="5022837" y="819162"/>
                  </a:lnTo>
                  <a:lnTo>
                    <a:pt x="5029200" y="80645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5"/>
          <p:cNvSpPr txBox="1">
            <a:spLocks noGrp="1"/>
          </p:cNvSpPr>
          <p:nvPr>
            <p:ph type="title"/>
          </p:nvPr>
        </p:nvSpPr>
        <p:spPr>
          <a:xfrm>
            <a:off x="225103" y="160332"/>
            <a:ext cx="5962800" cy="39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Pocket depth versus level of attachment:</a:t>
            </a:r>
            <a:endParaRPr sz="2400"/>
          </a:p>
        </p:txBody>
      </p:sp>
      <p:sp>
        <p:nvSpPr>
          <p:cNvPr id="104" name="Google Shape;104;p15"/>
          <p:cNvSpPr txBox="1"/>
          <p:nvPr/>
        </p:nvSpPr>
        <p:spPr>
          <a:xfrm>
            <a:off x="225100" y="532125"/>
            <a:ext cx="8618100" cy="74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3325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Pocket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depth: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Distance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between the base of</a:t>
            </a:r>
            <a:r>
              <a:rPr lang="en-US" sz="2400">
                <a:solidFill>
                  <a:srgbClr val="FFFFFF"/>
                </a:solidFill>
              </a:rPr>
              <a:t> 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pocket and the gingival margin</a:t>
            </a:r>
            <a:r>
              <a:rPr lang="en-US" sz="2400">
                <a:solidFill>
                  <a:srgbClr val="FFFFFF"/>
                </a:solidFill>
              </a:rPr>
              <a:t>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5"/>
          <p:cNvSpPr txBox="1"/>
          <p:nvPr/>
        </p:nvSpPr>
        <p:spPr>
          <a:xfrm>
            <a:off x="225100" y="1370548"/>
            <a:ext cx="8919000" cy="74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Level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attachment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 b="1">
                <a:solidFill>
                  <a:srgbClr val="FFCC00"/>
                </a:solidFill>
                <a:latin typeface="Arial"/>
                <a:ea typeface="Arial"/>
                <a:cs typeface="Arial"/>
                <a:sym typeface="Arial"/>
              </a:rPr>
              <a:t>loss:</a:t>
            </a:r>
            <a:r>
              <a:rPr lang="en-US" sz="2400">
                <a:solidFill>
                  <a:srgbClr val="FFCC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Distance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between</a:t>
            </a:r>
            <a:r>
              <a:rPr lang="en-US" sz="2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4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base of the  pocket and a fixed point on the crown such as the CE</a:t>
            </a:r>
            <a:r>
              <a:rPr lang="en-US" sz="2400">
                <a:solidFill>
                  <a:srgbClr val="FFFFFF"/>
                </a:solidFill>
              </a:rPr>
              <a:t>J.</a:t>
            </a:r>
            <a:endParaRPr sz="2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5"/>
          <p:cNvSpPr/>
          <p:nvPr/>
        </p:nvSpPr>
        <p:spPr>
          <a:xfrm>
            <a:off x="5600700" y="4156079"/>
            <a:ext cx="120650" cy="1143000"/>
          </a:xfrm>
          <a:custGeom>
            <a:avLst/>
            <a:gdLst/>
            <a:ahLst/>
            <a:cxnLst/>
            <a:rect l="l" t="t" r="r" b="b"/>
            <a:pathLst>
              <a:path w="120650" h="1143000" extrusionOk="0">
                <a:moveTo>
                  <a:pt x="0" y="0"/>
                </a:moveTo>
                <a:lnTo>
                  <a:pt x="46984" y="7489"/>
                </a:lnTo>
                <a:lnTo>
                  <a:pt x="85328" y="27908"/>
                </a:lnTo>
                <a:lnTo>
                  <a:pt x="111168" y="58185"/>
                </a:lnTo>
                <a:lnTo>
                  <a:pt x="120639" y="95249"/>
                </a:lnTo>
                <a:lnTo>
                  <a:pt x="120639" y="1047749"/>
                </a:lnTo>
                <a:lnTo>
                  <a:pt x="111168" y="1084814"/>
                </a:lnTo>
                <a:lnTo>
                  <a:pt x="85328" y="1115091"/>
                </a:lnTo>
                <a:lnTo>
                  <a:pt x="46984" y="1135510"/>
                </a:lnTo>
                <a:lnTo>
                  <a:pt x="0" y="1142999"/>
                </a:lnTo>
              </a:path>
            </a:pathLst>
          </a:cu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/>
          </a:p>
        </p:txBody>
      </p:sp>
      <p:grpSp>
        <p:nvGrpSpPr>
          <p:cNvPr id="107" name="Google Shape;107;p15"/>
          <p:cNvGrpSpPr/>
          <p:nvPr/>
        </p:nvGrpSpPr>
        <p:grpSpPr>
          <a:xfrm>
            <a:off x="3733800" y="2114550"/>
            <a:ext cx="1770000" cy="4438800"/>
            <a:chOff x="3733800" y="2114550"/>
            <a:chExt cx="1770000" cy="4438800"/>
          </a:xfrm>
        </p:grpSpPr>
        <p:sp>
          <p:nvSpPr>
            <p:cNvPr id="108" name="Google Shape;108;p15"/>
            <p:cNvSpPr/>
            <p:nvPr/>
          </p:nvSpPr>
          <p:spPr>
            <a:xfrm>
              <a:off x="3886200" y="2114550"/>
              <a:ext cx="1617600" cy="44388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  <p:sp>
          <p:nvSpPr>
            <p:cNvPr id="109" name="Google Shape;109;p15"/>
            <p:cNvSpPr/>
            <p:nvPr/>
          </p:nvSpPr>
          <p:spPr>
            <a:xfrm>
              <a:off x="3733800" y="3810000"/>
              <a:ext cx="228600" cy="1600200"/>
            </a:xfrm>
            <a:custGeom>
              <a:avLst/>
              <a:gdLst/>
              <a:ahLst/>
              <a:cxnLst/>
              <a:rect l="l" t="t" r="r" b="b"/>
              <a:pathLst>
                <a:path w="228600" h="1600200" extrusionOk="0">
                  <a:moveTo>
                    <a:pt x="228599" y="1600199"/>
                  </a:moveTo>
                  <a:lnTo>
                    <a:pt x="167830" y="1595437"/>
                  </a:lnTo>
                  <a:lnTo>
                    <a:pt x="113223" y="1581997"/>
                  </a:lnTo>
                  <a:lnTo>
                    <a:pt x="66956" y="1561148"/>
                  </a:lnTo>
                  <a:lnTo>
                    <a:pt x="31211" y="1534161"/>
                  </a:lnTo>
                  <a:lnTo>
                    <a:pt x="8166" y="1502305"/>
                  </a:lnTo>
                  <a:lnTo>
                    <a:pt x="0" y="1466849"/>
                  </a:lnTo>
                  <a:lnTo>
                    <a:pt x="0" y="133349"/>
                  </a:lnTo>
                  <a:lnTo>
                    <a:pt x="31211" y="66038"/>
                  </a:lnTo>
                  <a:lnTo>
                    <a:pt x="66956" y="39050"/>
                  </a:lnTo>
                  <a:lnTo>
                    <a:pt x="113223" y="18202"/>
                  </a:lnTo>
                  <a:lnTo>
                    <a:pt x="167830" y="4762"/>
                  </a:lnTo>
                  <a:lnTo>
                    <a:pt x="228599" y="0"/>
                  </a:lnTo>
                </a:path>
              </a:pathLst>
            </a:custGeom>
            <a:noFill/>
            <a:ln w="9525" cap="flat" cmpd="sng">
              <a:solidFill>
                <a:srgbClr val="FFFFFF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  <p:sp>
        <p:nvSpPr>
          <p:cNvPr id="110" name="Google Shape;110;p15"/>
          <p:cNvSpPr txBox="1"/>
          <p:nvPr/>
        </p:nvSpPr>
        <p:spPr>
          <a:xfrm>
            <a:off x="1385825" y="4372925"/>
            <a:ext cx="2034000" cy="57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0775" rIns="0" bIns="0" anchor="t" anchorCtr="0">
            <a:spAutoFit/>
          </a:bodyPr>
          <a:lstStyle/>
          <a:p>
            <a:pPr marL="813435" marR="5080" lvl="0" indent="-801370" algn="l" rtl="0">
              <a:lnSpc>
                <a:spcPct val="1008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Level of attachment  loss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5"/>
          <p:cNvSpPr txBox="1"/>
          <p:nvPr/>
        </p:nvSpPr>
        <p:spPr>
          <a:xfrm>
            <a:off x="5835413" y="4547804"/>
            <a:ext cx="1371600" cy="3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Pocket depth</a:t>
            </a:r>
            <a:endParaRPr sz="18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891031" y="157093"/>
            <a:ext cx="529399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b="1" dirty="0">
                <a:solidFill>
                  <a:srgbClr val="FF3200"/>
                </a:solidFill>
                <a:latin typeface="Arial"/>
                <a:cs typeface="Arial"/>
              </a:rPr>
              <a:t>PROBING</a:t>
            </a:r>
            <a:r>
              <a:rPr sz="3600" b="1" spc="-90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3600" b="1" spc="5" dirty="0">
                <a:solidFill>
                  <a:srgbClr val="FF3200"/>
                </a:solidFill>
                <a:latin typeface="Arial"/>
                <a:cs typeface="Arial"/>
              </a:rPr>
              <a:t>TECHNIQUES</a:t>
            </a:r>
            <a:endParaRPr sz="36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57200" y="1028700"/>
            <a:ext cx="8382000" cy="5638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164786" y="939223"/>
            <a:ext cx="209550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30" dirty="0">
                <a:solidFill>
                  <a:srgbClr val="FFFFFF"/>
                </a:solidFill>
                <a:latin typeface="Arial"/>
                <a:cs typeface="Arial"/>
              </a:rPr>
              <a:t>1.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60371" y="383090"/>
            <a:ext cx="8148320" cy="13995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just">
              <a:lnSpc>
                <a:spcPct val="125200"/>
              </a:lnSpc>
              <a:spcBef>
                <a:spcPts val="100"/>
              </a:spcBef>
            </a:pPr>
            <a:r>
              <a:rPr sz="2400" b="0" spc="5" dirty="0">
                <a:solidFill>
                  <a:srgbClr val="98FF32"/>
                </a:solidFill>
                <a:latin typeface="Arial"/>
                <a:cs typeface="Arial"/>
              </a:rPr>
              <a:t>2. </a:t>
            </a:r>
            <a:r>
              <a:rPr sz="2400" b="0" spc="-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b="0" spc="-5" dirty="0">
                <a:solidFill>
                  <a:srgbClr val="98FF32"/>
                </a:solidFill>
                <a:latin typeface="Arial"/>
                <a:cs typeface="Arial"/>
              </a:rPr>
              <a:t>probe </a:t>
            </a:r>
            <a:r>
              <a:rPr sz="2400" b="0" spc="15" dirty="0">
                <a:solidFill>
                  <a:srgbClr val="98FF32"/>
                </a:solidFill>
                <a:latin typeface="Arial"/>
                <a:cs typeface="Arial"/>
              </a:rPr>
              <a:t>should </a:t>
            </a:r>
            <a:r>
              <a:rPr sz="2400" b="0" spc="5" dirty="0">
                <a:solidFill>
                  <a:srgbClr val="98FF32"/>
                </a:solidFill>
                <a:latin typeface="Arial"/>
                <a:cs typeface="Arial"/>
              </a:rPr>
              <a:t>be inserted </a:t>
            </a:r>
            <a:r>
              <a:rPr sz="2400" b="0" spc="-15" dirty="0">
                <a:solidFill>
                  <a:srgbClr val="98FF32"/>
                </a:solidFill>
                <a:latin typeface="Arial"/>
                <a:cs typeface="Arial"/>
              </a:rPr>
              <a:t>parallel </a:t>
            </a:r>
            <a:r>
              <a:rPr sz="2400" b="0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400" b="0" spc="30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b="0" spc="-5" dirty="0">
                <a:solidFill>
                  <a:srgbClr val="98FF32"/>
                </a:solidFill>
                <a:latin typeface="Arial"/>
                <a:cs typeface="Arial"/>
              </a:rPr>
              <a:t>vertical axis  </a:t>
            </a:r>
            <a:r>
              <a:rPr sz="2400" b="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b="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b="0" spc="-25" dirty="0">
                <a:solidFill>
                  <a:srgbClr val="98FF32"/>
                </a:solidFill>
                <a:latin typeface="Arial"/>
                <a:cs typeface="Arial"/>
              </a:rPr>
              <a:t>tooth </a:t>
            </a:r>
            <a:r>
              <a:rPr sz="2400" b="0" spc="5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400" b="0" dirty="0">
                <a:solidFill>
                  <a:srgbClr val="98FF32"/>
                </a:solidFill>
                <a:latin typeface="Arial"/>
                <a:cs typeface="Arial"/>
              </a:rPr>
              <a:t>walked circumferentially </a:t>
            </a:r>
            <a:r>
              <a:rPr sz="2400" b="0" spc="-5" dirty="0">
                <a:solidFill>
                  <a:srgbClr val="98FF32"/>
                </a:solidFill>
                <a:latin typeface="Arial"/>
                <a:cs typeface="Arial"/>
              </a:rPr>
              <a:t>around </a:t>
            </a:r>
            <a:r>
              <a:rPr sz="2400" b="0" spc="-15" dirty="0">
                <a:solidFill>
                  <a:srgbClr val="98FF32"/>
                </a:solidFill>
                <a:latin typeface="Arial"/>
                <a:cs typeface="Arial"/>
              </a:rPr>
              <a:t>each </a:t>
            </a:r>
            <a:r>
              <a:rPr sz="2400" b="0" spc="-10" dirty="0">
                <a:solidFill>
                  <a:srgbClr val="98FF32"/>
                </a:solidFill>
                <a:latin typeface="Arial"/>
                <a:cs typeface="Arial"/>
              </a:rPr>
              <a:t>tooth  </a:t>
            </a:r>
            <a:r>
              <a:rPr sz="2400" b="0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400" b="0" spc="-30" dirty="0">
                <a:solidFill>
                  <a:srgbClr val="98FF32"/>
                </a:solidFill>
                <a:latin typeface="Arial"/>
                <a:cs typeface="Arial"/>
              </a:rPr>
              <a:t>detect </a:t>
            </a:r>
            <a:r>
              <a:rPr sz="2400" b="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b="0" spc="-30" dirty="0">
                <a:solidFill>
                  <a:srgbClr val="98FF32"/>
                </a:solidFill>
                <a:latin typeface="Arial"/>
                <a:cs typeface="Arial"/>
              </a:rPr>
              <a:t>area </a:t>
            </a:r>
            <a:r>
              <a:rPr sz="2400" b="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b="0" spc="-50" dirty="0">
                <a:solidFill>
                  <a:srgbClr val="98FF32"/>
                </a:solidFill>
                <a:latin typeface="Arial"/>
                <a:cs typeface="Arial"/>
              </a:rPr>
              <a:t>deepest</a:t>
            </a:r>
            <a:r>
              <a:rPr sz="2400" b="0" spc="4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b="0" spc="-25" dirty="0">
                <a:solidFill>
                  <a:srgbClr val="98FF32"/>
                </a:solidFill>
                <a:latin typeface="Arial"/>
                <a:cs typeface="Arial"/>
              </a:rPr>
              <a:t>penetration.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2362200" y="2057400"/>
            <a:ext cx="4333890" cy="4267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0371" y="516249"/>
            <a:ext cx="186372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488950" algn="l"/>
                <a:tab pos="1022985" algn="l"/>
              </a:tabLst>
            </a:pP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3.</a:t>
            </a:r>
            <a:r>
              <a:rPr sz="2400" spc="5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-170" dirty="0">
                <a:solidFill>
                  <a:srgbClr val="98FF32"/>
                </a:solidFill>
                <a:latin typeface="Arial"/>
                <a:cs typeface="Arial"/>
              </a:rPr>
              <a:t>To</a:t>
            </a:r>
            <a:r>
              <a:rPr sz="2400" spc="-17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detect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519626" y="516249"/>
            <a:ext cx="6172200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1233170" algn="l"/>
                <a:tab pos="2233930" algn="l"/>
                <a:tab pos="2539365" algn="l"/>
                <a:tab pos="3569335" algn="l"/>
                <a:tab pos="4693920" algn="l"/>
                <a:tab pos="5256530" algn="l"/>
              </a:tabLst>
            </a:pP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-55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400" spc="85" dirty="0">
                <a:solidFill>
                  <a:srgbClr val="98FF32"/>
                </a:solidFill>
                <a:latin typeface="Arial"/>
                <a:cs typeface="Arial"/>
              </a:rPr>
              <a:t>n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c</a:t>
            </a:r>
            <a:r>
              <a:rPr sz="2400" spc="15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400" spc="75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: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P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ob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s</a:t>
            </a:r>
            <a:r>
              <a:rPr sz="2400" spc="80" dirty="0">
                <a:solidFill>
                  <a:srgbClr val="98FF32"/>
                </a:solidFill>
                <a:latin typeface="Arial"/>
                <a:cs typeface="Arial"/>
              </a:rPr>
              <a:t>h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o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u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d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b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p</a:t>
            </a:r>
            <a:r>
              <a:rPr sz="2400" spc="60" dirty="0">
                <a:solidFill>
                  <a:srgbClr val="98FF32"/>
                </a:solidFill>
                <a:latin typeface="Arial"/>
                <a:cs typeface="Arial"/>
              </a:rPr>
              <a:t>l</a:t>
            </a:r>
            <a:r>
              <a:rPr sz="2400" spc="-65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400" spc="65" dirty="0">
                <a:solidFill>
                  <a:srgbClr val="98FF32"/>
                </a:solidFill>
                <a:latin typeface="Arial"/>
                <a:cs typeface="Arial"/>
              </a:rPr>
              <a:t>c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d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60366" y="888423"/>
            <a:ext cx="8243570" cy="1116330"/>
          </a:xfrm>
          <a:prstGeom prst="rect">
            <a:avLst/>
          </a:prstGeom>
        </p:spPr>
        <p:txBody>
          <a:bodyPr vert="horz" wrap="square" lIns="0" tIns="27940" rIns="0" bIns="0" rtlCol="0">
            <a:spAutoFit/>
          </a:bodyPr>
          <a:lstStyle/>
          <a:p>
            <a:pPr marL="12700" marR="5080" algn="just">
              <a:lnSpc>
                <a:spcPts val="2850"/>
              </a:lnSpc>
              <a:spcBef>
                <a:spcPts val="220"/>
              </a:spcBef>
            </a:pP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obliquely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from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both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facial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ligual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surfaces </a:t>
            </a:r>
            <a:r>
              <a:rPr sz="2400" spc="35" dirty="0">
                <a:solidFill>
                  <a:srgbClr val="98FF32"/>
                </a:solidFill>
                <a:latin typeface="Arial"/>
                <a:cs typeface="Arial"/>
              </a:rPr>
              <a:t>so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as </a:t>
            </a:r>
            <a:r>
              <a:rPr sz="2400" spc="80" dirty="0">
                <a:solidFill>
                  <a:srgbClr val="98FF32"/>
                </a:solidFill>
                <a:latin typeface="Arial"/>
                <a:cs typeface="Arial"/>
              </a:rPr>
              <a:t>to 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explore </a:t>
            </a:r>
            <a:r>
              <a:rPr sz="2400" spc="30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deepest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point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pocket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located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beneath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the 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contact</a:t>
            </a:r>
            <a:r>
              <a:rPr sz="2400" spc="9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98FF32"/>
                </a:solidFill>
                <a:latin typeface="Arial"/>
                <a:cs typeface="Arial"/>
              </a:rPr>
              <a:t>point.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2362200" y="2154295"/>
            <a:ext cx="4412498" cy="4094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705607" y="863023"/>
            <a:ext cx="566420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w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th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07661" y="490786"/>
            <a:ext cx="8387715" cy="763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6510" algn="r">
              <a:lnSpc>
                <a:spcPct val="100000"/>
              </a:lnSpc>
              <a:spcBef>
                <a:spcPts val="100"/>
              </a:spcBef>
              <a:tabLst>
                <a:tab pos="514350" algn="l"/>
                <a:tab pos="1029335" algn="l"/>
                <a:tab pos="1706880" algn="l"/>
                <a:tab pos="3460750" algn="l"/>
                <a:tab pos="4404995" algn="l"/>
                <a:tab pos="5091430" algn="l"/>
                <a:tab pos="6674484" algn="l"/>
                <a:tab pos="7188834" algn="l"/>
              </a:tabLst>
            </a:pPr>
            <a:r>
              <a:rPr sz="2400" spc="15" dirty="0">
                <a:solidFill>
                  <a:srgbClr val="98FF32"/>
                </a:solidFill>
                <a:latin typeface="Arial"/>
                <a:cs typeface="Arial"/>
              </a:rPr>
              <a:t>4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.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n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h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m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u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l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ti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r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oo</a:t>
            </a:r>
            <a:r>
              <a:rPr sz="2400" spc="75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d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75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th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h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e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p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ss</a:t>
            </a:r>
            <a:r>
              <a:rPr sz="2400" spc="65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b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ili</a:t>
            </a:r>
            <a:r>
              <a:rPr sz="2400" spc="75" dirty="0">
                <a:solidFill>
                  <a:srgbClr val="98FF32"/>
                </a:solidFill>
                <a:latin typeface="Arial"/>
                <a:cs typeface="Arial"/>
              </a:rPr>
              <a:t>t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y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f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f</a:t>
            </a:r>
            <a:r>
              <a:rPr sz="2400" spc="20" dirty="0">
                <a:solidFill>
                  <a:srgbClr val="98FF32"/>
                </a:solidFill>
                <a:latin typeface="Arial"/>
                <a:cs typeface="Arial"/>
              </a:rPr>
              <a:t>ur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c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ti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o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  <a:p>
            <a:pPr marR="5080" algn="r">
              <a:lnSpc>
                <a:spcPct val="100000"/>
              </a:lnSpc>
              <a:spcBef>
                <a:spcPts val="50"/>
              </a:spcBef>
            </a:pP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s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pe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c</a:t>
            </a:r>
            <a:r>
              <a:rPr sz="2400" spc="60" dirty="0">
                <a:solidFill>
                  <a:srgbClr val="98FF32"/>
                </a:solidFill>
                <a:latin typeface="Arial"/>
                <a:cs typeface="Arial"/>
              </a:rPr>
              <a:t>i</a:t>
            </a:r>
            <a:r>
              <a:rPr sz="2400" spc="-60" dirty="0">
                <a:solidFill>
                  <a:srgbClr val="98FF32"/>
                </a:solidFill>
                <a:latin typeface="Arial"/>
                <a:cs typeface="Arial"/>
              </a:rPr>
              <a:t>a</a:t>
            </a:r>
            <a:r>
              <a:rPr sz="2400" spc="60" dirty="0">
                <a:solidFill>
                  <a:srgbClr val="98FF32"/>
                </a:solidFill>
                <a:latin typeface="Arial"/>
                <a:cs typeface="Arial"/>
              </a:rPr>
              <a:t>ll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y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07657" y="863023"/>
            <a:ext cx="6182360" cy="7543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865"/>
              </a:lnSpc>
              <a:spcBef>
                <a:spcPts val="100"/>
              </a:spcBef>
              <a:tabLst>
                <a:tab pos="1881505" algn="l"/>
                <a:tab pos="3025775" algn="l"/>
                <a:tab pos="3606800" algn="l"/>
                <a:tab pos="4989830" algn="l"/>
              </a:tabLst>
            </a:pP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involvement</a:t>
            </a:r>
            <a:r>
              <a:rPr sz="2400" spc="-1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should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be</a:t>
            </a:r>
            <a:r>
              <a:rPr sz="2400" spc="5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carefully</a:t>
            </a:r>
            <a:r>
              <a:rPr sz="240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explored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865"/>
              </a:lnSpc>
            </a:pP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designed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probe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(eg.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Nabers</a:t>
            </a:r>
            <a:r>
              <a:rPr sz="2400" spc="10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probe).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00200" y="1905015"/>
            <a:ext cx="5321289" cy="427670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857" y="284665"/>
            <a:ext cx="8311515" cy="2315210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25"/>
              </a:spcBef>
            </a:pPr>
            <a:r>
              <a:rPr sz="2400" b="1" spc="-35" dirty="0">
                <a:solidFill>
                  <a:srgbClr val="FF3200"/>
                </a:solidFill>
                <a:latin typeface="Arial"/>
                <a:cs typeface="Arial"/>
              </a:rPr>
              <a:t>DEFINITION:</a:t>
            </a:r>
            <a:endParaRPr sz="2400">
              <a:latin typeface="Arial"/>
              <a:cs typeface="Arial"/>
            </a:endParaRPr>
          </a:p>
          <a:p>
            <a:pPr marL="12700" marR="5080" indent="915035" algn="just">
              <a:lnSpc>
                <a:spcPct val="125200"/>
              </a:lnSpc>
            </a:pP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periodontal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pocket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is defined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as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a pathologically  deepened gingiva sulcus.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Deepening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gingiva sulcus </a:t>
            </a:r>
            <a:r>
              <a:rPr sz="2400" spc="10" dirty="0">
                <a:solidFill>
                  <a:srgbClr val="98FF32"/>
                </a:solidFill>
                <a:latin typeface="Arial"/>
                <a:cs typeface="Arial"/>
              </a:rPr>
              <a:t>may 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occur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by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coronal </a:t>
            </a:r>
            <a:r>
              <a:rPr sz="2400" dirty="0">
                <a:solidFill>
                  <a:srgbClr val="98FF32"/>
                </a:solidFill>
                <a:latin typeface="Arial"/>
                <a:cs typeface="Arial"/>
              </a:rPr>
              <a:t>movement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gingiva </a:t>
            </a:r>
            <a:r>
              <a:rPr sz="2400" spc="-5" dirty="0">
                <a:solidFill>
                  <a:srgbClr val="98FF32"/>
                </a:solidFill>
                <a:latin typeface="Arial"/>
                <a:cs typeface="Arial"/>
              </a:rPr>
              <a:t>margin, </a:t>
            </a:r>
            <a:r>
              <a:rPr sz="2400" spc="-10" dirty="0">
                <a:solidFill>
                  <a:srgbClr val="98FF32"/>
                </a:solidFill>
                <a:latin typeface="Arial"/>
                <a:cs typeface="Arial"/>
              </a:rPr>
              <a:t>apical 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displacement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400" spc="-30" dirty="0">
                <a:solidFill>
                  <a:srgbClr val="98FF32"/>
                </a:solidFill>
                <a:latin typeface="Arial"/>
                <a:cs typeface="Arial"/>
              </a:rPr>
              <a:t>gingiva </a:t>
            </a:r>
            <a:r>
              <a:rPr sz="2400" spc="-15" dirty="0">
                <a:solidFill>
                  <a:srgbClr val="98FF32"/>
                </a:solidFill>
                <a:latin typeface="Arial"/>
                <a:cs typeface="Arial"/>
              </a:rPr>
              <a:t>attachment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or </a:t>
            </a:r>
            <a:r>
              <a:rPr sz="2400" spc="-25" dirty="0">
                <a:solidFill>
                  <a:srgbClr val="98FF32"/>
                </a:solidFill>
                <a:latin typeface="Arial"/>
                <a:cs typeface="Arial"/>
              </a:rPr>
              <a:t>combination </a:t>
            </a:r>
            <a:r>
              <a:rPr sz="2400" spc="-35" dirty="0">
                <a:solidFill>
                  <a:srgbClr val="98FF32"/>
                </a:solidFill>
                <a:latin typeface="Arial"/>
                <a:cs typeface="Arial"/>
              </a:rPr>
              <a:t>of</a:t>
            </a:r>
            <a:r>
              <a:rPr sz="2400" spc="49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400" spc="-55" dirty="0">
                <a:solidFill>
                  <a:srgbClr val="98FF32"/>
                </a:solidFill>
                <a:latin typeface="Arial"/>
                <a:cs typeface="Arial"/>
              </a:rPr>
              <a:t>above.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3505200" y="2933710"/>
            <a:ext cx="1905000" cy="37210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05600" y="2928937"/>
            <a:ext cx="1676400" cy="3733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43865" y="2970794"/>
            <a:ext cx="1718309" cy="37348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6"/>
          <p:cNvSpPr txBox="1">
            <a:spLocks noGrp="1"/>
          </p:cNvSpPr>
          <p:nvPr>
            <p:ph type="title"/>
          </p:nvPr>
        </p:nvSpPr>
        <p:spPr>
          <a:xfrm>
            <a:off x="2100950" y="380822"/>
            <a:ext cx="4872300" cy="50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5875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BLEEDING ON PROBING</a:t>
            </a:r>
            <a:endParaRPr/>
          </a:p>
        </p:txBody>
      </p:sp>
      <p:sp>
        <p:nvSpPr>
          <p:cNvPr id="114" name="Google Shape;114;p16"/>
          <p:cNvSpPr txBox="1"/>
          <p:nvPr/>
        </p:nvSpPr>
        <p:spPr>
          <a:xfrm>
            <a:off x="228003" y="1668442"/>
            <a:ext cx="8688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9525" rIns="0" bIns="0" anchor="t" anchorCtr="0">
            <a:spAutoFit/>
          </a:bodyPr>
          <a:lstStyle/>
          <a:p>
            <a:pPr marL="355600" marR="5080" lvl="0" indent="-343535" algn="l" rtl="0">
              <a:lnSpc>
                <a:spcPct val="101899"/>
              </a:lnSpc>
              <a:spcBef>
                <a:spcPts val="0"/>
              </a:spcBef>
              <a:spcAft>
                <a:spcPts val="0"/>
              </a:spcAft>
              <a:buClr>
                <a:srgbClr val="98FF32"/>
              </a:buClr>
              <a:buSzPts val="2150"/>
              <a:buFont typeface="Arial"/>
              <a:buAutoNum type="arabicPeriod"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If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gingiva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inflamed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and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epithelium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is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atrophic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ulcerated.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-343535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Clr>
                <a:srgbClr val="98FF32"/>
              </a:buClr>
              <a:buSzPts val="2150"/>
              <a:buFont typeface="Arial"/>
              <a:buAutoNum type="arabicPeriod"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To test for bleeding after probing, the probe is carefully introduced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50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to the bottom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of the pocket and gently moved laterally along the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355600" marR="0" lvl="0" indent="0" algn="l" rtl="0">
              <a:lnSpc>
                <a:spcPct val="100000"/>
              </a:lnSpc>
              <a:spcBef>
                <a:spcPts val="45"/>
              </a:spcBef>
              <a:spcAft>
                <a:spcPts val="0"/>
              </a:spcAft>
              <a:buNone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pocket wall.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355600" marR="13970" lvl="0" indent="-343535" algn="l" rtl="0">
              <a:lnSpc>
                <a:spcPct val="101899"/>
              </a:lnSpc>
              <a:spcBef>
                <a:spcPts val="75"/>
              </a:spcBef>
              <a:spcAft>
                <a:spcPts val="0"/>
              </a:spcAft>
              <a:buClr>
                <a:srgbClr val="98FF32"/>
              </a:buClr>
              <a:buSzPts val="2150"/>
              <a:buFont typeface="Arial"/>
              <a:buAutoNum type="arabicPeriod" startAt="3"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Bleeding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may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appear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immediately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after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removal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of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the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probe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	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or </a:t>
            </a:r>
            <a:r>
              <a:rPr lang="en-US" sz="2150">
                <a:solidFill>
                  <a:srgbClr val="98FF3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may be delayed a few seconds.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355600" marR="17780" lvl="0" indent="-343535" algn="l" rtl="0">
              <a:lnSpc>
                <a:spcPct val="122325"/>
              </a:lnSpc>
              <a:spcBef>
                <a:spcPts val="95"/>
              </a:spcBef>
              <a:spcAft>
                <a:spcPts val="0"/>
              </a:spcAft>
              <a:buClr>
                <a:srgbClr val="98FF32"/>
              </a:buClr>
              <a:buSzPts val="2150"/>
              <a:buFont typeface="Arial"/>
              <a:buAutoNum type="arabicPeriod" startAt="3"/>
            </a:pPr>
            <a:r>
              <a:rPr lang="en-US" sz="2150">
                <a:solidFill>
                  <a:srgbClr val="98FF32"/>
                </a:solidFill>
                <a:latin typeface="Arial"/>
                <a:ea typeface="Arial"/>
                <a:cs typeface="Arial"/>
                <a:sym typeface="Arial"/>
              </a:rPr>
              <a:t>Depending on the severity of inflammation, bleeding can vary from  a tenuous red line along the gingiva sulcus to profuse bleeding.</a:t>
            </a:r>
            <a:endParaRPr sz="2150">
              <a:latin typeface="Arial"/>
              <a:ea typeface="Arial"/>
              <a:cs typeface="Arial"/>
              <a:sym typeface="Arial"/>
            </a:endParaRPr>
          </a:p>
          <a:p>
            <a:pPr marL="19812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15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7"/>
          <p:cNvSpPr txBox="1">
            <a:spLocks noGrp="1"/>
          </p:cNvSpPr>
          <p:nvPr>
            <p:ph type="ctrTitle"/>
          </p:nvPr>
        </p:nvSpPr>
        <p:spPr>
          <a:xfrm>
            <a:off x="1097026" y="1334952"/>
            <a:ext cx="6400800" cy="107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0" b="1">
                <a:latin typeface="Times New Roman"/>
                <a:ea typeface="Times New Roman"/>
                <a:cs typeface="Times New Roman"/>
                <a:sym typeface="Times New Roman"/>
              </a:rPr>
              <a:t>Thank you !!</a:t>
            </a:r>
            <a:endParaRPr sz="7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0" name="Google Shape;120;p17"/>
          <p:cNvSpPr txBox="1">
            <a:spLocks noGrp="1"/>
          </p:cNvSpPr>
          <p:nvPr>
            <p:ph type="subTitle" idx="4"/>
          </p:nvPr>
        </p:nvSpPr>
        <p:spPr>
          <a:xfrm>
            <a:off x="1371600" y="3917705"/>
            <a:ext cx="6400800" cy="330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457200" lvl="0" indent="-317500" algn="l" rtl="0">
              <a:spcBef>
                <a:spcPts val="0"/>
              </a:spcBef>
              <a:spcAft>
                <a:spcPts val="0"/>
              </a:spcAft>
              <a:buSzPts val="1400"/>
            </a:pP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2"/>
          <p:cNvSpPr txBox="1">
            <a:spLocks noGrp="1"/>
          </p:cNvSpPr>
          <p:nvPr>
            <p:ph type="title"/>
          </p:nvPr>
        </p:nvSpPr>
        <p:spPr>
          <a:xfrm>
            <a:off x="533986" y="722862"/>
            <a:ext cx="2920500" cy="378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/>
              <a:t>CLASSIFICATION 1:</a:t>
            </a:r>
            <a:endParaRPr sz="2400"/>
          </a:p>
        </p:txBody>
      </p:sp>
      <p:grpSp>
        <p:nvGrpSpPr>
          <p:cNvPr id="26" name="Google Shape;26;p2"/>
          <p:cNvGrpSpPr/>
          <p:nvPr/>
        </p:nvGrpSpPr>
        <p:grpSpPr>
          <a:xfrm>
            <a:off x="533963" y="2038757"/>
            <a:ext cx="8076064" cy="2158510"/>
            <a:chOff x="657238" y="710249"/>
            <a:chExt cx="8076064" cy="2158510"/>
          </a:xfrm>
        </p:grpSpPr>
        <p:sp>
          <p:nvSpPr>
            <p:cNvPr id="27" name="Google Shape;27;p2"/>
            <p:cNvSpPr txBox="1"/>
            <p:nvPr/>
          </p:nvSpPr>
          <p:spPr>
            <a:xfrm>
              <a:off x="3108324" y="710249"/>
              <a:ext cx="1665000" cy="37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2700" rIns="0" bIns="0" anchor="t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rgbClr val="98FF32"/>
                  </a:solidFill>
                  <a:latin typeface="Arial"/>
                  <a:ea typeface="Arial"/>
                  <a:cs typeface="Arial"/>
                  <a:sym typeface="Arial"/>
                </a:rPr>
                <a:t>POCKET</a:t>
              </a:r>
              <a:endParaRPr sz="24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" name="Google Shape;28;p2"/>
            <p:cNvSpPr txBox="1"/>
            <p:nvPr/>
          </p:nvSpPr>
          <p:spPr>
            <a:xfrm>
              <a:off x="657238" y="1616380"/>
              <a:ext cx="2289900" cy="37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2700" rIns="0" bIns="0" anchor="t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 dirty="0">
                  <a:solidFill>
                    <a:srgbClr val="98FF32"/>
                  </a:solidFill>
                  <a:latin typeface="Arial"/>
                  <a:ea typeface="Arial"/>
                  <a:cs typeface="Arial"/>
                  <a:sym typeface="Arial"/>
                </a:rPr>
                <a:t>Gingival pocket</a:t>
              </a:r>
              <a:endParaRPr sz="2400" dirty="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2"/>
            <p:cNvSpPr txBox="1"/>
            <p:nvPr/>
          </p:nvSpPr>
          <p:spPr>
            <a:xfrm>
              <a:off x="4471052" y="1616380"/>
              <a:ext cx="2767200" cy="3783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2700" rIns="0" bIns="0" anchor="t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400" b="1">
                  <a:solidFill>
                    <a:srgbClr val="98FF32"/>
                  </a:solidFill>
                  <a:latin typeface="Arial"/>
                  <a:ea typeface="Arial"/>
                  <a:cs typeface="Arial"/>
                  <a:sym typeface="Arial"/>
                </a:rPr>
                <a:t>Periodontal pocket</a:t>
              </a:r>
              <a:endParaRPr sz="24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2"/>
            <p:cNvSpPr txBox="1"/>
            <p:nvPr/>
          </p:nvSpPr>
          <p:spPr>
            <a:xfrm>
              <a:off x="2793126" y="2544759"/>
              <a:ext cx="22656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5875" rIns="0" bIns="0" anchor="t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rgbClr val="98FF32"/>
                  </a:solidFill>
                  <a:latin typeface="Arial"/>
                  <a:ea typeface="Arial"/>
                  <a:cs typeface="Arial"/>
                  <a:sym typeface="Arial"/>
                </a:rPr>
                <a:t>Suprabony pocket</a:t>
              </a:r>
              <a:endParaRPr sz="2000"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2"/>
            <p:cNvSpPr txBox="1"/>
            <p:nvPr/>
          </p:nvSpPr>
          <p:spPr>
            <a:xfrm>
              <a:off x="6638402" y="2544759"/>
              <a:ext cx="2094900" cy="3240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15875" rIns="0" bIns="0" anchor="t" anchorCtr="0">
              <a:spAutoFit/>
            </a:bodyPr>
            <a:lstStyle/>
            <a:p>
              <a:pPr marL="1270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00" b="1">
                  <a:solidFill>
                    <a:srgbClr val="98FF32"/>
                  </a:solidFill>
                  <a:latin typeface="Arial"/>
                  <a:ea typeface="Arial"/>
                  <a:cs typeface="Arial"/>
                  <a:sym typeface="Arial"/>
                </a:rPr>
                <a:t>Infrabony pocket</a:t>
              </a:r>
              <a:endParaRPr sz="2000"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1562100" y="1066812"/>
              <a:ext cx="4495800" cy="609600"/>
              <a:chOff x="1562100" y="1066812"/>
              <a:chExt cx="4495800" cy="609600"/>
            </a:xfrm>
          </p:grpSpPr>
          <p:sp>
            <p:nvSpPr>
              <p:cNvPr id="33" name="Google Shape;33;p2"/>
              <p:cNvSpPr/>
              <p:nvPr/>
            </p:nvSpPr>
            <p:spPr>
              <a:xfrm>
                <a:off x="1600200" y="1339839"/>
                <a:ext cx="4419600" cy="0"/>
              </a:xfrm>
              <a:custGeom>
                <a:avLst/>
                <a:gdLst/>
                <a:ahLst/>
                <a:cxnLst/>
                <a:rect l="l" t="t" r="r" b="b"/>
                <a:pathLst>
                  <a:path w="4419600" h="120000" extrusionOk="0">
                    <a:moveTo>
                      <a:pt x="0" y="0"/>
                    </a:moveTo>
                    <a:lnTo>
                      <a:pt x="4419599" y="0"/>
                    </a:lnTo>
                  </a:path>
                </a:pathLst>
              </a:custGeom>
              <a:noFill/>
              <a:ln w="9525" cap="flat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1562100" y="1066812"/>
                <a:ext cx="4495800" cy="609600"/>
              </a:xfrm>
              <a:custGeom>
                <a:avLst/>
                <a:gdLst/>
                <a:ahLst/>
                <a:cxnLst/>
                <a:rect l="l" t="t" r="r" b="b"/>
                <a:pathLst>
                  <a:path w="4495800" h="609600" extrusionOk="0">
                    <a:moveTo>
                      <a:pt x="76200" y="533387"/>
                    </a:moveTo>
                    <a:lnTo>
                      <a:pt x="47625" y="533387"/>
                    </a:lnTo>
                    <a:lnTo>
                      <a:pt x="47625" y="304800"/>
                    </a:lnTo>
                    <a:lnTo>
                      <a:pt x="28575" y="304800"/>
                    </a:lnTo>
                    <a:lnTo>
                      <a:pt x="28575" y="533387"/>
                    </a:lnTo>
                    <a:lnTo>
                      <a:pt x="0" y="533387"/>
                    </a:lnTo>
                    <a:lnTo>
                      <a:pt x="38100" y="609587"/>
                    </a:lnTo>
                    <a:lnTo>
                      <a:pt x="69837" y="546100"/>
                    </a:lnTo>
                    <a:lnTo>
                      <a:pt x="76200" y="533387"/>
                    </a:lnTo>
                    <a:close/>
                  </a:path>
                  <a:path w="4495800" h="609600" extrusionOk="0">
                    <a:moveTo>
                      <a:pt x="2286000" y="228587"/>
                    </a:moveTo>
                    <a:lnTo>
                      <a:pt x="2257437" y="228587"/>
                    </a:lnTo>
                    <a:lnTo>
                      <a:pt x="2257437" y="0"/>
                    </a:lnTo>
                    <a:lnTo>
                      <a:pt x="2238387" y="0"/>
                    </a:lnTo>
                    <a:lnTo>
                      <a:pt x="2238387" y="228587"/>
                    </a:lnTo>
                    <a:lnTo>
                      <a:pt x="2209800" y="228587"/>
                    </a:lnTo>
                    <a:lnTo>
                      <a:pt x="2247900" y="304787"/>
                    </a:lnTo>
                    <a:lnTo>
                      <a:pt x="2279637" y="241300"/>
                    </a:lnTo>
                    <a:lnTo>
                      <a:pt x="2286000" y="228587"/>
                    </a:lnTo>
                    <a:close/>
                  </a:path>
                  <a:path w="4495800" h="609600" extrusionOk="0">
                    <a:moveTo>
                      <a:pt x="4495800" y="533387"/>
                    </a:moveTo>
                    <a:lnTo>
                      <a:pt x="4467237" y="533387"/>
                    </a:lnTo>
                    <a:lnTo>
                      <a:pt x="4467237" y="304800"/>
                    </a:lnTo>
                    <a:lnTo>
                      <a:pt x="4448187" y="304800"/>
                    </a:lnTo>
                    <a:lnTo>
                      <a:pt x="4448187" y="533387"/>
                    </a:lnTo>
                    <a:lnTo>
                      <a:pt x="4419600" y="533387"/>
                    </a:lnTo>
                    <a:lnTo>
                      <a:pt x="4457700" y="609587"/>
                    </a:lnTo>
                    <a:lnTo>
                      <a:pt x="4489437" y="546100"/>
                    </a:lnTo>
                    <a:lnTo>
                      <a:pt x="4495800" y="533387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0" tIns="0" rIns="0" bIns="0" anchor="t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/>
              </a:p>
            </p:txBody>
          </p:sp>
        </p:grpSp>
        <p:sp>
          <p:nvSpPr>
            <p:cNvPr id="35" name="Google Shape;35;p2"/>
            <p:cNvSpPr/>
            <p:nvPr/>
          </p:nvSpPr>
          <p:spPr>
            <a:xfrm>
              <a:off x="4191000" y="2038718"/>
              <a:ext cx="3429000" cy="496569"/>
            </a:xfrm>
            <a:custGeom>
              <a:avLst/>
              <a:gdLst/>
              <a:ahLst/>
              <a:cxnLst/>
              <a:rect l="l" t="t" r="r" b="b"/>
              <a:pathLst>
                <a:path w="3429000" h="496569" extrusionOk="0">
                  <a:moveTo>
                    <a:pt x="3429000" y="479056"/>
                  </a:moveTo>
                  <a:lnTo>
                    <a:pt x="3420846" y="471830"/>
                  </a:lnTo>
                  <a:lnTo>
                    <a:pt x="3365233" y="422541"/>
                  </a:lnTo>
                  <a:lnTo>
                    <a:pt x="3357854" y="450113"/>
                  </a:lnTo>
                  <a:lnTo>
                    <a:pt x="1678800" y="0"/>
                  </a:lnTo>
                  <a:lnTo>
                    <a:pt x="1676387" y="9144"/>
                  </a:lnTo>
                  <a:lnTo>
                    <a:pt x="1673987" y="0"/>
                  </a:lnTo>
                  <a:lnTo>
                    <a:pt x="71158" y="429539"/>
                  </a:lnTo>
                  <a:lnTo>
                    <a:pt x="63754" y="401853"/>
                  </a:lnTo>
                  <a:lnTo>
                    <a:pt x="0" y="458355"/>
                  </a:lnTo>
                  <a:lnTo>
                    <a:pt x="83451" y="475488"/>
                  </a:lnTo>
                  <a:lnTo>
                    <a:pt x="76974" y="451256"/>
                  </a:lnTo>
                  <a:lnTo>
                    <a:pt x="76085" y="447954"/>
                  </a:lnTo>
                  <a:lnTo>
                    <a:pt x="1676387" y="18935"/>
                  </a:lnTo>
                  <a:lnTo>
                    <a:pt x="3352927" y="468541"/>
                  </a:lnTo>
                  <a:lnTo>
                    <a:pt x="3345573" y="496062"/>
                  </a:lnTo>
                  <a:lnTo>
                    <a:pt x="3429000" y="4790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Google Shape;43;p3"/>
          <p:cNvGraphicFramePr/>
          <p:nvPr/>
        </p:nvGraphicFramePr>
        <p:xfrm>
          <a:off x="442912" y="720147"/>
          <a:ext cx="8229600" cy="5129400"/>
        </p:xfrm>
        <a:graphic>
          <a:graphicData uri="http://schemas.openxmlformats.org/drawingml/2006/table">
            <a:tbl>
              <a:tblPr firstRow="1" bandRow="1">
                <a:noFill/>
                <a:tableStyleId>{29983FCB-1D99-4FF4-AEC9-B200919D53A9}</a:tableStyleId>
              </a:tblPr>
              <a:tblGrid>
                <a:gridCol w="4572000"/>
                <a:gridCol w="3657600"/>
              </a:tblGrid>
              <a:tr h="576100">
                <a:tc>
                  <a:txBody>
                    <a:bodyPr/>
                    <a:lstStyle/>
                    <a:p>
                      <a:pPr marL="118872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b="1" u="none" strike="noStrike" cap="none" dirty="0">
                          <a:solidFill>
                            <a:srgbClr val="FF32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GINGIVA POCKET</a:t>
                      </a:r>
                      <a:endParaRPr sz="20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43825" marB="0">
                    <a:lnL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33528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b="1" u="none" strike="noStrike" cap="none">
                          <a:solidFill>
                            <a:srgbClr val="FF32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PERIODONTAL POCKET</a:t>
                      </a:r>
                      <a:endParaRPr sz="20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43825" marB="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4553300">
                <a:tc>
                  <a:txBody>
                    <a:bodyPr/>
                    <a:lstStyle/>
                    <a:p>
                      <a:pPr marL="91440" marR="509269" lvl="0" indent="-79373" algn="l" rtl="0">
                        <a:lnSpc>
                          <a:spcPct val="1012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Also known as pseudo pocket or  relative pocket or false pocket</a:t>
                      </a:r>
                      <a:endParaRPr sz="21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34950" marR="0" lvl="0" indent="-143510" algn="l" rtl="0">
                        <a:lnSpc>
                          <a:spcPct val="100000"/>
                        </a:lnSpc>
                        <a:spcBef>
                          <a:spcPts val="1235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Seen in the gingivitis</a:t>
                      </a:r>
                      <a:endParaRPr sz="21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91440" marR="154305" lvl="0" indent="-79373" algn="l" rtl="0">
                        <a:lnSpc>
                          <a:spcPct val="99900"/>
                        </a:lnSpc>
                        <a:spcBef>
                          <a:spcPts val="1310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Formed by the gingiva enlargement  without extraction </a:t>
                      </a:r>
                      <a:r>
                        <a:rPr lang="en-US" sz="2100" u="none" strike="noStrike" cap="none" dirty="0" smtClean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of </a:t>
                      </a: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underlying  periodontal tissues.</a:t>
                      </a:r>
                      <a:endParaRPr sz="21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34950" marR="0" lvl="0" indent="-143510" algn="l" rtl="0">
                        <a:lnSpc>
                          <a:spcPct val="100000"/>
                        </a:lnSpc>
                        <a:spcBef>
                          <a:spcPts val="1235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</a:t>
                      </a:r>
                      <a:r>
                        <a:rPr lang="en-US" sz="2100" u="none" strike="noStrike" cap="none" dirty="0" err="1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sulcus</a:t>
                      </a: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is deepened because of</a:t>
                      </a:r>
                      <a:endParaRPr sz="21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91440" marR="0" lvl="0" indent="0" algn="l" rtl="0">
                        <a:lnSpc>
                          <a:spcPct val="100000"/>
                        </a:lnSpc>
                        <a:spcBef>
                          <a:spcPts val="35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100" u="none" strike="noStrike" cap="none" dirty="0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increased bulk of gingiva</a:t>
                      </a:r>
                      <a:endParaRPr sz="2100" u="none" strike="noStrike" cap="none" dirty="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37475" marB="0">
                    <a:lnL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96520" marR="313690" lvl="0" indent="-79373" algn="l" rtl="0">
                        <a:lnSpc>
                          <a:spcPct val="101299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Also known as absolute or  true pocket</a:t>
                      </a:r>
                      <a:endParaRPr sz="21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239395" marR="0" lvl="0" indent="-143510" algn="l" rtl="0">
                        <a:lnSpc>
                          <a:spcPct val="100000"/>
                        </a:lnSpc>
                        <a:spcBef>
                          <a:spcPts val="1235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Seen in periodontitis</a:t>
                      </a:r>
                      <a:endParaRPr sz="21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96520" marR="356870" lvl="0" indent="-79373" algn="l" rtl="0">
                        <a:lnSpc>
                          <a:spcPct val="99300"/>
                        </a:lnSpc>
                        <a:spcBef>
                          <a:spcPts val="1325"/>
                        </a:spcBef>
                        <a:spcAft>
                          <a:spcPts val="0"/>
                        </a:spcAft>
                        <a:buClr>
                          <a:srgbClr val="98FF32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100" u="none" strike="noStrike" cap="none">
                          <a:solidFill>
                            <a:srgbClr val="98FF32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Occurs with destruction of  the supporting periodontal  tissues and loosening and  exfoliation of the teeth.</a:t>
                      </a:r>
                      <a:endParaRPr sz="2100" u="none" strike="noStrike" cap="none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0" marR="0" marT="37475" marB="0">
                    <a:lnL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>
                      <a:solidFill>
                        <a:srgbClr val="FFFFF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692528" y="1705351"/>
            <a:ext cx="226250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b="1" spc="25" dirty="0">
                <a:solidFill>
                  <a:srgbClr val="98FF32"/>
                </a:solidFill>
                <a:latin typeface="Arial"/>
                <a:cs typeface="Arial"/>
              </a:rPr>
              <a:t>Suprabony</a:t>
            </a:r>
            <a:r>
              <a:rPr sz="2000" b="1" spc="-30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000" b="1" spc="2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38600" y="2347923"/>
            <a:ext cx="1905000" cy="37210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05600" y="2289175"/>
            <a:ext cx="1582802" cy="37338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1442" rIns="0" bIns="0" rtlCol="0">
            <a:spAutoFit/>
          </a:bodyPr>
          <a:lstStyle/>
          <a:p>
            <a:pPr marL="2835275" algn="ctr">
              <a:lnSpc>
                <a:spcPct val="100000"/>
              </a:lnSpc>
              <a:spcBef>
                <a:spcPts val="100"/>
              </a:spcBef>
            </a:pPr>
            <a:r>
              <a:rPr sz="2400" spc="-40" dirty="0"/>
              <a:t>Two </a:t>
            </a:r>
            <a:r>
              <a:rPr sz="2400" spc="-15" dirty="0"/>
              <a:t>types</a:t>
            </a:r>
            <a:r>
              <a:rPr sz="2400" dirty="0"/>
              <a:t> </a:t>
            </a:r>
            <a:r>
              <a:rPr sz="2400" spc="-25" dirty="0"/>
              <a:t>of</a:t>
            </a:r>
            <a:endParaRPr sz="2400"/>
          </a:p>
          <a:p>
            <a:pPr marL="2835275" algn="ctr">
              <a:lnSpc>
                <a:spcPct val="100000"/>
              </a:lnSpc>
              <a:spcBef>
                <a:spcPts val="50"/>
              </a:spcBef>
            </a:pPr>
            <a:r>
              <a:rPr sz="2400" spc="-15" dirty="0"/>
              <a:t>Periodontal</a:t>
            </a:r>
            <a:r>
              <a:rPr sz="2400" spc="35" dirty="0"/>
              <a:t> </a:t>
            </a:r>
            <a:r>
              <a:rPr sz="2400" spc="-20" dirty="0"/>
              <a:t>Pocket</a:t>
            </a:r>
            <a:endParaRPr sz="2400"/>
          </a:p>
        </p:txBody>
      </p:sp>
      <p:sp>
        <p:nvSpPr>
          <p:cNvPr id="6" name="object 6"/>
          <p:cNvSpPr/>
          <p:nvPr/>
        </p:nvSpPr>
        <p:spPr>
          <a:xfrm>
            <a:off x="634645" y="2296107"/>
            <a:ext cx="1657731" cy="373480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6544061" y="1705351"/>
            <a:ext cx="2091055" cy="33528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000" b="1" spc="25" dirty="0">
                <a:solidFill>
                  <a:srgbClr val="98FF32"/>
                </a:solidFill>
                <a:latin typeface="Arial"/>
                <a:cs typeface="Arial"/>
              </a:rPr>
              <a:t>Infrabony</a:t>
            </a:r>
            <a:r>
              <a:rPr sz="2000" b="1" spc="-31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000" b="1" spc="2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336867" y="557842"/>
            <a:ext cx="2300605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dirty="0">
                <a:solidFill>
                  <a:srgbClr val="FF3200"/>
                </a:solidFill>
                <a:latin typeface="Arial"/>
                <a:cs typeface="Arial"/>
              </a:rPr>
              <a:t>Gingival</a:t>
            </a:r>
            <a:r>
              <a:rPr sz="2400" b="1" spc="-105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FF3200"/>
                </a:solidFill>
                <a:latin typeface="Arial"/>
                <a:cs typeface="Arial"/>
              </a:rPr>
              <a:t>Pocket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352800" y="0"/>
            <a:ext cx="0" cy="6858000"/>
          </a:xfrm>
          <a:custGeom>
            <a:avLst/>
            <a:gdLst/>
            <a:ahLst/>
            <a:cxnLst/>
            <a:rect l="l" t="t" r="r" b="b"/>
            <a:pathLst>
              <a:path h="6858000">
                <a:moveTo>
                  <a:pt x="0" y="0"/>
                </a:moveTo>
                <a:lnTo>
                  <a:pt x="0" y="6857999"/>
                </a:lnTo>
              </a:path>
            </a:pathLst>
          </a:custGeom>
          <a:ln w="953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5486400" y="1201280"/>
            <a:ext cx="1295400" cy="389890"/>
          </a:xfrm>
          <a:custGeom>
            <a:avLst/>
            <a:gdLst/>
            <a:ahLst/>
            <a:cxnLst/>
            <a:rect l="l" t="t" r="r" b="b"/>
            <a:pathLst>
              <a:path w="1295400" h="389890">
                <a:moveTo>
                  <a:pt x="1295400" y="389382"/>
                </a:moveTo>
                <a:lnTo>
                  <a:pt x="1280020" y="366915"/>
                </a:lnTo>
                <a:lnTo>
                  <a:pt x="1247267" y="319036"/>
                </a:lnTo>
                <a:lnTo>
                  <a:pt x="1233360" y="344106"/>
                </a:lnTo>
                <a:lnTo>
                  <a:pt x="614172" y="0"/>
                </a:lnTo>
                <a:lnTo>
                  <a:pt x="609587" y="8407"/>
                </a:lnTo>
                <a:lnTo>
                  <a:pt x="604774" y="152"/>
                </a:lnTo>
                <a:lnTo>
                  <a:pt x="61201" y="314426"/>
                </a:lnTo>
                <a:lnTo>
                  <a:pt x="46875" y="289712"/>
                </a:lnTo>
                <a:lnTo>
                  <a:pt x="0" y="360819"/>
                </a:lnTo>
                <a:lnTo>
                  <a:pt x="85090" y="355612"/>
                </a:lnTo>
                <a:lnTo>
                  <a:pt x="74485" y="337324"/>
                </a:lnTo>
                <a:lnTo>
                  <a:pt x="70764" y="330911"/>
                </a:lnTo>
                <a:lnTo>
                  <a:pt x="609701" y="19367"/>
                </a:lnTo>
                <a:lnTo>
                  <a:pt x="1224127" y="360768"/>
                </a:lnTo>
                <a:lnTo>
                  <a:pt x="1210297" y="385724"/>
                </a:lnTo>
                <a:lnTo>
                  <a:pt x="1295400" y="38938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5" name="Google Shape;45;p4"/>
          <p:cNvGraphicFramePr/>
          <p:nvPr/>
        </p:nvGraphicFramePr>
        <p:xfrm>
          <a:off x="304800" y="0"/>
          <a:ext cx="8534400" cy="6356235"/>
        </p:xfrm>
        <a:graphic>
          <a:graphicData uri="http://schemas.openxmlformats.org/drawingml/2006/table">
            <a:tbl>
              <a:tblPr firstRow="1" bandRow="1">
                <a:noFill/>
                <a:tableStyleId>{29983FCB-1D99-4FF4-AEC9-B200919D53A9}</a:tableStyleId>
              </a:tblPr>
              <a:tblGrid>
                <a:gridCol w="4267200"/>
                <a:gridCol w="4267200"/>
              </a:tblGrid>
              <a:tr h="323375">
                <a:tc>
                  <a:txBody>
                    <a:bodyPr/>
                    <a:lstStyle/>
                    <a:p>
                      <a:pPr marL="127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400" b="1" u="none" strike="noStrike" cap="none">
                          <a:solidFill>
                            <a:srgbClr val="FF32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SUPRABONY POCKET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6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8415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400" b="1" u="none" strike="noStrike" cap="none">
                          <a:solidFill>
                            <a:srgbClr val="FF3200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INFRABONY POCKET</a:t>
                      </a:r>
                      <a:endParaRPr sz="24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36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4500">
                <a:tc>
                  <a:txBody>
                    <a:bodyPr/>
                    <a:lstStyle/>
                    <a:p>
                      <a:pPr marL="434975" marR="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Also	known	as	Supracrestal	or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340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Supraalveolar pocket.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06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Also	known	as	Subcrestal	or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0" lvl="0" indent="0" algn="l" rtl="0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Intraalveolar pocket.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06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5500">
                <a:tc>
                  <a:txBody>
                    <a:bodyPr/>
                    <a:lstStyle/>
                    <a:p>
                      <a:pPr marL="434340" marR="6731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Bottom of the pocket is coronal to  the underlying alveolar bone.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19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59055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Bottom of the pocket is apical to the  crest of the alveolar bone.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19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776550">
                <a:tc>
                  <a:txBody>
                    <a:bodyPr/>
                    <a:lstStyle/>
                    <a:p>
                      <a:pPr marL="434975" marR="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Lateral wall consist of the soft tissue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434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alone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17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Lateral wall consist of the soft tissue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  <a:p>
                      <a:pPr marL="439419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and bone.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17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529900">
                <a:tc>
                  <a:txBody>
                    <a:bodyPr/>
                    <a:lstStyle/>
                    <a:p>
                      <a:pPr marL="434340" marR="76835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Pattern	of	destruction	of	bone	is  horizontal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72390" lvl="0" indent="-34353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Pattern	of	destruction	of	bone	is  vertical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3825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766300">
                <a:tc>
                  <a:txBody>
                    <a:bodyPr/>
                    <a:lstStyle/>
                    <a:p>
                      <a:pPr marL="434340" marR="67945" lvl="0" indent="-343535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25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20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Interproximally, transseptal fibres  arranged horizontally (between the  base of the pocket and the alveolar  bone)</a:t>
                      </a:r>
                      <a:endParaRPr sz="20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44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8783" marR="59055" lvl="0" indent="-37846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8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Interproximally, transeptal fibers are  oblique (extend from the cementum  beneath the base of the pocket along  the bone and over the crest of the  cementum of the adjacent tooth)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445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1026825">
                <a:tc>
                  <a:txBody>
                    <a:bodyPr/>
                    <a:lstStyle/>
                    <a:p>
                      <a:pPr marL="434340" marR="73025" lvl="0" indent="-37846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8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On the facial and lingual surfaces,  periodontal ligament fibres, follow  the horizontal-oblique course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70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439419" marR="68580" lvl="0" indent="-378460" algn="just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FFFF"/>
                        </a:buClr>
                        <a:buSzPts val="1800"/>
                        <a:buFont typeface="Noto Sans Symbols"/>
                        <a:buChar char="⮚"/>
                        <a:defRPr sz="1400" u="none" strike="noStrike" cap="none"/>
                      </a:pPr>
                      <a:r>
                        <a:rPr lang="en-US" sz="1800" u="none" strike="noStrike" cap="none">
                          <a:solidFill>
                            <a:srgbClr val="98FF32"/>
                          </a:solidFill>
                          <a:latin typeface="Times New Roman"/>
                          <a:ea typeface="Times New Roman"/>
                          <a:cs typeface="Times New Roman"/>
                          <a:sym typeface="Times New Roman"/>
                        </a:rPr>
                        <a:t>On the facial and lingual surfaces,  periodontal ligament fibres, follow  the angular pattern.</a:t>
                      </a:r>
                      <a:endParaRPr sz="1800" u="none" strike="noStrike" cap="none">
                        <a:latin typeface="Times New Roman"/>
                        <a:ea typeface="Times New Roman"/>
                        <a:cs typeface="Times New Roman"/>
                        <a:sym typeface="Times New Roman"/>
                      </a:endParaRPr>
                    </a:p>
                  </a:txBody>
                  <a:tcPr marL="0" marR="0" marT="47000" marB="0">
                    <a:lnL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905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827" y="61589"/>
            <a:ext cx="2920365" cy="3924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400" spc="-30" dirty="0"/>
              <a:t>CLASSIFICATION</a:t>
            </a:r>
            <a:r>
              <a:rPr sz="2400" spc="150" dirty="0"/>
              <a:t> </a:t>
            </a:r>
            <a:r>
              <a:rPr sz="2400" spc="5" dirty="0"/>
              <a:t>2: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8740" y="2811713"/>
            <a:ext cx="201358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98FF32"/>
                </a:solidFill>
                <a:latin typeface="Arial"/>
                <a:cs typeface="Arial"/>
              </a:rPr>
              <a:t>Involve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one</a:t>
            </a:r>
            <a:r>
              <a:rPr sz="1800" spc="2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824863" y="2811713"/>
            <a:ext cx="1849755" cy="577215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85"/>
              </a:spcBef>
            </a:pPr>
            <a:r>
              <a:rPr sz="1800" spc="-25" dirty="0">
                <a:solidFill>
                  <a:srgbClr val="98FF32"/>
                </a:solidFill>
                <a:latin typeface="Arial"/>
                <a:cs typeface="Arial"/>
              </a:rPr>
              <a:t>Involve </a:t>
            </a:r>
            <a:r>
              <a:rPr sz="1800" spc="-5" dirty="0">
                <a:solidFill>
                  <a:srgbClr val="98FF32"/>
                </a:solidFill>
                <a:latin typeface="Arial"/>
                <a:cs typeface="Arial"/>
              </a:rPr>
              <a:t>more </a:t>
            </a:r>
            <a:r>
              <a:rPr sz="1800" spc="10" dirty="0">
                <a:solidFill>
                  <a:srgbClr val="98FF32"/>
                </a:solidFill>
                <a:latin typeface="Arial"/>
                <a:cs typeface="Arial"/>
              </a:rPr>
              <a:t>than 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one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418459" y="2794318"/>
            <a:ext cx="36607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80160" algn="l"/>
                <a:tab pos="1699895" algn="l"/>
                <a:tab pos="2233930" algn="l"/>
                <a:tab pos="2901315" algn="l"/>
              </a:tabLst>
            </a:pPr>
            <a:r>
              <a:rPr sz="1800" spc="-5" dirty="0">
                <a:solidFill>
                  <a:srgbClr val="98FF32"/>
                </a:solidFill>
                <a:latin typeface="Arial"/>
                <a:cs typeface="Arial"/>
              </a:rPr>
              <a:t>Originating</a:t>
            </a:r>
            <a:r>
              <a:rPr sz="1800" spc="-5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on</a:t>
            </a:r>
            <a:r>
              <a:rPr sz="1800" spc="-15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1800" spc="-20" dirty="0">
                <a:solidFill>
                  <a:srgbClr val="98FF32"/>
                </a:solidFill>
                <a:latin typeface="Arial"/>
                <a:cs typeface="Arial"/>
              </a:rPr>
              <a:t>one</a:t>
            </a:r>
            <a:r>
              <a:rPr sz="1800" spc="-2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1800" spc="-20" dirty="0">
                <a:solidFill>
                  <a:srgbClr val="98FF32"/>
                </a:solidFill>
                <a:latin typeface="Arial"/>
                <a:cs typeface="Arial"/>
              </a:rPr>
              <a:t>tooth</a:t>
            </a:r>
            <a:r>
              <a:rPr sz="1800" spc="-20" dirty="0">
                <a:solidFill>
                  <a:srgbClr val="98FF32"/>
                </a:solidFill>
                <a:latin typeface="Times New Roman"/>
                <a:cs typeface="Times New Roman"/>
              </a:rPr>
              <a:t>	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18463" y="3070924"/>
            <a:ext cx="3664585" cy="113030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just">
              <a:lnSpc>
                <a:spcPct val="100800"/>
              </a:lnSpc>
              <a:spcBef>
                <a:spcPts val="85"/>
              </a:spcBef>
            </a:pP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twisting </a:t>
            </a:r>
            <a:r>
              <a:rPr sz="1800" spc="-20" dirty="0">
                <a:solidFill>
                  <a:srgbClr val="98FF32"/>
                </a:solidFill>
                <a:latin typeface="Arial"/>
                <a:cs typeface="Arial"/>
              </a:rPr>
              <a:t>around </a:t>
            </a:r>
            <a:r>
              <a:rPr sz="1800" spc="-5" dirty="0">
                <a:solidFill>
                  <a:srgbClr val="98FF32"/>
                </a:solidFill>
                <a:latin typeface="Arial"/>
                <a:cs typeface="Arial"/>
              </a:rPr>
              <a:t>the tooth </a:t>
            </a:r>
            <a:r>
              <a:rPr sz="1800" spc="20" dirty="0">
                <a:solidFill>
                  <a:srgbClr val="98FF32"/>
                </a:solidFill>
                <a:latin typeface="Arial"/>
                <a:cs typeface="Arial"/>
              </a:rPr>
              <a:t>to  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involve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one 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or 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more </a:t>
            </a:r>
            <a:r>
              <a:rPr sz="1800" dirty="0">
                <a:solidFill>
                  <a:srgbClr val="98FF32"/>
                </a:solidFill>
                <a:latin typeface="Arial"/>
                <a:cs typeface="Arial"/>
              </a:rPr>
              <a:t>additional  surfaces 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(But </a:t>
            </a:r>
            <a:r>
              <a:rPr sz="1800" spc="-25" dirty="0">
                <a:solidFill>
                  <a:srgbClr val="98FF32"/>
                </a:solidFill>
                <a:latin typeface="Arial"/>
                <a:cs typeface="Arial"/>
              </a:rPr>
              <a:t>open </a:t>
            </a:r>
            <a:r>
              <a:rPr sz="1800" spc="-10" dirty="0">
                <a:solidFill>
                  <a:srgbClr val="98FF32"/>
                </a:solidFill>
                <a:latin typeface="Arial"/>
                <a:cs typeface="Arial"/>
              </a:rPr>
              <a:t>into 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oral </a:t>
            </a:r>
            <a:r>
              <a:rPr sz="1800" spc="-20" dirty="0">
                <a:solidFill>
                  <a:srgbClr val="98FF32"/>
                </a:solidFill>
                <a:latin typeface="Arial"/>
                <a:cs typeface="Arial"/>
              </a:rPr>
              <a:t>cavity  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on </a:t>
            </a:r>
            <a:r>
              <a:rPr sz="1800" spc="20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1800" spc="5" dirty="0">
                <a:solidFill>
                  <a:srgbClr val="98FF32"/>
                </a:solidFill>
                <a:latin typeface="Arial"/>
                <a:cs typeface="Arial"/>
              </a:rPr>
              <a:t>surface </a:t>
            </a:r>
            <a:r>
              <a:rPr sz="1800" spc="-1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1800" spc="-5" dirty="0">
                <a:solidFill>
                  <a:srgbClr val="98FF32"/>
                </a:solidFill>
                <a:latin typeface="Arial"/>
                <a:cs typeface="Arial"/>
              </a:rPr>
              <a:t>its</a:t>
            </a:r>
            <a:r>
              <a:rPr sz="1800" spc="-9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1800" dirty="0">
                <a:solidFill>
                  <a:srgbClr val="98FF32"/>
                </a:solidFill>
                <a:latin typeface="Arial"/>
                <a:cs typeface="Arial"/>
              </a:rPr>
              <a:t>origin).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533400" y="4272024"/>
            <a:ext cx="1003301" cy="237642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224787" y="376109"/>
            <a:ext cx="4550410" cy="805815"/>
          </a:xfrm>
          <a:prstGeom prst="rect">
            <a:avLst/>
          </a:prstGeom>
        </p:spPr>
        <p:txBody>
          <a:bodyPr vert="horz" wrap="square" lIns="0" tIns="641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</a:pPr>
            <a:r>
              <a:rPr sz="2000" spc="15" dirty="0">
                <a:solidFill>
                  <a:srgbClr val="FF3200"/>
                </a:solidFill>
                <a:latin typeface="Arial"/>
                <a:cs typeface="Arial"/>
              </a:rPr>
              <a:t>According</a:t>
            </a:r>
            <a:r>
              <a:rPr sz="2000" spc="-180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000" spc="25" dirty="0">
                <a:solidFill>
                  <a:srgbClr val="FF3200"/>
                </a:solidFill>
                <a:latin typeface="Arial"/>
                <a:cs typeface="Arial"/>
              </a:rPr>
              <a:t>to</a:t>
            </a:r>
            <a:r>
              <a:rPr sz="2000" spc="-110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FF3200"/>
                </a:solidFill>
                <a:latin typeface="Arial"/>
                <a:cs typeface="Arial"/>
              </a:rPr>
              <a:t>the</a:t>
            </a:r>
            <a:r>
              <a:rPr sz="2000" spc="-30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000" spc="-5" dirty="0">
                <a:solidFill>
                  <a:srgbClr val="FF3200"/>
                </a:solidFill>
                <a:latin typeface="Arial"/>
                <a:cs typeface="Arial"/>
              </a:rPr>
              <a:t>involved</a:t>
            </a:r>
            <a:r>
              <a:rPr sz="2000" spc="-35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000" spc="20" dirty="0">
                <a:solidFill>
                  <a:srgbClr val="FF3200"/>
                </a:solidFill>
                <a:latin typeface="Arial"/>
                <a:cs typeface="Arial"/>
              </a:rPr>
              <a:t>tooth</a:t>
            </a:r>
            <a:r>
              <a:rPr sz="2000" spc="-110" dirty="0">
                <a:solidFill>
                  <a:srgbClr val="FF3200"/>
                </a:solidFill>
                <a:latin typeface="Arial"/>
                <a:cs typeface="Arial"/>
              </a:rPr>
              <a:t> </a:t>
            </a:r>
            <a:r>
              <a:rPr sz="2000" spc="10" dirty="0">
                <a:solidFill>
                  <a:srgbClr val="FF3200"/>
                </a:solidFill>
                <a:latin typeface="Arial"/>
                <a:cs typeface="Arial"/>
              </a:rPr>
              <a:t>surfaces</a:t>
            </a:r>
            <a:endParaRPr sz="2000">
              <a:latin typeface="Arial"/>
              <a:cs typeface="Arial"/>
            </a:endParaRPr>
          </a:p>
          <a:p>
            <a:pPr marL="1003935">
              <a:lnSpc>
                <a:spcPct val="100000"/>
              </a:lnSpc>
              <a:spcBef>
                <a:spcPts val="455"/>
              </a:spcBef>
            </a:pPr>
            <a:r>
              <a:rPr sz="2400" b="1" spc="-35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8740" y="1835844"/>
            <a:ext cx="1910714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15" dirty="0">
                <a:solidFill>
                  <a:srgbClr val="98FF32"/>
                </a:solidFill>
                <a:latin typeface="Arial"/>
                <a:cs typeface="Arial"/>
              </a:rPr>
              <a:t>Simple</a:t>
            </a:r>
            <a:r>
              <a:rPr sz="2150" b="1" spc="-1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b="1" spc="15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672637" y="1835844"/>
            <a:ext cx="2468245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25" dirty="0">
                <a:solidFill>
                  <a:srgbClr val="98FF32"/>
                </a:solidFill>
                <a:latin typeface="Arial"/>
                <a:cs typeface="Arial"/>
              </a:rPr>
              <a:t>Compound</a:t>
            </a:r>
            <a:r>
              <a:rPr sz="2150" b="1" spc="-3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b="1" spc="10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800100" y="1190615"/>
            <a:ext cx="6858000" cy="609600"/>
            <a:chOff x="800100" y="1190615"/>
            <a:chExt cx="6858000" cy="609600"/>
          </a:xfrm>
        </p:grpSpPr>
        <p:sp>
          <p:nvSpPr>
            <p:cNvPr id="12" name="object 12"/>
            <p:cNvSpPr/>
            <p:nvPr/>
          </p:nvSpPr>
          <p:spPr>
            <a:xfrm>
              <a:off x="838200" y="1463680"/>
              <a:ext cx="6781800" cy="0"/>
            </a:xfrm>
            <a:custGeom>
              <a:avLst/>
              <a:gdLst/>
              <a:ahLst/>
              <a:cxnLst/>
              <a:rect l="l" t="t" r="r" b="b"/>
              <a:pathLst>
                <a:path w="6781800">
                  <a:moveTo>
                    <a:pt x="0" y="0"/>
                  </a:moveTo>
                  <a:lnTo>
                    <a:pt x="6781799" y="0"/>
                  </a:lnTo>
                </a:path>
              </a:pathLst>
            </a:custGeom>
            <a:ln w="953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00100" y="1190624"/>
              <a:ext cx="6858000" cy="609600"/>
            </a:xfrm>
            <a:custGeom>
              <a:avLst/>
              <a:gdLst/>
              <a:ahLst/>
              <a:cxnLst/>
              <a:rect l="l" t="t" r="r" b="b"/>
              <a:pathLst>
                <a:path w="6858000" h="609600">
                  <a:moveTo>
                    <a:pt x="76200" y="511175"/>
                  </a:moveTo>
                  <a:lnTo>
                    <a:pt x="47625" y="511175"/>
                  </a:lnTo>
                  <a:lnTo>
                    <a:pt x="47625" y="282575"/>
                  </a:lnTo>
                  <a:lnTo>
                    <a:pt x="28575" y="282575"/>
                  </a:lnTo>
                  <a:lnTo>
                    <a:pt x="28575" y="511175"/>
                  </a:lnTo>
                  <a:lnTo>
                    <a:pt x="0" y="511175"/>
                  </a:lnTo>
                  <a:lnTo>
                    <a:pt x="38100" y="587375"/>
                  </a:lnTo>
                  <a:lnTo>
                    <a:pt x="69837" y="523875"/>
                  </a:lnTo>
                  <a:lnTo>
                    <a:pt x="76200" y="511175"/>
                  </a:lnTo>
                  <a:close/>
                </a:path>
                <a:path w="6858000" h="609600">
                  <a:moveTo>
                    <a:pt x="3048000" y="228587"/>
                  </a:moveTo>
                  <a:lnTo>
                    <a:pt x="3019437" y="228587"/>
                  </a:lnTo>
                  <a:lnTo>
                    <a:pt x="3019437" y="0"/>
                  </a:lnTo>
                  <a:lnTo>
                    <a:pt x="3000387" y="0"/>
                  </a:lnTo>
                  <a:lnTo>
                    <a:pt x="3000387" y="228587"/>
                  </a:lnTo>
                  <a:lnTo>
                    <a:pt x="2971800" y="228587"/>
                  </a:lnTo>
                  <a:lnTo>
                    <a:pt x="3009900" y="304787"/>
                  </a:lnTo>
                  <a:lnTo>
                    <a:pt x="3041637" y="241300"/>
                  </a:lnTo>
                  <a:lnTo>
                    <a:pt x="3048000" y="228587"/>
                  </a:lnTo>
                  <a:close/>
                </a:path>
                <a:path w="6858000" h="609600">
                  <a:moveTo>
                    <a:pt x="3057537" y="533387"/>
                  </a:moveTo>
                  <a:lnTo>
                    <a:pt x="3028950" y="533387"/>
                  </a:lnTo>
                  <a:lnTo>
                    <a:pt x="3028950" y="304800"/>
                  </a:lnTo>
                  <a:lnTo>
                    <a:pt x="3009900" y="304800"/>
                  </a:lnTo>
                  <a:lnTo>
                    <a:pt x="3009900" y="533387"/>
                  </a:lnTo>
                  <a:lnTo>
                    <a:pt x="2981337" y="533387"/>
                  </a:lnTo>
                  <a:lnTo>
                    <a:pt x="3019437" y="609587"/>
                  </a:lnTo>
                  <a:lnTo>
                    <a:pt x="3051175" y="546100"/>
                  </a:lnTo>
                  <a:lnTo>
                    <a:pt x="3057537" y="533387"/>
                  </a:lnTo>
                  <a:close/>
                </a:path>
                <a:path w="6858000" h="609600">
                  <a:moveTo>
                    <a:pt x="6858000" y="511175"/>
                  </a:moveTo>
                  <a:lnTo>
                    <a:pt x="6829438" y="511175"/>
                  </a:lnTo>
                  <a:lnTo>
                    <a:pt x="6829438" y="282575"/>
                  </a:lnTo>
                  <a:lnTo>
                    <a:pt x="6810388" y="282575"/>
                  </a:lnTo>
                  <a:lnTo>
                    <a:pt x="6810388" y="511175"/>
                  </a:lnTo>
                  <a:lnTo>
                    <a:pt x="6781800" y="511175"/>
                  </a:lnTo>
                  <a:lnTo>
                    <a:pt x="6819900" y="587375"/>
                  </a:lnTo>
                  <a:lnTo>
                    <a:pt x="6851637" y="523875"/>
                  </a:lnTo>
                  <a:lnTo>
                    <a:pt x="6858000" y="511175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5666744" y="1835844"/>
            <a:ext cx="3389629" cy="3575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150" b="1" spc="20" dirty="0">
                <a:solidFill>
                  <a:srgbClr val="98FF32"/>
                </a:solidFill>
                <a:latin typeface="Arial"/>
                <a:cs typeface="Arial"/>
              </a:rPr>
              <a:t>Complex or </a:t>
            </a:r>
            <a:r>
              <a:rPr sz="2150" b="1" spc="5" dirty="0">
                <a:solidFill>
                  <a:srgbClr val="98FF32"/>
                </a:solidFill>
                <a:latin typeface="Arial"/>
                <a:cs typeface="Arial"/>
              </a:rPr>
              <a:t>Spiral</a:t>
            </a:r>
            <a:r>
              <a:rPr sz="2150" b="1" spc="9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b="1" spc="15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00100" y="2260597"/>
            <a:ext cx="76200" cy="534035"/>
          </a:xfrm>
          <a:custGeom>
            <a:avLst/>
            <a:gdLst/>
            <a:ahLst/>
            <a:cxnLst/>
            <a:rect l="l" t="t" r="r" b="b"/>
            <a:pathLst>
              <a:path w="76200" h="534035">
                <a:moveTo>
                  <a:pt x="28575" y="457212"/>
                </a:moveTo>
                <a:lnTo>
                  <a:pt x="0" y="457212"/>
                </a:lnTo>
                <a:lnTo>
                  <a:pt x="38100" y="533412"/>
                </a:lnTo>
                <a:lnTo>
                  <a:pt x="69860" y="469891"/>
                </a:lnTo>
                <a:lnTo>
                  <a:pt x="28575" y="469891"/>
                </a:lnTo>
                <a:lnTo>
                  <a:pt x="28575" y="457212"/>
                </a:lnTo>
                <a:close/>
              </a:path>
              <a:path w="76200" h="534035">
                <a:moveTo>
                  <a:pt x="47625" y="0"/>
                </a:moveTo>
                <a:lnTo>
                  <a:pt x="28575" y="0"/>
                </a:lnTo>
                <a:lnTo>
                  <a:pt x="28575" y="469891"/>
                </a:lnTo>
                <a:lnTo>
                  <a:pt x="47625" y="469891"/>
                </a:lnTo>
                <a:lnTo>
                  <a:pt x="47625" y="0"/>
                </a:lnTo>
                <a:close/>
              </a:path>
              <a:path w="76200" h="534035">
                <a:moveTo>
                  <a:pt x="76200" y="457212"/>
                </a:moveTo>
                <a:lnTo>
                  <a:pt x="47625" y="457212"/>
                </a:lnTo>
                <a:lnTo>
                  <a:pt x="47625" y="469891"/>
                </a:lnTo>
                <a:lnTo>
                  <a:pt x="69860" y="469891"/>
                </a:lnTo>
                <a:lnTo>
                  <a:pt x="76200" y="457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3771900" y="2260597"/>
            <a:ext cx="76200" cy="534035"/>
          </a:xfrm>
          <a:custGeom>
            <a:avLst/>
            <a:gdLst/>
            <a:ahLst/>
            <a:cxnLst/>
            <a:rect l="l" t="t" r="r" b="b"/>
            <a:pathLst>
              <a:path w="76200" h="534035">
                <a:moveTo>
                  <a:pt x="28590" y="457212"/>
                </a:moveTo>
                <a:lnTo>
                  <a:pt x="0" y="457212"/>
                </a:lnTo>
                <a:lnTo>
                  <a:pt x="38100" y="533412"/>
                </a:lnTo>
                <a:lnTo>
                  <a:pt x="69860" y="469891"/>
                </a:lnTo>
                <a:lnTo>
                  <a:pt x="28590" y="469891"/>
                </a:lnTo>
                <a:lnTo>
                  <a:pt x="28590" y="457212"/>
                </a:lnTo>
                <a:close/>
              </a:path>
              <a:path w="76200" h="534035">
                <a:moveTo>
                  <a:pt x="47640" y="0"/>
                </a:moveTo>
                <a:lnTo>
                  <a:pt x="28590" y="0"/>
                </a:lnTo>
                <a:lnTo>
                  <a:pt x="28590" y="469891"/>
                </a:lnTo>
                <a:lnTo>
                  <a:pt x="47640" y="469891"/>
                </a:lnTo>
                <a:lnTo>
                  <a:pt x="47640" y="0"/>
                </a:lnTo>
                <a:close/>
              </a:path>
              <a:path w="76200" h="534035">
                <a:moveTo>
                  <a:pt x="76200" y="457212"/>
                </a:moveTo>
                <a:lnTo>
                  <a:pt x="47640" y="457212"/>
                </a:lnTo>
                <a:lnTo>
                  <a:pt x="47640" y="469891"/>
                </a:lnTo>
                <a:lnTo>
                  <a:pt x="69860" y="469891"/>
                </a:lnTo>
                <a:lnTo>
                  <a:pt x="76200" y="45721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7658100" y="2209808"/>
            <a:ext cx="76200" cy="650875"/>
          </a:xfrm>
          <a:custGeom>
            <a:avLst/>
            <a:gdLst/>
            <a:ahLst/>
            <a:cxnLst/>
            <a:rect l="l" t="t" r="r" b="b"/>
            <a:pathLst>
              <a:path w="76200" h="650875">
                <a:moveTo>
                  <a:pt x="28590" y="574660"/>
                </a:moveTo>
                <a:lnTo>
                  <a:pt x="0" y="574660"/>
                </a:lnTo>
                <a:lnTo>
                  <a:pt x="38100" y="650860"/>
                </a:lnTo>
                <a:lnTo>
                  <a:pt x="69844" y="587370"/>
                </a:lnTo>
                <a:lnTo>
                  <a:pt x="28590" y="587370"/>
                </a:lnTo>
                <a:lnTo>
                  <a:pt x="28590" y="574660"/>
                </a:lnTo>
                <a:close/>
              </a:path>
              <a:path w="76200" h="650875">
                <a:moveTo>
                  <a:pt x="47640" y="0"/>
                </a:moveTo>
                <a:lnTo>
                  <a:pt x="28590" y="0"/>
                </a:lnTo>
                <a:lnTo>
                  <a:pt x="28590" y="587370"/>
                </a:lnTo>
                <a:lnTo>
                  <a:pt x="47640" y="587370"/>
                </a:lnTo>
                <a:lnTo>
                  <a:pt x="47640" y="0"/>
                </a:lnTo>
                <a:close/>
              </a:path>
              <a:path w="76200" h="650875">
                <a:moveTo>
                  <a:pt x="76200" y="574660"/>
                </a:moveTo>
                <a:lnTo>
                  <a:pt x="47640" y="574660"/>
                </a:lnTo>
                <a:lnTo>
                  <a:pt x="47640" y="587370"/>
                </a:lnTo>
                <a:lnTo>
                  <a:pt x="69844" y="587370"/>
                </a:lnTo>
                <a:lnTo>
                  <a:pt x="76200" y="57466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124200" y="4272024"/>
            <a:ext cx="1598676" cy="23764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6629400" y="4318000"/>
            <a:ext cx="1336676" cy="22860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5199" y="157157"/>
            <a:ext cx="7178675" cy="4489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750" spc="-15" dirty="0"/>
              <a:t>PATHOGENESIS </a:t>
            </a:r>
            <a:r>
              <a:rPr sz="2750" spc="20" dirty="0"/>
              <a:t>OF </a:t>
            </a:r>
            <a:r>
              <a:rPr sz="2750" spc="30" dirty="0"/>
              <a:t>POCKET</a:t>
            </a:r>
            <a:r>
              <a:rPr sz="2750" spc="65" dirty="0"/>
              <a:t> </a:t>
            </a:r>
            <a:r>
              <a:rPr sz="2750" spc="-5" dirty="0"/>
              <a:t>FORMATION</a:t>
            </a:r>
            <a:endParaRPr sz="2750"/>
          </a:p>
        </p:txBody>
      </p:sp>
      <p:sp>
        <p:nvSpPr>
          <p:cNvPr id="3" name="object 3"/>
          <p:cNvSpPr txBox="1"/>
          <p:nvPr/>
        </p:nvSpPr>
        <p:spPr>
          <a:xfrm>
            <a:off x="565780" y="707067"/>
            <a:ext cx="7942580" cy="606171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25"/>
              </a:spcBef>
            </a:pP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Presence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bacterial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plaque on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tooth</a:t>
            </a:r>
            <a:r>
              <a:rPr sz="2150" spc="39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surface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Marginal gingiva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become</a:t>
            </a:r>
            <a:r>
              <a:rPr sz="2150" spc="39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inflamed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50">
              <a:latin typeface="Arial"/>
              <a:cs typeface="Arial"/>
            </a:endParaRPr>
          </a:p>
          <a:p>
            <a:pPr marL="279400" marR="264160" algn="ctr">
              <a:lnSpc>
                <a:spcPct val="101899"/>
              </a:lnSpc>
            </a:pP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Gingiva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sulcus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deepens due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to oedematous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enlargement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of  gingiva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Arial"/>
              <a:cs typeface="Arial"/>
            </a:endParaRPr>
          </a:p>
          <a:p>
            <a:pPr marL="6985" algn="ctr">
              <a:lnSpc>
                <a:spcPct val="100000"/>
              </a:lnSpc>
            </a:pP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Gingiva</a:t>
            </a:r>
            <a:r>
              <a:rPr sz="2150" spc="13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pocket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5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Anareobic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organisms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tend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colonise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subgingiva</a:t>
            </a:r>
            <a:r>
              <a:rPr sz="2150" spc="42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plaque</a:t>
            </a:r>
            <a:endParaRPr sz="2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25"/>
              </a:spcBef>
            </a:pP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(Spirochaetes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150" spc="30" dirty="0">
                <a:solidFill>
                  <a:srgbClr val="98FF32"/>
                </a:solidFill>
                <a:latin typeface="Arial"/>
                <a:cs typeface="Arial"/>
              </a:rPr>
              <a:t>motile</a:t>
            </a:r>
            <a:r>
              <a:rPr sz="2150" spc="13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rods)</a:t>
            </a:r>
            <a:endParaRPr sz="2150">
              <a:latin typeface="Arial"/>
              <a:cs typeface="Arial"/>
            </a:endParaRPr>
          </a:p>
          <a:p>
            <a:pPr marL="5080" algn="ctr">
              <a:lnSpc>
                <a:spcPct val="100000"/>
              </a:lnSpc>
              <a:spcBef>
                <a:spcPts val="725"/>
              </a:spcBef>
            </a:pP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(Due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an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aerobic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environment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created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in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the</a:t>
            </a:r>
            <a:r>
              <a:rPr sz="2150" spc="-100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pocket)</a:t>
            </a:r>
            <a:endParaRPr sz="21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450">
              <a:latin typeface="Arial"/>
              <a:cs typeface="Arial"/>
            </a:endParaRPr>
          </a:p>
          <a:p>
            <a:pPr marL="12700" marR="5080" algn="ctr">
              <a:lnSpc>
                <a:spcPct val="101899"/>
              </a:lnSpc>
            </a:pP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Large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number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of </a:t>
            </a:r>
            <a:r>
              <a:rPr sz="2150" spc="-20" dirty="0">
                <a:solidFill>
                  <a:srgbClr val="98FF32"/>
                </a:solidFill>
                <a:latin typeface="Arial"/>
                <a:cs typeface="Arial"/>
              </a:rPr>
              <a:t>PMN </a:t>
            </a:r>
            <a:r>
              <a:rPr sz="2150" spc="-15" dirty="0">
                <a:solidFill>
                  <a:srgbClr val="98FF32"/>
                </a:solidFill>
                <a:latin typeface="Arial"/>
                <a:cs typeface="Arial"/>
              </a:rPr>
              <a:t>leykocytes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and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macrophages </a:t>
            </a:r>
            <a:r>
              <a:rPr sz="2150" spc="20" dirty="0">
                <a:solidFill>
                  <a:srgbClr val="98FF32"/>
                </a:solidFill>
                <a:latin typeface="Arial"/>
                <a:cs typeface="Arial"/>
              </a:rPr>
              <a:t>migrates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to  </a:t>
            </a:r>
            <a:r>
              <a:rPr sz="2150" spc="5" dirty="0">
                <a:solidFill>
                  <a:srgbClr val="98FF32"/>
                </a:solidFill>
                <a:latin typeface="Arial"/>
                <a:cs typeface="Arial"/>
              </a:rPr>
              <a:t>the </a:t>
            </a:r>
            <a:r>
              <a:rPr sz="2150" dirty="0">
                <a:solidFill>
                  <a:srgbClr val="98FF32"/>
                </a:solidFill>
                <a:latin typeface="Arial"/>
                <a:cs typeface="Arial"/>
              </a:rPr>
              <a:t>gingiva </a:t>
            </a:r>
            <a:r>
              <a:rPr sz="2150" spc="25" dirty="0">
                <a:solidFill>
                  <a:srgbClr val="98FF32"/>
                </a:solidFill>
                <a:latin typeface="Arial"/>
                <a:cs typeface="Arial"/>
              </a:rPr>
              <a:t>tissue in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response </a:t>
            </a:r>
            <a:r>
              <a:rPr sz="2150" spc="10" dirty="0">
                <a:solidFill>
                  <a:srgbClr val="98FF32"/>
                </a:solidFill>
                <a:latin typeface="Arial"/>
                <a:cs typeface="Arial"/>
              </a:rPr>
              <a:t>to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bacterial</a:t>
            </a:r>
            <a:r>
              <a:rPr sz="2150" spc="295" dirty="0">
                <a:solidFill>
                  <a:srgbClr val="98FF32"/>
                </a:solidFill>
                <a:latin typeface="Arial"/>
                <a:cs typeface="Arial"/>
              </a:rPr>
              <a:t> </a:t>
            </a:r>
            <a:r>
              <a:rPr sz="2150" spc="15" dirty="0">
                <a:solidFill>
                  <a:srgbClr val="98FF32"/>
                </a:solidFill>
                <a:latin typeface="Arial"/>
                <a:cs typeface="Arial"/>
              </a:rPr>
              <a:t>challenge</a:t>
            </a:r>
            <a:endParaRPr sz="215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457700" y="1066805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28590" y="457193"/>
                </a:moveTo>
                <a:lnTo>
                  <a:pt x="0" y="457193"/>
                </a:lnTo>
                <a:lnTo>
                  <a:pt x="38100" y="533393"/>
                </a:lnTo>
                <a:lnTo>
                  <a:pt x="69844" y="469904"/>
                </a:lnTo>
                <a:lnTo>
                  <a:pt x="28590" y="469904"/>
                </a:lnTo>
                <a:lnTo>
                  <a:pt x="28590" y="457193"/>
                </a:lnTo>
                <a:close/>
              </a:path>
              <a:path w="76200" h="533400">
                <a:moveTo>
                  <a:pt x="47640" y="0"/>
                </a:moveTo>
                <a:lnTo>
                  <a:pt x="28590" y="0"/>
                </a:lnTo>
                <a:lnTo>
                  <a:pt x="28590" y="469904"/>
                </a:lnTo>
                <a:lnTo>
                  <a:pt x="47640" y="469904"/>
                </a:lnTo>
                <a:lnTo>
                  <a:pt x="47640" y="0"/>
                </a:lnTo>
                <a:close/>
              </a:path>
              <a:path w="76200" h="533400">
                <a:moveTo>
                  <a:pt x="76200" y="457193"/>
                </a:moveTo>
                <a:lnTo>
                  <a:pt x="47640" y="457193"/>
                </a:lnTo>
                <a:lnTo>
                  <a:pt x="47640" y="469904"/>
                </a:lnTo>
                <a:lnTo>
                  <a:pt x="69844" y="469904"/>
                </a:lnTo>
                <a:lnTo>
                  <a:pt x="76200" y="457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457700" y="1905006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28590" y="457193"/>
                </a:moveTo>
                <a:lnTo>
                  <a:pt x="0" y="457193"/>
                </a:lnTo>
                <a:lnTo>
                  <a:pt x="38100" y="533393"/>
                </a:lnTo>
                <a:lnTo>
                  <a:pt x="69844" y="469904"/>
                </a:lnTo>
                <a:lnTo>
                  <a:pt x="28590" y="469904"/>
                </a:lnTo>
                <a:lnTo>
                  <a:pt x="28590" y="457193"/>
                </a:lnTo>
                <a:close/>
              </a:path>
              <a:path w="76200" h="533400">
                <a:moveTo>
                  <a:pt x="47640" y="0"/>
                </a:moveTo>
                <a:lnTo>
                  <a:pt x="28590" y="0"/>
                </a:lnTo>
                <a:lnTo>
                  <a:pt x="28590" y="469904"/>
                </a:lnTo>
                <a:lnTo>
                  <a:pt x="47640" y="469904"/>
                </a:lnTo>
                <a:lnTo>
                  <a:pt x="47640" y="0"/>
                </a:lnTo>
                <a:close/>
              </a:path>
              <a:path w="76200" h="533400">
                <a:moveTo>
                  <a:pt x="76200" y="457193"/>
                </a:moveTo>
                <a:lnTo>
                  <a:pt x="47640" y="457193"/>
                </a:lnTo>
                <a:lnTo>
                  <a:pt x="47640" y="469904"/>
                </a:lnTo>
                <a:lnTo>
                  <a:pt x="69844" y="469904"/>
                </a:lnTo>
                <a:lnTo>
                  <a:pt x="76200" y="457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457700" y="3124206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28590" y="457193"/>
                </a:moveTo>
                <a:lnTo>
                  <a:pt x="0" y="457193"/>
                </a:lnTo>
                <a:lnTo>
                  <a:pt x="38100" y="533393"/>
                </a:lnTo>
                <a:lnTo>
                  <a:pt x="69844" y="469904"/>
                </a:lnTo>
                <a:lnTo>
                  <a:pt x="28590" y="469904"/>
                </a:lnTo>
                <a:lnTo>
                  <a:pt x="28590" y="457193"/>
                </a:lnTo>
                <a:close/>
              </a:path>
              <a:path w="76200" h="533400">
                <a:moveTo>
                  <a:pt x="47640" y="0"/>
                </a:moveTo>
                <a:lnTo>
                  <a:pt x="28590" y="0"/>
                </a:lnTo>
                <a:lnTo>
                  <a:pt x="28590" y="469904"/>
                </a:lnTo>
                <a:lnTo>
                  <a:pt x="47640" y="469904"/>
                </a:lnTo>
                <a:lnTo>
                  <a:pt x="47640" y="0"/>
                </a:lnTo>
                <a:close/>
              </a:path>
              <a:path w="76200" h="533400">
                <a:moveTo>
                  <a:pt x="76200" y="457193"/>
                </a:moveTo>
                <a:lnTo>
                  <a:pt x="47640" y="457193"/>
                </a:lnTo>
                <a:lnTo>
                  <a:pt x="47640" y="469904"/>
                </a:lnTo>
                <a:lnTo>
                  <a:pt x="69844" y="469904"/>
                </a:lnTo>
                <a:lnTo>
                  <a:pt x="76200" y="45719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457700" y="3962400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28590" y="457200"/>
                </a:moveTo>
                <a:lnTo>
                  <a:pt x="0" y="457200"/>
                </a:lnTo>
                <a:lnTo>
                  <a:pt x="38100" y="533400"/>
                </a:lnTo>
                <a:lnTo>
                  <a:pt x="69847" y="469904"/>
                </a:lnTo>
                <a:lnTo>
                  <a:pt x="28590" y="469904"/>
                </a:lnTo>
                <a:lnTo>
                  <a:pt x="28590" y="457200"/>
                </a:lnTo>
                <a:close/>
              </a:path>
              <a:path w="76200" h="533400">
                <a:moveTo>
                  <a:pt x="47640" y="0"/>
                </a:moveTo>
                <a:lnTo>
                  <a:pt x="28590" y="0"/>
                </a:lnTo>
                <a:lnTo>
                  <a:pt x="28590" y="469904"/>
                </a:lnTo>
                <a:lnTo>
                  <a:pt x="47640" y="469904"/>
                </a:lnTo>
                <a:lnTo>
                  <a:pt x="47640" y="0"/>
                </a:lnTo>
                <a:close/>
              </a:path>
              <a:path w="76200" h="533400">
                <a:moveTo>
                  <a:pt x="76200" y="457200"/>
                </a:moveTo>
                <a:lnTo>
                  <a:pt x="47640" y="457200"/>
                </a:lnTo>
                <a:lnTo>
                  <a:pt x="47640" y="469904"/>
                </a:lnTo>
                <a:lnTo>
                  <a:pt x="69847" y="469904"/>
                </a:lnTo>
                <a:lnTo>
                  <a:pt x="76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4457700" y="5562600"/>
            <a:ext cx="76200" cy="533400"/>
          </a:xfrm>
          <a:custGeom>
            <a:avLst/>
            <a:gdLst/>
            <a:ahLst/>
            <a:cxnLst/>
            <a:rect l="l" t="t" r="r" b="b"/>
            <a:pathLst>
              <a:path w="76200" h="533400">
                <a:moveTo>
                  <a:pt x="28590" y="457200"/>
                </a:moveTo>
                <a:lnTo>
                  <a:pt x="0" y="457200"/>
                </a:lnTo>
                <a:lnTo>
                  <a:pt x="38100" y="533400"/>
                </a:lnTo>
                <a:lnTo>
                  <a:pt x="69847" y="469904"/>
                </a:lnTo>
                <a:lnTo>
                  <a:pt x="28590" y="469904"/>
                </a:lnTo>
                <a:lnTo>
                  <a:pt x="28590" y="457200"/>
                </a:lnTo>
                <a:close/>
              </a:path>
              <a:path w="76200" h="533400">
                <a:moveTo>
                  <a:pt x="47640" y="0"/>
                </a:moveTo>
                <a:lnTo>
                  <a:pt x="28590" y="0"/>
                </a:lnTo>
                <a:lnTo>
                  <a:pt x="28590" y="469904"/>
                </a:lnTo>
                <a:lnTo>
                  <a:pt x="47640" y="469904"/>
                </a:lnTo>
                <a:lnTo>
                  <a:pt x="47640" y="0"/>
                </a:lnTo>
                <a:close/>
              </a:path>
              <a:path w="76200" h="533400">
                <a:moveTo>
                  <a:pt x="76200" y="457200"/>
                </a:moveTo>
                <a:lnTo>
                  <a:pt x="47640" y="457200"/>
                </a:lnTo>
                <a:lnTo>
                  <a:pt x="47640" y="469904"/>
                </a:lnTo>
                <a:lnTo>
                  <a:pt x="69847" y="469904"/>
                </a:lnTo>
                <a:lnTo>
                  <a:pt x="76200" y="45720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1181</Words>
  <Application>Microsoft Office PowerPoint</Application>
  <PresentationFormat>On-screen Show (4:3)</PresentationFormat>
  <Paragraphs>248</Paragraphs>
  <Slides>31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PERIODONTAL  POCKET</vt:lpstr>
      <vt:lpstr>Learning objective   Classification clinical feature histological  features Detection  treatment   </vt:lpstr>
      <vt:lpstr>Slide 3</vt:lpstr>
      <vt:lpstr>CLASSIFICATION 1:</vt:lpstr>
      <vt:lpstr>Slide 5</vt:lpstr>
      <vt:lpstr>Two types of Periodontal Pocket</vt:lpstr>
      <vt:lpstr>Slide 7</vt:lpstr>
      <vt:lpstr>CLASSIFICATION 2:</vt:lpstr>
      <vt:lpstr>PATHOGENESIS OF POCKET FORMATION</vt:lpstr>
      <vt:lpstr>Two mechanisms of collagen loss</vt:lpstr>
      <vt:lpstr>Slide 11</vt:lpstr>
      <vt:lpstr>CLINICAL FEATURES</vt:lpstr>
      <vt:lpstr>OTHER CLINICAL FEATURES</vt:lpstr>
      <vt:lpstr>HISTOPATHOLOGY</vt:lpstr>
      <vt:lpstr>CONNECTIVE TISSUE</vt:lpstr>
      <vt:lpstr>SCANNING ELECTRON MICROSCOPIC  EXAMINATION OF LATERAL WALL</vt:lpstr>
      <vt:lpstr>PERIODONTAL POCKETS AS HEALING  LESIONS</vt:lpstr>
      <vt:lpstr>CONTENTS OF POCKET</vt:lpstr>
      <vt:lpstr>[II] Root surface wall of the pocket</vt:lpstr>
      <vt:lpstr>Structural changes Exposure of cementum to the oral environment</vt:lpstr>
      <vt:lpstr>Chemical changes</vt:lpstr>
      <vt:lpstr>Five zones can be seen at the bottom of the pocket</vt:lpstr>
      <vt:lpstr>DIAGNOSIS/DETECTION OF POCKETS</vt:lpstr>
      <vt:lpstr>POCKET PROBING Two different pocket depths</vt:lpstr>
      <vt:lpstr>Pocket depth versus level of attachment:</vt:lpstr>
      <vt:lpstr>Slide 26</vt:lpstr>
      <vt:lpstr>2. The probe should be inserted parallel to the vertical axis  of the tooth and walked circumferentially around each tooth  to detect the area of deepest penetration.</vt:lpstr>
      <vt:lpstr>Slide 28</vt:lpstr>
      <vt:lpstr>Slide 29</vt:lpstr>
      <vt:lpstr>BLEEDING ON PROBING</vt:lpstr>
      <vt:lpstr>Thank you 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PERIODONTAL  POCKET</dc:title>
  <cp:lastModifiedBy>BANSODE</cp:lastModifiedBy>
  <cp:revision>3</cp:revision>
  <dcterms:modified xsi:type="dcterms:W3CDTF">2023-08-25T07:38:36Z</dcterms:modified>
</cp:coreProperties>
</file>