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25"/>
  </p:notesMasterIdLst>
  <p:handoutMasterIdLst>
    <p:handoutMasterId r:id="rId26"/>
  </p:handoutMasterIdLst>
  <p:sldIdLst>
    <p:sldId id="278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4" r:id="rId23"/>
    <p:sldId id="277" r:id="rId24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666699"/>
    <a:srgbClr val="A50021"/>
    <a:srgbClr val="F0EFE0"/>
    <a:srgbClr val="1F4081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98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>
            <a:extLst>
              <a:ext uri="{FF2B5EF4-FFF2-40B4-BE49-F238E27FC236}">
                <a16:creationId xmlns:a16="http://schemas.microsoft.com/office/drawing/2014/main" xmlns="" id="{0E5065F4-B5BC-48D1-B988-0F0A72A0B3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CA" altLang="en-US"/>
              <a:t>Trauma from Occlusion</a:t>
            </a:r>
          </a:p>
        </p:txBody>
      </p:sp>
      <p:sp>
        <p:nvSpPr>
          <p:cNvPr id="593923" name="Rectangle 3">
            <a:extLst>
              <a:ext uri="{FF2B5EF4-FFF2-40B4-BE49-F238E27FC236}">
                <a16:creationId xmlns:a16="http://schemas.microsoft.com/office/drawing/2014/main" xmlns="" id="{91E3DE1E-CC4A-4577-9FC0-1C534AD985E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CA" altLang="en-US"/>
          </a:p>
        </p:txBody>
      </p:sp>
      <p:sp>
        <p:nvSpPr>
          <p:cNvPr id="593924" name="Rectangle 4">
            <a:extLst>
              <a:ext uri="{FF2B5EF4-FFF2-40B4-BE49-F238E27FC236}">
                <a16:creationId xmlns:a16="http://schemas.microsoft.com/office/drawing/2014/main" xmlns="" id="{1A9C0C28-7407-4B60-A325-3958B01386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CA" altLang="en-US"/>
              <a:t>Soft Tissue Management DEN 4361</a:t>
            </a:r>
          </a:p>
        </p:txBody>
      </p:sp>
      <p:sp>
        <p:nvSpPr>
          <p:cNvPr id="593925" name="Rectangle 5">
            <a:extLst>
              <a:ext uri="{FF2B5EF4-FFF2-40B4-BE49-F238E27FC236}">
                <a16:creationId xmlns:a16="http://schemas.microsoft.com/office/drawing/2014/main" xmlns="" id="{19105EED-C622-4CD5-A466-6759E746A33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408B6A-453D-407B-A6B4-FA8A114AE6E4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xmlns="" id="{194C370F-8AF7-4E54-AFDF-35E8A4D9500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CA" altLang="en-US"/>
              <a:t>Trauma from Occlusion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xmlns="" id="{2C24A734-DD29-475F-A589-E474A4879CA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CA" altLang="en-US"/>
          </a:p>
        </p:txBody>
      </p:sp>
      <p:sp>
        <p:nvSpPr>
          <p:cNvPr id="594948" name="Rectangle 4">
            <a:extLst>
              <a:ext uri="{FF2B5EF4-FFF2-40B4-BE49-F238E27FC236}">
                <a16:creationId xmlns:a16="http://schemas.microsoft.com/office/drawing/2014/main" xmlns="" id="{3E6CB5F5-A03F-4FBB-95A4-0BFC76D8A4E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94949" name="Rectangle 5">
            <a:extLst>
              <a:ext uri="{FF2B5EF4-FFF2-40B4-BE49-F238E27FC236}">
                <a16:creationId xmlns:a16="http://schemas.microsoft.com/office/drawing/2014/main" xmlns="" id="{3336D940-5B83-490C-B12B-950D37657A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</a:p>
        </p:txBody>
      </p:sp>
      <p:sp>
        <p:nvSpPr>
          <p:cNvPr id="594950" name="Rectangle 6">
            <a:extLst>
              <a:ext uri="{FF2B5EF4-FFF2-40B4-BE49-F238E27FC236}">
                <a16:creationId xmlns:a16="http://schemas.microsoft.com/office/drawing/2014/main" xmlns="" id="{0E64710C-470D-49A0-98CA-19C873FA4E1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CA" altLang="en-US"/>
              <a:t>Soft Tissue Management DEN 4361</a:t>
            </a:r>
          </a:p>
        </p:txBody>
      </p:sp>
      <p:sp>
        <p:nvSpPr>
          <p:cNvPr id="594951" name="Rectangle 7">
            <a:extLst>
              <a:ext uri="{FF2B5EF4-FFF2-40B4-BE49-F238E27FC236}">
                <a16:creationId xmlns:a16="http://schemas.microsoft.com/office/drawing/2014/main" xmlns="" id="{100BF29B-14D5-4372-843E-A3898E6150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DEEA80-8962-415A-953A-8817C9A8E45F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18D9B6A-9D02-4A91-AFCC-E7AB2D3F38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CA" altLang="en-US"/>
              <a:t>Trauma from Occlusion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49A7804-C87B-4C8A-A906-AF731ABB3C2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CA" altLang="en-US"/>
              <a:t>Soft Tissue Management DEN 4361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382EE5F2-283A-4809-94F2-F9D0A1A71D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AB097A-30B4-4AA0-9755-45883E6B3BB9}" type="slidenum">
              <a:rPr lang="en-CA" altLang="en-US"/>
              <a:pPr/>
              <a:t>23</a:t>
            </a:fld>
            <a:endParaRPr lang="en-CA" altLang="en-US"/>
          </a:p>
        </p:txBody>
      </p:sp>
      <p:sp>
        <p:nvSpPr>
          <p:cNvPr id="595970" name="Rectangle 2">
            <a:extLst>
              <a:ext uri="{FF2B5EF4-FFF2-40B4-BE49-F238E27FC236}">
                <a16:creationId xmlns:a16="http://schemas.microsoft.com/office/drawing/2014/main" xmlns="" id="{EA149980-E5BA-4E27-A559-876BBD0D37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>
            <a:extLst>
              <a:ext uri="{FF2B5EF4-FFF2-40B4-BE49-F238E27FC236}">
                <a16:creationId xmlns:a16="http://schemas.microsoft.com/office/drawing/2014/main" xmlns="" id="{E5075CC8-BB92-4600-AC14-2B944E9BA8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1" name="Rectangle 3">
            <a:extLst>
              <a:ext uri="{FF2B5EF4-FFF2-40B4-BE49-F238E27FC236}">
                <a16:creationId xmlns:a16="http://schemas.microsoft.com/office/drawing/2014/main" xmlns="" id="{71CFCC38-B482-4DB9-9509-BA2CE1F042F1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pic>
        <p:nvPicPr>
          <p:cNvPr id="539655" name="Picture 7" descr="D:\FRONTPAGE THEMES\NATURE\ANABNR2.PNG">
            <a:extLst>
              <a:ext uri="{FF2B5EF4-FFF2-40B4-BE49-F238E27FC236}">
                <a16:creationId xmlns:a16="http://schemas.microsoft.com/office/drawing/2014/main" xmlns="" id="{73D30655-B5B2-47D6-BAF6-8451DED30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39667" name="Rectangle 19">
            <a:extLst>
              <a:ext uri="{FF2B5EF4-FFF2-40B4-BE49-F238E27FC236}">
                <a16:creationId xmlns:a16="http://schemas.microsoft.com/office/drawing/2014/main" xmlns="" id="{9BF23259-6F9B-40A8-B136-0E2D517C6A2D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539668" name="Rectangle 20">
            <a:extLst>
              <a:ext uri="{FF2B5EF4-FFF2-40B4-BE49-F238E27FC236}">
                <a16:creationId xmlns:a16="http://schemas.microsoft.com/office/drawing/2014/main" xmlns="" id="{E03EA2ED-360F-40E4-9A74-1CB120B4187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CA" altLang="en-US" noProof="0"/>
              <a:t>Click to edit Master title style</a:t>
            </a:r>
          </a:p>
        </p:txBody>
      </p:sp>
      <p:sp>
        <p:nvSpPr>
          <p:cNvPr id="539669" name="Rectangle 21">
            <a:extLst>
              <a:ext uri="{FF2B5EF4-FFF2-40B4-BE49-F238E27FC236}">
                <a16:creationId xmlns:a16="http://schemas.microsoft.com/office/drawing/2014/main" xmlns="" id="{EB918546-E0FC-40E4-A0D0-EA472575192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CA" altLang="en-US" noProof="0"/>
              <a:t>Click to edit Master subtitle style</a:t>
            </a:r>
          </a:p>
        </p:txBody>
      </p:sp>
      <p:sp>
        <p:nvSpPr>
          <p:cNvPr id="539670" name="Rectangle 22">
            <a:extLst>
              <a:ext uri="{FF2B5EF4-FFF2-40B4-BE49-F238E27FC236}">
                <a16:creationId xmlns:a16="http://schemas.microsoft.com/office/drawing/2014/main" xmlns="" id="{0679F18B-04B9-4573-9F8E-B48CE911FA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539671" name="Rectangle 23">
            <a:extLst>
              <a:ext uri="{FF2B5EF4-FFF2-40B4-BE49-F238E27FC236}">
                <a16:creationId xmlns:a16="http://schemas.microsoft.com/office/drawing/2014/main" xmlns="" id="{2AC23628-8EC6-4CC9-87B3-93214B16D71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539672" name="Rectangle 24">
            <a:extLst>
              <a:ext uri="{FF2B5EF4-FFF2-40B4-BE49-F238E27FC236}">
                <a16:creationId xmlns:a16="http://schemas.microsoft.com/office/drawing/2014/main" xmlns="" id="{A4196B02-FA71-44A8-9367-550E2EF64F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B6669517-667F-4F6D-8AEE-EFB98898A0EA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B66B61-CBDA-4D94-8A85-D0047712A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DC47491-17F4-4E9B-A765-DFDD3C49E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03D8BC-80F4-4699-AB99-A0072574C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E157EF-001E-4049-87C0-C7961A3D5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BB6A71-3F13-4E63-97A7-E79A67DDD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78EA6-B761-40C1-84FF-742DCAED337E}" type="slidenum">
              <a:rPr lang="en-CA" altLang="en-US"/>
              <a:pPr/>
              <a:t>‹#›</a:t>
            </a:fld>
            <a:endParaRPr lang="en-CA" altLang="en-US" sz="1400"/>
          </a:p>
        </p:txBody>
      </p:sp>
    </p:spTree>
    <p:extLst>
      <p:ext uri="{BB962C8B-B14F-4D97-AF65-F5344CB8AC3E}">
        <p14:creationId xmlns:p14="http://schemas.microsoft.com/office/powerpoint/2010/main" xmlns="" val="56590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1D81C61-618E-4B04-9A28-1C3EA631C2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C70992E-8CD4-4D50-B85B-43BECFF18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D19F40-F99D-402F-9886-EB45CA8FE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EED23FA-4D92-4609-8365-DF8E0DAA7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EE8AE2-E557-4E61-8B03-246647A05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2FF71-AAD5-4F8A-BFBE-25ADCD9C8522}" type="slidenum">
              <a:rPr lang="en-CA" altLang="en-US"/>
              <a:pPr/>
              <a:t>‹#›</a:t>
            </a:fld>
            <a:endParaRPr lang="en-CA" altLang="en-US" sz="1400"/>
          </a:p>
        </p:txBody>
      </p:sp>
    </p:spTree>
    <p:extLst>
      <p:ext uri="{BB962C8B-B14F-4D97-AF65-F5344CB8AC3E}">
        <p14:creationId xmlns:p14="http://schemas.microsoft.com/office/powerpoint/2010/main" xmlns="" val="4151418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C70470-06D2-473E-A301-0449CC4F4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9E7B14-1AD2-47A5-A395-DAFDA3EBF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B26C60-58AA-4CC2-A29A-CD79A4037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963CC9F-39AF-497B-91BE-6C8B626E5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169EFA-0DB1-41DF-80EE-50FA52CA1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43D338-B0CE-4E32-A991-13FCBF5DFD9F}" type="slidenum">
              <a:rPr lang="en-CA" altLang="en-US"/>
              <a:pPr/>
              <a:t>‹#›</a:t>
            </a:fld>
            <a:endParaRPr lang="en-CA" altLang="en-US" sz="1400"/>
          </a:p>
        </p:txBody>
      </p:sp>
    </p:spTree>
    <p:extLst>
      <p:ext uri="{BB962C8B-B14F-4D97-AF65-F5344CB8AC3E}">
        <p14:creationId xmlns:p14="http://schemas.microsoft.com/office/powerpoint/2010/main" xmlns="" val="802856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69928F-815D-47E0-B5C2-BD46707E9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178912-88DD-4337-BD2E-43C450F78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5A5435-1D00-4D44-BD11-7FD70574A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BB65C8-D0A0-4B49-ADB8-6FA2625E2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65DCCB-D31E-4ED8-86DC-F74B61B4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37C9B-86CE-4555-88ED-1514B8F8BE82}" type="slidenum">
              <a:rPr lang="en-CA" altLang="en-US"/>
              <a:pPr/>
              <a:t>‹#›</a:t>
            </a:fld>
            <a:endParaRPr lang="en-CA" altLang="en-US" sz="1400"/>
          </a:p>
        </p:txBody>
      </p:sp>
    </p:spTree>
    <p:extLst>
      <p:ext uri="{BB962C8B-B14F-4D97-AF65-F5344CB8AC3E}">
        <p14:creationId xmlns:p14="http://schemas.microsoft.com/office/powerpoint/2010/main" xmlns="" val="183075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55772C-C025-488F-9807-B26CF9C0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992F00-52B0-4E93-B427-C8048792AB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03572C5-9991-488C-A2A5-B6E85F5640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9513D8-BF24-400E-B47C-363F0EA63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B6F9124-3C84-4838-BCA5-C8750BEB9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8255A47-0610-4B01-B361-5209AB93E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28D454-1770-42D5-B982-ED5ABD4F010F}" type="slidenum">
              <a:rPr lang="en-CA" altLang="en-US"/>
              <a:pPr/>
              <a:t>‹#›</a:t>
            </a:fld>
            <a:endParaRPr lang="en-CA" altLang="en-US" sz="1400"/>
          </a:p>
        </p:txBody>
      </p:sp>
    </p:spTree>
    <p:extLst>
      <p:ext uri="{BB962C8B-B14F-4D97-AF65-F5344CB8AC3E}">
        <p14:creationId xmlns:p14="http://schemas.microsoft.com/office/powerpoint/2010/main" xmlns="" val="14680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88E4FF-0009-4A39-91D1-302BF34DC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F6FB6E6-3935-4499-AD03-35B086783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6B4439B-297D-441F-9E9D-04D7CEB74E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41538BB-2280-4C0A-837A-CC74AC3A83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022B838-B82C-4D21-8A46-30B5E97617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7F8A3BB-33E9-40D4-842F-4F35145A9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8F84E32-F2D7-490A-BA01-E3CF46BA9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60B44A6-AB83-4F3D-9D64-BD35241A9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34995-4D5E-4817-8B9C-A03CD9FB23DF}" type="slidenum">
              <a:rPr lang="en-CA" altLang="en-US"/>
              <a:pPr/>
              <a:t>‹#›</a:t>
            </a:fld>
            <a:endParaRPr lang="en-CA" altLang="en-US" sz="1400"/>
          </a:p>
        </p:txBody>
      </p:sp>
    </p:spTree>
    <p:extLst>
      <p:ext uri="{BB962C8B-B14F-4D97-AF65-F5344CB8AC3E}">
        <p14:creationId xmlns:p14="http://schemas.microsoft.com/office/powerpoint/2010/main" xmlns="" val="213643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E6EC5A-A74A-49DB-9B24-2C1D3F720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8830CE2-B0B8-4CB6-9556-238E29E5A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29C4E48-C8D4-4851-A41D-F172FD7AE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4800E17-02EF-49F7-85D5-83813A9B0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284C91-1FBF-48E8-B692-11B5B6F4843C}" type="slidenum">
              <a:rPr lang="en-CA" altLang="en-US"/>
              <a:pPr/>
              <a:t>‹#›</a:t>
            </a:fld>
            <a:endParaRPr lang="en-CA" altLang="en-US" sz="1400"/>
          </a:p>
        </p:txBody>
      </p:sp>
    </p:spTree>
    <p:extLst>
      <p:ext uri="{BB962C8B-B14F-4D97-AF65-F5344CB8AC3E}">
        <p14:creationId xmlns:p14="http://schemas.microsoft.com/office/powerpoint/2010/main" xmlns="" val="59173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FAEDEBD-2E5F-4056-8CB2-23DE83705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3E07EEF-6807-49B1-8C82-2341B8530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0029D95-CFF3-4925-BD1B-437B6DBF8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A7A39-B9C1-4B00-B703-08D525933A71}" type="slidenum">
              <a:rPr lang="en-CA" altLang="en-US"/>
              <a:pPr/>
              <a:t>‹#›</a:t>
            </a:fld>
            <a:endParaRPr lang="en-CA" altLang="en-US" sz="1400"/>
          </a:p>
        </p:txBody>
      </p:sp>
    </p:spTree>
    <p:extLst>
      <p:ext uri="{BB962C8B-B14F-4D97-AF65-F5344CB8AC3E}">
        <p14:creationId xmlns:p14="http://schemas.microsoft.com/office/powerpoint/2010/main" xmlns="" val="582127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3267F9-1F7E-43BD-A8C3-3029BEE2F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36086C4-354C-45A7-B46E-2B0094F4F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51CF8A9-2F44-4713-8C6C-C8AF6D1C93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DCC95FA-22ED-4FF9-815D-0D5B1E93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01CAD09-0629-43ED-A466-ACA7D7170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1733238-8071-4FA1-918D-EC375BDA7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E9051-7AE8-4B92-9191-80924BCA311E}" type="slidenum">
              <a:rPr lang="en-CA" altLang="en-US"/>
              <a:pPr/>
              <a:t>‹#›</a:t>
            </a:fld>
            <a:endParaRPr lang="en-CA" altLang="en-US" sz="1400"/>
          </a:p>
        </p:txBody>
      </p:sp>
    </p:spTree>
    <p:extLst>
      <p:ext uri="{BB962C8B-B14F-4D97-AF65-F5344CB8AC3E}">
        <p14:creationId xmlns:p14="http://schemas.microsoft.com/office/powerpoint/2010/main" xmlns="" val="1809963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3583BF-3169-4BAF-8846-ABA1C40AA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E95AD48-3118-45D6-8D05-87809715FF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149C588-41FB-416D-B93D-A4A965F76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0A7C342-394A-4A21-8400-C8220042C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12DA453-2766-43F2-9E0D-4D2318A06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1EA4609-C1BF-4AF2-8476-47ED93859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5C5D1-C82A-4B27-BA80-10857EE06439}" type="slidenum">
              <a:rPr lang="en-CA" altLang="en-US"/>
              <a:pPr/>
              <a:t>‹#›</a:t>
            </a:fld>
            <a:endParaRPr lang="en-CA" altLang="en-US" sz="1400"/>
          </a:p>
        </p:txBody>
      </p:sp>
    </p:spTree>
    <p:extLst>
      <p:ext uri="{BB962C8B-B14F-4D97-AF65-F5344CB8AC3E}">
        <p14:creationId xmlns:p14="http://schemas.microsoft.com/office/powerpoint/2010/main" xmlns="" val="195626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49" name="Rectangle 25">
            <a:extLst>
              <a:ext uri="{FF2B5EF4-FFF2-40B4-BE49-F238E27FC236}">
                <a16:creationId xmlns:a16="http://schemas.microsoft.com/office/drawing/2014/main" xmlns="" id="{87177245-A4BA-4700-AC53-58BECC71BBBB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538650" name="Rectangle 26">
            <a:extLst>
              <a:ext uri="{FF2B5EF4-FFF2-40B4-BE49-F238E27FC236}">
                <a16:creationId xmlns:a16="http://schemas.microsoft.com/office/drawing/2014/main" xmlns="" id="{FBE61439-5C14-46A0-9A8F-6C066D1F590F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538651" name="Rectangle 27" descr="Stationery">
            <a:extLst>
              <a:ext uri="{FF2B5EF4-FFF2-40B4-BE49-F238E27FC236}">
                <a16:creationId xmlns:a16="http://schemas.microsoft.com/office/drawing/2014/main" xmlns="" id="{4BE679D6-39AD-41BC-869A-C2193D106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538652" name="Rectangle 28" descr="Stationery">
            <a:extLst>
              <a:ext uri="{FF2B5EF4-FFF2-40B4-BE49-F238E27FC236}">
                <a16:creationId xmlns:a16="http://schemas.microsoft.com/office/drawing/2014/main" xmlns="" id="{C8F1D05B-F2E7-4938-9F1D-3F3D2094B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538653" name="Rectangle 29">
            <a:extLst>
              <a:ext uri="{FF2B5EF4-FFF2-40B4-BE49-F238E27FC236}">
                <a16:creationId xmlns:a16="http://schemas.microsoft.com/office/drawing/2014/main" xmlns="" id="{F4A44F71-EBB6-4305-A482-83AC915338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title style</a:t>
            </a:r>
          </a:p>
        </p:txBody>
      </p:sp>
      <p:sp>
        <p:nvSpPr>
          <p:cNvPr id="538655" name="Rectangle 31">
            <a:extLst>
              <a:ext uri="{FF2B5EF4-FFF2-40B4-BE49-F238E27FC236}">
                <a16:creationId xmlns:a16="http://schemas.microsoft.com/office/drawing/2014/main" xmlns="" id="{69E2CE0F-A536-498E-9667-AD44CA2DAFE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CA" altLang="en-US"/>
          </a:p>
        </p:txBody>
      </p:sp>
      <p:sp>
        <p:nvSpPr>
          <p:cNvPr id="538656" name="Rectangle 32">
            <a:extLst>
              <a:ext uri="{FF2B5EF4-FFF2-40B4-BE49-F238E27FC236}">
                <a16:creationId xmlns:a16="http://schemas.microsoft.com/office/drawing/2014/main" xmlns="" id="{819B36CD-EC55-4CE8-8918-B2D1414EBD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endParaRPr lang="en-CA" altLang="en-US"/>
          </a:p>
        </p:txBody>
      </p:sp>
      <p:pic>
        <p:nvPicPr>
          <p:cNvPr id="538657" name="Picture 33" descr="C:\Wendy\anabnr2.GIF">
            <a:extLst>
              <a:ext uri="{FF2B5EF4-FFF2-40B4-BE49-F238E27FC236}">
                <a16:creationId xmlns:a16="http://schemas.microsoft.com/office/drawing/2014/main" xmlns="" id="{5C2B4F34-4D7F-49BF-8925-96AAE9C5C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38658" name="Rectangle 34">
            <a:extLst>
              <a:ext uri="{FF2B5EF4-FFF2-40B4-BE49-F238E27FC236}">
                <a16:creationId xmlns:a16="http://schemas.microsoft.com/office/drawing/2014/main" xmlns="" id="{A93FCDB9-A117-4A88-A2E1-E4C3086C2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538659" name="Rectangle 35">
            <a:extLst>
              <a:ext uri="{FF2B5EF4-FFF2-40B4-BE49-F238E27FC236}">
                <a16:creationId xmlns:a16="http://schemas.microsoft.com/office/drawing/2014/main" xmlns="" id="{9098A8A0-7B2B-4E9A-90EA-D71200D3967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905ED8E4-0514-4E45-B72F-3586B9DA6EAD}" type="slidenum">
              <a:rPr lang="en-CA" altLang="en-US"/>
              <a:pPr/>
              <a:t>‹#›</a:t>
            </a:fld>
            <a:endParaRPr lang="en-CA" altLang="en-US" sz="1400"/>
          </a:p>
        </p:txBody>
      </p:sp>
      <p:sp>
        <p:nvSpPr>
          <p:cNvPr id="538660" name="Rectangle 36">
            <a:extLst>
              <a:ext uri="{FF2B5EF4-FFF2-40B4-BE49-F238E27FC236}">
                <a16:creationId xmlns:a16="http://schemas.microsoft.com/office/drawing/2014/main" xmlns="" id="{344E6759-BCB6-40C6-B74A-CD7756CFBC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013" indent="-228600" algn="l" rtl="0" fontAlgn="base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2913" indent="-228600" algn="l" rtl="0" fontAlgn="base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B981ED45-EE56-0F46-8E33-750231B15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35162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Trauma</a:t>
            </a:r>
            <a:r>
              <a:rPr lang="en-US" altLang="en-US"/>
              <a:t> </a:t>
            </a:r>
            <a:r>
              <a:rPr lang="en-US" altLang="en-US" b="1" u="sng"/>
              <a:t>from</a:t>
            </a:r>
            <a:r>
              <a:rPr lang="en-US" altLang="en-US"/>
              <a:t> </a:t>
            </a:r>
            <a:r>
              <a:rPr lang="en-US" altLang="en-US" b="1" u="sng"/>
              <a:t>Occlusion</a:t>
            </a:r>
            <a:endParaRPr lang="en-CA" altLang="en-US" b="1" u="sng"/>
          </a:p>
        </p:txBody>
      </p:sp>
    </p:spTree>
    <p:extLst>
      <p:ext uri="{BB962C8B-B14F-4D97-AF65-F5344CB8AC3E}">
        <p14:creationId xmlns:p14="http://schemas.microsoft.com/office/powerpoint/2010/main" xmlns="" val="3758115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>
            <a:extLst>
              <a:ext uri="{FF2B5EF4-FFF2-40B4-BE49-F238E27FC236}">
                <a16:creationId xmlns:a16="http://schemas.microsoft.com/office/drawing/2014/main" xmlns="" id="{8EED6A42-6BBA-43BF-8F43-614D87A11A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Stages of Tissue Response</a:t>
            </a:r>
            <a:endParaRPr lang="en-CA" altLang="en-US"/>
          </a:p>
        </p:txBody>
      </p:sp>
      <p:sp>
        <p:nvSpPr>
          <p:cNvPr id="577539" name="Rectangle 3">
            <a:extLst>
              <a:ext uri="{FF2B5EF4-FFF2-40B4-BE49-F238E27FC236}">
                <a16:creationId xmlns:a16="http://schemas.microsoft.com/office/drawing/2014/main" xmlns="" id="{D8514D5F-F633-404D-A9D2-750E28610A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/>
              <a:t>Stage I – Injury:</a:t>
            </a:r>
          </a:p>
          <a:p>
            <a:pPr lvl="1"/>
            <a:r>
              <a:rPr lang="en-US" altLang="en-US"/>
              <a:t>Changes in occlusal forces causes injury</a:t>
            </a:r>
          </a:p>
          <a:p>
            <a:pPr lvl="1"/>
            <a:r>
              <a:rPr lang="en-US" altLang="en-US"/>
              <a:t>Repair attempted</a:t>
            </a:r>
          </a:p>
          <a:p>
            <a:pPr lvl="2"/>
            <a:r>
              <a:rPr lang="en-US" altLang="en-US"/>
              <a:t>Either forces diminished</a:t>
            </a:r>
          </a:p>
          <a:p>
            <a:pPr lvl="2"/>
            <a:r>
              <a:rPr lang="en-US" altLang="en-US"/>
              <a:t>Tooth drifts away from forces</a:t>
            </a:r>
          </a:p>
          <a:p>
            <a:pPr lvl="2"/>
            <a:r>
              <a:rPr lang="en-US" altLang="en-US"/>
              <a:t>Remodeling occurs if forces are chronic</a:t>
            </a:r>
          </a:p>
          <a:p>
            <a:pPr lvl="1"/>
            <a:r>
              <a:rPr lang="en-US" altLang="en-US"/>
              <a:t>Varying degrees of pressure &amp; tension create varying degrees of changes</a:t>
            </a:r>
          </a:p>
          <a:p>
            <a:pPr lvl="1"/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7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7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77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77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77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77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7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7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7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7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38" grpId="0" autoUpdateAnimBg="0"/>
      <p:bldP spid="577539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>
            <a:extLst>
              <a:ext uri="{FF2B5EF4-FFF2-40B4-BE49-F238E27FC236}">
                <a16:creationId xmlns:a16="http://schemas.microsoft.com/office/drawing/2014/main" xmlns="" id="{2D5CA06D-058E-4673-BA97-9D2DE2EBA9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Stage I - Injury</a:t>
            </a:r>
            <a:endParaRPr lang="en-CA" altLang="en-US"/>
          </a:p>
        </p:txBody>
      </p:sp>
      <p:sp>
        <p:nvSpPr>
          <p:cNvPr id="578563" name="Rectangle 3">
            <a:extLst>
              <a:ext uri="{FF2B5EF4-FFF2-40B4-BE49-F238E27FC236}">
                <a16:creationId xmlns:a16="http://schemas.microsoft.com/office/drawing/2014/main" xmlns="" id="{59A63479-DE0F-4C54-B2C4-C81884C1EE2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i="1"/>
              <a:t>Slight pressure </a:t>
            </a:r>
            <a:r>
              <a:rPr lang="en-US" altLang="en-US" sz="2800" i="1">
                <a:sym typeface="Symbol" panose="05050102010706020507" pitchFamily="18" charset="2"/>
              </a:rPr>
              <a:t>:</a:t>
            </a:r>
          </a:p>
          <a:p>
            <a:pPr lvl="1"/>
            <a:r>
              <a:rPr lang="en-US" altLang="en-US" sz="2400"/>
              <a:t>Resorption of bone</a:t>
            </a:r>
          </a:p>
          <a:p>
            <a:pPr lvl="1"/>
            <a:r>
              <a:rPr lang="en-US" altLang="en-US" sz="2400"/>
              <a:t>Widened periodontal ligament space</a:t>
            </a:r>
          </a:p>
          <a:p>
            <a:pPr lvl="1"/>
            <a:r>
              <a:rPr lang="en-US" altLang="en-US" sz="2400"/>
              <a:t>Blood vessels numerous &amp; reduce in size</a:t>
            </a:r>
          </a:p>
          <a:p>
            <a:pPr lvl="1">
              <a:buFont typeface="Wingdings" panose="05000000000000000000" pitchFamily="2" charset="2"/>
              <a:buNone/>
            </a:pPr>
            <a:endParaRPr lang="en-CA" altLang="en-US" sz="2400"/>
          </a:p>
        </p:txBody>
      </p:sp>
      <p:sp>
        <p:nvSpPr>
          <p:cNvPr id="578564" name="Rectangle 4">
            <a:extLst>
              <a:ext uri="{FF2B5EF4-FFF2-40B4-BE49-F238E27FC236}">
                <a16:creationId xmlns:a16="http://schemas.microsoft.com/office/drawing/2014/main" xmlns="" id="{D3006B8E-104E-4350-838B-E97D1FBA3B9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 i="1"/>
              <a:t>Slight tension </a:t>
            </a:r>
            <a:r>
              <a:rPr lang="en-US" altLang="en-US" sz="2800" i="1">
                <a:sym typeface="Symbol" panose="05050102010706020507" pitchFamily="18" charset="2"/>
              </a:rPr>
              <a:t>:</a:t>
            </a:r>
          </a:p>
          <a:p>
            <a:pPr lvl="1"/>
            <a:r>
              <a:rPr lang="en-US" altLang="en-US" sz="2400"/>
              <a:t>Periodontal ligament fibers elongate</a:t>
            </a:r>
          </a:p>
          <a:p>
            <a:pPr lvl="1"/>
            <a:r>
              <a:rPr lang="en-US" altLang="en-US" sz="2400"/>
              <a:t>Apposition of bone</a:t>
            </a:r>
          </a:p>
          <a:p>
            <a:pPr lvl="1"/>
            <a:r>
              <a:rPr lang="en-US" altLang="en-US" sz="2400"/>
              <a:t>Blood vessels enlarge</a:t>
            </a:r>
            <a:endParaRPr lang="en-CA" altLang="en-US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>
            <a:extLst>
              <a:ext uri="{FF2B5EF4-FFF2-40B4-BE49-F238E27FC236}">
                <a16:creationId xmlns:a16="http://schemas.microsoft.com/office/drawing/2014/main" xmlns="" id="{AF7A40FE-32F6-47C5-A86C-C34C616FBE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Stage I - Injury</a:t>
            </a:r>
            <a:endParaRPr lang="en-CA" altLang="en-US"/>
          </a:p>
        </p:txBody>
      </p:sp>
      <p:sp>
        <p:nvSpPr>
          <p:cNvPr id="579587" name="Rectangle 3">
            <a:extLst>
              <a:ext uri="{FF2B5EF4-FFF2-40B4-BE49-F238E27FC236}">
                <a16:creationId xmlns:a16="http://schemas.microsoft.com/office/drawing/2014/main" xmlns="" id="{A3B754F1-BD18-45EC-9938-5E785946BA4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i="1"/>
              <a:t>Greater pressure:</a:t>
            </a:r>
          </a:p>
          <a:p>
            <a:pPr lvl="1"/>
            <a:r>
              <a:rPr lang="en-US" altLang="en-US" sz="2400"/>
              <a:t>Compression of fibers</a:t>
            </a:r>
          </a:p>
          <a:p>
            <a:pPr lvl="1"/>
            <a:r>
              <a:rPr lang="en-US" altLang="en-US" sz="2400"/>
              <a:t>Injury to fibroblasts, CT cells </a:t>
            </a:r>
            <a:r>
              <a:rPr lang="en-US" altLang="en-US" sz="2400">
                <a:sym typeface="Symbol" panose="05050102010706020507" pitchFamily="18" charset="2"/>
              </a:rPr>
              <a:t> necrosis of ligament</a:t>
            </a:r>
          </a:p>
          <a:p>
            <a:pPr lvl="1"/>
            <a:r>
              <a:rPr lang="en-US" altLang="en-US" sz="2400">
                <a:sym typeface="Symbol" panose="05050102010706020507" pitchFamily="18" charset="2"/>
              </a:rPr>
              <a:t>Vascular changes</a:t>
            </a:r>
          </a:p>
          <a:p>
            <a:pPr lvl="1"/>
            <a:r>
              <a:rPr lang="en-US" altLang="en-US" sz="2400">
                <a:sym typeface="Symbol" panose="05050102010706020507" pitchFamily="18" charset="2"/>
              </a:rPr>
              <a:t>Resorption of bone</a:t>
            </a:r>
            <a:endParaRPr lang="en-CA" altLang="en-US" sz="2400"/>
          </a:p>
        </p:txBody>
      </p:sp>
      <p:sp>
        <p:nvSpPr>
          <p:cNvPr id="579588" name="Rectangle 4">
            <a:extLst>
              <a:ext uri="{FF2B5EF4-FFF2-40B4-BE49-F238E27FC236}">
                <a16:creationId xmlns:a16="http://schemas.microsoft.com/office/drawing/2014/main" xmlns="" id="{8F71E781-162E-4869-9EEE-78049F52A8C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 i="1"/>
              <a:t>Greater tension:</a:t>
            </a:r>
          </a:p>
          <a:p>
            <a:pPr lvl="1"/>
            <a:r>
              <a:rPr lang="en-US" altLang="en-US" sz="2400"/>
              <a:t>Widened periodontal ligament space</a:t>
            </a:r>
          </a:p>
          <a:p>
            <a:pPr lvl="1"/>
            <a:r>
              <a:rPr lang="en-US" altLang="en-US" sz="2400"/>
              <a:t>Tearing of ligament</a:t>
            </a:r>
          </a:p>
          <a:p>
            <a:pPr lvl="1"/>
            <a:r>
              <a:rPr lang="en-US" altLang="en-US" sz="2400"/>
              <a:t>Hemorrhage</a:t>
            </a:r>
          </a:p>
          <a:p>
            <a:pPr lvl="1"/>
            <a:endParaRPr lang="en-CA" altLang="en-US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xmlns="" id="{6838BA3F-E9BE-45E2-ABDC-C0AB0738C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Stage II - Repair</a:t>
            </a:r>
            <a:endParaRPr lang="en-CA" altLang="en-US"/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xmlns="" id="{61DC66EF-B18E-4E7D-88F8-FB0F299F39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/>
              <a:t>Reparative activity includes formation of:</a:t>
            </a:r>
          </a:p>
          <a:p>
            <a:pPr lvl="1"/>
            <a:r>
              <a:rPr lang="en-US" altLang="en-US"/>
              <a:t>New CT tissue cells &amp; fibers, bone &amp; cementum</a:t>
            </a:r>
          </a:p>
          <a:p>
            <a:pPr lvl="1"/>
            <a:r>
              <a:rPr lang="en-US" altLang="en-US"/>
              <a:t>Thinned bone is reinforced with new bone – </a:t>
            </a:r>
            <a:r>
              <a:rPr lang="en-US" altLang="en-US" i="1"/>
              <a:t>buttressing bone formation</a:t>
            </a:r>
          </a:p>
          <a:p>
            <a:r>
              <a:rPr lang="en-US" altLang="en-US"/>
              <a:t>Repair occurs as long as reparative capacity exceeds traumatic forces</a:t>
            </a:r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0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0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0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0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0" grpId="0" autoUpdateAnimBg="0"/>
      <p:bldP spid="580611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>
            <a:extLst>
              <a:ext uri="{FF2B5EF4-FFF2-40B4-BE49-F238E27FC236}">
                <a16:creationId xmlns:a16="http://schemas.microsoft.com/office/drawing/2014/main" xmlns="" id="{47F8F231-3DFD-4AFB-BFE8-99D5065464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Stage III – Adaptive remodeling </a:t>
            </a:r>
            <a:endParaRPr lang="en-CA" altLang="en-US"/>
          </a:p>
        </p:txBody>
      </p:sp>
      <p:sp>
        <p:nvSpPr>
          <p:cNvPr id="581635" name="Rectangle 3">
            <a:extLst>
              <a:ext uri="{FF2B5EF4-FFF2-40B4-BE49-F238E27FC236}">
                <a16:creationId xmlns:a16="http://schemas.microsoft.com/office/drawing/2014/main" xmlns="" id="{64AFC4C4-8798-40E7-A91B-B307E043B4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Forces exceed repair capacity, periodontium is remodeled</a:t>
            </a:r>
          </a:p>
          <a:p>
            <a:pPr>
              <a:lnSpc>
                <a:spcPct val="90000"/>
              </a:lnSpc>
            </a:pPr>
            <a:r>
              <a:rPr lang="en-US" altLang="en-US"/>
              <a:t>With remodeling, forces may no longer be injurious to the tissues</a:t>
            </a:r>
          </a:p>
          <a:p>
            <a:pPr>
              <a:lnSpc>
                <a:spcPct val="90000"/>
              </a:lnSpc>
            </a:pPr>
            <a:r>
              <a:rPr lang="en-US" altLang="en-US"/>
              <a:t>Results in thickened periodontal ligament, </a:t>
            </a:r>
            <a:r>
              <a:rPr lang="en-US" altLang="en-US" i="1"/>
              <a:t>with no pocket formation</a:t>
            </a:r>
          </a:p>
          <a:p>
            <a:pPr>
              <a:lnSpc>
                <a:spcPct val="90000"/>
              </a:lnSpc>
            </a:pPr>
            <a:r>
              <a:rPr lang="en-US" altLang="en-US"/>
              <a:t>Following remodeling, stabilization of resorption &amp; formation occurs</a:t>
            </a:r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1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1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34" grpId="0" autoUpdateAnimBg="0"/>
      <p:bldP spid="581635" grpId="0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>
            <a:extLst>
              <a:ext uri="{FF2B5EF4-FFF2-40B4-BE49-F238E27FC236}">
                <a16:creationId xmlns:a16="http://schemas.microsoft.com/office/drawing/2014/main" xmlns="" id="{1C5174EA-77C8-4CDB-AD29-BDF6D5DE89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Reversible Traumatic Lesions</a:t>
            </a:r>
            <a:endParaRPr lang="en-CA" altLang="en-US"/>
          </a:p>
        </p:txBody>
      </p:sp>
      <p:sp>
        <p:nvSpPr>
          <p:cNvPr id="582659" name="Rectangle 3">
            <a:extLst>
              <a:ext uri="{FF2B5EF4-FFF2-40B4-BE49-F238E27FC236}">
                <a16:creationId xmlns:a16="http://schemas.microsoft.com/office/drawing/2014/main" xmlns="" id="{2D63B905-BDFF-4598-862C-C65064DE8A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Trauma from occlusion is reversible</a:t>
            </a:r>
          </a:p>
          <a:p>
            <a:r>
              <a:rPr lang="en-US" altLang="en-US"/>
              <a:t>Repair or remodeling occurs if:</a:t>
            </a:r>
          </a:p>
          <a:p>
            <a:pPr lvl="1"/>
            <a:r>
              <a:rPr lang="en-US" altLang="en-US"/>
              <a:t>Teeth can “escape” from force</a:t>
            </a:r>
          </a:p>
          <a:p>
            <a:pPr lvl="1"/>
            <a:r>
              <a:rPr lang="en-US" altLang="en-US"/>
              <a:t>Periodontium adapts to force</a:t>
            </a:r>
          </a:p>
          <a:p>
            <a:r>
              <a:rPr lang="en-US" altLang="en-US"/>
              <a:t>Inflammation inhibits potential for bone regeneration – inflammation must be eliminated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2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2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2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2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2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2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2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2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2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2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2658" grpId="0" autoUpdateAnimBg="0"/>
      <p:bldP spid="582659" grpId="0" build="p" bldLvl="2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>
            <a:extLst>
              <a:ext uri="{FF2B5EF4-FFF2-40B4-BE49-F238E27FC236}">
                <a16:creationId xmlns:a16="http://schemas.microsoft.com/office/drawing/2014/main" xmlns="" id="{87098BA2-FDB7-45C3-8C2D-ED415C1B6B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Clinical Signs of Trauma from Occlusion</a:t>
            </a:r>
            <a:endParaRPr lang="en-CA" altLang="en-US"/>
          </a:p>
        </p:txBody>
      </p:sp>
      <p:sp>
        <p:nvSpPr>
          <p:cNvPr id="583683" name="Rectangle 3">
            <a:extLst>
              <a:ext uri="{FF2B5EF4-FFF2-40B4-BE49-F238E27FC236}">
                <a16:creationId xmlns:a16="http://schemas.microsoft.com/office/drawing/2014/main" xmlns="" id="{CD73CF60-27C2-40B8-8AB8-685394491F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Tooth mobility:</a:t>
            </a:r>
          </a:p>
          <a:p>
            <a:pPr lvl="1"/>
            <a:r>
              <a:rPr lang="en-US" altLang="en-US"/>
              <a:t>Occurs during injury stage (injured PL fibers)</a:t>
            </a:r>
          </a:p>
          <a:p>
            <a:pPr lvl="1"/>
            <a:r>
              <a:rPr lang="en-US" altLang="en-US"/>
              <a:t>Also occurs during repair/remodeling (widened PL space)</a:t>
            </a:r>
          </a:p>
          <a:p>
            <a:pPr lvl="1"/>
            <a:r>
              <a:rPr lang="en-US" altLang="en-US"/>
              <a:t>Tooth mobility greater than normal </a:t>
            </a:r>
            <a:r>
              <a:rPr lang="en-US" altLang="en-US" b="1" i="1">
                <a:solidFill>
                  <a:srgbClr val="A50021"/>
                </a:solidFill>
              </a:rPr>
              <a:t>BUT,</a:t>
            </a:r>
          </a:p>
          <a:p>
            <a:pPr lvl="1"/>
            <a:r>
              <a:rPr lang="en-US" altLang="en-US"/>
              <a:t>Not considered pathologic unless tooth mobility is progressive in nature</a:t>
            </a:r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2" grpId="0" autoUpdateAnimBg="0"/>
      <p:bldP spid="583683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>
            <a:extLst>
              <a:ext uri="{FF2B5EF4-FFF2-40B4-BE49-F238E27FC236}">
                <a16:creationId xmlns:a16="http://schemas.microsoft.com/office/drawing/2014/main" xmlns="" id="{CE8C1A6B-2368-402D-8DA8-73FC9F76D0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Clinical Signs</a:t>
            </a:r>
            <a:endParaRPr lang="en-CA" altLang="en-US"/>
          </a:p>
        </p:txBody>
      </p:sp>
      <p:sp>
        <p:nvSpPr>
          <p:cNvPr id="584707" name="Rectangle 3">
            <a:extLst>
              <a:ext uri="{FF2B5EF4-FFF2-40B4-BE49-F238E27FC236}">
                <a16:creationId xmlns:a16="http://schemas.microsoft.com/office/drawing/2014/main" xmlns="" id="{0C1B656F-EC49-44C3-AACA-49C36F290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Fremitus</a:t>
            </a:r>
          </a:p>
          <a:p>
            <a:r>
              <a:rPr lang="en-US" altLang="en-US"/>
              <a:t>Pain</a:t>
            </a:r>
          </a:p>
          <a:p>
            <a:r>
              <a:rPr lang="en-US" altLang="en-US"/>
              <a:t>Tooth migration</a:t>
            </a:r>
          </a:p>
          <a:p>
            <a:r>
              <a:rPr lang="en-US" altLang="en-US"/>
              <a:t>Attrition</a:t>
            </a:r>
          </a:p>
          <a:p>
            <a:r>
              <a:rPr lang="en-US" altLang="en-US"/>
              <a:t>Muscle/joint pain</a:t>
            </a:r>
          </a:p>
          <a:p>
            <a:r>
              <a:rPr lang="en-US" altLang="en-US"/>
              <a:t>Fractures, chipping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>
            <a:extLst>
              <a:ext uri="{FF2B5EF4-FFF2-40B4-BE49-F238E27FC236}">
                <a16:creationId xmlns:a16="http://schemas.microsoft.com/office/drawing/2014/main" xmlns="" id="{0D7B69F3-ED50-44EB-9645-1B2DC10988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Radiographic Signs of Trauma from Occlusion</a:t>
            </a:r>
            <a:endParaRPr lang="en-CA" altLang="en-US"/>
          </a:p>
        </p:txBody>
      </p:sp>
      <p:sp>
        <p:nvSpPr>
          <p:cNvPr id="585731" name="Rectangle 3">
            <a:extLst>
              <a:ext uri="{FF2B5EF4-FFF2-40B4-BE49-F238E27FC236}">
                <a16:creationId xmlns:a16="http://schemas.microsoft.com/office/drawing/2014/main" xmlns="" id="{81FAC765-991A-456C-A763-B1CF5C6447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/>
              <a:t>Changes in shape of periodontal ligament space, bone loss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/>
              <a:t>Thickened lamina dura:</a:t>
            </a:r>
          </a:p>
          <a:p>
            <a:pPr marL="1104900" lvl="1" indent="-533400">
              <a:lnSpc>
                <a:spcPct val="90000"/>
              </a:lnSpc>
            </a:pPr>
            <a:r>
              <a:rPr lang="en-US" altLang="en-US"/>
              <a:t>Lateral aspect of root</a:t>
            </a:r>
          </a:p>
          <a:p>
            <a:pPr marL="1104900" lvl="1" indent="-533400">
              <a:lnSpc>
                <a:spcPct val="90000"/>
              </a:lnSpc>
            </a:pPr>
            <a:r>
              <a:rPr lang="en-US" altLang="en-US"/>
              <a:t>Apical area</a:t>
            </a:r>
          </a:p>
          <a:p>
            <a:pPr marL="1104900" lvl="1" indent="-533400">
              <a:lnSpc>
                <a:spcPct val="90000"/>
              </a:lnSpc>
            </a:pPr>
            <a:r>
              <a:rPr lang="en-US" altLang="en-US"/>
              <a:t>Furcation areas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/>
              <a:t>Vertical destruction of interdental septum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/>
              <a:t>Root resorption, hypercementosis</a:t>
            </a:r>
          </a:p>
          <a:p>
            <a:pPr marL="1104900" lvl="1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5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5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5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5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5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5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5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5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5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5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5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5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5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5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730" grpId="0" autoUpdateAnimBg="0"/>
      <p:bldP spid="585731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>
            <a:extLst>
              <a:ext uri="{FF2B5EF4-FFF2-40B4-BE49-F238E27FC236}">
                <a16:creationId xmlns:a16="http://schemas.microsoft.com/office/drawing/2014/main" xmlns="" id="{BF20967F-FD30-4DCA-9F98-C5FDDB4A25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Treatment Outcomes</a:t>
            </a:r>
            <a:endParaRPr lang="en-CA" altLang="en-US"/>
          </a:p>
        </p:txBody>
      </p:sp>
      <p:sp>
        <p:nvSpPr>
          <p:cNvPr id="586755" name="Rectangle 3">
            <a:extLst>
              <a:ext uri="{FF2B5EF4-FFF2-40B4-BE49-F238E27FC236}">
                <a16:creationId xmlns:a16="http://schemas.microsoft.com/office/drawing/2014/main" xmlns="" id="{2CF14CD0-1519-42CF-8CA5-7F9F095F30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altLang="en-US"/>
              <a:t>Proposed by AAP (1996)</a:t>
            </a:r>
          </a:p>
          <a:p>
            <a:pPr marL="1104900" lvl="1" indent="-533400">
              <a:buFont typeface="Wingdings" panose="05000000000000000000" pitchFamily="2" charset="2"/>
              <a:buAutoNum type="arabicPeriod"/>
            </a:pPr>
            <a:r>
              <a:rPr lang="en-US" altLang="en-US"/>
              <a:t>Reduce/eliminate tooth mobility</a:t>
            </a:r>
          </a:p>
          <a:p>
            <a:pPr marL="1104900" lvl="1" indent="-533400">
              <a:buFont typeface="Wingdings" panose="05000000000000000000" pitchFamily="2" charset="2"/>
              <a:buAutoNum type="arabicPeriod"/>
            </a:pPr>
            <a:r>
              <a:rPr lang="en-US" altLang="en-US"/>
              <a:t>Eliminate occlusal prematurities &amp; fremitus</a:t>
            </a:r>
          </a:p>
          <a:p>
            <a:pPr marL="1104900" lvl="1" indent="-533400">
              <a:buFont typeface="Wingdings" panose="05000000000000000000" pitchFamily="2" charset="2"/>
              <a:buAutoNum type="arabicPeriod"/>
            </a:pPr>
            <a:r>
              <a:rPr lang="en-US" altLang="en-US"/>
              <a:t>Eliminate parafunctional habits</a:t>
            </a:r>
          </a:p>
          <a:p>
            <a:pPr marL="1104900" lvl="1" indent="-533400">
              <a:buFont typeface="Wingdings" panose="05000000000000000000" pitchFamily="2" charset="2"/>
              <a:buAutoNum type="arabicPeriod"/>
            </a:pPr>
            <a:r>
              <a:rPr lang="en-US" altLang="en-US"/>
              <a:t>Prevent further tooth migration</a:t>
            </a:r>
          </a:p>
          <a:p>
            <a:pPr marL="1104900" lvl="1" indent="-533400">
              <a:buFont typeface="Wingdings" panose="05000000000000000000" pitchFamily="2" charset="2"/>
              <a:buAutoNum type="arabicPeriod"/>
            </a:pPr>
            <a:r>
              <a:rPr lang="en-US" altLang="en-US"/>
              <a:t>Decrease/stabilize radiographic changes</a:t>
            </a:r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6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6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6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6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6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6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6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6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6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6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6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6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6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6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54" grpId="0" autoUpdateAnimBg="0"/>
      <p:bldP spid="586755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Leaning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TFO ?</a:t>
            </a:r>
          </a:p>
          <a:p>
            <a:r>
              <a:rPr lang="en-US" dirty="0" smtClean="0"/>
              <a:t>Types of TFO?</a:t>
            </a:r>
          </a:p>
          <a:p>
            <a:r>
              <a:rPr lang="en-US" dirty="0" smtClean="0"/>
              <a:t>Signs and symptoms of TFO?</a:t>
            </a:r>
          </a:p>
          <a:p>
            <a:r>
              <a:rPr lang="en-US" dirty="0" smtClean="0"/>
              <a:t>Treatment of TFO?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>
            <a:extLst>
              <a:ext uri="{FF2B5EF4-FFF2-40B4-BE49-F238E27FC236}">
                <a16:creationId xmlns:a16="http://schemas.microsoft.com/office/drawing/2014/main" xmlns="" id="{DA735DB4-336F-4340-A061-BE903EE9A7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Therapy</a:t>
            </a:r>
            <a:endParaRPr lang="en-CA" altLang="en-US"/>
          </a:p>
        </p:txBody>
      </p:sp>
      <p:sp>
        <p:nvSpPr>
          <p:cNvPr id="589827" name="Rectangle 3">
            <a:extLst>
              <a:ext uri="{FF2B5EF4-FFF2-40B4-BE49-F238E27FC236}">
                <a16:creationId xmlns:a16="http://schemas.microsoft.com/office/drawing/2014/main" xmlns="" id="{AE2D3B3E-62C4-4086-9C7F-E49441DC90A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i="1"/>
              <a:t>Primary Occlusal Trauma:</a:t>
            </a:r>
          </a:p>
          <a:p>
            <a:pPr lvl="1"/>
            <a:r>
              <a:rPr lang="en-US" altLang="en-US" sz="2400"/>
              <a:t>Selective grinding</a:t>
            </a:r>
          </a:p>
          <a:p>
            <a:pPr lvl="1"/>
            <a:r>
              <a:rPr lang="en-US" altLang="en-US" sz="2400"/>
              <a:t>Habit control</a:t>
            </a:r>
          </a:p>
          <a:p>
            <a:pPr lvl="1"/>
            <a:r>
              <a:rPr lang="en-US" altLang="en-US" sz="2400"/>
              <a:t>Orthodontic movement</a:t>
            </a:r>
          </a:p>
          <a:p>
            <a:pPr lvl="1"/>
            <a:r>
              <a:rPr lang="en-US" altLang="en-US" sz="2400"/>
              <a:t>Night guard</a:t>
            </a:r>
            <a:endParaRPr lang="en-CA" altLang="en-US" sz="2400"/>
          </a:p>
        </p:txBody>
      </p:sp>
      <p:sp>
        <p:nvSpPr>
          <p:cNvPr id="589828" name="Rectangle 4">
            <a:extLst>
              <a:ext uri="{FF2B5EF4-FFF2-40B4-BE49-F238E27FC236}">
                <a16:creationId xmlns:a16="http://schemas.microsoft.com/office/drawing/2014/main" xmlns="" id="{12F29F18-2C8F-45FD-A709-511BC453D9A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 i="1"/>
              <a:t>Secondary Occlusal Trauma:</a:t>
            </a:r>
          </a:p>
          <a:p>
            <a:pPr lvl="1"/>
            <a:r>
              <a:rPr lang="en-US" altLang="en-US" sz="2400"/>
              <a:t>Splinting</a:t>
            </a:r>
          </a:p>
          <a:p>
            <a:pPr lvl="1"/>
            <a:r>
              <a:rPr lang="en-US" altLang="en-US" sz="2400"/>
              <a:t>Selective grinding</a:t>
            </a:r>
          </a:p>
          <a:p>
            <a:pPr lvl="1"/>
            <a:r>
              <a:rPr lang="en-US" altLang="en-US" sz="2400"/>
              <a:t>Orthodontic movement</a:t>
            </a:r>
          </a:p>
          <a:p>
            <a:pPr lvl="1">
              <a:buFont typeface="Wingdings" panose="05000000000000000000" pitchFamily="2" charset="2"/>
              <a:buNone/>
            </a:pPr>
            <a:endParaRPr lang="en-CA" altLang="en-US"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>
            <a:extLst>
              <a:ext uri="{FF2B5EF4-FFF2-40B4-BE49-F238E27FC236}">
                <a16:creationId xmlns:a16="http://schemas.microsoft.com/office/drawing/2014/main" xmlns="" id="{59512505-7FB4-4111-BC1D-24F826D298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Prognosis</a:t>
            </a:r>
            <a:endParaRPr lang="en-CA" altLang="en-US"/>
          </a:p>
        </p:txBody>
      </p:sp>
      <p:sp>
        <p:nvSpPr>
          <p:cNvPr id="590851" name="Rectangle 3">
            <a:extLst>
              <a:ext uri="{FF2B5EF4-FFF2-40B4-BE49-F238E27FC236}">
                <a16:creationId xmlns:a16="http://schemas.microsoft.com/office/drawing/2014/main" xmlns="" id="{80340AAD-A649-46B5-B8FC-59A45438D6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/>
              <a:t>Sooner it is diagnosed the better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/>
              <a:t>Periodontal disease compromises healing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/>
              <a:t>Inflammatory pathway altered – vertical bone loss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/>
              <a:t>Height of alveolar bone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/>
              <a:t>Forces:</a:t>
            </a:r>
          </a:p>
          <a:p>
            <a:pPr marL="1104900" lvl="1" indent="-533400">
              <a:lnSpc>
                <a:spcPct val="90000"/>
              </a:lnSpc>
            </a:pPr>
            <a:r>
              <a:rPr lang="en-US" altLang="en-US" sz="2400"/>
              <a:t>Change in direction:  most harmful</a:t>
            </a:r>
          </a:p>
          <a:p>
            <a:pPr marL="1104900" lvl="1" indent="-533400">
              <a:lnSpc>
                <a:spcPct val="90000"/>
              </a:lnSpc>
            </a:pPr>
            <a:r>
              <a:rPr lang="en-US" altLang="en-US" sz="2400"/>
              <a:t>Distribution of forces</a:t>
            </a:r>
          </a:p>
          <a:p>
            <a:pPr marL="1104900" lvl="1" indent="-533400">
              <a:lnSpc>
                <a:spcPct val="90000"/>
              </a:lnSpc>
            </a:pPr>
            <a:r>
              <a:rPr lang="en-US" altLang="en-US" sz="2400"/>
              <a:t>Duration </a:t>
            </a:r>
          </a:p>
          <a:p>
            <a:pPr marL="1104900" lvl="1" indent="-533400">
              <a:lnSpc>
                <a:spcPct val="90000"/>
              </a:lnSpc>
            </a:pPr>
            <a:r>
              <a:rPr lang="en-US" altLang="en-US" sz="2400"/>
              <a:t>Frequency:  continuous vs. intermittent</a:t>
            </a:r>
          </a:p>
          <a:p>
            <a:pPr marL="1104900" lvl="1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en-CA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0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0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0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0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0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0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0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0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0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0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0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0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0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0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90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0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90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90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90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90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0850" grpId="0" autoUpdateAnimBg="0"/>
      <p:bldP spid="590851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>
            <a:extLst>
              <a:ext uri="{FF2B5EF4-FFF2-40B4-BE49-F238E27FC236}">
                <a16:creationId xmlns:a16="http://schemas.microsoft.com/office/drawing/2014/main" xmlns="" id="{F3527140-E2D6-4461-9183-22F68BFF38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Unsuccessful Therapy</a:t>
            </a:r>
            <a:endParaRPr lang="en-CA" altLang="en-US"/>
          </a:p>
        </p:txBody>
      </p:sp>
      <p:sp>
        <p:nvSpPr>
          <p:cNvPr id="587779" name="Rectangle 3">
            <a:extLst>
              <a:ext uri="{FF2B5EF4-FFF2-40B4-BE49-F238E27FC236}">
                <a16:creationId xmlns:a16="http://schemas.microsoft.com/office/drawing/2014/main" xmlns="" id="{B5EDFA4A-FF74-4A06-B145-3DCBC307B8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/>
              <a:t>Increasing tooth mobility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/>
              <a:t>Progressive tooth migration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/>
              <a:t>Continued client discomfort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/>
              <a:t>Premature contacts remain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/>
              <a:t>No change in radiographs/worsening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/>
              <a:t>Parafunctional habits remain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/>
              <a:t>TMJ problems remain or worsen</a:t>
            </a:r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7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7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7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7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7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7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7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7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7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7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7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7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778" grpId="0" autoUpdateAnimBg="0"/>
      <p:bldP spid="587779" grpId="0" build="p" bldLvl="2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>
            <a:extLst>
              <a:ext uri="{FF2B5EF4-FFF2-40B4-BE49-F238E27FC236}">
                <a16:creationId xmlns:a16="http://schemas.microsoft.com/office/drawing/2014/main" xmlns="" id="{267137EB-16D1-4229-BA26-B59D2112AD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Trauma from Occlusion</a:t>
            </a:r>
            <a:endParaRPr lang="en-CA" altLang="en-US"/>
          </a:p>
        </p:txBody>
      </p:sp>
      <p:sp>
        <p:nvSpPr>
          <p:cNvPr id="591875" name="Rectangle 3">
            <a:extLst>
              <a:ext uri="{FF2B5EF4-FFF2-40B4-BE49-F238E27FC236}">
                <a16:creationId xmlns:a16="http://schemas.microsoft.com/office/drawing/2014/main" xmlns="" id="{0040DA6A-A9A5-45DE-ADC8-0AA22FBD88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i="1">
                <a:solidFill>
                  <a:srgbClr val="A50021"/>
                </a:solidFill>
              </a:rPr>
              <a:t>Remember:</a:t>
            </a:r>
          </a:p>
          <a:p>
            <a:pPr lvl="1"/>
            <a:r>
              <a:rPr lang="en-US" altLang="en-US"/>
              <a:t>Trauma from occlusion does not cause:</a:t>
            </a:r>
          </a:p>
          <a:p>
            <a:pPr lvl="2"/>
            <a:r>
              <a:rPr lang="en-US" altLang="en-US"/>
              <a:t>Gingivitis</a:t>
            </a:r>
          </a:p>
          <a:p>
            <a:pPr lvl="2"/>
            <a:r>
              <a:rPr lang="en-US" altLang="en-US"/>
              <a:t>Periodontitis</a:t>
            </a:r>
          </a:p>
          <a:p>
            <a:pPr lvl="3"/>
            <a:r>
              <a:rPr lang="en-US" altLang="en-US"/>
              <a:t>Pocket formation</a:t>
            </a:r>
          </a:p>
          <a:p>
            <a:pPr lvl="3"/>
            <a:r>
              <a:rPr lang="en-US" altLang="en-US"/>
              <a:t>Clinical attachment loss</a:t>
            </a:r>
          </a:p>
          <a:p>
            <a:pPr lvl="2"/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1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1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1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1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1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1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1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1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91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91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1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1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91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91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1874" grpId="0" autoUpdateAnimBg="0"/>
      <p:bldP spid="591875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>
            <a:extLst>
              <a:ext uri="{FF2B5EF4-FFF2-40B4-BE49-F238E27FC236}">
                <a16:creationId xmlns:a16="http://schemas.microsoft.com/office/drawing/2014/main" xmlns="" id="{C32D6293-27D9-468C-B382-7F1B48727C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Trauma from Occlusion</a:t>
            </a:r>
            <a:endParaRPr lang="en-CA" altLang="en-US"/>
          </a:p>
        </p:txBody>
      </p:sp>
      <p:sp>
        <p:nvSpPr>
          <p:cNvPr id="570371" name="Rectangle 3">
            <a:extLst>
              <a:ext uri="{FF2B5EF4-FFF2-40B4-BE49-F238E27FC236}">
                <a16:creationId xmlns:a16="http://schemas.microsoft.com/office/drawing/2014/main" xmlns="" id="{52CD8235-0072-4EC7-B7DB-501A6CDD4C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/>
              <a:t>Introduction:</a:t>
            </a:r>
          </a:p>
          <a:p>
            <a:pPr lvl="1"/>
            <a:r>
              <a:rPr lang="en-US" altLang="en-US"/>
              <a:t>“Margin of safety”</a:t>
            </a:r>
          </a:p>
          <a:p>
            <a:pPr lvl="1"/>
            <a:r>
              <a:rPr lang="en-US" altLang="en-US"/>
              <a:t>Occlusal forces &gt; adaptive capacity </a:t>
            </a:r>
            <a:r>
              <a:rPr lang="en-US" altLang="en-US">
                <a:sym typeface="Symbol" panose="05050102010706020507" pitchFamily="18" charset="2"/>
              </a:rPr>
              <a:t> 	</a:t>
            </a:r>
            <a:r>
              <a:rPr lang="en-US" altLang="en-US" b="1" i="1">
                <a:solidFill>
                  <a:srgbClr val="A50021"/>
                </a:solidFill>
                <a:sym typeface="Symbol" panose="05050102010706020507" pitchFamily="18" charset="2"/>
              </a:rPr>
              <a:t>Trauma from Occlusion</a:t>
            </a:r>
          </a:p>
          <a:p>
            <a:pPr lvl="1"/>
            <a:r>
              <a:rPr lang="en-US" altLang="en-US">
                <a:sym typeface="Symbol" panose="05050102010706020507" pitchFamily="18" charset="2"/>
              </a:rPr>
              <a:t>Refers to tissue injury (injury to periodontium) </a:t>
            </a:r>
            <a:r>
              <a:rPr lang="en-US" altLang="en-US" b="1" i="1">
                <a:solidFill>
                  <a:srgbClr val="A50021"/>
                </a:solidFill>
                <a:sym typeface="Symbol" panose="05050102010706020507" pitchFamily="18" charset="2"/>
              </a:rPr>
              <a:t>NOT </a:t>
            </a:r>
            <a:r>
              <a:rPr lang="en-US" altLang="en-US">
                <a:sym typeface="Symbol" panose="05050102010706020507" pitchFamily="18" charset="2"/>
              </a:rPr>
              <a:t>the occlusal force</a:t>
            </a:r>
          </a:p>
          <a:p>
            <a:pPr lvl="1"/>
            <a:r>
              <a:rPr lang="en-US" altLang="en-US" b="1" i="1">
                <a:solidFill>
                  <a:srgbClr val="A50021"/>
                </a:solidFill>
                <a:sym typeface="Symbol" panose="05050102010706020507" pitchFamily="18" charset="2"/>
              </a:rPr>
              <a:t>Any occlusion</a:t>
            </a:r>
            <a:r>
              <a:rPr lang="en-US" altLang="en-US">
                <a:sym typeface="Symbol" panose="05050102010706020507" pitchFamily="18" charset="2"/>
              </a:rPr>
              <a:t> can produce periodontal injury – malocclusion is not necessary</a:t>
            </a:r>
          </a:p>
          <a:p>
            <a:pPr lvl="1">
              <a:buFont typeface="Wingdings" panose="05000000000000000000" pitchFamily="2" charset="2"/>
              <a:buNone/>
            </a:pPr>
            <a:endParaRPr lang="en-CA" altLang="en-US"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0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0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0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0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0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0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0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0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0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0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0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0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0370" grpId="0" autoUpdateAnimBg="0"/>
      <p:bldP spid="570371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>
            <a:extLst>
              <a:ext uri="{FF2B5EF4-FFF2-40B4-BE49-F238E27FC236}">
                <a16:creationId xmlns:a16="http://schemas.microsoft.com/office/drawing/2014/main" xmlns="" id="{A44BB908-3481-4B17-937A-6917FE90B4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Acute &amp; Chronic Trauma</a:t>
            </a:r>
            <a:endParaRPr lang="en-CA" altLang="en-US"/>
          </a:p>
        </p:txBody>
      </p:sp>
      <p:sp>
        <p:nvSpPr>
          <p:cNvPr id="571395" name="Rectangle 3">
            <a:extLst>
              <a:ext uri="{FF2B5EF4-FFF2-40B4-BE49-F238E27FC236}">
                <a16:creationId xmlns:a16="http://schemas.microsoft.com/office/drawing/2014/main" xmlns="" id="{DBBE7263-FC33-4D45-A492-80FADE896D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en-US" i="1"/>
              <a:t>Acute trauma:</a:t>
            </a:r>
          </a:p>
          <a:p>
            <a:pPr marL="1104900" lvl="1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/>
              <a:t>Sudden occlusal impact</a:t>
            </a:r>
          </a:p>
          <a:p>
            <a:pPr marL="1598613" lvl="2" indent="-457200">
              <a:lnSpc>
                <a:spcPct val="90000"/>
              </a:lnSpc>
            </a:pPr>
            <a:r>
              <a:rPr lang="en-US" altLang="en-US"/>
              <a:t>E.g. biting on olive pit</a:t>
            </a:r>
          </a:p>
          <a:p>
            <a:pPr marL="1104900" lvl="1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/>
              <a:t>Restorations or prosthetics may alter occlusal forces</a:t>
            </a:r>
          </a:p>
          <a:p>
            <a:pPr marL="1598613" lvl="2" indent="-457200">
              <a:lnSpc>
                <a:spcPct val="90000"/>
              </a:lnSpc>
            </a:pPr>
            <a:r>
              <a:rPr lang="en-US" altLang="en-US"/>
              <a:t>Tooth pain, sensitivity to percussion</a:t>
            </a:r>
          </a:p>
          <a:p>
            <a:pPr marL="1598613" lvl="2" indent="-457200">
              <a:lnSpc>
                <a:spcPct val="90000"/>
              </a:lnSpc>
            </a:pPr>
            <a:r>
              <a:rPr lang="en-US" altLang="en-US"/>
              <a:t>Increasing tooth mobility</a:t>
            </a:r>
          </a:p>
          <a:p>
            <a:pPr marL="1598613" lvl="2" indent="-457200">
              <a:lnSpc>
                <a:spcPct val="90000"/>
              </a:lnSpc>
            </a:pPr>
            <a:r>
              <a:rPr lang="en-US" altLang="en-US"/>
              <a:t>Identification of cause </a:t>
            </a:r>
            <a:r>
              <a:rPr lang="en-US" altLang="en-US">
                <a:sym typeface="Symbol" panose="05050102010706020507" pitchFamily="18" charset="2"/>
              </a:rPr>
              <a:t> symptoms subside, injury heals</a:t>
            </a:r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1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1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1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1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71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71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71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71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1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1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71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71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4" grpId="0" autoUpdateAnimBg="0"/>
      <p:bldP spid="571395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>
            <a:extLst>
              <a:ext uri="{FF2B5EF4-FFF2-40B4-BE49-F238E27FC236}">
                <a16:creationId xmlns:a16="http://schemas.microsoft.com/office/drawing/2014/main" xmlns="" id="{A4C95DA3-8BDC-4861-BA41-45741F10DF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Acute &amp; Chronic Trauma</a:t>
            </a:r>
            <a:endParaRPr lang="en-CA" altLang="en-US"/>
          </a:p>
        </p:txBody>
      </p:sp>
      <p:sp>
        <p:nvSpPr>
          <p:cNvPr id="572419" name="Rectangle 3">
            <a:extLst>
              <a:ext uri="{FF2B5EF4-FFF2-40B4-BE49-F238E27FC236}">
                <a16:creationId xmlns:a16="http://schemas.microsoft.com/office/drawing/2014/main" xmlns="" id="{E6793818-B103-4AAB-9B96-65D1DB6C78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/>
              <a:t>Chronic trauma:</a:t>
            </a:r>
          </a:p>
          <a:p>
            <a:pPr lvl="1"/>
            <a:r>
              <a:rPr lang="en-US" altLang="en-US"/>
              <a:t>Develops over time</a:t>
            </a:r>
          </a:p>
          <a:p>
            <a:pPr lvl="1"/>
            <a:r>
              <a:rPr lang="en-US" altLang="en-US"/>
              <a:t>Tooth wear, drifting movement combined with parafunctional habits </a:t>
            </a:r>
            <a:r>
              <a:rPr lang="en-US" altLang="en-US">
                <a:sym typeface="Symbol" panose="05050102010706020507" pitchFamily="18" charset="2"/>
              </a:rPr>
              <a:t> create gradual changes in occlusion</a:t>
            </a:r>
          </a:p>
          <a:p>
            <a:pPr lvl="1"/>
            <a:r>
              <a:rPr lang="en-US" altLang="en-US">
                <a:sym typeface="Symbol" panose="05050102010706020507" pitchFamily="18" charset="2"/>
              </a:rPr>
              <a:t>More difficult to treat</a:t>
            </a:r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2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2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 autoUpdateAnimBg="0"/>
      <p:bldP spid="572419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>
            <a:extLst>
              <a:ext uri="{FF2B5EF4-FFF2-40B4-BE49-F238E27FC236}">
                <a16:creationId xmlns:a16="http://schemas.microsoft.com/office/drawing/2014/main" xmlns="" id="{720778A2-AAFB-4BB1-AFE9-5206C9F702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Primary Trauma from Occlusion</a:t>
            </a:r>
            <a:endParaRPr lang="en-CA" altLang="en-US"/>
          </a:p>
        </p:txBody>
      </p:sp>
      <p:sp>
        <p:nvSpPr>
          <p:cNvPr id="573443" name="Rectangle 3">
            <a:extLst>
              <a:ext uri="{FF2B5EF4-FFF2-40B4-BE49-F238E27FC236}">
                <a16:creationId xmlns:a16="http://schemas.microsoft.com/office/drawing/2014/main" xmlns="" id="{9DDE1E69-E883-49E0-9AF2-DF9657E5D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101850"/>
            <a:ext cx="7772400" cy="44513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i="1"/>
              <a:t>Etiology: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Increase in occlusal force (direction or quantity)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Periodontal structures relatively healthy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Occurs with: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High filling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Prosthetic replacement or failure to replace tooth/teeth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Orthodontic movement of teeth into functionally unacceptable positions</a:t>
            </a:r>
          </a:p>
          <a:p>
            <a:pPr lvl="2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73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73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73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73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73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73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73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73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2" grpId="0" autoUpdateAnimBg="0"/>
      <p:bldP spid="57344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>
            <a:extLst>
              <a:ext uri="{FF2B5EF4-FFF2-40B4-BE49-F238E27FC236}">
                <a16:creationId xmlns:a16="http://schemas.microsoft.com/office/drawing/2014/main" xmlns="" id="{34B97F1D-926A-4A56-AEC7-E36B492BCF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Primary trauma from occlusion</a:t>
            </a:r>
            <a:endParaRPr lang="en-CA" altLang="en-US"/>
          </a:p>
        </p:txBody>
      </p:sp>
      <p:sp>
        <p:nvSpPr>
          <p:cNvPr id="574467" name="Rectangle 3">
            <a:extLst>
              <a:ext uri="{FF2B5EF4-FFF2-40B4-BE49-F238E27FC236}">
                <a16:creationId xmlns:a16="http://schemas.microsoft.com/office/drawing/2014/main" xmlns="" id="{531D4EDF-36E3-4342-B316-E1E1C0FE8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/>
              <a:t>We do not see:</a:t>
            </a:r>
          </a:p>
          <a:p>
            <a:pPr lvl="1"/>
            <a:r>
              <a:rPr lang="en-US" altLang="en-US"/>
              <a:t>Changes in clinical attachment levels</a:t>
            </a:r>
          </a:p>
          <a:p>
            <a:pPr lvl="1"/>
            <a:r>
              <a:rPr lang="en-US" altLang="en-US"/>
              <a:t>Development of pockets</a:t>
            </a:r>
            <a:endParaRPr lang="en-CA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>
            <a:extLst>
              <a:ext uri="{FF2B5EF4-FFF2-40B4-BE49-F238E27FC236}">
                <a16:creationId xmlns:a16="http://schemas.microsoft.com/office/drawing/2014/main" xmlns="" id="{84AB3C9E-6318-43BD-9D05-11B988DDDE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Secondary Trauma from Occlusion</a:t>
            </a:r>
            <a:endParaRPr lang="en-CA" altLang="en-US"/>
          </a:p>
        </p:txBody>
      </p:sp>
      <p:sp>
        <p:nvSpPr>
          <p:cNvPr id="575491" name="Rectangle 3">
            <a:extLst>
              <a:ext uri="{FF2B5EF4-FFF2-40B4-BE49-F238E27FC236}">
                <a16:creationId xmlns:a16="http://schemas.microsoft.com/office/drawing/2014/main" xmlns="" id="{70EF5A96-8152-4F4D-999A-506BEDCC9A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/>
              <a:t>Etiology:</a:t>
            </a:r>
          </a:p>
          <a:p>
            <a:pPr lvl="1"/>
            <a:r>
              <a:rPr lang="en-US" altLang="en-US"/>
              <a:t>Adaptive capacity of tissues is impaired as a result of bone loss</a:t>
            </a:r>
          </a:p>
          <a:p>
            <a:pPr lvl="1"/>
            <a:r>
              <a:rPr lang="en-US" altLang="en-US"/>
              <a:t>Periodontium vulnerable</a:t>
            </a:r>
          </a:p>
          <a:p>
            <a:pPr lvl="1"/>
            <a:r>
              <a:rPr lang="en-US" altLang="en-US"/>
              <a:t>Previously well-tolerated forces become excessive</a:t>
            </a:r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5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5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5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5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0" grpId="0" autoUpdateAnimBg="0"/>
      <p:bldP spid="575491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>
            <a:extLst>
              <a:ext uri="{FF2B5EF4-FFF2-40B4-BE49-F238E27FC236}">
                <a16:creationId xmlns:a16="http://schemas.microsoft.com/office/drawing/2014/main" xmlns="" id="{513DEEA3-D440-48A8-B716-60936D4160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Secondary Trauma from Occlusion</a:t>
            </a:r>
            <a:endParaRPr lang="en-CA" altLang="en-US"/>
          </a:p>
        </p:txBody>
      </p:sp>
      <p:sp>
        <p:nvSpPr>
          <p:cNvPr id="576515" name="Rectangle 3">
            <a:extLst>
              <a:ext uri="{FF2B5EF4-FFF2-40B4-BE49-F238E27FC236}">
                <a16:creationId xmlns:a16="http://schemas.microsoft.com/office/drawing/2014/main" xmlns="" id="{7A882A90-6EC4-45AC-9324-0DB82B17B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Does not cause periodontal disease</a:t>
            </a:r>
          </a:p>
          <a:p>
            <a:r>
              <a:rPr lang="en-US" altLang="en-US"/>
              <a:t>Bone loss &amp; increasing tooth mobility will result</a:t>
            </a:r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6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6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14" grpId="0" autoUpdateAnimBg="0"/>
      <p:bldP spid="576515" grpId="0" build="p" autoUpdateAnimBg="0"/>
    </p:bld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175</TotalTime>
  <Words>677</Words>
  <Application>Microsoft Office PowerPoint</Application>
  <PresentationFormat>On-screen Show (4:3)</PresentationFormat>
  <Paragraphs>154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Nature</vt:lpstr>
      <vt:lpstr>Slide 1</vt:lpstr>
      <vt:lpstr>Leaning objectives </vt:lpstr>
      <vt:lpstr>Trauma from Occlusion</vt:lpstr>
      <vt:lpstr>Acute &amp; Chronic Trauma</vt:lpstr>
      <vt:lpstr>Acute &amp; Chronic Trauma</vt:lpstr>
      <vt:lpstr>Primary Trauma from Occlusion</vt:lpstr>
      <vt:lpstr>Primary trauma from occlusion</vt:lpstr>
      <vt:lpstr>Secondary Trauma from Occlusion</vt:lpstr>
      <vt:lpstr>Secondary Trauma from Occlusion</vt:lpstr>
      <vt:lpstr>Stages of Tissue Response</vt:lpstr>
      <vt:lpstr>Stage I - Injury</vt:lpstr>
      <vt:lpstr>Stage I - Injury</vt:lpstr>
      <vt:lpstr>Stage II - Repair</vt:lpstr>
      <vt:lpstr>Stage III – Adaptive remodeling </vt:lpstr>
      <vt:lpstr>Reversible Traumatic Lesions</vt:lpstr>
      <vt:lpstr>Clinical Signs of Trauma from Occlusion</vt:lpstr>
      <vt:lpstr>Clinical Signs</vt:lpstr>
      <vt:lpstr>Radiographic Signs of Trauma from Occlusion</vt:lpstr>
      <vt:lpstr>Treatment Outcomes</vt:lpstr>
      <vt:lpstr>Therapy</vt:lpstr>
      <vt:lpstr>Prognosis</vt:lpstr>
      <vt:lpstr>Unsuccessful Therapy</vt:lpstr>
      <vt:lpstr>Trauma from Occlusion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Trauma from Occlusion</dc:title>
  <dc:creator>wendy kelly</dc:creator>
  <cp:lastModifiedBy>BANSODE</cp:lastModifiedBy>
  <cp:revision>8</cp:revision>
  <cp:lastPrinted>1601-01-01T00:00:00Z</cp:lastPrinted>
  <dcterms:created xsi:type="dcterms:W3CDTF">2002-09-25T16:38:24Z</dcterms:created>
  <dcterms:modified xsi:type="dcterms:W3CDTF">2023-08-26T04:54:45Z</dcterms:modified>
</cp:coreProperties>
</file>