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8"/>
  </p:notesMasterIdLst>
  <p:sldIdLst>
    <p:sldId id="256" r:id="rId3"/>
    <p:sldId id="270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46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3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3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3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3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3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1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4865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65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7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6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66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64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Freeform 6"/>
          <p:cNvSpPr/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48600" name="Freeform 7"/>
          <p:cNvSpPr/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48601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02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4860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60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1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71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71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0" name="Freeform 6"/>
          <p:cNvSpPr/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48721" name="Freeform 8"/>
          <p:cNvSpPr/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4872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2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7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7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78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79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8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68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94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95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96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97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9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69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9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9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691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48692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71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3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84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85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8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68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6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07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48708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709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7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0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70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70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7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28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7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7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2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6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66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2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62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32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34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63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64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64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72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73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7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67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6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57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65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Freeform 11"/>
          <p:cNvSpPr/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48593" name="Freeform 15"/>
          <p:cNvSpPr/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48594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95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48596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69613F4-42E4-4B86-8FF7-320F5D986410}" type="datetimeFigureOut">
              <a:rPr lang="en-US" smtClean="0"/>
              <a:pPr/>
              <a:t>26-08-2023</a:t>
            </a:fld>
            <a:endParaRPr lang="en-US"/>
          </a:p>
        </p:txBody>
      </p:sp>
      <p:sp>
        <p:nvSpPr>
          <p:cNvPr id="1048597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9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CC340B9-7E76-4C5C-94C2-623641C26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ctrTitle"/>
          </p:nvPr>
        </p:nvSpPr>
        <p:spPr>
          <a:xfrm>
            <a:off x="304800" y="1143000"/>
            <a:ext cx="4343400" cy="990600"/>
          </a:xfrm>
        </p:spPr>
        <p:txBody>
          <a:bodyPr/>
          <a:lstStyle/>
          <a:p>
            <a:pPr algn="l"/>
            <a:r>
              <a:rPr lang="en-US" cap="none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SEMINAR ON</a:t>
            </a:r>
            <a:endParaRPr lang="en-US" cap="none" dirty="0">
              <a:ln w="12700">
                <a:solidFill>
                  <a:schemeClr val="tx1"/>
                </a:solidFill>
                <a:prstDash val="solid"/>
              </a:ln>
              <a:solidFill>
                <a:schemeClr val="tx1">
                  <a:lumMod val="9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07" name="TextBox 4"/>
          <p:cNvSpPr txBox="1"/>
          <p:nvPr/>
        </p:nvSpPr>
        <p:spPr>
          <a:xfrm>
            <a:off x="304800" y="1905000"/>
            <a:ext cx="6934200" cy="1877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FF7C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CHRONIC</a:t>
            </a:r>
          </a:p>
          <a:p>
            <a:r>
              <a:rPr lang="en-US" sz="6000" b="1" dirty="0" smtClean="0">
                <a:solidFill>
                  <a:srgbClr val="FF7C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PERIODONTITIS</a:t>
            </a:r>
            <a:endParaRPr lang="en-US" sz="6000" b="1" dirty="0">
              <a:solidFill>
                <a:srgbClr val="FF7C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08" name="TextBox 5"/>
          <p:cNvSpPr txBox="1"/>
          <p:nvPr/>
        </p:nvSpPr>
        <p:spPr>
          <a:xfrm>
            <a:off x="5334000" y="4724400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Presented by: Pooja </a:t>
            </a:r>
            <a:r>
              <a:rPr lang="en-US" dirty="0" err="1" smtClean="0"/>
              <a:t>Chamle</a:t>
            </a:r>
            <a:endParaRPr lang="en-US" dirty="0" smtClean="0"/>
          </a:p>
          <a:p>
            <a:r>
              <a:rPr lang="en-US" dirty="0"/>
              <a:t>	 </a:t>
            </a:r>
            <a:r>
              <a:rPr lang="en-US" dirty="0" smtClean="0"/>
              <a:t>        BDS 4</a:t>
            </a:r>
            <a:r>
              <a:rPr lang="en-US" baseline="30000" dirty="0" smtClean="0"/>
              <a:t>th</a:t>
            </a:r>
            <a:r>
              <a:rPr lang="en-US" dirty="0" smtClean="0"/>
              <a:t> Year</a:t>
            </a:r>
          </a:p>
          <a:p>
            <a:r>
              <a:rPr lang="en-US" dirty="0"/>
              <a:t>	 </a:t>
            </a:r>
            <a:r>
              <a:rPr lang="en-US" dirty="0" smtClean="0"/>
              <a:t>        ( Roll no. 15)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4844" lnSpcReduction="10000"/>
          </a:bodyPr>
          <a:lstStyle/>
          <a:p>
            <a:r>
              <a:rPr lang="en-US" dirty="0" smtClean="0"/>
              <a:t>Disease Severity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Severity can be categorized on the basis of the amount of clinical attachment loss (CAL) as follow:</a:t>
            </a:r>
          </a:p>
          <a:p>
            <a:pPr marL="514350" indent="-514350">
              <a:buAutoNum type="arabicPeriod"/>
            </a:pPr>
            <a:r>
              <a:rPr lang="en-US" dirty="0" smtClean="0"/>
              <a:t>Slight (Mild) periodontitis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When no more than 1 to 2 mm of clinical attachment loss.</a:t>
            </a:r>
          </a:p>
          <a:p>
            <a:pPr marL="0" indent="0">
              <a:buNone/>
            </a:pPr>
            <a:r>
              <a:rPr lang="en-US" dirty="0" smtClean="0"/>
              <a:t>2. Moderate periodontitis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- 3 to 4 mm CAL.</a:t>
            </a:r>
          </a:p>
          <a:p>
            <a:pPr marL="0" indent="0">
              <a:buNone/>
            </a:pPr>
            <a:r>
              <a:rPr lang="en-US" dirty="0" smtClean="0"/>
              <a:t>3. Severe Periodontitis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&gt;= 5 mm CAL.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l"/>
            <a:r>
              <a:rPr lang="en-US" b="1" dirty="0" smtClean="0"/>
              <a:t>DISEASE PROGRESSION</a:t>
            </a:r>
            <a:endParaRPr lang="en-US" b="1" dirty="0"/>
          </a:p>
        </p:txBody>
      </p:sp>
      <p:sp>
        <p:nvSpPr>
          <p:cNvPr id="104862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 smtClean="0"/>
              <a:t>The rate of disease progression is usually slow but may be modified by systemic and/or environmental &amp; behavioral Factors.</a:t>
            </a:r>
          </a:p>
          <a:p>
            <a:r>
              <a:rPr lang="en-US" dirty="0" smtClean="0"/>
              <a:t>Chronic periodontitis does not progress at an equal rate in all affected sites throughout the mouth.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smtClean="0"/>
              <a:t>More rapidly progressive lesions occur-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1. Interproximal areas.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2. Areas of greater plaque accumulation.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3. Inaccessibility to plaque control measures.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(e.g.: Furcation areas, overhanging margins, sites 	of malposed teeth, or areas of food impactions)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Clinical diagnosis</a:t>
            </a:r>
            <a:endParaRPr lang="en-US" b="1" dirty="0"/>
          </a:p>
        </p:txBody>
      </p:sp>
      <p:sp>
        <p:nvSpPr>
          <p:cNvPr id="1048590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Inflammation of the marginal gingiva extend to the attached gingiva.</a:t>
            </a:r>
          </a:p>
          <a:p>
            <a:r>
              <a:rPr lang="en-US" dirty="0" smtClean="0"/>
              <a:t>Clinical attachment loss.</a:t>
            </a:r>
          </a:p>
          <a:p>
            <a:r>
              <a:rPr lang="en-US" dirty="0" smtClean="0"/>
              <a:t>Radiographs (if bone loss)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 smtClean="0"/>
              <a:t>TREATMENT</a:t>
            </a:r>
            <a:endParaRPr lang="en-US" b="1" dirty="0"/>
          </a:p>
        </p:txBody>
      </p:sp>
      <p:sp>
        <p:nvSpPr>
          <p:cNvPr id="1048588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b="1" dirty="0" smtClean="0"/>
              <a:t>Non Surgical Therapy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Scaling &amp; root planning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Antimicrobial therapy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Improvement in oral hygiene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Removal of all the factors contributing to plaque accumulation. </a:t>
            </a:r>
            <a:r>
              <a:rPr lang="en-US" dirty="0"/>
              <a:t>e</a:t>
            </a:r>
            <a:r>
              <a:rPr lang="en-US" dirty="0" smtClean="0"/>
              <a:t>.g. Correction of ill- fitting appliances, over contoured crowns, overhanging restorations, etc.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2. Surgical Therapy</a:t>
            </a:r>
          </a:p>
          <a:p>
            <a:pPr marL="800100" lvl="2" indent="0">
              <a:buNone/>
            </a:pPr>
            <a:r>
              <a:rPr lang="en-US" dirty="0"/>
              <a:t>	</a:t>
            </a:r>
            <a:r>
              <a:rPr lang="en-US" dirty="0" smtClean="0"/>
              <a:t>- Pocket elimination procedures.</a:t>
            </a:r>
          </a:p>
          <a:p>
            <a:pPr marL="800100" lvl="2" indent="0">
              <a:buNone/>
            </a:pPr>
            <a:r>
              <a:rPr lang="en-US" dirty="0" smtClean="0"/>
              <a:t>	- Regenerative therapy.</a:t>
            </a:r>
          </a:p>
          <a:p>
            <a:pPr marL="800100" lvl="2" indent="0">
              <a:buNone/>
            </a:pPr>
            <a:r>
              <a:rPr lang="en-US" dirty="0"/>
              <a:t>	</a:t>
            </a:r>
            <a:r>
              <a:rPr lang="en-US" dirty="0" smtClean="0"/>
              <a:t>	A. Bone replacement grafts</a:t>
            </a:r>
          </a:p>
          <a:p>
            <a:pPr marL="800100" lvl="2" indent="0">
              <a:buNone/>
            </a:pPr>
            <a:r>
              <a:rPr lang="en-US" dirty="0"/>
              <a:t>	</a:t>
            </a:r>
            <a:r>
              <a:rPr lang="en-US" dirty="0" smtClean="0"/>
              <a:t>	B. Guided tissue regeneration</a:t>
            </a:r>
            <a:endParaRPr lang="en-US" dirty="0"/>
          </a:p>
          <a:p>
            <a:pPr marL="800100" lvl="2" indent="0">
              <a:buNone/>
            </a:pPr>
            <a:r>
              <a:rPr lang="en-US" dirty="0" smtClean="0"/>
              <a:t>		C. Combined regenerative techniques</a:t>
            </a:r>
          </a:p>
          <a:p>
            <a:pPr marL="800100" lvl="2" indent="0">
              <a:buNone/>
            </a:pPr>
            <a:r>
              <a:rPr lang="en-US" dirty="0"/>
              <a:t>	</a:t>
            </a:r>
            <a:r>
              <a:rPr lang="en-US" dirty="0" smtClean="0"/>
              <a:t>- Respective therapy</a:t>
            </a:r>
          </a:p>
          <a:p>
            <a:pPr marL="800100" lvl="2" indent="0">
              <a:buNone/>
            </a:pPr>
            <a:r>
              <a:rPr lang="en-US" dirty="0"/>
              <a:t>	</a:t>
            </a:r>
            <a:r>
              <a:rPr lang="en-US" dirty="0" smtClean="0"/>
              <a:t>	A. Flaps with or without osseous surgery</a:t>
            </a:r>
          </a:p>
          <a:p>
            <a:pPr marL="800100" lvl="2" indent="0">
              <a:buNone/>
            </a:pPr>
            <a:r>
              <a:rPr lang="en-US" dirty="0"/>
              <a:t>	</a:t>
            </a:r>
            <a:r>
              <a:rPr lang="en-US" dirty="0" smtClean="0"/>
              <a:t>	B. </a:t>
            </a:r>
            <a:r>
              <a:rPr lang="en-US" dirty="0" err="1" smtClean="0"/>
              <a:t>Gingivectomy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Chronic Periodontitis?</a:t>
            </a:r>
          </a:p>
          <a:p>
            <a:r>
              <a:rPr lang="en-US" dirty="0" smtClean="0"/>
              <a:t>Clinical features and risk factors of it?</a:t>
            </a:r>
          </a:p>
          <a:p>
            <a:r>
              <a:rPr lang="en-US" dirty="0" smtClean="0"/>
              <a:t>Signs and symptoms of it ?</a:t>
            </a:r>
          </a:p>
          <a:p>
            <a:r>
              <a:rPr lang="en-US" smtClean="0"/>
              <a:t>Disease progression </a:t>
            </a:r>
            <a:r>
              <a:rPr lang="en-US" dirty="0" smtClean="0"/>
              <a:t>and diagnosis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1048610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0"/>
          </a:xfrm>
        </p:spPr>
        <p:txBody>
          <a:bodyPr>
            <a:normAutofit fontScale="92969" lnSpcReduction="10000"/>
          </a:bodyPr>
          <a:lstStyle/>
          <a:p>
            <a:r>
              <a:rPr lang="en-US" dirty="0" smtClean="0"/>
              <a:t>Chronic periodontitis, formerly known as “Adult periodontitis or Chronic adult periodontitis”, is the most prevalent form of periodontitis.</a:t>
            </a:r>
          </a:p>
          <a:p>
            <a:r>
              <a:rPr lang="en-US" dirty="0" smtClean="0"/>
              <a:t>It is generally considered to be a “Slowly progressing disease”</a:t>
            </a:r>
          </a:p>
          <a:p>
            <a:r>
              <a:rPr lang="en-US" b="1" dirty="0" smtClean="0"/>
              <a:t>Definition: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Chronic periodontitis has been defined as “an infections disease resulting in inflammation with in supporting tissues of the teeth, progressive attachments loss and bone loss.”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/>
            <a:r>
              <a:rPr lang="en-US" b="1" dirty="0" smtClean="0"/>
              <a:t>Risk Factors for disease</a:t>
            </a:r>
            <a:endParaRPr lang="en-US" b="1" dirty="0"/>
          </a:p>
        </p:txBody>
      </p:sp>
      <p:sp>
        <p:nvSpPr>
          <p:cNvPr id="1048612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Prior History of periodontitis</a:t>
            </a:r>
          </a:p>
          <a:p>
            <a:pPr marL="514350" indent="-514350">
              <a:buAutoNum type="arabicPeriod"/>
            </a:pPr>
            <a:r>
              <a:rPr lang="en-US" dirty="0" smtClean="0"/>
              <a:t>Local factors.</a:t>
            </a:r>
          </a:p>
          <a:p>
            <a:pPr marL="514350" indent="-514350">
              <a:buAutoNum type="arabicPeriod"/>
            </a:pPr>
            <a:r>
              <a:rPr lang="en-US" dirty="0" smtClean="0"/>
              <a:t>Systemic factors.</a:t>
            </a:r>
          </a:p>
          <a:p>
            <a:pPr marL="514350" indent="-514350">
              <a:buAutoNum type="arabicPeriod"/>
            </a:pPr>
            <a:r>
              <a:rPr lang="en-US" dirty="0" smtClean="0"/>
              <a:t>Environmental and behavioral factors.</a:t>
            </a:r>
          </a:p>
          <a:p>
            <a:pPr marL="514350" indent="-514350">
              <a:buAutoNum type="arabicPeriod"/>
            </a:pPr>
            <a:r>
              <a:rPr lang="en-US" dirty="0" smtClean="0"/>
              <a:t>Generic factors.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CLINICAL FEATURES:</a:t>
            </a:r>
            <a:endParaRPr lang="en-US" b="1" dirty="0"/>
          </a:p>
        </p:txBody>
      </p:sp>
      <p:sp>
        <p:nvSpPr>
          <p:cNvPr id="1048614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4844"/>
          </a:bodyPr>
          <a:lstStyle/>
          <a:p>
            <a:r>
              <a:rPr lang="en-US" dirty="0" smtClean="0"/>
              <a:t>Supragingival and subgingival plaque accumulation (frequently associated with calculus)</a:t>
            </a:r>
          </a:p>
          <a:p>
            <a:r>
              <a:rPr lang="en-US" dirty="0" smtClean="0"/>
              <a:t>Gingival inflammation.</a:t>
            </a:r>
          </a:p>
          <a:p>
            <a:r>
              <a:rPr lang="en-US" dirty="0" smtClean="0"/>
              <a:t>Pocket formation.</a:t>
            </a:r>
          </a:p>
          <a:p>
            <a:r>
              <a:rPr lang="en-US" dirty="0" smtClean="0"/>
              <a:t>Loss of periodontal attachment.</a:t>
            </a:r>
          </a:p>
          <a:p>
            <a:r>
              <a:rPr lang="en-US" dirty="0" smtClean="0"/>
              <a:t>Occasional suppuration.</a:t>
            </a:r>
          </a:p>
          <a:p>
            <a:r>
              <a:rPr lang="en-US" dirty="0" smtClean="0"/>
              <a:t>Poor oral hygiene – gingiva is typically may be slightly to moderately swollen.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4844"/>
          </a:bodyPr>
          <a:lstStyle/>
          <a:p>
            <a:r>
              <a:rPr lang="en-US" dirty="0" smtClean="0"/>
              <a:t>Color- pale red to magenta.</a:t>
            </a:r>
          </a:p>
          <a:p>
            <a:r>
              <a:rPr lang="en-US" dirty="0" smtClean="0"/>
              <a:t>Consistency- Soft or Firm.</a:t>
            </a:r>
          </a:p>
          <a:p>
            <a:r>
              <a:rPr lang="en-US" dirty="0" smtClean="0"/>
              <a:t>Surface topography- loss of stippling.</a:t>
            </a:r>
          </a:p>
          <a:p>
            <a:r>
              <a:rPr lang="en-US" dirty="0" smtClean="0"/>
              <a:t>Blunted or rolled gingival margin.</a:t>
            </a:r>
          </a:p>
          <a:p>
            <a:r>
              <a:rPr lang="en-US" dirty="0" smtClean="0"/>
              <a:t>Flattened or cratered papillae.</a:t>
            </a:r>
          </a:p>
          <a:p>
            <a:r>
              <a:rPr lang="en-US" dirty="0" smtClean="0"/>
              <a:t>Tooth mobility.</a:t>
            </a:r>
          </a:p>
          <a:p>
            <a:r>
              <a:rPr lang="en-US" dirty="0" smtClean="0"/>
              <a:t>Furcation involvement.</a:t>
            </a:r>
          </a:p>
          <a:p>
            <a:r>
              <a:rPr lang="en-US" dirty="0" smtClean="0"/>
              <a:t>Spontaneous gingival bleeding.</a:t>
            </a:r>
          </a:p>
          <a:p>
            <a:r>
              <a:rPr lang="en-US" dirty="0" smtClean="0"/>
              <a:t>Pocket depths are variable and both </a:t>
            </a:r>
            <a:r>
              <a:rPr lang="en-US" dirty="0" err="1" smtClean="0"/>
              <a:t>suprabony</a:t>
            </a:r>
            <a:r>
              <a:rPr lang="en-US" dirty="0" smtClean="0"/>
              <a:t> and </a:t>
            </a:r>
            <a:r>
              <a:rPr lang="en-US" dirty="0" err="1" smtClean="0"/>
              <a:t>infrabony</a:t>
            </a:r>
            <a:r>
              <a:rPr lang="en-US" dirty="0" smtClean="0"/>
              <a:t> pockets can be found.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l"/>
            <a:r>
              <a:rPr lang="en-US" b="1" dirty="0" smtClean="0"/>
              <a:t>SYMPTOMS-</a:t>
            </a:r>
            <a:endParaRPr lang="en-US" b="1" dirty="0"/>
          </a:p>
        </p:txBody>
      </p:sp>
      <p:sp>
        <p:nvSpPr>
          <p:cNvPr id="1048617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800600"/>
          </a:xfrm>
        </p:spPr>
        <p:txBody>
          <a:bodyPr>
            <a:normAutofit fontScale="90000" lnSpcReduction="20000"/>
          </a:bodyPr>
          <a:lstStyle/>
          <a:p>
            <a:r>
              <a:rPr lang="en-US" dirty="0" smtClean="0"/>
              <a:t>Bleeding gums during brushing or eating.</a:t>
            </a:r>
          </a:p>
          <a:p>
            <a:r>
              <a:rPr lang="en-US" dirty="0" smtClean="0"/>
              <a:t>Increase spacing between teeth as a result of tooth movement.</a:t>
            </a:r>
          </a:p>
          <a:p>
            <a:r>
              <a:rPr lang="en-US" dirty="0" smtClean="0"/>
              <a:t>Loose teeth.</a:t>
            </a:r>
          </a:p>
          <a:p>
            <a:r>
              <a:rPr lang="en-US" dirty="0" smtClean="0"/>
              <a:t>Usually painless, but sometime localized dull pain radiating deep into the jaw.</a:t>
            </a:r>
          </a:p>
          <a:p>
            <a:r>
              <a:rPr lang="en-US" dirty="0" smtClean="0"/>
              <a:t>Sensitivity to heat cold or both due to exposed roots.</a:t>
            </a:r>
          </a:p>
          <a:p>
            <a:r>
              <a:rPr lang="en-US" dirty="0" smtClean="0"/>
              <a:t>Food impaction.</a:t>
            </a:r>
          </a:p>
          <a:p>
            <a:r>
              <a:rPr lang="en-US" dirty="0" smtClean="0"/>
              <a:t>Halitosis.</a:t>
            </a:r>
          </a:p>
          <a:p>
            <a:r>
              <a:rPr lang="en-US" dirty="0" smtClean="0"/>
              <a:t>Gingival tenderness or itching.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/>
              <a:t>CLASSIFICATION</a:t>
            </a:r>
            <a:endParaRPr lang="en-US" b="1" dirty="0"/>
          </a:p>
        </p:txBody>
      </p:sp>
      <p:sp>
        <p:nvSpPr>
          <p:cNvPr id="104861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b="1" dirty="0" smtClean="0"/>
              <a:t>Disease distribution</a:t>
            </a:r>
          </a:p>
          <a:p>
            <a:pPr lvl="1"/>
            <a:r>
              <a:rPr lang="en-US" dirty="0" smtClean="0"/>
              <a:t>“Site specific disease”.</a:t>
            </a:r>
          </a:p>
          <a:p>
            <a:pPr lvl="1"/>
            <a:r>
              <a:rPr lang="en-US" dirty="0" smtClean="0"/>
              <a:t>Inflammation, pockets, attachment loss and bone loss are due to direct site- specific effects of sub-gingival plaque accumulation as a result of this local effect, attachment loss and pockets may occur.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0000" lnSpcReduction="10000"/>
          </a:bodyPr>
          <a:lstStyle/>
          <a:p>
            <a:r>
              <a:rPr lang="en-US" dirty="0" smtClean="0"/>
              <a:t>In addition to being site specific, chronic periodontitis may be described as: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Localized: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- </a:t>
            </a:r>
            <a:r>
              <a:rPr lang="en-US" dirty="0" smtClean="0"/>
              <a:t>Periodontitis is considered localized when &lt; 30% of the sites assessed in oral cavity demonstrate attachment loss and bone loss.</a:t>
            </a:r>
          </a:p>
          <a:p>
            <a:pPr marL="0" indent="0">
              <a:buNone/>
            </a:pPr>
            <a:r>
              <a:rPr lang="en-US" b="1" dirty="0" smtClean="0"/>
              <a:t>2. Generalized: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- </a:t>
            </a:r>
            <a:r>
              <a:rPr lang="en-US" dirty="0" smtClean="0"/>
              <a:t>Periodontitis is considered generalized when &gt;30% of the sites assessed demonstrate attachment loss and bone loss.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dirty="0" smtClean="0"/>
              <a:t>- The pattern of bone loss in chronic periodontitis can be vertical or horizontal.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417</Words>
  <Application>Microsoft Office PowerPoint</Application>
  <PresentationFormat>On-screen Show (4:3)</PresentationFormat>
  <Paragraphs>92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Technic</vt:lpstr>
      <vt:lpstr>SEMINAR ON</vt:lpstr>
      <vt:lpstr>Learning Objectives</vt:lpstr>
      <vt:lpstr>INTRODUCTION</vt:lpstr>
      <vt:lpstr>Risk Factors for disease</vt:lpstr>
      <vt:lpstr>CLINICAL FEATURES:</vt:lpstr>
      <vt:lpstr>Slide 6</vt:lpstr>
      <vt:lpstr>SYMPTOMS-</vt:lpstr>
      <vt:lpstr>CLASSIFICATION</vt:lpstr>
      <vt:lpstr>Slide 9</vt:lpstr>
      <vt:lpstr>Slide 10</vt:lpstr>
      <vt:lpstr>DISEASE PROGRESSION</vt:lpstr>
      <vt:lpstr>Slide 12</vt:lpstr>
      <vt:lpstr>Clinical diagnosis</vt:lpstr>
      <vt:lpstr>TREATMENT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BANSODE</cp:lastModifiedBy>
  <cp:revision>1</cp:revision>
  <dcterms:created xsi:type="dcterms:W3CDTF">2019-06-30T05:37:49Z</dcterms:created>
  <dcterms:modified xsi:type="dcterms:W3CDTF">2023-08-26T05:01:54Z</dcterms:modified>
</cp:coreProperties>
</file>