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84" r:id="rId3"/>
    <p:sldId id="257" r:id="rId4"/>
    <p:sldId id="258" r:id="rId5"/>
    <p:sldId id="259" r:id="rId6"/>
    <p:sldId id="260" r:id="rId7"/>
    <p:sldId id="261" r:id="rId8"/>
    <p:sldId id="28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86" r:id="rId17"/>
    <p:sldId id="271" r:id="rId18"/>
    <p:sldId id="287" r:id="rId19"/>
    <p:sldId id="288" r:id="rId20"/>
    <p:sldId id="289" r:id="rId21"/>
    <p:sldId id="273" r:id="rId22"/>
    <p:sldId id="274" r:id="rId23"/>
    <p:sldId id="276" r:id="rId24"/>
    <p:sldId id="275" r:id="rId25"/>
    <p:sldId id="277" r:id="rId26"/>
    <p:sldId id="278" r:id="rId27"/>
    <p:sldId id="279" r:id="rId28"/>
    <p:sldId id="280" r:id="rId29"/>
    <p:sldId id="282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4" autoAdjust="0"/>
    <p:restoredTop sz="94660"/>
  </p:normalViewPr>
  <p:slideViewPr>
    <p:cSldViewPr>
      <p:cViewPr>
        <p:scale>
          <a:sx n="80" d="100"/>
          <a:sy n="80" d="100"/>
        </p:scale>
        <p:origin x="-6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9D3D3-8E39-49E3-B37C-3EC9E888E05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B746C-FDDE-47D4-B814-71BD7D4E1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B746C-FDDE-47D4-B814-71BD7D4E1E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5425-F3BA-48CF-9C53-4C82415351E9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9FB6-ECEE-408C-ADE1-B44BD7DF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05000"/>
          </a:xfrm>
        </p:spPr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chemeClr val="tx2">
                    <a:lumMod val="50000"/>
                  </a:schemeClr>
                </a:solidFill>
              </a:rPr>
              <a:t>PROGNOSIS</a:t>
            </a:r>
            <a:endParaRPr lang="en-US" sz="96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04800"/>
            <a:ext cx="7391400" cy="609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2.Prosthetic prognosis:-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     It indicates the ability of the remaining teeth to support a prosthesis </a:t>
            </a:r>
          </a:p>
          <a:p>
            <a:r>
              <a:rPr lang="en-US" dirty="0" smtClean="0"/>
              <a:t>     it is the prognosis of the teeth for supporting the prosthetic restoration after an appropriate periodontal treatment has been provided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Factors in determination of overall prognosis:-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486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1.Type of disease:-</a:t>
            </a:r>
          </a:p>
          <a:p>
            <a:r>
              <a:rPr lang="en-US" sz="2000" b="1" dirty="0" smtClean="0"/>
              <a:t>        A) prognosis for patients with gingival diseases</a:t>
            </a:r>
          </a:p>
          <a:p>
            <a:r>
              <a:rPr lang="en-US" sz="2000" b="1" dirty="0" smtClean="0"/>
              <a:t>       B) prognosis for patients with </a:t>
            </a:r>
            <a:r>
              <a:rPr lang="en-US" sz="2000" b="1" dirty="0" err="1" smtClean="0"/>
              <a:t>periodontitis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2.Age of the patient</a:t>
            </a:r>
          </a:p>
          <a:p>
            <a:r>
              <a:rPr lang="en-US" sz="2000" b="1" dirty="0" smtClean="0"/>
              <a:t>3.Rate of </a:t>
            </a:r>
            <a:r>
              <a:rPr lang="en-US" sz="2000" b="1" smtClean="0"/>
              <a:t>disease progression</a:t>
            </a:r>
            <a:endParaRPr lang="en-US" sz="2000" b="1" dirty="0" smtClean="0"/>
          </a:p>
          <a:p>
            <a:r>
              <a:rPr lang="en-US" sz="2000" b="1" dirty="0" smtClean="0"/>
              <a:t>5.Systemic background</a:t>
            </a:r>
          </a:p>
          <a:p>
            <a:r>
              <a:rPr lang="en-US" sz="2000" b="1" dirty="0" smtClean="0"/>
              <a:t>6.Genetic factors</a:t>
            </a:r>
          </a:p>
          <a:p>
            <a:r>
              <a:rPr lang="en-US" sz="2000" b="1" dirty="0" smtClean="0"/>
              <a:t>7.Smoking</a:t>
            </a:r>
          </a:p>
          <a:p>
            <a:r>
              <a:rPr lang="en-US" sz="2000" b="1" dirty="0" smtClean="0"/>
              <a:t>8.Stress</a:t>
            </a:r>
          </a:p>
          <a:p>
            <a:r>
              <a:rPr lang="en-US" sz="2000" b="1" dirty="0" smtClean="0"/>
              <a:t>9.Number of remaining teeth and their distribution</a:t>
            </a:r>
          </a:p>
          <a:p>
            <a:r>
              <a:rPr lang="en-US" sz="2000" b="1" dirty="0" smtClean="0"/>
              <a:t>10.Patient compliance and cooperation</a:t>
            </a:r>
          </a:p>
          <a:p>
            <a:r>
              <a:rPr lang="en-US" sz="2000" b="1" dirty="0" smtClean="0"/>
              <a:t>        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152400"/>
            <a:ext cx="90678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1.Prognosis of patient with gingival diseases</a:t>
            </a:r>
            <a:r>
              <a:rPr lang="en-US" dirty="0" smtClean="0"/>
              <a:t>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A) plaque induced gingival diseases:-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- Gingivitis associated with dental plaque only:-</a:t>
            </a:r>
          </a:p>
          <a:p>
            <a:r>
              <a:rPr lang="en-US" dirty="0" smtClean="0"/>
              <a:t>        plaque induced gingivitis is reversible disease that occurs when bacterial plaque accumulates at gingival margin.</a:t>
            </a:r>
          </a:p>
          <a:p>
            <a:r>
              <a:rPr lang="en-US" dirty="0" smtClean="0"/>
              <a:t>      so,  in this case prognosis is good.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-Plaque induced gingival diseases modified by systemic factors:-</a:t>
            </a:r>
          </a:p>
          <a:p>
            <a:r>
              <a:rPr lang="en-US" dirty="0" smtClean="0"/>
              <a:t>             inflammatory response to bacterial plaque at the gingival margin can be influenced by systemic factors such as endocrine related changes associated with puberty, menstruation , pregnancy and diabetes.</a:t>
            </a:r>
          </a:p>
          <a:p>
            <a:r>
              <a:rPr lang="en-US" dirty="0"/>
              <a:t> </a:t>
            </a:r>
            <a:r>
              <a:rPr lang="en-US" dirty="0" smtClean="0"/>
              <a:t>           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638"/>
          </a:xfrm>
        </p:spPr>
        <p:txBody>
          <a:bodyPr>
            <a:noAutofit/>
          </a:bodyPr>
          <a:lstStyle/>
          <a:p>
            <a:r>
              <a:rPr lang="en-US" sz="2800" dirty="0" smtClean="0"/>
              <a:t>So , the long term prognosis for these patients depends not only on the control of bacterial plaque but also on control of systemic factors.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- Plaque- induced gingival </a:t>
            </a:r>
            <a:r>
              <a:rPr lang="en-US" b="1" dirty="0" err="1" smtClean="0">
                <a:solidFill>
                  <a:srgbClr val="7030A0"/>
                </a:solidFill>
              </a:rPr>
              <a:t>diseses</a:t>
            </a:r>
            <a:r>
              <a:rPr lang="en-US" b="1" dirty="0" smtClean="0">
                <a:solidFill>
                  <a:srgbClr val="7030A0"/>
                </a:solidFill>
              </a:rPr>
              <a:t> modified by medication:-</a:t>
            </a:r>
          </a:p>
          <a:p>
            <a:r>
              <a:rPr lang="en-US" dirty="0" smtClean="0"/>
              <a:t>        Gingival diseases associated with medications include drug induced gingival enlargement , continuous use of the drugs usually results in recurrence of the enlargement even after the surgical intervention.</a:t>
            </a:r>
          </a:p>
          <a:p>
            <a:r>
              <a:rPr lang="en-US" dirty="0" smtClean="0"/>
              <a:t>      Long term prognosis is given which depends on whether the patients systemic problem can be treated with medication that does not have this side 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) Non plaque induced gingival diseases</a:t>
            </a:r>
            <a:r>
              <a:rPr lang="en-US" dirty="0" smtClean="0"/>
              <a:t>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be seen in patients with a variety of bacterial ,fungal and viral infections.</a:t>
            </a:r>
          </a:p>
          <a:p>
            <a:r>
              <a:rPr lang="en-US" dirty="0" smtClean="0"/>
              <a:t>In this case prognosis depends on elimination of source of infectious agents.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2.Prognosis for patient with </a:t>
            </a:r>
            <a:r>
              <a:rPr lang="en-US" b="1" u="sng" dirty="0" err="1" smtClean="0">
                <a:solidFill>
                  <a:schemeClr val="tx2">
                    <a:lumMod val="50000"/>
                  </a:schemeClr>
                </a:solidFill>
              </a:rPr>
              <a:t>periodontitis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/>
              <a:t>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A)chronic </a:t>
            </a:r>
            <a:r>
              <a:rPr lang="en-US" b="1" u="sng" dirty="0" err="1" smtClean="0">
                <a:solidFill>
                  <a:schemeClr val="accent2">
                    <a:lumMod val="50000"/>
                  </a:schemeClr>
                </a:solidFill>
              </a:rPr>
              <a:t>periodontitis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 :-</a:t>
            </a:r>
          </a:p>
          <a:p>
            <a:r>
              <a:rPr lang="en-US" dirty="0" smtClean="0"/>
              <a:t>       In case of slight to moderate </a:t>
            </a:r>
            <a:r>
              <a:rPr lang="en-US" dirty="0" err="1" smtClean="0"/>
              <a:t>periodontitis</a:t>
            </a:r>
            <a:r>
              <a:rPr lang="en-US" dirty="0" smtClean="0"/>
              <a:t>    , prognosis is generally good provided good oral hygiene and removal of local retentive factors. </a:t>
            </a:r>
          </a:p>
          <a:p>
            <a:r>
              <a:rPr lang="en-US" dirty="0" smtClean="0"/>
              <a:t>      In patients with severe </a:t>
            </a:r>
            <a:r>
              <a:rPr lang="en-US" dirty="0" err="1" smtClean="0"/>
              <a:t>periodontitis</a:t>
            </a:r>
            <a:r>
              <a:rPr lang="en-US" dirty="0" smtClean="0"/>
              <a:t> , prognosis may be fair to poor.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563562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Fig. Slight to moderate Chronic </a:t>
            </a:r>
            <a:r>
              <a:rPr lang="en-US" sz="3200" b="1" u="sng" dirty="0" err="1" smtClean="0"/>
              <a:t>periodontitis</a:t>
            </a:r>
            <a:r>
              <a:rPr lang="en-US" sz="3200" b="1" u="sng" dirty="0" smtClean="0"/>
              <a:t> .</a:t>
            </a:r>
            <a:endParaRPr lang="en-US" sz="3200" b="1" u="sng" dirty="0"/>
          </a:p>
        </p:txBody>
      </p:sp>
      <p:pic>
        <p:nvPicPr>
          <p:cNvPr id="4" name="Content Placeholder 3" descr="IMG_20190219_155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6702" t="-801" b="20368"/>
          <a:stretch>
            <a:fillRect/>
          </a:stretch>
        </p:blipFill>
        <p:spPr>
          <a:xfrm>
            <a:off x="1096292" y="2133600"/>
            <a:ext cx="6874016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2286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B)Aggressive </a:t>
            </a:r>
            <a:r>
              <a:rPr lang="en-US" b="1" u="sng" dirty="0" err="1" smtClean="0">
                <a:solidFill>
                  <a:schemeClr val="accent2">
                    <a:lumMod val="50000"/>
                  </a:schemeClr>
                </a:solidFill>
              </a:rPr>
              <a:t>periodontitis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:-</a:t>
            </a:r>
            <a:endParaRPr lang="en-US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     Aggressive </a:t>
            </a:r>
            <a:r>
              <a:rPr lang="en-US" dirty="0" err="1" smtClean="0"/>
              <a:t>periodontitis</a:t>
            </a:r>
            <a:r>
              <a:rPr lang="en-US" dirty="0" smtClean="0"/>
              <a:t> can be present in a localized or generalized form.</a:t>
            </a:r>
          </a:p>
          <a:p>
            <a:r>
              <a:rPr lang="en-US" dirty="0" smtClean="0"/>
              <a:t>     When localized aggressive </a:t>
            </a:r>
            <a:r>
              <a:rPr lang="en-US" dirty="0" err="1" smtClean="0"/>
              <a:t>periodontitis</a:t>
            </a:r>
            <a:r>
              <a:rPr lang="en-US" dirty="0" smtClean="0"/>
              <a:t> diagnose early, these can be treated by giving oral hygiene instructions and antibiotic therapy ,resulting in excellent prognosis .</a:t>
            </a:r>
          </a:p>
          <a:p>
            <a:r>
              <a:rPr lang="en-US" dirty="0" smtClean="0"/>
              <a:t>     patients diagnosed with generalized aggressive </a:t>
            </a:r>
            <a:r>
              <a:rPr lang="en-US" dirty="0" err="1" smtClean="0"/>
              <a:t>periodontis</a:t>
            </a:r>
            <a:r>
              <a:rPr lang="en-US" dirty="0" smtClean="0"/>
              <a:t>, have fair, poor or questionable prognosis.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err="1" smtClean="0"/>
              <a:t>Fig.Gen.severe</a:t>
            </a:r>
            <a:r>
              <a:rPr lang="en-US" sz="3600" b="1" u="sng" dirty="0" smtClean="0"/>
              <a:t> chronic </a:t>
            </a:r>
            <a:r>
              <a:rPr lang="en-US" sz="3600" b="1" u="sng" dirty="0" err="1" smtClean="0"/>
              <a:t>periodontitis</a:t>
            </a:r>
            <a:r>
              <a:rPr lang="en-US" sz="3600" b="1" u="sng" dirty="0" smtClean="0"/>
              <a:t> </a:t>
            </a:r>
            <a:endParaRPr lang="en-US" sz="3600" b="1" u="sng" dirty="0"/>
          </a:p>
        </p:txBody>
      </p:sp>
      <p:pic>
        <p:nvPicPr>
          <p:cNvPr id="4" name="Content Placeholder 3" descr="IMG_20190219_155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485650"/>
            <a:ext cx="6705600" cy="3621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 . gen. aggressive </a:t>
            </a:r>
            <a:r>
              <a:rPr lang="en-US" sz="3600" b="1" dirty="0" err="1" smtClean="0"/>
              <a:t>periodontitis</a:t>
            </a:r>
            <a:r>
              <a:rPr lang="en-US" sz="3600" b="1" dirty="0" smtClean="0"/>
              <a:t>  </a:t>
            </a:r>
            <a:endParaRPr lang="en-US" sz="3600" b="1" dirty="0"/>
          </a:p>
        </p:txBody>
      </p:sp>
      <p:pic>
        <p:nvPicPr>
          <p:cNvPr id="6" name="Content Placeholder 5" descr="IMG_20190219_160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590800"/>
            <a:ext cx="6516232" cy="3515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/>
              <a:t>Learning objectives</a:t>
            </a:r>
            <a:r>
              <a:rPr lang="en-US" sz="6600" b="1" u="sng" dirty="0" smtClean="0"/>
              <a:t>-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1.Definition</a:t>
            </a:r>
          </a:p>
          <a:p>
            <a:r>
              <a:rPr lang="en-US" sz="4800" dirty="0" smtClean="0"/>
              <a:t>2.Types</a:t>
            </a:r>
          </a:p>
          <a:p>
            <a:r>
              <a:rPr lang="en-US" sz="4800" dirty="0" smtClean="0"/>
              <a:t>3.Classification</a:t>
            </a:r>
          </a:p>
          <a:p>
            <a:r>
              <a:rPr lang="en-US" sz="4800" dirty="0" smtClean="0"/>
              <a:t>4.Factors determining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3.Age of the patient</a:t>
            </a:r>
            <a:r>
              <a:rPr lang="en-US" sz="4000" dirty="0" smtClean="0"/>
              <a:t>:-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211763"/>
          </a:xfrm>
        </p:spPr>
        <p:txBody>
          <a:bodyPr/>
          <a:lstStyle/>
          <a:p>
            <a:r>
              <a:rPr lang="en-US" dirty="0" smtClean="0"/>
              <a:t>           For two patients with comparable levels of remaining connective tissue attachment and alveolar bone, prognosis is generally better for the older of the two.</a:t>
            </a:r>
          </a:p>
          <a:p>
            <a:pPr>
              <a:buNone/>
            </a:pP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</a:rPr>
              <a:t>4. Rate of disease progression:-</a:t>
            </a:r>
          </a:p>
          <a:p>
            <a:r>
              <a:rPr lang="en-US" dirty="0" smtClean="0"/>
              <a:t>            A rapid loss of bone in a short time is indicative of factors beyond local irritants and often difficult to control.</a:t>
            </a:r>
          </a:p>
          <a:p>
            <a:r>
              <a:rPr lang="en-US" dirty="0" smtClean="0"/>
              <a:t>            Prognosis is poor in such cases.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9800" y="0"/>
            <a:ext cx="10287000" cy="8382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5.Systemic background:-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638800"/>
          </a:xfrm>
        </p:spPr>
        <p:txBody>
          <a:bodyPr/>
          <a:lstStyle/>
          <a:p>
            <a:r>
              <a:rPr lang="en-US" dirty="0" smtClean="0"/>
              <a:t>            It follow that prognosis in these cases depends on patients compliance relative to both medication and dental status .</a:t>
            </a:r>
          </a:p>
          <a:p>
            <a:r>
              <a:rPr lang="en-US" dirty="0" smtClean="0"/>
              <a:t>            Well controlled diabetes patients with slide to moderate </a:t>
            </a:r>
            <a:r>
              <a:rPr lang="en-US" dirty="0" err="1" smtClean="0"/>
              <a:t>periodontitis</a:t>
            </a:r>
            <a:r>
              <a:rPr lang="en-US" dirty="0" smtClean="0"/>
              <a:t> have good prognosis.</a:t>
            </a:r>
          </a:p>
          <a:p>
            <a:endParaRPr lang="en-US" dirty="0" smtClean="0"/>
          </a:p>
          <a:p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6.Genetic factors:-</a:t>
            </a:r>
          </a:p>
          <a:p>
            <a:r>
              <a:rPr lang="en-US" sz="4000" b="1" u="sng" dirty="0" smtClean="0"/>
              <a:t>  </a:t>
            </a:r>
            <a:r>
              <a:rPr lang="en-US" sz="4000" dirty="0" smtClean="0"/>
              <a:t>       D</a:t>
            </a:r>
            <a:r>
              <a:rPr lang="en-US" sz="2800" dirty="0" smtClean="0"/>
              <a:t>etection of genetic variations linked to periodontal disease can influence the prognosis in several ways:-</a:t>
            </a:r>
            <a:endParaRPr lang="en-US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29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     1.Early detection of patients at risk because of genetic factors can lead to early implementation preventive and treatment measures for these patients.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2. Identification of genetic risk factors later in the disease or during the course of treatment can influence the treatment recommendations.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3.Identification of young individuals who have not been evaluated for </a:t>
            </a:r>
            <a:r>
              <a:rPr lang="en-US" sz="3600" b="1" dirty="0" err="1" smtClean="0"/>
              <a:t>periodontitis</a:t>
            </a:r>
            <a:r>
              <a:rPr lang="en-US" sz="3600" b="1" dirty="0" smtClean="0"/>
              <a:t> but who are recognized as being at risk because of the familial </a:t>
            </a:r>
            <a:r>
              <a:rPr lang="en-US" sz="3600" b="1" dirty="0" err="1" smtClean="0"/>
              <a:t>aggrigation</a:t>
            </a:r>
            <a:r>
              <a:rPr lang="en-US" sz="3600" b="1" dirty="0" smtClean="0"/>
              <a:t> seen in aggressive </a:t>
            </a:r>
            <a:r>
              <a:rPr lang="en-US" sz="3600" b="1" dirty="0" err="1" smtClean="0"/>
              <a:t>periodontitis</a:t>
            </a:r>
            <a:r>
              <a:rPr lang="en-US" sz="3600" b="1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In each of these cases early diagnosis and alterations in the treatment regimen may lead to an improved prognosis for the patient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0"/>
            <a:ext cx="9601200" cy="9144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</a:rPr>
              <a:t>   9.Number of remaining teeth and their distribution</a:t>
            </a:r>
            <a:r>
              <a:rPr lang="en-US" sz="3600" b="1" u="sng" dirty="0" smtClean="0"/>
              <a:t>:-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More the </a:t>
            </a:r>
            <a:r>
              <a:rPr lang="en-US" sz="3800" dirty="0" err="1" smtClean="0"/>
              <a:t>No.of</a:t>
            </a:r>
            <a:r>
              <a:rPr lang="en-US" sz="3800" dirty="0" smtClean="0"/>
              <a:t> teeth remaining better is the overall prognosis.</a:t>
            </a:r>
          </a:p>
          <a:p>
            <a:endParaRPr lang="en-US" dirty="0" smtClean="0"/>
          </a:p>
          <a:p>
            <a:r>
              <a:rPr lang="en-US" sz="3900" b="1" u="sng" dirty="0" smtClean="0">
                <a:solidFill>
                  <a:schemeClr val="tx2">
                    <a:lumMod val="50000"/>
                  </a:schemeClr>
                </a:solidFill>
              </a:rPr>
              <a:t>10.patient compliance and cooperation:</a:t>
            </a:r>
            <a:r>
              <a:rPr lang="en-US" sz="3900" b="1" u="sng" dirty="0" smtClean="0"/>
              <a:t>-</a:t>
            </a:r>
          </a:p>
          <a:p>
            <a:r>
              <a:rPr lang="en-US" sz="3600" dirty="0" smtClean="0"/>
              <a:t>       Prognosis for patients with gingival and periodontal disease depends on patients attitude, desire to retain the natural teeth n willingness and ability to maintain good oral hygiene.</a:t>
            </a:r>
          </a:p>
          <a:p>
            <a:r>
              <a:rPr lang="en-US" sz="3600" dirty="0" smtClean="0"/>
              <a:t>       If the patients are unwilling then dentist can,</a:t>
            </a:r>
          </a:p>
          <a:p>
            <a:r>
              <a:rPr lang="en-US" sz="3600" dirty="0" smtClean="0"/>
              <a:t>             -  Refuse to accept the patient for treatment ,or extract teeth that have hopeless or poor prognosis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81000"/>
            <a:ext cx="3429000" cy="381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7.smoking:-</a:t>
            </a:r>
            <a:b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     Prognosis in patient who smoke and have slight to moderate </a:t>
            </a:r>
            <a:r>
              <a:rPr lang="en-US" dirty="0" err="1" smtClean="0"/>
              <a:t>periodontitis</a:t>
            </a:r>
            <a:r>
              <a:rPr lang="en-US" dirty="0" smtClean="0"/>
              <a:t> is generally fair to poor.</a:t>
            </a:r>
          </a:p>
          <a:p>
            <a:r>
              <a:rPr lang="en-US" dirty="0" smtClean="0"/>
              <a:t>     In patients with severe </a:t>
            </a:r>
            <a:r>
              <a:rPr lang="en-US" dirty="0" err="1" smtClean="0"/>
              <a:t>periodontitis</a:t>
            </a:r>
            <a:r>
              <a:rPr lang="en-US" dirty="0" smtClean="0"/>
              <a:t> prognosis may be poor to hopeless.</a:t>
            </a:r>
          </a:p>
          <a:p>
            <a:endParaRPr lang="en-US" dirty="0" smtClean="0"/>
          </a:p>
          <a:p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8.stress:-</a:t>
            </a:r>
          </a:p>
          <a:p>
            <a:r>
              <a:rPr lang="en-US" dirty="0" smtClean="0"/>
              <a:t>   Physical and emotional stress may alter the patients ability to respond to the periodontal treatment performed,  these factors must be faced when </a:t>
            </a:r>
            <a:r>
              <a:rPr lang="en-US" dirty="0" err="1" smtClean="0"/>
              <a:t>attemping</a:t>
            </a:r>
            <a:r>
              <a:rPr lang="en-US" dirty="0" smtClean="0"/>
              <a:t> to establish prognosis.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Factors in determining individual tooth prognosis:-</a:t>
            </a: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1.Tooth mobility</a:t>
            </a:r>
          </a:p>
          <a:p>
            <a:r>
              <a:rPr lang="en-US" b="1" dirty="0" smtClean="0"/>
              <a:t>2.Anatomical factors</a:t>
            </a:r>
          </a:p>
          <a:p>
            <a:r>
              <a:rPr lang="en-US" b="1" dirty="0" smtClean="0"/>
              <a:t>3.Prosthetic and restorative factors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8600"/>
            <a:ext cx="5029200" cy="4111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1.Tooth mobility:-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  The principle causes of tooth mobility are loss of alveolar bone inflammatory changes in PDL and trauma from occlusion.</a:t>
            </a:r>
          </a:p>
          <a:p>
            <a:r>
              <a:rPr lang="en-US" dirty="0" smtClean="0"/>
              <a:t>     Tooth mobility caused by inflammation and trauma from occlusion may be corrected.</a:t>
            </a:r>
          </a:p>
          <a:p>
            <a:r>
              <a:rPr lang="en-US" dirty="0" smtClean="0"/>
              <a:t>      Stabilization of tooth mobility through the use of splinting may have a beneficial impact on overall and individual tooth prognosis.</a:t>
            </a:r>
          </a:p>
          <a:p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7150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2.Anatomical factors:-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Anatomical factors that affect the prognosis includes: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Short , tapered roots with large crowns.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Cervical enamel projections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enamel pearls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Bifurcation ridges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Root concavities and developmental grooves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Furcation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invovement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1.Short tapered roots and relatively large crowns will have poor prognosis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  2. Presence of enamel projection on the root surface may have negative effect on prognosis.</a:t>
            </a:r>
          </a:p>
          <a:p>
            <a:r>
              <a:rPr lang="en-US" dirty="0" smtClean="0"/>
              <a:t>  3.Presence developmental grooves root proximity and </a:t>
            </a:r>
            <a:r>
              <a:rPr lang="en-US" dirty="0" err="1" smtClean="0"/>
              <a:t>furcation</a:t>
            </a:r>
            <a:r>
              <a:rPr lang="en-US" dirty="0" smtClean="0"/>
              <a:t> involvement can  worsen prognosis.</a:t>
            </a:r>
          </a:p>
          <a:p>
            <a:r>
              <a:rPr lang="en-US" dirty="0" smtClean="0"/>
              <a:t>  4.Anatomical factors that decrease the efficiency of scaling and root </a:t>
            </a:r>
            <a:r>
              <a:rPr lang="en-US" dirty="0" err="1" smtClean="0"/>
              <a:t>planing</a:t>
            </a:r>
            <a:r>
              <a:rPr lang="en-US" dirty="0" smtClean="0"/>
              <a:t> can have the negative impact on prognosis.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3. Prosthetic and restorative factors:-</a:t>
            </a:r>
            <a:b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For teeth with extensive caries feasibility of adequate restoration and endodontic therapy should be considered before undertaking periodontal treatment.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More rigid standards are required when evaluating the prognosis of teeth adjacent to edentulous area.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 tooth with discrepancy in its sub gingival margin have a poorer prognosis than a tooth with well contoured supra gingival margin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DEFINITION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Prognosis is the prediction of the probable course , duration , and outcome of a disease and the likelihood of its response to treatment, based on general knowledge of the pathogenesis of the disease and the presence of risk factors 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26892">
            <a:off x="3810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i="1" u="sng" dirty="0" smtClean="0">
                <a:solidFill>
                  <a:schemeClr val="accent4">
                    <a:lumMod val="50000"/>
                  </a:schemeClr>
                </a:solidFill>
              </a:rPr>
              <a:t>Thank you !</a:t>
            </a:r>
            <a:endParaRPr lang="en-US" sz="96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Types of prognosis:-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1.Excellent prognosis</a:t>
            </a:r>
          </a:p>
          <a:p>
            <a:pPr>
              <a:buNone/>
            </a:pPr>
            <a:r>
              <a:rPr lang="en-US" sz="4000" dirty="0" smtClean="0"/>
              <a:t>2.Good prognosis</a:t>
            </a:r>
          </a:p>
          <a:p>
            <a:pPr>
              <a:buNone/>
            </a:pPr>
            <a:r>
              <a:rPr lang="en-US" sz="4000" dirty="0" smtClean="0"/>
              <a:t>3.Fair prognosis</a:t>
            </a:r>
          </a:p>
          <a:p>
            <a:pPr>
              <a:buNone/>
            </a:pPr>
            <a:r>
              <a:rPr lang="en-US" sz="4000" dirty="0" smtClean="0"/>
              <a:t>4.Poor prognosis</a:t>
            </a:r>
          </a:p>
          <a:p>
            <a:pPr>
              <a:buNone/>
            </a:pPr>
            <a:r>
              <a:rPr lang="en-US" sz="4000" dirty="0" smtClean="0"/>
              <a:t>5.Questionable prognosis</a:t>
            </a:r>
          </a:p>
          <a:p>
            <a:pPr>
              <a:buNone/>
            </a:pPr>
            <a:r>
              <a:rPr lang="en-US" sz="4000" dirty="0" smtClean="0"/>
              <a:t>6.Hopeless prognosis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181600" cy="563562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1.Excellent prognosis:-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05936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No bone loss</a:t>
            </a:r>
          </a:p>
          <a:p>
            <a:r>
              <a:rPr lang="en-US" sz="4000" dirty="0" smtClean="0"/>
              <a:t>Excellent gingival condition </a:t>
            </a:r>
          </a:p>
          <a:p>
            <a:r>
              <a:rPr lang="en-US" sz="4000" dirty="0" smtClean="0"/>
              <a:t>Good patient cooperation </a:t>
            </a:r>
          </a:p>
          <a:p>
            <a:r>
              <a:rPr lang="en-US" sz="4000" dirty="0" smtClean="0"/>
              <a:t>No systemic or environmental factors</a:t>
            </a:r>
          </a:p>
          <a:p>
            <a:endParaRPr lang="en-US" dirty="0"/>
          </a:p>
          <a:p>
            <a:r>
              <a:rPr lang="en-US" sz="5700" b="1" u="sng" dirty="0" smtClean="0"/>
              <a:t>2.Good prognosis:-</a:t>
            </a:r>
          </a:p>
          <a:p>
            <a:pPr>
              <a:buNone/>
            </a:pPr>
            <a:r>
              <a:rPr lang="en-US" sz="5200" dirty="0" smtClean="0"/>
              <a:t>-   </a:t>
            </a:r>
            <a:r>
              <a:rPr lang="en-US" sz="4000" dirty="0" smtClean="0"/>
              <a:t>Adequate remaining bone support</a:t>
            </a:r>
          </a:p>
          <a:p>
            <a:r>
              <a:rPr lang="en-US" sz="4000" dirty="0" smtClean="0"/>
              <a:t>Adequate possibilities to control etiological factors</a:t>
            </a:r>
          </a:p>
          <a:p>
            <a:r>
              <a:rPr lang="en-US" sz="4000" dirty="0" smtClean="0"/>
              <a:t>Adequate patient cooperation </a:t>
            </a:r>
          </a:p>
          <a:p>
            <a:r>
              <a:rPr lang="en-US" sz="4000" dirty="0" smtClean="0"/>
              <a:t>No systemic or environmental factors or if present they are well controlled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441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b="1" u="sng" dirty="0" smtClean="0"/>
              <a:t>3.Fair prognosis:-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 smtClean="0"/>
              <a:t>Less than adequate remaining bone support</a:t>
            </a:r>
          </a:p>
          <a:p>
            <a:r>
              <a:rPr lang="en-US" sz="5900" dirty="0" smtClean="0"/>
              <a:t>Some tooth mobility</a:t>
            </a:r>
          </a:p>
          <a:p>
            <a:r>
              <a:rPr lang="en-US" sz="5900" dirty="0" smtClean="0"/>
              <a:t>Grade 1 </a:t>
            </a:r>
            <a:r>
              <a:rPr lang="en-US" sz="5900" dirty="0" err="1" smtClean="0"/>
              <a:t>furcation</a:t>
            </a:r>
            <a:r>
              <a:rPr lang="en-US" sz="5900" dirty="0" smtClean="0"/>
              <a:t> involvement</a:t>
            </a:r>
          </a:p>
          <a:p>
            <a:r>
              <a:rPr lang="en-US" sz="5900" dirty="0" smtClean="0"/>
              <a:t>Acceptable patient cooperation</a:t>
            </a:r>
          </a:p>
          <a:p>
            <a:r>
              <a:rPr lang="en-US" sz="5900" dirty="0" smtClean="0"/>
              <a:t>Presence of limited systemic or environmental factors</a:t>
            </a:r>
          </a:p>
          <a:p>
            <a:pPr>
              <a:buNone/>
            </a:pPr>
            <a:endParaRPr lang="en-US" sz="5700" dirty="0"/>
          </a:p>
          <a:p>
            <a:pPr>
              <a:buNone/>
            </a:pPr>
            <a:r>
              <a:rPr lang="en-US" sz="8400" b="1" u="sng" dirty="0" smtClean="0"/>
              <a:t>    2.Poor prognosis:-</a:t>
            </a:r>
          </a:p>
          <a:p>
            <a:pPr>
              <a:buNone/>
            </a:pPr>
            <a:endParaRPr lang="en-US" sz="5900" dirty="0"/>
          </a:p>
          <a:p>
            <a:r>
              <a:rPr lang="en-US" sz="5900" dirty="0" smtClean="0"/>
              <a:t>Moderate to advanced bone loss</a:t>
            </a:r>
          </a:p>
          <a:p>
            <a:r>
              <a:rPr lang="en-US" sz="5900" dirty="0" smtClean="0"/>
              <a:t>Tooth mobility </a:t>
            </a:r>
          </a:p>
          <a:p>
            <a:r>
              <a:rPr lang="en-US" sz="5900" dirty="0" smtClean="0"/>
              <a:t>grade 1 and2 </a:t>
            </a:r>
            <a:r>
              <a:rPr lang="en-US" sz="5900" dirty="0" err="1" smtClean="0"/>
              <a:t>furcation</a:t>
            </a:r>
            <a:r>
              <a:rPr lang="en-US" sz="5900" dirty="0" smtClean="0"/>
              <a:t> involvement</a:t>
            </a:r>
          </a:p>
          <a:p>
            <a:r>
              <a:rPr lang="en-US" sz="5900" dirty="0" err="1" smtClean="0"/>
              <a:t>Doubtfull</a:t>
            </a:r>
            <a:r>
              <a:rPr lang="en-US" sz="5900" dirty="0" smtClean="0"/>
              <a:t> patient cooperation</a:t>
            </a:r>
          </a:p>
          <a:p>
            <a:r>
              <a:rPr lang="en-US" sz="5900" dirty="0" smtClean="0"/>
              <a:t>Presence of systemic or environmental factors</a:t>
            </a:r>
            <a:endParaRPr lang="en-US" sz="5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74638"/>
            <a:ext cx="6934200" cy="4111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5.Questionable prognosis:-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Advanced bone loss </a:t>
            </a:r>
          </a:p>
          <a:p>
            <a:r>
              <a:rPr lang="en-US" dirty="0" smtClean="0"/>
              <a:t>Grade2 and 3 </a:t>
            </a:r>
            <a:r>
              <a:rPr lang="en-US" dirty="0" err="1" smtClean="0"/>
              <a:t>furcation</a:t>
            </a:r>
            <a:r>
              <a:rPr lang="en-US" dirty="0" smtClean="0"/>
              <a:t> involvements</a:t>
            </a:r>
          </a:p>
          <a:p>
            <a:r>
              <a:rPr lang="en-US" dirty="0" smtClean="0"/>
              <a:t>Tooth mobility</a:t>
            </a:r>
          </a:p>
          <a:p>
            <a:r>
              <a:rPr lang="en-US" dirty="0" smtClean="0"/>
              <a:t>Presence of systemic or environmental factors</a:t>
            </a:r>
          </a:p>
          <a:p>
            <a:endParaRPr lang="en-US" dirty="0"/>
          </a:p>
          <a:p>
            <a:r>
              <a:rPr lang="en-US" sz="4300" b="1" u="sng" dirty="0" smtClean="0"/>
              <a:t>6.Hopeless prognosis:-</a:t>
            </a:r>
          </a:p>
          <a:p>
            <a:endParaRPr lang="en-US" dirty="0"/>
          </a:p>
          <a:p>
            <a:r>
              <a:rPr lang="en-US" dirty="0" smtClean="0"/>
              <a:t>Advanced bone loss</a:t>
            </a:r>
          </a:p>
          <a:p>
            <a:r>
              <a:rPr lang="en-US" dirty="0" smtClean="0"/>
              <a:t>Non maintainable areas</a:t>
            </a:r>
          </a:p>
          <a:p>
            <a:r>
              <a:rPr lang="en-US" dirty="0" smtClean="0"/>
              <a:t>Extractions indicated</a:t>
            </a:r>
          </a:p>
          <a:p>
            <a:r>
              <a:rPr lang="en-US" dirty="0" smtClean="0"/>
              <a:t>Presence of uncontrolled systemic or environmental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417638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</a:rPr>
              <a:t>For descriptive purposes and better understanding , prognosis is classified as follows</a:t>
            </a:r>
            <a:endParaRPr lang="en-US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1. overall prognosis</a:t>
            </a:r>
            <a:r>
              <a:rPr lang="en-US" dirty="0" smtClean="0"/>
              <a:t>:-</a:t>
            </a:r>
          </a:p>
          <a:p>
            <a:r>
              <a:rPr lang="en-US" dirty="0"/>
              <a:t> </a:t>
            </a:r>
            <a:r>
              <a:rPr lang="en-US" dirty="0" smtClean="0"/>
              <a:t>        it is concerned with patient and dentition as a whole and it is determined by several factors including the type of disease , age of the patient , systemic background.</a:t>
            </a:r>
          </a:p>
          <a:p>
            <a:endParaRPr lang="en-US" dirty="0"/>
          </a:p>
          <a:p>
            <a:r>
              <a:rPr lang="en-US" b="1" u="sng" dirty="0" smtClean="0"/>
              <a:t>2. individual tooth prognosis:-</a:t>
            </a:r>
          </a:p>
          <a:p>
            <a:r>
              <a:rPr lang="en-US" dirty="0"/>
              <a:t> </a:t>
            </a:r>
            <a:r>
              <a:rPr lang="en-US" dirty="0" smtClean="0"/>
              <a:t>       it is determined after the overall prognosis and is affected by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Prognosis is also classified as:-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en-US" b="1" u="sng" dirty="0" smtClean="0"/>
              <a:t>1.Therapeutic prognosis:- </a:t>
            </a:r>
          </a:p>
          <a:p>
            <a:r>
              <a:rPr lang="en-US" dirty="0" smtClean="0"/>
              <a:t>          It deals with the response of tissues to treatment and successful arrest of disease process.</a:t>
            </a:r>
          </a:p>
          <a:p>
            <a:r>
              <a:rPr lang="en-US" dirty="0" smtClean="0"/>
              <a:t>          It is the prognosis of teeth after an appropriate periodontal treatment is provided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1367</Words>
  <Application>Microsoft Office PowerPoint</Application>
  <PresentationFormat>On-screen Show (4:3)</PresentationFormat>
  <Paragraphs>163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PROGNOSIS</vt:lpstr>
      <vt:lpstr>Learning objectives-</vt:lpstr>
      <vt:lpstr>DEFINITION</vt:lpstr>
      <vt:lpstr>Types of prognosis:-</vt:lpstr>
      <vt:lpstr>1.Excellent prognosis:-</vt:lpstr>
      <vt:lpstr>     3.Fair prognosis:-</vt:lpstr>
      <vt:lpstr>5.Questionable prognosis:-</vt:lpstr>
      <vt:lpstr>For descriptive purposes and better understanding , prognosis is classified as follows</vt:lpstr>
      <vt:lpstr>Prognosis is also classified as:-</vt:lpstr>
      <vt:lpstr>2.Prosthetic prognosis:-</vt:lpstr>
      <vt:lpstr>Factors in determination of overall prognosis:-</vt:lpstr>
      <vt:lpstr>1.Prognosis of patient with gingival diseases:-</vt:lpstr>
      <vt:lpstr>So , the long term prognosis for these patients depends not only on the control of bacterial plaque but also on control of systemic factors. </vt:lpstr>
      <vt:lpstr>B) Non plaque induced gingival diseases:-</vt:lpstr>
      <vt:lpstr>2.Prognosis for patient with periodontitis :-</vt:lpstr>
      <vt:lpstr>Fig. Slight to moderate Chronic periodontitis .</vt:lpstr>
      <vt:lpstr>B)Aggressive periodontitis:-</vt:lpstr>
      <vt:lpstr>Fig.Gen.severe chronic periodontitis </vt:lpstr>
      <vt:lpstr>Fig . gen. aggressive periodontitis  </vt:lpstr>
      <vt:lpstr>3.Age of the patient:-</vt:lpstr>
      <vt:lpstr>5.Systemic background:-</vt:lpstr>
      <vt:lpstr>     1.Early detection of patients at risk because of genetic factors can lead to early implementation preventive and treatment measures for these patients.</vt:lpstr>
      <vt:lpstr>   9.Number of remaining teeth and their distribution:-</vt:lpstr>
      <vt:lpstr>7.smoking:- </vt:lpstr>
      <vt:lpstr>Factors in determining individual tooth prognosis:-</vt:lpstr>
      <vt:lpstr>1.Tooth mobility:-</vt:lpstr>
      <vt:lpstr>2.Anatomical factors:-</vt:lpstr>
      <vt:lpstr> 1.Short tapered roots and relatively large crowns will have poor prognosis.</vt:lpstr>
      <vt:lpstr>3. Prosthetic and restorative factors:- 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</dc:creator>
  <cp:lastModifiedBy>BANSODE</cp:lastModifiedBy>
  <cp:revision>42</cp:revision>
  <dcterms:created xsi:type="dcterms:W3CDTF">2019-02-19T16:54:44Z</dcterms:created>
  <dcterms:modified xsi:type="dcterms:W3CDTF">2023-08-26T05:07:38Z</dcterms:modified>
</cp:coreProperties>
</file>