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8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90" r:id="rId16"/>
    <p:sldId id="269" r:id="rId17"/>
    <p:sldId id="270" r:id="rId18"/>
    <p:sldId id="271" r:id="rId19"/>
    <p:sldId id="272" r:id="rId20"/>
    <p:sldId id="291" r:id="rId21"/>
    <p:sldId id="292" r:id="rId22"/>
    <p:sldId id="273" r:id="rId23"/>
    <p:sldId id="274" r:id="rId24"/>
    <p:sldId id="275" r:id="rId25"/>
    <p:sldId id="293" r:id="rId26"/>
    <p:sldId id="276" r:id="rId27"/>
    <p:sldId id="277" r:id="rId28"/>
    <p:sldId id="278" r:id="rId29"/>
    <p:sldId id="279" r:id="rId30"/>
    <p:sldId id="280" r:id="rId31"/>
    <p:sldId id="294" r:id="rId32"/>
    <p:sldId id="295" r:id="rId33"/>
    <p:sldId id="281" r:id="rId34"/>
    <p:sldId id="282" r:id="rId35"/>
    <p:sldId id="283" r:id="rId36"/>
    <p:sldId id="296" r:id="rId37"/>
    <p:sldId id="284" r:id="rId38"/>
    <p:sldId id="285" r:id="rId39"/>
    <p:sldId id="286" r:id="rId40"/>
    <p:sldId id="287" r:id="rId41"/>
    <p:sldId id="297" r:id="rId42"/>
    <p:sldId id="298" r:id="rId43"/>
    <p:sldId id="299" r:id="rId44"/>
    <p:sldId id="300" r:id="rId45"/>
    <p:sldId id="301" r:id="rId46"/>
    <p:sldId id="288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86" d="100"/>
          <a:sy n="86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DC28-9BEA-4039-AFD8-95315ECC336F}" type="datetimeFigureOut">
              <a:rPr lang="en-US" smtClean="0"/>
              <a:pPr/>
              <a:t>26-08-2023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EF85-3AE5-459D-B34A-2C9C4F5CD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DC28-9BEA-4039-AFD8-95315ECC336F}" type="datetimeFigureOut">
              <a:rPr lang="en-US" smtClean="0"/>
              <a:pPr/>
              <a:t>26-08-2023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EF85-3AE5-459D-B34A-2C9C4F5CD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DC28-9BEA-4039-AFD8-95315ECC336F}" type="datetimeFigureOut">
              <a:rPr lang="en-US" smtClean="0"/>
              <a:pPr/>
              <a:t>26-08-2023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EF85-3AE5-459D-B34A-2C9C4F5CD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DC28-9BEA-4039-AFD8-95315ECC336F}" type="datetimeFigureOut">
              <a:rPr lang="en-US" smtClean="0"/>
              <a:pPr/>
              <a:t>26-08-2023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EF85-3AE5-459D-B34A-2C9C4F5CD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DC28-9BEA-4039-AFD8-95315ECC336F}" type="datetimeFigureOut">
              <a:rPr lang="en-US" smtClean="0"/>
              <a:pPr/>
              <a:t>26-08-2023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EF85-3AE5-459D-B34A-2C9C4F5CD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DC28-9BEA-4039-AFD8-95315ECC336F}" type="datetimeFigureOut">
              <a:rPr lang="en-US" smtClean="0"/>
              <a:pPr/>
              <a:t>26-08-2023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EF85-3AE5-459D-B34A-2C9C4F5CD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DC28-9BEA-4039-AFD8-95315ECC336F}" type="datetimeFigureOut">
              <a:rPr lang="en-US" smtClean="0"/>
              <a:pPr/>
              <a:t>26-08-2023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EF85-3AE5-459D-B34A-2C9C4F5CD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DC28-9BEA-4039-AFD8-95315ECC336F}" type="datetimeFigureOut">
              <a:rPr lang="en-US" smtClean="0"/>
              <a:pPr/>
              <a:t>26-08-2023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EF85-3AE5-459D-B34A-2C9C4F5CD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DC28-9BEA-4039-AFD8-95315ECC336F}" type="datetimeFigureOut">
              <a:rPr lang="en-US" smtClean="0"/>
              <a:pPr/>
              <a:t>26-08-2023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EF85-3AE5-459D-B34A-2C9C4F5CD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DC28-9BEA-4039-AFD8-95315ECC336F}" type="datetimeFigureOut">
              <a:rPr lang="en-US" smtClean="0"/>
              <a:pPr/>
              <a:t>26-08-2023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EF85-3AE5-459D-B34A-2C9C4F5CD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DC28-9BEA-4039-AFD8-95315ECC336F}" type="datetimeFigureOut">
              <a:rPr lang="en-US" smtClean="0"/>
              <a:pPr/>
              <a:t>26-08-2023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93FEF85-3AE5-459D-B34A-2C9C4F5CD7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83DC28-9BEA-4039-AFD8-95315ECC336F}" type="datetimeFigureOut">
              <a:rPr lang="en-US" smtClean="0"/>
              <a:pPr/>
              <a:t>26-08-2023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3FEF85-3AE5-459D-B34A-2C9C4F5CD7B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7851648" cy="3581400"/>
          </a:xfrm>
        </p:spPr>
        <p:txBody>
          <a:bodyPr>
            <a:normAutofit/>
          </a:bodyPr>
          <a:lstStyle/>
          <a:p>
            <a:r>
              <a:rPr lang="en-US" dirty="0" smtClean="0"/>
              <a:t>IMPACT OF PERIODONTAL INFECTION ON SYSTEMIC HEALTH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r>
              <a:rPr lang="en-US" dirty="0" smtClean="0"/>
              <a:t>Study done by </a:t>
            </a:r>
            <a:r>
              <a:rPr lang="en-US" dirty="0" err="1" smtClean="0"/>
              <a:t>matilla</a:t>
            </a:r>
            <a:r>
              <a:rPr lang="en-US" dirty="0" smtClean="0"/>
              <a:t> et al found that MI patients had significantly worse dental health than did the controls </a:t>
            </a:r>
          </a:p>
          <a:p>
            <a:endParaRPr lang="en-US" dirty="0" smtClean="0"/>
          </a:p>
          <a:p>
            <a:r>
              <a:rPr lang="en-US" dirty="0" smtClean="0"/>
              <a:t>This association between poor dental health and MI was independent of the known risk factor for heart disease such as age ,</a:t>
            </a:r>
            <a:r>
              <a:rPr lang="en-US" dirty="0" err="1" smtClean="0"/>
              <a:t>hypertention</a:t>
            </a:r>
            <a:r>
              <a:rPr lang="en-US" dirty="0" smtClean="0"/>
              <a:t> ,</a:t>
            </a:r>
            <a:r>
              <a:rPr lang="en-US" dirty="0" err="1" smtClean="0"/>
              <a:t>chlosterol</a:t>
            </a:r>
            <a:r>
              <a:rPr lang="en-US" dirty="0" smtClean="0"/>
              <a:t> levels ‘     diabetes.</a:t>
            </a:r>
          </a:p>
          <a:p>
            <a:endParaRPr lang="en-US" dirty="0" smtClean="0"/>
          </a:p>
          <a:p>
            <a:r>
              <a:rPr lang="en-US" dirty="0" smtClean="0"/>
              <a:t>Periodontal infection may affect the onset or progression of atherosclerosis and CHD through certain mechanisms      increasing viscosity of blood ,thrombus formation and </a:t>
            </a:r>
            <a:r>
              <a:rPr lang="en-US" dirty="0" err="1" smtClean="0"/>
              <a:t>embolization</a:t>
            </a:r>
            <a:r>
              <a:rPr lang="en-US" dirty="0" smtClean="0"/>
              <a:t> .</a:t>
            </a:r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733800" y="55626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Factors affecting the blood viscosity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Increased viscosity of blood         increase risk of thrombus formation        ischemic heart disease and </a:t>
            </a:r>
            <a:r>
              <a:rPr lang="en-US" dirty="0" err="1" smtClean="0"/>
              <a:t>cerebrovascular</a:t>
            </a:r>
            <a:r>
              <a:rPr lang="en-US" dirty="0" smtClean="0"/>
              <a:t> accident                                                                               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90800" y="1371600"/>
            <a:ext cx="3733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Plasma fibrinogen</a:t>
            </a:r>
          </a:p>
          <a:p>
            <a:pPr algn="ctr"/>
            <a:r>
              <a:rPr lang="en-US" dirty="0" smtClean="0"/>
              <a:t>Plasma lipoproteins</a:t>
            </a:r>
          </a:p>
          <a:p>
            <a:pPr algn="ctr"/>
            <a:r>
              <a:rPr lang="en-US" dirty="0" smtClean="0"/>
              <a:t>White blood count </a:t>
            </a:r>
          </a:p>
          <a:p>
            <a:pPr algn="ctr"/>
            <a:r>
              <a:rPr lang="en-US" dirty="0" smtClean="0"/>
              <a:t>Von </a:t>
            </a:r>
            <a:r>
              <a:rPr lang="en-US" dirty="0" err="1" smtClean="0"/>
              <a:t>willebrand</a:t>
            </a:r>
            <a:r>
              <a:rPr lang="en-US" dirty="0" smtClean="0"/>
              <a:t> factor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4419600" y="2667000"/>
            <a:ext cx="1524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3657600"/>
            <a:ext cx="3810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Increase blood viscosity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953000" y="51054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886200" y="5486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Effect of periodontal infection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Ischemic heart disease </a:t>
            </a:r>
          </a:p>
          <a:p>
            <a:r>
              <a:rPr lang="en-US" dirty="0" smtClean="0"/>
              <a:t>IHD is associated with  a process of </a:t>
            </a:r>
            <a:r>
              <a:rPr lang="en-US" dirty="0" err="1" smtClean="0"/>
              <a:t>atherogenesis</a:t>
            </a:r>
            <a:r>
              <a:rPr lang="en-US" dirty="0" smtClean="0"/>
              <a:t> and </a:t>
            </a:r>
            <a:r>
              <a:rPr lang="en-US" dirty="0" err="1" smtClean="0"/>
              <a:t>thrombogenesis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0"/>
            <a:ext cx="8077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Systemic infections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90600" y="1295400"/>
            <a:ext cx="7391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DAILY  ACTIVITIES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exposure time to </a:t>
            </a:r>
            <a:r>
              <a:rPr lang="en-US" dirty="0" err="1" smtClean="0"/>
              <a:t>bacteremia</a:t>
            </a:r>
            <a:r>
              <a:rPr lang="en-US" dirty="0" smtClean="0"/>
              <a:t> from routine daily chewing and tooth brushing is much greater than from dental procedures .</a:t>
            </a:r>
          </a:p>
          <a:p>
            <a:endParaRPr lang="en-US" dirty="0" smtClean="0"/>
          </a:p>
          <a:p>
            <a:r>
              <a:rPr lang="en-US" dirty="0" smtClean="0"/>
              <a:t>An estimated 8% of all cases of infective </a:t>
            </a:r>
            <a:r>
              <a:rPr lang="en-US" dirty="0" err="1" smtClean="0"/>
              <a:t>endocarditis</a:t>
            </a:r>
            <a:r>
              <a:rPr lang="en-US" dirty="0" smtClean="0"/>
              <a:t> are associated with periodontal or dental disease without a preceding dental procedure 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Thrombogenesis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Platelet aggregation plays a major role in </a:t>
            </a:r>
            <a:r>
              <a:rPr lang="en-US" dirty="0" err="1" smtClean="0"/>
              <a:t>thrombogenesis</a:t>
            </a:r>
            <a:r>
              <a:rPr lang="en-US" dirty="0" smtClean="0"/>
              <a:t> .</a:t>
            </a:r>
          </a:p>
          <a:p>
            <a:endParaRPr lang="en-US" dirty="0" smtClean="0"/>
          </a:p>
          <a:p>
            <a:r>
              <a:rPr lang="en-US" dirty="0" smtClean="0"/>
              <a:t>Most cases of acute myocardial infarction are precipitated by </a:t>
            </a:r>
            <a:r>
              <a:rPr lang="en-US" dirty="0" err="1" smtClean="0"/>
              <a:t>thromboembolism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Oral organisms may be involved in coronary </a:t>
            </a:r>
            <a:r>
              <a:rPr lang="en-US" dirty="0" err="1" smtClean="0"/>
              <a:t>thrombogenesis</a:t>
            </a:r>
            <a:r>
              <a:rPr lang="en-US" dirty="0" smtClean="0"/>
              <a:t> </a:t>
            </a:r>
            <a:r>
              <a:rPr lang="en-US" dirty="0" err="1" smtClean="0"/>
              <a:t>i.e</a:t>
            </a:r>
            <a:r>
              <a:rPr lang="en-US" dirty="0" smtClean="0"/>
              <a:t> S .</a:t>
            </a:r>
            <a:r>
              <a:rPr lang="en-US" dirty="0" err="1" smtClean="0"/>
              <a:t>sanguis</a:t>
            </a:r>
            <a:r>
              <a:rPr lang="en-US" dirty="0" smtClean="0"/>
              <a:t> and P. </a:t>
            </a:r>
            <a:r>
              <a:rPr lang="en-US" dirty="0" err="1" smtClean="0"/>
              <a:t>gingivalis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Thromboembolism</a:t>
            </a:r>
            <a:r>
              <a:rPr lang="en-US" sz="3600" b="1" dirty="0" smtClean="0">
                <a:solidFill>
                  <a:srgbClr val="FF0000"/>
                </a:solidFill>
              </a:rPr>
              <a:t> mechanism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Oral pathogens –</a:t>
            </a:r>
            <a:r>
              <a:rPr lang="en-US" dirty="0" err="1" smtClean="0"/>
              <a:t>steptococcus</a:t>
            </a:r>
            <a:r>
              <a:rPr lang="en-US" dirty="0" smtClean="0"/>
              <a:t> </a:t>
            </a:r>
            <a:r>
              <a:rPr lang="en-US" dirty="0" err="1" smtClean="0"/>
              <a:t>sanguis</a:t>
            </a:r>
            <a:r>
              <a:rPr lang="en-US" dirty="0" smtClean="0"/>
              <a:t> and </a:t>
            </a:r>
            <a:r>
              <a:rPr lang="en-US" dirty="0" err="1" smtClean="0"/>
              <a:t>p.gingivalis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Expression of –</a:t>
            </a:r>
            <a:r>
              <a:rPr lang="en-US" dirty="0" err="1" smtClean="0"/>
              <a:t>platelate</a:t>
            </a:r>
            <a:r>
              <a:rPr lang="en-US" dirty="0" smtClean="0"/>
              <a:t> aggregation associated protein on some of strains </a:t>
            </a:r>
          </a:p>
          <a:p>
            <a:endParaRPr lang="en-US" dirty="0" smtClean="0"/>
          </a:p>
          <a:p>
            <a:r>
              <a:rPr lang="en-US" dirty="0" smtClean="0"/>
              <a:t>Bacterial strains enters the circulation and aggregation of platelets</a:t>
            </a:r>
          </a:p>
          <a:p>
            <a:endParaRPr lang="en-US" dirty="0" smtClean="0"/>
          </a:p>
          <a:p>
            <a:r>
              <a:rPr lang="en-US" dirty="0" smtClean="0"/>
              <a:t>                         Forms </a:t>
            </a:r>
            <a:r>
              <a:rPr lang="en-US" dirty="0" err="1" smtClean="0"/>
              <a:t>thromboemboli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4075906" y="2628900"/>
            <a:ext cx="3817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4114800" y="3733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4076700" y="49911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Atherosclerosis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focal thickening of the arterial </a:t>
            </a:r>
            <a:r>
              <a:rPr lang="en-US" dirty="0" err="1" smtClean="0"/>
              <a:t>intima</a:t>
            </a:r>
            <a:r>
              <a:rPr lang="en-US" dirty="0" smtClean="0"/>
              <a:t> , the innermost layer lining the lumen  of the vessel , and the arterial media , the thick layer under the arterial </a:t>
            </a:r>
            <a:r>
              <a:rPr lang="en-US" dirty="0" err="1" smtClean="0"/>
              <a:t>intima</a:t>
            </a:r>
            <a:r>
              <a:rPr lang="en-US" dirty="0" smtClean="0"/>
              <a:t> consisting of smooth muscle ,collagen ,and elastic fibers .</a:t>
            </a:r>
          </a:p>
          <a:p>
            <a:r>
              <a:rPr lang="en-US" dirty="0" err="1" smtClean="0"/>
              <a:t>Intimal</a:t>
            </a:r>
            <a:r>
              <a:rPr lang="en-US" dirty="0" smtClean="0"/>
              <a:t> lesion is called </a:t>
            </a:r>
            <a:r>
              <a:rPr lang="en-US" dirty="0" err="1" smtClean="0"/>
              <a:t>atheroma</a:t>
            </a:r>
            <a:r>
              <a:rPr lang="en-US" dirty="0" smtClean="0"/>
              <a:t> or </a:t>
            </a:r>
            <a:r>
              <a:rPr lang="en-US" dirty="0" err="1" smtClean="0"/>
              <a:t>atheromatous</a:t>
            </a:r>
            <a:r>
              <a:rPr lang="en-US" dirty="0" smtClean="0"/>
              <a:t> or fibro fatty plaques </a:t>
            </a:r>
          </a:p>
          <a:p>
            <a:endParaRPr lang="en-US" dirty="0" smtClean="0"/>
          </a:p>
          <a:p>
            <a:r>
              <a:rPr lang="en-US" dirty="0" smtClean="0"/>
              <a:t>Enlarges gradually ,protrude into and obstruct vascular lumen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4191000" y="48006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Periodontitis</a:t>
            </a:r>
            <a:r>
              <a:rPr lang="en-US" dirty="0" smtClean="0"/>
              <a:t> and atherosclerosis have many potential pathogenic mechanism in common </a:t>
            </a:r>
          </a:p>
          <a:p>
            <a:r>
              <a:rPr lang="en-US" dirty="0" smtClean="0"/>
              <a:t>Both have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Complex causation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Genetic and gender predisposition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Share many risk factors ,most significant is smoking status </a:t>
            </a:r>
          </a:p>
          <a:p>
            <a:r>
              <a:rPr lang="en-US" dirty="0" err="1" smtClean="0"/>
              <a:t>Periodontitis</a:t>
            </a:r>
            <a:r>
              <a:rPr lang="en-US" dirty="0" smtClean="0"/>
              <a:t> , which  is a chronic a chronic inflammation  initiated by microbial plaque can predispose to atherosclerosis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Learning objectives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sz="3000" dirty="0" smtClean="0"/>
          </a:p>
          <a:p>
            <a:r>
              <a:rPr lang="en-US" sz="3000" dirty="0" smtClean="0"/>
              <a:t>Focal infection theory revisited</a:t>
            </a:r>
          </a:p>
          <a:p>
            <a:r>
              <a:rPr lang="en-US" sz="3000" dirty="0" smtClean="0"/>
              <a:t>Periodontal disease and mortality </a:t>
            </a:r>
          </a:p>
          <a:p>
            <a:r>
              <a:rPr lang="en-US" sz="3000" dirty="0" smtClean="0"/>
              <a:t> Periodontal disease and coronary heart disease</a:t>
            </a:r>
          </a:p>
          <a:p>
            <a:r>
              <a:rPr lang="en-US" sz="3000" dirty="0" smtClean="0"/>
              <a:t>Periodontal disease and stroke</a:t>
            </a:r>
          </a:p>
          <a:p>
            <a:r>
              <a:rPr lang="en-US" sz="3000" dirty="0" smtClean="0"/>
              <a:t>Periodontal disease and diabetes </a:t>
            </a:r>
          </a:p>
          <a:p>
            <a:r>
              <a:rPr lang="en-US" sz="3000" dirty="0" smtClean="0"/>
              <a:t>Periodontal disease and </a:t>
            </a:r>
            <a:r>
              <a:rPr lang="en-US" sz="3000" dirty="0" err="1" smtClean="0"/>
              <a:t>prgnancy</a:t>
            </a:r>
            <a:r>
              <a:rPr lang="en-US" sz="3000" dirty="0" smtClean="0"/>
              <a:t> </a:t>
            </a:r>
          </a:p>
          <a:p>
            <a:r>
              <a:rPr lang="en-US" sz="3000" dirty="0" smtClean="0"/>
              <a:t>Periodontal disease and COPD</a:t>
            </a:r>
          </a:p>
          <a:p>
            <a:r>
              <a:rPr lang="en-US" sz="3000" dirty="0" smtClean="0"/>
              <a:t>Periodontal disease and acute respiratory infections </a:t>
            </a:r>
          </a:p>
          <a:p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7924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7620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Pathogenesis of atherosclerosis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35163"/>
            <a:ext cx="5943599" cy="461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85800"/>
            <a:ext cx="8382000" cy="617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Role of periodontal disease </a:t>
            </a:r>
            <a:r>
              <a:rPr lang="en-US" sz="3600" b="1" dirty="0" err="1" smtClean="0">
                <a:solidFill>
                  <a:srgbClr val="FF0000"/>
                </a:solidFill>
              </a:rPr>
              <a:t>disease</a:t>
            </a:r>
            <a:r>
              <a:rPr lang="en-US" sz="3600" b="1" dirty="0" smtClean="0">
                <a:solidFill>
                  <a:srgbClr val="FF0000"/>
                </a:solidFill>
              </a:rPr>
              <a:t> in MI or stroke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Possible mechanism are ; </a:t>
            </a:r>
          </a:p>
          <a:p>
            <a:r>
              <a:rPr lang="en-US" dirty="0" smtClean="0"/>
              <a:t>Effects of infectious agents in </a:t>
            </a:r>
            <a:r>
              <a:rPr lang="en-US" dirty="0" err="1" smtClean="0"/>
              <a:t>atheroma</a:t>
            </a:r>
            <a:r>
              <a:rPr lang="en-US" dirty="0" smtClean="0"/>
              <a:t> formation</a:t>
            </a:r>
          </a:p>
          <a:p>
            <a:r>
              <a:rPr lang="en-US" dirty="0" smtClean="0"/>
              <a:t>Host mediated effects </a:t>
            </a:r>
          </a:p>
          <a:p>
            <a:r>
              <a:rPr lang="en-US" dirty="0" smtClean="0"/>
              <a:t>Common genetic predisposition for periodontal disease and atherosclerosis</a:t>
            </a:r>
          </a:p>
          <a:p>
            <a:r>
              <a:rPr lang="en-US" dirty="0" smtClean="0"/>
              <a:t>Common risk factors such as life style 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8229599" cy="54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5112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Periodontal disease and stroke :</a:t>
            </a:r>
          </a:p>
          <a:p>
            <a:r>
              <a:rPr lang="en-US" dirty="0" smtClean="0"/>
              <a:t>Presence of systemic infection</a:t>
            </a:r>
          </a:p>
          <a:p>
            <a:endParaRPr lang="en-US" dirty="0" smtClean="0"/>
          </a:p>
          <a:p>
            <a:r>
              <a:rPr lang="en-US" dirty="0" smtClean="0"/>
              <a:t>Production of acute phase reactant proteins (CRP &amp; fibrinogen )</a:t>
            </a:r>
          </a:p>
          <a:p>
            <a:endParaRPr lang="en-US" dirty="0" smtClean="0"/>
          </a:p>
          <a:p>
            <a:r>
              <a:rPr lang="en-US" dirty="0" err="1" smtClean="0"/>
              <a:t>Hypercoagualable</a:t>
            </a:r>
            <a:r>
              <a:rPr lang="en-US" dirty="0" smtClean="0"/>
              <a:t> state decreased micro –cerebral perfusion ,increased risk of </a:t>
            </a:r>
            <a:r>
              <a:rPr lang="en-US" dirty="0" err="1" smtClean="0"/>
              <a:t>thromboembolism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Greater ischemia &amp; more severe post ischemic neurologic defect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3467894" y="22471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3429000" y="3352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3619500" y="49911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Periodontitis</a:t>
            </a:r>
            <a:r>
              <a:rPr lang="en-US" sz="3600" b="1" dirty="0" smtClean="0">
                <a:solidFill>
                  <a:srgbClr val="FF0000"/>
                </a:solidFill>
              </a:rPr>
              <a:t> and diabetes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DIABETES MELLITUS</a:t>
            </a:r>
          </a:p>
          <a:p>
            <a:r>
              <a:rPr lang="en-US" dirty="0" smtClean="0"/>
              <a:t>Chronic hyperglycemic state due to relative and absolute deficiency of insulin </a:t>
            </a:r>
          </a:p>
          <a:p>
            <a:endParaRPr lang="en-US" dirty="0" smtClean="0"/>
          </a:p>
          <a:p>
            <a:r>
              <a:rPr lang="en-US" dirty="0" err="1" smtClean="0"/>
              <a:t>Hyposecrection</a:t>
            </a:r>
            <a:r>
              <a:rPr lang="en-US" dirty="0" smtClean="0"/>
              <a:t> of insulin or peripheral resistance of insulin        impaired glucose uptake by the cells        impaired glucose utilization        chronic hyperglycemia </a:t>
            </a:r>
          </a:p>
          <a:p>
            <a:endParaRPr lang="en-US" dirty="0" smtClean="0"/>
          </a:p>
          <a:p>
            <a:r>
              <a:rPr lang="en-US" dirty="0" smtClean="0"/>
              <a:t>Result into lipid and protein metabolism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05000" y="44196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696200" y="44196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800600" y="48006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types </a:t>
            </a:r>
          </a:p>
          <a:p>
            <a:r>
              <a:rPr lang="en-US" dirty="0" smtClean="0"/>
              <a:t>Type 1 diabetes mellitus (insulin dependent )</a:t>
            </a:r>
          </a:p>
          <a:p>
            <a:r>
              <a:rPr lang="en-US" dirty="0" smtClean="0"/>
              <a:t>Type 2 diabetes mellitus (non –insulin dependent )</a:t>
            </a:r>
          </a:p>
          <a:p>
            <a:r>
              <a:rPr lang="en-US" dirty="0" smtClean="0"/>
              <a:t>Gestational diabetes 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Mechanism of action of insulin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dirty="0" smtClean="0"/>
              <a:t>                  Ingestion of food </a:t>
            </a:r>
          </a:p>
          <a:p>
            <a:endParaRPr lang="en-US" dirty="0" smtClean="0"/>
          </a:p>
          <a:p>
            <a:r>
              <a:rPr lang="en-US" dirty="0" smtClean="0"/>
              <a:t>Secretion of insulin            -</a:t>
            </a:r>
            <a:r>
              <a:rPr lang="en-US" dirty="0" err="1" smtClean="0"/>
              <a:t>ve</a:t>
            </a:r>
            <a:r>
              <a:rPr lang="en-US" dirty="0" smtClean="0"/>
              <a:t> Type I DM</a:t>
            </a:r>
          </a:p>
          <a:p>
            <a:endParaRPr lang="en-US" dirty="0" smtClean="0"/>
          </a:p>
          <a:p>
            <a:r>
              <a:rPr lang="en-US" dirty="0" smtClean="0"/>
              <a:t>Glucose uptake through glucose </a:t>
            </a:r>
            <a:r>
              <a:rPr lang="en-US" dirty="0" err="1" smtClean="0"/>
              <a:t>transpoters</a:t>
            </a:r>
            <a:r>
              <a:rPr lang="en-US" dirty="0" smtClean="0"/>
              <a:t> through insulin dependent process</a:t>
            </a:r>
          </a:p>
          <a:p>
            <a:r>
              <a:rPr lang="en-US" dirty="0" smtClean="0"/>
              <a:t>                                            -</a:t>
            </a:r>
            <a:r>
              <a:rPr lang="en-US" dirty="0" err="1" smtClean="0"/>
              <a:t>ve</a:t>
            </a:r>
            <a:r>
              <a:rPr lang="en-US" dirty="0" smtClean="0"/>
              <a:t> Type II DM</a:t>
            </a:r>
          </a:p>
          <a:p>
            <a:r>
              <a:rPr lang="en-US" dirty="0" smtClean="0"/>
              <a:t>       Utilization of blood glucose </a:t>
            </a:r>
          </a:p>
          <a:p>
            <a:endParaRPr lang="en-US" dirty="0" smtClean="0"/>
          </a:p>
          <a:p>
            <a:r>
              <a:rPr lang="en-US" dirty="0" smtClean="0"/>
              <a:t>           Decreased blood glucose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3276600" y="2362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>
            <a:off x="3733800" y="28194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3391694" y="33139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3391694" y="46855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3543300" y="55245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3886200" y="45720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Periodontal disease is an inflammatory disease initiated by bacterial pathogens.</a:t>
            </a:r>
          </a:p>
          <a:p>
            <a:endParaRPr lang="en-US" sz="2800" dirty="0" smtClean="0"/>
          </a:p>
          <a:p>
            <a:r>
              <a:rPr lang="en-US" sz="2800" dirty="0" smtClean="0"/>
              <a:t>Environmental ,physical ,social ,and host stresses may affect and modify disease expression through a multitude of pathways .</a:t>
            </a:r>
          </a:p>
          <a:p>
            <a:endParaRPr lang="en-US" sz="2800" dirty="0" smtClean="0"/>
          </a:p>
          <a:p>
            <a:r>
              <a:rPr lang="en-US" sz="2800" dirty="0" smtClean="0"/>
              <a:t>Certain systemic condition can affect the initiation and progression of gingivitis and </a:t>
            </a:r>
            <a:r>
              <a:rPr lang="en-US" sz="2800" dirty="0" err="1" smtClean="0"/>
              <a:t>periodontitis</a:t>
            </a:r>
            <a:r>
              <a:rPr lang="en-US" sz="2800" dirty="0" smtClean="0"/>
              <a:t> 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COMPLICATIONS OF DIABETES MELLITUS </a:t>
            </a:r>
          </a:p>
          <a:p>
            <a:r>
              <a:rPr lang="en-US" dirty="0" smtClean="0"/>
              <a:t>Retinopathy</a:t>
            </a:r>
          </a:p>
          <a:p>
            <a:r>
              <a:rPr lang="en-US" dirty="0" smtClean="0"/>
              <a:t>Nephropathy</a:t>
            </a:r>
          </a:p>
          <a:p>
            <a:r>
              <a:rPr lang="en-US" dirty="0" smtClean="0"/>
              <a:t>Neuropathy</a:t>
            </a:r>
          </a:p>
          <a:p>
            <a:r>
              <a:rPr lang="en-US" dirty="0" err="1" smtClean="0"/>
              <a:t>Macrovascular</a:t>
            </a:r>
            <a:r>
              <a:rPr lang="en-US" dirty="0" smtClean="0"/>
              <a:t> disease </a:t>
            </a:r>
          </a:p>
          <a:p>
            <a:r>
              <a:rPr lang="en-US" dirty="0" smtClean="0"/>
              <a:t>Altered wound healing </a:t>
            </a:r>
          </a:p>
          <a:p>
            <a:r>
              <a:rPr lang="en-US" dirty="0" smtClean="0"/>
              <a:t>Periodontal disease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Periodontitis</a:t>
            </a:r>
            <a:r>
              <a:rPr lang="en-US" dirty="0" smtClean="0">
                <a:solidFill>
                  <a:srgbClr val="FF0000"/>
                </a:solidFill>
              </a:rPr>
              <a:t> and diabetes mellitus</a:t>
            </a:r>
          </a:p>
          <a:p>
            <a:endParaRPr lang="en-US" dirty="0" smtClean="0"/>
          </a:p>
          <a:p>
            <a:r>
              <a:rPr lang="en-US" dirty="0" smtClean="0"/>
              <a:t>It is clear from epidemiological data that DM increase risk and severity of </a:t>
            </a:r>
            <a:r>
              <a:rPr lang="en-US" dirty="0" err="1" smtClean="0"/>
              <a:t>periodontitis</a:t>
            </a:r>
            <a:r>
              <a:rPr lang="en-US" dirty="0" smtClean="0"/>
              <a:t> .</a:t>
            </a:r>
          </a:p>
          <a:p>
            <a:endParaRPr lang="en-US" dirty="0" smtClean="0"/>
          </a:p>
          <a:p>
            <a:r>
              <a:rPr lang="en-US" dirty="0" smtClean="0"/>
              <a:t>The increased prevalence and severity of </a:t>
            </a:r>
            <a:r>
              <a:rPr lang="en-US" dirty="0" err="1" smtClean="0"/>
              <a:t>periodontitis</a:t>
            </a:r>
            <a:r>
              <a:rPr lang="en-US" dirty="0" smtClean="0"/>
              <a:t> typically seen in patients with diabetes , especially those with poor metabolic control led to the designation of periodontal disease as sixth complication of diabetes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Effect of periodontal infection on </a:t>
            </a:r>
            <a:r>
              <a:rPr lang="en-US" dirty="0" err="1" smtClean="0"/>
              <a:t>glycemia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Acute viral and bacterial infection have shown to increase insulin resistance and aggravates </a:t>
            </a:r>
            <a:r>
              <a:rPr lang="en-US" dirty="0" err="1" smtClean="0"/>
              <a:t>glycemic</a:t>
            </a:r>
            <a:r>
              <a:rPr lang="en-US" dirty="0" smtClean="0"/>
              <a:t> control .</a:t>
            </a:r>
          </a:p>
          <a:p>
            <a:endParaRPr lang="en-US" dirty="0" smtClean="0"/>
          </a:p>
          <a:p>
            <a:r>
              <a:rPr lang="en-US" dirty="0" smtClean="0"/>
              <a:t>Systemic infection increases tissue resistance to insulin ,preventing glucose from entering into the cell causing elevated blood glucose level required increased amount of insulin to maintain </a:t>
            </a:r>
            <a:r>
              <a:rPr lang="en-US" dirty="0" err="1" smtClean="0"/>
              <a:t>normoglycemia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457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7848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Periodontal disease &amp; pregnancy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BIRTH WEIGHT</a:t>
            </a:r>
          </a:p>
          <a:p>
            <a:r>
              <a:rPr lang="en-US" dirty="0" smtClean="0"/>
              <a:t>They are 40  times more likely to die in neonatal period than normal birth weight infants and account for two third of neonatal death .</a:t>
            </a:r>
          </a:p>
          <a:p>
            <a:endParaRPr lang="en-US" dirty="0" smtClean="0"/>
          </a:p>
          <a:p>
            <a:r>
              <a:rPr lang="en-US" dirty="0" smtClean="0"/>
              <a:t>Infants who survive increased risk of  congenital anomalies ,respiratory disorders and </a:t>
            </a:r>
            <a:r>
              <a:rPr lang="en-US" dirty="0" err="1" smtClean="0"/>
              <a:t>neuro</a:t>
            </a:r>
            <a:r>
              <a:rPr lang="en-US" dirty="0" smtClean="0"/>
              <a:t> developmental disabilities .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CAUSES OF LBW</a:t>
            </a:r>
          </a:p>
          <a:p>
            <a:r>
              <a:rPr lang="en-US" dirty="0" smtClean="0"/>
              <a:t>Preterm labor or premature rupture of membranes </a:t>
            </a:r>
          </a:p>
          <a:p>
            <a:r>
              <a:rPr lang="en-US" dirty="0" smtClean="0"/>
              <a:t>Smoking , alcohol or drugs use during pregnancy </a:t>
            </a:r>
          </a:p>
          <a:p>
            <a:r>
              <a:rPr lang="en-US" dirty="0" smtClean="0"/>
              <a:t>Inadequate prenatal care</a:t>
            </a:r>
          </a:p>
          <a:p>
            <a:r>
              <a:rPr lang="en-US" dirty="0" smtClean="0"/>
              <a:t>Race ,low socioeconomic status </a:t>
            </a:r>
          </a:p>
          <a:p>
            <a:r>
              <a:rPr lang="en-US" dirty="0" err="1" smtClean="0"/>
              <a:t>Hypertention</a:t>
            </a:r>
            <a:r>
              <a:rPr lang="en-US" dirty="0" smtClean="0"/>
              <a:t> ,diabetes</a:t>
            </a:r>
          </a:p>
          <a:p>
            <a:r>
              <a:rPr lang="en-US" dirty="0" smtClean="0"/>
              <a:t>High or low maternal age </a:t>
            </a:r>
          </a:p>
          <a:p>
            <a:r>
              <a:rPr lang="en-US" dirty="0" smtClean="0"/>
              <a:t>Genitourinary tract infection </a:t>
            </a:r>
          </a:p>
          <a:p>
            <a:r>
              <a:rPr lang="en-US" dirty="0" smtClean="0"/>
              <a:t>Maternal stress and genetic background</a:t>
            </a:r>
          </a:p>
          <a:p>
            <a:r>
              <a:rPr lang="en-US" dirty="0" smtClean="0"/>
              <a:t>Periodontal disease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7772400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Periodontitis</a:t>
            </a:r>
            <a:r>
              <a:rPr lang="en-US" dirty="0" smtClean="0"/>
              <a:t> and COPD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CHRONIC OBSTRUCTIVE PULMONARY DISEASE </a:t>
            </a:r>
          </a:p>
          <a:p>
            <a:endParaRPr lang="en-US" dirty="0" smtClean="0"/>
          </a:p>
          <a:p>
            <a:r>
              <a:rPr lang="en-US" dirty="0" smtClean="0"/>
              <a:t>Characterized by </a:t>
            </a:r>
            <a:r>
              <a:rPr lang="en-US" dirty="0" err="1" smtClean="0"/>
              <a:t>aieflow</a:t>
            </a:r>
            <a:r>
              <a:rPr lang="en-US" dirty="0" smtClean="0"/>
              <a:t> obstruction resulting from chronic bronchitis or emphysema</a:t>
            </a:r>
          </a:p>
          <a:p>
            <a:endParaRPr lang="en-US" dirty="0" smtClean="0"/>
          </a:p>
          <a:p>
            <a:r>
              <a:rPr lang="en-US" dirty="0" smtClean="0"/>
              <a:t>Emphysema is a chronic enlargement of airways distal to bronchioles due to bronchiolar smooth muscles and elastic fiber destruction 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Chronic bronchitis is narrowing of airways proximal to distal bronchi due reactive hyperplasia of bronchial </a:t>
            </a:r>
            <a:r>
              <a:rPr lang="en-US" dirty="0" err="1" smtClean="0"/>
              <a:t>mucos</a:t>
            </a:r>
            <a:r>
              <a:rPr lang="en-US" dirty="0" smtClean="0"/>
              <a:t> glands and hypertrophy of muscles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RISK FACTORS OF COPD</a:t>
            </a:r>
          </a:p>
          <a:p>
            <a:r>
              <a:rPr lang="en-US" dirty="0" smtClean="0"/>
              <a:t>Cigarette smoking </a:t>
            </a:r>
          </a:p>
          <a:p>
            <a:r>
              <a:rPr lang="en-US" dirty="0" smtClean="0"/>
              <a:t>Industrial smoke tars </a:t>
            </a:r>
          </a:p>
          <a:p>
            <a:r>
              <a:rPr lang="en-US" dirty="0" smtClean="0"/>
              <a:t>Genetic conditions </a:t>
            </a:r>
          </a:p>
          <a:p>
            <a:pPr>
              <a:buNone/>
            </a:pPr>
            <a:r>
              <a:rPr lang="en-US" dirty="0" smtClean="0"/>
              <a:t>Presence of defective alpha 1 antitrypsin </a:t>
            </a:r>
          </a:p>
          <a:p>
            <a:pPr>
              <a:buNone/>
            </a:pPr>
            <a:r>
              <a:rPr lang="en-US" dirty="0" smtClean="0"/>
              <a:t>Defective alpha 1 </a:t>
            </a:r>
            <a:r>
              <a:rPr lang="en-US" dirty="0" err="1" smtClean="0"/>
              <a:t>antichymotrypsin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Alpha 2 macroglobulin </a:t>
            </a:r>
          </a:p>
          <a:p>
            <a:pPr>
              <a:buNone/>
            </a:pPr>
            <a:r>
              <a:rPr lang="en-US" dirty="0" smtClean="0"/>
              <a:t>Vitamin d binding protein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Organ systems and conditions possibly influenced by periodontal infection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1)Cardiovascular and </a:t>
            </a:r>
            <a:r>
              <a:rPr lang="en-US" sz="2400" b="1" dirty="0" err="1" smtClean="0"/>
              <a:t>cerebrovascular</a:t>
            </a:r>
            <a:r>
              <a:rPr lang="en-US" sz="2400" b="1" dirty="0" smtClean="0"/>
              <a:t> systems </a:t>
            </a:r>
            <a:r>
              <a:rPr lang="en-US" sz="2400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Atherosclerosis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Coronary heart disease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Angina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Myocardial infarction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/>
              <a:t>Cerebrovascular</a:t>
            </a:r>
            <a:r>
              <a:rPr lang="en-US" sz="2400" dirty="0" smtClean="0"/>
              <a:t> accident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Erectile </a:t>
            </a:r>
            <a:r>
              <a:rPr lang="en-US" sz="2400" dirty="0" err="1" smtClean="0"/>
              <a:t>dysfuction</a:t>
            </a: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anemia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2]kidney diseases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Renal </a:t>
            </a:r>
            <a:r>
              <a:rPr lang="en-US" dirty="0" err="1" smtClean="0"/>
              <a:t>insuffiency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Chronic kidney diseases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End –stage kidney disease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Effect of </a:t>
            </a:r>
            <a:r>
              <a:rPr lang="en-US" sz="3600" b="1" dirty="0" err="1" smtClean="0">
                <a:solidFill>
                  <a:srgbClr val="FF0000"/>
                </a:solidFill>
              </a:rPr>
              <a:t>periodontitis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</a:t>
            </a:r>
            <a:r>
              <a:rPr lang="en-US" dirty="0" err="1" smtClean="0"/>
              <a:t>Neutrophil</a:t>
            </a:r>
            <a:r>
              <a:rPr lang="en-US" dirty="0" smtClean="0"/>
              <a:t> influx</a:t>
            </a:r>
          </a:p>
          <a:p>
            <a:endParaRPr lang="en-US" dirty="0" smtClean="0"/>
          </a:p>
          <a:p>
            <a:r>
              <a:rPr lang="en-US" dirty="0" smtClean="0"/>
              <a:t>Release of oxidative &amp; hydrolytic enzymes</a:t>
            </a:r>
          </a:p>
          <a:p>
            <a:endParaRPr lang="en-US" dirty="0" smtClean="0"/>
          </a:p>
          <a:p>
            <a:r>
              <a:rPr lang="en-US" dirty="0" smtClean="0"/>
              <a:t>                Tissue destruction</a:t>
            </a:r>
          </a:p>
          <a:p>
            <a:endParaRPr lang="en-US" dirty="0" smtClean="0"/>
          </a:p>
          <a:p>
            <a:r>
              <a:rPr lang="en-US" dirty="0" smtClean="0"/>
              <a:t>Release of </a:t>
            </a:r>
            <a:r>
              <a:rPr lang="en-US" dirty="0" err="1" smtClean="0"/>
              <a:t>proinflammatory</a:t>
            </a:r>
            <a:r>
              <a:rPr lang="en-US" dirty="0" smtClean="0"/>
              <a:t> cytokines</a:t>
            </a:r>
          </a:p>
          <a:p>
            <a:endParaRPr lang="en-US" dirty="0" smtClean="0"/>
          </a:p>
          <a:p>
            <a:r>
              <a:rPr lang="en-US" dirty="0" smtClean="0"/>
              <a:t>Recruitment of </a:t>
            </a:r>
            <a:r>
              <a:rPr lang="en-US" dirty="0" err="1" smtClean="0"/>
              <a:t>monocyte</a:t>
            </a:r>
            <a:r>
              <a:rPr lang="en-US" dirty="0" smtClean="0"/>
              <a:t> &amp; macrophages</a:t>
            </a: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3162300" y="26289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3200400" y="3505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3200400" y="4495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3239294" y="55237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Acute respiratory infection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upper respiratory tract are often contaminated with organisms  derived from oral ,nasal ,and pharyngeal region .</a:t>
            </a:r>
          </a:p>
          <a:p>
            <a:endParaRPr lang="en-US" dirty="0" smtClean="0"/>
          </a:p>
          <a:p>
            <a:r>
              <a:rPr lang="en-US" dirty="0" err="1" smtClean="0"/>
              <a:t>Pnumonia</a:t>
            </a:r>
            <a:r>
              <a:rPr lang="en-US" dirty="0" smtClean="0"/>
              <a:t> is an infection of lungs parenchyma by bacteria ,virus ,fungi and or </a:t>
            </a:r>
            <a:r>
              <a:rPr lang="en-US" dirty="0" err="1" smtClean="0"/>
              <a:t>mycoplasma</a:t>
            </a:r>
            <a:r>
              <a:rPr lang="en-US" dirty="0" smtClean="0"/>
              <a:t> 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classified as</a:t>
            </a:r>
          </a:p>
          <a:p>
            <a:endParaRPr lang="en-US" dirty="0" smtClean="0"/>
          </a:p>
          <a:p>
            <a:r>
              <a:rPr lang="en-US" dirty="0" smtClean="0"/>
              <a:t>1 ) community acquired pneumonia</a:t>
            </a:r>
          </a:p>
          <a:p>
            <a:endParaRPr lang="en-US" dirty="0" smtClean="0"/>
          </a:p>
          <a:p>
            <a:r>
              <a:rPr lang="en-US" dirty="0" smtClean="0"/>
              <a:t>2)hospital acquired pneumonia 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Community acquired pneumonia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Caused by </a:t>
            </a:r>
            <a:r>
              <a:rPr lang="en-US" dirty="0" err="1" smtClean="0"/>
              <a:t>sreptococcus</a:t>
            </a:r>
            <a:r>
              <a:rPr lang="en-US" dirty="0" smtClean="0"/>
              <a:t> pneumonia and </a:t>
            </a:r>
            <a:r>
              <a:rPr lang="en-US" dirty="0" err="1" smtClean="0"/>
              <a:t>H.influenzae</a:t>
            </a:r>
            <a:r>
              <a:rPr lang="en-US" dirty="0" smtClean="0"/>
              <a:t> in individuals hospitalized 90 days or before for 2days or more .</a:t>
            </a:r>
          </a:p>
          <a:p>
            <a:endParaRPr lang="en-US" dirty="0" smtClean="0"/>
          </a:p>
          <a:p>
            <a:r>
              <a:rPr lang="en-US" dirty="0" smtClean="0"/>
              <a:t>Caused by :</a:t>
            </a:r>
          </a:p>
          <a:p>
            <a:r>
              <a:rPr lang="en-US" dirty="0" smtClean="0"/>
              <a:t>Inhalation of infectious aerosol </a:t>
            </a:r>
          </a:p>
          <a:p>
            <a:r>
              <a:rPr lang="en-US" dirty="0" smtClean="0"/>
              <a:t>Aspiration of </a:t>
            </a:r>
            <a:r>
              <a:rPr lang="en-US" dirty="0" err="1" smtClean="0"/>
              <a:t>oropharyngeal</a:t>
            </a:r>
            <a:r>
              <a:rPr lang="en-US" dirty="0" smtClean="0"/>
              <a:t> organism</a:t>
            </a:r>
          </a:p>
          <a:p>
            <a:endParaRPr lang="en-US" dirty="0" smtClean="0"/>
          </a:p>
          <a:p>
            <a:r>
              <a:rPr lang="en-US" dirty="0" smtClean="0"/>
              <a:t>Till now no association between periodontal disease and community acquired pneumonia has been found .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Hospital acquired pneumonia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Gram –</a:t>
            </a:r>
            <a:r>
              <a:rPr lang="en-US" dirty="0" err="1" smtClean="0"/>
              <a:t>ve</a:t>
            </a:r>
            <a:r>
              <a:rPr lang="en-US" dirty="0" smtClean="0"/>
              <a:t> aerobic organism</a:t>
            </a:r>
          </a:p>
          <a:p>
            <a:endParaRPr lang="en-US" dirty="0" smtClean="0"/>
          </a:p>
          <a:p>
            <a:r>
              <a:rPr lang="en-US" dirty="0" smtClean="0"/>
              <a:t>It is usually caused by the aspiration of </a:t>
            </a:r>
            <a:r>
              <a:rPr lang="en-US" dirty="0" err="1" smtClean="0"/>
              <a:t>oropharyngeal</a:t>
            </a:r>
            <a:r>
              <a:rPr lang="en-US" dirty="0" smtClean="0"/>
              <a:t> contents during esophageal reflux containing potential respiratory pathogens </a:t>
            </a:r>
          </a:p>
          <a:p>
            <a:endParaRPr lang="en-US" dirty="0" smtClean="0"/>
          </a:p>
          <a:p>
            <a:r>
              <a:rPr lang="en-US" dirty="0" smtClean="0"/>
              <a:t>Potential respiratory pathogens may also originate in oral cavity ,dental plaque serve </a:t>
            </a:r>
            <a:r>
              <a:rPr lang="en-US" smtClean="0"/>
              <a:t>as a reservoir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Subgingival</a:t>
            </a:r>
            <a:r>
              <a:rPr lang="en-US" dirty="0" smtClean="0"/>
              <a:t> plaque harbor potential respiratory pathogens and periodontal pathogens, </a:t>
            </a:r>
            <a:r>
              <a:rPr lang="en-US" dirty="0" err="1" smtClean="0"/>
              <a:t>asociated</a:t>
            </a:r>
            <a:r>
              <a:rPr lang="en-US" dirty="0" smtClean="0"/>
              <a:t> with </a:t>
            </a:r>
            <a:r>
              <a:rPr lang="en-US" dirty="0" err="1" smtClean="0"/>
              <a:t>nosocomial</a:t>
            </a:r>
            <a:r>
              <a:rPr lang="en-US" smtClean="0"/>
              <a:t> pneumonia .</a:t>
            </a:r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1752600"/>
            <a:ext cx="7086600" cy="18288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21192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3] Endocrine system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Metabolic syndrome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Diabetes mellitus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r>
              <a:rPr lang="en-US" b="1" dirty="0" smtClean="0"/>
              <a:t>4] Reproductive system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Preterm low birth weight infants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Preeclampsia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r>
              <a:rPr lang="en-US" b="1" dirty="0" smtClean="0"/>
              <a:t>5] Autoimmune disease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Rheumatoid arthritis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Ankylosing</a:t>
            </a:r>
            <a:r>
              <a:rPr lang="en-US" dirty="0" smtClean="0"/>
              <a:t> </a:t>
            </a:r>
            <a:r>
              <a:rPr lang="en-US" dirty="0" err="1" smtClean="0"/>
              <a:t>spondylitis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44052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6] Respiratory system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Chronic obstructive pulmonary disease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Acute bacterial pneumonia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r>
              <a:rPr lang="en-US" b="1" dirty="0" smtClean="0"/>
              <a:t>7] Cognitive function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Dementia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Alzheimer disease</a:t>
            </a:r>
          </a:p>
          <a:p>
            <a:endParaRPr lang="en-US" dirty="0" smtClean="0"/>
          </a:p>
          <a:p>
            <a:r>
              <a:rPr lang="en-US" b="1" dirty="0" smtClean="0"/>
              <a:t>8]  Cancers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Colorectal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Pancreatic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Hapatocellular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others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8305800" cy="525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Focal infection theory revisited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2367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William hunter ,a </a:t>
            </a:r>
            <a:r>
              <a:rPr lang="en-US" dirty="0" err="1" smtClean="0"/>
              <a:t>british</a:t>
            </a:r>
            <a:r>
              <a:rPr lang="en-US" dirty="0" smtClean="0"/>
              <a:t> physician ,first developed the idea that oral microorganisms were responsible for  a wide range of systemic conditions.</a:t>
            </a:r>
          </a:p>
          <a:p>
            <a:endParaRPr lang="en-US" dirty="0" smtClean="0"/>
          </a:p>
          <a:p>
            <a:r>
              <a:rPr lang="en-US" dirty="0" smtClean="0"/>
              <a:t>Extraction of teeth with these gingivitis and </a:t>
            </a:r>
            <a:r>
              <a:rPr lang="en-US" dirty="0" err="1" smtClean="0"/>
              <a:t>periodontitis</a:t>
            </a:r>
            <a:r>
              <a:rPr lang="en-US" dirty="0" smtClean="0"/>
              <a:t> helps to eliminate the source of sepsis .</a:t>
            </a:r>
          </a:p>
          <a:p>
            <a:endParaRPr lang="en-US" dirty="0" smtClean="0"/>
          </a:p>
          <a:p>
            <a:r>
              <a:rPr lang="en-US" dirty="0" smtClean="0"/>
              <a:t>The focal infection theory fell into dispute in the 1940s and 1950s when widespread extraction ,often of the entire </a:t>
            </a:r>
            <a:r>
              <a:rPr lang="en-US" dirty="0" err="1" smtClean="0"/>
              <a:t>defination</a:t>
            </a:r>
            <a:r>
              <a:rPr lang="en-US" dirty="0" smtClean="0"/>
              <a:t> ,failed to reduce or eliminate the systemic conditions 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Periodontal disease and mortality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with poor periodontal health may also have other risk factors that increase mortality rates .</a:t>
            </a:r>
          </a:p>
          <a:p>
            <a:endParaRPr lang="en-US" dirty="0" smtClean="0"/>
          </a:p>
          <a:p>
            <a:r>
              <a:rPr lang="en-US" dirty="0" smtClean="0"/>
              <a:t>Host susceptibility factors that predispose the patients to </a:t>
            </a:r>
            <a:r>
              <a:rPr lang="en-US" dirty="0" err="1" smtClean="0"/>
              <a:t>periodontitis</a:t>
            </a:r>
            <a:r>
              <a:rPr lang="en-US" dirty="0" smtClean="0"/>
              <a:t> also predispose them to systemic conditions such as ischemic heart disease , stroke, respiratory infections </a:t>
            </a:r>
          </a:p>
          <a:p>
            <a:endParaRPr lang="en-US" dirty="0" smtClean="0"/>
          </a:p>
          <a:p>
            <a:r>
              <a:rPr lang="en-US" dirty="0" smtClean="0"/>
              <a:t>May cause mortality if chronic low </a:t>
            </a:r>
            <a:r>
              <a:rPr lang="en-US" dirty="0" err="1" smtClean="0"/>
              <a:t>bacteremia</a:t>
            </a:r>
            <a:r>
              <a:rPr lang="en-US" dirty="0" smtClean="0"/>
              <a:t> persists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4114800" y="5029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229600" cy="762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Periodontal disease and coronary heart disease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Coronary heart disease and related events are a major cause of death .</a:t>
            </a:r>
          </a:p>
          <a:p>
            <a:endParaRPr lang="en-US" dirty="0" smtClean="0"/>
          </a:p>
          <a:p>
            <a:r>
              <a:rPr lang="en-US" dirty="0" smtClean="0"/>
              <a:t>MI has been associated with acute systemic bacterial and viral infections ,and is sometimes preceded by influenza like symptoms .</a:t>
            </a:r>
          </a:p>
          <a:p>
            <a:endParaRPr lang="en-US" dirty="0" smtClean="0"/>
          </a:p>
          <a:p>
            <a:r>
              <a:rPr lang="en-US" dirty="0" smtClean="0"/>
              <a:t>Localized infections        chronic inflammatory reaction has been suggested mechanism underlying CHD in these individuals .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733800" y="53340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440</TotalTime>
  <Words>1373</Words>
  <Application>Microsoft Office PowerPoint</Application>
  <PresentationFormat>On-screen Show (4:3)</PresentationFormat>
  <Paragraphs>258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Flow</vt:lpstr>
      <vt:lpstr>IMPACT OF PERIODONTAL INFECTION ON SYSTEMIC HEALTH</vt:lpstr>
      <vt:lpstr>Learning objectives </vt:lpstr>
      <vt:lpstr>Slide 3</vt:lpstr>
      <vt:lpstr>Organ systems and conditions possibly influenced by periodontal infection</vt:lpstr>
      <vt:lpstr>Slide 5</vt:lpstr>
      <vt:lpstr>Slide 6</vt:lpstr>
      <vt:lpstr>Focal infection theory revisited</vt:lpstr>
      <vt:lpstr>Periodontal disease and mortality</vt:lpstr>
      <vt:lpstr>Periodontal disease and coronary heart disease</vt:lpstr>
      <vt:lpstr>Slide 10</vt:lpstr>
      <vt:lpstr>Factors affecting the blood viscosity</vt:lpstr>
      <vt:lpstr>Effect of periodontal infection</vt:lpstr>
      <vt:lpstr>Slide 13</vt:lpstr>
      <vt:lpstr>Systemic infections</vt:lpstr>
      <vt:lpstr>Slide 15</vt:lpstr>
      <vt:lpstr>Thrombogenesis </vt:lpstr>
      <vt:lpstr>Thromboembolism mechanism</vt:lpstr>
      <vt:lpstr>Atherosclerosis </vt:lpstr>
      <vt:lpstr>Slide 19</vt:lpstr>
      <vt:lpstr>Slide 20</vt:lpstr>
      <vt:lpstr>Slide 21</vt:lpstr>
      <vt:lpstr>Pathogenesis of atherosclerosis</vt:lpstr>
      <vt:lpstr>Slide 23</vt:lpstr>
      <vt:lpstr>Role of periodontal disease disease in MI or stroke</vt:lpstr>
      <vt:lpstr>Slide 25</vt:lpstr>
      <vt:lpstr>Slide 26</vt:lpstr>
      <vt:lpstr>Periodontitis and diabetes</vt:lpstr>
      <vt:lpstr>Slide 28</vt:lpstr>
      <vt:lpstr>Mechanism of action of insulin</vt:lpstr>
      <vt:lpstr>Slide 30</vt:lpstr>
      <vt:lpstr>Slide 31</vt:lpstr>
      <vt:lpstr>Slide 32</vt:lpstr>
      <vt:lpstr>Slide 33</vt:lpstr>
      <vt:lpstr>Periodontal disease &amp; pregnancy</vt:lpstr>
      <vt:lpstr>Slide 35</vt:lpstr>
      <vt:lpstr>Slide 36</vt:lpstr>
      <vt:lpstr>Periodontitis and COPD</vt:lpstr>
      <vt:lpstr>Slide 38</vt:lpstr>
      <vt:lpstr>Slide 39</vt:lpstr>
      <vt:lpstr>Effect of periodontitis</vt:lpstr>
      <vt:lpstr>Acute respiratory infection</vt:lpstr>
      <vt:lpstr>Slide 42</vt:lpstr>
      <vt:lpstr>Community acquired pneumonia</vt:lpstr>
      <vt:lpstr>Hospital acquired pneumonia </vt:lpstr>
      <vt:lpstr>Slide 45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PERIODONTAL INFECTION ON SYSTEMIC HEALTH</dc:title>
  <dc:creator>Good Day</dc:creator>
  <cp:lastModifiedBy>BANSODE</cp:lastModifiedBy>
  <cp:revision>49</cp:revision>
  <dcterms:created xsi:type="dcterms:W3CDTF">2023-01-02T16:02:02Z</dcterms:created>
  <dcterms:modified xsi:type="dcterms:W3CDTF">2023-08-26T05:08:25Z</dcterms:modified>
</cp:coreProperties>
</file>