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8" r:id="rId2"/>
    <p:sldId id="256" r:id="rId3"/>
    <p:sldId id="281" r:id="rId4"/>
    <p:sldId id="257" r:id="rId5"/>
    <p:sldId id="258" r:id="rId6"/>
    <p:sldId id="259" r:id="rId7"/>
    <p:sldId id="260" r:id="rId8"/>
    <p:sldId id="271" r:id="rId9"/>
    <p:sldId id="261" r:id="rId10"/>
    <p:sldId id="272" r:id="rId11"/>
    <p:sldId id="262" r:id="rId12"/>
    <p:sldId id="263" r:id="rId13"/>
    <p:sldId id="264" r:id="rId14"/>
    <p:sldId id="265" r:id="rId15"/>
    <p:sldId id="273" r:id="rId16"/>
    <p:sldId id="266" r:id="rId17"/>
    <p:sldId id="267" r:id="rId18"/>
    <p:sldId id="268" r:id="rId19"/>
    <p:sldId id="269" r:id="rId20"/>
    <p:sldId id="274" r:id="rId21"/>
    <p:sldId id="275" r:id="rId22"/>
    <p:sldId id="276" r:id="rId23"/>
    <p:sldId id="277" r:id="rId24"/>
    <p:sldId id="28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0" y="-360"/>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26-08-2023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pPr/>
              <a:t>26-08-2023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pPr/>
              <a:t>26-08-2023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pPr/>
              <a:t>26-08-2023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pPr/>
              <a:t>26-08-2023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pPr/>
              <a:t>26-08-2023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pPr/>
              <a:t>26-08-2023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pPr/>
              <a:t>26-08-2023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pPr/>
              <a:t>26-08-2023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pPr/>
              <a:t>26-08-2023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pPr/>
              <a:t>26-08-2023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pPr/>
              <a:t>26-08-2023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pPr/>
              <a:t>26-08-2023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pPr/>
              <a:t>26-08-2023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pPr/>
              <a:t>26-08-2023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pPr/>
              <a:t>26-08-2023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pPr/>
              <a:t>26-08-2023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pPr/>
              <a:t>26-08-2023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9EFAA0BE-92FC-F242-A997-C4933DA0C9AD}"/>
              </a:ext>
            </a:extLst>
          </p:cNvPr>
          <p:cNvPicPr>
            <a:picLocks noChangeAspect="1"/>
          </p:cNvPicPr>
          <p:nvPr/>
        </p:nvPicPr>
        <p:blipFill>
          <a:blip r:embed="rId2"/>
          <a:stretch>
            <a:fillRect/>
          </a:stretch>
        </p:blipFill>
        <p:spPr>
          <a:xfrm>
            <a:off x="586781" y="0"/>
            <a:ext cx="10975932" cy="6858000"/>
          </a:xfrm>
          <a:prstGeom prst="rect">
            <a:avLst/>
          </a:prstGeom>
        </p:spPr>
      </p:pic>
    </p:spTree>
    <p:extLst>
      <p:ext uri="{BB962C8B-B14F-4D97-AF65-F5344CB8AC3E}">
        <p14:creationId xmlns:p14="http://schemas.microsoft.com/office/powerpoint/2010/main" xmlns="" val="2824322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679F5E-5556-8D4F-A997-4C4B90AD4278}"/>
              </a:ext>
            </a:extLst>
          </p:cNvPr>
          <p:cNvSpPr>
            <a:spLocks noGrp="1"/>
          </p:cNvSpPr>
          <p:nvPr>
            <p:ph type="title"/>
          </p:nvPr>
        </p:nvSpPr>
        <p:spPr/>
        <p:txBody>
          <a:bodyPr/>
          <a:lstStyle/>
          <a:p>
            <a:r>
              <a:rPr lang="en-GB"/>
              <a:t>Panoramic radiographs</a:t>
            </a:r>
            <a:endParaRPr lang="en-US"/>
          </a:p>
        </p:txBody>
      </p:sp>
      <p:sp>
        <p:nvSpPr>
          <p:cNvPr id="5" name="TextBox 4">
            <a:extLst>
              <a:ext uri="{FF2B5EF4-FFF2-40B4-BE49-F238E27FC236}">
                <a16:creationId xmlns:a16="http://schemas.microsoft.com/office/drawing/2014/main" xmlns="" id="{16F6CC72-1B4B-F142-A2CB-0F22F785753E}"/>
              </a:ext>
            </a:extLst>
          </p:cNvPr>
          <p:cNvSpPr txBox="1"/>
          <p:nvPr/>
        </p:nvSpPr>
        <p:spPr>
          <a:xfrm>
            <a:off x="550108" y="2301766"/>
            <a:ext cx="10782096" cy="4401205"/>
          </a:xfrm>
          <a:prstGeom prst="rect">
            <a:avLst/>
          </a:prstGeom>
          <a:noFill/>
        </p:spPr>
        <p:txBody>
          <a:bodyPr wrap="square">
            <a:spAutoFit/>
          </a:bodyPr>
          <a:lstStyle/>
          <a:p>
            <a:pPr marL="0" indent="0">
              <a:buNone/>
            </a:pPr>
            <a:r>
              <a:rPr lang="en-GB" sz="2800" b="1" i="1"/>
              <a:t>•They provide general view of oral structures</a:t>
            </a:r>
          </a:p>
          <a:p>
            <a:pPr marL="0" indent="0">
              <a:buNone/>
            </a:pPr>
            <a:endParaRPr lang="en-GB" sz="2800" b="1" i="1"/>
          </a:p>
          <a:p>
            <a:pPr marL="0" indent="0">
              <a:buNone/>
            </a:pPr>
            <a:r>
              <a:rPr lang="en-GB" sz="2800" b="1" i="1"/>
              <a:t>•are useful for screening bone loss patterns in general</a:t>
            </a:r>
          </a:p>
          <a:p>
            <a:pPr marL="0" indent="0">
              <a:buNone/>
            </a:pPr>
            <a:endParaRPr lang="en-GB" sz="2800" b="1" i="1"/>
          </a:p>
          <a:p>
            <a:pPr marL="0" indent="0">
              <a:buNone/>
            </a:pPr>
            <a:r>
              <a:rPr lang="en-GB" sz="2800" b="1" i="1"/>
              <a:t>•useful in assessing generalised Periodontal
</a:t>
            </a:r>
          </a:p>
          <a:p>
            <a:pPr marL="0" indent="0">
              <a:buNone/>
            </a:pPr>
            <a:r>
              <a:rPr lang="en-GB" sz="2800" b="1" i="1"/>
              <a:t>•they are not suitable for assessing degree of bone loss associated with individual tooth,as there is sever distortion and outline of bone margin is unclear due to superimposition of structures.</a:t>
            </a:r>
          </a:p>
        </p:txBody>
      </p:sp>
    </p:spTree>
    <p:extLst>
      <p:ext uri="{BB962C8B-B14F-4D97-AF65-F5344CB8AC3E}">
        <p14:creationId xmlns:p14="http://schemas.microsoft.com/office/powerpoint/2010/main" xmlns="" val="2349150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A0BBBE1-1B7F-FA44-AEC8-54648A575AEF}"/>
              </a:ext>
            </a:extLst>
          </p:cNvPr>
          <p:cNvSpPr>
            <a:spLocks noGrp="1"/>
          </p:cNvSpPr>
          <p:nvPr>
            <p:ph idx="4294967295"/>
          </p:nvPr>
        </p:nvSpPr>
        <p:spPr>
          <a:xfrm>
            <a:off x="696802" y="341948"/>
            <a:ext cx="8824913" cy="5831473"/>
          </a:xfrm>
        </p:spPr>
        <p:txBody>
          <a:bodyPr>
            <a:noAutofit/>
          </a:bodyPr>
          <a:lstStyle/>
          <a:p>
            <a:r>
              <a:rPr lang="en-GB" sz="2400"/>
              <a:t>2.</a:t>
            </a:r>
            <a:r>
              <a:rPr lang="en-GB" sz="2400" b="1"/>
              <a:t> Periapical radiographs : </a:t>
            </a:r>
          </a:p>
          <a:p>
            <a:r>
              <a:rPr lang="en-GB" sz="2400" i="1"/>
              <a:t>They help in diagnosis of periodontal diseases </a:t>
            </a:r>
          </a:p>
          <a:p>
            <a:r>
              <a:rPr lang="en-GB" sz="2400" i="1"/>
              <a:t>They provide useful information that can’t be obtained through examination of the soft tissues alone</a:t>
            </a:r>
            <a:endParaRPr lang="en-GB" sz="2400"/>
          </a:p>
          <a:p>
            <a:r>
              <a:rPr lang="en-GB" sz="2400" i="1"/>
              <a:t>3.</a:t>
            </a:r>
            <a:r>
              <a:rPr lang="en-GB" sz="2400" b="1" i="1"/>
              <a:t> </a:t>
            </a:r>
            <a:r>
              <a:rPr lang="en-GB" sz="2400" b="1"/>
              <a:t>Bitewing Radiographs: </a:t>
            </a:r>
          </a:p>
          <a:p>
            <a:r>
              <a:rPr lang="en-GB" sz="2400" i="1"/>
              <a:t>These are taken to show the proximal surfaces of the teeth and crest of alveolar bone</a:t>
            </a:r>
          </a:p>
          <a:p>
            <a:r>
              <a:rPr lang="en-GB" sz="2400" i="1"/>
              <a:t> primarily they are used to detect interproximal decay they can also provide some information on the patients periodontal status</a:t>
            </a:r>
          </a:p>
          <a:p>
            <a:r>
              <a:rPr lang="en-GB" sz="2400" i="1"/>
              <a:t>The height of the interproximal Alveolar bone margin relative to the CEJ can be observed also deposits of subgingival calculus may be detected</a:t>
            </a:r>
            <a:endParaRPr lang="en-US" sz="2400" i="1"/>
          </a:p>
        </p:txBody>
      </p:sp>
    </p:spTree>
    <p:extLst>
      <p:ext uri="{BB962C8B-B14F-4D97-AF65-F5344CB8AC3E}">
        <p14:creationId xmlns:p14="http://schemas.microsoft.com/office/powerpoint/2010/main" xmlns="" val="2187046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F069757F-0861-804B-A557-6D6D0D33AE10}"/>
              </a:ext>
            </a:extLst>
          </p:cNvPr>
          <p:cNvPicPr>
            <a:picLocks noGrp="1" noChangeAspect="1"/>
          </p:cNvPicPr>
          <p:nvPr>
            <p:ph idx="4294967295"/>
          </p:nvPr>
        </p:nvPicPr>
        <p:blipFill>
          <a:blip r:embed="rId2"/>
          <a:stretch>
            <a:fillRect/>
          </a:stretch>
        </p:blipFill>
        <p:spPr>
          <a:xfrm>
            <a:off x="1894813" y="0"/>
            <a:ext cx="6924675" cy="6896100"/>
          </a:xfrm>
          <a:prstGeom prst="rect">
            <a:avLst/>
          </a:prstGeom>
        </p:spPr>
      </p:pic>
    </p:spTree>
    <p:extLst>
      <p:ext uri="{BB962C8B-B14F-4D97-AF65-F5344CB8AC3E}">
        <p14:creationId xmlns:p14="http://schemas.microsoft.com/office/powerpoint/2010/main" xmlns="" val="2403205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357AC6-35BB-274F-A5F3-657AC47612AB}"/>
              </a:ext>
            </a:extLst>
          </p:cNvPr>
          <p:cNvSpPr>
            <a:spLocks noGrp="1"/>
          </p:cNvSpPr>
          <p:nvPr>
            <p:ph type="title"/>
          </p:nvPr>
        </p:nvSpPr>
        <p:spPr/>
        <p:txBody>
          <a:bodyPr/>
          <a:lstStyle/>
          <a:p>
            <a:r>
              <a:rPr lang="en-GB"/>
              <a:t>Bone Destruction In Periodontal Disease</a:t>
            </a:r>
            <a:endParaRPr lang="en-US"/>
          </a:p>
        </p:txBody>
      </p:sp>
      <p:sp>
        <p:nvSpPr>
          <p:cNvPr id="3" name="Content Placeholder 2">
            <a:extLst>
              <a:ext uri="{FF2B5EF4-FFF2-40B4-BE49-F238E27FC236}">
                <a16:creationId xmlns:a16="http://schemas.microsoft.com/office/drawing/2014/main" xmlns="" id="{A14514D9-1A99-AE49-93DD-9A59F9D2B727}"/>
              </a:ext>
            </a:extLst>
          </p:cNvPr>
          <p:cNvSpPr>
            <a:spLocks noGrp="1"/>
          </p:cNvSpPr>
          <p:nvPr>
            <p:ph idx="1"/>
          </p:nvPr>
        </p:nvSpPr>
        <p:spPr>
          <a:xfrm>
            <a:off x="146694" y="2591615"/>
            <a:ext cx="12045305" cy="8875059"/>
          </a:xfrm>
        </p:spPr>
        <p:txBody>
          <a:bodyPr>
            <a:noAutofit/>
          </a:bodyPr>
          <a:lstStyle/>
          <a:p>
            <a:r>
              <a:rPr lang="en-GB" sz="2400" b="1"/>
              <a:t>Early destructive changes of bone that don’t remove sufficient mineralised tissue can’t be captured on radiographs</a:t>
            </a:r>
          </a:p>
          <a:p>
            <a:r>
              <a:rPr lang="en-GB" sz="2400" b="1"/>
              <a:t>Therefore slight radiographic changes of the periodontal tissues suggest that the disease has progressed beyond its earliest stages</a:t>
            </a:r>
          </a:p>
          <a:p>
            <a:r>
              <a:rPr lang="en-GB" sz="2400" b="1"/>
              <a:t>The earliest sign of periodontal disease must be detected clinically</a:t>
            </a:r>
          </a:p>
          <a:p>
            <a:r>
              <a:rPr lang="en-GB" sz="2400" b="1"/>
              <a:t>Bone Loss:</a:t>
            </a:r>
            <a:r>
              <a:rPr lang="en-GB" sz="2400" b="1" i="1"/>
              <a:t>the radiographic image tends to underestimate the severity of bone loss </a:t>
            </a:r>
          </a:p>
          <a:p>
            <a:r>
              <a:rPr lang="en-GB" sz="2400" b="1"/>
              <a:t>The difference between Alveolar crest height and radiographic appearance ranges from 0-1.6mm </a:t>
            </a:r>
            <a:endParaRPr lang="en-US" sz="2400" b="1"/>
          </a:p>
        </p:txBody>
      </p:sp>
    </p:spTree>
    <p:extLst>
      <p:ext uri="{BB962C8B-B14F-4D97-AF65-F5344CB8AC3E}">
        <p14:creationId xmlns:p14="http://schemas.microsoft.com/office/powerpoint/2010/main" xmlns="" val="1428889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701443F-9E93-A442-ADDA-8F8A4EEB6528}"/>
              </a:ext>
            </a:extLst>
          </p:cNvPr>
          <p:cNvSpPr>
            <a:spLocks noGrp="1"/>
          </p:cNvSpPr>
          <p:nvPr>
            <p:ph idx="4294967295"/>
          </p:nvPr>
        </p:nvSpPr>
        <p:spPr>
          <a:xfrm>
            <a:off x="0" y="855722"/>
            <a:ext cx="10941015" cy="8202707"/>
          </a:xfrm>
        </p:spPr>
        <p:txBody>
          <a:bodyPr>
            <a:normAutofit/>
          </a:bodyPr>
          <a:lstStyle/>
          <a:p>
            <a:r>
              <a:rPr lang="en-GB" sz="3600" b="1"/>
              <a:t>Amount: </a:t>
            </a:r>
            <a:r>
              <a:rPr lang="en-GB" sz="3600" i="1"/>
              <a:t>radiographs are indirect method for determining the amount of bone loss in periodontal disease they image amount of remaining bone rather than the amount lost.</a:t>
            </a:r>
          </a:p>
          <a:p>
            <a:r>
              <a:rPr lang="en-GB" sz="3600" i="1"/>
              <a:t>The amount of bone loss = Physiologic bone level – the height of remaining bone </a:t>
            </a:r>
          </a:p>
          <a:p>
            <a:r>
              <a:rPr lang="en-GB" sz="3600" b="1"/>
              <a:t>Distribution: </a:t>
            </a:r>
            <a:r>
              <a:rPr lang="en-GB" sz="3600" i="1"/>
              <a:t>destructive local</a:t>
            </a:r>
            <a:r>
              <a:rPr lang="en-GB" sz="3600" b="1"/>
              <a:t> </a:t>
            </a:r>
            <a:r>
              <a:rPr lang="en-GB" sz="3600" i="1"/>
              <a:t>factors in different areas of mouth and in relation to different surfaces of the same tooth</a:t>
            </a:r>
          </a:p>
          <a:p>
            <a:pPr marL="0" indent="0">
              <a:buNone/>
            </a:pPr>
            <a:endParaRPr lang="en-GB" sz="3600" i="1"/>
          </a:p>
          <a:p>
            <a:endParaRPr lang="en-US" sz="3600" i="1"/>
          </a:p>
        </p:txBody>
      </p:sp>
      <p:sp>
        <p:nvSpPr>
          <p:cNvPr id="4" name="TextBox 3">
            <a:extLst>
              <a:ext uri="{FF2B5EF4-FFF2-40B4-BE49-F238E27FC236}">
                <a16:creationId xmlns:a16="http://schemas.microsoft.com/office/drawing/2014/main" xmlns="" id="{3FA5169A-A7AB-1642-AA3B-2F0A10DAE2E8}"/>
              </a:ext>
            </a:extLst>
          </p:cNvPr>
          <p:cNvSpPr txBox="1"/>
          <p:nvPr/>
        </p:nvSpPr>
        <p:spPr>
          <a:xfrm>
            <a:off x="5181600" y="2013391"/>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xmlns="" val="203599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E7A2F1-3712-B843-8C52-F57AE068A32D}"/>
              </a:ext>
            </a:extLst>
          </p:cNvPr>
          <p:cNvSpPr>
            <a:spLocks noGrp="1"/>
          </p:cNvSpPr>
          <p:nvPr>
            <p:ph type="title"/>
          </p:nvPr>
        </p:nvSpPr>
        <p:spPr/>
        <p:txBody>
          <a:bodyPr/>
          <a:lstStyle/>
          <a:p>
            <a:r>
              <a:rPr lang="en-GB"/>
              <a:t>Pattern of bone Destruction</a:t>
            </a:r>
            <a:endParaRPr lang="en-US"/>
          </a:p>
        </p:txBody>
      </p:sp>
      <p:sp>
        <p:nvSpPr>
          <p:cNvPr id="3" name="Content Placeholder 2">
            <a:extLst>
              <a:ext uri="{FF2B5EF4-FFF2-40B4-BE49-F238E27FC236}">
                <a16:creationId xmlns:a16="http://schemas.microsoft.com/office/drawing/2014/main" xmlns="" id="{5260398C-6FBA-364F-8CC8-84A42034648F}"/>
              </a:ext>
            </a:extLst>
          </p:cNvPr>
          <p:cNvSpPr>
            <a:spLocks noGrp="1"/>
          </p:cNvSpPr>
          <p:nvPr>
            <p:ph idx="1"/>
          </p:nvPr>
        </p:nvSpPr>
        <p:spPr>
          <a:xfrm>
            <a:off x="1203852" y="2151190"/>
            <a:ext cx="8825659" cy="3416300"/>
          </a:xfrm>
        </p:spPr>
        <p:txBody>
          <a:bodyPr>
            <a:noAutofit/>
          </a:bodyPr>
          <a:lstStyle/>
          <a:p>
            <a:r>
              <a:rPr lang="en-GB" sz="2800"/>
              <a:t>In periodontal disease the interdental bone undergoes changes that affect the lamina Dura crestal radio density ,size and shape of the medullary spaces and height and contour of the bone</a:t>
            </a:r>
          </a:p>
          <a:p>
            <a:r>
              <a:rPr lang="en-GB" sz="2800" i="1"/>
              <a:t>Height of interdental bone may be reduced with the crest perpendicular to long axis of adjacent tooth (horizontal Bone loss) or angular or arcuate defects (angular or vertical bone loss) could form</a:t>
            </a:r>
            <a:endParaRPr lang="en-US" sz="2800" i="1"/>
          </a:p>
        </p:txBody>
      </p:sp>
    </p:spTree>
    <p:extLst>
      <p:ext uri="{BB962C8B-B14F-4D97-AF65-F5344CB8AC3E}">
        <p14:creationId xmlns:p14="http://schemas.microsoft.com/office/powerpoint/2010/main" xmlns="" val="4109300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D9B226-D059-594E-964F-FEF4C70CAEE8}"/>
              </a:ext>
            </a:extLst>
          </p:cNvPr>
          <p:cNvSpPr>
            <a:spLocks noGrp="1"/>
          </p:cNvSpPr>
          <p:nvPr>
            <p:ph type="title" idx="4294967295"/>
          </p:nvPr>
        </p:nvSpPr>
        <p:spPr>
          <a:xfrm>
            <a:off x="0" y="973138"/>
            <a:ext cx="8761413" cy="708025"/>
          </a:xfrm>
        </p:spPr>
        <p:txBody>
          <a:bodyPr/>
          <a:lstStyle/>
          <a:p>
            <a:r>
              <a:rPr lang="en-GB"/>
              <a:t>Generalised horizontal Bone loss</a:t>
            </a:r>
            <a:endParaRPr lang="en-US"/>
          </a:p>
        </p:txBody>
      </p:sp>
      <p:pic>
        <p:nvPicPr>
          <p:cNvPr id="4" name="Picture 4">
            <a:extLst>
              <a:ext uri="{FF2B5EF4-FFF2-40B4-BE49-F238E27FC236}">
                <a16:creationId xmlns:a16="http://schemas.microsoft.com/office/drawing/2014/main" xmlns="" id="{90A1B891-B406-2D4A-82FC-E7293D7F988B}"/>
              </a:ext>
            </a:extLst>
          </p:cNvPr>
          <p:cNvPicPr>
            <a:picLocks noGrp="1" noChangeAspect="1"/>
          </p:cNvPicPr>
          <p:nvPr>
            <p:ph idx="4294967295"/>
          </p:nvPr>
        </p:nvPicPr>
        <p:blipFill>
          <a:blip r:embed="rId2"/>
          <a:stretch>
            <a:fillRect/>
          </a:stretch>
        </p:blipFill>
        <p:spPr>
          <a:xfrm>
            <a:off x="990192" y="371491"/>
            <a:ext cx="9950824" cy="6090567"/>
          </a:xfrm>
          <a:prstGeom prst="rect">
            <a:avLst/>
          </a:prstGeom>
        </p:spPr>
      </p:pic>
      <p:sp>
        <p:nvSpPr>
          <p:cNvPr id="6" name="TextBox 5">
            <a:extLst>
              <a:ext uri="{FF2B5EF4-FFF2-40B4-BE49-F238E27FC236}">
                <a16:creationId xmlns:a16="http://schemas.microsoft.com/office/drawing/2014/main" xmlns="" id="{C391B197-A297-AB42-8AF6-291A7DD227F5}"/>
              </a:ext>
            </a:extLst>
          </p:cNvPr>
          <p:cNvSpPr txBox="1"/>
          <p:nvPr/>
        </p:nvSpPr>
        <p:spPr>
          <a:xfrm>
            <a:off x="5179562" y="2502375"/>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xmlns="" val="2831269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A491F-B6FE-6346-8C27-B03B3F55E028}"/>
              </a:ext>
            </a:extLst>
          </p:cNvPr>
          <p:cNvSpPr>
            <a:spLocks noGrp="1"/>
          </p:cNvSpPr>
          <p:nvPr>
            <p:ph type="title"/>
          </p:nvPr>
        </p:nvSpPr>
        <p:spPr/>
        <p:txBody>
          <a:bodyPr/>
          <a:lstStyle/>
          <a:p>
            <a:r>
              <a:rPr lang="en-GB"/>
              <a:t>Angular bone loss </a:t>
            </a:r>
            <a:endParaRPr lang="en-US"/>
          </a:p>
        </p:txBody>
      </p:sp>
      <p:pic>
        <p:nvPicPr>
          <p:cNvPr id="4" name="Picture 4">
            <a:extLst>
              <a:ext uri="{FF2B5EF4-FFF2-40B4-BE49-F238E27FC236}">
                <a16:creationId xmlns:a16="http://schemas.microsoft.com/office/drawing/2014/main" xmlns="" id="{B07026A5-B4EB-0D40-9004-D49B407C3999}"/>
              </a:ext>
            </a:extLst>
          </p:cNvPr>
          <p:cNvPicPr>
            <a:picLocks noGrp="1" noChangeAspect="1"/>
          </p:cNvPicPr>
          <p:nvPr>
            <p:ph idx="1"/>
          </p:nvPr>
        </p:nvPicPr>
        <p:blipFill>
          <a:blip r:embed="rId2"/>
          <a:stretch>
            <a:fillRect/>
          </a:stretch>
        </p:blipFill>
        <p:spPr>
          <a:xfrm>
            <a:off x="2163754" y="1758349"/>
            <a:ext cx="6686855" cy="5015142"/>
          </a:xfrm>
          <a:prstGeom prst="rect">
            <a:avLst/>
          </a:prstGeom>
        </p:spPr>
      </p:pic>
    </p:spTree>
    <p:extLst>
      <p:ext uri="{BB962C8B-B14F-4D97-AF65-F5344CB8AC3E}">
        <p14:creationId xmlns:p14="http://schemas.microsoft.com/office/powerpoint/2010/main" xmlns="" val="2826884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BDD8488-BEFD-D244-BAA4-5CD85FF57BC7}"/>
              </a:ext>
            </a:extLst>
          </p:cNvPr>
          <p:cNvSpPr>
            <a:spLocks noGrp="1"/>
          </p:cNvSpPr>
          <p:nvPr>
            <p:ph idx="1"/>
          </p:nvPr>
        </p:nvSpPr>
        <p:spPr/>
        <p:txBody>
          <a:bodyPr>
            <a:normAutofit/>
          </a:bodyPr>
          <a:lstStyle/>
          <a:p>
            <a:r>
              <a:rPr lang="en-GB" sz="2800" b="1"/>
              <a:t>Interdental bone loss may continue facially and / lingually to form a trough like defect that could be difficult to appreciate radiographically </a:t>
            </a:r>
          </a:p>
          <a:p>
            <a:r>
              <a:rPr lang="en-GB" sz="2800" b="1"/>
              <a:t>These lesions may terminate on the radicular surface / may communicate with the adjacent interdental area to form one continuous lesion </a:t>
            </a:r>
          </a:p>
          <a:p>
            <a:endParaRPr lang="en-US" sz="2800" b="1"/>
          </a:p>
        </p:txBody>
      </p:sp>
    </p:spTree>
    <p:extLst>
      <p:ext uri="{BB962C8B-B14F-4D97-AF65-F5344CB8AC3E}">
        <p14:creationId xmlns:p14="http://schemas.microsoft.com/office/powerpoint/2010/main" xmlns="" val="3903275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82AB5F68-E9A0-3E44-AE2D-B3232EEC8BDD}"/>
              </a:ext>
            </a:extLst>
          </p:cNvPr>
          <p:cNvPicPr>
            <a:picLocks noGrp="1" noChangeAspect="1"/>
          </p:cNvPicPr>
          <p:nvPr>
            <p:ph idx="4294967295"/>
          </p:nvPr>
        </p:nvPicPr>
        <p:blipFill>
          <a:blip r:embed="rId2"/>
          <a:stretch>
            <a:fillRect/>
          </a:stretch>
        </p:blipFill>
        <p:spPr>
          <a:xfrm>
            <a:off x="3052075" y="183356"/>
            <a:ext cx="6087850" cy="6491288"/>
          </a:xfrm>
          <a:prstGeom prst="rect">
            <a:avLst/>
          </a:prstGeom>
        </p:spPr>
      </p:pic>
    </p:spTree>
    <p:extLst>
      <p:ext uri="{BB962C8B-B14F-4D97-AF65-F5344CB8AC3E}">
        <p14:creationId xmlns:p14="http://schemas.microsoft.com/office/powerpoint/2010/main" xmlns="" val="2698503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C8793C-DCF5-3F45-963F-0DA5CC979A39}"/>
              </a:ext>
            </a:extLst>
          </p:cNvPr>
          <p:cNvSpPr>
            <a:spLocks noGrp="1"/>
          </p:cNvSpPr>
          <p:nvPr>
            <p:ph type="ctrTitle"/>
          </p:nvPr>
        </p:nvSpPr>
        <p:spPr>
          <a:xfrm>
            <a:off x="1683171" y="293390"/>
            <a:ext cx="8825658" cy="2677648"/>
          </a:xfrm>
        </p:spPr>
        <p:txBody>
          <a:bodyPr/>
          <a:lstStyle/>
          <a:p>
            <a:r>
              <a:rPr lang="en-GB" b="1"/>
              <a:t>Radiographic Aids in diagnosis of periodontal diseases </a:t>
            </a:r>
            <a:endParaRPr lang="en-US" b="1"/>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198905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9833B8-3311-884B-A009-06A780EFDC48}"/>
              </a:ext>
            </a:extLst>
          </p:cNvPr>
          <p:cNvSpPr>
            <a:spLocks noGrp="1"/>
          </p:cNvSpPr>
          <p:nvPr>
            <p:ph type="title"/>
          </p:nvPr>
        </p:nvSpPr>
        <p:spPr/>
        <p:txBody>
          <a:bodyPr/>
          <a:lstStyle/>
          <a:p>
            <a:r>
              <a:rPr lang="en-GB"/>
              <a:t>Digital Intraoral Radiography</a:t>
            </a:r>
            <a:endParaRPr lang="en-US"/>
          </a:p>
        </p:txBody>
      </p:sp>
      <p:sp>
        <p:nvSpPr>
          <p:cNvPr id="3" name="Content Placeholder 2">
            <a:extLst>
              <a:ext uri="{FF2B5EF4-FFF2-40B4-BE49-F238E27FC236}">
                <a16:creationId xmlns:a16="http://schemas.microsoft.com/office/drawing/2014/main" xmlns="" id="{2E7EF778-C3F4-BC40-BEFA-669C44FFFCB6}"/>
              </a:ext>
            </a:extLst>
          </p:cNvPr>
          <p:cNvSpPr>
            <a:spLocks noGrp="1"/>
          </p:cNvSpPr>
          <p:nvPr>
            <p:ph idx="1"/>
          </p:nvPr>
        </p:nvSpPr>
        <p:spPr>
          <a:xfrm>
            <a:off x="1" y="2573278"/>
            <a:ext cx="12192000" cy="4162475"/>
          </a:xfrm>
        </p:spPr>
        <p:txBody>
          <a:bodyPr>
            <a:noAutofit/>
          </a:bodyPr>
          <a:lstStyle/>
          <a:p>
            <a:r>
              <a:rPr lang="en-GB" sz="2400" b="1"/>
              <a:t>Intraoral digital radiographs offer several advantages over the conventional film based radiographs in clinical dentistry</a:t>
            </a:r>
          </a:p>
          <a:p>
            <a:r>
              <a:rPr lang="en-GB" sz="2400" b="1"/>
              <a:t>Telediagnosis,videoconferencing , rapid image transmission among dentist and third parties,a seamless electronic patient record and integration with computer aided diagnostic software are areas in which digital information is revolutionizing dentistry.</a:t>
            </a:r>
          </a:p>
          <a:p>
            <a:r>
              <a:rPr lang="en-GB" sz="2400" b="1"/>
              <a:t>Two major digital intraoral systems are currently available </a:t>
            </a:r>
          </a:p>
          <a:p>
            <a:r>
              <a:rPr lang="en-GB" sz="2400" b="1"/>
              <a:t>The first system uses charge coupled devices (CCDs) or complimentary metal oxide semiconductor (CMOS) receptors as detectors</a:t>
            </a:r>
          </a:p>
          <a:p>
            <a:endParaRPr lang="en-US" sz="2400" b="1"/>
          </a:p>
        </p:txBody>
      </p:sp>
    </p:spTree>
    <p:extLst>
      <p:ext uri="{BB962C8B-B14F-4D97-AF65-F5344CB8AC3E}">
        <p14:creationId xmlns:p14="http://schemas.microsoft.com/office/powerpoint/2010/main" xmlns="" val="2816589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9B8282-5733-A443-AB92-D994F53B34E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F15F0AE-1A7E-4F42-9209-79562E9D7C76}"/>
              </a:ext>
            </a:extLst>
          </p:cNvPr>
          <p:cNvSpPr>
            <a:spLocks noGrp="1"/>
          </p:cNvSpPr>
          <p:nvPr>
            <p:ph idx="1"/>
          </p:nvPr>
        </p:nvSpPr>
        <p:spPr/>
        <p:txBody>
          <a:bodyPr>
            <a:noAutofit/>
          </a:bodyPr>
          <a:lstStyle/>
          <a:p>
            <a:r>
              <a:rPr lang="en-GB" sz="2400" b="1"/>
              <a:t>The second system uses photostimulable phosphor (PSP) plates as a detectors </a:t>
            </a:r>
          </a:p>
          <a:p>
            <a:r>
              <a:rPr lang="en-GB" sz="2400" b="1"/>
              <a:t>PSP plates resemble film with one of the sides lined with PSP coating</a:t>
            </a:r>
          </a:p>
          <a:p>
            <a:r>
              <a:rPr lang="en-GB" sz="2400" b="1"/>
              <a:t>PSP plates are placed and exposed similar to regular films </a:t>
            </a:r>
          </a:p>
          <a:p>
            <a:r>
              <a:rPr lang="en-GB" sz="2400" b="1"/>
              <a:t>The exposed plates are placed on a plate scanner and scanned by a laser beam and the radiographic image appears on computer screen </a:t>
            </a:r>
          </a:p>
          <a:p>
            <a:endParaRPr lang="en-US" sz="2400" b="1"/>
          </a:p>
        </p:txBody>
      </p:sp>
    </p:spTree>
    <p:extLst>
      <p:ext uri="{BB962C8B-B14F-4D97-AF65-F5344CB8AC3E}">
        <p14:creationId xmlns:p14="http://schemas.microsoft.com/office/powerpoint/2010/main" xmlns="" val="3983834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6BC600-0A01-6446-A343-19634DB15A05}"/>
              </a:ext>
            </a:extLst>
          </p:cNvPr>
          <p:cNvSpPr>
            <a:spLocks noGrp="1"/>
          </p:cNvSpPr>
          <p:nvPr>
            <p:ph type="title"/>
          </p:nvPr>
        </p:nvSpPr>
        <p:spPr/>
        <p:txBody>
          <a:bodyPr/>
          <a:lstStyle/>
          <a:p>
            <a:r>
              <a:rPr lang="en-GB"/>
              <a:t>Advantages of intraoral digital radiography </a:t>
            </a:r>
            <a:endParaRPr lang="en-US"/>
          </a:p>
        </p:txBody>
      </p:sp>
      <p:sp>
        <p:nvSpPr>
          <p:cNvPr id="3" name="Content Placeholder 2">
            <a:extLst>
              <a:ext uri="{FF2B5EF4-FFF2-40B4-BE49-F238E27FC236}">
                <a16:creationId xmlns:a16="http://schemas.microsoft.com/office/drawing/2014/main" xmlns="" id="{73205C40-46CB-AB43-AC45-7130A05AA840}"/>
              </a:ext>
            </a:extLst>
          </p:cNvPr>
          <p:cNvSpPr>
            <a:spLocks noGrp="1"/>
          </p:cNvSpPr>
          <p:nvPr>
            <p:ph idx="1"/>
          </p:nvPr>
        </p:nvSpPr>
        <p:spPr>
          <a:xfrm>
            <a:off x="1154954" y="2603500"/>
            <a:ext cx="8825659" cy="4462318"/>
          </a:xfrm>
        </p:spPr>
        <p:txBody>
          <a:bodyPr>
            <a:normAutofit/>
          </a:bodyPr>
          <a:lstStyle/>
          <a:p>
            <a:r>
              <a:rPr lang="en-GB" sz="3200" b="1"/>
              <a:t>Low Xray  exposure</a:t>
            </a:r>
          </a:p>
          <a:p>
            <a:r>
              <a:rPr lang="en-GB" sz="3200" b="1"/>
              <a:t>Speed of image capture &amp; display</a:t>
            </a:r>
          </a:p>
          <a:p>
            <a:r>
              <a:rPr lang="en-GB" sz="3200" b="1"/>
              <a:t>Ability to manipulate the image </a:t>
            </a:r>
          </a:p>
          <a:p>
            <a:r>
              <a:rPr lang="en-GB" sz="3200" b="1"/>
              <a:t>Maximise diagnostic efficacy</a:t>
            </a:r>
          </a:p>
          <a:p>
            <a:pPr marL="0" indent="0">
              <a:buNone/>
            </a:pPr>
            <a:r>
              <a:rPr lang="en-GB" sz="3200" b="1"/>
              <a:t> </a:t>
            </a:r>
            <a:endParaRPr lang="en-US" sz="3200" b="1"/>
          </a:p>
        </p:txBody>
      </p:sp>
    </p:spTree>
    <p:extLst>
      <p:ext uri="{BB962C8B-B14F-4D97-AF65-F5344CB8AC3E}">
        <p14:creationId xmlns:p14="http://schemas.microsoft.com/office/powerpoint/2010/main" xmlns="" val="2877930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9A928F-D999-4345-87B0-EBC9002ED279}"/>
              </a:ext>
            </a:extLst>
          </p:cNvPr>
          <p:cNvSpPr>
            <a:spLocks noGrp="1"/>
          </p:cNvSpPr>
          <p:nvPr>
            <p:ph type="title"/>
          </p:nvPr>
        </p:nvSpPr>
        <p:spPr/>
        <p:txBody>
          <a:bodyPr/>
          <a:lstStyle/>
          <a:p>
            <a:r>
              <a:rPr lang="en-GB"/>
              <a:t>Advanced Imaging Modalities</a:t>
            </a:r>
            <a:endParaRPr lang="en-US"/>
          </a:p>
        </p:txBody>
      </p:sp>
      <p:sp>
        <p:nvSpPr>
          <p:cNvPr id="3" name="Content Placeholder 2">
            <a:extLst>
              <a:ext uri="{FF2B5EF4-FFF2-40B4-BE49-F238E27FC236}">
                <a16:creationId xmlns:a16="http://schemas.microsoft.com/office/drawing/2014/main" xmlns="" id="{D96CDD03-07F6-B24D-9DD4-DBEDEC3843A7}"/>
              </a:ext>
            </a:extLst>
          </p:cNvPr>
          <p:cNvSpPr>
            <a:spLocks noGrp="1"/>
          </p:cNvSpPr>
          <p:nvPr>
            <p:ph idx="1"/>
          </p:nvPr>
        </p:nvSpPr>
        <p:spPr>
          <a:xfrm>
            <a:off x="460459" y="2546847"/>
            <a:ext cx="11271081" cy="4083355"/>
          </a:xfrm>
        </p:spPr>
        <p:txBody>
          <a:bodyPr>
            <a:noAutofit/>
          </a:bodyPr>
          <a:lstStyle/>
          <a:p>
            <a:r>
              <a:rPr lang="en-GB" sz="2000" b="1"/>
              <a:t>CBCT finds application in almost every diagnostic task of clinical dentistry, including evaluation of periodontal and periapical structures </a:t>
            </a:r>
          </a:p>
          <a:p>
            <a:r>
              <a:rPr lang="en-GB" sz="2000" b="1"/>
              <a:t>CBCT offers many advantages over conventional radiography including the accurate 3D imaging of teeth and supporting structures</a:t>
            </a:r>
          </a:p>
          <a:p>
            <a:r>
              <a:rPr lang="en-GB" sz="2000" b="1"/>
              <a:t>CBCT avoids the problems of geometric superimposition and unpredictable magnification and can provide valuable diagnostic information in periodontal evaluation </a:t>
            </a:r>
          </a:p>
          <a:p>
            <a:r>
              <a:rPr lang="en-GB" sz="2000" b="1"/>
              <a:t>Periapical and Bitewing radiographs provide information mostly for interdental bone </a:t>
            </a:r>
          </a:p>
          <a:p>
            <a:r>
              <a:rPr lang="en-GB" sz="2000" b="1"/>
              <a:t>However a 3 wall defect that preserves the buccal or lingual cortices can be difficult to diagnose and the buccal lingual and furcational periodontal bone levels are hard to evaluate in conventional radiographs in such areas CBCT imaging can add diagnostic value</a:t>
            </a:r>
            <a:endParaRPr lang="en-US" sz="2000" b="1"/>
          </a:p>
        </p:txBody>
      </p:sp>
    </p:spTree>
    <p:extLst>
      <p:ext uri="{BB962C8B-B14F-4D97-AF65-F5344CB8AC3E}">
        <p14:creationId xmlns:p14="http://schemas.microsoft.com/office/powerpoint/2010/main" xmlns="" val="2415392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4A6CB92E-3817-7844-A52A-8640F2CDD736}"/>
              </a:ext>
            </a:extLst>
          </p:cNvPr>
          <p:cNvPicPr>
            <a:picLocks noChangeAspect="1"/>
          </p:cNvPicPr>
          <p:nvPr/>
        </p:nvPicPr>
        <p:blipFill>
          <a:blip r:embed="rId2"/>
          <a:stretch>
            <a:fillRect/>
          </a:stretch>
        </p:blipFill>
        <p:spPr>
          <a:xfrm>
            <a:off x="1454726" y="122246"/>
            <a:ext cx="9266247" cy="6589059"/>
          </a:xfrm>
          <a:prstGeom prst="rect">
            <a:avLst/>
          </a:prstGeom>
        </p:spPr>
      </p:pic>
    </p:spTree>
    <p:extLst>
      <p:ext uri="{BB962C8B-B14F-4D97-AF65-F5344CB8AC3E}">
        <p14:creationId xmlns:p14="http://schemas.microsoft.com/office/powerpoint/2010/main" xmlns="" val="1573754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Use of radiograph</a:t>
            </a:r>
          </a:p>
          <a:p>
            <a:r>
              <a:rPr lang="en-US" dirty="0" smtClean="0"/>
              <a:t>Different </a:t>
            </a:r>
            <a:r>
              <a:rPr lang="en-US" dirty="0" err="1" smtClean="0"/>
              <a:t>radiograhic</a:t>
            </a:r>
            <a:r>
              <a:rPr lang="en-US" dirty="0" smtClean="0"/>
              <a:t> aids</a:t>
            </a:r>
          </a:p>
          <a:p>
            <a:r>
              <a:rPr lang="en-US" dirty="0" smtClean="0"/>
              <a:t>Bone destruction in </a:t>
            </a:r>
            <a:r>
              <a:rPr lang="en-US" smtClean="0"/>
              <a:t>periodontal  disease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75CD0D-7BAB-534C-9A66-20068E3B8F23}"/>
              </a:ext>
            </a:extLst>
          </p:cNvPr>
          <p:cNvSpPr>
            <a:spLocks noGrp="1"/>
          </p:cNvSpPr>
          <p:nvPr>
            <p:ph type="title"/>
          </p:nvPr>
        </p:nvSpPr>
        <p:spPr/>
        <p:txBody>
          <a:bodyPr/>
          <a:lstStyle/>
          <a:p>
            <a:r>
              <a:rPr lang="en-GB" dirty="0"/>
              <a:t>Introduction </a:t>
            </a:r>
            <a:endParaRPr lang="en-US" dirty="0"/>
          </a:p>
        </p:txBody>
      </p:sp>
      <p:sp>
        <p:nvSpPr>
          <p:cNvPr id="3" name="Content Placeholder 2">
            <a:extLst>
              <a:ext uri="{FF2B5EF4-FFF2-40B4-BE49-F238E27FC236}">
                <a16:creationId xmlns:a16="http://schemas.microsoft.com/office/drawing/2014/main" xmlns="" id="{45D96B1C-CF59-4C41-A642-34CAF9FB7208}"/>
              </a:ext>
            </a:extLst>
          </p:cNvPr>
          <p:cNvSpPr>
            <a:spLocks noGrp="1"/>
          </p:cNvSpPr>
          <p:nvPr>
            <p:ph idx="1"/>
          </p:nvPr>
        </p:nvSpPr>
        <p:spPr>
          <a:xfrm>
            <a:off x="1350547" y="2310109"/>
            <a:ext cx="8825659" cy="3416300"/>
          </a:xfrm>
        </p:spPr>
        <p:txBody>
          <a:bodyPr>
            <a:noAutofit/>
          </a:bodyPr>
          <a:lstStyle/>
          <a:p>
            <a:r>
              <a:rPr lang="en-GB" sz="2800" b="1"/>
              <a:t>Radiographs are valuable for -</a:t>
            </a:r>
          </a:p>
          <a:p>
            <a:r>
              <a:rPr lang="en-GB" sz="2800" b="1"/>
              <a:t>diagnosis of periodontal disease</a:t>
            </a:r>
          </a:p>
          <a:p>
            <a:r>
              <a:rPr lang="en-GB" sz="2800" b="1"/>
              <a:t>Estimation of severity </a:t>
            </a:r>
          </a:p>
          <a:p>
            <a:r>
              <a:rPr lang="en-GB" sz="2800" b="1"/>
              <a:t>Determination of prognosis</a:t>
            </a:r>
          </a:p>
          <a:p>
            <a:r>
              <a:rPr lang="en-GB" sz="2800" b="1"/>
              <a:t>Evaluation of treatment outcome</a:t>
            </a:r>
          </a:p>
          <a:p>
            <a:endParaRPr lang="en-GB" sz="2800" b="1"/>
          </a:p>
          <a:p>
            <a:r>
              <a:rPr lang="en-GB" sz="2800" b="1"/>
              <a:t>However radiographs are an adjunct to clinical examination not a substitute for it.</a:t>
            </a:r>
            <a:endParaRPr lang="en-US" sz="2800" b="1"/>
          </a:p>
        </p:txBody>
      </p:sp>
    </p:spTree>
    <p:extLst>
      <p:ext uri="{BB962C8B-B14F-4D97-AF65-F5344CB8AC3E}">
        <p14:creationId xmlns:p14="http://schemas.microsoft.com/office/powerpoint/2010/main" xmlns="" val="2328253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C82E37-179F-D74D-AEAF-786BF00E2E46}"/>
              </a:ext>
            </a:extLst>
          </p:cNvPr>
          <p:cNvSpPr>
            <a:spLocks noGrp="1"/>
          </p:cNvSpPr>
          <p:nvPr>
            <p:ph type="title"/>
          </p:nvPr>
        </p:nvSpPr>
        <p:spPr/>
        <p:txBody>
          <a:bodyPr/>
          <a:lstStyle/>
          <a:p>
            <a:r>
              <a:rPr lang="en-GB"/>
              <a:t>Normal Interdental Bone</a:t>
            </a:r>
            <a:endParaRPr lang="en-US"/>
          </a:p>
        </p:txBody>
      </p:sp>
      <p:sp>
        <p:nvSpPr>
          <p:cNvPr id="3" name="Content Placeholder 2">
            <a:extLst>
              <a:ext uri="{FF2B5EF4-FFF2-40B4-BE49-F238E27FC236}">
                <a16:creationId xmlns:a16="http://schemas.microsoft.com/office/drawing/2014/main" xmlns="" id="{C8A5C1DC-1C72-B249-975A-EFB935A55AB9}"/>
              </a:ext>
            </a:extLst>
          </p:cNvPr>
          <p:cNvSpPr>
            <a:spLocks noGrp="1"/>
          </p:cNvSpPr>
          <p:nvPr>
            <p:ph idx="1"/>
          </p:nvPr>
        </p:nvSpPr>
        <p:spPr>
          <a:xfrm>
            <a:off x="728370" y="2264136"/>
            <a:ext cx="8825659" cy="3416300"/>
          </a:xfrm>
        </p:spPr>
        <p:txBody>
          <a:bodyPr>
            <a:noAutofit/>
          </a:bodyPr>
          <a:lstStyle/>
          <a:p>
            <a:r>
              <a:rPr lang="en-GB" sz="2400" b="1"/>
              <a:t>Evaluation of bone changes in periodontal disease is based mainly on the appearance of interdental bone because the relatively dense root structure obscures the facial and lingual bony plates.</a:t>
            </a:r>
          </a:p>
          <a:p>
            <a:r>
              <a:rPr lang="en-GB" sz="2400" b="1"/>
              <a:t>The interdental bone normally is outlined by a thin radiopaque line adjacent to PDL &amp; at the alveolar crest referred to as lamina Dura.</a:t>
            </a:r>
          </a:p>
          <a:p>
            <a:r>
              <a:rPr lang="en-GB" sz="2400" b="1"/>
              <a:t>Because the lamina Dura represents the cortical bone lining the tooth socket,the shape and position of root and changes in the angulation of x-ray beam produce considerable variation in its appearance</a:t>
            </a:r>
            <a:endParaRPr lang="en-US" sz="2400" b="1"/>
          </a:p>
        </p:txBody>
      </p:sp>
    </p:spTree>
    <p:extLst>
      <p:ext uri="{BB962C8B-B14F-4D97-AF65-F5344CB8AC3E}">
        <p14:creationId xmlns:p14="http://schemas.microsoft.com/office/powerpoint/2010/main" xmlns="" val="4061602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a:extLst>
              <a:ext uri="{FF2B5EF4-FFF2-40B4-BE49-F238E27FC236}">
                <a16:creationId xmlns:a16="http://schemas.microsoft.com/office/drawing/2014/main" xmlns="" id="{91A1E160-9551-1440-903F-F4D79518BD8F}"/>
              </a:ext>
            </a:extLst>
          </p:cNvPr>
          <p:cNvPicPr>
            <a:picLocks noGrp="1" noChangeAspect="1"/>
          </p:cNvPicPr>
          <p:nvPr>
            <p:ph idx="4294967295"/>
          </p:nvPr>
        </p:nvPicPr>
        <p:blipFill>
          <a:blip r:embed="rId2"/>
          <a:stretch>
            <a:fillRect/>
          </a:stretch>
        </p:blipFill>
        <p:spPr>
          <a:xfrm>
            <a:off x="1686996" y="76997"/>
            <a:ext cx="8080460" cy="6658755"/>
          </a:xfrm>
          <a:prstGeom prst="rect">
            <a:avLst/>
          </a:prstGeom>
        </p:spPr>
      </p:pic>
    </p:spTree>
    <p:extLst>
      <p:ext uri="{BB962C8B-B14F-4D97-AF65-F5344CB8AC3E}">
        <p14:creationId xmlns:p14="http://schemas.microsoft.com/office/powerpoint/2010/main" xmlns="" val="215515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D58FD0-3623-9149-B9D2-11AF248BA16E}"/>
              </a:ext>
            </a:extLst>
          </p:cNvPr>
          <p:cNvSpPr>
            <a:spLocks noGrp="1"/>
          </p:cNvSpPr>
          <p:nvPr>
            <p:ph type="title"/>
          </p:nvPr>
        </p:nvSpPr>
        <p:spPr/>
        <p:txBody>
          <a:bodyPr/>
          <a:lstStyle/>
          <a:p>
            <a:r>
              <a:rPr lang="en-GB"/>
              <a:t>Radiographic Techniques </a:t>
            </a:r>
            <a:endParaRPr lang="en-US"/>
          </a:p>
        </p:txBody>
      </p:sp>
      <p:sp>
        <p:nvSpPr>
          <p:cNvPr id="3" name="Content Placeholder 2">
            <a:extLst>
              <a:ext uri="{FF2B5EF4-FFF2-40B4-BE49-F238E27FC236}">
                <a16:creationId xmlns:a16="http://schemas.microsoft.com/office/drawing/2014/main" xmlns="" id="{DAA997E4-2395-E04C-89C4-1EB50B58AF2F}"/>
              </a:ext>
            </a:extLst>
          </p:cNvPr>
          <p:cNvSpPr>
            <a:spLocks noGrp="1"/>
          </p:cNvSpPr>
          <p:nvPr>
            <p:ph idx="1"/>
          </p:nvPr>
        </p:nvSpPr>
        <p:spPr/>
        <p:txBody>
          <a:bodyPr>
            <a:noAutofit/>
          </a:bodyPr>
          <a:lstStyle/>
          <a:p>
            <a:r>
              <a:rPr lang="en-GB" sz="2800" b="1"/>
              <a:t>In conventional radiographs periapical and bitewing projections offer the most diagnostic information and are most commonly used in evaluation of periodontal disease</a:t>
            </a:r>
          </a:p>
          <a:p>
            <a:endParaRPr lang="en-US" sz="2800" b="1"/>
          </a:p>
        </p:txBody>
      </p:sp>
    </p:spTree>
    <p:extLst>
      <p:ext uri="{BB962C8B-B14F-4D97-AF65-F5344CB8AC3E}">
        <p14:creationId xmlns:p14="http://schemas.microsoft.com/office/powerpoint/2010/main" xmlns="" val="977704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5BD0B9-E7C1-E341-93ED-B73B8CCA22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1BE5E08-AFC9-8645-B68B-37F80FF0DB51}"/>
              </a:ext>
            </a:extLst>
          </p:cNvPr>
          <p:cNvSpPr>
            <a:spLocks noGrp="1"/>
          </p:cNvSpPr>
          <p:nvPr>
            <p:ph idx="1"/>
          </p:nvPr>
        </p:nvSpPr>
        <p:spPr>
          <a:xfrm>
            <a:off x="1219200" y="2456804"/>
            <a:ext cx="8825659" cy="4511217"/>
          </a:xfrm>
        </p:spPr>
        <p:txBody>
          <a:bodyPr>
            <a:noAutofit/>
          </a:bodyPr>
          <a:lstStyle/>
          <a:p>
            <a:r>
              <a:rPr lang="en-GB" sz="2400" b="1"/>
              <a:t>Prichard established the following four criteria to determine adequate angulation of periapical radiographs </a:t>
            </a:r>
          </a:p>
          <a:p>
            <a:r>
              <a:rPr lang="en-GB" sz="2400" b="1"/>
              <a:t>1.the radiograph should show the tips of molar cusp with little or none of occlusal surface showing</a:t>
            </a:r>
          </a:p>
          <a:p>
            <a:r>
              <a:rPr lang="en-GB" sz="2400" b="1"/>
              <a:t>2.enamel caps and pulp chamber should be distinct</a:t>
            </a:r>
          </a:p>
          <a:p>
            <a:r>
              <a:rPr lang="en-GB" sz="2400" b="1"/>
              <a:t>3.interproximal spaces should be open</a:t>
            </a:r>
          </a:p>
          <a:p>
            <a:r>
              <a:rPr lang="en-GB" sz="2400" b="1"/>
              <a:t>4.proximal contacts should not overlap unless teeth are out of line anatomically</a:t>
            </a:r>
            <a:endParaRPr lang="en-US" sz="2400" b="1"/>
          </a:p>
        </p:txBody>
      </p:sp>
    </p:spTree>
    <p:extLst>
      <p:ext uri="{BB962C8B-B14F-4D97-AF65-F5344CB8AC3E}">
        <p14:creationId xmlns:p14="http://schemas.microsoft.com/office/powerpoint/2010/main" xmlns="" val="827933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2A6D99-B23F-3843-BC8F-D916732C2DC4}"/>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xmlns="" id="{81572D1E-6D10-FE4C-8D70-C8042D8563D5}"/>
              </a:ext>
            </a:extLst>
          </p:cNvPr>
          <p:cNvSpPr>
            <a:spLocks noGrp="1"/>
          </p:cNvSpPr>
          <p:nvPr>
            <p:ph idx="1"/>
          </p:nvPr>
        </p:nvSpPr>
        <p:spPr>
          <a:xfrm>
            <a:off x="1154954" y="2603499"/>
            <a:ext cx="8825659" cy="5782575"/>
          </a:xfrm>
        </p:spPr>
        <p:txBody>
          <a:bodyPr>
            <a:noAutofit/>
          </a:bodyPr>
          <a:lstStyle/>
          <a:p>
            <a:r>
              <a:rPr lang="en-GB" sz="2800" b="1"/>
              <a:t>Variety of radiographs assist in development of periodontal treatment plans </a:t>
            </a:r>
          </a:p>
          <a:p>
            <a:pPr marL="0" indent="0">
              <a:buNone/>
            </a:pPr>
            <a:r>
              <a:rPr lang="en-GB" sz="2800" b="1"/>
              <a:t>1.panoramic radiographs</a:t>
            </a:r>
          </a:p>
          <a:p>
            <a:pPr marL="0" indent="0">
              <a:buNone/>
            </a:pPr>
            <a:r>
              <a:rPr lang="en-GB" sz="2800" b="1"/>
              <a:t>2.periapical radiographs</a:t>
            </a:r>
          </a:p>
          <a:p>
            <a:pPr marL="0" indent="0">
              <a:buNone/>
            </a:pPr>
            <a:r>
              <a:rPr lang="en-GB" sz="2800" b="1"/>
              <a:t>3.Bitewing radiographs</a:t>
            </a:r>
          </a:p>
          <a:p>
            <a:endParaRPr lang="en-US" sz="2800" b="1" i="1"/>
          </a:p>
        </p:txBody>
      </p:sp>
    </p:spTree>
    <p:extLst>
      <p:ext uri="{BB962C8B-B14F-4D97-AF65-F5344CB8AC3E}">
        <p14:creationId xmlns:p14="http://schemas.microsoft.com/office/powerpoint/2010/main" xmlns="" val="41574228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TF10001029" id="{ED3996BA-162B-43C7-B0E2-A5CA4E649741}" vid="{187088E4-27D7-4455-856F-4A44258D82E2}"/>
    </a:ext>
  </a:extLst>
</a:theme>
</file>

<file path=docProps/app.xml><?xml version="1.0" encoding="utf-8"?>
<Properties xmlns="http://schemas.openxmlformats.org/officeDocument/2006/extended-properties" xmlns:vt="http://schemas.openxmlformats.org/officeDocument/2006/docPropsVTypes">
  <TotalTime>0</TotalTime>
  <Words>882</Words>
  <Application>Microsoft Office PowerPoint</Application>
  <PresentationFormat>Custom</PresentationFormat>
  <Paragraphs>79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Ion Boardroom</vt:lpstr>
      <vt:lpstr>Slide 1</vt:lpstr>
      <vt:lpstr>Radiographic Aids in diagnosis of periodontal diseases </vt:lpstr>
      <vt:lpstr>Learning objectives</vt:lpstr>
      <vt:lpstr>Introduction </vt:lpstr>
      <vt:lpstr>Normal Interdental Bone</vt:lpstr>
      <vt:lpstr>Slide 6</vt:lpstr>
      <vt:lpstr>Radiographic Techniques </vt:lpstr>
      <vt:lpstr>Slide 8</vt:lpstr>
      <vt:lpstr>Slide 9</vt:lpstr>
      <vt:lpstr>Panoramic radiographs</vt:lpstr>
      <vt:lpstr>Slide 11</vt:lpstr>
      <vt:lpstr>Slide 12</vt:lpstr>
      <vt:lpstr>Bone Destruction In Periodontal Disease</vt:lpstr>
      <vt:lpstr>Slide 14</vt:lpstr>
      <vt:lpstr>Pattern of bone Destruction</vt:lpstr>
      <vt:lpstr>Generalised horizontal Bone loss</vt:lpstr>
      <vt:lpstr>Angular bone loss </vt:lpstr>
      <vt:lpstr>Slide 18</vt:lpstr>
      <vt:lpstr>Slide 19</vt:lpstr>
      <vt:lpstr>Digital Intraoral Radiography</vt:lpstr>
      <vt:lpstr>Slide 21</vt:lpstr>
      <vt:lpstr>Advantages of intraoral digital radiography </vt:lpstr>
      <vt:lpstr>Advanced Imaging Modalities</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Radiographic Aids in diagnosis of periodontal diseases </dc:title>
  <dc:creator>shwetadeshmukh0@gmail.com</dc:creator>
  <cp:lastModifiedBy>BANSODE</cp:lastModifiedBy>
  <cp:revision>13</cp:revision>
  <dcterms:created xsi:type="dcterms:W3CDTF">2019-02-11T14:24:20Z</dcterms:created>
  <dcterms:modified xsi:type="dcterms:W3CDTF">2023-08-26T05:12:37Z</dcterms:modified>
</cp:coreProperties>
</file>