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7"/>
  </p:notesMasterIdLst>
  <p:sldIdLst>
    <p:sldId id="256" r:id="rId2"/>
    <p:sldId id="257" r:id="rId3"/>
    <p:sldId id="259" r:id="rId4"/>
    <p:sldId id="262" r:id="rId5"/>
    <p:sldId id="268" r:id="rId6"/>
    <p:sldId id="269" r:id="rId7"/>
    <p:sldId id="278" r:id="rId8"/>
    <p:sldId id="279" r:id="rId9"/>
    <p:sldId id="280" r:id="rId10"/>
    <p:sldId id="284" r:id="rId11"/>
    <p:sldId id="285" r:id="rId12"/>
    <p:sldId id="286" r:id="rId13"/>
    <p:sldId id="287" r:id="rId14"/>
    <p:sldId id="288" r:id="rId15"/>
    <p:sldId id="289" r:id="rId16"/>
    <p:sldId id="290" r:id="rId17"/>
    <p:sldId id="291" r:id="rId18"/>
    <p:sldId id="292" r:id="rId19"/>
    <p:sldId id="293" r:id="rId20"/>
    <p:sldId id="294" r:id="rId21"/>
    <p:sldId id="295" r:id="rId22"/>
    <p:sldId id="296" r:id="rId23"/>
    <p:sldId id="297" r:id="rId24"/>
    <p:sldId id="298" r:id="rId25"/>
    <p:sldId id="299" r:id="rId26"/>
    <p:sldId id="300" r:id="rId27"/>
    <p:sldId id="301" r:id="rId28"/>
    <p:sldId id="302" r:id="rId29"/>
    <p:sldId id="303" r:id="rId30"/>
    <p:sldId id="304" r:id="rId31"/>
    <p:sldId id="305" r:id="rId32"/>
    <p:sldId id="306" r:id="rId33"/>
    <p:sldId id="307" r:id="rId34"/>
    <p:sldId id="311" r:id="rId35"/>
    <p:sldId id="312" r:id="rId36"/>
    <p:sldId id="313" r:id="rId37"/>
    <p:sldId id="314" r:id="rId38"/>
    <p:sldId id="315" r:id="rId39"/>
    <p:sldId id="316" r:id="rId40"/>
    <p:sldId id="317" r:id="rId41"/>
    <p:sldId id="319" r:id="rId42"/>
    <p:sldId id="320" r:id="rId43"/>
    <p:sldId id="321" r:id="rId44"/>
    <p:sldId id="322" r:id="rId45"/>
    <p:sldId id="324" r:id="rId46"/>
    <p:sldId id="325" r:id="rId47"/>
    <p:sldId id="326" r:id="rId48"/>
    <p:sldId id="327" r:id="rId49"/>
    <p:sldId id="330" r:id="rId50"/>
    <p:sldId id="331" r:id="rId51"/>
    <p:sldId id="334" r:id="rId52"/>
    <p:sldId id="337" r:id="rId53"/>
    <p:sldId id="338" r:id="rId54"/>
    <p:sldId id="339" r:id="rId55"/>
    <p:sldId id="340" r:id="rId56"/>
    <p:sldId id="341" r:id="rId57"/>
    <p:sldId id="379" r:id="rId58"/>
    <p:sldId id="380" r:id="rId59"/>
    <p:sldId id="381" r:id="rId60"/>
    <p:sldId id="382" r:id="rId61"/>
    <p:sldId id="383" r:id="rId62"/>
    <p:sldId id="384" r:id="rId63"/>
    <p:sldId id="385" r:id="rId64"/>
    <p:sldId id="386" r:id="rId65"/>
    <p:sldId id="387" r:id="rId66"/>
    <p:sldId id="388" r:id="rId67"/>
    <p:sldId id="389" r:id="rId68"/>
    <p:sldId id="411" r:id="rId69"/>
    <p:sldId id="412" r:id="rId70"/>
    <p:sldId id="413" r:id="rId71"/>
    <p:sldId id="418" r:id="rId72"/>
    <p:sldId id="419" r:id="rId73"/>
    <p:sldId id="420" r:id="rId74"/>
    <p:sldId id="421" r:id="rId75"/>
    <p:sldId id="422"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5" autoAdjust="0"/>
    <p:restoredTop sz="94660"/>
  </p:normalViewPr>
  <p:slideViewPr>
    <p:cSldViewPr snapToGrid="0">
      <p:cViewPr varScale="1">
        <p:scale>
          <a:sx n="91" d="100"/>
          <a:sy n="91" d="100"/>
        </p:scale>
        <p:origin x="-126" y="-38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050" name="Rectangle 2"/>
          <p:cNvSpPr>
            <a:spLocks noGrp="1" noChangeArrowheads="1"/>
          </p:cNvSpPr>
          <p:nvPr>
            <p:ph type="hdr" sz="quarter"/>
          </p:nvPr>
        </p:nvSpPr>
        <p:spPr bwMode="auto">
          <a:xfrm>
            <a:off x="2"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l">
              <a:defRPr sz="1100"/>
            </a:lvl1pPr>
          </a:lstStyle>
          <a:p>
            <a:endParaRPr lang="en-US"/>
          </a:p>
        </p:txBody>
      </p:sp>
      <p:sp>
        <p:nvSpPr>
          <p:cNvPr id="1049051" name="Rectangle 3"/>
          <p:cNvSpPr>
            <a:spLocks noGrp="1" noChangeArrowheads="1"/>
          </p:cNvSpPr>
          <p:nvPr>
            <p:ph type="dt" idx="1"/>
          </p:nvPr>
        </p:nvSpPr>
        <p:spPr bwMode="auto">
          <a:xfrm>
            <a:off x="4021139"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r">
              <a:defRPr sz="1100"/>
            </a:lvl1pPr>
          </a:lstStyle>
          <a:p>
            <a:endParaRPr lang="en-US"/>
          </a:p>
        </p:txBody>
      </p:sp>
      <p:sp>
        <p:nvSpPr>
          <p:cNvPr id="1049052"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ffectLst/>
        </p:spPr>
      </p:sp>
      <p:sp>
        <p:nvSpPr>
          <p:cNvPr id="1049053" name="Rectangle 5"/>
          <p:cNvSpPr>
            <a:spLocks noGrp="1" noChangeArrowheads="1"/>
          </p:cNvSpPr>
          <p:nvPr>
            <p:ph type="body" sz="quarter" idx="3"/>
          </p:nvPr>
        </p:nvSpPr>
        <p:spPr bwMode="auto">
          <a:xfrm>
            <a:off x="709614" y="4862514"/>
            <a:ext cx="5680075" cy="4605337"/>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9054" name="Rectangle 6"/>
          <p:cNvSpPr>
            <a:spLocks noGrp="1" noChangeArrowheads="1"/>
          </p:cNvSpPr>
          <p:nvPr>
            <p:ph type="ftr" sz="quarter" idx="4"/>
          </p:nvPr>
        </p:nvSpPr>
        <p:spPr bwMode="auto">
          <a:xfrm>
            <a:off x="2"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l">
              <a:defRPr sz="1100"/>
            </a:lvl1pPr>
          </a:lstStyle>
          <a:p>
            <a:endParaRPr lang="en-US"/>
          </a:p>
        </p:txBody>
      </p:sp>
      <p:sp>
        <p:nvSpPr>
          <p:cNvPr id="1049055" name="Rectangle 7"/>
          <p:cNvSpPr>
            <a:spLocks noGrp="1" noChangeArrowheads="1"/>
          </p:cNvSpPr>
          <p:nvPr>
            <p:ph type="sldNum" sz="quarter" idx="5"/>
          </p:nvPr>
        </p:nvSpPr>
        <p:spPr bwMode="auto">
          <a:xfrm>
            <a:off x="4021139"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r">
              <a:defRPr sz="1100"/>
            </a:lvl1pPr>
          </a:lstStyle>
          <a:p>
            <a:fld id="{A9A0EA98-5831-4853-B862-C702E6EB345C}"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1" name="Group 6"/>
          <p:cNvGrpSpPr/>
          <p:nvPr/>
        </p:nvGrpSpPr>
        <p:grpSpPr>
          <a:xfrm>
            <a:off x="0" y="0"/>
            <a:ext cx="12192000" cy="6858000"/>
            <a:chOff x="0" y="0"/>
            <a:chExt cx="12192000" cy="6858000"/>
          </a:xfrm>
        </p:grpSpPr>
        <p:sp>
          <p:nvSpPr>
            <p:cNvPr id="1048591"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4859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48593" name="Title 1"/>
          <p:cNvSpPr>
            <a:spLocks noGrp="1"/>
          </p:cNvSpPr>
          <p:nvPr>
            <p:ph type="ctrTitle"/>
          </p:nvPr>
        </p:nvSpPr>
        <p:spPr>
          <a:xfrm>
            <a:off x="1154955" y="2099733"/>
            <a:ext cx="8825658" cy="2677648"/>
          </a:xfrm>
        </p:spPr>
        <p:txBody>
          <a:bodyPr anchor="b"/>
          <a:lstStyle>
            <a:lvl1pPr>
              <a:defRPr sz="5400"/>
            </a:lvl1pPr>
          </a:lstStyle>
          <a:p>
            <a:r>
              <a:rPr lang="en-GB"/>
              <a:t>Click to edit Master title style</a:t>
            </a:r>
            <a:endParaRPr lang="en-US" dirty="0"/>
          </a:p>
        </p:txBody>
      </p:sp>
      <p:sp>
        <p:nvSpPr>
          <p:cNvPr id="1048594"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1048595"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1/9/2023</a:t>
            </a:fld>
            <a:endParaRPr lang="en-US" dirty="0"/>
          </a:p>
        </p:txBody>
      </p:sp>
      <p:sp>
        <p:nvSpPr>
          <p:cNvPr id="1048596"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048597"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8598"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393" name="Group 8"/>
          <p:cNvGrpSpPr/>
          <p:nvPr/>
        </p:nvGrpSpPr>
        <p:grpSpPr>
          <a:xfrm>
            <a:off x="0" y="0"/>
            <a:ext cx="12192000" cy="6858000"/>
            <a:chOff x="0" y="0"/>
            <a:chExt cx="12192000" cy="6858000"/>
          </a:xfrm>
        </p:grpSpPr>
        <p:sp>
          <p:nvSpPr>
            <p:cNvPr id="1049034"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49035" name="Oval 16"/>
            <p:cNvSpPr/>
            <p:nvPr/>
          </p:nvSpPr>
          <p:spPr>
            <a:xfrm>
              <a:off x="0" y="2667000"/>
              <a:ext cx="4191000" cy="4191000"/>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9036" name="Oval 17"/>
            <p:cNvSpPr/>
            <p:nvPr/>
          </p:nvSpPr>
          <p:spPr>
            <a:xfrm>
              <a:off x="0" y="2895600"/>
              <a:ext cx="2362200" cy="2362200"/>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9037" name="Oval 18"/>
            <p:cNvSpPr/>
            <p:nvPr/>
          </p:nvSpPr>
          <p:spPr>
            <a:xfrm>
              <a:off x="8609012" y="5867400"/>
              <a:ext cx="990600" cy="990600"/>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9038" name="Oval 19"/>
            <p:cNvSpPr/>
            <p:nvPr/>
          </p:nvSpPr>
          <p:spPr>
            <a:xfrm>
              <a:off x="8609012" y="1676400"/>
              <a:ext cx="2819400" cy="2819400"/>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9039" name="Oval 20"/>
            <p:cNvSpPr/>
            <p:nvPr/>
          </p:nvSpPr>
          <p:spPr>
            <a:xfrm>
              <a:off x="7999412" y="8464"/>
              <a:ext cx="1600200" cy="1600200"/>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9040"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4904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04904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49043" name="Title 1"/>
          <p:cNvSpPr>
            <a:spLocks noGrp="1"/>
          </p:cNvSpPr>
          <p:nvPr>
            <p:ph type="title"/>
          </p:nvPr>
        </p:nvSpPr>
        <p:spPr>
          <a:xfrm>
            <a:off x="1154954" y="4969927"/>
            <a:ext cx="8825659" cy="566738"/>
          </a:xfrm>
        </p:spPr>
        <p:txBody>
          <a:bodyPr anchor="b">
            <a:normAutofit/>
          </a:bodyPr>
          <a:lstStyle>
            <a:lvl1pPr algn="l">
              <a:defRPr sz="2400" b="0"/>
            </a:lvl1pPr>
          </a:lstStyle>
          <a:p>
            <a:r>
              <a:rPr lang="en-GB"/>
              <a:t>Click to edit Master title style</a:t>
            </a:r>
            <a:endParaRPr lang="en-US" dirty="0"/>
          </a:p>
        </p:txBody>
      </p:sp>
      <p:sp>
        <p:nvSpPr>
          <p:cNvPr id="1049044"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1049045"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049046" name="Date Placeholder 4"/>
          <p:cNvSpPr>
            <a:spLocks noGrp="1"/>
          </p:cNvSpPr>
          <p:nvPr>
            <p:ph type="dt" sz="half" idx="10"/>
          </p:nvPr>
        </p:nvSpPr>
        <p:spPr/>
        <p:txBody>
          <a:bodyPr/>
          <a:lstStyle/>
          <a:p>
            <a:fld id="{923A1CC3-2375-41D4-9E03-427CAF2A4C1A}" type="datetimeFigureOut">
              <a:rPr lang="en-US" dirty="0"/>
              <a:pPr/>
              <a:t>1/9/2023</a:t>
            </a:fld>
            <a:endParaRPr lang="en-US" dirty="0"/>
          </a:p>
        </p:txBody>
      </p:sp>
      <p:sp>
        <p:nvSpPr>
          <p:cNvPr id="1049047" name="Footer Placeholder 5"/>
          <p:cNvSpPr>
            <a:spLocks noGrp="1"/>
          </p:cNvSpPr>
          <p:nvPr>
            <p:ph type="ftr" sz="quarter" idx="11"/>
          </p:nvPr>
        </p:nvSpPr>
        <p:spPr/>
        <p:txBody>
          <a:bodyPr/>
          <a:lstStyle/>
          <a:p>
            <a:endParaRPr lang="en-US" dirty="0"/>
          </a:p>
        </p:txBody>
      </p:sp>
      <p:sp>
        <p:nvSpPr>
          <p:cNvPr id="1049048"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9049"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79" name="Group 6"/>
          <p:cNvGrpSpPr/>
          <p:nvPr/>
        </p:nvGrpSpPr>
        <p:grpSpPr>
          <a:xfrm>
            <a:off x="0" y="0"/>
            <a:ext cx="12192000" cy="6858000"/>
            <a:chOff x="0" y="0"/>
            <a:chExt cx="12192000" cy="6858000"/>
          </a:xfrm>
        </p:grpSpPr>
        <p:sp>
          <p:nvSpPr>
            <p:cNvPr id="1048929"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48930" name="Oval 13"/>
            <p:cNvSpPr/>
            <p:nvPr/>
          </p:nvSpPr>
          <p:spPr>
            <a:xfrm>
              <a:off x="0" y="2667000"/>
              <a:ext cx="4191000" cy="4191000"/>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931" name="Oval 14"/>
            <p:cNvSpPr/>
            <p:nvPr/>
          </p:nvSpPr>
          <p:spPr>
            <a:xfrm>
              <a:off x="0" y="2895600"/>
              <a:ext cx="2362200" cy="2362200"/>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932" name="Oval 15"/>
            <p:cNvSpPr/>
            <p:nvPr/>
          </p:nvSpPr>
          <p:spPr>
            <a:xfrm>
              <a:off x="8609012" y="5867400"/>
              <a:ext cx="990600" cy="990600"/>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933" name="Oval 17"/>
            <p:cNvSpPr/>
            <p:nvPr/>
          </p:nvSpPr>
          <p:spPr>
            <a:xfrm>
              <a:off x="8609012" y="1676400"/>
              <a:ext cx="2819400" cy="2819400"/>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934" name="Oval 18"/>
            <p:cNvSpPr/>
            <p:nvPr/>
          </p:nvSpPr>
          <p:spPr>
            <a:xfrm>
              <a:off x="7999412" y="8464"/>
              <a:ext cx="1600200" cy="1600200"/>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93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48936"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04893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48938" name="Title 1"/>
          <p:cNvSpPr>
            <a:spLocks noGrp="1"/>
          </p:cNvSpPr>
          <p:nvPr>
            <p:ph type="title"/>
          </p:nvPr>
        </p:nvSpPr>
        <p:spPr>
          <a:xfrm>
            <a:off x="1148798" y="1063417"/>
            <a:ext cx="8831816" cy="1372986"/>
          </a:xfrm>
        </p:spPr>
        <p:txBody>
          <a:bodyPr/>
          <a:lstStyle>
            <a:lvl1pPr>
              <a:defRPr sz="4000"/>
            </a:lvl1pPr>
          </a:lstStyle>
          <a:p>
            <a:r>
              <a:rPr lang="en-GB"/>
              <a:t>Click to edit Master title style</a:t>
            </a:r>
            <a:endParaRPr lang="en-US" dirty="0"/>
          </a:p>
        </p:txBody>
      </p:sp>
      <p:sp>
        <p:nvSpPr>
          <p:cNvPr id="1048939"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048940" name="Date Placeholder 3"/>
          <p:cNvSpPr>
            <a:spLocks noGrp="1"/>
          </p:cNvSpPr>
          <p:nvPr>
            <p:ph type="dt" sz="half" idx="10"/>
          </p:nvPr>
        </p:nvSpPr>
        <p:spPr/>
        <p:txBody>
          <a:bodyPr/>
          <a:lstStyle/>
          <a:p>
            <a:fld id="{AFF16868-8199-4C2C-A5B1-63AEE139F88E}" type="datetimeFigureOut">
              <a:rPr lang="en-US" dirty="0"/>
              <a:pPr/>
              <a:t>1/9/2023</a:t>
            </a:fld>
            <a:endParaRPr lang="en-US" dirty="0"/>
          </a:p>
        </p:txBody>
      </p:sp>
      <p:sp>
        <p:nvSpPr>
          <p:cNvPr id="1048941" name="Footer Placeholder 4"/>
          <p:cNvSpPr>
            <a:spLocks noGrp="1"/>
          </p:cNvSpPr>
          <p:nvPr>
            <p:ph type="ftr" sz="quarter" idx="11"/>
          </p:nvPr>
        </p:nvSpPr>
        <p:spPr/>
        <p:txBody>
          <a:bodyPr/>
          <a:lstStyle/>
          <a:p>
            <a:endParaRPr lang="en-US" dirty="0"/>
          </a:p>
        </p:txBody>
      </p:sp>
      <p:sp>
        <p:nvSpPr>
          <p:cNvPr id="1048942"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8943"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77" name="Group 2"/>
          <p:cNvGrpSpPr/>
          <p:nvPr/>
        </p:nvGrpSpPr>
        <p:grpSpPr>
          <a:xfrm>
            <a:off x="0" y="0"/>
            <a:ext cx="12192000" cy="6858000"/>
            <a:chOff x="0" y="0"/>
            <a:chExt cx="12192000" cy="6858000"/>
          </a:xfrm>
        </p:grpSpPr>
        <p:sp>
          <p:nvSpPr>
            <p:cNvPr id="1048911"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48912" name="Oval 19"/>
            <p:cNvSpPr/>
            <p:nvPr/>
          </p:nvSpPr>
          <p:spPr>
            <a:xfrm>
              <a:off x="0" y="2667000"/>
              <a:ext cx="4191000" cy="4191000"/>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913" name="Oval 21"/>
            <p:cNvSpPr/>
            <p:nvPr/>
          </p:nvSpPr>
          <p:spPr>
            <a:xfrm>
              <a:off x="0" y="2895600"/>
              <a:ext cx="2362200" cy="2362200"/>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914" name="Oval 22"/>
            <p:cNvSpPr/>
            <p:nvPr/>
          </p:nvSpPr>
          <p:spPr>
            <a:xfrm>
              <a:off x="8609012" y="5867400"/>
              <a:ext cx="990600" cy="990600"/>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915" name="Oval 23"/>
            <p:cNvSpPr/>
            <p:nvPr/>
          </p:nvSpPr>
          <p:spPr>
            <a:xfrm>
              <a:off x="8609012" y="1676400"/>
              <a:ext cx="2819400" cy="2819400"/>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916" name="Oval 24"/>
            <p:cNvSpPr/>
            <p:nvPr/>
          </p:nvSpPr>
          <p:spPr>
            <a:xfrm>
              <a:off x="7999412" y="8464"/>
              <a:ext cx="1600200" cy="1600200"/>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917"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4891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489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48920" name="TextBox 15"/>
          <p:cNvSpPr txBox="1"/>
          <p:nvPr/>
        </p:nvSpPr>
        <p:spPr bwMode="gray">
          <a:xfrm>
            <a:off x="881566" y="607336"/>
            <a:ext cx="801912" cy="151384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048921" name="TextBox 12"/>
          <p:cNvSpPr txBox="1"/>
          <p:nvPr/>
        </p:nvSpPr>
        <p:spPr bwMode="gray">
          <a:xfrm>
            <a:off x="9884458" y="2613787"/>
            <a:ext cx="652763" cy="151384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048922" name="Title 1"/>
          <p:cNvSpPr>
            <a:spLocks noGrp="1"/>
          </p:cNvSpPr>
          <p:nvPr>
            <p:ph type="title"/>
          </p:nvPr>
        </p:nvSpPr>
        <p:spPr>
          <a:xfrm>
            <a:off x="1581878" y="982134"/>
            <a:ext cx="8453906" cy="2696632"/>
          </a:xfrm>
        </p:spPr>
        <p:txBody>
          <a:bodyPr/>
          <a:lstStyle>
            <a:lvl1pPr>
              <a:defRPr sz="4000"/>
            </a:lvl1pPr>
          </a:lstStyle>
          <a:p>
            <a:r>
              <a:rPr lang="en-GB"/>
              <a:t>Click to edit Master title style</a:t>
            </a:r>
            <a:endParaRPr lang="en-US" dirty="0"/>
          </a:p>
        </p:txBody>
      </p:sp>
      <p:sp>
        <p:nvSpPr>
          <p:cNvPr id="1048923"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048924"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048925" name="Date Placeholder 3"/>
          <p:cNvSpPr>
            <a:spLocks noGrp="1"/>
          </p:cNvSpPr>
          <p:nvPr>
            <p:ph type="dt" sz="half" idx="10"/>
          </p:nvPr>
        </p:nvSpPr>
        <p:spPr/>
        <p:txBody>
          <a:bodyPr/>
          <a:lstStyle/>
          <a:p>
            <a:fld id="{AAD9FF7F-6988-44CC-821B-644E70CD2F73}" type="datetimeFigureOut">
              <a:rPr lang="en-US" dirty="0"/>
              <a:pPr/>
              <a:t>1/9/2023</a:t>
            </a:fld>
            <a:endParaRPr lang="en-US" dirty="0"/>
          </a:p>
        </p:txBody>
      </p:sp>
      <p:sp>
        <p:nvSpPr>
          <p:cNvPr id="1048926" name="Footer Placeholder 4"/>
          <p:cNvSpPr>
            <a:spLocks noGrp="1"/>
          </p:cNvSpPr>
          <p:nvPr>
            <p:ph type="ftr" sz="quarter" idx="11"/>
          </p:nvPr>
        </p:nvSpPr>
        <p:spPr/>
        <p:txBody>
          <a:bodyPr/>
          <a:lstStyle/>
          <a:p>
            <a:endParaRPr lang="en-US" dirty="0"/>
          </a:p>
        </p:txBody>
      </p:sp>
      <p:sp>
        <p:nvSpPr>
          <p:cNvPr id="1048927"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8928"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381" name="Group 8"/>
          <p:cNvGrpSpPr/>
          <p:nvPr/>
        </p:nvGrpSpPr>
        <p:grpSpPr>
          <a:xfrm>
            <a:off x="0" y="0"/>
            <a:ext cx="12192000" cy="6858000"/>
            <a:chOff x="0" y="0"/>
            <a:chExt cx="12192000" cy="6858000"/>
          </a:xfrm>
        </p:grpSpPr>
        <p:sp>
          <p:nvSpPr>
            <p:cNvPr id="1048944"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48945" name="Oval 14"/>
            <p:cNvSpPr/>
            <p:nvPr/>
          </p:nvSpPr>
          <p:spPr>
            <a:xfrm>
              <a:off x="0" y="2667000"/>
              <a:ext cx="4191000" cy="4191000"/>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946" name="Oval 15"/>
            <p:cNvSpPr/>
            <p:nvPr/>
          </p:nvSpPr>
          <p:spPr>
            <a:xfrm>
              <a:off x="0" y="2895600"/>
              <a:ext cx="2362200" cy="2362200"/>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947" name="Oval 16"/>
            <p:cNvSpPr/>
            <p:nvPr/>
          </p:nvSpPr>
          <p:spPr>
            <a:xfrm>
              <a:off x="8609012" y="5867400"/>
              <a:ext cx="990600" cy="990600"/>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948" name="Oval 17"/>
            <p:cNvSpPr/>
            <p:nvPr/>
          </p:nvSpPr>
          <p:spPr>
            <a:xfrm>
              <a:off x="8609012" y="1676400"/>
              <a:ext cx="2819400" cy="2819400"/>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949" name="Oval 18"/>
            <p:cNvSpPr/>
            <p:nvPr/>
          </p:nvSpPr>
          <p:spPr>
            <a:xfrm>
              <a:off x="7999412" y="8464"/>
              <a:ext cx="1600200" cy="1600200"/>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950"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48951"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4895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48953" name="Title 1"/>
          <p:cNvSpPr>
            <a:spLocks noGrp="1"/>
          </p:cNvSpPr>
          <p:nvPr>
            <p:ph type="title"/>
          </p:nvPr>
        </p:nvSpPr>
        <p:spPr>
          <a:xfrm>
            <a:off x="1154954" y="2370667"/>
            <a:ext cx="8825660" cy="1822514"/>
          </a:xfrm>
        </p:spPr>
        <p:txBody>
          <a:bodyPr anchor="b"/>
          <a:lstStyle>
            <a:lvl1pPr algn="l">
              <a:defRPr sz="4000" b="0" cap="none"/>
            </a:lvl1pPr>
          </a:lstStyle>
          <a:p>
            <a:r>
              <a:rPr lang="en-GB"/>
              <a:t>Click to edit Master title style</a:t>
            </a:r>
            <a:endParaRPr lang="en-US" dirty="0"/>
          </a:p>
        </p:txBody>
      </p:sp>
      <p:sp>
        <p:nvSpPr>
          <p:cNvPr id="1048954"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1048955" name="Date Placeholder 3"/>
          <p:cNvSpPr>
            <a:spLocks noGrp="1"/>
          </p:cNvSpPr>
          <p:nvPr>
            <p:ph type="dt" sz="half" idx="10"/>
          </p:nvPr>
        </p:nvSpPr>
        <p:spPr/>
        <p:txBody>
          <a:bodyPr/>
          <a:lstStyle/>
          <a:p>
            <a:fld id="{5C12C299-16B2-4475-990D-751901EACC14}" type="datetimeFigureOut">
              <a:rPr lang="en-US" dirty="0"/>
              <a:pPr/>
              <a:t>1/9/2023</a:t>
            </a:fld>
            <a:endParaRPr lang="en-US" dirty="0"/>
          </a:p>
        </p:txBody>
      </p:sp>
      <p:sp>
        <p:nvSpPr>
          <p:cNvPr id="1048956" name="Footer Placeholder 4"/>
          <p:cNvSpPr>
            <a:spLocks noGrp="1"/>
          </p:cNvSpPr>
          <p:nvPr>
            <p:ph type="ftr" sz="quarter" idx="11"/>
          </p:nvPr>
        </p:nvSpPr>
        <p:spPr/>
        <p:txBody>
          <a:bodyPr/>
          <a:lstStyle/>
          <a:p>
            <a:endParaRPr lang="en-US" dirty="0"/>
          </a:p>
        </p:txBody>
      </p:sp>
      <p:sp>
        <p:nvSpPr>
          <p:cNvPr id="1048957"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8958"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049024" name="Title 1"/>
          <p:cNvSpPr>
            <a:spLocks noGrp="1"/>
          </p:cNvSpPr>
          <p:nvPr>
            <p:ph type="title"/>
          </p:nvPr>
        </p:nvSpPr>
        <p:spPr>
          <a:xfrm>
            <a:off x="1154954" y="973668"/>
            <a:ext cx="8825659" cy="706964"/>
          </a:xfrm>
        </p:spPr>
        <p:txBody>
          <a:bodyPr/>
          <a:lstStyle>
            <a:lvl1pPr>
              <a:defRPr sz="3600"/>
            </a:lvl1pPr>
          </a:lstStyle>
          <a:p>
            <a:r>
              <a:rPr lang="en-GB"/>
              <a:t>Click to edit Master title style</a:t>
            </a:r>
            <a:endParaRPr lang="en-US" dirty="0"/>
          </a:p>
        </p:txBody>
      </p:sp>
      <p:sp>
        <p:nvSpPr>
          <p:cNvPr id="1049025"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4902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049027"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49028"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049029"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4903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3145730" name="Straight Connector 16"/>
          <p:cNvCxnSpPr>
            <a:cxnSpLocks/>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3145731" name="Straight Connector 17"/>
          <p:cNvCxnSpPr>
            <a:cxnSpLocks/>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1049031" name="Date Placeholder 6"/>
          <p:cNvSpPr>
            <a:spLocks noGrp="1"/>
          </p:cNvSpPr>
          <p:nvPr>
            <p:ph type="dt" sz="half" idx="10"/>
          </p:nvPr>
        </p:nvSpPr>
        <p:spPr/>
        <p:txBody>
          <a:bodyPr/>
          <a:lstStyle/>
          <a:p>
            <a:fld id="{9FE86839-B9D8-4651-8783-F325ECE74E65}" type="datetimeFigureOut">
              <a:rPr lang="en-US" dirty="0"/>
              <a:pPr/>
              <a:t>1/9/2023</a:t>
            </a:fld>
            <a:endParaRPr lang="en-US" dirty="0"/>
          </a:p>
        </p:txBody>
      </p:sp>
      <p:sp>
        <p:nvSpPr>
          <p:cNvPr id="1049032" name="Footer Placeholder 7"/>
          <p:cNvSpPr>
            <a:spLocks noGrp="1"/>
          </p:cNvSpPr>
          <p:nvPr>
            <p:ph type="ftr" sz="quarter" idx="11"/>
          </p:nvPr>
        </p:nvSpPr>
        <p:spPr/>
        <p:txBody>
          <a:bodyPr/>
          <a:lstStyle/>
          <a:p>
            <a:endParaRPr lang="en-US" dirty="0"/>
          </a:p>
        </p:txBody>
      </p:sp>
      <p:sp>
        <p:nvSpPr>
          <p:cNvPr id="1049033"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1048869" name="Title 1"/>
          <p:cNvSpPr>
            <a:spLocks noGrp="1"/>
          </p:cNvSpPr>
          <p:nvPr>
            <p:ph type="title"/>
          </p:nvPr>
        </p:nvSpPr>
        <p:spPr>
          <a:xfrm>
            <a:off x="1154954" y="973668"/>
            <a:ext cx="8825659" cy="706964"/>
          </a:xfrm>
        </p:spPr>
        <p:txBody>
          <a:bodyPr/>
          <a:lstStyle>
            <a:lvl1pPr>
              <a:defRPr sz="3600"/>
            </a:lvl1pPr>
          </a:lstStyle>
          <a:p>
            <a:r>
              <a:rPr lang="en-GB"/>
              <a:t>Click to edit Master title style</a:t>
            </a:r>
            <a:endParaRPr lang="en-US" dirty="0"/>
          </a:p>
        </p:txBody>
      </p:sp>
      <p:sp>
        <p:nvSpPr>
          <p:cNvPr id="1048870"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48871"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104887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048873"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48874"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1048875"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048876"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48877"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1048878"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3145728" name="Straight Connector 42"/>
          <p:cNvCxnSpPr>
            <a:cxnSpLocks/>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3145729" name="Straight Connector 43"/>
          <p:cNvCxnSpPr>
            <a:cxnSpLocks/>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1048879" name="Date Placeholder 6"/>
          <p:cNvSpPr>
            <a:spLocks noGrp="1"/>
          </p:cNvSpPr>
          <p:nvPr>
            <p:ph type="dt" sz="half" idx="10"/>
          </p:nvPr>
        </p:nvSpPr>
        <p:spPr/>
        <p:txBody>
          <a:bodyPr/>
          <a:lstStyle/>
          <a:p>
            <a:fld id="{FD484F64-32F6-45C5-931F-ADC1662401D0}" type="datetimeFigureOut">
              <a:rPr lang="en-US" dirty="0"/>
              <a:pPr/>
              <a:t>1/9/2023</a:t>
            </a:fld>
            <a:endParaRPr lang="en-US" dirty="0"/>
          </a:p>
        </p:txBody>
      </p:sp>
      <p:sp>
        <p:nvSpPr>
          <p:cNvPr id="1048880" name="Footer Placeholder 7"/>
          <p:cNvSpPr>
            <a:spLocks noGrp="1"/>
          </p:cNvSpPr>
          <p:nvPr>
            <p:ph type="ftr" sz="quarter" idx="11"/>
          </p:nvPr>
        </p:nvSpPr>
        <p:spPr>
          <a:xfrm>
            <a:off x="561111" y="6391838"/>
            <a:ext cx="3644282" cy="304801"/>
          </a:xfrm>
        </p:spPr>
        <p:txBody>
          <a:bodyPr/>
          <a:lstStyle/>
          <a:p>
            <a:endParaRPr lang="en-US" dirty="0"/>
          </a:p>
        </p:txBody>
      </p:sp>
      <p:sp>
        <p:nvSpPr>
          <p:cNvPr id="1048881"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906" name="Title 1"/>
          <p:cNvSpPr>
            <a:spLocks noGrp="1"/>
          </p:cNvSpPr>
          <p:nvPr>
            <p:ph type="title"/>
          </p:nvPr>
        </p:nvSpPr>
        <p:spPr>
          <a:xfrm>
            <a:off x="1154954" y="973668"/>
            <a:ext cx="8825659" cy="706964"/>
          </a:xfrm>
        </p:spPr>
        <p:txBody>
          <a:bodyPr/>
          <a:lstStyle/>
          <a:p>
            <a:r>
              <a:rPr lang="en-GB"/>
              <a:t>Click to edit Master title style</a:t>
            </a:r>
            <a:endParaRPr lang="en-US" dirty="0"/>
          </a:p>
        </p:txBody>
      </p:sp>
      <p:sp>
        <p:nvSpPr>
          <p:cNvPr id="1048907" name="Vertical Text Placeholder 2"/>
          <p:cNvSpPr>
            <a:spLocks noGrp="1"/>
          </p:cNvSpPr>
          <p:nvPr>
            <p:ph type="body" orient="vert" idx="1"/>
          </p:nvPr>
        </p:nvSpPr>
        <p:spPr>
          <a:xfrm>
            <a:off x="1154954" y="2603500"/>
            <a:ext cx="8825659" cy="3416300"/>
          </a:xfrm>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48908"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pPr/>
              <a:t>1/9/2023</a:t>
            </a:fld>
            <a:endParaRPr lang="en-US" dirty="0"/>
          </a:p>
        </p:txBody>
      </p:sp>
      <p:sp>
        <p:nvSpPr>
          <p:cNvPr id="1048909" name="Footer Placeholder 4"/>
          <p:cNvSpPr>
            <a:spLocks noGrp="1"/>
          </p:cNvSpPr>
          <p:nvPr>
            <p:ph type="ftr" sz="quarter" idx="11"/>
          </p:nvPr>
        </p:nvSpPr>
        <p:spPr/>
        <p:txBody>
          <a:bodyPr/>
          <a:lstStyle/>
          <a:p>
            <a:endParaRPr lang="en-US" dirty="0"/>
          </a:p>
        </p:txBody>
      </p:sp>
      <p:sp>
        <p:nvSpPr>
          <p:cNvPr id="1048910"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373" name="Group 8"/>
          <p:cNvGrpSpPr/>
          <p:nvPr/>
        </p:nvGrpSpPr>
        <p:grpSpPr>
          <a:xfrm>
            <a:off x="0" y="0"/>
            <a:ext cx="12192000" cy="6858000"/>
            <a:chOff x="0" y="0"/>
            <a:chExt cx="12192000" cy="6858000"/>
          </a:xfrm>
        </p:grpSpPr>
        <p:sp>
          <p:nvSpPr>
            <p:cNvPr id="104888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48883" name="Oval 14"/>
            <p:cNvSpPr/>
            <p:nvPr/>
          </p:nvSpPr>
          <p:spPr>
            <a:xfrm>
              <a:off x="0" y="2667000"/>
              <a:ext cx="4191000" cy="4191000"/>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884" name="Oval 15"/>
            <p:cNvSpPr/>
            <p:nvPr/>
          </p:nvSpPr>
          <p:spPr>
            <a:xfrm>
              <a:off x="0" y="2895600"/>
              <a:ext cx="2362200" cy="2362200"/>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885" name="Oval 17"/>
            <p:cNvSpPr/>
            <p:nvPr/>
          </p:nvSpPr>
          <p:spPr>
            <a:xfrm>
              <a:off x="8609012" y="5867400"/>
              <a:ext cx="990600" cy="990600"/>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886" name="Oval 18"/>
            <p:cNvSpPr/>
            <p:nvPr/>
          </p:nvSpPr>
          <p:spPr>
            <a:xfrm>
              <a:off x="8609012" y="1676400"/>
              <a:ext cx="2819400" cy="2819400"/>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887" name="Oval 19"/>
            <p:cNvSpPr/>
            <p:nvPr/>
          </p:nvSpPr>
          <p:spPr>
            <a:xfrm>
              <a:off x="7999412" y="8464"/>
              <a:ext cx="1600200" cy="1600200"/>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888"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48889"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4889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4889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48892" name="Vertical Title 1"/>
          <p:cNvSpPr>
            <a:spLocks noGrp="1"/>
          </p:cNvSpPr>
          <p:nvPr>
            <p:ph type="title" orient="vert"/>
          </p:nvPr>
        </p:nvSpPr>
        <p:spPr>
          <a:xfrm>
            <a:off x="8585235" y="1278467"/>
            <a:ext cx="1409965" cy="4748590"/>
          </a:xfrm>
        </p:spPr>
        <p:txBody>
          <a:bodyPr vert="eaVert" anchor="b" anchorCtr="0"/>
          <a:lstStyle/>
          <a:p>
            <a:r>
              <a:rPr lang="en-GB"/>
              <a:t>Click to edit Master title style</a:t>
            </a:r>
            <a:endParaRPr lang="en-US" dirty="0"/>
          </a:p>
        </p:txBody>
      </p:sp>
      <p:sp>
        <p:nvSpPr>
          <p:cNvPr id="1048893" name="Vertical Text Placeholder 2"/>
          <p:cNvSpPr>
            <a:spLocks noGrp="1"/>
          </p:cNvSpPr>
          <p:nvPr>
            <p:ph type="body" orient="vert" idx="1"/>
          </p:nvPr>
        </p:nvSpPr>
        <p:spPr>
          <a:xfrm>
            <a:off x="1154954" y="1278467"/>
            <a:ext cx="6256025" cy="474859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4889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pPr/>
              <a:t>1/9/2023</a:t>
            </a:fld>
            <a:endParaRPr lang="en-US" dirty="0"/>
          </a:p>
        </p:txBody>
      </p:sp>
      <p:sp>
        <p:nvSpPr>
          <p:cNvPr id="1048895" name="Footer Placeholder 4"/>
          <p:cNvSpPr>
            <a:spLocks noGrp="1"/>
          </p:cNvSpPr>
          <p:nvPr>
            <p:ph type="ftr" sz="quarter" idx="11"/>
          </p:nvPr>
        </p:nvSpPr>
        <p:spPr/>
        <p:txBody>
          <a:bodyPr/>
          <a:lstStyle/>
          <a:p>
            <a:endParaRPr lang="en-US" dirty="0"/>
          </a:p>
        </p:txBody>
      </p:sp>
      <p:sp>
        <p:nvSpPr>
          <p:cNvPr id="1048896"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8897"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998" name="Title 1"/>
          <p:cNvSpPr>
            <a:spLocks noGrp="1"/>
          </p:cNvSpPr>
          <p:nvPr>
            <p:ph type="title"/>
          </p:nvPr>
        </p:nvSpPr>
        <p:spPr/>
        <p:txBody>
          <a:bodyPr/>
          <a:lstStyle/>
          <a:p>
            <a:r>
              <a:rPr lang="en-GB"/>
              <a:t>Click to edit Master title style</a:t>
            </a:r>
            <a:endParaRPr lang="en-US" dirty="0"/>
          </a:p>
        </p:txBody>
      </p:sp>
      <p:sp>
        <p:nvSpPr>
          <p:cNvPr id="1048999" name="Content Placeholder 2"/>
          <p:cNvSpPr>
            <a:spLocks noGrp="1"/>
          </p:cNvSpPr>
          <p:nvPr>
            <p:ph idx="1"/>
          </p:nvPr>
        </p:nvSpPr>
        <p:spPr>
          <a:xfrm>
            <a:off x="1154954" y="2603500"/>
            <a:ext cx="8825659" cy="3416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49000" name="Date Placeholder 3"/>
          <p:cNvSpPr>
            <a:spLocks noGrp="1"/>
          </p:cNvSpPr>
          <p:nvPr>
            <p:ph type="dt" sz="half" idx="10"/>
          </p:nvPr>
        </p:nvSpPr>
        <p:spPr/>
        <p:txBody>
          <a:bodyPr/>
          <a:lstStyle/>
          <a:p>
            <a:fld id="{19C9CA7B-DFD4-44B5-8C60-D14B8CD1FB59}" type="datetimeFigureOut">
              <a:rPr lang="en-US" dirty="0"/>
              <a:pPr/>
              <a:t>1/9/2023</a:t>
            </a:fld>
            <a:endParaRPr lang="en-US" dirty="0"/>
          </a:p>
        </p:txBody>
      </p:sp>
      <p:sp>
        <p:nvSpPr>
          <p:cNvPr id="1049001" name="Footer Placeholder 4"/>
          <p:cNvSpPr>
            <a:spLocks noGrp="1"/>
          </p:cNvSpPr>
          <p:nvPr>
            <p:ph type="ftr" sz="quarter" idx="11"/>
          </p:nvPr>
        </p:nvSpPr>
        <p:spPr/>
        <p:txBody>
          <a:bodyPr/>
          <a:lstStyle/>
          <a:p>
            <a:endParaRPr lang="en-US" dirty="0"/>
          </a:p>
        </p:txBody>
      </p:sp>
      <p:sp>
        <p:nvSpPr>
          <p:cNvPr id="1049002"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383" name="Group 7"/>
          <p:cNvGrpSpPr/>
          <p:nvPr/>
        </p:nvGrpSpPr>
        <p:grpSpPr>
          <a:xfrm>
            <a:off x="0" y="0"/>
            <a:ext cx="12192000" cy="6858000"/>
            <a:chOff x="0" y="0"/>
            <a:chExt cx="12192000" cy="6858000"/>
          </a:xfrm>
        </p:grpSpPr>
        <p:sp>
          <p:nvSpPr>
            <p:cNvPr id="1048959"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48960" name="Oval 16"/>
            <p:cNvSpPr/>
            <p:nvPr/>
          </p:nvSpPr>
          <p:spPr>
            <a:xfrm>
              <a:off x="0" y="2667000"/>
              <a:ext cx="4191000" cy="4191000"/>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961" name="Oval 17"/>
            <p:cNvSpPr/>
            <p:nvPr/>
          </p:nvSpPr>
          <p:spPr>
            <a:xfrm>
              <a:off x="0" y="2895600"/>
              <a:ext cx="2362200" cy="2362200"/>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962" name="Oval 18"/>
            <p:cNvSpPr/>
            <p:nvPr/>
          </p:nvSpPr>
          <p:spPr>
            <a:xfrm>
              <a:off x="8609012" y="5867400"/>
              <a:ext cx="990600" cy="990600"/>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963" name="Oval 19"/>
            <p:cNvSpPr/>
            <p:nvPr/>
          </p:nvSpPr>
          <p:spPr>
            <a:xfrm>
              <a:off x="8609012" y="1676400"/>
              <a:ext cx="2819400" cy="2819400"/>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964" name="Oval 20"/>
            <p:cNvSpPr/>
            <p:nvPr/>
          </p:nvSpPr>
          <p:spPr>
            <a:xfrm>
              <a:off x="7999412" y="8464"/>
              <a:ext cx="1600200" cy="1600200"/>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965"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48966"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48967"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4896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48969" name="Title 1"/>
          <p:cNvSpPr>
            <a:spLocks noGrp="1"/>
          </p:cNvSpPr>
          <p:nvPr>
            <p:ph type="title"/>
          </p:nvPr>
        </p:nvSpPr>
        <p:spPr>
          <a:xfrm>
            <a:off x="1154954" y="2677645"/>
            <a:ext cx="4351025" cy="2283824"/>
          </a:xfrm>
        </p:spPr>
        <p:txBody>
          <a:bodyPr anchor="ctr"/>
          <a:lstStyle>
            <a:lvl1pPr algn="l">
              <a:defRPr sz="4000" b="0" cap="none"/>
            </a:lvl1pPr>
          </a:lstStyle>
          <a:p>
            <a:r>
              <a:rPr lang="en-GB"/>
              <a:t>Click to edit Master title style</a:t>
            </a:r>
            <a:endParaRPr lang="en-US" dirty="0"/>
          </a:p>
        </p:txBody>
      </p:sp>
      <p:sp>
        <p:nvSpPr>
          <p:cNvPr id="1048970"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1048971" name="Date Placeholder 3"/>
          <p:cNvSpPr>
            <a:spLocks noGrp="1"/>
          </p:cNvSpPr>
          <p:nvPr>
            <p:ph type="dt" sz="half" idx="10"/>
          </p:nvPr>
        </p:nvSpPr>
        <p:spPr/>
        <p:txBody>
          <a:bodyPr/>
          <a:lstStyle/>
          <a:p>
            <a:fld id="{F34E6425-0181-43F2-84FC-787E803FD2F8}" type="datetimeFigureOut">
              <a:rPr lang="en-US" dirty="0"/>
              <a:pPr/>
              <a:t>1/9/2023</a:t>
            </a:fld>
            <a:endParaRPr lang="en-US" dirty="0"/>
          </a:p>
        </p:txBody>
      </p:sp>
      <p:sp>
        <p:nvSpPr>
          <p:cNvPr id="1048972" name="Footer Placeholder 4"/>
          <p:cNvSpPr>
            <a:spLocks noGrp="1"/>
          </p:cNvSpPr>
          <p:nvPr>
            <p:ph type="ftr" sz="quarter" idx="11"/>
          </p:nvPr>
        </p:nvSpPr>
        <p:spPr/>
        <p:txBody>
          <a:bodyPr/>
          <a:lstStyle/>
          <a:p>
            <a:endParaRPr lang="en-US" dirty="0"/>
          </a:p>
        </p:txBody>
      </p:sp>
      <p:sp>
        <p:nvSpPr>
          <p:cNvPr id="1048973"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8974"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992" name="Title 1"/>
          <p:cNvSpPr>
            <a:spLocks noGrp="1"/>
          </p:cNvSpPr>
          <p:nvPr>
            <p:ph type="title"/>
          </p:nvPr>
        </p:nvSpPr>
        <p:spPr/>
        <p:txBody>
          <a:bodyPr/>
          <a:lstStyle/>
          <a:p>
            <a:r>
              <a:rPr lang="en-GB"/>
              <a:t>Click to edit Master title style</a:t>
            </a:r>
            <a:endParaRPr lang="en-US" dirty="0"/>
          </a:p>
        </p:txBody>
      </p:sp>
      <p:sp>
        <p:nvSpPr>
          <p:cNvPr id="1048993" name="Content Placeholder 2"/>
          <p:cNvSpPr>
            <a:spLocks noGrp="1"/>
          </p:cNvSpPr>
          <p:nvPr>
            <p:ph sz="half" idx="1"/>
          </p:nvPr>
        </p:nvSpPr>
        <p:spPr>
          <a:xfrm>
            <a:off x="1154954" y="2603500"/>
            <a:ext cx="4825158" cy="3416301"/>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48994" name="Content Placeholder 3"/>
          <p:cNvSpPr>
            <a:spLocks noGrp="1"/>
          </p:cNvSpPr>
          <p:nvPr>
            <p:ph sz="half" idx="2"/>
          </p:nvPr>
        </p:nvSpPr>
        <p:spPr>
          <a:xfrm>
            <a:off x="6208712" y="2603500"/>
            <a:ext cx="4825159" cy="341630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48995" name="Date Placeholder 4"/>
          <p:cNvSpPr>
            <a:spLocks noGrp="1"/>
          </p:cNvSpPr>
          <p:nvPr>
            <p:ph type="dt" sz="half" idx="10"/>
          </p:nvPr>
        </p:nvSpPr>
        <p:spPr/>
        <p:txBody>
          <a:bodyPr/>
          <a:lstStyle/>
          <a:p>
            <a:fld id="{3BDB8791-F1B0-41E7-B7FD-A781E65C4266}" type="datetimeFigureOut">
              <a:rPr lang="en-US" dirty="0"/>
              <a:pPr/>
              <a:t>1/9/2023</a:t>
            </a:fld>
            <a:endParaRPr lang="en-US" dirty="0"/>
          </a:p>
        </p:txBody>
      </p:sp>
      <p:sp>
        <p:nvSpPr>
          <p:cNvPr id="1048996" name="Footer Placeholder 5"/>
          <p:cNvSpPr>
            <a:spLocks noGrp="1"/>
          </p:cNvSpPr>
          <p:nvPr>
            <p:ph type="ftr" sz="quarter" idx="11"/>
          </p:nvPr>
        </p:nvSpPr>
        <p:spPr/>
        <p:txBody>
          <a:bodyPr/>
          <a:lstStyle/>
          <a:p>
            <a:endParaRPr lang="en-US" dirty="0"/>
          </a:p>
        </p:txBody>
      </p:sp>
      <p:sp>
        <p:nvSpPr>
          <p:cNvPr id="104899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898" name="Title 1"/>
          <p:cNvSpPr>
            <a:spLocks noGrp="1"/>
          </p:cNvSpPr>
          <p:nvPr>
            <p:ph type="title"/>
          </p:nvPr>
        </p:nvSpPr>
        <p:spPr/>
        <p:txBody>
          <a:bodyPr/>
          <a:lstStyle/>
          <a:p>
            <a:r>
              <a:rPr lang="en-GB"/>
              <a:t>Click to edit Master title style</a:t>
            </a:r>
            <a:endParaRPr lang="en-US" dirty="0"/>
          </a:p>
        </p:txBody>
      </p:sp>
      <p:sp>
        <p:nvSpPr>
          <p:cNvPr id="1048899"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48900" name="Content Placeholder 3"/>
          <p:cNvSpPr>
            <a:spLocks noGrp="1"/>
          </p:cNvSpPr>
          <p:nvPr>
            <p:ph sz="half" idx="2"/>
          </p:nvPr>
        </p:nvSpPr>
        <p:spPr>
          <a:xfrm>
            <a:off x="1154954" y="3179762"/>
            <a:ext cx="4825158" cy="2840039"/>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48901"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48902"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48903" name="Date Placeholder 6"/>
          <p:cNvSpPr>
            <a:spLocks noGrp="1"/>
          </p:cNvSpPr>
          <p:nvPr>
            <p:ph type="dt" sz="half" idx="10"/>
          </p:nvPr>
        </p:nvSpPr>
        <p:spPr/>
        <p:txBody>
          <a:bodyPr/>
          <a:lstStyle/>
          <a:p>
            <a:fld id="{5FDD63B2-E120-4ED8-B27B-C685F510A5FE}" type="datetimeFigureOut">
              <a:rPr lang="en-US" dirty="0"/>
              <a:pPr/>
              <a:t>1/9/2023</a:t>
            </a:fld>
            <a:endParaRPr lang="en-US" dirty="0"/>
          </a:p>
        </p:txBody>
      </p:sp>
      <p:sp>
        <p:nvSpPr>
          <p:cNvPr id="1048904" name="Footer Placeholder 7"/>
          <p:cNvSpPr>
            <a:spLocks noGrp="1"/>
          </p:cNvSpPr>
          <p:nvPr>
            <p:ph type="ftr" sz="quarter" idx="11"/>
          </p:nvPr>
        </p:nvSpPr>
        <p:spPr/>
        <p:txBody>
          <a:bodyPr/>
          <a:lstStyle/>
          <a:p>
            <a:endParaRPr lang="en-US" dirty="0"/>
          </a:p>
        </p:txBody>
      </p:sp>
      <p:sp>
        <p:nvSpPr>
          <p:cNvPr id="1048905"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9003" name="Title 1"/>
          <p:cNvSpPr>
            <a:spLocks noGrp="1"/>
          </p:cNvSpPr>
          <p:nvPr>
            <p:ph type="title"/>
          </p:nvPr>
        </p:nvSpPr>
        <p:spPr>
          <a:xfrm>
            <a:off x="1154954" y="973668"/>
            <a:ext cx="8761413" cy="706964"/>
          </a:xfrm>
        </p:spPr>
        <p:txBody>
          <a:bodyPr/>
          <a:lstStyle/>
          <a:p>
            <a:r>
              <a:rPr lang="en-GB"/>
              <a:t>Click to edit Master title style</a:t>
            </a:r>
            <a:endParaRPr lang="en-US" dirty="0"/>
          </a:p>
        </p:txBody>
      </p:sp>
      <p:sp>
        <p:nvSpPr>
          <p:cNvPr id="1049004" name="Date Placeholder 2"/>
          <p:cNvSpPr>
            <a:spLocks noGrp="1"/>
          </p:cNvSpPr>
          <p:nvPr>
            <p:ph type="dt" sz="half" idx="10"/>
          </p:nvPr>
        </p:nvSpPr>
        <p:spPr/>
        <p:txBody>
          <a:bodyPr/>
          <a:lstStyle/>
          <a:p>
            <a:fld id="{7AA18ACC-A947-437B-A130-35BD54FDF1E9}" type="datetimeFigureOut">
              <a:rPr lang="en-US" dirty="0"/>
              <a:pPr/>
              <a:t>1/9/2023</a:t>
            </a:fld>
            <a:endParaRPr lang="en-US" dirty="0"/>
          </a:p>
        </p:txBody>
      </p:sp>
      <p:sp>
        <p:nvSpPr>
          <p:cNvPr id="1049005" name="Footer Placeholder 3"/>
          <p:cNvSpPr>
            <a:spLocks noGrp="1"/>
          </p:cNvSpPr>
          <p:nvPr>
            <p:ph type="ftr" sz="quarter" idx="11"/>
          </p:nvPr>
        </p:nvSpPr>
        <p:spPr/>
        <p:txBody>
          <a:bodyPr/>
          <a:lstStyle/>
          <a:p>
            <a:endParaRPr lang="en-US" dirty="0"/>
          </a:p>
        </p:txBody>
      </p:sp>
      <p:sp>
        <p:nvSpPr>
          <p:cNvPr id="1049006"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48660" name="Date Placeholder 1"/>
          <p:cNvSpPr>
            <a:spLocks noGrp="1"/>
          </p:cNvSpPr>
          <p:nvPr>
            <p:ph type="dt" sz="half" idx="10"/>
          </p:nvPr>
        </p:nvSpPr>
        <p:spPr/>
        <p:txBody>
          <a:bodyPr/>
          <a:lstStyle/>
          <a:p>
            <a:fld id="{7C8D7E02-BCB8-4D50-A234-369438C08659}" type="datetimeFigureOut">
              <a:rPr lang="en-US" dirty="0"/>
              <a:pPr/>
              <a:t>1/9/2023</a:t>
            </a:fld>
            <a:endParaRPr lang="en-US" dirty="0"/>
          </a:p>
        </p:txBody>
      </p:sp>
      <p:sp>
        <p:nvSpPr>
          <p:cNvPr id="1048661" name="Footer Placeholder 2"/>
          <p:cNvSpPr>
            <a:spLocks noGrp="1"/>
          </p:cNvSpPr>
          <p:nvPr>
            <p:ph type="ftr" sz="quarter" idx="11"/>
          </p:nvPr>
        </p:nvSpPr>
        <p:spPr/>
        <p:txBody>
          <a:bodyPr/>
          <a:lstStyle/>
          <a:p>
            <a:endParaRPr lang="en-US" dirty="0"/>
          </a:p>
        </p:txBody>
      </p:sp>
      <p:sp>
        <p:nvSpPr>
          <p:cNvPr id="1048662"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8663"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385" name="Group 8"/>
          <p:cNvGrpSpPr/>
          <p:nvPr/>
        </p:nvGrpSpPr>
        <p:grpSpPr>
          <a:xfrm>
            <a:off x="0" y="0"/>
            <a:ext cx="12192000" cy="6858000"/>
            <a:chOff x="0" y="0"/>
            <a:chExt cx="12192000" cy="6858000"/>
          </a:xfrm>
        </p:grpSpPr>
        <p:sp>
          <p:nvSpPr>
            <p:cNvPr id="1048975"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48976" name="Oval 16"/>
            <p:cNvSpPr/>
            <p:nvPr/>
          </p:nvSpPr>
          <p:spPr>
            <a:xfrm>
              <a:off x="0" y="2667000"/>
              <a:ext cx="4191000" cy="4191000"/>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977" name="Oval 18"/>
            <p:cNvSpPr/>
            <p:nvPr/>
          </p:nvSpPr>
          <p:spPr>
            <a:xfrm>
              <a:off x="0" y="2895600"/>
              <a:ext cx="2362200" cy="2362200"/>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978" name="Oval 19"/>
            <p:cNvSpPr/>
            <p:nvPr/>
          </p:nvSpPr>
          <p:spPr>
            <a:xfrm>
              <a:off x="8609012" y="5867400"/>
              <a:ext cx="990600" cy="990600"/>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979" name="Oval 20"/>
            <p:cNvSpPr/>
            <p:nvPr/>
          </p:nvSpPr>
          <p:spPr>
            <a:xfrm>
              <a:off x="8609012" y="1676400"/>
              <a:ext cx="2819400" cy="2819400"/>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980" name="Oval 21"/>
            <p:cNvSpPr/>
            <p:nvPr/>
          </p:nvSpPr>
          <p:spPr>
            <a:xfrm>
              <a:off x="7999412" y="8464"/>
              <a:ext cx="1600200" cy="1600200"/>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98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48982"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48983"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4898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48985" name="Title 1"/>
          <p:cNvSpPr>
            <a:spLocks noGrp="1"/>
          </p:cNvSpPr>
          <p:nvPr>
            <p:ph type="title"/>
          </p:nvPr>
        </p:nvSpPr>
        <p:spPr>
          <a:xfrm>
            <a:off x="1154955" y="1295400"/>
            <a:ext cx="2793158" cy="1600200"/>
          </a:xfrm>
        </p:spPr>
        <p:txBody>
          <a:bodyPr anchor="b"/>
          <a:lstStyle>
            <a:lvl1pPr algn="l">
              <a:defRPr sz="2400" b="0"/>
            </a:lvl1pPr>
          </a:lstStyle>
          <a:p>
            <a:r>
              <a:rPr lang="en-GB"/>
              <a:t>Click to edit Master title style</a:t>
            </a:r>
            <a:endParaRPr lang="en-US" dirty="0"/>
          </a:p>
        </p:txBody>
      </p:sp>
      <p:sp>
        <p:nvSpPr>
          <p:cNvPr id="1048986" name="Content Placeholder 2"/>
          <p:cNvSpPr>
            <a:spLocks noGrp="1"/>
          </p:cNvSpPr>
          <p:nvPr>
            <p:ph idx="1"/>
          </p:nvPr>
        </p:nvSpPr>
        <p:spPr>
          <a:xfrm>
            <a:off x="5781146" y="1447800"/>
            <a:ext cx="5190066" cy="457200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48987"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048988" name="Date Placeholder 4"/>
          <p:cNvSpPr>
            <a:spLocks noGrp="1"/>
          </p:cNvSpPr>
          <p:nvPr>
            <p:ph type="dt" sz="half" idx="10"/>
          </p:nvPr>
        </p:nvSpPr>
        <p:spPr/>
        <p:txBody>
          <a:bodyPr/>
          <a:lstStyle/>
          <a:p>
            <a:fld id="{76E86A4C-8E40-4F87-A4F0-01A0687C5742}" type="datetimeFigureOut">
              <a:rPr lang="en-US" dirty="0"/>
              <a:pPr/>
              <a:t>1/9/2023</a:t>
            </a:fld>
            <a:endParaRPr lang="en-US" dirty="0"/>
          </a:p>
        </p:txBody>
      </p:sp>
      <p:sp>
        <p:nvSpPr>
          <p:cNvPr id="1048989" name="Footer Placeholder 5"/>
          <p:cNvSpPr>
            <a:spLocks noGrp="1"/>
          </p:cNvSpPr>
          <p:nvPr>
            <p:ph type="ftr" sz="quarter" idx="11"/>
          </p:nvPr>
        </p:nvSpPr>
        <p:spPr/>
        <p:txBody>
          <a:bodyPr/>
          <a:lstStyle/>
          <a:p>
            <a:endParaRPr lang="en-US" dirty="0"/>
          </a:p>
        </p:txBody>
      </p:sp>
      <p:sp>
        <p:nvSpPr>
          <p:cNvPr id="1048990"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8991"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390" name="Group 8"/>
          <p:cNvGrpSpPr/>
          <p:nvPr/>
        </p:nvGrpSpPr>
        <p:grpSpPr>
          <a:xfrm>
            <a:off x="0" y="0"/>
            <a:ext cx="12192000" cy="6858000"/>
            <a:chOff x="0" y="0"/>
            <a:chExt cx="12192000" cy="6858000"/>
          </a:xfrm>
        </p:grpSpPr>
        <p:sp>
          <p:nvSpPr>
            <p:cNvPr id="1049007"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49008" name="Oval 16"/>
            <p:cNvSpPr/>
            <p:nvPr/>
          </p:nvSpPr>
          <p:spPr>
            <a:xfrm>
              <a:off x="0" y="2667000"/>
              <a:ext cx="4191000" cy="4191000"/>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9009" name="Oval 17"/>
            <p:cNvSpPr/>
            <p:nvPr/>
          </p:nvSpPr>
          <p:spPr>
            <a:xfrm>
              <a:off x="0" y="2895600"/>
              <a:ext cx="2362200" cy="2362200"/>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9010" name="Oval 18"/>
            <p:cNvSpPr/>
            <p:nvPr/>
          </p:nvSpPr>
          <p:spPr>
            <a:xfrm>
              <a:off x="8609012" y="5867400"/>
              <a:ext cx="990600" cy="990600"/>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9011" name="Oval 19"/>
            <p:cNvSpPr/>
            <p:nvPr/>
          </p:nvSpPr>
          <p:spPr>
            <a:xfrm>
              <a:off x="8609012" y="1676400"/>
              <a:ext cx="2819400" cy="2819400"/>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9012" name="Oval 20"/>
            <p:cNvSpPr/>
            <p:nvPr/>
          </p:nvSpPr>
          <p:spPr>
            <a:xfrm>
              <a:off x="7999412" y="8464"/>
              <a:ext cx="1600200" cy="1600200"/>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9013"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49014"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49015"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490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49017" name="Title 1"/>
          <p:cNvSpPr>
            <a:spLocks noGrp="1"/>
          </p:cNvSpPr>
          <p:nvPr>
            <p:ph type="title"/>
          </p:nvPr>
        </p:nvSpPr>
        <p:spPr>
          <a:xfrm>
            <a:off x="1154955" y="1693333"/>
            <a:ext cx="3865134" cy="1735667"/>
          </a:xfrm>
        </p:spPr>
        <p:txBody>
          <a:bodyPr anchor="b">
            <a:normAutofit/>
          </a:bodyPr>
          <a:lstStyle>
            <a:lvl1pPr algn="l">
              <a:defRPr sz="3600" b="0"/>
            </a:lvl1pPr>
          </a:lstStyle>
          <a:p>
            <a:r>
              <a:rPr lang="en-GB"/>
              <a:t>Click to edit Master title style</a:t>
            </a:r>
            <a:endParaRPr lang="en-US" dirty="0"/>
          </a:p>
        </p:txBody>
      </p:sp>
      <p:sp>
        <p:nvSpPr>
          <p:cNvPr id="1049018"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GB"/>
              <a:t>Click icon to add picture</a:t>
            </a:r>
            <a:endParaRPr lang="en-US" dirty="0"/>
          </a:p>
        </p:txBody>
      </p:sp>
      <p:sp>
        <p:nvSpPr>
          <p:cNvPr id="1049019"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049020" name="Date Placeholder 4"/>
          <p:cNvSpPr>
            <a:spLocks noGrp="1"/>
          </p:cNvSpPr>
          <p:nvPr>
            <p:ph type="dt" sz="half" idx="10"/>
          </p:nvPr>
        </p:nvSpPr>
        <p:spPr/>
        <p:txBody>
          <a:bodyPr/>
          <a:lstStyle/>
          <a:p>
            <a:fld id="{35E72C73-2D91-4E12-BA25-F0AA0C03599B}" type="datetimeFigureOut">
              <a:rPr lang="en-US" dirty="0"/>
              <a:pPr/>
              <a:t>1/9/2023</a:t>
            </a:fld>
            <a:endParaRPr lang="en-US" dirty="0"/>
          </a:p>
        </p:txBody>
      </p:sp>
      <p:sp>
        <p:nvSpPr>
          <p:cNvPr id="1049021" name="Footer Placeholder 5"/>
          <p:cNvSpPr>
            <a:spLocks noGrp="1"/>
          </p:cNvSpPr>
          <p:nvPr>
            <p:ph type="ftr" sz="quarter" idx="11"/>
          </p:nvPr>
        </p:nvSpPr>
        <p:spPr/>
        <p:txBody>
          <a:bodyPr/>
          <a:lstStyle/>
          <a:p>
            <a:endParaRPr lang="en-US" dirty="0"/>
          </a:p>
        </p:txBody>
      </p:sp>
      <p:sp>
        <p:nvSpPr>
          <p:cNvPr id="1049022"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9023"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7"/>
          <p:cNvGrpSpPr/>
          <p:nvPr/>
        </p:nvGrpSpPr>
        <p:grpSpPr>
          <a:xfrm>
            <a:off x="0" y="0"/>
            <a:ext cx="12192000" cy="6858000"/>
            <a:chOff x="0" y="0"/>
            <a:chExt cx="12192000" cy="6858000"/>
          </a:xfrm>
        </p:grpSpPr>
        <p:sp>
          <p:nvSpPr>
            <p:cNvPr id="1048576"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48577" name="Oval 12"/>
            <p:cNvSpPr/>
            <p:nvPr/>
          </p:nvSpPr>
          <p:spPr>
            <a:xfrm>
              <a:off x="0" y="2667000"/>
              <a:ext cx="4191000" cy="4191000"/>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578" name="Oval 14"/>
            <p:cNvSpPr/>
            <p:nvPr/>
          </p:nvSpPr>
          <p:spPr>
            <a:xfrm>
              <a:off x="0" y="2895600"/>
              <a:ext cx="2362200" cy="2362200"/>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579" name="Oval 17"/>
            <p:cNvSpPr/>
            <p:nvPr/>
          </p:nvSpPr>
          <p:spPr>
            <a:xfrm>
              <a:off x="8609012" y="5867400"/>
              <a:ext cx="990600" cy="990600"/>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580" name="Oval 15"/>
            <p:cNvSpPr/>
            <p:nvPr/>
          </p:nvSpPr>
          <p:spPr>
            <a:xfrm>
              <a:off x="8609012" y="1676400"/>
              <a:ext cx="2819400" cy="2819400"/>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581" name="Oval 16"/>
            <p:cNvSpPr/>
            <p:nvPr/>
          </p:nvSpPr>
          <p:spPr>
            <a:xfrm>
              <a:off x="7999412" y="8464"/>
              <a:ext cx="1600200" cy="1600200"/>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sp>
        <p:sp>
          <p:nvSpPr>
            <p:cNvPr id="1048582"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48583"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04858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48585"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GB"/>
              <a:t>Click to edit Master title style</a:t>
            </a:r>
            <a:endParaRPr lang="en-US" dirty="0"/>
          </a:p>
        </p:txBody>
      </p:sp>
      <p:sp>
        <p:nvSpPr>
          <p:cNvPr id="1048586"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48587"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pPr/>
              <a:t>1/9/2023</a:t>
            </a:fld>
            <a:endParaRPr lang="en-US" dirty="0"/>
          </a:p>
        </p:txBody>
      </p:sp>
      <p:sp>
        <p:nvSpPr>
          <p:cNvPr id="1048588"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1048589"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8590"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9" name="Title 1"/>
          <p:cNvSpPr>
            <a:spLocks noGrp="1"/>
          </p:cNvSpPr>
          <p:nvPr>
            <p:ph type="ctrTitle"/>
          </p:nvPr>
        </p:nvSpPr>
        <p:spPr>
          <a:xfrm>
            <a:off x="704030" y="-2162098"/>
            <a:ext cx="14335441" cy="4255269"/>
          </a:xfrm>
        </p:spPr>
        <p:txBody>
          <a:bodyPr/>
          <a:lstStyle/>
          <a:p>
            <a:r>
              <a:rPr lang="en-IN" sz="4600" b="1" i="1" u="sng" dirty="0">
                <a:solidFill>
                  <a:schemeClr val="bg1"/>
                </a:solidFill>
                <a:latin typeface="Algerian" panose="04020705040A02060702" pitchFamily="82" charset="0"/>
              </a:rPr>
              <a:t>PROGNOSIS in periodontal Diseases </a:t>
            </a:r>
          </a:p>
        </p:txBody>
      </p:sp>
      <p:sp>
        <p:nvSpPr>
          <p:cNvPr id="1048602" name="TextBox 3"/>
          <p:cNvSpPr txBox="1"/>
          <p:nvPr/>
        </p:nvSpPr>
        <p:spPr>
          <a:xfrm flipH="1">
            <a:off x="6447500" y="-2162098"/>
            <a:ext cx="3327245" cy="358141"/>
          </a:xfrm>
          <a:prstGeom prst="rect">
            <a:avLst/>
          </a:prstGeom>
          <a:noFill/>
        </p:spPr>
        <p:txBody>
          <a:bodyPr wrap="square" rtlCol="0">
            <a:spAutoFit/>
          </a:bodyPr>
          <a:lstStyle/>
          <a:p>
            <a:pPr algn="l"/>
            <a:endParaRPr lang="en-US" dirty="0"/>
          </a:p>
        </p:txBody>
      </p:sp>
      <p:sp>
        <p:nvSpPr>
          <p:cNvPr id="1049061" name="TextBox 1049060"/>
          <p:cNvSpPr txBox="1"/>
          <p:nvPr/>
        </p:nvSpPr>
        <p:spPr>
          <a:xfrm>
            <a:off x="4261817" y="4421828"/>
            <a:ext cx="6468590" cy="802640"/>
          </a:xfrm>
          <a:prstGeom prst="rect">
            <a:avLst/>
          </a:prstGeom>
        </p:spPr>
        <p:txBody>
          <a:bodyPr wrap="square" rtlCol="0">
            <a:spAutoFit/>
          </a:bodyPr>
          <a:lstStyle/>
          <a:p>
            <a:pPr algn="r"/>
            <a:r>
              <a:rPr lang="en-US" sz="2400" b="1" cap="none" dirty="0">
                <a:solidFill>
                  <a:schemeClr val="bg1"/>
                </a:solidFill>
                <a:latin typeface="Times New Roman" panose="02020603050405020304" pitchFamily="18" charset="0"/>
                <a:cs typeface="Times New Roman" panose="02020603050405020304" pitchFamily="18" charset="0"/>
              </a:rPr>
              <a:t>Presented by : Shruti Tanaji Deshmukh</a:t>
            </a:r>
            <a:endParaRPr lang="zh-CN" altLang="en-US" sz="2800"/>
          </a:p>
          <a:p>
            <a:pPr algn="r"/>
            <a:r>
              <a:rPr lang="en-US" altLang="en-US" sz="2400" b="1" cap="none" dirty="0">
                <a:solidFill>
                  <a:schemeClr val="bg1"/>
                </a:solidFill>
                <a:latin typeface="Times New Roman" panose="02020603050405020304" pitchFamily="18" charset="0"/>
                <a:cs typeface="Times New Roman" panose="02020603050405020304" pitchFamily="18" charset="0"/>
              </a:rPr>
              <a:t>Intern</a:t>
            </a:r>
            <a:endParaRPr lang="en-GB" sz="280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3" name="TextBox 4"/>
          <p:cNvSpPr txBox="1"/>
          <p:nvPr/>
        </p:nvSpPr>
        <p:spPr>
          <a:xfrm>
            <a:off x="950495" y="561293"/>
            <a:ext cx="10455441" cy="4968240"/>
          </a:xfrm>
          <a:prstGeom prst="rect">
            <a:avLst/>
          </a:prstGeom>
          <a:noFill/>
        </p:spPr>
        <p:txBody>
          <a:bodyPr wrap="square">
            <a:spAutoFit/>
          </a:bodyPr>
          <a:lstStyle/>
          <a:p>
            <a:r>
              <a:rPr lang="en-US" sz="3200" b="1" dirty="0">
                <a:solidFill>
                  <a:srgbClr val="FFC000"/>
                </a:solidFill>
                <a:highlight>
                  <a:srgbClr val="000000"/>
                </a:highlight>
                <a:latin typeface="Times New Roman" panose="02020603050405020304" pitchFamily="18" charset="0"/>
                <a:cs typeface="Times New Roman" panose="02020603050405020304" pitchFamily="18" charset="0"/>
              </a:rPr>
              <a:t>Overall Versus Individual Tooth Prognosis</a:t>
            </a:r>
          </a:p>
          <a:p>
            <a:endParaRPr lang="en-US" sz="3200" b="1" dirty="0">
              <a:solidFill>
                <a:schemeClr val="bg1"/>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q"/>
            </a:pPr>
            <a:r>
              <a:rPr lang="en-US" sz="2400" dirty="0">
                <a:solidFill>
                  <a:schemeClr val="bg1"/>
                </a:solidFill>
                <a:latin typeface="Times New Roman" panose="02020603050405020304" pitchFamily="18" charset="0"/>
                <a:cs typeface="Times New Roman" panose="02020603050405020304" pitchFamily="18" charset="0"/>
              </a:rPr>
              <a:t> </a:t>
            </a:r>
            <a:r>
              <a:rPr lang="en-US" sz="2400" b="1" i="1" dirty="0">
                <a:solidFill>
                  <a:schemeClr val="bg1"/>
                </a:solidFill>
                <a:highlight>
                  <a:srgbClr val="000080"/>
                </a:highlight>
                <a:latin typeface="Times New Roman" panose="02020603050405020304" pitchFamily="18" charset="0"/>
                <a:cs typeface="Times New Roman" panose="02020603050405020304" pitchFamily="18" charset="0"/>
              </a:rPr>
              <a:t>Overall prognosis </a:t>
            </a:r>
          </a:p>
          <a:p>
            <a:pPr marL="342900" indent="-342900" algn="just">
              <a:lnSpc>
                <a:spcPct val="150000"/>
              </a:lnSpc>
              <a:buFontTx/>
              <a:buChar char="-"/>
            </a:pPr>
            <a:r>
              <a:rPr lang="en-US" sz="2400" dirty="0">
                <a:solidFill>
                  <a:schemeClr val="bg1"/>
                </a:solidFill>
                <a:latin typeface="Times New Roman" panose="02020603050405020304" pitchFamily="18" charset="0"/>
                <a:cs typeface="Times New Roman" panose="02020603050405020304" pitchFamily="18" charset="0"/>
              </a:rPr>
              <a:t>Concerned with the dentition as a whole.</a:t>
            </a:r>
          </a:p>
          <a:p>
            <a:pPr marL="342900" indent="-342900" algn="just">
              <a:lnSpc>
                <a:spcPct val="150000"/>
              </a:lnSpc>
              <a:buFontTx/>
              <a:buChar char="-"/>
            </a:pPr>
            <a:r>
              <a:rPr lang="en-US" sz="2400" dirty="0">
                <a:solidFill>
                  <a:schemeClr val="bg1"/>
                </a:solidFill>
                <a:latin typeface="Times New Roman" panose="02020603050405020304" pitchFamily="18" charset="0"/>
                <a:cs typeface="Times New Roman" panose="02020603050405020304" pitchFamily="18" charset="0"/>
              </a:rPr>
              <a:t> Factors that may influence the overall prognosis include:-</a:t>
            </a:r>
          </a:p>
          <a:p>
            <a:pPr marL="457200" indent="-457200" algn="just">
              <a:buFont typeface="+mj-lt"/>
              <a:buAutoNum type="arabicPeriod"/>
            </a:pPr>
            <a:r>
              <a:rPr lang="en-US" sz="2400" dirty="0">
                <a:solidFill>
                  <a:schemeClr val="bg1"/>
                </a:solidFill>
                <a:latin typeface="Times New Roman" panose="02020603050405020304" pitchFamily="18" charset="0"/>
                <a:cs typeface="Times New Roman" panose="02020603050405020304" pitchFamily="18" charset="0"/>
              </a:rPr>
              <a:t> Patient age</a:t>
            </a:r>
          </a:p>
          <a:p>
            <a:pPr marL="457200" indent="-457200" algn="just">
              <a:buFont typeface="+mj-lt"/>
              <a:buAutoNum type="arabicPeriod"/>
            </a:pPr>
            <a:r>
              <a:rPr lang="en-US" sz="2400" dirty="0">
                <a:solidFill>
                  <a:schemeClr val="bg1"/>
                </a:solidFill>
                <a:latin typeface="Times New Roman" panose="02020603050405020304" pitchFamily="18" charset="0"/>
                <a:cs typeface="Times New Roman" panose="02020603050405020304" pitchFamily="18" charset="0"/>
              </a:rPr>
              <a:t> Current severity of disease</a:t>
            </a:r>
          </a:p>
          <a:p>
            <a:pPr marL="457200" indent="-457200" algn="just">
              <a:buFont typeface="+mj-lt"/>
              <a:buAutoNum type="arabicPeriod"/>
            </a:pPr>
            <a:r>
              <a:rPr lang="en-US" sz="2400" dirty="0">
                <a:solidFill>
                  <a:schemeClr val="bg1"/>
                </a:solidFill>
                <a:latin typeface="Times New Roman" panose="02020603050405020304" pitchFamily="18" charset="0"/>
                <a:cs typeface="Times New Roman" panose="02020603050405020304" pitchFamily="18" charset="0"/>
              </a:rPr>
              <a:t>Systemic factors</a:t>
            </a:r>
          </a:p>
          <a:p>
            <a:pPr marL="457200" indent="-457200" algn="just">
              <a:buFont typeface="+mj-lt"/>
              <a:buAutoNum type="arabicPeriod"/>
            </a:pPr>
            <a:r>
              <a:rPr lang="en-US" sz="2400" dirty="0">
                <a:solidFill>
                  <a:schemeClr val="bg1"/>
                </a:solidFill>
                <a:latin typeface="Times New Roman" panose="02020603050405020304" pitchFamily="18" charset="0"/>
                <a:cs typeface="Times New Roman" panose="02020603050405020304" pitchFamily="18" charset="0"/>
              </a:rPr>
              <a:t> Smoking</a:t>
            </a:r>
          </a:p>
          <a:p>
            <a:pPr marL="457200" indent="-457200" algn="just">
              <a:buFont typeface="+mj-lt"/>
              <a:buAutoNum type="arabicPeriod"/>
            </a:pPr>
            <a:r>
              <a:rPr lang="en-US" sz="2400" dirty="0">
                <a:solidFill>
                  <a:schemeClr val="bg1"/>
                </a:solidFill>
                <a:latin typeface="Times New Roman" panose="02020603050405020304" pitchFamily="18" charset="0"/>
                <a:cs typeface="Times New Roman" panose="02020603050405020304" pitchFamily="18" charset="0"/>
              </a:rPr>
              <a:t> The presence of biofilm, calculus, and other local factors; </a:t>
            </a:r>
          </a:p>
          <a:p>
            <a:pPr marL="457200" indent="-457200" algn="just">
              <a:buFont typeface="+mj-lt"/>
              <a:buAutoNum type="arabicPeriod"/>
            </a:pPr>
            <a:r>
              <a:rPr lang="en-US" sz="2400" dirty="0">
                <a:solidFill>
                  <a:schemeClr val="bg1"/>
                </a:solidFill>
                <a:latin typeface="Times New Roman" panose="02020603050405020304" pitchFamily="18" charset="0"/>
                <a:cs typeface="Times New Roman" panose="02020603050405020304" pitchFamily="18" charset="0"/>
              </a:rPr>
              <a:t>Patient compliance</a:t>
            </a:r>
          </a:p>
          <a:p>
            <a:pPr marL="457200" indent="-457200" algn="just">
              <a:buFont typeface="+mj-lt"/>
              <a:buAutoNum type="arabicPeriod"/>
            </a:pPr>
            <a:r>
              <a:rPr lang="en-US" sz="2400" dirty="0">
                <a:solidFill>
                  <a:schemeClr val="bg1"/>
                </a:solidFill>
                <a:latin typeface="Times New Roman" panose="02020603050405020304" pitchFamily="18" charset="0"/>
                <a:cs typeface="Times New Roman" panose="02020603050405020304" pitchFamily="18" charset="0"/>
              </a:rPr>
              <a:t> Prosthetic possibilities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4" name="TextBox 5"/>
          <p:cNvSpPr txBox="1"/>
          <p:nvPr/>
        </p:nvSpPr>
        <p:spPr>
          <a:xfrm>
            <a:off x="1306631" y="1061807"/>
            <a:ext cx="10003054" cy="3647440"/>
          </a:xfrm>
          <a:prstGeom prst="rect">
            <a:avLst/>
          </a:prstGeom>
          <a:noFill/>
        </p:spPr>
        <p:txBody>
          <a:bodyPr wrap="square">
            <a:spAutoFit/>
          </a:bodyPr>
          <a:lstStyle/>
          <a:p>
            <a:pPr marL="342900" indent="-342900" algn="just">
              <a:lnSpc>
                <a:spcPct val="200000"/>
              </a:lnSpc>
              <a:buFontTx/>
              <a:buChar char="-"/>
            </a:pPr>
            <a:r>
              <a:rPr lang="en-US" sz="2400" dirty="0">
                <a:solidFill>
                  <a:schemeClr val="bg1"/>
                </a:solidFill>
                <a:latin typeface="Times New Roman" panose="02020603050405020304" pitchFamily="18" charset="0"/>
                <a:cs typeface="Times New Roman" panose="02020603050405020304" pitchFamily="18" charset="0"/>
              </a:rPr>
              <a:t>The overall prognosis answers the following questions:</a:t>
            </a:r>
          </a:p>
          <a:p>
            <a:pPr marL="342900" indent="-342900" algn="just">
              <a:lnSpc>
                <a:spcPct val="20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 • Should treatment be undertaken? </a:t>
            </a:r>
          </a:p>
          <a:p>
            <a:pPr marL="342900" indent="-342900" algn="just">
              <a:lnSpc>
                <a:spcPct val="20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 • Is treatment likely to succeed? </a:t>
            </a:r>
          </a:p>
          <a:p>
            <a:pPr marL="342900" indent="-342900" algn="just">
              <a:lnSpc>
                <a:spcPct val="20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 • When prosthetic replacements are needed, are the remaining teeth able to       support the added burden of the prosthesis? </a:t>
            </a:r>
            <a:endParaRPr lang="en-IN"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TextBox 4"/>
          <p:cNvSpPr txBox="1"/>
          <p:nvPr/>
        </p:nvSpPr>
        <p:spPr>
          <a:xfrm>
            <a:off x="1537635" y="1726199"/>
            <a:ext cx="9560293" cy="3469640"/>
          </a:xfrm>
          <a:prstGeom prst="rect">
            <a:avLst/>
          </a:prstGeom>
          <a:noFill/>
        </p:spPr>
        <p:txBody>
          <a:bodyPr wrap="square">
            <a:spAutoFit/>
          </a:bodyPr>
          <a:lstStyle/>
          <a:p>
            <a:pPr marL="342900" indent="-342900" algn="just">
              <a:buFont typeface="Wingdings" panose="05000000000000000000" pitchFamily="2" charset="2"/>
              <a:buChar char="q"/>
            </a:pPr>
            <a:r>
              <a:rPr lang="en-US" sz="2400" dirty="0">
                <a:solidFill>
                  <a:schemeClr val="bg1"/>
                </a:solidFill>
                <a:latin typeface="Times New Roman" panose="02020603050405020304" pitchFamily="18" charset="0"/>
                <a:cs typeface="Times New Roman" panose="02020603050405020304" pitchFamily="18" charset="0"/>
              </a:rPr>
              <a:t> </a:t>
            </a:r>
            <a:r>
              <a:rPr lang="en-US" sz="2400" b="1" i="1" dirty="0">
                <a:solidFill>
                  <a:schemeClr val="bg1"/>
                </a:solidFill>
                <a:highlight>
                  <a:srgbClr val="000080"/>
                </a:highlight>
                <a:latin typeface="Times New Roman" panose="02020603050405020304" pitchFamily="18" charset="0"/>
                <a:cs typeface="Times New Roman" panose="02020603050405020304" pitchFamily="18" charset="0"/>
              </a:rPr>
              <a:t>Individual tooth prognosis</a:t>
            </a:r>
          </a:p>
          <a:p>
            <a:pPr algn="just"/>
            <a:endParaRPr lang="en-US" sz="24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sz="2400" dirty="0">
                <a:solidFill>
                  <a:schemeClr val="bg1"/>
                </a:solidFill>
                <a:latin typeface="Times New Roman" panose="02020603050405020304" pitchFamily="18" charset="0"/>
                <a:cs typeface="Times New Roman" panose="02020603050405020304" pitchFamily="18" charset="0"/>
              </a:rPr>
              <a:t> - Determined after the overall prognosis and is affected by it. </a:t>
            </a:r>
          </a:p>
          <a:p>
            <a:pPr algn="just">
              <a:lnSpc>
                <a:spcPct val="150000"/>
              </a:lnSpc>
            </a:pPr>
            <a:endParaRPr lang="en-US" sz="24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sz="2400" dirty="0">
                <a:solidFill>
                  <a:schemeClr val="bg1"/>
                </a:solidFill>
                <a:latin typeface="Times New Roman" panose="02020603050405020304" pitchFamily="18" charset="0"/>
                <a:cs typeface="Times New Roman" panose="02020603050405020304" pitchFamily="18" charset="0"/>
              </a:rPr>
              <a:t> -For example, in a patient with a poor overall prognosis, the dentist likely would not attempt to retain a tooth that has a questionable prognosis because of local conditions.</a:t>
            </a:r>
            <a:endParaRPr lang="en-IN"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4311" name="Table 5"/>
          <p:cNvGraphicFramePr>
            <a:graphicFrameLocks noGrp="1"/>
          </p:cNvGraphicFramePr>
          <p:nvPr/>
        </p:nvGraphicFramePr>
        <p:xfrm>
          <a:off x="962527" y="719666"/>
          <a:ext cx="9817768" cy="5394960"/>
        </p:xfrm>
        <a:graphic>
          <a:graphicData uri="http://schemas.openxmlformats.org/drawingml/2006/table">
            <a:tbl>
              <a:tblPr firstRow="1" bandRow="1">
                <a:tableStyleId>{5C22544A-7EE6-4342-B048-85BDC9FD1C3A}</a:tableStyleId>
              </a:tblPr>
              <a:tblGrid>
                <a:gridCol w="4880299"/>
                <a:gridCol w="4937469"/>
              </a:tblGrid>
              <a:tr h="370840">
                <a:tc>
                  <a:txBody>
                    <a:bodyPr/>
                    <a:lstStyle/>
                    <a:p>
                      <a:r>
                        <a:rPr lang="en-IN" sz="2400" dirty="0">
                          <a:latin typeface="Times New Roman" panose="02020603050405020304" pitchFamily="18" charset="0"/>
                          <a:cs typeface="Times New Roman" panose="02020603050405020304" pitchFamily="18" charset="0"/>
                        </a:rPr>
                        <a:t>INDIVIDUAL TOOTH PROGNOSIS</a:t>
                      </a:r>
                    </a:p>
                  </a:txBody>
                  <a:tcPr/>
                </a:tc>
                <a:tc>
                  <a:txBody>
                    <a:bodyPr/>
                    <a:lstStyle/>
                    <a:p>
                      <a:r>
                        <a:rPr lang="en-IN" sz="2400" dirty="0">
                          <a:latin typeface="Times New Roman" panose="02020603050405020304" pitchFamily="18" charset="0"/>
                          <a:cs typeface="Times New Roman" panose="02020603050405020304" pitchFamily="18" charset="0"/>
                        </a:rPr>
                        <a:t>OVERALL TOOTH PROGNOSIS</a:t>
                      </a:r>
                    </a:p>
                  </a:txBody>
                  <a:tcPr/>
                </a:tc>
              </a:tr>
              <a:tr h="370840">
                <a:tc>
                  <a:txBody>
                    <a:bodyPr/>
                    <a:lstStyle/>
                    <a:p>
                      <a:r>
                        <a:rPr lang="en-IN" sz="2400" dirty="0">
                          <a:latin typeface="Times New Roman" panose="02020603050405020304" pitchFamily="18" charset="0"/>
                          <a:cs typeface="Times New Roman" panose="02020603050405020304" pitchFamily="18" charset="0"/>
                        </a:rPr>
                        <a:t>Percentage of bone loss</a:t>
                      </a:r>
                    </a:p>
                  </a:txBody>
                  <a:tcPr/>
                </a:tc>
                <a:tc>
                  <a:txBody>
                    <a:bodyPr/>
                    <a:lstStyle/>
                    <a:p>
                      <a:r>
                        <a:rPr lang="en-IN" sz="2400" dirty="0">
                          <a:latin typeface="Times New Roman" panose="02020603050405020304" pitchFamily="18" charset="0"/>
                          <a:cs typeface="Times New Roman" panose="02020603050405020304" pitchFamily="18" charset="0"/>
                        </a:rPr>
                        <a:t>Age</a:t>
                      </a:r>
                    </a:p>
                  </a:txBody>
                  <a:tcPr/>
                </a:tc>
              </a:tr>
              <a:tr h="370840">
                <a:tc>
                  <a:txBody>
                    <a:bodyPr/>
                    <a:lstStyle/>
                    <a:p>
                      <a:r>
                        <a:rPr lang="en-IN" sz="2400" dirty="0">
                          <a:latin typeface="Times New Roman" panose="02020603050405020304" pitchFamily="18" charset="0"/>
                          <a:cs typeface="Times New Roman" panose="02020603050405020304" pitchFamily="18" charset="0"/>
                        </a:rPr>
                        <a:t>Deepest probing depth</a:t>
                      </a:r>
                    </a:p>
                  </a:txBody>
                  <a:tcPr/>
                </a:tc>
                <a:tc>
                  <a:txBody>
                    <a:bodyPr/>
                    <a:lstStyle/>
                    <a:p>
                      <a:r>
                        <a:rPr lang="en-IN" sz="2400" dirty="0">
                          <a:latin typeface="Times New Roman" panose="02020603050405020304" pitchFamily="18" charset="0"/>
                          <a:cs typeface="Times New Roman" panose="02020603050405020304" pitchFamily="18" charset="0"/>
                        </a:rPr>
                        <a:t>Medical history</a:t>
                      </a:r>
                    </a:p>
                  </a:txBody>
                  <a:tcPr/>
                </a:tc>
              </a:tr>
              <a:tr h="370840">
                <a:tc>
                  <a:txBody>
                    <a:bodyPr/>
                    <a:lstStyle/>
                    <a:p>
                      <a:r>
                        <a:rPr lang="en-IN" sz="2400" dirty="0">
                          <a:latin typeface="Times New Roman" panose="02020603050405020304" pitchFamily="18" charset="0"/>
                          <a:cs typeface="Times New Roman" panose="02020603050405020304" pitchFamily="18" charset="0"/>
                        </a:rPr>
                        <a:t>Horizontal vertical bone loss</a:t>
                      </a:r>
                    </a:p>
                  </a:txBody>
                  <a:tcPr/>
                </a:tc>
                <a:tc>
                  <a:txBody>
                    <a:bodyPr/>
                    <a:lstStyle/>
                    <a:p>
                      <a:r>
                        <a:rPr lang="en-IN" sz="2400" dirty="0">
                          <a:latin typeface="Times New Roman" panose="02020603050405020304" pitchFamily="18" charset="0"/>
                          <a:cs typeface="Times New Roman" panose="02020603050405020304" pitchFamily="18" charset="0"/>
                        </a:rPr>
                        <a:t>Family history</a:t>
                      </a:r>
                    </a:p>
                  </a:txBody>
                  <a:tcPr/>
                </a:tc>
              </a:tr>
              <a:tr h="370840">
                <a:tc>
                  <a:txBody>
                    <a:bodyPr/>
                    <a:lstStyle/>
                    <a:p>
                      <a:r>
                        <a:rPr lang="en-IN" sz="2400" dirty="0">
                          <a:latin typeface="Times New Roman" panose="02020603050405020304" pitchFamily="18" charset="0"/>
                          <a:cs typeface="Times New Roman" panose="02020603050405020304" pitchFamily="18" charset="0"/>
                        </a:rPr>
                        <a:t>Deepest furcation involvement</a:t>
                      </a:r>
                    </a:p>
                  </a:txBody>
                  <a:tcPr/>
                </a:tc>
                <a:tc>
                  <a:txBody>
                    <a:bodyPr/>
                    <a:lstStyle/>
                    <a:p>
                      <a:r>
                        <a:rPr lang="en-IN" sz="2400" dirty="0">
                          <a:latin typeface="Times New Roman" panose="02020603050405020304" pitchFamily="18" charset="0"/>
                          <a:cs typeface="Times New Roman" panose="02020603050405020304" pitchFamily="18" charset="0"/>
                        </a:rPr>
                        <a:t>Oral hygiene</a:t>
                      </a:r>
                    </a:p>
                  </a:txBody>
                  <a:tcPr/>
                </a:tc>
              </a:tr>
              <a:tr h="370840">
                <a:tc>
                  <a:txBody>
                    <a:bodyPr/>
                    <a:lstStyle/>
                    <a:p>
                      <a:r>
                        <a:rPr lang="en-IN" sz="2400" dirty="0">
                          <a:latin typeface="Times New Roman" panose="02020603050405020304" pitchFamily="18" charset="0"/>
                          <a:cs typeface="Times New Roman" panose="02020603050405020304" pitchFamily="18" charset="0"/>
                        </a:rPr>
                        <a:t>Mobility</a:t>
                      </a:r>
                    </a:p>
                  </a:txBody>
                  <a:tcPr/>
                </a:tc>
                <a:tc>
                  <a:txBody>
                    <a:bodyPr/>
                    <a:lstStyle/>
                    <a:p>
                      <a:r>
                        <a:rPr lang="en-IN" sz="2400" dirty="0">
                          <a:latin typeface="Times New Roman" panose="02020603050405020304" pitchFamily="18" charset="0"/>
                          <a:cs typeface="Times New Roman" panose="02020603050405020304" pitchFamily="18" charset="0"/>
                        </a:rPr>
                        <a:t>Patient compliance</a:t>
                      </a:r>
                    </a:p>
                  </a:txBody>
                  <a:tcPr/>
                </a:tc>
              </a:tr>
              <a:tr h="370840">
                <a:tc>
                  <a:txBody>
                    <a:bodyPr/>
                    <a:lstStyle/>
                    <a:p>
                      <a:r>
                        <a:rPr lang="en-IN" sz="2400" dirty="0">
                          <a:latin typeface="Times New Roman" panose="02020603050405020304" pitchFamily="18" charset="0"/>
                          <a:cs typeface="Times New Roman" panose="02020603050405020304" pitchFamily="18" charset="0"/>
                        </a:rPr>
                        <a:t>Crown root ratio</a:t>
                      </a:r>
                    </a:p>
                  </a:txBody>
                  <a:tcPr/>
                </a:tc>
                <a:tc>
                  <a:txBody>
                    <a:bodyPr/>
                    <a:lstStyle/>
                    <a:p>
                      <a:r>
                        <a:rPr lang="en-IN" sz="2400" dirty="0">
                          <a:latin typeface="Times New Roman" panose="02020603050405020304" pitchFamily="18" charset="0"/>
                          <a:cs typeface="Times New Roman" panose="02020603050405020304" pitchFamily="18" charset="0"/>
                        </a:rPr>
                        <a:t>Maintenance</a:t>
                      </a:r>
                    </a:p>
                  </a:txBody>
                  <a:tcPr/>
                </a:tc>
              </a:tr>
              <a:tr h="370840">
                <a:tc>
                  <a:txBody>
                    <a:bodyPr/>
                    <a:lstStyle/>
                    <a:p>
                      <a:r>
                        <a:rPr lang="en-IN" sz="2400" dirty="0">
                          <a:latin typeface="Times New Roman" panose="02020603050405020304" pitchFamily="18" charset="0"/>
                          <a:cs typeface="Times New Roman" panose="02020603050405020304" pitchFamily="18" charset="0"/>
                        </a:rPr>
                        <a:t>Root form</a:t>
                      </a:r>
                    </a:p>
                  </a:txBody>
                  <a:tcPr/>
                </a:tc>
                <a:tc>
                  <a:txBody>
                    <a:bodyPr/>
                    <a:lstStyle/>
                    <a:p>
                      <a:r>
                        <a:rPr lang="en-IN" sz="2400" dirty="0">
                          <a:latin typeface="Times New Roman" panose="02020603050405020304" pitchFamily="18" charset="0"/>
                          <a:cs typeface="Times New Roman" panose="02020603050405020304" pitchFamily="18" charset="0"/>
                        </a:rPr>
                        <a:t>Parafunctional habits</a:t>
                      </a:r>
                    </a:p>
                  </a:txBody>
                  <a:tcPr/>
                </a:tc>
              </a:tr>
              <a:tr h="370840">
                <a:tc>
                  <a:txBody>
                    <a:bodyPr/>
                    <a:lstStyle/>
                    <a:p>
                      <a:r>
                        <a:rPr lang="en-IN" sz="2400" dirty="0">
                          <a:latin typeface="Times New Roman" panose="02020603050405020304" pitchFamily="18" charset="0"/>
                          <a:cs typeface="Times New Roman" panose="02020603050405020304" pitchFamily="18" charset="0"/>
                        </a:rPr>
                        <a:t>Caries or pulpal involvement</a:t>
                      </a:r>
                    </a:p>
                  </a:txBody>
                  <a:tcPr/>
                </a:tc>
                <a:tc>
                  <a:txBody>
                    <a:bodyPr/>
                    <a:lstStyle/>
                    <a:p>
                      <a:endParaRPr lang="en-IN" sz="2400" dirty="0">
                        <a:latin typeface="Times New Roman" panose="02020603050405020304" pitchFamily="18" charset="0"/>
                        <a:cs typeface="Times New Roman" panose="02020603050405020304" pitchFamily="18" charset="0"/>
                      </a:endParaRPr>
                    </a:p>
                  </a:txBody>
                  <a:tcPr/>
                </a:tc>
              </a:tr>
              <a:tr h="370840">
                <a:tc>
                  <a:txBody>
                    <a:bodyPr/>
                    <a:lstStyle/>
                    <a:p>
                      <a:r>
                        <a:rPr lang="en-IN" sz="2400" dirty="0">
                          <a:latin typeface="Times New Roman" panose="02020603050405020304" pitchFamily="18" charset="0"/>
                          <a:cs typeface="Times New Roman" panose="02020603050405020304" pitchFamily="18" charset="0"/>
                        </a:rPr>
                        <a:t>Tooth malposition</a:t>
                      </a:r>
                    </a:p>
                  </a:txBody>
                  <a:tcPr/>
                </a:tc>
                <a:tc>
                  <a:txBody>
                    <a:bodyPr/>
                    <a:lstStyle/>
                    <a:p>
                      <a:endParaRPr lang="en-IN" sz="2400" dirty="0">
                        <a:latin typeface="Times New Roman" panose="02020603050405020304" pitchFamily="18" charset="0"/>
                        <a:cs typeface="Times New Roman" panose="02020603050405020304" pitchFamily="18" charset="0"/>
                      </a:endParaRPr>
                    </a:p>
                  </a:txBody>
                  <a:tcPr/>
                </a:tc>
              </a:tr>
              <a:tr h="370840">
                <a:tc>
                  <a:txBody>
                    <a:bodyPr/>
                    <a:lstStyle/>
                    <a:p>
                      <a:r>
                        <a:rPr lang="en-IN" sz="2400" dirty="0">
                          <a:latin typeface="Times New Roman" panose="02020603050405020304" pitchFamily="18" charset="0"/>
                          <a:cs typeface="Times New Roman" panose="02020603050405020304" pitchFamily="18" charset="0"/>
                        </a:rPr>
                        <a:t>Fixed or removable prosthesis</a:t>
                      </a:r>
                    </a:p>
                  </a:txBody>
                  <a:tcPr/>
                </a:tc>
                <a:tc>
                  <a:txBody>
                    <a:bodyPr/>
                    <a:lstStyle/>
                    <a:p>
                      <a:endParaRPr lang="en-IN" sz="2400" dirty="0">
                        <a:latin typeface="Times New Roman" panose="02020603050405020304" pitchFamily="18" charset="0"/>
                        <a:cs typeface="Times New Roman" panose="02020603050405020304" pitchFamily="18" charset="0"/>
                      </a:endParaRPr>
                    </a:p>
                  </a:txBody>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6" name="Title 1"/>
          <p:cNvSpPr>
            <a:spLocks noGrp="1"/>
          </p:cNvSpPr>
          <p:nvPr>
            <p:ph type="ctrTitle"/>
          </p:nvPr>
        </p:nvSpPr>
        <p:spPr>
          <a:xfrm>
            <a:off x="741145" y="-1480864"/>
            <a:ext cx="10414611" cy="2677648"/>
          </a:xfrm>
        </p:spPr>
        <p:txBody>
          <a:bodyPr/>
          <a:lstStyle/>
          <a:p>
            <a:r>
              <a:rPr lang="en-US" sz="3600" b="1" dirty="0">
                <a:solidFill>
                  <a:schemeClr val="bg1"/>
                </a:solidFill>
                <a:latin typeface="Times New Roman" panose="02020603050405020304" pitchFamily="18" charset="0"/>
                <a:cs typeface="Times New Roman" panose="02020603050405020304" pitchFamily="18" charset="0"/>
              </a:rPr>
              <a:t>Factors to Consider When Determining a Prognosis</a:t>
            </a:r>
            <a:endParaRPr lang="en-IN" sz="36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4194312" name="Table 4"/>
          <p:cNvGraphicFramePr>
            <a:graphicFrameLocks noGrp="1"/>
          </p:cNvGraphicFramePr>
          <p:nvPr/>
        </p:nvGraphicFramePr>
        <p:xfrm>
          <a:off x="741145" y="1345309"/>
          <a:ext cx="10712915" cy="4846320"/>
        </p:xfrm>
        <a:graphic>
          <a:graphicData uri="http://schemas.openxmlformats.org/drawingml/2006/table">
            <a:tbl>
              <a:tblPr firstRow="1" bandRow="1">
                <a:tableStyleId>{5C22544A-7EE6-4342-B048-85BDC9FD1C3A}</a:tableStyleId>
              </a:tblPr>
              <a:tblGrid>
                <a:gridCol w="2142583"/>
                <a:gridCol w="2142583"/>
                <a:gridCol w="2142583"/>
                <a:gridCol w="2142583"/>
                <a:gridCol w="2142583"/>
              </a:tblGrid>
              <a:tr h="370840">
                <a:tc>
                  <a:txBody>
                    <a:bodyPr/>
                    <a:lstStyle/>
                    <a:p>
                      <a:r>
                        <a:rPr lang="en-IN" dirty="0">
                          <a:latin typeface="Times New Roman" panose="02020603050405020304" pitchFamily="18" charset="0"/>
                          <a:cs typeface="Times New Roman" panose="02020603050405020304" pitchFamily="18" charset="0"/>
                        </a:rPr>
                        <a:t>Overall Clinical Factors </a:t>
                      </a:r>
                    </a:p>
                  </a:txBody>
                  <a:tcPr/>
                </a:tc>
                <a:tc>
                  <a:txBody>
                    <a:bodyPr/>
                    <a:lstStyle/>
                    <a:p>
                      <a:r>
                        <a:rPr lang="en-IN" dirty="0">
                          <a:latin typeface="Times New Roman" panose="02020603050405020304" pitchFamily="18" charset="0"/>
                          <a:cs typeface="Times New Roman" panose="02020603050405020304" pitchFamily="18" charset="0"/>
                        </a:rPr>
                        <a:t>Systemic and Environmental Factors </a:t>
                      </a:r>
                    </a:p>
                  </a:txBody>
                  <a:tcPr/>
                </a:tc>
                <a:tc>
                  <a:txBody>
                    <a:bodyPr/>
                    <a:lstStyle/>
                    <a:p>
                      <a:r>
                        <a:rPr lang="en-IN" dirty="0">
                          <a:latin typeface="Times New Roman" panose="02020603050405020304" pitchFamily="18" charset="0"/>
                          <a:cs typeface="Times New Roman" panose="02020603050405020304" pitchFamily="18" charset="0"/>
                        </a:rPr>
                        <a:t>Local Factors</a:t>
                      </a:r>
                    </a:p>
                  </a:txBody>
                  <a:tcPr/>
                </a:tc>
                <a:tc>
                  <a:txBody>
                    <a:bodyPr/>
                    <a:lstStyle/>
                    <a:p>
                      <a:r>
                        <a:rPr lang="en-IN" dirty="0">
                          <a:latin typeface="Times New Roman" panose="02020603050405020304" pitchFamily="18" charset="0"/>
                          <a:cs typeface="Times New Roman" panose="02020603050405020304" pitchFamily="18" charset="0"/>
                        </a:rPr>
                        <a:t>Anatomic Factors</a:t>
                      </a:r>
                    </a:p>
                  </a:txBody>
                  <a:tcPr/>
                </a:tc>
                <a:tc>
                  <a:txBody>
                    <a:bodyPr/>
                    <a:lstStyle/>
                    <a:p>
                      <a:r>
                        <a:rPr lang="en-IN" dirty="0">
                          <a:latin typeface="Times New Roman" panose="02020603050405020304" pitchFamily="18" charset="0"/>
                          <a:cs typeface="Times New Roman" panose="02020603050405020304" pitchFamily="18" charset="0"/>
                        </a:rPr>
                        <a:t>Prosthetic and Restorative Factors</a:t>
                      </a:r>
                    </a:p>
                  </a:txBody>
                  <a:tcPr/>
                </a:tc>
              </a:tr>
              <a:tr h="370840">
                <a:tc>
                  <a:txBody>
                    <a:bodyPr/>
                    <a:lstStyle/>
                    <a:p>
                      <a:pPr>
                        <a:lnSpc>
                          <a:spcPct val="150000"/>
                        </a:lnSpc>
                      </a:pPr>
                      <a:r>
                        <a:rPr lang="en-US" dirty="0">
                          <a:latin typeface="Times New Roman" panose="02020603050405020304" pitchFamily="18" charset="0"/>
                          <a:cs typeface="Times New Roman" panose="02020603050405020304" pitchFamily="18" charset="0"/>
                        </a:rPr>
                        <a:t>Patient age </a:t>
                      </a:r>
                    </a:p>
                    <a:p>
                      <a:pPr>
                        <a:lnSpc>
                          <a:spcPct val="150000"/>
                        </a:lnSpc>
                      </a:pPr>
                      <a:r>
                        <a:rPr lang="en-US" dirty="0">
                          <a:latin typeface="Times New Roman" panose="02020603050405020304" pitchFamily="18" charset="0"/>
                          <a:cs typeface="Times New Roman" panose="02020603050405020304" pitchFamily="18" charset="0"/>
                        </a:rPr>
                        <a:t>Disease severity Biofilm control Patient compliance </a:t>
                      </a:r>
                      <a:endParaRPr lang="en-IN"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dirty="0">
                          <a:latin typeface="Times New Roman" panose="02020603050405020304" pitchFamily="18" charset="0"/>
                          <a:cs typeface="Times New Roman" panose="02020603050405020304" pitchFamily="18" charset="0"/>
                        </a:rPr>
                        <a:t>Smoking </a:t>
                      </a:r>
                    </a:p>
                    <a:p>
                      <a:pPr>
                        <a:lnSpc>
                          <a:spcPct val="150000"/>
                        </a:lnSpc>
                      </a:pPr>
                      <a:r>
                        <a:rPr lang="en-US" dirty="0">
                          <a:latin typeface="Times New Roman" panose="02020603050405020304" pitchFamily="18" charset="0"/>
                          <a:cs typeface="Times New Roman" panose="02020603050405020304" pitchFamily="18" charset="0"/>
                        </a:rPr>
                        <a:t>Systemic disease or condition</a:t>
                      </a:r>
                    </a:p>
                    <a:p>
                      <a:pPr>
                        <a:lnSpc>
                          <a:spcPct val="150000"/>
                        </a:lnSpc>
                      </a:pPr>
                      <a:r>
                        <a:rPr lang="en-US" dirty="0">
                          <a:latin typeface="Times New Roman" panose="02020603050405020304" pitchFamily="18" charset="0"/>
                          <a:cs typeface="Times New Roman" panose="02020603050405020304" pitchFamily="18" charset="0"/>
                        </a:rPr>
                        <a:t> Genetic factors Stress</a:t>
                      </a:r>
                      <a:endParaRPr lang="en-IN"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en-US" dirty="0">
                          <a:latin typeface="Times New Roman" panose="02020603050405020304" pitchFamily="18" charset="0"/>
                          <a:cs typeface="Times New Roman" panose="02020603050405020304" pitchFamily="18" charset="0"/>
                        </a:rPr>
                        <a:t>Biofilm and calculus Subgingival restorations </a:t>
                      </a:r>
                      <a:endParaRPr lang="en-IN" dirty="0">
                        <a:latin typeface="Times New Roman" panose="02020603050405020304" pitchFamily="18" charset="0"/>
                        <a:cs typeface="Times New Roman" panose="02020603050405020304" pitchFamily="18" charset="0"/>
                      </a:endParaRPr>
                    </a:p>
                  </a:txBody>
                  <a:tcPr/>
                </a:tc>
                <a:tc>
                  <a:txBody>
                    <a:bodyPr/>
                    <a:lstStyle/>
                    <a:p>
                      <a:r>
                        <a:rPr lang="en-IN" dirty="0">
                          <a:latin typeface="Times New Roman" panose="02020603050405020304" pitchFamily="18" charset="0"/>
                          <a:cs typeface="Times New Roman" panose="02020603050405020304" pitchFamily="18" charset="0"/>
                        </a:rPr>
                        <a:t>Short, tapered roots Cervical enamel projections </a:t>
                      </a:r>
                    </a:p>
                    <a:p>
                      <a:r>
                        <a:rPr lang="en-IN" dirty="0">
                          <a:latin typeface="Times New Roman" panose="02020603050405020304" pitchFamily="18" charset="0"/>
                          <a:cs typeface="Times New Roman" panose="02020603050405020304" pitchFamily="18" charset="0"/>
                        </a:rPr>
                        <a:t>Enamel pearls Bifurcation ridges Root concavities Developmental grooves</a:t>
                      </a:r>
                    </a:p>
                    <a:p>
                      <a:r>
                        <a:rPr lang="en-IN" dirty="0">
                          <a:latin typeface="Times New Roman" panose="02020603050405020304" pitchFamily="18" charset="0"/>
                          <a:cs typeface="Times New Roman" panose="02020603050405020304" pitchFamily="18" charset="0"/>
                        </a:rPr>
                        <a:t> Root proximity Furcation </a:t>
                      </a:r>
                    </a:p>
                    <a:p>
                      <a:r>
                        <a:rPr lang="en-IN" dirty="0">
                          <a:latin typeface="Times New Roman" panose="02020603050405020304" pitchFamily="18" charset="0"/>
                          <a:cs typeface="Times New Roman" panose="02020603050405020304" pitchFamily="18" charset="0"/>
                        </a:rPr>
                        <a:t>Tooth mobility Caries</a:t>
                      </a:r>
                    </a:p>
                    <a:p>
                      <a:r>
                        <a:rPr lang="en-IN" dirty="0">
                          <a:latin typeface="Times New Roman" panose="02020603050405020304" pitchFamily="18" charset="0"/>
                          <a:cs typeface="Times New Roman" panose="02020603050405020304" pitchFamily="18" charset="0"/>
                        </a:rPr>
                        <a:t> Tooth vitality </a:t>
                      </a:r>
                    </a:p>
                    <a:p>
                      <a:r>
                        <a:rPr lang="en-IN" dirty="0">
                          <a:latin typeface="Times New Roman" panose="02020603050405020304" pitchFamily="18" charset="0"/>
                          <a:cs typeface="Times New Roman" panose="02020603050405020304" pitchFamily="18" charset="0"/>
                        </a:rPr>
                        <a:t>Root resorption</a:t>
                      </a:r>
                    </a:p>
                  </a:txBody>
                  <a:tcPr/>
                </a:tc>
                <a:tc>
                  <a:txBody>
                    <a:bodyPr/>
                    <a:lstStyle/>
                    <a:p>
                      <a:r>
                        <a:rPr lang="en-IN" dirty="0">
                          <a:latin typeface="Times New Roman" panose="02020603050405020304" pitchFamily="18" charset="0"/>
                          <a:cs typeface="Times New Roman" panose="02020603050405020304" pitchFamily="18" charset="0"/>
                        </a:rPr>
                        <a:t>Abutment selection </a:t>
                      </a:r>
                    </a:p>
                  </a:txBody>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7" name="TextBox 4"/>
          <p:cNvSpPr txBox="1"/>
          <p:nvPr/>
        </p:nvSpPr>
        <p:spPr>
          <a:xfrm>
            <a:off x="3135429" y="761028"/>
            <a:ext cx="6097604" cy="646331"/>
          </a:xfrm>
          <a:prstGeom prst="rect">
            <a:avLst/>
          </a:prstGeom>
          <a:noFill/>
        </p:spPr>
        <p:txBody>
          <a:bodyPr wrap="square">
            <a:spAutoFit/>
          </a:bodyPr>
          <a:lstStyle/>
          <a:p>
            <a:r>
              <a:rPr lang="en-IN" sz="3600" b="1" i="1" dirty="0">
                <a:highlight>
                  <a:srgbClr val="00FFFF"/>
                </a:highlight>
              </a:rPr>
              <a:t>Overall Clinical Factors</a:t>
            </a:r>
          </a:p>
        </p:txBody>
      </p:sp>
      <p:sp>
        <p:nvSpPr>
          <p:cNvPr id="1048648" name="TextBox 6"/>
          <p:cNvSpPr txBox="1"/>
          <p:nvPr/>
        </p:nvSpPr>
        <p:spPr>
          <a:xfrm>
            <a:off x="1518385" y="2059394"/>
            <a:ext cx="8857649" cy="3355340"/>
          </a:xfrm>
          <a:prstGeom prst="rect">
            <a:avLst/>
          </a:prstGeom>
          <a:noFill/>
        </p:spPr>
        <p:txBody>
          <a:bodyPr wrap="square">
            <a:spAutoFit/>
          </a:bodyPr>
          <a:lstStyle/>
          <a:p>
            <a:r>
              <a:rPr lang="en-US" sz="2800" b="1" i="1" u="sng" dirty="0">
                <a:solidFill>
                  <a:srgbClr val="FFC000"/>
                </a:solidFill>
                <a:latin typeface="Times New Roman" panose="02020603050405020304" pitchFamily="18" charset="0"/>
                <a:cs typeface="Times New Roman" panose="02020603050405020304" pitchFamily="18" charset="0"/>
              </a:rPr>
              <a:t>Patient Age</a:t>
            </a:r>
          </a:p>
          <a:p>
            <a:pPr marL="342900" indent="-342900">
              <a:buFont typeface="Wingdings" panose="05000000000000000000" pitchFamily="2" charset="2"/>
              <a:buChar char="§"/>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
            </a:pPr>
            <a:r>
              <a:rPr lang="en-US" sz="2400" dirty="0">
                <a:solidFill>
                  <a:schemeClr val="bg1"/>
                </a:solidFill>
                <a:latin typeface="Times New Roman" panose="02020603050405020304" pitchFamily="18" charset="0"/>
                <a:cs typeface="Times New Roman" panose="02020603050405020304" pitchFamily="18" charset="0"/>
              </a:rPr>
              <a:t> For two patients with comparable levels of remaining connective tissue attachment and alveolar bone, the prognosis is generally better for the older of the two. </a:t>
            </a:r>
          </a:p>
          <a:p>
            <a:pPr marL="342900" indent="-342900" algn="just">
              <a:lnSpc>
                <a:spcPct val="150000"/>
              </a:lnSpc>
              <a:buFont typeface="Wingdings" panose="05000000000000000000" pitchFamily="2" charset="2"/>
              <a:buChar char="§"/>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endParaRPr lang="en-US"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9" name="TextBox 4"/>
          <p:cNvSpPr txBox="1"/>
          <p:nvPr/>
        </p:nvSpPr>
        <p:spPr>
          <a:xfrm>
            <a:off x="834992" y="1056448"/>
            <a:ext cx="6097604" cy="435864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en-US" sz="2400" dirty="0">
                <a:solidFill>
                  <a:schemeClr val="bg1"/>
                </a:solidFill>
                <a:latin typeface="Times New Roman" panose="02020603050405020304" pitchFamily="18" charset="0"/>
                <a:cs typeface="Times New Roman" panose="02020603050405020304" pitchFamily="18" charset="0"/>
              </a:rPr>
              <a:t>For the younger patient, the prognosis is not as good because of the shorter time frame in which the periodontal destruction has occurred; the younger patient may have an aggressive type of periodontitis, or disease progression may have increased because of systemic disease or smoking. </a:t>
            </a:r>
          </a:p>
        </p:txBody>
      </p:sp>
      <p:pic>
        <p:nvPicPr>
          <p:cNvPr id="2097154" name="Picture 5"/>
          <p:cNvPicPr>
            <a:picLocks noChangeAspect="1"/>
          </p:cNvPicPr>
          <p:nvPr/>
        </p:nvPicPr>
        <p:blipFill>
          <a:blip r:embed="rId2"/>
          <a:stretch>
            <a:fillRect/>
          </a:stretch>
        </p:blipFill>
        <p:spPr>
          <a:xfrm>
            <a:off x="7478830" y="1223014"/>
            <a:ext cx="4100362" cy="423708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0" name="TextBox 4"/>
          <p:cNvSpPr txBox="1"/>
          <p:nvPr/>
        </p:nvSpPr>
        <p:spPr>
          <a:xfrm>
            <a:off x="1046346" y="681584"/>
            <a:ext cx="10099308" cy="5666740"/>
          </a:xfrm>
          <a:prstGeom prst="rect">
            <a:avLst/>
          </a:prstGeom>
          <a:noFill/>
        </p:spPr>
        <p:txBody>
          <a:bodyPr wrap="square">
            <a:spAutoFit/>
          </a:bodyPr>
          <a:lstStyle/>
          <a:p>
            <a:r>
              <a:rPr lang="en-US" sz="2800" b="1" i="1" u="sng" dirty="0">
                <a:solidFill>
                  <a:srgbClr val="FFC000"/>
                </a:solidFill>
                <a:latin typeface="Times New Roman" panose="02020603050405020304" pitchFamily="18" charset="0"/>
                <a:cs typeface="Times New Roman" panose="02020603050405020304" pitchFamily="18" charset="0"/>
              </a:rPr>
              <a:t>Disease Severity </a:t>
            </a:r>
          </a:p>
          <a:p>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nSpc>
                <a:spcPct val="150000"/>
              </a:lnSpc>
              <a:buFont typeface="Wingdings" panose="05000000000000000000" pitchFamily="2" charset="2"/>
              <a:buChar char="§"/>
            </a:pPr>
            <a:r>
              <a:rPr lang="en-US" sz="2400" dirty="0">
                <a:solidFill>
                  <a:schemeClr val="bg1"/>
                </a:solidFill>
                <a:latin typeface="Times New Roman" panose="02020603050405020304" pitchFamily="18" charset="0"/>
                <a:cs typeface="Times New Roman" panose="02020603050405020304" pitchFamily="18" charset="0"/>
              </a:rPr>
              <a:t>History of previous periodontal disease may be indicative of their susceptibility to future periodontal breakdown .</a:t>
            </a:r>
          </a:p>
          <a:p>
            <a:pPr marL="342900" indent="-342900">
              <a:lnSpc>
                <a:spcPct val="150000"/>
              </a:lnSpc>
              <a:buFont typeface="Wingdings" panose="05000000000000000000" pitchFamily="2" charset="2"/>
              <a:buChar char="§"/>
            </a:pPr>
            <a:r>
              <a:rPr lang="en-US" sz="2400" dirty="0">
                <a:solidFill>
                  <a:schemeClr val="bg1"/>
                </a:solidFill>
                <a:latin typeface="Times New Roman" panose="02020603050405020304" pitchFamily="18" charset="0"/>
                <a:cs typeface="Times New Roman" panose="02020603050405020304" pitchFamily="18" charset="0"/>
              </a:rPr>
              <a:t> Therefore the following variables should be carefully recorded because they are important in determining the patient’s past history of periodontal disease:</a:t>
            </a:r>
          </a:p>
          <a:p>
            <a:pPr marL="342900" indent="-342900">
              <a:lnSpc>
                <a:spcPct val="150000"/>
              </a:lnSpc>
              <a:buFont typeface="Wingdings" panose="05000000000000000000" pitchFamily="2" charset="2"/>
              <a:buChar char="ü"/>
            </a:pPr>
            <a:r>
              <a:rPr lang="en-US" sz="2400" dirty="0">
                <a:solidFill>
                  <a:schemeClr val="bg1"/>
                </a:solidFill>
                <a:latin typeface="Times New Roman" panose="02020603050405020304" pitchFamily="18" charset="0"/>
                <a:cs typeface="Times New Roman" panose="02020603050405020304" pitchFamily="18" charset="0"/>
              </a:rPr>
              <a:t> Probing pocket depth</a:t>
            </a:r>
          </a:p>
          <a:p>
            <a:pPr marL="342900" indent="-342900">
              <a:lnSpc>
                <a:spcPct val="150000"/>
              </a:lnSpc>
              <a:buFont typeface="Wingdings" panose="05000000000000000000" pitchFamily="2" charset="2"/>
              <a:buChar char="ü"/>
            </a:pPr>
            <a:r>
              <a:rPr lang="en-US" sz="2400" dirty="0">
                <a:solidFill>
                  <a:schemeClr val="bg1"/>
                </a:solidFill>
                <a:latin typeface="Times New Roman" panose="02020603050405020304" pitchFamily="18" charset="0"/>
                <a:cs typeface="Times New Roman" panose="02020603050405020304" pitchFamily="18" charset="0"/>
              </a:rPr>
              <a:t> Level of attachment</a:t>
            </a:r>
          </a:p>
          <a:p>
            <a:pPr marL="342900" indent="-342900">
              <a:lnSpc>
                <a:spcPct val="150000"/>
              </a:lnSpc>
              <a:buFont typeface="Wingdings" panose="05000000000000000000" pitchFamily="2" charset="2"/>
              <a:buChar char="ü"/>
            </a:pPr>
            <a:r>
              <a:rPr lang="en-US" sz="2400" dirty="0">
                <a:solidFill>
                  <a:schemeClr val="bg1"/>
                </a:solidFill>
                <a:latin typeface="Times New Roman" panose="02020603050405020304" pitchFamily="18" charset="0"/>
                <a:cs typeface="Times New Roman" panose="02020603050405020304" pitchFamily="18" charset="0"/>
              </a:rPr>
              <a:t> Amount of bone loss</a:t>
            </a:r>
          </a:p>
          <a:p>
            <a:pPr marL="342900" indent="-342900">
              <a:lnSpc>
                <a:spcPct val="150000"/>
              </a:lnSpc>
              <a:buFont typeface="Wingdings" panose="05000000000000000000" pitchFamily="2" charset="2"/>
              <a:buChar char="ü"/>
            </a:pPr>
            <a:r>
              <a:rPr lang="en-US" sz="2400" dirty="0">
                <a:solidFill>
                  <a:schemeClr val="bg1"/>
                </a:solidFill>
                <a:latin typeface="Times New Roman" panose="02020603050405020304" pitchFamily="18" charset="0"/>
                <a:cs typeface="Times New Roman" panose="02020603050405020304" pitchFamily="18" charset="0"/>
              </a:rPr>
              <a:t>  Type of bony defect. </a:t>
            </a:r>
            <a:endParaRPr lang="en-IN"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1" name="TextBox 4"/>
          <p:cNvSpPr txBox="1"/>
          <p:nvPr/>
        </p:nvSpPr>
        <p:spPr>
          <a:xfrm>
            <a:off x="1071612" y="1281575"/>
            <a:ext cx="5733449" cy="3926840"/>
          </a:xfrm>
          <a:prstGeom prst="rect">
            <a:avLst/>
          </a:prstGeom>
          <a:noFill/>
        </p:spPr>
        <p:txBody>
          <a:bodyPr wrap="square">
            <a:spAutoFit/>
          </a:bodyPr>
          <a:lstStyle/>
          <a:p>
            <a:pPr algn="just">
              <a:lnSpc>
                <a:spcPct val="150000"/>
              </a:lnSpc>
            </a:pPr>
            <a:r>
              <a:rPr lang="en-US" sz="2800" b="1" dirty="0">
                <a:solidFill>
                  <a:srgbClr val="FFC000"/>
                </a:solidFill>
                <a:latin typeface="Times New Roman" panose="02020603050405020304" pitchFamily="18" charset="0"/>
                <a:cs typeface="Times New Roman" panose="02020603050405020304" pitchFamily="18" charset="0"/>
              </a:rPr>
              <a:t>Pocket depth: </a:t>
            </a:r>
          </a:p>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Shallow pockets have a better prognosis than  deep pockets. </a:t>
            </a:r>
          </a:p>
          <a:p>
            <a:pPr marL="342900" indent="-342900" algn="just">
              <a:lnSpc>
                <a:spcPct val="150000"/>
              </a:lnSpc>
              <a:buFont typeface="Wingdings" panose="05000000000000000000" pitchFamily="2" charset="2"/>
              <a:buChar char="Ø"/>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Deep pockets have a favorable prognosis if attachment and bone levels are high.</a:t>
            </a:r>
            <a:endParaRPr lang="en-IN" sz="2400" dirty="0">
              <a:solidFill>
                <a:schemeClr val="bg1"/>
              </a:solidFill>
              <a:latin typeface="Times New Roman" panose="02020603050405020304" pitchFamily="18" charset="0"/>
              <a:cs typeface="Times New Roman" panose="02020603050405020304" pitchFamily="18" charset="0"/>
            </a:endParaRPr>
          </a:p>
        </p:txBody>
      </p:sp>
      <p:pic>
        <p:nvPicPr>
          <p:cNvPr id="2097155" name="Picture 5"/>
          <p:cNvPicPr>
            <a:picLocks noChangeAspect="1"/>
          </p:cNvPicPr>
          <p:nvPr/>
        </p:nvPicPr>
        <p:blipFill rotWithShape="1">
          <a:blip r:embed="rId2"/>
          <a:srcRect l="25972" r="27544"/>
          <a:stretch>
            <a:fillRect/>
          </a:stretch>
        </p:blipFill>
        <p:spPr>
          <a:xfrm>
            <a:off x="7507705" y="804300"/>
            <a:ext cx="4032985" cy="47625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2" name="TextBox 4"/>
          <p:cNvSpPr txBox="1"/>
          <p:nvPr/>
        </p:nvSpPr>
        <p:spPr>
          <a:xfrm>
            <a:off x="970547" y="1049478"/>
            <a:ext cx="10597415" cy="3926840"/>
          </a:xfrm>
          <a:prstGeom prst="rect">
            <a:avLst/>
          </a:prstGeom>
          <a:noFill/>
        </p:spPr>
        <p:txBody>
          <a:bodyPr wrap="square">
            <a:spAutoFit/>
          </a:bodyPr>
          <a:lstStyle/>
          <a:p>
            <a:pPr algn="just">
              <a:lnSpc>
                <a:spcPct val="150000"/>
              </a:lnSpc>
            </a:pPr>
            <a:r>
              <a:rPr lang="en-US" sz="2800" b="1" dirty="0">
                <a:solidFill>
                  <a:srgbClr val="FFC000"/>
                </a:solidFill>
                <a:latin typeface="Times New Roman" panose="02020603050405020304" pitchFamily="18" charset="0"/>
                <a:cs typeface="Times New Roman" panose="02020603050405020304" pitchFamily="18" charset="0"/>
              </a:rPr>
              <a:t>Level of attachment: </a:t>
            </a:r>
          </a:p>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Determining clinical attachment loss reveals the approximate extent of root surface that is devoid of periodontal ligament; the radiographic examination shows the amount of root surface still invested in bone. </a:t>
            </a:r>
          </a:p>
          <a:p>
            <a:pPr marL="342900" indent="-342900" algn="just">
              <a:lnSpc>
                <a:spcPct val="150000"/>
              </a:lnSpc>
              <a:buFont typeface="Wingdings" panose="05000000000000000000" pitchFamily="2" charset="2"/>
              <a:buChar char="Ø"/>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Probing pocket depth is less important than level of attachment because it is not necessarily related to bone loss.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3" name="Title 1"/>
          <p:cNvSpPr>
            <a:spLocks noGrp="1"/>
          </p:cNvSpPr>
          <p:nvPr>
            <p:ph type="ctrTitle"/>
          </p:nvPr>
        </p:nvSpPr>
        <p:spPr>
          <a:xfrm>
            <a:off x="1076425" y="3649400"/>
            <a:ext cx="10751419" cy="2677648"/>
          </a:xfrm>
        </p:spPr>
        <p:txBody>
          <a:bodyPr/>
          <a:lstStyle/>
          <a:p>
            <a:pPr marL="342900" indent="-342900">
              <a:lnSpc>
                <a:spcPct val="150000"/>
              </a:lnSpc>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                                                  </a:t>
            </a:r>
            <a:br>
              <a:rPr lang="en-US" sz="2000" dirty="0">
                <a:solidFill>
                  <a:schemeClr val="tx1"/>
                </a:solidFill>
                <a:latin typeface="Times New Roman" panose="02020603050405020304" pitchFamily="18" charset="0"/>
                <a:cs typeface="Times New Roman" panose="02020603050405020304" pitchFamily="18" charset="0"/>
              </a:rPr>
            </a:br>
            <a:r>
              <a:rPr lang="en-US" sz="2400" b="1" dirty="0">
                <a:solidFill>
                  <a:schemeClr val="tx1"/>
                </a:solidFill>
                <a:highlight>
                  <a:srgbClr val="00FFFF"/>
                </a:highlight>
                <a:latin typeface="Times New Roman" panose="02020603050405020304" pitchFamily="18" charset="0"/>
                <a:cs typeface="Times New Roman" panose="02020603050405020304" pitchFamily="18" charset="0"/>
              </a:rPr>
              <a:t>CONTENTS </a:t>
            </a:r>
            <a:br>
              <a:rPr lang="en-US" sz="2400" b="1" dirty="0">
                <a:solidFill>
                  <a:schemeClr val="tx1"/>
                </a:solidFill>
                <a:highlight>
                  <a:srgbClr val="00FFFF"/>
                </a:highlight>
                <a:latin typeface="Times New Roman" panose="02020603050405020304" pitchFamily="18" charset="0"/>
                <a:cs typeface="Times New Roman" panose="02020603050405020304" pitchFamily="18" charset="0"/>
              </a:rPr>
            </a:br>
            <a:r>
              <a:rPr lang="en-US" sz="2400" b="1" dirty="0">
                <a:solidFill>
                  <a:schemeClr val="tx1"/>
                </a:solidFill>
                <a:latin typeface="Times New Roman" panose="02020603050405020304" pitchFamily="18" charset="0"/>
                <a:cs typeface="Times New Roman" panose="02020603050405020304" pitchFamily="18" charset="0"/>
              </a:rPr>
              <a:t>-</a:t>
            </a:r>
            <a:r>
              <a:rPr lang="en-US" sz="2400" dirty="0">
                <a:solidFill>
                  <a:schemeClr val="bg1"/>
                </a:solidFill>
                <a:latin typeface="Times New Roman" panose="02020603050405020304" pitchFamily="18" charset="0"/>
                <a:cs typeface="Times New Roman" panose="02020603050405020304" pitchFamily="18" charset="0"/>
              </a:rPr>
              <a:t>Introduction</a:t>
            </a:r>
            <a:br>
              <a:rPr lang="en-US" sz="2400" dirty="0">
                <a:solidFill>
                  <a:schemeClr val="bg1"/>
                </a:solidFill>
                <a:latin typeface="Times New Roman" panose="02020603050405020304" pitchFamily="18" charset="0"/>
                <a:cs typeface="Times New Roman" panose="02020603050405020304" pitchFamily="18" charset="0"/>
              </a:rPr>
            </a:br>
            <a:r>
              <a:rPr lang="en-US" sz="2400" dirty="0">
                <a:solidFill>
                  <a:schemeClr val="bg1"/>
                </a:solidFill>
                <a:latin typeface="Times New Roman" panose="02020603050405020304" pitchFamily="18" charset="0"/>
                <a:cs typeface="Times New Roman" panose="02020603050405020304" pitchFamily="18" charset="0"/>
              </a:rPr>
              <a:t>-Definition</a:t>
            </a:r>
            <a:br>
              <a:rPr lang="en-US" sz="2400" dirty="0">
                <a:solidFill>
                  <a:schemeClr val="bg1"/>
                </a:solidFill>
                <a:latin typeface="Times New Roman" panose="02020603050405020304" pitchFamily="18" charset="0"/>
                <a:cs typeface="Times New Roman" panose="02020603050405020304" pitchFamily="18" charset="0"/>
              </a:rPr>
            </a:br>
            <a:r>
              <a:rPr lang="en-US" sz="2400" dirty="0">
                <a:solidFill>
                  <a:schemeClr val="bg1"/>
                </a:solidFill>
                <a:latin typeface="Times New Roman" panose="02020603050405020304" pitchFamily="18" charset="0"/>
                <a:cs typeface="Times New Roman" panose="02020603050405020304" pitchFamily="18" charset="0"/>
              </a:rPr>
              <a:t>-Prognosis and risk</a:t>
            </a:r>
            <a:br>
              <a:rPr lang="en-US" sz="2400" dirty="0">
                <a:solidFill>
                  <a:schemeClr val="bg1"/>
                </a:solidFill>
                <a:latin typeface="Times New Roman" panose="02020603050405020304" pitchFamily="18" charset="0"/>
                <a:cs typeface="Times New Roman" panose="02020603050405020304" pitchFamily="18" charset="0"/>
              </a:rPr>
            </a:br>
            <a:r>
              <a:rPr lang="en-US" sz="2400" dirty="0">
                <a:solidFill>
                  <a:schemeClr val="bg1"/>
                </a:solidFill>
                <a:latin typeface="Times New Roman" panose="02020603050405020304" pitchFamily="18" charset="0"/>
                <a:cs typeface="Times New Roman" panose="02020603050405020304" pitchFamily="18" charset="0"/>
              </a:rPr>
              <a:t>-Prognosis and causality</a:t>
            </a:r>
            <a:br>
              <a:rPr lang="en-US" sz="2400" dirty="0">
                <a:solidFill>
                  <a:schemeClr val="bg1"/>
                </a:solidFill>
                <a:latin typeface="Times New Roman" panose="02020603050405020304" pitchFamily="18" charset="0"/>
                <a:cs typeface="Times New Roman" panose="02020603050405020304" pitchFamily="18" charset="0"/>
              </a:rPr>
            </a:br>
            <a:r>
              <a:rPr lang="en-US" sz="2400" dirty="0">
                <a:solidFill>
                  <a:schemeClr val="bg1"/>
                </a:solidFill>
                <a:latin typeface="Times New Roman" panose="02020603050405020304" pitchFamily="18" charset="0"/>
                <a:cs typeface="Times New Roman" panose="02020603050405020304" pitchFamily="18" charset="0"/>
              </a:rPr>
              <a:t>-Types of prognosis</a:t>
            </a:r>
            <a:br>
              <a:rPr lang="en-US" sz="2400" dirty="0">
                <a:solidFill>
                  <a:schemeClr val="bg1"/>
                </a:solidFill>
                <a:latin typeface="Times New Roman" panose="02020603050405020304" pitchFamily="18" charset="0"/>
                <a:cs typeface="Times New Roman" panose="02020603050405020304" pitchFamily="18" charset="0"/>
              </a:rPr>
            </a:br>
            <a:r>
              <a:rPr lang="en-US" sz="2400" dirty="0">
                <a:solidFill>
                  <a:schemeClr val="bg1"/>
                </a:solidFill>
                <a:latin typeface="Times New Roman" panose="02020603050405020304" pitchFamily="18" charset="0"/>
                <a:cs typeface="Times New Roman" panose="02020603050405020304" pitchFamily="18" charset="0"/>
              </a:rPr>
              <a:t>-Factors in determination of prognosis</a:t>
            </a:r>
            <a:br>
              <a:rPr lang="en-US" sz="2400" dirty="0">
                <a:solidFill>
                  <a:schemeClr val="bg1"/>
                </a:solidFill>
                <a:latin typeface="Times New Roman" panose="02020603050405020304" pitchFamily="18" charset="0"/>
                <a:cs typeface="Times New Roman" panose="02020603050405020304" pitchFamily="18" charset="0"/>
              </a:rPr>
            </a:br>
            <a:r>
              <a:rPr lang="en-US" sz="2400" dirty="0">
                <a:solidFill>
                  <a:schemeClr val="bg1"/>
                </a:solidFill>
                <a:latin typeface="Times New Roman" panose="02020603050405020304" pitchFamily="18" charset="0"/>
                <a:cs typeface="Times New Roman" panose="02020603050405020304" pitchFamily="18" charset="0"/>
              </a:rPr>
              <a:t>-Relationship between diagnosis and prognosis </a:t>
            </a:r>
            <a:br>
              <a:rPr lang="en-US" sz="2400" dirty="0">
                <a:solidFill>
                  <a:schemeClr val="bg1"/>
                </a:solidFill>
                <a:latin typeface="Times New Roman" panose="02020603050405020304" pitchFamily="18" charset="0"/>
                <a:cs typeface="Times New Roman" panose="02020603050405020304" pitchFamily="18" charset="0"/>
              </a:rPr>
            </a:br>
            <a:r>
              <a:rPr lang="en-US" sz="2400" dirty="0">
                <a:solidFill>
                  <a:schemeClr val="bg1"/>
                </a:solidFill>
                <a:latin typeface="Times New Roman" panose="02020603050405020304" pitchFamily="18" charset="0"/>
                <a:cs typeface="Times New Roman" panose="02020603050405020304" pitchFamily="18" charset="0"/>
              </a:rPr>
              <a:t>-Reevaluation of prognosis after phase I therapy</a:t>
            </a:r>
            <a:br>
              <a:rPr lang="en-US" sz="2400" dirty="0">
                <a:solidFill>
                  <a:schemeClr val="bg1"/>
                </a:solidFill>
                <a:latin typeface="Times New Roman" panose="02020603050405020304" pitchFamily="18" charset="0"/>
                <a:cs typeface="Times New Roman" panose="02020603050405020304" pitchFamily="18" charset="0"/>
              </a:rPr>
            </a:br>
            <a:r>
              <a:rPr lang="en-US" sz="2400" dirty="0">
                <a:solidFill>
                  <a:schemeClr val="bg1"/>
                </a:solidFill>
                <a:latin typeface="Times New Roman" panose="02020603050405020304" pitchFamily="18" charset="0"/>
                <a:cs typeface="Times New Roman" panose="02020603050405020304" pitchFamily="18" charset="0"/>
              </a:rPr>
              <a:t>-Conclusion</a:t>
            </a:r>
            <a:br>
              <a:rPr lang="en-US" sz="2400" dirty="0">
                <a:solidFill>
                  <a:schemeClr val="bg1"/>
                </a:solidFill>
                <a:latin typeface="Times New Roman" panose="02020603050405020304" pitchFamily="18" charset="0"/>
                <a:cs typeface="Times New Roman" panose="02020603050405020304" pitchFamily="18" charset="0"/>
              </a:rPr>
            </a:br>
            <a:r>
              <a:rPr lang="en-US" sz="2400" dirty="0">
                <a:solidFill>
                  <a:schemeClr val="bg1"/>
                </a:solidFill>
                <a:latin typeface="Times New Roman" panose="02020603050405020304" pitchFamily="18" charset="0"/>
                <a:cs typeface="Times New Roman" panose="02020603050405020304" pitchFamily="18" charset="0"/>
              </a:rPr>
              <a:t>-</a:t>
            </a:r>
            <a:r>
              <a:rPr lang="en-US" sz="2400" dirty="0" err="1">
                <a:solidFill>
                  <a:schemeClr val="bg1"/>
                </a:solidFill>
                <a:latin typeface="Times New Roman" panose="02020603050405020304" pitchFamily="18" charset="0"/>
                <a:cs typeface="Times New Roman" panose="02020603050405020304" pitchFamily="18" charset="0"/>
              </a:rPr>
              <a:t>Refferences</a:t>
            </a:r>
            <a:endParaRPr lang="en-IN"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3" name="TextBox 4"/>
          <p:cNvSpPr txBox="1"/>
          <p:nvPr/>
        </p:nvSpPr>
        <p:spPr>
          <a:xfrm>
            <a:off x="1282165" y="1754022"/>
            <a:ext cx="9883140" cy="3291840"/>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en-US" sz="2400" cap="none" dirty="0">
                <a:solidFill>
                  <a:schemeClr val="bg1"/>
                </a:solidFill>
                <a:latin typeface="Times New Roman" panose="02020603050405020304" pitchFamily="18" charset="0"/>
                <a:cs typeface="Times New Roman" panose="02020603050405020304" pitchFamily="18" charset="0"/>
              </a:rPr>
              <a:t>Tooth with deep probing depths and little attachment and bone loss has a better prognosis than one with shallow pockets and severe attachment and bone loss. </a:t>
            </a:r>
          </a:p>
          <a:p>
            <a:pPr marL="342900" indent="-342900" algn="just">
              <a:lnSpc>
                <a:spcPct val="150000"/>
              </a:lnSpc>
              <a:buFont typeface="Wingdings" panose="05000000000000000000" pitchFamily="2" charset="2"/>
              <a:buChar char="Ø"/>
            </a:pPr>
            <a:endParaRPr lang="en-US" sz="2400" cap="none"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Ø"/>
            </a:pPr>
            <a:r>
              <a:rPr lang="en-US" sz="2400" cap="none" dirty="0">
                <a:solidFill>
                  <a:schemeClr val="bg1"/>
                </a:solidFill>
                <a:latin typeface="Times New Roman" panose="02020603050405020304" pitchFamily="18" charset="0"/>
                <a:cs typeface="Times New Roman" panose="02020603050405020304" pitchFamily="18" charset="0"/>
              </a:rPr>
              <a:t>However, a biofilm in deep pockets is difficult to control and may contribute to disease progression.</a:t>
            </a:r>
            <a:endParaRPr lang="en-IN"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4"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655" name="TextBox 2"/>
          <p:cNvSpPr txBox="1"/>
          <p:nvPr/>
        </p:nvSpPr>
        <p:spPr>
          <a:xfrm>
            <a:off x="888731" y="966787"/>
            <a:ext cx="10414535" cy="6263640"/>
          </a:xfrm>
          <a:prstGeom prst="rect">
            <a:avLst/>
          </a:prstGeom>
          <a:noFill/>
        </p:spPr>
        <p:txBody>
          <a:bodyPr wrap="square">
            <a:spAutoFit/>
          </a:bodyPr>
          <a:lstStyle/>
          <a:p>
            <a:r>
              <a:rPr lang="en-US" sz="2800" b="1" dirty="0">
                <a:solidFill>
                  <a:srgbClr val="FFC000"/>
                </a:solidFill>
                <a:latin typeface="Times New Roman" panose="02020603050405020304" pitchFamily="18" charset="0"/>
                <a:cs typeface="Times New Roman" panose="02020603050405020304" pitchFamily="18" charset="0"/>
              </a:rPr>
              <a:t>BONE LOSS</a:t>
            </a:r>
          </a:p>
          <a:p>
            <a:r>
              <a:rPr lang="en-US" sz="2800" b="1" dirty="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The prognosis also can be related to the height of remaining bone. </a:t>
            </a: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r>
              <a:rPr lang="en-US" sz="2400" dirty="0">
                <a:solidFill>
                  <a:schemeClr val="bg1"/>
                </a:solidFill>
                <a:latin typeface="Times New Roman" panose="02020603050405020304" pitchFamily="18" charset="0"/>
                <a:cs typeface="Times New Roman" panose="02020603050405020304" pitchFamily="18" charset="0"/>
              </a:rPr>
              <a:t>when there is so little bone loss                    when bone loss is so severe that the                 	that tooth support 			                        remaining bone is obviously                                          											     insufficient for proper tooth support </a:t>
            </a:r>
          </a:p>
          <a:p>
            <a:r>
              <a:rPr lang="en-US" sz="2400" dirty="0">
                <a:solidFill>
                  <a:schemeClr val="bg1"/>
                </a:solidFill>
                <a:latin typeface="Times New Roman" panose="02020603050405020304" pitchFamily="18" charset="0"/>
                <a:cs typeface="Times New Roman" panose="02020603050405020304" pitchFamily="18" charset="0"/>
              </a:rPr>
              <a:t>  </a:t>
            </a: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r>
              <a:rPr lang="en-US" sz="2400" dirty="0">
                <a:solidFill>
                  <a:schemeClr val="bg1"/>
                </a:solidFill>
                <a:latin typeface="Times New Roman" panose="02020603050405020304" pitchFamily="18" charset="0"/>
                <a:cs typeface="Times New Roman" panose="02020603050405020304" pitchFamily="18" charset="0"/>
              </a:rPr>
              <a:t> </a:t>
            </a:r>
            <a:endParaRPr lang="en-US" dirty="0"/>
          </a:p>
        </p:txBody>
      </p:sp>
      <p:pic>
        <p:nvPicPr>
          <p:cNvPr id="2097156" name="Picture 4"/>
          <p:cNvPicPr>
            <a:picLocks noChangeAspect="1"/>
          </p:cNvPicPr>
          <p:nvPr/>
        </p:nvPicPr>
        <p:blipFill>
          <a:blip r:embed="rId2"/>
          <a:stretch>
            <a:fillRect/>
          </a:stretch>
        </p:blipFill>
        <p:spPr>
          <a:xfrm>
            <a:off x="1032383" y="2136807"/>
            <a:ext cx="3934253" cy="2271563"/>
          </a:xfrm>
          <a:prstGeom prst="rect">
            <a:avLst/>
          </a:prstGeom>
        </p:spPr>
      </p:pic>
      <p:pic>
        <p:nvPicPr>
          <p:cNvPr id="2097157" name="Picture 6"/>
          <p:cNvPicPr>
            <a:picLocks noChangeAspect="1"/>
          </p:cNvPicPr>
          <p:nvPr/>
        </p:nvPicPr>
        <p:blipFill>
          <a:blip r:embed="rId3"/>
          <a:stretch>
            <a:fillRect/>
          </a:stretch>
        </p:blipFill>
        <p:spPr>
          <a:xfrm>
            <a:off x="6095998" y="2073701"/>
            <a:ext cx="4808219" cy="2271563"/>
          </a:xfrm>
          <a:prstGeom prst="rect">
            <a:avLst/>
          </a:prstGeom>
        </p:spPr>
      </p:pic>
      <p:sp>
        <p:nvSpPr>
          <p:cNvPr id="1048656" name="TextBox 8"/>
          <p:cNvSpPr txBox="1"/>
          <p:nvPr/>
        </p:nvSpPr>
        <p:spPr>
          <a:xfrm>
            <a:off x="1560532" y="5116725"/>
            <a:ext cx="2877953"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not in jeopardy</a:t>
            </a:r>
            <a:endParaRPr lang="en-IN"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7" name="TextBox 5"/>
          <p:cNvSpPr txBox="1"/>
          <p:nvPr/>
        </p:nvSpPr>
        <p:spPr>
          <a:xfrm>
            <a:off x="887981" y="459682"/>
            <a:ext cx="7495624" cy="5628640"/>
          </a:xfrm>
          <a:prstGeom prst="rect">
            <a:avLst/>
          </a:prstGeom>
          <a:noFill/>
        </p:spPr>
        <p:txBody>
          <a:bodyPr wrap="square">
            <a:spAutoFit/>
          </a:bodyPr>
          <a:lstStyle/>
          <a:p>
            <a:pPr algn="just">
              <a:lnSpc>
                <a:spcPct val="150000"/>
              </a:lnSpc>
            </a:pPr>
            <a:r>
              <a:rPr lang="en-US" sz="2800" b="1" dirty="0">
                <a:solidFill>
                  <a:schemeClr val="bg1"/>
                </a:solidFill>
                <a:latin typeface="Times New Roman" panose="02020603050405020304" pitchFamily="18" charset="0"/>
                <a:cs typeface="Times New Roman" panose="02020603050405020304" pitchFamily="18" charset="0"/>
              </a:rPr>
              <a:t>Horizontal bone loss :</a:t>
            </a:r>
            <a:r>
              <a:rPr lang="en-US" sz="2400" dirty="0">
                <a:solidFill>
                  <a:schemeClr val="bg1"/>
                </a:solidFill>
                <a:latin typeface="Times New Roman" panose="02020603050405020304" pitchFamily="18" charset="0"/>
                <a:cs typeface="Times New Roman" panose="02020603050405020304" pitchFamily="18" charset="0"/>
              </a:rPr>
              <a:t>depends on the height of the existing bone because it is unlikely that clinically significant bone height regeneration will be induced by therapy. </a:t>
            </a:r>
          </a:p>
          <a:p>
            <a:pPr algn="just">
              <a:lnSpc>
                <a:spcPct val="150000"/>
              </a:lnSpc>
            </a:pPr>
            <a:endParaRPr lang="en-US" sz="24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sz="2800" b="1" dirty="0">
                <a:solidFill>
                  <a:schemeClr val="bg1"/>
                </a:solidFill>
                <a:latin typeface="Times New Roman" panose="02020603050405020304" pitchFamily="18" charset="0"/>
                <a:cs typeface="Times New Roman" panose="02020603050405020304" pitchFamily="18" charset="0"/>
              </a:rPr>
              <a:t>Angular, intrabony defects: </a:t>
            </a:r>
            <a:r>
              <a:rPr lang="en-US" sz="2400" dirty="0">
                <a:solidFill>
                  <a:schemeClr val="bg1"/>
                </a:solidFill>
                <a:latin typeface="Times New Roman" panose="02020603050405020304" pitchFamily="18" charset="0"/>
                <a:cs typeface="Times New Roman" panose="02020603050405020304" pitchFamily="18" charset="0"/>
              </a:rPr>
              <a:t>If the contour of the existing bone and the number of osseous walls are favorable, there is an excellent chance that therapy could regenerate bone to approximately the level of the alveolar crest.</a:t>
            </a:r>
          </a:p>
        </p:txBody>
      </p:sp>
      <p:pic>
        <p:nvPicPr>
          <p:cNvPr id="2097158" name="Picture 1"/>
          <p:cNvPicPr>
            <a:picLocks noChangeAspect="1"/>
          </p:cNvPicPr>
          <p:nvPr/>
        </p:nvPicPr>
        <p:blipFill rotWithShape="1">
          <a:blip r:embed="rId2"/>
          <a:srcRect l="19955" t="19650" r="5999" b="51157"/>
          <a:stretch>
            <a:fillRect/>
          </a:stretch>
        </p:blipFill>
        <p:spPr>
          <a:xfrm>
            <a:off x="8537609" y="818146"/>
            <a:ext cx="3625516" cy="2002055"/>
          </a:xfrm>
          <a:prstGeom prst="rect">
            <a:avLst/>
          </a:prstGeom>
        </p:spPr>
      </p:pic>
      <p:pic>
        <p:nvPicPr>
          <p:cNvPr id="2097159" name="Picture 2"/>
          <p:cNvPicPr>
            <a:picLocks noChangeAspect="1"/>
          </p:cNvPicPr>
          <p:nvPr/>
        </p:nvPicPr>
        <p:blipFill rotWithShape="1">
          <a:blip r:embed="rId2"/>
          <a:srcRect l="14652" t="54176" r="5815" b="12421"/>
          <a:stretch>
            <a:fillRect/>
          </a:stretch>
        </p:blipFill>
        <p:spPr>
          <a:xfrm>
            <a:off x="8537609" y="3534877"/>
            <a:ext cx="3625516" cy="229081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8" name="Subtitle 2"/>
          <p:cNvSpPr>
            <a:spLocks noGrp="1"/>
          </p:cNvSpPr>
          <p:nvPr>
            <p:ph type="subTitle" idx="1"/>
          </p:nvPr>
        </p:nvSpPr>
        <p:spPr>
          <a:xfrm>
            <a:off x="1206327" y="773271"/>
            <a:ext cx="9779345" cy="861420"/>
          </a:xfrm>
        </p:spPr>
        <p:txBody>
          <a:bodyPr>
            <a:noAutofit/>
          </a:bodyPr>
          <a:lstStyle/>
          <a:p>
            <a:pPr algn="just">
              <a:lnSpc>
                <a:spcPct val="150000"/>
              </a:lnSpc>
            </a:pPr>
            <a:r>
              <a:rPr lang="en-US" sz="2800" b="1" cap="none" dirty="0">
                <a:solidFill>
                  <a:srgbClr val="FFFF00"/>
                </a:solidFill>
                <a:latin typeface="Times New Roman" panose="02020603050405020304" pitchFamily="18" charset="0"/>
                <a:cs typeface="Times New Roman" panose="02020603050405020304" pitchFamily="18" charset="0"/>
              </a:rPr>
              <a:t>Osseous defect :</a:t>
            </a:r>
          </a:p>
          <a:p>
            <a:pPr marL="342900" indent="-342900" algn="just">
              <a:lnSpc>
                <a:spcPct val="150000"/>
              </a:lnSpc>
              <a:buFont typeface="Wingdings" panose="05000000000000000000" pitchFamily="2" charset="2"/>
              <a:buChar char="Ø"/>
            </a:pPr>
            <a:r>
              <a:rPr lang="en-US" sz="2400" cap="none" dirty="0">
                <a:solidFill>
                  <a:schemeClr val="bg1"/>
                </a:solidFill>
                <a:latin typeface="Times New Roman" panose="02020603050405020304" pitchFamily="18" charset="0"/>
                <a:cs typeface="Times New Roman" panose="02020603050405020304" pitchFamily="18" charset="0"/>
              </a:rPr>
              <a:t>Three-walled osseous defect provides a scaffold for repair and thus have good regenerative potential. </a:t>
            </a:r>
          </a:p>
          <a:p>
            <a:pPr marL="342900" indent="-342900" algn="just">
              <a:lnSpc>
                <a:spcPct val="150000"/>
              </a:lnSpc>
              <a:buFont typeface="Wingdings" panose="05000000000000000000" pitchFamily="2" charset="2"/>
              <a:buChar char="Ø"/>
            </a:pPr>
            <a:r>
              <a:rPr lang="en-US" sz="2400" cap="none" dirty="0">
                <a:solidFill>
                  <a:schemeClr val="bg1"/>
                </a:solidFill>
                <a:latin typeface="Times New Roman" panose="02020603050405020304" pitchFamily="18" charset="0"/>
                <a:cs typeface="Times New Roman" panose="02020603050405020304" pitchFamily="18" charset="0"/>
              </a:rPr>
              <a:t>Two-walled osseous lesion has poorer and one-walled the poorest prognosis for bone regeneration. </a:t>
            </a:r>
          </a:p>
          <a:p>
            <a:pPr marL="342900" indent="-342900" algn="just">
              <a:lnSpc>
                <a:spcPct val="150000"/>
              </a:lnSpc>
              <a:buFont typeface="Wingdings" panose="05000000000000000000" pitchFamily="2" charset="2"/>
              <a:buChar char="Ø"/>
            </a:pPr>
            <a:r>
              <a:rPr lang="en-US" sz="2400" cap="none" dirty="0">
                <a:solidFill>
                  <a:schemeClr val="bg1"/>
                </a:solidFill>
                <a:latin typeface="Times New Roman" panose="02020603050405020304" pitchFamily="18" charset="0"/>
                <a:cs typeface="Times New Roman" panose="02020603050405020304" pitchFamily="18" charset="0"/>
              </a:rPr>
              <a:t>Thus, prognosis is related to the height of remaining bone.</a:t>
            </a:r>
            <a:endParaRPr lang="en-IN" sz="2400" cap="none"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9" name="TextBox 3"/>
          <p:cNvSpPr txBox="1"/>
          <p:nvPr/>
        </p:nvSpPr>
        <p:spPr>
          <a:xfrm>
            <a:off x="1395061" y="923025"/>
            <a:ext cx="9401878" cy="5425440"/>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When greater bone loss has occurred on one surface of a tooth, the bone height on the less involved surfaces should be taken into consideration when determining the prognosis. </a:t>
            </a:r>
          </a:p>
          <a:p>
            <a:pPr marL="342900" indent="-342900" algn="just">
              <a:lnSpc>
                <a:spcPct val="150000"/>
              </a:lnSpc>
              <a:buFont typeface="Wingdings" panose="05000000000000000000" pitchFamily="2" charset="2"/>
              <a:buChar char="Ø"/>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Because of the greater height of bone in relation to other surfaces, the center of rotation of the tooth will be nearer the crown .</a:t>
            </a:r>
          </a:p>
          <a:p>
            <a:pPr marL="342900" indent="-342900" algn="just">
              <a:lnSpc>
                <a:spcPct val="150000"/>
              </a:lnSpc>
              <a:buFont typeface="Wingdings" panose="05000000000000000000" pitchFamily="2" charset="2"/>
              <a:buChar char="Ø"/>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 This results in a more favorable distribution of forces to the periodontium and less tooth mobility</a:t>
            </a:r>
            <a:endParaRPr lang="en-IN"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2097160" name="Picture 4"/>
          <p:cNvPicPr>
            <a:picLocks noChangeAspect="1"/>
          </p:cNvPicPr>
          <p:nvPr/>
        </p:nvPicPr>
        <p:blipFill>
          <a:blip r:embed="rId2"/>
          <a:stretch>
            <a:fillRect/>
          </a:stretch>
        </p:blipFill>
        <p:spPr>
          <a:xfrm>
            <a:off x="275924" y="378059"/>
            <a:ext cx="10871200" cy="585216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4"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665" name="TextBox 4"/>
          <p:cNvSpPr txBox="1"/>
          <p:nvPr/>
        </p:nvSpPr>
        <p:spPr>
          <a:xfrm>
            <a:off x="1170272" y="829547"/>
            <a:ext cx="5567413" cy="769441"/>
          </a:xfrm>
          <a:prstGeom prst="rect">
            <a:avLst/>
          </a:prstGeom>
          <a:solidFill>
            <a:schemeClr val="accent6"/>
          </a:solidFill>
        </p:spPr>
        <p:txBody>
          <a:bodyPr wrap="square">
            <a:spAutoFit/>
          </a:bodyPr>
          <a:lstStyle/>
          <a:p>
            <a:r>
              <a:rPr lang="en-IN" sz="4400" dirty="0">
                <a:solidFill>
                  <a:schemeClr val="bg1"/>
                </a:solidFill>
                <a:latin typeface="Times New Roman" panose="02020603050405020304" pitchFamily="18" charset="0"/>
                <a:cs typeface="Times New Roman" panose="02020603050405020304" pitchFamily="18" charset="0"/>
              </a:rPr>
              <a:t>“</a:t>
            </a:r>
            <a:r>
              <a:rPr lang="en-IN" sz="3200" b="1" dirty="0">
                <a:solidFill>
                  <a:schemeClr val="bg1"/>
                </a:solidFill>
                <a:latin typeface="Times New Roman" panose="02020603050405020304" pitchFamily="18" charset="0"/>
                <a:cs typeface="Times New Roman" panose="02020603050405020304" pitchFamily="18" charset="0"/>
              </a:rPr>
              <a:t>Watch and wait” approach</a:t>
            </a:r>
          </a:p>
        </p:txBody>
      </p:sp>
      <p:pic>
        <p:nvPicPr>
          <p:cNvPr id="2097161" name="Picture 5"/>
          <p:cNvPicPr>
            <a:picLocks noChangeAspect="1"/>
          </p:cNvPicPr>
          <p:nvPr/>
        </p:nvPicPr>
        <p:blipFill>
          <a:blip r:embed="rId2"/>
          <a:stretch>
            <a:fillRect/>
          </a:stretch>
        </p:blipFill>
        <p:spPr>
          <a:xfrm>
            <a:off x="1905802" y="1825842"/>
            <a:ext cx="8782651" cy="427657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6" name="TextBox 3"/>
          <p:cNvSpPr txBox="1"/>
          <p:nvPr/>
        </p:nvSpPr>
        <p:spPr>
          <a:xfrm>
            <a:off x="835793" y="778646"/>
            <a:ext cx="10270156" cy="5425440"/>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Extraction of teeth with a questionable prognosis to enhance the likelihood of partial restoration of the bone supporting of the adjacent teeth or successful implant placement. </a:t>
            </a:r>
          </a:p>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With the growing evidence of the long-term success of dental implants, it is proposed that a “watch and wait” approach. </a:t>
            </a:r>
          </a:p>
          <a:p>
            <a:pPr marL="342900" indent="-342900" algn="just">
              <a:lnSpc>
                <a:spcPct val="150000"/>
              </a:lnSpc>
              <a:buFont typeface="Wingdings" panose="05000000000000000000" pitchFamily="2" charset="2"/>
              <a:buChar char="Ø"/>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This means that the practitioner should weigh the potential success of one treatment option (extraction and implant placement) versus the other (periodontal therapy and maintenance) carefully when assigning a questionable prognosis to teeth.</a:t>
            </a:r>
            <a:r>
              <a:rPr lang="en-US" dirty="0">
                <a:latin typeface="Times New Roman" panose="02020603050405020304" pitchFamily="18" charset="0"/>
                <a:cs typeface="Times New Roman" panose="02020603050405020304" pitchFamily="18" charset="0"/>
              </a:rPr>
              <a:t>.</a:t>
            </a:r>
            <a:endParaRPr lang="en-IN"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7"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668" name="TextBox 4"/>
          <p:cNvSpPr txBox="1"/>
          <p:nvPr/>
        </p:nvSpPr>
        <p:spPr>
          <a:xfrm>
            <a:off x="2326907" y="614103"/>
            <a:ext cx="6480208" cy="523220"/>
          </a:xfrm>
          <a:prstGeom prst="rect">
            <a:avLst/>
          </a:prstGeom>
          <a:solidFill>
            <a:schemeClr val="accent1">
              <a:lumMod val="60000"/>
              <a:lumOff val="40000"/>
            </a:schemeClr>
          </a:solidFill>
        </p:spPr>
        <p:txBody>
          <a:bodyPr wrap="square">
            <a:spAutoFit/>
          </a:bodyPr>
          <a:lstStyle/>
          <a:p>
            <a:r>
              <a:rPr lang="en-IN" sz="2800" b="1" dirty="0">
                <a:latin typeface="Times New Roman" panose="02020603050405020304" pitchFamily="18" charset="0"/>
                <a:cs typeface="Times New Roman" panose="02020603050405020304" pitchFamily="18" charset="0"/>
              </a:rPr>
              <a:t>Patient Compliance and Cooperation</a:t>
            </a:r>
          </a:p>
        </p:txBody>
      </p:sp>
      <p:sp>
        <p:nvSpPr>
          <p:cNvPr id="1048669" name="TextBox 5"/>
          <p:cNvSpPr txBox="1"/>
          <p:nvPr/>
        </p:nvSpPr>
        <p:spPr>
          <a:xfrm>
            <a:off x="635266" y="1414322"/>
            <a:ext cx="8739740" cy="4003040"/>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The prognosis for patients with gingival and periodontal disease is critically dependent on: </a:t>
            </a:r>
          </a:p>
          <a:p>
            <a:pPr marL="342900" indent="-342900" algn="just">
              <a:lnSpc>
                <a:spcPct val="150000"/>
              </a:lnSpc>
              <a:buFont typeface="Wingdings" panose="05000000000000000000" pitchFamily="2" charset="2"/>
              <a:buChar char="Ø"/>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ü"/>
            </a:pPr>
            <a:r>
              <a:rPr lang="en-US" sz="2400" dirty="0">
                <a:solidFill>
                  <a:schemeClr val="bg1"/>
                </a:solidFill>
                <a:latin typeface="Times New Roman" panose="02020603050405020304" pitchFamily="18" charset="0"/>
                <a:cs typeface="Times New Roman" panose="02020603050405020304" pitchFamily="18" charset="0"/>
              </a:rPr>
              <a:t>     The patient’s attitude</a:t>
            </a:r>
          </a:p>
          <a:p>
            <a:pPr marL="342900" indent="-342900" algn="just">
              <a:lnSpc>
                <a:spcPct val="150000"/>
              </a:lnSpc>
              <a:buFont typeface="Wingdings" panose="05000000000000000000" pitchFamily="2" charset="2"/>
              <a:buChar char="ü"/>
            </a:pPr>
            <a:r>
              <a:rPr lang="en-US" sz="2400" dirty="0">
                <a:solidFill>
                  <a:schemeClr val="bg1"/>
                </a:solidFill>
                <a:latin typeface="Times New Roman" panose="02020603050405020304" pitchFamily="18" charset="0"/>
                <a:cs typeface="Times New Roman" panose="02020603050405020304" pitchFamily="18" charset="0"/>
              </a:rPr>
              <a:t>     Desire to retain the natural teeth</a:t>
            </a:r>
          </a:p>
          <a:p>
            <a:pPr marL="342900" indent="-342900" algn="just">
              <a:lnSpc>
                <a:spcPct val="150000"/>
              </a:lnSpc>
              <a:buFont typeface="Wingdings" panose="05000000000000000000" pitchFamily="2" charset="2"/>
              <a:buChar char="ü"/>
            </a:pPr>
            <a:r>
              <a:rPr lang="en-US" sz="2400" dirty="0">
                <a:solidFill>
                  <a:schemeClr val="bg1"/>
                </a:solidFill>
                <a:latin typeface="Times New Roman" panose="02020603050405020304" pitchFamily="18" charset="0"/>
                <a:cs typeface="Times New Roman" panose="02020603050405020304" pitchFamily="18" charset="0"/>
              </a:rPr>
              <a:t>     Willingness and ability to effectively control biofilm. </a:t>
            </a:r>
          </a:p>
          <a:p>
            <a:pPr marL="342900" indent="-342900">
              <a:buFont typeface="Wingdings" panose="05000000000000000000" pitchFamily="2" charset="2"/>
              <a:buChar char="Ø"/>
            </a:pPr>
            <a:endParaRPr lang="en-US" sz="2400" dirty="0">
              <a:solidFill>
                <a:schemeClr val="bg1"/>
              </a:solidFill>
              <a:latin typeface="Times New Roman" panose="02020603050405020304" pitchFamily="18" charset="0"/>
              <a:cs typeface="Times New Roman" panose="02020603050405020304" pitchFamily="18" charset="0"/>
            </a:endParaRPr>
          </a:p>
          <a:p>
            <a:r>
              <a:rPr lang="en-US" sz="2400" dirty="0">
                <a:solidFill>
                  <a:schemeClr val="bg1"/>
                </a:solidFill>
                <a:latin typeface="Times New Roman" panose="02020603050405020304" pitchFamily="18" charset="0"/>
                <a:cs typeface="Times New Roman" panose="02020603050405020304" pitchFamily="18" charset="0"/>
              </a:rPr>
              <a:t> </a:t>
            </a:r>
            <a:endParaRPr lang="en-IN" sz="2400" dirty="0">
              <a:solidFill>
                <a:schemeClr val="bg1"/>
              </a:solidFill>
            </a:endParaRPr>
          </a:p>
        </p:txBody>
      </p:sp>
      <p:pic>
        <p:nvPicPr>
          <p:cNvPr id="2097162" name="Picture 6"/>
          <p:cNvPicPr>
            <a:picLocks noChangeAspect="1"/>
          </p:cNvPicPr>
          <p:nvPr/>
        </p:nvPicPr>
        <p:blipFill rotWithShape="1">
          <a:blip r:embed="rId2"/>
          <a:srcRect l="10118" t="12242" b="16090"/>
          <a:stretch>
            <a:fillRect/>
          </a:stretch>
        </p:blipFill>
        <p:spPr>
          <a:xfrm>
            <a:off x="8335478" y="2524150"/>
            <a:ext cx="3307883" cy="347352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0"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671" name="TextBox 4"/>
          <p:cNvSpPr txBox="1"/>
          <p:nvPr/>
        </p:nvSpPr>
        <p:spPr>
          <a:xfrm>
            <a:off x="1270534" y="1714492"/>
            <a:ext cx="9923645" cy="2758441"/>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Without these, treatment cannot succeed. </a:t>
            </a:r>
          </a:p>
          <a:p>
            <a:pPr marL="342900" indent="-342900" algn="just">
              <a:lnSpc>
                <a:spcPct val="150000"/>
              </a:lnSpc>
              <a:buFont typeface="Wingdings" panose="05000000000000000000" pitchFamily="2" charset="2"/>
              <a:buChar char="Ø"/>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Patients should be educated on the etiology and prevention of dental caries and periodontal diseases, and they should be clearly informed of the important role they must play for treatment to succeed.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6" name="Title 1"/>
          <p:cNvSpPr>
            <a:spLocks noGrp="1"/>
          </p:cNvSpPr>
          <p:nvPr>
            <p:ph type="ctrTitle"/>
          </p:nvPr>
        </p:nvSpPr>
        <p:spPr>
          <a:xfrm>
            <a:off x="816543" y="3226281"/>
            <a:ext cx="10751419" cy="2677648"/>
          </a:xfrm>
        </p:spPr>
        <p:txBody>
          <a:bodyPr/>
          <a:lstStyle/>
          <a:p>
            <a:pPr marL="342900" indent="-342900" algn="just">
              <a:lnSpc>
                <a:spcPct val="150000"/>
              </a:lnSpc>
              <a:buFont typeface="Wingdings" panose="05000000000000000000" pitchFamily="2" charset="2"/>
              <a:buChar char="v"/>
            </a:pPr>
            <a:r>
              <a:rPr lang="en-US" sz="2400" dirty="0">
                <a:solidFill>
                  <a:schemeClr val="bg1"/>
                </a:solidFill>
                <a:latin typeface="Times New Roman" panose="02020603050405020304" pitchFamily="18" charset="0"/>
                <a:cs typeface="Times New Roman" panose="02020603050405020304" pitchFamily="18" charset="0"/>
              </a:rPr>
              <a:t>PROGNOSIS: A prediction as to the progress, course, and outcome of a disease. </a:t>
            </a:r>
            <a:br>
              <a:rPr lang="en-US" sz="2400" dirty="0">
                <a:solidFill>
                  <a:schemeClr val="bg1"/>
                </a:solidFill>
                <a:latin typeface="Times New Roman" panose="02020603050405020304" pitchFamily="18" charset="0"/>
                <a:cs typeface="Times New Roman" panose="02020603050405020304" pitchFamily="18" charset="0"/>
              </a:rPr>
            </a:br>
            <a:r>
              <a:rPr lang="en-US" sz="2400" dirty="0">
                <a:solidFill>
                  <a:schemeClr val="bg1"/>
                </a:solidFill>
                <a:latin typeface="Times New Roman" panose="02020603050405020304" pitchFamily="18" charset="0"/>
                <a:cs typeface="Times New Roman" panose="02020603050405020304" pitchFamily="18" charset="0"/>
              </a:rPr>
              <a:t>                                                                                 </a:t>
            </a:r>
            <a:br>
              <a:rPr lang="en-US" sz="2400" dirty="0">
                <a:solidFill>
                  <a:schemeClr val="bg1"/>
                </a:solidFill>
                <a:latin typeface="Times New Roman" panose="02020603050405020304" pitchFamily="18" charset="0"/>
                <a:cs typeface="Times New Roman" panose="02020603050405020304" pitchFamily="18" charset="0"/>
              </a:rPr>
            </a:br>
            <a:r>
              <a:rPr lang="en-US" sz="2400" dirty="0">
                <a:solidFill>
                  <a:schemeClr val="bg1"/>
                </a:solidFill>
                <a:latin typeface="Times New Roman" panose="02020603050405020304" pitchFamily="18" charset="0"/>
                <a:cs typeface="Times New Roman" panose="02020603050405020304" pitchFamily="18" charset="0"/>
              </a:rPr>
              <a:t>                                                            </a:t>
            </a:r>
            <a:endParaRPr lang="en-IN" sz="2400" dirty="0">
              <a:solidFill>
                <a:schemeClr val="bg1"/>
              </a:solidFill>
              <a:latin typeface="Times New Roman" panose="02020603050405020304" pitchFamily="18" charset="0"/>
              <a:cs typeface="Times New Roman" panose="02020603050405020304" pitchFamily="18" charset="0"/>
            </a:endParaRPr>
          </a:p>
        </p:txBody>
      </p:sp>
      <p:sp>
        <p:nvSpPr>
          <p:cNvPr id="1048607" name="TextBox 2"/>
          <p:cNvSpPr txBox="1"/>
          <p:nvPr/>
        </p:nvSpPr>
        <p:spPr>
          <a:xfrm>
            <a:off x="816542" y="1477290"/>
            <a:ext cx="10597414" cy="2225041"/>
          </a:xfrm>
          <a:prstGeom prst="rect">
            <a:avLst/>
          </a:prstGeom>
          <a:noFill/>
        </p:spPr>
        <p:txBody>
          <a:bodyPr wrap="square">
            <a:spAutoFit/>
          </a:bodyPr>
          <a:lstStyle/>
          <a:p>
            <a:pPr marL="285750" indent="-285750">
              <a:lnSpc>
                <a:spcPct val="150000"/>
              </a:lnSpc>
              <a:buFont typeface="Wingdings" panose="05000000000000000000" pitchFamily="2" charset="2"/>
              <a:buChar char="v"/>
            </a:pPr>
            <a:r>
              <a:rPr lang="en-US" dirty="0">
                <a:solidFill>
                  <a:schemeClr val="bg1"/>
                </a:solidFill>
              </a:rPr>
              <a:t>A </a:t>
            </a:r>
            <a:r>
              <a:rPr lang="en-US" sz="2400" dirty="0">
                <a:solidFill>
                  <a:schemeClr val="bg1"/>
                </a:solidFill>
                <a:latin typeface="Times New Roman" panose="02020603050405020304" pitchFamily="18" charset="0"/>
                <a:cs typeface="Times New Roman" panose="02020603050405020304" pitchFamily="18" charset="0"/>
              </a:rPr>
              <a:t>prognosis is a prediction of the probable course, duration, and outcome of a disease based on a general knowledge of the pathogenesis of the disease and the presence of risk factors for the disease. </a:t>
            </a:r>
          </a:p>
          <a:p>
            <a:pPr>
              <a:lnSpc>
                <a:spcPct val="150000"/>
              </a:lnSpc>
            </a:pPr>
            <a:r>
              <a:rPr lang="en-US" sz="2400" dirty="0">
                <a:solidFill>
                  <a:schemeClr val="bg1"/>
                </a:solidFill>
                <a:latin typeface="Times New Roman" panose="02020603050405020304" pitchFamily="18" charset="0"/>
                <a:cs typeface="Times New Roman" panose="02020603050405020304" pitchFamily="18" charset="0"/>
              </a:rPr>
              <a:t>                                                                   </a:t>
            </a:r>
            <a:endParaRPr lang="en-IN" sz="2400" dirty="0">
              <a:solidFill>
                <a:schemeClr val="bg1"/>
              </a:solidFill>
              <a:latin typeface="Times New Roman" panose="02020603050405020304" pitchFamily="18" charset="0"/>
              <a:cs typeface="Times New Roman" panose="02020603050405020304" pitchFamily="18" charset="0"/>
            </a:endParaRPr>
          </a:p>
        </p:txBody>
      </p:sp>
      <p:sp>
        <p:nvSpPr>
          <p:cNvPr id="1048608" name="TextBox 3"/>
          <p:cNvSpPr txBox="1"/>
          <p:nvPr/>
        </p:nvSpPr>
        <p:spPr>
          <a:xfrm>
            <a:off x="950494" y="954071"/>
            <a:ext cx="2553102" cy="523220"/>
          </a:xfrm>
          <a:prstGeom prst="rect">
            <a:avLst/>
          </a:prstGeom>
          <a:solidFill>
            <a:schemeClr val="accent6">
              <a:lumMod val="60000"/>
              <a:lumOff val="40000"/>
            </a:schemeClr>
          </a:solidFill>
        </p:spPr>
        <p:txBody>
          <a:bodyPr wrap="square">
            <a:spAutoFit/>
          </a:bodyPr>
          <a:lstStyle/>
          <a:p>
            <a:r>
              <a:rPr lang="en-IN" sz="2800" b="1" dirty="0">
                <a:latin typeface="Times New Roman" panose="02020603050405020304" pitchFamily="18" charset="0"/>
                <a:cs typeface="Times New Roman" panose="02020603050405020304" pitchFamily="18" charset="0"/>
              </a:rPr>
              <a:t>DEFINITION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2"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673" name="TextBox 5"/>
          <p:cNvSpPr txBox="1"/>
          <p:nvPr/>
        </p:nvSpPr>
        <p:spPr>
          <a:xfrm>
            <a:off x="988996" y="680220"/>
            <a:ext cx="9541042" cy="5425440"/>
          </a:xfrm>
          <a:prstGeom prst="rect">
            <a:avLst/>
          </a:prstGeom>
          <a:noFill/>
        </p:spPr>
        <p:txBody>
          <a:bodyPr wrap="square">
            <a:spAutoFit/>
          </a:bodyPr>
          <a:lstStyle/>
          <a:p>
            <a:pPr marL="342900" indent="-342900" algn="just">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The major etiologic factor for periodontal disease is plaque-induced infection and inflammation.</a:t>
            </a:r>
          </a:p>
          <a:p>
            <a:pPr marL="342900" indent="-342900" algn="just">
              <a:buFont typeface="Wingdings" panose="05000000000000000000" pitchFamily="2" charset="2"/>
              <a:buChar char="Ø"/>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 Studies showed that lack of maintenance can result in disease recurrence, even after years of periodontal health, and periodontal instability was more pronounced as time progressed.</a:t>
            </a:r>
          </a:p>
          <a:p>
            <a:pPr marL="342900" indent="-342900" algn="just">
              <a:buFont typeface="Wingdings" panose="05000000000000000000" pitchFamily="2" charset="2"/>
              <a:buChar char="Ø"/>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 In the study of periodontal surgery in plaque-infected dentitions by Nyma et al, plaque accumulation after different kinds of pocket-reduction surgery resulted in the recurrence of destructive periodontitis.</a:t>
            </a:r>
          </a:p>
          <a:p>
            <a:pPr marL="342900" indent="-342900" algn="just">
              <a:buFont typeface="Wingdings" panose="05000000000000000000" pitchFamily="2" charset="2"/>
              <a:buChar char="Ø"/>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 Even in patients receiving non-surgical therapy, discontinuous maintenance led to an increase in tooth loss.</a:t>
            </a:r>
            <a:endParaRPr lang="en-IN"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4"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675" name="TextBox 4"/>
          <p:cNvSpPr txBox="1"/>
          <p:nvPr/>
        </p:nvSpPr>
        <p:spPr>
          <a:xfrm>
            <a:off x="750771" y="751244"/>
            <a:ext cx="6747309" cy="4892041"/>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If a patient is unwilling to perform adequate biofilm control and receive the timely periodic maintenance checkups and treatments that the dentist deems necessary, the dentist can refuse to accept the patient for treatment. </a:t>
            </a:r>
          </a:p>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The dentist should make it clear to the patient and in the patient record that further treatment is needed but will not be performed because of a lack of patient cooperation</a:t>
            </a:r>
            <a:r>
              <a:rPr lang="en-US" sz="2400" dirty="0">
                <a:solidFill>
                  <a:schemeClr val="bg1"/>
                </a:solidFill>
              </a:rPr>
              <a:t>.</a:t>
            </a:r>
            <a:endParaRPr lang="en-IN" sz="2400" dirty="0"/>
          </a:p>
        </p:txBody>
      </p:sp>
      <p:pic>
        <p:nvPicPr>
          <p:cNvPr id="2097163" name="Picture 2"/>
          <p:cNvPicPr>
            <a:picLocks noChangeAspect="1"/>
          </p:cNvPicPr>
          <p:nvPr/>
        </p:nvPicPr>
        <p:blipFill>
          <a:blip r:embed="rId2"/>
          <a:stretch>
            <a:fillRect/>
          </a:stretch>
        </p:blipFill>
        <p:spPr>
          <a:xfrm>
            <a:off x="7719461" y="751244"/>
            <a:ext cx="3812183" cy="484674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4" name="Picture 4"/>
          <p:cNvPicPr>
            <a:picLocks noChangeAspect="1"/>
          </p:cNvPicPr>
          <p:nvPr/>
        </p:nvPicPr>
        <p:blipFill>
          <a:blip r:embed="rId2"/>
          <a:stretch>
            <a:fillRect/>
          </a:stretch>
        </p:blipFill>
        <p:spPr>
          <a:xfrm>
            <a:off x="1591376" y="664144"/>
            <a:ext cx="9009247" cy="4610501"/>
          </a:xfrm>
          <a:prstGeom prst="rect">
            <a:avLst/>
          </a:prstGeom>
        </p:spPr>
      </p:pic>
      <p:sp>
        <p:nvSpPr>
          <p:cNvPr id="1048676" name="TextBox 3"/>
          <p:cNvSpPr txBox="1"/>
          <p:nvPr/>
        </p:nvSpPr>
        <p:spPr>
          <a:xfrm>
            <a:off x="1990023" y="5547525"/>
            <a:ext cx="8742146" cy="646331"/>
          </a:xfrm>
          <a:prstGeom prst="rect">
            <a:avLst/>
          </a:prstGeom>
          <a:noFill/>
        </p:spPr>
        <p:txBody>
          <a:bodyPr wrap="square">
            <a:spAutoFit/>
          </a:bodyPr>
          <a:lstStyle/>
          <a:p>
            <a:r>
              <a:rPr lang="en-IN" dirty="0">
                <a:solidFill>
                  <a:schemeClr val="bg1"/>
                </a:solidFill>
              </a:rPr>
              <a:t>Prognosis Revisited: A System for Assigning Periodontal Prognosis Vivien Kwok*† and Jack G. Caton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7"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678" name="TextBox 5"/>
          <p:cNvSpPr txBox="1"/>
          <p:nvPr/>
        </p:nvSpPr>
        <p:spPr>
          <a:xfrm>
            <a:off x="2238759" y="644881"/>
            <a:ext cx="6855594" cy="584775"/>
          </a:xfrm>
          <a:prstGeom prst="rect">
            <a:avLst/>
          </a:prstGeom>
          <a:solidFill>
            <a:schemeClr val="accent6">
              <a:lumMod val="60000"/>
              <a:lumOff val="40000"/>
            </a:schemeClr>
          </a:solidFill>
        </p:spPr>
        <p:txBody>
          <a:bodyPr wrap="square">
            <a:spAutoFit/>
          </a:bodyPr>
          <a:lstStyle/>
          <a:p>
            <a:r>
              <a:rPr lang="en-IN" sz="3200" b="1" dirty="0">
                <a:latin typeface="Times New Roman" panose="02020603050405020304" pitchFamily="18" charset="0"/>
                <a:cs typeface="Times New Roman" panose="02020603050405020304" pitchFamily="18" charset="0"/>
              </a:rPr>
              <a:t>Systemic and Environmental Factors</a:t>
            </a:r>
          </a:p>
        </p:txBody>
      </p:sp>
      <p:sp>
        <p:nvSpPr>
          <p:cNvPr id="1048679" name="TextBox 7"/>
          <p:cNvSpPr txBox="1"/>
          <p:nvPr/>
        </p:nvSpPr>
        <p:spPr>
          <a:xfrm>
            <a:off x="940868" y="1358977"/>
            <a:ext cx="10051181" cy="4460240"/>
          </a:xfrm>
          <a:prstGeom prst="rect">
            <a:avLst/>
          </a:prstGeom>
          <a:noFill/>
        </p:spPr>
        <p:txBody>
          <a:bodyPr wrap="square">
            <a:spAutoFit/>
          </a:bodyPr>
          <a:lstStyle/>
          <a:p>
            <a:pPr algn="just">
              <a:lnSpc>
                <a:spcPct val="150000"/>
              </a:lnSpc>
            </a:pPr>
            <a:r>
              <a:rPr lang="en-IN" sz="2800" b="1" dirty="0">
                <a:solidFill>
                  <a:srgbClr val="FFC000"/>
                </a:solidFill>
                <a:latin typeface="Times New Roman" panose="02020603050405020304" pitchFamily="18" charset="0"/>
                <a:cs typeface="Times New Roman" panose="02020603050405020304" pitchFamily="18" charset="0"/>
              </a:rPr>
              <a:t>Smoking :</a:t>
            </a:r>
          </a:p>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Epidemiologic evidence suggests that smoking may be the most important environmental risk factor impacting the development and progression of periodontal disease.</a:t>
            </a:r>
            <a:r>
              <a:rPr lang="en-US" sz="2400" dirty="0"/>
              <a:t> </a:t>
            </a:r>
          </a:p>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Smoking affects not only the severity of periodontal destruction but also the healing potential of the periodontal tissues.</a:t>
            </a:r>
          </a:p>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patients who smoke do not respond as well to conventional periodontal therapy as patients who have never smoked.</a:t>
            </a:r>
            <a:endParaRPr lang="en-IN" sz="2400" b="1" dirty="0">
              <a:solidFill>
                <a:schemeClr val="bg1"/>
              </a:solidFill>
              <a:latin typeface="Times New Roman" panose="02020603050405020304" pitchFamily="18" charset="0"/>
              <a:cs typeface="Times New Roman" panose="02020603050405020304" pitchFamily="18" charset="0"/>
            </a:endParaRPr>
          </a:p>
        </p:txBody>
      </p:sp>
      <p:pic>
        <p:nvPicPr>
          <p:cNvPr id="2097165" name="Picture 8"/>
          <p:cNvPicPr>
            <a:picLocks noChangeAspect="1"/>
          </p:cNvPicPr>
          <p:nvPr/>
        </p:nvPicPr>
        <p:blipFill>
          <a:blip r:embed="rId2"/>
          <a:stretch>
            <a:fillRect/>
          </a:stretch>
        </p:blipFill>
        <p:spPr>
          <a:xfrm>
            <a:off x="9489248" y="-2366"/>
            <a:ext cx="2235581" cy="220474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686" name="TextBox 4"/>
          <p:cNvSpPr txBox="1"/>
          <p:nvPr/>
        </p:nvSpPr>
        <p:spPr>
          <a:xfrm>
            <a:off x="924025" y="3412352"/>
            <a:ext cx="11049802" cy="1513840"/>
          </a:xfrm>
          <a:prstGeom prst="rect">
            <a:avLst/>
          </a:prstGeom>
          <a:noFill/>
        </p:spPr>
        <p:txBody>
          <a:bodyPr wrap="square">
            <a:spAutoFit/>
          </a:bodyPr>
          <a:lstStyle/>
          <a:p>
            <a:r>
              <a:rPr lang="en-US" sz="2400" dirty="0">
                <a:solidFill>
                  <a:schemeClr val="bg1"/>
                </a:solidFill>
                <a:latin typeface="Times New Roman" panose="02020603050405020304" pitchFamily="18" charset="0"/>
                <a:cs typeface="Times New Roman" panose="02020603050405020304" pitchFamily="18" charset="0"/>
              </a:rPr>
              <a:t>Severe periodontitis                             unfavorable or                              Questionable                          																	             prognosis </a:t>
            </a:r>
          </a:p>
          <a:p>
            <a:r>
              <a:rPr lang="en-US" sz="2400" dirty="0">
                <a:solidFill>
                  <a:schemeClr val="bg1"/>
                </a:solidFill>
                <a:latin typeface="Times New Roman" panose="02020603050405020304" pitchFamily="18" charset="0"/>
                <a:cs typeface="Times New Roman" panose="02020603050405020304" pitchFamily="18" charset="0"/>
              </a:rPr>
              <a:t>                                                                hopeless.</a:t>
            </a:r>
            <a:endParaRPr lang="en-IN"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048687" name="TextBox 2"/>
          <p:cNvSpPr txBox="1"/>
          <p:nvPr/>
        </p:nvSpPr>
        <p:spPr>
          <a:xfrm>
            <a:off x="1140592" y="1229656"/>
            <a:ext cx="9910814" cy="1158240"/>
          </a:xfrm>
          <a:prstGeom prst="rect">
            <a:avLst/>
          </a:prstGeom>
          <a:noFill/>
        </p:spPr>
        <p:txBody>
          <a:bodyPr wrap="square" rtlCol="0">
            <a:spAutoFit/>
          </a:bodyPr>
          <a:lstStyle/>
          <a:p>
            <a:r>
              <a:rPr lang="en-IN" sz="2400" dirty="0">
                <a:solidFill>
                  <a:schemeClr val="bg1"/>
                </a:solidFill>
                <a:latin typeface="Times New Roman" panose="02020603050405020304" pitchFamily="18" charset="0"/>
                <a:cs typeface="Times New Roman" panose="02020603050405020304" pitchFamily="18" charset="0"/>
              </a:rPr>
              <a:t>Slight to moderate                              Questionable                             favourable               																		  prognosis</a:t>
            </a:r>
          </a:p>
          <a:p>
            <a:r>
              <a:rPr lang="en-IN" sz="2400" dirty="0">
                <a:solidFill>
                  <a:schemeClr val="bg1"/>
                </a:solidFill>
                <a:latin typeface="Times New Roman" panose="02020603050405020304" pitchFamily="18" charset="0"/>
                <a:cs typeface="Times New Roman" panose="02020603050405020304" pitchFamily="18" charset="0"/>
              </a:rPr>
              <a:t>chronic periodontitis                          prognosis</a:t>
            </a:r>
          </a:p>
        </p:txBody>
      </p:sp>
      <p:sp>
        <p:nvSpPr>
          <p:cNvPr id="1048688" name="Arrow: Right 5"/>
          <p:cNvSpPr/>
          <p:nvPr/>
        </p:nvSpPr>
        <p:spPr>
          <a:xfrm>
            <a:off x="3838073" y="1368154"/>
            <a:ext cx="1696453" cy="83099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chemeClr val="tx1"/>
                </a:solidFill>
              </a:rPr>
              <a:t>Smoke</a:t>
            </a:r>
          </a:p>
        </p:txBody>
      </p:sp>
      <p:pic>
        <p:nvPicPr>
          <p:cNvPr id="2097166" name="Picture 6"/>
          <p:cNvPicPr>
            <a:picLocks noChangeAspect="1"/>
          </p:cNvPicPr>
          <p:nvPr/>
        </p:nvPicPr>
        <p:blipFill>
          <a:blip r:embed="rId2"/>
          <a:stretch>
            <a:fillRect/>
          </a:stretch>
        </p:blipFill>
        <p:spPr>
          <a:xfrm>
            <a:off x="3776559" y="3307089"/>
            <a:ext cx="1737511" cy="890093"/>
          </a:xfrm>
          <a:prstGeom prst="rect">
            <a:avLst/>
          </a:prstGeom>
        </p:spPr>
      </p:pic>
      <p:pic>
        <p:nvPicPr>
          <p:cNvPr id="2097167" name="Picture 7"/>
          <p:cNvPicPr>
            <a:picLocks noChangeAspect="1"/>
          </p:cNvPicPr>
          <p:nvPr/>
        </p:nvPicPr>
        <p:blipFill>
          <a:blip r:embed="rId3"/>
          <a:stretch>
            <a:fillRect/>
          </a:stretch>
        </p:blipFill>
        <p:spPr>
          <a:xfrm>
            <a:off x="7310788" y="1320175"/>
            <a:ext cx="2152075" cy="890093"/>
          </a:xfrm>
          <a:prstGeom prst="rect">
            <a:avLst/>
          </a:prstGeom>
        </p:spPr>
      </p:pic>
      <p:pic>
        <p:nvPicPr>
          <p:cNvPr id="2097168" name="Picture 9"/>
          <p:cNvPicPr>
            <a:picLocks noChangeAspect="1"/>
          </p:cNvPicPr>
          <p:nvPr/>
        </p:nvPicPr>
        <p:blipFill>
          <a:blip r:embed="rId4"/>
          <a:stretch>
            <a:fillRect/>
          </a:stretch>
        </p:blipFill>
        <p:spPr>
          <a:xfrm>
            <a:off x="7449536" y="3323737"/>
            <a:ext cx="2152075" cy="890093"/>
          </a:xfrm>
          <a:prstGeom prst="rect">
            <a:avLst/>
          </a:prstGeom>
        </p:spPr>
      </p:pic>
      <p:sp>
        <p:nvSpPr>
          <p:cNvPr id="1048689" name="TextBox 11"/>
          <p:cNvSpPr txBox="1"/>
          <p:nvPr/>
        </p:nvSpPr>
        <p:spPr>
          <a:xfrm>
            <a:off x="1010654" y="4982012"/>
            <a:ext cx="10502764" cy="802640"/>
          </a:xfrm>
          <a:prstGeom prst="rect">
            <a:avLst/>
          </a:prstGeom>
          <a:noFill/>
        </p:spPr>
        <p:txBody>
          <a:bodyPr wrap="square">
            <a:spAutoFit/>
          </a:bodyPr>
          <a:lstStyle/>
          <a:p>
            <a:pPr marL="342900" indent="-342900">
              <a:buFont typeface="Wingdings" panose="05000000000000000000" pitchFamily="2" charset="2"/>
              <a:buChar char="v"/>
            </a:pPr>
            <a:r>
              <a:rPr lang="en-US" sz="2400" dirty="0">
                <a:solidFill>
                  <a:schemeClr val="bg1"/>
                </a:solidFill>
                <a:latin typeface="Times New Roman" panose="02020603050405020304" pitchFamily="18" charset="0"/>
                <a:cs typeface="Times New Roman" panose="02020603050405020304" pitchFamily="18" charset="0"/>
              </a:rPr>
              <a:t>Smoking cessation can affect the treatment outcome and therefore the prognosis.</a:t>
            </a:r>
            <a:endParaRPr lang="en-IN" sz="2400" dirty="0">
              <a:solidFill>
                <a:schemeClr val="bg1"/>
              </a:solidFill>
              <a:latin typeface="Times New Roman" panose="02020603050405020304" pitchFamily="18" charset="0"/>
              <a:cs typeface="Times New Roman" panose="02020603050405020304" pitchFamily="18" charset="0"/>
            </a:endParaRPr>
          </a:p>
        </p:txBody>
      </p:sp>
      <p:sp>
        <p:nvSpPr>
          <p:cNvPr id="1048690" name="TextBox 10"/>
          <p:cNvSpPr txBox="1"/>
          <p:nvPr/>
        </p:nvSpPr>
        <p:spPr>
          <a:xfrm>
            <a:off x="2061811" y="5997675"/>
            <a:ext cx="8991588" cy="369332"/>
          </a:xfrm>
          <a:prstGeom prst="rect">
            <a:avLst/>
          </a:prstGeom>
          <a:noFill/>
        </p:spPr>
        <p:txBody>
          <a:bodyPr wrap="square">
            <a:spAutoFit/>
          </a:bodyPr>
          <a:lstStyle/>
          <a:p>
            <a:r>
              <a:rPr lang="en-IN" dirty="0">
                <a:solidFill>
                  <a:schemeClr val="bg1"/>
                </a:solidFill>
              </a:rPr>
              <a:t>Newman and Carranza’s Clinical Periodontology 13</a:t>
            </a:r>
            <a:r>
              <a:rPr lang="en-IN" baseline="30000" dirty="0">
                <a:solidFill>
                  <a:schemeClr val="bg1"/>
                </a:solidFill>
              </a:rPr>
              <a:t>th</a:t>
            </a:r>
            <a:r>
              <a:rPr lang="en-IN" dirty="0">
                <a:solidFill>
                  <a:schemeClr val="bg1"/>
                </a:solidFill>
              </a:rPr>
              <a:t> edition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1" name="TextBox 3"/>
          <p:cNvSpPr txBox="1"/>
          <p:nvPr/>
        </p:nvSpPr>
        <p:spPr>
          <a:xfrm>
            <a:off x="1270535" y="1643542"/>
            <a:ext cx="3368842" cy="3291840"/>
          </a:xfrm>
          <a:prstGeom prst="rect">
            <a:avLst/>
          </a:prstGeom>
          <a:noFill/>
        </p:spPr>
        <p:txBody>
          <a:bodyPr wrap="square">
            <a:spAutoFit/>
          </a:bodyPr>
          <a:lstStyle/>
          <a:p>
            <a:pPr marL="342900" indent="-342900" algn="just">
              <a:lnSpc>
                <a:spcPct val="150000"/>
              </a:lnSpc>
              <a:buFont typeface="Wingdings" panose="05000000000000000000" pitchFamily="2" charset="2"/>
              <a:buChar char="v"/>
            </a:pPr>
            <a:r>
              <a:rPr lang="en-US" sz="2400" dirty="0">
                <a:solidFill>
                  <a:schemeClr val="bg1"/>
                </a:solidFill>
                <a:latin typeface="Times New Roman" panose="02020603050405020304" pitchFamily="18" charset="0"/>
                <a:cs typeface="Times New Roman" panose="02020603050405020304" pitchFamily="18" charset="0"/>
              </a:rPr>
              <a:t>The patient’s systemic background affects the overall prognosis in several ways.</a:t>
            </a:r>
            <a:r>
              <a:rPr lang="en-IN" sz="2400" dirty="0">
                <a:latin typeface="Times New Roman" panose="02020603050405020304" pitchFamily="18" charset="0"/>
                <a:cs typeface="Times New Roman" panose="02020603050405020304" pitchFamily="18" charset="0"/>
              </a:rPr>
              <a:t> </a:t>
            </a:r>
          </a:p>
          <a:p>
            <a:pPr algn="just">
              <a:lnSpc>
                <a:spcPct val="150000"/>
              </a:lnSpc>
            </a:pPr>
            <a:endParaRPr lang="en-IN" sz="2400" dirty="0">
              <a:latin typeface="Times New Roman" panose="02020603050405020304" pitchFamily="18" charset="0"/>
              <a:cs typeface="Times New Roman" panose="02020603050405020304" pitchFamily="18" charset="0"/>
            </a:endParaRPr>
          </a:p>
        </p:txBody>
      </p:sp>
      <p:sp>
        <p:nvSpPr>
          <p:cNvPr id="1048692" name="TextBox 4"/>
          <p:cNvSpPr txBox="1"/>
          <p:nvPr/>
        </p:nvSpPr>
        <p:spPr>
          <a:xfrm>
            <a:off x="1441382" y="693007"/>
            <a:ext cx="6097604" cy="584775"/>
          </a:xfrm>
          <a:prstGeom prst="rect">
            <a:avLst/>
          </a:prstGeom>
          <a:noFill/>
        </p:spPr>
        <p:txBody>
          <a:bodyPr wrap="square">
            <a:spAutoFit/>
          </a:bodyPr>
          <a:lstStyle/>
          <a:p>
            <a:r>
              <a:rPr lang="en-IN" sz="3200" b="1" dirty="0">
                <a:solidFill>
                  <a:srgbClr val="FFC000"/>
                </a:solidFill>
                <a:latin typeface="Times New Roman" panose="02020603050405020304" pitchFamily="18" charset="0"/>
                <a:cs typeface="Times New Roman" panose="02020603050405020304" pitchFamily="18" charset="0"/>
              </a:rPr>
              <a:t>Systemic Disease or Condition</a:t>
            </a:r>
          </a:p>
        </p:txBody>
      </p:sp>
      <p:pic>
        <p:nvPicPr>
          <p:cNvPr id="2097169" name="Picture 6"/>
          <p:cNvPicPr>
            <a:picLocks noChangeAspect="1"/>
          </p:cNvPicPr>
          <p:nvPr/>
        </p:nvPicPr>
        <p:blipFill>
          <a:blip r:embed="rId2"/>
          <a:stretch>
            <a:fillRect/>
          </a:stretch>
        </p:blipFill>
        <p:spPr>
          <a:xfrm>
            <a:off x="4966633" y="1277782"/>
            <a:ext cx="6431989" cy="470042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3"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694" name="TextBox 4"/>
          <p:cNvSpPr txBox="1"/>
          <p:nvPr/>
        </p:nvSpPr>
        <p:spPr>
          <a:xfrm>
            <a:off x="940869" y="1598988"/>
            <a:ext cx="9897178" cy="435864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Prevalence and severity of chronic periodontitis are significantly higher in patients with poorly controlled diabetes than in those whose diabetes is well controlled or those who do not have diabetes</a:t>
            </a:r>
            <a:r>
              <a:rPr lang="en-US" sz="2400" dirty="0">
                <a:solidFill>
                  <a:schemeClr val="bg1"/>
                </a:solidFill>
              </a:rPr>
              <a:t>.</a:t>
            </a:r>
          </a:p>
          <a:p>
            <a:pPr marL="342900" indent="-342900" algn="just">
              <a:lnSpc>
                <a:spcPct val="150000"/>
              </a:lnSpc>
              <a:buFont typeface="Arial" panose="020B0604020202020204" pitchFamily="34" charset="0"/>
              <a:buChar char="•"/>
            </a:pPr>
            <a:endParaRPr lang="en-US" sz="2400" dirty="0">
              <a:solidFill>
                <a:schemeClr val="bg1"/>
              </a:solidFill>
            </a:endParaRPr>
          </a:p>
          <a:p>
            <a:pPr marL="342900" indent="-342900" algn="just">
              <a:lnSpc>
                <a:spcPct val="150000"/>
              </a:lnSpc>
              <a:buFont typeface="Arial" panose="020B0604020202020204" pitchFamily="34" charset="0"/>
              <a:buChar char="•"/>
            </a:pPr>
            <a:r>
              <a:rPr lang="en-US" sz="2400" dirty="0">
                <a:solidFill>
                  <a:schemeClr val="bg1"/>
                </a:solidFill>
              </a:rPr>
              <a:t> </a:t>
            </a:r>
            <a:r>
              <a:rPr lang="en-US" sz="2400" dirty="0">
                <a:solidFill>
                  <a:schemeClr val="bg1"/>
                </a:solidFill>
                <a:latin typeface="Times New Roman" panose="02020603050405020304" pitchFamily="18" charset="0"/>
                <a:cs typeface="Times New Roman" panose="02020603050405020304" pitchFamily="18" charset="0"/>
              </a:rPr>
              <a:t>Therefore patients at risk for diabetes should be identified as early as possible and informed of the relationship between periodontitis and diabetes.</a:t>
            </a:r>
          </a:p>
          <a:p>
            <a:pPr algn="just">
              <a:lnSpc>
                <a:spcPct val="150000"/>
              </a:lnSpc>
            </a:pPr>
            <a:endParaRPr lang="en-IN" sz="2400" dirty="0">
              <a:solidFill>
                <a:schemeClr val="bg1"/>
              </a:solidFill>
            </a:endParaRPr>
          </a:p>
        </p:txBody>
      </p:sp>
      <p:sp>
        <p:nvSpPr>
          <p:cNvPr id="1048695" name="Cloud 1"/>
          <p:cNvSpPr/>
          <p:nvPr/>
        </p:nvSpPr>
        <p:spPr>
          <a:xfrm>
            <a:off x="1183910" y="782081"/>
            <a:ext cx="2502568" cy="895149"/>
          </a:xfrm>
          <a:prstGeom prst="cloud">
            <a:avLst/>
          </a:prstGeom>
          <a:solidFill>
            <a:schemeClr val="accent6">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just">
              <a:lnSpc>
                <a:spcPct val="150000"/>
              </a:lnSpc>
            </a:pPr>
            <a:r>
              <a:rPr lang="en-IN" sz="2800" b="1" dirty="0">
                <a:solidFill>
                  <a:srgbClr val="FFC000"/>
                </a:solidFill>
                <a:latin typeface="Times New Roman" panose="02020603050405020304" pitchFamily="18" charset="0"/>
                <a:cs typeface="Times New Roman" panose="02020603050405020304" pitchFamily="18" charset="0"/>
              </a:rPr>
              <a:t>Diabetes: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6"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697" name="TextBox 4"/>
          <p:cNvSpPr txBox="1"/>
          <p:nvPr/>
        </p:nvSpPr>
        <p:spPr>
          <a:xfrm>
            <a:off x="1388042" y="1477023"/>
            <a:ext cx="9690635" cy="4358640"/>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Similarly, patients diagnosed with diabetes must be informed of the impact of diabetic control on the development and progression of periodontitis.</a:t>
            </a:r>
          </a:p>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 It follows that the prognosis in these cases depends on patient compliance relative to both medical and dental status. </a:t>
            </a:r>
          </a:p>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Patients with well-controlled diabetes and slight to moderate periodontitis who comply with their recommended periodontal treatment should have a favorable prognosis.</a:t>
            </a:r>
            <a:endParaRPr lang="en-IN"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1048698"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699" name="TextBox 5"/>
          <p:cNvSpPr txBox="1"/>
          <p:nvPr/>
        </p:nvSpPr>
        <p:spPr>
          <a:xfrm>
            <a:off x="0" y="0"/>
            <a:ext cx="12191999" cy="7559040"/>
          </a:xfrm>
          <a:prstGeom prst="rect">
            <a:avLst/>
          </a:prstGeom>
          <a:solidFill>
            <a:schemeClr val="bg2">
              <a:lumMod val="25000"/>
            </a:schemeClr>
          </a:solidFill>
        </p:spPr>
        <p:txBody>
          <a:bodyPr wrap="square">
            <a:spAutoFit/>
          </a:bodyPr>
          <a:lstStyle/>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Diabetes affects the host response by decreasing polymorphonuclear leukocyte function and affects collagen metabolism by decreasing collagen production and increasing collagenase activity.</a:t>
            </a:r>
          </a:p>
          <a:p>
            <a:pPr marL="342900" indent="-342900" algn="just">
              <a:lnSpc>
                <a:spcPct val="150000"/>
              </a:lnSpc>
              <a:buFont typeface="Wingdings" panose="05000000000000000000" pitchFamily="2" charset="2"/>
              <a:buChar char="Ø"/>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 Hyperglycemia can cause the formation of advanced glycation end products with other extracellular proteins. </a:t>
            </a:r>
          </a:p>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These end products result in reduced solubility and a decreased turnover rate of collagen. </a:t>
            </a:r>
          </a:p>
          <a:p>
            <a:pPr marL="342900" indent="-342900" algn="just">
              <a:lnSpc>
                <a:spcPct val="150000"/>
              </a:lnSpc>
              <a:buFont typeface="Wingdings" panose="05000000000000000000" pitchFamily="2" charset="2"/>
              <a:buChar char="Ø"/>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They also thicken the basement membrane, impeding oxygen diffusion, metabolic waste product elimination, and immune defense. </a:t>
            </a:r>
          </a:p>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As a result, wound healing is compromised in patients who have uncontrolled diabetes. </a:t>
            </a:r>
          </a:p>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Diabetes was also shown to worsen the long-term periodontal prognosis.</a:t>
            </a:r>
            <a:endParaRPr lang="en-IN"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0"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701" name="TextBox 4"/>
          <p:cNvSpPr txBox="1"/>
          <p:nvPr/>
        </p:nvSpPr>
        <p:spPr>
          <a:xfrm>
            <a:off x="868278" y="1477023"/>
            <a:ext cx="10085272" cy="435864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The prognosis is questionable when surgical periodontal treatment is required but cannot be provided because of the patient’s health.</a:t>
            </a:r>
          </a:p>
          <a:p>
            <a:pPr marL="342900" indent="-342900" algn="just">
              <a:lnSpc>
                <a:spcPct val="150000"/>
              </a:lnSpc>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Incapacitating conditions that limit the patient’s performance of oral procedures (e.g., Parkinson disease) also adversely affect the prognosis. Newer “automated” oral hygiene devices, such as electric toothbrushes, may be helpful for these patients and may improve their prognosis</a:t>
            </a:r>
            <a:endParaRPr lang="en-IN"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0" name="TextBox 3"/>
          <p:cNvSpPr txBox="1"/>
          <p:nvPr/>
        </p:nvSpPr>
        <p:spPr>
          <a:xfrm>
            <a:off x="683394" y="369027"/>
            <a:ext cx="10145027" cy="4892041"/>
          </a:xfrm>
          <a:prstGeom prst="rect">
            <a:avLst/>
          </a:prstGeom>
          <a:noFill/>
        </p:spPr>
        <p:txBody>
          <a:bodyPr wrap="square">
            <a:spAutoFit/>
          </a:bodyPr>
          <a:lstStyle/>
          <a:p>
            <a:pPr algn="just">
              <a:lnSpc>
                <a:spcPct val="150000"/>
              </a:lnSpc>
            </a:pPr>
            <a:endParaRPr lang="en-US" sz="24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sz="2400" b="1" dirty="0">
                <a:solidFill>
                  <a:schemeClr val="bg1"/>
                </a:solidFill>
                <a:highlight>
                  <a:srgbClr val="000080"/>
                </a:highlight>
                <a:latin typeface="Times New Roman" panose="02020603050405020304" pitchFamily="18" charset="0"/>
                <a:cs typeface="Times New Roman" panose="02020603050405020304" pitchFamily="18" charset="0"/>
              </a:rPr>
              <a:t>Diagnostic factors: </a:t>
            </a:r>
            <a:r>
              <a:rPr lang="en-US" sz="2400" dirty="0">
                <a:solidFill>
                  <a:schemeClr val="bg1"/>
                </a:solidFill>
                <a:latin typeface="Times New Roman" panose="02020603050405020304" pitchFamily="18" charset="0"/>
                <a:cs typeface="Times New Roman" panose="02020603050405020304" pitchFamily="18" charset="0"/>
              </a:rPr>
              <a:t>factors associated with the analysis and determination of a disease process.</a:t>
            </a:r>
          </a:p>
          <a:p>
            <a:pPr algn="just">
              <a:lnSpc>
                <a:spcPct val="150000"/>
              </a:lnSpc>
            </a:pPr>
            <a:endParaRPr lang="en-US" sz="24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sz="2400" b="1" dirty="0">
                <a:solidFill>
                  <a:schemeClr val="bg1"/>
                </a:solidFill>
                <a:highlight>
                  <a:srgbClr val="000080"/>
                </a:highlight>
                <a:latin typeface="Times New Roman" panose="02020603050405020304" pitchFamily="18" charset="0"/>
                <a:cs typeface="Times New Roman" panose="02020603050405020304" pitchFamily="18" charset="0"/>
              </a:rPr>
              <a:t>Risk factors: </a:t>
            </a:r>
            <a:r>
              <a:rPr lang="en-US" sz="2400" dirty="0">
                <a:solidFill>
                  <a:schemeClr val="bg1"/>
                </a:solidFill>
                <a:latin typeface="Times New Roman" panose="02020603050405020304" pitchFamily="18" charset="0"/>
                <a:cs typeface="Times New Roman" panose="02020603050405020304" pitchFamily="18" charset="0"/>
              </a:rPr>
              <a:t>factors associated with disease development in people who do not yet have the disease.</a:t>
            </a:r>
            <a:r>
              <a:rPr lang="en-IN" sz="2400" dirty="0"/>
              <a:t> </a:t>
            </a:r>
            <a:r>
              <a:rPr lang="en-IN" sz="2400" dirty="0">
                <a:solidFill>
                  <a:schemeClr val="bg1"/>
                </a:solidFill>
              </a:rPr>
              <a:t>(Newman and </a:t>
            </a:r>
            <a:r>
              <a:rPr lang="en-IN" sz="2400" dirty="0" err="1">
                <a:solidFill>
                  <a:schemeClr val="bg1"/>
                </a:solidFill>
              </a:rPr>
              <a:t>Kornman</a:t>
            </a:r>
            <a:r>
              <a:rPr lang="en-IN" sz="2400" dirty="0">
                <a:solidFill>
                  <a:schemeClr val="bg1"/>
                </a:solidFill>
              </a:rPr>
              <a:t>, 1994)</a:t>
            </a:r>
            <a:endParaRPr lang="en-US" sz="2400" dirty="0">
              <a:solidFill>
                <a:schemeClr val="bg1"/>
              </a:solidFill>
              <a:latin typeface="Times New Roman" panose="02020603050405020304" pitchFamily="18" charset="0"/>
              <a:cs typeface="Times New Roman" panose="02020603050405020304" pitchFamily="18" charset="0"/>
            </a:endParaRPr>
          </a:p>
          <a:p>
            <a:pPr algn="just">
              <a:lnSpc>
                <a:spcPct val="150000"/>
              </a:lnSpc>
            </a:pPr>
            <a:endParaRPr lang="en-US" sz="24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highlight>
                  <a:srgbClr val="000080"/>
                </a:highlight>
                <a:latin typeface="Times New Roman" panose="02020603050405020304" pitchFamily="18" charset="0"/>
                <a:cs typeface="Times New Roman" panose="02020603050405020304" pitchFamily="18" charset="0"/>
              </a:rPr>
              <a:t>Prognostic factors</a:t>
            </a:r>
            <a:r>
              <a:rPr lang="en-US" sz="2400" dirty="0">
                <a:solidFill>
                  <a:schemeClr val="bg1"/>
                </a:solidFill>
                <a:highlight>
                  <a:srgbClr val="000080"/>
                </a:highlight>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factors used to predict disease progression once the disease is present.</a:t>
            </a:r>
            <a:r>
              <a:rPr lang="en-IN" sz="2400" dirty="0"/>
              <a:t> </a:t>
            </a:r>
            <a:r>
              <a:rPr lang="en-IN" sz="2400" dirty="0">
                <a:solidFill>
                  <a:schemeClr val="bg1"/>
                </a:solidFill>
              </a:rPr>
              <a:t>(McGuire and Nunn, 1996)</a:t>
            </a:r>
            <a:endParaRPr lang="en-IN" sz="2400" dirty="0">
              <a:solidFill>
                <a:schemeClr val="bg1"/>
              </a:solidFill>
              <a:latin typeface="Times New Roman" panose="02020603050405020304" pitchFamily="18" charset="0"/>
              <a:cs typeface="Times New Roman" panose="02020603050405020304" pitchFamily="18" charset="0"/>
            </a:endParaRPr>
          </a:p>
        </p:txBody>
      </p:sp>
      <p:sp>
        <p:nvSpPr>
          <p:cNvPr id="1048611" name="TextBox 5"/>
          <p:cNvSpPr txBox="1"/>
          <p:nvPr/>
        </p:nvSpPr>
        <p:spPr>
          <a:xfrm>
            <a:off x="1424540" y="5852614"/>
            <a:ext cx="9779266" cy="307777"/>
          </a:xfrm>
          <a:prstGeom prst="rect">
            <a:avLst/>
          </a:prstGeom>
          <a:noFill/>
        </p:spPr>
        <p:txBody>
          <a:bodyPr wrap="square">
            <a:spAutoFit/>
          </a:bodyPr>
          <a:lstStyle/>
          <a:p>
            <a:endParaRPr lang="en-IN" sz="1400" dirty="0">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2"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pic>
        <p:nvPicPr>
          <p:cNvPr id="2097170" name="Picture 2"/>
          <p:cNvPicPr>
            <a:picLocks noChangeAspect="1"/>
          </p:cNvPicPr>
          <p:nvPr/>
        </p:nvPicPr>
        <p:blipFill>
          <a:blip r:embed="rId2"/>
          <a:stretch>
            <a:fillRect/>
          </a:stretch>
        </p:blipFill>
        <p:spPr>
          <a:xfrm>
            <a:off x="8207241" y="1414322"/>
            <a:ext cx="3845894" cy="4360836"/>
          </a:xfrm>
          <a:prstGeom prst="rect">
            <a:avLst/>
          </a:prstGeom>
        </p:spPr>
      </p:pic>
      <p:sp>
        <p:nvSpPr>
          <p:cNvPr id="1048703" name="TextBox 5"/>
          <p:cNvSpPr txBox="1"/>
          <p:nvPr/>
        </p:nvSpPr>
        <p:spPr>
          <a:xfrm>
            <a:off x="1354757" y="1232752"/>
            <a:ext cx="3409749" cy="584775"/>
          </a:xfrm>
          <a:prstGeom prst="rect">
            <a:avLst/>
          </a:prstGeom>
          <a:noFill/>
        </p:spPr>
        <p:txBody>
          <a:bodyPr wrap="square">
            <a:spAutoFit/>
          </a:bodyPr>
          <a:lstStyle/>
          <a:p>
            <a:r>
              <a:rPr lang="en-IN" sz="3200" b="1" dirty="0">
                <a:solidFill>
                  <a:srgbClr val="FFC000"/>
                </a:solidFill>
                <a:latin typeface="Times New Roman" panose="02020603050405020304" pitchFamily="18" charset="0"/>
                <a:cs typeface="Times New Roman" panose="02020603050405020304" pitchFamily="18" charset="0"/>
              </a:rPr>
              <a:t>Genetic Factors</a:t>
            </a:r>
          </a:p>
        </p:txBody>
      </p:sp>
      <p:sp>
        <p:nvSpPr>
          <p:cNvPr id="1048704" name="TextBox 7"/>
          <p:cNvSpPr txBox="1"/>
          <p:nvPr/>
        </p:nvSpPr>
        <p:spPr>
          <a:xfrm>
            <a:off x="924026" y="1930399"/>
            <a:ext cx="7045691" cy="2758441"/>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Genetic factors may play an important role in determining the nature of the host response. </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Evidence for this type of genetic influence exists for patients with both chronic and aggressive periodontitis.</a:t>
            </a:r>
            <a:endParaRPr lang="en-IN"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0"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711" name="TextBox 4"/>
          <p:cNvSpPr txBox="1"/>
          <p:nvPr/>
        </p:nvSpPr>
        <p:spPr>
          <a:xfrm>
            <a:off x="818149" y="1529825"/>
            <a:ext cx="10712918" cy="3825241"/>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Genetic factors also appear to influence serum immunoglobulin G2 (IgG2) antibody titers and the expression of FcγRII receptors on neutrophils, both of which may be significant in aggressive periodontitis.</a:t>
            </a:r>
          </a:p>
          <a:p>
            <a:pPr marL="342900" indent="-342900" algn="just">
              <a:lnSpc>
                <a:spcPct val="150000"/>
              </a:lnSpc>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Other genetic disorders, such as leukocyte adhesion deficiency type 1, can influence neutrophil function, creating an additional risk factor for aggressive periodontitis. </a:t>
            </a:r>
            <a:endParaRPr lang="en-IN"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2"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713" name="TextBox 4"/>
          <p:cNvSpPr txBox="1"/>
          <p:nvPr/>
        </p:nvSpPr>
        <p:spPr>
          <a:xfrm>
            <a:off x="827773" y="1414322"/>
            <a:ext cx="10337533" cy="542544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Detection of patients at risk because of genetic factors can lead to early implementation of preventive and treatment measures for these patients.</a:t>
            </a:r>
          </a:p>
          <a:p>
            <a:pPr marL="342900" indent="-342900" algn="just">
              <a:lnSpc>
                <a:spcPct val="150000"/>
              </a:lnSpc>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Second, identification of genetic risk factors later in the disease or during the course of treatment can influence treatment recommendations, such as the use of adjunctive antibiotic therapy or increased frequency of maintenance visits. </a:t>
            </a:r>
          </a:p>
          <a:p>
            <a:pPr marL="342900" indent="-342900" algn="just">
              <a:lnSpc>
                <a:spcPct val="150000"/>
              </a:lnSpc>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endParaRPr lang="en-IN"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4"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715" name="TextBox 4"/>
          <p:cNvSpPr txBox="1"/>
          <p:nvPr/>
        </p:nvSpPr>
        <p:spPr>
          <a:xfrm>
            <a:off x="1220803" y="1477023"/>
            <a:ext cx="9750391" cy="435864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Third, identification of young individuals who have not been evaluated for periodontitis but who are recognized as being at risk because of the familial aggregation seen in aggressive periodontitis can lead to the development of early intervention strategies. </a:t>
            </a:r>
          </a:p>
          <a:p>
            <a:pPr marL="342900" indent="-342900" algn="just">
              <a:lnSpc>
                <a:spcPct val="150000"/>
              </a:lnSpc>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In each of these cases, early diagnosis, intervention, and alterations in the treatment regimen may lead to an improved prognosis for the patient.</a:t>
            </a:r>
            <a:endParaRPr lang="en-IN"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6"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pic>
        <p:nvPicPr>
          <p:cNvPr id="2097171" name="Picture 1"/>
          <p:cNvPicPr>
            <a:picLocks noChangeAspect="1"/>
          </p:cNvPicPr>
          <p:nvPr/>
        </p:nvPicPr>
        <p:blipFill>
          <a:blip r:embed="rId2"/>
          <a:stretch>
            <a:fillRect/>
          </a:stretch>
        </p:blipFill>
        <p:spPr>
          <a:xfrm>
            <a:off x="8413284" y="1414322"/>
            <a:ext cx="3778716" cy="3609474"/>
          </a:xfrm>
          <a:prstGeom prst="rect">
            <a:avLst/>
          </a:prstGeom>
        </p:spPr>
      </p:pic>
      <p:sp>
        <p:nvSpPr>
          <p:cNvPr id="1048717" name="TextBox 6"/>
          <p:cNvSpPr txBox="1"/>
          <p:nvPr/>
        </p:nvSpPr>
        <p:spPr>
          <a:xfrm>
            <a:off x="757989" y="1462449"/>
            <a:ext cx="7279909" cy="329184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Physical and emotional stress, as well as substance abuse, may alter the patient’s ability to respond to the periodontal treatment performed .</a:t>
            </a:r>
          </a:p>
          <a:p>
            <a:pPr marL="342900" indent="-342900" algn="just">
              <a:lnSpc>
                <a:spcPct val="150000"/>
              </a:lnSpc>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These factors must be realistically faced when attempting to establish a prognosis. </a:t>
            </a:r>
            <a:endParaRPr lang="en-IN" sz="2400" dirty="0">
              <a:solidFill>
                <a:schemeClr val="bg1"/>
              </a:solidFill>
              <a:latin typeface="Times New Roman" panose="02020603050405020304" pitchFamily="18" charset="0"/>
              <a:cs typeface="Times New Roman" panose="02020603050405020304" pitchFamily="18" charset="0"/>
            </a:endParaRPr>
          </a:p>
        </p:txBody>
      </p:sp>
      <p:sp>
        <p:nvSpPr>
          <p:cNvPr id="1048718" name="Cloud 2"/>
          <p:cNvSpPr/>
          <p:nvPr/>
        </p:nvSpPr>
        <p:spPr>
          <a:xfrm>
            <a:off x="1010652" y="673769"/>
            <a:ext cx="1973180" cy="740554"/>
          </a:xfrm>
          <a:prstGeom prst="cloud">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dirty="0">
                <a:solidFill>
                  <a:srgbClr val="FFC000"/>
                </a:solidFill>
                <a:latin typeface="Times New Roman" panose="02020603050405020304" pitchFamily="18" charset="0"/>
                <a:cs typeface="Times New Roman" panose="02020603050405020304" pitchFamily="18" charset="0"/>
              </a:rPr>
              <a:t>Stress</a:t>
            </a:r>
            <a:endParaRPr lang="en-IN" sz="3200" dirty="0">
              <a:solidFill>
                <a:srgbClr val="FFC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3" name="Picture 2"/>
          <p:cNvPicPr>
            <a:picLocks noChangeAspect="1"/>
          </p:cNvPicPr>
          <p:nvPr/>
        </p:nvPicPr>
        <p:blipFill>
          <a:blip r:embed="rId2"/>
          <a:stretch>
            <a:fillRect/>
          </a:stretch>
        </p:blipFill>
        <p:spPr>
          <a:xfrm>
            <a:off x="128337" y="0"/>
            <a:ext cx="11935325" cy="677618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0" name="TextBox 4"/>
          <p:cNvSpPr txBox="1"/>
          <p:nvPr/>
        </p:nvSpPr>
        <p:spPr>
          <a:xfrm>
            <a:off x="980172" y="1107691"/>
            <a:ext cx="10231656" cy="4549140"/>
          </a:xfrm>
          <a:prstGeom prst="rect">
            <a:avLst/>
          </a:prstGeom>
          <a:noFill/>
        </p:spPr>
        <p:txBody>
          <a:bodyPr wrap="square">
            <a:spAutoFit/>
          </a:bodyPr>
          <a:lstStyle/>
          <a:p>
            <a:pPr algn="just">
              <a:lnSpc>
                <a:spcPct val="150000"/>
              </a:lnSpc>
            </a:pPr>
            <a:r>
              <a:rPr lang="en-US" sz="2400" dirty="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highlight>
                  <a:srgbClr val="008080"/>
                </a:highlight>
                <a:latin typeface="Times New Roman" panose="02020603050405020304" pitchFamily="18" charset="0"/>
                <a:cs typeface="Times New Roman" panose="02020603050405020304" pitchFamily="18" charset="0"/>
              </a:rPr>
              <a:t> </a:t>
            </a:r>
            <a:r>
              <a:rPr lang="en-US" sz="3200" b="1" dirty="0">
                <a:solidFill>
                  <a:schemeClr val="bg1"/>
                </a:solidFill>
                <a:highlight>
                  <a:srgbClr val="008080"/>
                </a:highlight>
                <a:latin typeface="Times New Roman" panose="02020603050405020304" pitchFamily="18" charset="0"/>
                <a:cs typeface="Times New Roman" panose="02020603050405020304" pitchFamily="18" charset="0"/>
              </a:rPr>
              <a:t>Race </a:t>
            </a:r>
          </a:p>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Racial differences in periodontal disease prevalence seem to be largely because of socioeconomic factors.</a:t>
            </a:r>
          </a:p>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 However, race and ethnicity do play a role in disease susceptibility in certain chronic diseases. </a:t>
            </a:r>
          </a:p>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There are distinct racial differences in the host immunoinflammatory response to periodontal pathogens that may provide some explanation for the greater prevalence of this disease in these populations. </a:t>
            </a:r>
            <a:endParaRPr lang="en-IN"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1" name="TextBox 4"/>
          <p:cNvSpPr txBox="1"/>
          <p:nvPr/>
        </p:nvSpPr>
        <p:spPr>
          <a:xfrm>
            <a:off x="1052362" y="1216050"/>
            <a:ext cx="10087275" cy="4549139"/>
          </a:xfrm>
          <a:prstGeom prst="rect">
            <a:avLst/>
          </a:prstGeom>
          <a:noFill/>
        </p:spPr>
        <p:txBody>
          <a:bodyPr wrap="square">
            <a:spAutoFit/>
          </a:bodyPr>
          <a:lstStyle/>
          <a:p>
            <a:pPr algn="just">
              <a:lnSpc>
                <a:spcPct val="150000"/>
              </a:lnSpc>
            </a:pPr>
            <a:r>
              <a:rPr lang="en-US" sz="3200" dirty="0">
                <a:solidFill>
                  <a:schemeClr val="bg1"/>
                </a:solidFill>
                <a:latin typeface="Times New Roman" panose="02020603050405020304" pitchFamily="18" charset="0"/>
                <a:cs typeface="Times New Roman" panose="02020603050405020304" pitchFamily="18" charset="0"/>
              </a:rPr>
              <a:t>                                          </a:t>
            </a:r>
            <a:r>
              <a:rPr lang="en-US" sz="3200" b="1" dirty="0">
                <a:solidFill>
                  <a:schemeClr val="bg1"/>
                </a:solidFill>
                <a:highlight>
                  <a:srgbClr val="008080"/>
                </a:highlight>
                <a:latin typeface="Times New Roman" panose="02020603050405020304" pitchFamily="18" charset="0"/>
                <a:cs typeface="Times New Roman" panose="02020603050405020304" pitchFamily="18" charset="0"/>
              </a:rPr>
              <a:t>Sex</a:t>
            </a:r>
            <a:r>
              <a:rPr lang="en-US" sz="3200" dirty="0">
                <a:solidFill>
                  <a:schemeClr val="bg1"/>
                </a:solidFill>
                <a:latin typeface="Times New Roman" panose="02020603050405020304" pitchFamily="18" charset="0"/>
                <a:cs typeface="Times New Roman" panose="02020603050405020304" pitchFamily="18" charset="0"/>
              </a:rPr>
              <a:t> </a:t>
            </a:r>
          </a:p>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Male individuals tend to have more periodontal disease than female individuals, and the disease tends to be more severe when it does occur.</a:t>
            </a:r>
          </a:p>
          <a:p>
            <a:pPr marL="342900" indent="-342900" algn="just">
              <a:lnSpc>
                <a:spcPct val="150000"/>
              </a:lnSpc>
              <a:buFont typeface="Wingdings" panose="05000000000000000000" pitchFamily="2" charset="2"/>
              <a:buChar char="Ø"/>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 Although men, as a group, use dental services less than women and tend to have poorer home care, the increase in periodontal disease persists after correcting for these factors. </a:t>
            </a:r>
            <a:endParaRPr lang="en-IN"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2" name="TextBox 3"/>
          <p:cNvSpPr txBox="1"/>
          <p:nvPr/>
        </p:nvSpPr>
        <p:spPr>
          <a:xfrm>
            <a:off x="2061811" y="1262725"/>
            <a:ext cx="8068377" cy="369332"/>
          </a:xfrm>
          <a:prstGeom prst="rect">
            <a:avLst/>
          </a:prstGeom>
          <a:noFill/>
        </p:spPr>
        <p:txBody>
          <a:bodyPr wrap="square">
            <a:spAutoFit/>
          </a:bodyPr>
          <a:lstStyle/>
          <a:p>
            <a:r>
              <a:rPr lang="en-US" dirty="0"/>
              <a:t>.</a:t>
            </a:r>
            <a:endParaRPr lang="en-IN" dirty="0"/>
          </a:p>
        </p:txBody>
      </p:sp>
      <p:sp>
        <p:nvSpPr>
          <p:cNvPr id="1048723" name="TextBox 5"/>
          <p:cNvSpPr txBox="1"/>
          <p:nvPr/>
        </p:nvSpPr>
        <p:spPr>
          <a:xfrm>
            <a:off x="4213459" y="513165"/>
            <a:ext cx="2649354" cy="584775"/>
          </a:xfrm>
          <a:prstGeom prst="rect">
            <a:avLst/>
          </a:prstGeom>
          <a:solidFill>
            <a:schemeClr val="accent6">
              <a:lumMod val="40000"/>
              <a:lumOff val="60000"/>
            </a:schemeClr>
          </a:solidFill>
        </p:spPr>
        <p:txBody>
          <a:bodyPr wrap="square">
            <a:spAutoFit/>
          </a:bodyPr>
          <a:lstStyle/>
          <a:p>
            <a:r>
              <a:rPr lang="en-IN" sz="3200" b="1" dirty="0">
                <a:highlight>
                  <a:srgbClr val="00FFFF"/>
                </a:highlight>
                <a:latin typeface="Times New Roman" panose="02020603050405020304" pitchFamily="18" charset="0"/>
                <a:cs typeface="Times New Roman" panose="02020603050405020304" pitchFamily="18" charset="0"/>
              </a:rPr>
              <a:t>Local Factors</a:t>
            </a:r>
          </a:p>
        </p:txBody>
      </p:sp>
      <p:sp>
        <p:nvSpPr>
          <p:cNvPr id="1048724" name="TextBox 7"/>
          <p:cNvSpPr txBox="1"/>
          <p:nvPr/>
        </p:nvSpPr>
        <p:spPr>
          <a:xfrm>
            <a:off x="539014" y="1598988"/>
            <a:ext cx="7093819" cy="4460240"/>
          </a:xfrm>
          <a:prstGeom prst="rect">
            <a:avLst/>
          </a:prstGeom>
          <a:noFill/>
        </p:spPr>
        <p:txBody>
          <a:bodyPr wrap="square">
            <a:spAutoFit/>
          </a:bodyPr>
          <a:lstStyle/>
          <a:p>
            <a:pPr algn="just">
              <a:lnSpc>
                <a:spcPct val="150000"/>
              </a:lnSpc>
            </a:pPr>
            <a:r>
              <a:rPr lang="en-IN" sz="2800" b="1" dirty="0">
                <a:solidFill>
                  <a:srgbClr val="FFC000"/>
                </a:solidFill>
                <a:latin typeface="Times New Roman" panose="02020603050405020304" pitchFamily="18" charset="0"/>
                <a:cs typeface="Times New Roman" panose="02020603050405020304" pitchFamily="18" charset="0"/>
              </a:rPr>
              <a:t>Biofilm and Calculus</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The microbial challenge presented by bacterial biofilm and calculus is the most important local factor in periodontal diseases.</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Therefore in most cases, having a favorable prognosis depends on the ability of the patient and the clinician to remove these etiologic factors.</a:t>
            </a:r>
            <a:endParaRPr lang="en-IN" sz="2400" b="1" dirty="0">
              <a:solidFill>
                <a:schemeClr val="bg1"/>
              </a:solidFill>
              <a:latin typeface="Times New Roman" panose="02020603050405020304" pitchFamily="18" charset="0"/>
              <a:cs typeface="Times New Roman" panose="02020603050405020304" pitchFamily="18" charset="0"/>
            </a:endParaRPr>
          </a:p>
        </p:txBody>
      </p:sp>
      <p:pic>
        <p:nvPicPr>
          <p:cNvPr id="2097174" name="Picture 8"/>
          <p:cNvPicPr>
            <a:picLocks noChangeAspect="1"/>
          </p:cNvPicPr>
          <p:nvPr/>
        </p:nvPicPr>
        <p:blipFill>
          <a:blip r:embed="rId2"/>
          <a:stretch>
            <a:fillRect/>
          </a:stretch>
        </p:blipFill>
        <p:spPr>
          <a:xfrm>
            <a:off x="7719461" y="1229656"/>
            <a:ext cx="3801172" cy="2199344"/>
          </a:xfrm>
          <a:prstGeom prst="rect">
            <a:avLst/>
          </a:prstGeom>
        </p:spPr>
      </p:pic>
      <p:pic>
        <p:nvPicPr>
          <p:cNvPr id="2097175" name="Picture 1"/>
          <p:cNvPicPr>
            <a:picLocks noChangeAspect="1"/>
          </p:cNvPicPr>
          <p:nvPr/>
        </p:nvPicPr>
        <p:blipFill>
          <a:blip r:embed="rId3"/>
          <a:stretch>
            <a:fillRect/>
          </a:stretch>
        </p:blipFill>
        <p:spPr>
          <a:xfrm>
            <a:off x="7801276" y="3462069"/>
            <a:ext cx="3637542" cy="324726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9"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730" name="TextBox 5"/>
          <p:cNvSpPr txBox="1"/>
          <p:nvPr/>
        </p:nvSpPr>
        <p:spPr>
          <a:xfrm>
            <a:off x="3847698" y="457849"/>
            <a:ext cx="3746633" cy="584775"/>
          </a:xfrm>
          <a:prstGeom prst="rect">
            <a:avLst/>
          </a:prstGeom>
          <a:solidFill>
            <a:schemeClr val="accent6">
              <a:lumMod val="40000"/>
              <a:lumOff val="60000"/>
            </a:schemeClr>
          </a:solidFill>
        </p:spPr>
        <p:txBody>
          <a:bodyPr wrap="square">
            <a:spAutoFit/>
          </a:bodyPr>
          <a:lstStyle/>
          <a:p>
            <a:r>
              <a:rPr lang="en-IN" sz="3200" b="1" dirty="0">
                <a:highlight>
                  <a:srgbClr val="00FFFF"/>
                </a:highlight>
                <a:latin typeface="Times New Roman" panose="02020603050405020304" pitchFamily="18" charset="0"/>
                <a:cs typeface="Times New Roman" panose="02020603050405020304" pitchFamily="18" charset="0"/>
              </a:rPr>
              <a:t>Anatomic Factors</a:t>
            </a:r>
          </a:p>
        </p:txBody>
      </p:sp>
      <p:sp>
        <p:nvSpPr>
          <p:cNvPr id="1048731" name="TextBox 7"/>
          <p:cNvSpPr txBox="1"/>
          <p:nvPr/>
        </p:nvSpPr>
        <p:spPr>
          <a:xfrm>
            <a:off x="1070407" y="1142213"/>
            <a:ext cx="10422157" cy="4536440"/>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en-US" sz="2400" dirty="0">
                <a:solidFill>
                  <a:schemeClr val="bg1"/>
                </a:solidFill>
                <a:latin typeface="Times New Roman" panose="02020603050405020304" pitchFamily="18" charset="0"/>
                <a:cs typeface="Times New Roman" panose="02020603050405020304" pitchFamily="18" charset="0"/>
              </a:rPr>
              <a:t>Anatomic factors that may predispose the periodontium to disease and therefore affect the prognosis include:</a:t>
            </a:r>
          </a:p>
          <a:p>
            <a:pPr marL="342900" indent="-342900" algn="just">
              <a:lnSpc>
                <a:spcPct val="150000"/>
              </a:lnSpc>
              <a:buFont typeface="Wingdings" panose="05000000000000000000" pitchFamily="2" charset="2"/>
              <a:buChar char="Ø"/>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Short, tapered roots with large crowns</a:t>
            </a:r>
          </a:p>
          <a:p>
            <a:pPr marL="342900" indent="-342900" algn="just">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Cervical enamel projections </a:t>
            </a:r>
          </a:p>
          <a:p>
            <a:pPr marL="342900" indent="-342900" algn="just">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Enamel pearls</a:t>
            </a:r>
          </a:p>
          <a:p>
            <a:pPr marL="342900" indent="-342900" algn="just">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Intermediate bifurcation ridges</a:t>
            </a:r>
          </a:p>
          <a:p>
            <a:pPr marL="342900" indent="-342900" algn="just">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Root concavities </a:t>
            </a:r>
          </a:p>
          <a:p>
            <a:pPr marL="342900" indent="-342900" algn="just">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Developmental grooves</a:t>
            </a:r>
          </a:p>
          <a:p>
            <a:pPr marL="342900" indent="-342900" algn="just">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Root proximity</a:t>
            </a:r>
          </a:p>
          <a:p>
            <a:pPr marL="342900" indent="-342900" algn="just">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Location and anatomy of furcation</a:t>
            </a:r>
            <a:endParaRPr lang="en-IN"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2" name="TextBox 2"/>
          <p:cNvSpPr txBox="1"/>
          <p:nvPr/>
        </p:nvSpPr>
        <p:spPr>
          <a:xfrm>
            <a:off x="1046746" y="500318"/>
            <a:ext cx="9868301" cy="5069840"/>
          </a:xfrm>
          <a:prstGeom prst="rect">
            <a:avLst/>
          </a:prstGeom>
          <a:noFill/>
        </p:spPr>
        <p:txBody>
          <a:bodyPr wrap="square" numCol="2">
            <a:spAutoFit/>
          </a:bodyPr>
          <a:lstStyle/>
          <a:p>
            <a:pPr algn="just">
              <a:lnSpc>
                <a:spcPct val="150000"/>
              </a:lnSpc>
            </a:pPr>
            <a:r>
              <a:rPr lang="en-IN" sz="2800" b="1" dirty="0">
                <a:solidFill>
                  <a:schemeClr val="bg1"/>
                </a:solidFill>
                <a:latin typeface="Times New Roman" panose="02020603050405020304" pitchFamily="18" charset="0"/>
                <a:cs typeface="Times New Roman" panose="02020603050405020304" pitchFamily="18" charset="0"/>
              </a:rPr>
              <a:t>Periodontal Risk Factor</a:t>
            </a:r>
          </a:p>
          <a:p>
            <a:pPr marL="342900" indent="-342900" algn="just">
              <a:lnSpc>
                <a:spcPct val="150000"/>
              </a:lnSpc>
              <a:buFont typeface="Wingdings" panose="05000000000000000000" pitchFamily="2" charset="2"/>
              <a:buChar char="ü"/>
            </a:pPr>
            <a:r>
              <a:rPr lang="en-US" sz="2400" dirty="0">
                <a:solidFill>
                  <a:schemeClr val="bg1"/>
                </a:solidFill>
                <a:latin typeface="Times New Roman" panose="02020603050405020304" pitchFamily="18" charset="0"/>
                <a:cs typeface="Times New Roman" panose="02020603050405020304" pitchFamily="18" charset="0"/>
              </a:rPr>
              <a:t>Smoking </a:t>
            </a:r>
          </a:p>
          <a:p>
            <a:pPr marL="342900" indent="-342900" algn="just">
              <a:buFont typeface="Wingdings" panose="05000000000000000000" pitchFamily="2" charset="2"/>
              <a:buChar char="ü"/>
            </a:pPr>
            <a:r>
              <a:rPr lang="en-US" sz="2200" dirty="0">
                <a:solidFill>
                  <a:schemeClr val="bg1"/>
                </a:solidFill>
                <a:latin typeface="Times New Roman" panose="02020603050405020304" pitchFamily="18" charset="0"/>
                <a:cs typeface="Times New Roman" panose="02020603050405020304" pitchFamily="18" charset="0"/>
              </a:rPr>
              <a:t>Subgingival plaque </a:t>
            </a:r>
          </a:p>
          <a:p>
            <a:pPr marL="342900" indent="-342900" algn="just">
              <a:buFont typeface="Wingdings" panose="05000000000000000000" pitchFamily="2" charset="2"/>
              <a:buChar char="ü"/>
            </a:pPr>
            <a:r>
              <a:rPr lang="en-US" sz="2200" dirty="0">
                <a:solidFill>
                  <a:schemeClr val="bg1"/>
                </a:solidFill>
                <a:latin typeface="Times New Roman" panose="02020603050405020304" pitchFamily="18" charset="0"/>
                <a:cs typeface="Times New Roman" panose="02020603050405020304" pitchFamily="18" charset="0"/>
              </a:rPr>
              <a:t>Initial attachment loss </a:t>
            </a:r>
          </a:p>
          <a:p>
            <a:pPr marL="342900" indent="-342900" algn="just">
              <a:buFont typeface="Wingdings" panose="05000000000000000000" pitchFamily="2" charset="2"/>
              <a:buChar char="ü"/>
            </a:pPr>
            <a:r>
              <a:rPr lang="en-US" sz="2200" dirty="0">
                <a:solidFill>
                  <a:schemeClr val="bg1"/>
                </a:solidFill>
                <a:latin typeface="Times New Roman" panose="02020603050405020304" pitchFamily="18" charset="0"/>
                <a:cs typeface="Times New Roman" panose="02020603050405020304" pitchFamily="18" charset="0"/>
              </a:rPr>
              <a:t>Probing depth increases</a:t>
            </a:r>
          </a:p>
          <a:p>
            <a:pPr marL="342900" indent="-342900" algn="just">
              <a:buFont typeface="Wingdings" panose="05000000000000000000" pitchFamily="2" charset="2"/>
              <a:buChar char="ü"/>
            </a:pPr>
            <a:r>
              <a:rPr lang="en-US" sz="2200" dirty="0">
                <a:solidFill>
                  <a:schemeClr val="bg1"/>
                </a:solidFill>
                <a:latin typeface="Times New Roman" panose="02020603050405020304" pitchFamily="18" charset="0"/>
                <a:cs typeface="Times New Roman" panose="02020603050405020304" pitchFamily="18" charset="0"/>
              </a:rPr>
              <a:t> Bleeding on probing </a:t>
            </a:r>
          </a:p>
          <a:p>
            <a:pPr marL="342900" indent="-342900" algn="just">
              <a:buFont typeface="Wingdings" panose="05000000000000000000" pitchFamily="2" charset="2"/>
              <a:buChar char="ü"/>
            </a:pPr>
            <a:r>
              <a:rPr lang="en-US" sz="2200" dirty="0">
                <a:solidFill>
                  <a:schemeClr val="bg1"/>
                </a:solidFill>
                <a:latin typeface="Times New Roman" panose="02020603050405020304" pitchFamily="18" charset="0"/>
                <a:cs typeface="Times New Roman" panose="02020603050405020304" pitchFamily="18" charset="0"/>
              </a:rPr>
              <a:t>Suppuration </a:t>
            </a:r>
          </a:p>
          <a:p>
            <a:pPr marL="342900" indent="-342900" algn="just">
              <a:buFont typeface="Wingdings" panose="05000000000000000000" pitchFamily="2" charset="2"/>
              <a:buChar char="ü"/>
            </a:pPr>
            <a:r>
              <a:rPr lang="en-US" sz="2200" dirty="0">
                <a:solidFill>
                  <a:schemeClr val="bg1"/>
                </a:solidFill>
                <a:latin typeface="Times New Roman" panose="02020603050405020304" pitchFamily="18" charset="0"/>
                <a:cs typeface="Times New Roman" panose="02020603050405020304" pitchFamily="18" charset="0"/>
              </a:rPr>
              <a:t>Level of plaque control</a:t>
            </a:r>
          </a:p>
          <a:p>
            <a:pPr marL="342900" indent="-342900" algn="just">
              <a:buFont typeface="Wingdings" panose="05000000000000000000" pitchFamily="2" charset="2"/>
              <a:buChar char="ü"/>
            </a:pPr>
            <a:r>
              <a:rPr lang="en-US" sz="2200" dirty="0">
                <a:solidFill>
                  <a:schemeClr val="bg1"/>
                </a:solidFill>
                <a:latin typeface="Times New Roman" panose="02020603050405020304" pitchFamily="18" charset="0"/>
                <a:cs typeface="Times New Roman" panose="02020603050405020304" pitchFamily="18" charset="0"/>
              </a:rPr>
              <a:t> Low socioeconomic level </a:t>
            </a:r>
          </a:p>
          <a:p>
            <a:pPr marL="342900" indent="-342900" algn="just">
              <a:buFont typeface="Wingdings" panose="05000000000000000000" pitchFamily="2" charset="2"/>
              <a:buChar char="ü"/>
            </a:pPr>
            <a:r>
              <a:rPr lang="en-US" sz="2200" dirty="0">
                <a:solidFill>
                  <a:schemeClr val="bg1"/>
                </a:solidFill>
                <a:latin typeface="Times New Roman" panose="02020603050405020304" pitchFamily="18" charset="0"/>
                <a:cs typeface="Times New Roman" panose="02020603050405020304" pitchFamily="18" charset="0"/>
              </a:rPr>
              <a:t>Sporadic dental care </a:t>
            </a:r>
          </a:p>
          <a:p>
            <a:pPr marL="342900" indent="-342900" algn="just">
              <a:buFont typeface="Wingdings" panose="05000000000000000000" pitchFamily="2" charset="2"/>
              <a:buChar char="ü"/>
            </a:pPr>
            <a:r>
              <a:rPr lang="en-US" sz="2200" dirty="0">
                <a:solidFill>
                  <a:schemeClr val="bg1"/>
                </a:solidFill>
                <a:latin typeface="Times New Roman" panose="02020603050405020304" pitchFamily="18" charset="0"/>
                <a:cs typeface="Times New Roman" panose="02020603050405020304" pitchFamily="18" charset="0"/>
              </a:rPr>
              <a:t>Level of education </a:t>
            </a:r>
          </a:p>
          <a:p>
            <a:pPr marL="342900" indent="-342900" algn="just">
              <a:buFont typeface="Wingdings" panose="05000000000000000000" pitchFamily="2" charset="2"/>
              <a:buChar char="ü"/>
            </a:pPr>
            <a:r>
              <a:rPr lang="en-US" sz="2200" dirty="0">
                <a:solidFill>
                  <a:schemeClr val="bg1"/>
                </a:solidFill>
                <a:latin typeface="Times New Roman" panose="02020603050405020304" pitchFamily="18" charset="0"/>
                <a:cs typeface="Times New Roman" panose="02020603050405020304" pitchFamily="18" charset="0"/>
              </a:rPr>
              <a:t>Poor dietary habits </a:t>
            </a:r>
          </a:p>
          <a:p>
            <a:pPr marL="342900" indent="-342900" algn="just">
              <a:buFont typeface="Wingdings" panose="05000000000000000000" pitchFamily="2" charset="2"/>
              <a:buChar char="ü"/>
            </a:pPr>
            <a:r>
              <a:rPr lang="en-US" sz="2200" dirty="0">
                <a:solidFill>
                  <a:schemeClr val="bg1"/>
                </a:solidFill>
                <a:latin typeface="Times New Roman" panose="02020603050405020304" pitchFamily="18" charset="0"/>
                <a:cs typeface="Times New Roman" panose="02020603050405020304" pitchFamily="18" charset="0"/>
              </a:rPr>
              <a:t>Infectious and other acquired diseases </a:t>
            </a:r>
          </a:p>
          <a:p>
            <a:pPr marL="342900" indent="-342900" algn="just">
              <a:buFont typeface="Wingdings" panose="05000000000000000000" pitchFamily="2" charset="2"/>
              <a:buChar char="ü"/>
            </a:pPr>
            <a:r>
              <a:rPr lang="en-US" sz="2200" dirty="0">
                <a:solidFill>
                  <a:schemeClr val="bg1"/>
                </a:solidFill>
                <a:latin typeface="Times New Roman" panose="02020603050405020304" pitchFamily="18" charset="0"/>
                <a:cs typeface="Times New Roman" panose="02020603050405020304" pitchFamily="18" charset="0"/>
              </a:rPr>
              <a:t>Side effects of medication</a:t>
            </a:r>
            <a:endParaRPr lang="en-IN" sz="22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2"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733" name="TextBox 5"/>
          <p:cNvSpPr txBox="1"/>
          <p:nvPr/>
        </p:nvSpPr>
        <p:spPr>
          <a:xfrm>
            <a:off x="895151" y="1229656"/>
            <a:ext cx="7363325" cy="4460240"/>
          </a:xfrm>
          <a:prstGeom prst="rect">
            <a:avLst/>
          </a:prstGeom>
          <a:noFill/>
        </p:spPr>
        <p:txBody>
          <a:bodyPr wrap="square">
            <a:spAutoFit/>
          </a:bodyPr>
          <a:lstStyle/>
          <a:p>
            <a:pPr algn="just">
              <a:lnSpc>
                <a:spcPct val="150000"/>
              </a:lnSpc>
            </a:pPr>
            <a:r>
              <a:rPr lang="en-US" sz="2800" b="1" dirty="0">
                <a:solidFill>
                  <a:srgbClr val="FFC000"/>
                </a:solidFill>
                <a:latin typeface="Times New Roman" panose="02020603050405020304" pitchFamily="18" charset="0"/>
                <a:cs typeface="Times New Roman" panose="02020603050405020304" pitchFamily="18" charset="0"/>
              </a:rPr>
              <a:t>Short, tapered roots with large crowns </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Prognosis is less favorable for teeth with short, tapered roots and relatively large crowns .</a:t>
            </a:r>
          </a:p>
          <a:p>
            <a:pPr marL="342900" indent="-342900" algn="just">
              <a:lnSpc>
                <a:spcPct val="150000"/>
              </a:lnSpc>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Because of the disproportionate crown-to-root ratio and the reduced root surface available for periodontal support, the periodontium may be more susceptible to injury by occlusal forces. </a:t>
            </a:r>
            <a:endParaRPr lang="en-IN" sz="2400" dirty="0">
              <a:solidFill>
                <a:schemeClr val="bg1"/>
              </a:solidFill>
              <a:latin typeface="Times New Roman" panose="02020603050405020304" pitchFamily="18" charset="0"/>
              <a:cs typeface="Times New Roman" panose="02020603050405020304" pitchFamily="18" charset="0"/>
            </a:endParaRPr>
          </a:p>
        </p:txBody>
      </p:sp>
      <p:pic>
        <p:nvPicPr>
          <p:cNvPr id="2097177" name="Picture 1"/>
          <p:cNvPicPr>
            <a:picLocks noChangeAspect="1"/>
          </p:cNvPicPr>
          <p:nvPr/>
        </p:nvPicPr>
        <p:blipFill rotWithShape="1">
          <a:blip r:embed="rId2"/>
          <a:srcRect l="7790" t="48842" r="27960" b="27439"/>
          <a:stretch>
            <a:fillRect/>
          </a:stretch>
        </p:blipFill>
        <p:spPr>
          <a:xfrm>
            <a:off x="8441356" y="2159048"/>
            <a:ext cx="3683267" cy="3060833"/>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5"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736" name="TextBox 4"/>
          <p:cNvSpPr txBox="1"/>
          <p:nvPr/>
        </p:nvSpPr>
        <p:spPr>
          <a:xfrm>
            <a:off x="592556" y="1229656"/>
            <a:ext cx="6125878" cy="5527040"/>
          </a:xfrm>
          <a:prstGeom prst="rect">
            <a:avLst/>
          </a:prstGeom>
          <a:noFill/>
        </p:spPr>
        <p:txBody>
          <a:bodyPr wrap="square">
            <a:spAutoFit/>
          </a:bodyPr>
          <a:lstStyle/>
          <a:p>
            <a:pPr algn="just">
              <a:lnSpc>
                <a:spcPct val="150000"/>
              </a:lnSpc>
            </a:pPr>
            <a:r>
              <a:rPr lang="en-US" sz="2800" b="1" dirty="0">
                <a:solidFill>
                  <a:srgbClr val="FFC000"/>
                </a:solidFill>
                <a:latin typeface="Times New Roman" panose="02020603050405020304" pitchFamily="18" charset="0"/>
                <a:cs typeface="Times New Roman" panose="02020603050405020304" pitchFamily="18" charset="0"/>
              </a:rPr>
              <a:t>Enamel pearls </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Larger, round deposits of enamel that can be located in furcations or other areas on the root surface.</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Enamel pearls are seen less frequently (1.1% to 5.7% of permanent molars; 75% appearing in maxillary third molars) than ceps.</a:t>
            </a:r>
          </a:p>
          <a:p>
            <a:pPr marL="342900" indent="-342900" algn="just">
              <a:lnSpc>
                <a:spcPct val="150000"/>
              </a:lnSpc>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sz="2400" dirty="0">
                <a:solidFill>
                  <a:schemeClr val="bg1"/>
                </a:solidFill>
                <a:latin typeface="Times New Roman" panose="02020603050405020304" pitchFamily="18" charset="0"/>
                <a:cs typeface="Times New Roman" panose="02020603050405020304" pitchFamily="18" charset="0"/>
              </a:rPr>
              <a:t> </a:t>
            </a:r>
            <a:endParaRPr lang="en-IN" sz="2400" dirty="0">
              <a:solidFill>
                <a:schemeClr val="bg1"/>
              </a:solidFill>
              <a:latin typeface="Times New Roman" panose="02020603050405020304" pitchFamily="18" charset="0"/>
              <a:cs typeface="Times New Roman" panose="02020603050405020304" pitchFamily="18" charset="0"/>
            </a:endParaRPr>
          </a:p>
        </p:txBody>
      </p:sp>
      <p:pic>
        <p:nvPicPr>
          <p:cNvPr id="2097180" name="Picture 1"/>
          <p:cNvPicPr>
            <a:picLocks noChangeAspect="1"/>
          </p:cNvPicPr>
          <p:nvPr/>
        </p:nvPicPr>
        <p:blipFill>
          <a:blip r:embed="rId2"/>
          <a:stretch>
            <a:fillRect/>
          </a:stretch>
        </p:blipFill>
        <p:spPr>
          <a:xfrm>
            <a:off x="7257448" y="798263"/>
            <a:ext cx="4174156" cy="3548180"/>
          </a:xfrm>
          <a:prstGeom prst="rect">
            <a:avLst/>
          </a:prstGeom>
        </p:spPr>
      </p:pic>
      <p:pic>
        <p:nvPicPr>
          <p:cNvPr id="2097181" name="Picture 2"/>
          <p:cNvPicPr>
            <a:picLocks noChangeAspect="1"/>
          </p:cNvPicPr>
          <p:nvPr/>
        </p:nvPicPr>
        <p:blipFill>
          <a:blip r:embed="rId3"/>
          <a:stretch>
            <a:fillRect/>
          </a:stretch>
        </p:blipFill>
        <p:spPr>
          <a:xfrm>
            <a:off x="8310990" y="3429000"/>
            <a:ext cx="2365453" cy="283488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1"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742" name="TextBox 4"/>
          <p:cNvSpPr txBox="1"/>
          <p:nvPr/>
        </p:nvSpPr>
        <p:spPr>
          <a:xfrm>
            <a:off x="898357" y="876859"/>
            <a:ext cx="10395284" cy="606044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800" b="1" dirty="0">
                <a:solidFill>
                  <a:srgbClr val="FFC000"/>
                </a:solidFill>
                <a:latin typeface="Times New Roman" panose="02020603050405020304" pitchFamily="18" charset="0"/>
                <a:cs typeface="Times New Roman" panose="02020603050405020304" pitchFamily="18" charset="0"/>
              </a:rPr>
              <a:t>Root concavities </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Exposed through loss of attachment can vary from shallow flutings to deep depressions. </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They appear more marked on maxillary first premolars, the mesiobuccal root of the maxillary first molar, both roots of mandibular first molars, and the mandibular incisors  and Any tooth, however, can have a proximal concavity.</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Although these concavities increase the attachment area and produce a root shape that may be more resistant to torquing forces, they also create areas that can be difficult for both the dentist and the patient to clean.</a:t>
            </a:r>
            <a:endParaRPr lang="en-IN"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2" name="Picture 3"/>
          <p:cNvPicPr>
            <a:picLocks noChangeAspect="1"/>
          </p:cNvPicPr>
          <p:nvPr/>
        </p:nvPicPr>
        <p:blipFill>
          <a:blip r:embed="rId2"/>
          <a:stretch>
            <a:fillRect/>
          </a:stretch>
        </p:blipFill>
        <p:spPr>
          <a:xfrm>
            <a:off x="1607419" y="971901"/>
            <a:ext cx="4697128" cy="3628973"/>
          </a:xfrm>
          <a:prstGeom prst="rect">
            <a:avLst/>
          </a:prstGeom>
        </p:spPr>
      </p:pic>
      <p:pic>
        <p:nvPicPr>
          <p:cNvPr id="2097183" name="Picture 4"/>
          <p:cNvPicPr>
            <a:picLocks noChangeAspect="1"/>
          </p:cNvPicPr>
          <p:nvPr/>
        </p:nvPicPr>
        <p:blipFill>
          <a:blip r:embed="rId3"/>
          <a:stretch>
            <a:fillRect/>
          </a:stretch>
        </p:blipFill>
        <p:spPr>
          <a:xfrm>
            <a:off x="6928135" y="2121397"/>
            <a:ext cx="2975106" cy="3962743"/>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3" name="TextBox 2"/>
          <p:cNvSpPr txBox="1"/>
          <p:nvPr/>
        </p:nvSpPr>
        <p:spPr>
          <a:xfrm>
            <a:off x="904774" y="1488782"/>
            <a:ext cx="10847671" cy="3291840"/>
          </a:xfrm>
          <a:prstGeom prst="rect">
            <a:avLst/>
          </a:prstGeom>
          <a:noFill/>
        </p:spPr>
        <p:txBody>
          <a:bodyPr wrap="square">
            <a:spAutoFit/>
          </a:bodyPr>
          <a:lstStyle/>
          <a:p>
            <a:pPr algn="just">
              <a:lnSpc>
                <a:spcPct val="150000"/>
              </a:lnSpc>
            </a:pPr>
            <a:r>
              <a:rPr lang="en-US" sz="2400" dirty="0">
                <a:solidFill>
                  <a:schemeClr val="bg1"/>
                </a:solidFill>
                <a:latin typeface="Times New Roman" panose="02020603050405020304" pitchFamily="18" charset="0"/>
                <a:cs typeface="Times New Roman" panose="02020603050405020304" pitchFamily="18" charset="0"/>
              </a:rPr>
              <a:t>Other anatomic considerations that present accessibility problems are: </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Developmental grooves</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Root proximity</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Furcation involvement </a:t>
            </a:r>
          </a:p>
          <a:p>
            <a:pPr marL="342900" indent="-342900" algn="just">
              <a:lnSpc>
                <a:spcPct val="150000"/>
              </a:lnSpc>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sz="2400" dirty="0">
                <a:solidFill>
                  <a:schemeClr val="bg1"/>
                </a:solidFill>
                <a:latin typeface="Times New Roman" panose="02020603050405020304" pitchFamily="18" charset="0"/>
                <a:cs typeface="Times New Roman" panose="02020603050405020304" pitchFamily="18" charset="0"/>
              </a:rPr>
              <a:t>-The presence of any of these can worsen the prognosis. </a:t>
            </a:r>
            <a:endParaRPr lang="en-IN"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4" name="TextBox 4"/>
          <p:cNvSpPr txBox="1"/>
          <p:nvPr/>
        </p:nvSpPr>
        <p:spPr>
          <a:xfrm>
            <a:off x="789271" y="1370335"/>
            <a:ext cx="10613457" cy="489204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400" b="1" dirty="0">
                <a:solidFill>
                  <a:schemeClr val="bg1"/>
                </a:solidFill>
                <a:highlight>
                  <a:srgbClr val="000080"/>
                </a:highlight>
                <a:latin typeface="Times New Roman" panose="02020603050405020304" pitchFamily="18" charset="0"/>
                <a:cs typeface="Times New Roman" panose="02020603050405020304" pitchFamily="18" charset="0"/>
              </a:rPr>
              <a:t>Developmental grooves</a:t>
            </a:r>
            <a:r>
              <a:rPr lang="en-US" sz="2400" dirty="0">
                <a:solidFill>
                  <a:schemeClr val="bg1"/>
                </a:solidFill>
                <a:latin typeface="Times New Roman" panose="02020603050405020304" pitchFamily="18" charset="0"/>
                <a:cs typeface="Times New Roman" panose="02020603050405020304" pitchFamily="18" charset="0"/>
              </a:rPr>
              <a:t>, which sometimes appear in the maxillary lateral incisors (palatogingival groove) or in the lower incisors, create an accessibility problem.</a:t>
            </a:r>
          </a:p>
          <a:p>
            <a:pPr marL="342900" indent="-342900" algn="just">
              <a:lnSpc>
                <a:spcPct val="150000"/>
              </a:lnSpc>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They initiate on enamel and can extend a significant distance on the root surface, providing a plaque-retentive area that is difficult to instrument.</a:t>
            </a:r>
          </a:p>
          <a:p>
            <a:pPr marL="342900" indent="-342900" algn="just">
              <a:lnSpc>
                <a:spcPct val="150000"/>
              </a:lnSpc>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These palatogingival grooves are found on 5.6% of maxillary</a:t>
            </a:r>
            <a:r>
              <a:rPr lang="en-IN" sz="2400" dirty="0"/>
              <a:t> </a:t>
            </a:r>
            <a:r>
              <a:rPr lang="en-IN" sz="2400" dirty="0">
                <a:solidFill>
                  <a:schemeClr val="bg1"/>
                </a:solidFill>
                <a:latin typeface="Times New Roman" panose="02020603050405020304" pitchFamily="18" charset="0"/>
                <a:cs typeface="Times New Roman" panose="02020603050405020304" pitchFamily="18" charset="0"/>
              </a:rPr>
              <a:t>central incisors</a:t>
            </a:r>
            <a:r>
              <a:rPr lang="en-US" sz="2400" dirty="0">
                <a:solidFill>
                  <a:schemeClr val="bg1"/>
                </a:solidFill>
                <a:latin typeface="Times New Roman" panose="02020603050405020304" pitchFamily="18" charset="0"/>
                <a:cs typeface="Times New Roman" panose="02020603050405020304" pitchFamily="18" charset="0"/>
              </a:rPr>
              <a:t> .</a:t>
            </a:r>
            <a:endParaRPr lang="en-IN"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4" name="Picture 2"/>
          <p:cNvPicPr>
            <a:picLocks noChangeAspect="1"/>
          </p:cNvPicPr>
          <p:nvPr/>
        </p:nvPicPr>
        <p:blipFill>
          <a:blip r:embed="rId2"/>
          <a:stretch>
            <a:fillRect/>
          </a:stretch>
        </p:blipFill>
        <p:spPr>
          <a:xfrm>
            <a:off x="1934678" y="647299"/>
            <a:ext cx="8701238" cy="5563402"/>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0"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811" name="TextBox 1"/>
          <p:cNvSpPr txBox="1"/>
          <p:nvPr/>
        </p:nvSpPr>
        <p:spPr>
          <a:xfrm>
            <a:off x="2193223" y="2721114"/>
            <a:ext cx="7454365" cy="1285239"/>
          </a:xfrm>
          <a:prstGeom prst="rect">
            <a:avLst/>
          </a:prstGeom>
          <a:noFill/>
        </p:spPr>
        <p:txBody>
          <a:bodyPr wrap="square" rtlCol="0">
            <a:spAutoFit/>
          </a:bodyPr>
          <a:lstStyle/>
          <a:p>
            <a:r>
              <a:rPr lang="en-IN" sz="4000" b="1" dirty="0">
                <a:solidFill>
                  <a:srgbClr val="FFC000"/>
                </a:solidFill>
                <a:highlight>
                  <a:srgbClr val="800080"/>
                </a:highlight>
                <a:latin typeface="Times New Roman" panose="02020603050405020304" pitchFamily="18" charset="0"/>
                <a:cs typeface="Times New Roman" panose="02020603050405020304" pitchFamily="18" charset="0"/>
              </a:rPr>
              <a:t>Prognosis of Endo –Perio Lesion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2"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813" name="TextBox 4"/>
          <p:cNvSpPr txBox="1"/>
          <p:nvPr/>
        </p:nvSpPr>
        <p:spPr>
          <a:xfrm>
            <a:off x="930443" y="524062"/>
            <a:ext cx="10205986" cy="606044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800" b="1" dirty="0">
                <a:solidFill>
                  <a:schemeClr val="bg1"/>
                </a:solidFill>
                <a:highlight>
                  <a:srgbClr val="008080"/>
                </a:highlight>
                <a:latin typeface="Times New Roman" panose="02020603050405020304" pitchFamily="18" charset="0"/>
                <a:cs typeface="Times New Roman" panose="02020603050405020304" pitchFamily="18" charset="0"/>
              </a:rPr>
              <a:t>Primary endodontic disease </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An acute exacerbation of a chronic apical lesion on a tooth with a necrotic pulp may drain coronally through the periodontal ligament into the gingival sulcus.</a:t>
            </a:r>
          </a:p>
          <a:p>
            <a:pPr marL="342900" indent="-342900" algn="just">
              <a:lnSpc>
                <a:spcPct val="150000"/>
              </a:lnSpc>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This condition may mimic clinically the presence of a periodontal abscess. </a:t>
            </a:r>
          </a:p>
          <a:p>
            <a:pPr marL="342900" indent="-342900" algn="just">
              <a:lnSpc>
                <a:spcPct val="150000"/>
              </a:lnSpc>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In reality, it is a sinus tract from pulpal origin that opens through the periodontal ligament area. </a:t>
            </a:r>
          </a:p>
          <a:p>
            <a:pPr algn="just">
              <a:lnSpc>
                <a:spcPct val="150000"/>
              </a:lnSpc>
            </a:pPr>
            <a:endParaRPr lang="en-IN" sz="2400" dirty="0">
              <a:solidFill>
                <a:schemeClr val="bg1"/>
              </a:solidFill>
              <a:latin typeface="Times New Roman" panose="02020603050405020304" pitchFamily="18" charset="0"/>
              <a:cs typeface="Times New Roman" panose="02020603050405020304" pitchFamily="18" charset="0"/>
            </a:endParaRPr>
          </a:p>
        </p:txBody>
      </p:sp>
      <p:sp>
        <p:nvSpPr>
          <p:cNvPr id="1048814" name="TextBox 5"/>
          <p:cNvSpPr txBox="1"/>
          <p:nvPr/>
        </p:nvSpPr>
        <p:spPr>
          <a:xfrm rot="21373212">
            <a:off x="1598639" y="6912978"/>
            <a:ext cx="9985916" cy="615553"/>
          </a:xfrm>
          <a:prstGeom prst="rect">
            <a:avLst/>
          </a:prstGeom>
          <a:noFill/>
        </p:spPr>
        <p:txBody>
          <a:bodyPr wrap="square">
            <a:spAutoFit/>
          </a:bodyPr>
          <a:lstStyle/>
          <a:p>
            <a:r>
              <a:rPr lang="fi-FI" dirty="0">
                <a:solidFill>
                  <a:schemeClr val="bg1"/>
                </a:solidFill>
                <a:latin typeface="Times New Roman" panose="02020603050405020304" pitchFamily="18" charset="0"/>
                <a:cs typeface="Times New Roman" panose="02020603050405020304" pitchFamily="18" charset="0"/>
              </a:rPr>
              <a:t> </a:t>
            </a:r>
            <a:r>
              <a:rPr lang="fi-FI" sz="1600" dirty="0">
                <a:solidFill>
                  <a:schemeClr val="bg1"/>
                </a:solidFill>
                <a:latin typeface="Times New Roman" panose="02020603050405020304" pitchFamily="18" charset="0"/>
                <a:cs typeface="Times New Roman" panose="02020603050405020304" pitchFamily="18" charset="0"/>
              </a:rPr>
              <a:t>Rotstein I.&amp; James H. S. SimoN</a:t>
            </a:r>
            <a:r>
              <a:rPr lang="en-US" sz="1600" dirty="0">
                <a:solidFill>
                  <a:schemeClr val="bg1"/>
                </a:solidFill>
                <a:latin typeface="Times New Roman" panose="02020603050405020304" pitchFamily="18" charset="0"/>
                <a:cs typeface="Times New Roman" panose="02020603050405020304" pitchFamily="18" charset="0"/>
              </a:rPr>
              <a:t> Diagnosis, prognosis and decision-making in the treatment of combined periodontal endodontic lesions </a:t>
            </a:r>
            <a:r>
              <a:rPr lang="fi-FI" sz="1600" dirty="0">
                <a:solidFill>
                  <a:schemeClr val="bg1"/>
                </a:solidFill>
                <a:latin typeface="Times New Roman" panose="02020603050405020304" pitchFamily="18" charset="0"/>
                <a:cs typeface="Times New Roman" panose="02020603050405020304" pitchFamily="18" charset="0"/>
              </a:rPr>
              <a:t> </a:t>
            </a:r>
            <a:r>
              <a:rPr lang="en-IN" sz="1600" dirty="0">
                <a:solidFill>
                  <a:schemeClr val="bg1"/>
                </a:solidFill>
                <a:latin typeface="Times New Roman" panose="02020603050405020304" pitchFamily="18" charset="0"/>
                <a:cs typeface="Times New Roman" panose="02020603050405020304" pitchFamily="18" charset="0"/>
              </a:rPr>
              <a:t>Periodontology 2000, Vol. 34, 2004, 165–203</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5"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816" name="TextBox 4"/>
          <p:cNvSpPr txBox="1"/>
          <p:nvPr/>
        </p:nvSpPr>
        <p:spPr>
          <a:xfrm>
            <a:off x="609600" y="923025"/>
            <a:ext cx="7167612" cy="489204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The sinus tract extending into the gingival sulcus or furcation area disappears at an early stage once the necrotic pulp has been removed and the root canals are well sealed . </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It is important to recognize that failure of any periodontal treatment will occur when the presence of a necrotic pulp has not been diagnosed, and endodontic treatment has not followed.</a:t>
            </a:r>
            <a:endParaRPr lang="en-IN" sz="2400" dirty="0">
              <a:solidFill>
                <a:schemeClr val="bg1"/>
              </a:solidFill>
              <a:latin typeface="Times New Roman" panose="02020603050405020304" pitchFamily="18" charset="0"/>
              <a:cs typeface="Times New Roman" panose="02020603050405020304" pitchFamily="18" charset="0"/>
            </a:endParaRPr>
          </a:p>
        </p:txBody>
      </p:sp>
      <p:pic>
        <p:nvPicPr>
          <p:cNvPr id="2097187" name="Picture 1"/>
          <p:cNvPicPr>
            <a:picLocks noChangeAspect="1"/>
          </p:cNvPicPr>
          <p:nvPr/>
        </p:nvPicPr>
        <p:blipFill rotWithShape="1">
          <a:blip r:embed="rId2"/>
          <a:srcRect l="8347" r="34337"/>
          <a:stretch>
            <a:fillRect/>
          </a:stretch>
        </p:blipFill>
        <p:spPr>
          <a:xfrm>
            <a:off x="8094846" y="1414322"/>
            <a:ext cx="3686476" cy="3456732"/>
          </a:xfrm>
          <a:prstGeom prst="rect">
            <a:avLst/>
          </a:prstGeom>
        </p:spPr>
      </p:pic>
      <p:sp>
        <p:nvSpPr>
          <p:cNvPr id="1048817" name="TextBox 5"/>
          <p:cNvSpPr txBox="1"/>
          <p:nvPr/>
        </p:nvSpPr>
        <p:spPr>
          <a:xfrm>
            <a:off x="1115929" y="7544852"/>
            <a:ext cx="9960143" cy="615553"/>
          </a:xfrm>
          <a:prstGeom prst="rect">
            <a:avLst/>
          </a:prstGeom>
          <a:noFill/>
        </p:spPr>
        <p:txBody>
          <a:bodyPr wrap="square">
            <a:spAutoFit/>
          </a:bodyPr>
          <a:lstStyle/>
          <a:p>
            <a:r>
              <a:rPr lang="fi-FI" dirty="0">
                <a:solidFill>
                  <a:schemeClr val="bg1"/>
                </a:solidFill>
                <a:latin typeface="Times New Roman" panose="02020603050405020304" pitchFamily="18" charset="0"/>
                <a:cs typeface="Times New Roman" panose="02020603050405020304" pitchFamily="18" charset="0"/>
              </a:rPr>
              <a:t> </a:t>
            </a:r>
            <a:r>
              <a:rPr lang="fi-FI" sz="1600" dirty="0">
                <a:solidFill>
                  <a:schemeClr val="bg1"/>
                </a:solidFill>
                <a:latin typeface="Times New Roman" panose="02020603050405020304" pitchFamily="18" charset="0"/>
                <a:cs typeface="Times New Roman" panose="02020603050405020304" pitchFamily="18" charset="0"/>
              </a:rPr>
              <a:t>Rotstein I.&amp; James H. S. SimoN</a:t>
            </a:r>
            <a:r>
              <a:rPr lang="en-US" sz="1600" dirty="0">
                <a:solidFill>
                  <a:schemeClr val="bg1"/>
                </a:solidFill>
                <a:latin typeface="Times New Roman" panose="02020603050405020304" pitchFamily="18" charset="0"/>
                <a:cs typeface="Times New Roman" panose="02020603050405020304" pitchFamily="18" charset="0"/>
              </a:rPr>
              <a:t> Diagnosis, prognosis and decision-making in the treatment of combined periodontal endodontic lesions </a:t>
            </a:r>
            <a:r>
              <a:rPr lang="fi-FI" sz="1600" dirty="0">
                <a:solidFill>
                  <a:schemeClr val="bg1"/>
                </a:solidFill>
                <a:latin typeface="Times New Roman" panose="02020603050405020304" pitchFamily="18" charset="0"/>
                <a:cs typeface="Times New Roman" panose="02020603050405020304" pitchFamily="18" charset="0"/>
              </a:rPr>
              <a:t> </a:t>
            </a:r>
            <a:r>
              <a:rPr lang="en-IN" sz="1600" dirty="0">
                <a:solidFill>
                  <a:schemeClr val="bg1"/>
                </a:solidFill>
                <a:latin typeface="Times New Roman" panose="02020603050405020304" pitchFamily="18" charset="0"/>
                <a:cs typeface="Times New Roman" panose="02020603050405020304" pitchFamily="18" charset="0"/>
              </a:rPr>
              <a:t>Periodontology 2000, Vol. 34, 2004, 165–203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4"/>
          <p:cNvSpPr txBox="1"/>
          <p:nvPr/>
        </p:nvSpPr>
        <p:spPr>
          <a:xfrm>
            <a:off x="1851259" y="736332"/>
            <a:ext cx="8752573" cy="461665"/>
          </a:xfrm>
          <a:prstGeom prst="rect">
            <a:avLst/>
          </a:prstGeom>
          <a:noFill/>
        </p:spPr>
        <p:txBody>
          <a:bodyPr wrap="square">
            <a:spAutoFit/>
          </a:bodyPr>
          <a:lstStyle/>
          <a:p>
            <a:pPr marL="342900" indent="-342900">
              <a:buFont typeface="Wingdings" panose="05000000000000000000" pitchFamily="2" charset="2"/>
              <a:buChar char="§"/>
            </a:pPr>
            <a:r>
              <a:rPr lang="en-US" sz="2400" dirty="0">
                <a:solidFill>
                  <a:schemeClr val="bg1"/>
                </a:solidFill>
                <a:latin typeface="Times New Roman" panose="02020603050405020304" pitchFamily="18" charset="0"/>
                <a:cs typeface="Times New Roman" panose="02020603050405020304" pitchFamily="18" charset="0"/>
              </a:rPr>
              <a:t>Prognosis is often confused with the term risk. </a:t>
            </a:r>
            <a:endParaRPr lang="en-IN" sz="2400" dirty="0">
              <a:solidFill>
                <a:schemeClr val="bg1"/>
              </a:solidFill>
              <a:latin typeface="Times New Roman" panose="02020603050405020304" pitchFamily="18" charset="0"/>
              <a:cs typeface="Times New Roman" panose="02020603050405020304" pitchFamily="18" charset="0"/>
            </a:endParaRPr>
          </a:p>
        </p:txBody>
      </p:sp>
      <p:graphicFrame>
        <p:nvGraphicFramePr>
          <p:cNvPr id="4194304" name="Table 7"/>
          <p:cNvGraphicFramePr>
            <a:graphicFrameLocks noGrp="1"/>
          </p:cNvGraphicFramePr>
          <p:nvPr/>
        </p:nvGraphicFramePr>
        <p:xfrm>
          <a:off x="1228826" y="1372892"/>
          <a:ext cx="9375006" cy="4112216"/>
        </p:xfrm>
        <a:graphic>
          <a:graphicData uri="http://schemas.openxmlformats.org/drawingml/2006/table">
            <a:tbl>
              <a:tblPr firstRow="1" bandRow="1">
                <a:tableStyleId>{5C22544A-7EE6-4342-B048-85BDC9FD1C3A}</a:tableStyleId>
              </a:tblPr>
              <a:tblGrid>
                <a:gridCol w="4687503"/>
                <a:gridCol w="4687503"/>
              </a:tblGrid>
              <a:tr h="489550">
                <a:tc>
                  <a:txBody>
                    <a:bodyPr/>
                    <a:lstStyle/>
                    <a:p>
                      <a:r>
                        <a:rPr lang="en-IN" sz="2400" dirty="0">
                          <a:latin typeface="Times New Roman" panose="02020603050405020304" pitchFamily="18" charset="0"/>
                          <a:cs typeface="Times New Roman" panose="02020603050405020304" pitchFamily="18" charset="0"/>
                        </a:rPr>
                        <a:t>Prognosis</a:t>
                      </a:r>
                    </a:p>
                  </a:txBody>
                  <a:tcPr/>
                </a:tc>
                <a:tc>
                  <a:txBody>
                    <a:bodyPr/>
                    <a:lstStyle/>
                    <a:p>
                      <a:r>
                        <a:rPr lang="en-US" sz="2400" dirty="0">
                          <a:latin typeface="Times New Roman" panose="02020603050405020304" pitchFamily="18" charset="0"/>
                          <a:cs typeface="Times New Roman" panose="02020603050405020304" pitchFamily="18" charset="0"/>
                        </a:rPr>
                        <a:t>Risk </a:t>
                      </a:r>
                      <a:endParaRPr lang="en-IN" sz="2400" dirty="0">
                        <a:latin typeface="Times New Roman" panose="02020603050405020304" pitchFamily="18" charset="0"/>
                        <a:cs typeface="Times New Roman" panose="02020603050405020304" pitchFamily="18" charset="0"/>
                      </a:endParaRPr>
                    </a:p>
                  </a:txBody>
                  <a:tcPr/>
                </a:tc>
              </a:tr>
              <a:tr h="3622666">
                <a:tc>
                  <a:txBody>
                    <a:bodyPr/>
                    <a:lstStyle/>
                    <a:p>
                      <a:pPr marL="342900" indent="-342900">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It is the prediction of the duration, course and the termination of disease and its response to treatment.</a:t>
                      </a:r>
                    </a:p>
                    <a:p>
                      <a:pPr marL="342900" indent="-342900">
                        <a:buFont typeface="Wingdings" panose="05000000000000000000" pitchFamily="2" charset="2"/>
                        <a:buChar char="§"/>
                      </a:pPr>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Prognostic factors are characteristics that predict the outcome of disease once the disease is present.</a:t>
                      </a:r>
                      <a:endParaRPr lang="en-IN" sz="2400" dirty="0">
                        <a:latin typeface="Times New Roman" panose="02020603050405020304" pitchFamily="18" charset="0"/>
                        <a:cs typeface="Times New Roman" panose="02020603050405020304" pitchFamily="18" charset="0"/>
                      </a:endParaRPr>
                    </a:p>
                  </a:txBody>
                  <a:tcPr/>
                </a:tc>
                <a:tc>
                  <a:txBody>
                    <a:bodyPr/>
                    <a:lstStyle/>
                    <a:p>
                      <a:pPr marL="342900" indent="-342900">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Deals with the likelihood that an individual will get a disease in a specified period.</a:t>
                      </a:r>
                    </a:p>
                    <a:p>
                      <a:pPr marL="342900" indent="-342900">
                        <a:buFont typeface="Wingdings" panose="05000000000000000000" pitchFamily="2" charset="2"/>
                        <a:buChar char="§"/>
                      </a:pPr>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Risk factors are those characteristics of an individual that put them at increased risk for getting a disease.</a:t>
                      </a:r>
                      <a:endParaRPr lang="en-IN" sz="2400" dirty="0">
                        <a:latin typeface="Times New Roman" panose="02020603050405020304" pitchFamily="18" charset="0"/>
                        <a:cs typeface="Times New Roman" panose="02020603050405020304" pitchFamily="18" charset="0"/>
                      </a:endParaRPr>
                    </a:p>
                  </a:txBody>
                  <a:tcPr/>
                </a:tc>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8" name="TextBox 3"/>
          <p:cNvSpPr txBox="1"/>
          <p:nvPr/>
        </p:nvSpPr>
        <p:spPr>
          <a:xfrm>
            <a:off x="651710" y="511199"/>
            <a:ext cx="7848823" cy="5527041"/>
          </a:xfrm>
          <a:prstGeom prst="rect">
            <a:avLst/>
          </a:prstGeom>
          <a:noFill/>
        </p:spPr>
        <p:txBody>
          <a:bodyPr wrap="square">
            <a:spAutoFit/>
          </a:bodyPr>
          <a:lstStyle/>
          <a:p>
            <a:pPr algn="just">
              <a:lnSpc>
                <a:spcPct val="150000"/>
              </a:lnSpc>
            </a:pPr>
            <a:r>
              <a:rPr lang="en-US" sz="2800" b="1" dirty="0">
                <a:solidFill>
                  <a:schemeClr val="bg1"/>
                </a:solidFill>
                <a:highlight>
                  <a:srgbClr val="008080"/>
                </a:highlight>
                <a:latin typeface="Times New Roman" panose="02020603050405020304" pitchFamily="18" charset="0"/>
                <a:cs typeface="Times New Roman" panose="02020603050405020304" pitchFamily="18" charset="0"/>
              </a:rPr>
              <a:t>Primary periodontal disease</a:t>
            </a:r>
          </a:p>
          <a:p>
            <a:pPr algn="just">
              <a:lnSpc>
                <a:spcPct val="150000"/>
              </a:lnSpc>
            </a:pPr>
            <a:endParaRPr lang="en-US" sz="2400" b="1"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These lesions are caused primarily by periodontal pathogens. </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In this process, chronic periodontitis progresses apically along the root surface.</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In most cases, pulp tests indicate a clinically normal pulpal reaction .</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There is frequently an accumulation of plaque and calculus and the pockets are wider. </a:t>
            </a:r>
          </a:p>
        </p:txBody>
      </p:sp>
      <p:pic>
        <p:nvPicPr>
          <p:cNvPr id="2097188" name="Picture 1"/>
          <p:cNvPicPr>
            <a:picLocks noChangeAspect="1"/>
          </p:cNvPicPr>
          <p:nvPr/>
        </p:nvPicPr>
        <p:blipFill rotWithShape="1">
          <a:blip r:embed="rId2"/>
          <a:srcRect l="13586" t="6068" r="42859" b="58714"/>
          <a:stretch>
            <a:fillRect/>
          </a:stretch>
        </p:blipFill>
        <p:spPr>
          <a:xfrm>
            <a:off x="8788400" y="2164837"/>
            <a:ext cx="3141133" cy="2528326"/>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9" name="TextBox 3"/>
          <p:cNvSpPr txBox="1"/>
          <p:nvPr/>
        </p:nvSpPr>
        <p:spPr>
          <a:xfrm>
            <a:off x="1249679" y="1778296"/>
            <a:ext cx="9423133" cy="329183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The prognosis depends upon the stage of periodontal disease and the efficacy of periodontal treatment.</a:t>
            </a:r>
          </a:p>
          <a:p>
            <a:pPr marL="342900" indent="-342900" algn="just">
              <a:lnSpc>
                <a:spcPct val="150000"/>
              </a:lnSpc>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The clinician must also be aware of the radiographic appearance of periodontal disease associated with developmental radicular anomalies.</a:t>
            </a:r>
            <a:endParaRPr lang="en-IN"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0"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821" name="TextBox 4"/>
          <p:cNvSpPr txBox="1"/>
          <p:nvPr/>
        </p:nvSpPr>
        <p:spPr>
          <a:xfrm>
            <a:off x="941669" y="1239281"/>
            <a:ext cx="10308660" cy="4561839"/>
          </a:xfrm>
          <a:prstGeom prst="rect">
            <a:avLst/>
          </a:prstGeom>
          <a:noFill/>
        </p:spPr>
        <p:txBody>
          <a:bodyPr wrap="square">
            <a:spAutoFit/>
          </a:bodyPr>
          <a:lstStyle/>
          <a:p>
            <a:pPr algn="just">
              <a:lnSpc>
                <a:spcPct val="150000"/>
              </a:lnSpc>
            </a:pPr>
            <a:r>
              <a:rPr lang="en-US" sz="2800" b="1" dirty="0">
                <a:solidFill>
                  <a:schemeClr val="bg1"/>
                </a:solidFill>
                <a:highlight>
                  <a:srgbClr val="008080"/>
                </a:highlight>
                <a:latin typeface="Times New Roman" panose="02020603050405020304" pitchFamily="18" charset="0"/>
                <a:cs typeface="Times New Roman" panose="02020603050405020304" pitchFamily="18" charset="0"/>
              </a:rPr>
              <a:t>Combined diseases Primary endodontic disease with secondary periodontal involvement </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If after a period of time a suppurating primary endodontic disease remains untreated, it may become secondarily involved with periodontal breakdown . </a:t>
            </a:r>
          </a:p>
          <a:p>
            <a:pPr marL="342900" indent="-342900" algn="just">
              <a:lnSpc>
                <a:spcPct val="150000"/>
              </a:lnSpc>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Plaque forms at the gingival margin of the sinus tract and leads to plaque-induced periodontitis in the area. </a:t>
            </a:r>
            <a:endParaRPr lang="en-IN"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2"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823" name="TextBox 4"/>
          <p:cNvSpPr txBox="1"/>
          <p:nvPr/>
        </p:nvSpPr>
        <p:spPr>
          <a:xfrm>
            <a:off x="646496" y="1414322"/>
            <a:ext cx="7473038" cy="4358639"/>
          </a:xfrm>
          <a:prstGeom prst="rect">
            <a:avLst/>
          </a:prstGeom>
          <a:noFill/>
        </p:spPr>
        <p:txBody>
          <a:bodyPr wrap="square">
            <a:spAutoFit/>
          </a:bodyPr>
          <a:lstStyle/>
          <a:p>
            <a:pPr marL="342900" indent="-342900" algn="just">
              <a:lnSpc>
                <a:spcPct val="150000"/>
              </a:lnSpc>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The tooth treated with  both endodontic and periodontal treatments. </a:t>
            </a:r>
          </a:p>
          <a:p>
            <a:pPr marL="342900" indent="-342900" algn="just">
              <a:lnSpc>
                <a:spcPct val="150000"/>
              </a:lnSpc>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If the endodontic treatment is adequate, the prognosis depends on the severity of the plaque-induced periodontitis and the</a:t>
            </a:r>
            <a:r>
              <a:rPr lang="en-US" sz="2400" dirty="0"/>
              <a:t> </a:t>
            </a:r>
            <a:r>
              <a:rPr lang="en-US" sz="2400" dirty="0">
                <a:solidFill>
                  <a:schemeClr val="bg1"/>
                </a:solidFill>
                <a:latin typeface="Times New Roman" panose="02020603050405020304" pitchFamily="18" charset="0"/>
                <a:cs typeface="Times New Roman" panose="02020603050405020304" pitchFamily="18" charset="0"/>
              </a:rPr>
              <a:t>efficacy of periodontal treatment.</a:t>
            </a:r>
            <a:endParaRPr lang="en-IN" sz="2400" dirty="0">
              <a:solidFill>
                <a:schemeClr val="bg1"/>
              </a:solidFill>
              <a:latin typeface="Times New Roman" panose="02020603050405020304" pitchFamily="18" charset="0"/>
              <a:cs typeface="Times New Roman" panose="02020603050405020304" pitchFamily="18" charset="0"/>
            </a:endParaRPr>
          </a:p>
        </p:txBody>
      </p:sp>
      <p:pic>
        <p:nvPicPr>
          <p:cNvPr id="2097189" name="Picture 1"/>
          <p:cNvPicPr>
            <a:picLocks noChangeAspect="1"/>
          </p:cNvPicPr>
          <p:nvPr/>
        </p:nvPicPr>
        <p:blipFill rotWithShape="1">
          <a:blip r:embed="rId2"/>
          <a:srcRect l="3042" r="36845"/>
          <a:stretch>
            <a:fillRect/>
          </a:stretch>
        </p:blipFill>
        <p:spPr>
          <a:xfrm>
            <a:off x="8398843" y="1763230"/>
            <a:ext cx="3462689" cy="3865114"/>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4"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825" name="TextBox 4"/>
          <p:cNvSpPr txBox="1"/>
          <p:nvPr/>
        </p:nvSpPr>
        <p:spPr>
          <a:xfrm>
            <a:off x="1023485" y="1598988"/>
            <a:ext cx="10145028" cy="4358640"/>
          </a:xfrm>
          <a:prstGeom prst="rect">
            <a:avLst/>
          </a:prstGeom>
          <a:noFill/>
        </p:spPr>
        <p:txBody>
          <a:bodyPr wrap="square">
            <a:spAutoFit/>
          </a:bodyPr>
          <a:lstStyle/>
          <a:p>
            <a:pPr algn="just">
              <a:lnSpc>
                <a:spcPct val="150000"/>
              </a:lnSpc>
            </a:pPr>
            <a:r>
              <a:rPr lang="en-US" sz="2400" b="1" dirty="0">
                <a:solidFill>
                  <a:schemeClr val="bg1"/>
                </a:solidFill>
                <a:latin typeface="Times New Roman" panose="02020603050405020304" pitchFamily="18" charset="0"/>
                <a:cs typeface="Times New Roman" panose="02020603050405020304" pitchFamily="18" charset="0"/>
              </a:rPr>
              <a:t>Symptoms</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May be acute, with periodontal abscess formation associated with pain, swelling, pus or exudate, pocket formation, and tooth mobility. </a:t>
            </a:r>
          </a:p>
          <a:p>
            <a:pPr marL="342900" indent="-342900" algn="just">
              <a:lnSpc>
                <a:spcPct val="150000"/>
              </a:lnSpc>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A more chronic response may sometimes occur without pain, and involves the sudden appearance of a pocket with bleeding on probing or exudation of pus.</a:t>
            </a:r>
          </a:p>
          <a:p>
            <a:pPr algn="just">
              <a:lnSpc>
                <a:spcPct val="150000"/>
              </a:lnSpc>
            </a:pPr>
            <a:r>
              <a:rPr lang="en-US" sz="2400" dirty="0">
                <a:solidFill>
                  <a:schemeClr val="bg1"/>
                </a:solidFill>
                <a:latin typeface="Times New Roman" panose="02020603050405020304" pitchFamily="18" charset="0"/>
                <a:cs typeface="Times New Roman" panose="02020603050405020304" pitchFamily="18" charset="0"/>
              </a:rPr>
              <a:t> </a:t>
            </a:r>
            <a:endParaRPr lang="en-IN"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6" name="TextBox 3"/>
          <p:cNvSpPr txBox="1"/>
          <p:nvPr/>
        </p:nvSpPr>
        <p:spPr>
          <a:xfrm>
            <a:off x="2061811" y="1229656"/>
            <a:ext cx="8068377" cy="369332"/>
          </a:xfrm>
          <a:prstGeom prst="rect">
            <a:avLst/>
          </a:prstGeom>
          <a:noFill/>
        </p:spPr>
        <p:txBody>
          <a:bodyPr wrap="square">
            <a:spAutoFit/>
          </a:bodyPr>
          <a:lstStyle/>
          <a:p>
            <a:r>
              <a:rPr lang="en-US" dirty="0"/>
              <a:t>.</a:t>
            </a:r>
            <a:endParaRPr lang="en-IN" dirty="0"/>
          </a:p>
        </p:txBody>
      </p:sp>
      <p:sp>
        <p:nvSpPr>
          <p:cNvPr id="1048827" name="TextBox 4"/>
          <p:cNvSpPr txBox="1"/>
          <p:nvPr/>
        </p:nvSpPr>
        <p:spPr>
          <a:xfrm>
            <a:off x="1095674" y="1488494"/>
            <a:ext cx="10000649" cy="4028441"/>
          </a:xfrm>
          <a:prstGeom prst="rect">
            <a:avLst/>
          </a:prstGeom>
          <a:noFill/>
        </p:spPr>
        <p:txBody>
          <a:bodyPr wrap="square">
            <a:spAutoFit/>
          </a:bodyPr>
          <a:lstStyle/>
          <a:p>
            <a:pPr algn="just">
              <a:lnSpc>
                <a:spcPct val="150000"/>
              </a:lnSpc>
            </a:pPr>
            <a:r>
              <a:rPr lang="en-US" sz="2800" b="1" dirty="0">
                <a:solidFill>
                  <a:schemeClr val="bg1"/>
                </a:solidFill>
                <a:highlight>
                  <a:srgbClr val="008080"/>
                </a:highlight>
                <a:latin typeface="Times New Roman" panose="02020603050405020304" pitchFamily="18" charset="0"/>
                <a:cs typeface="Times New Roman" panose="02020603050405020304" pitchFamily="18" charset="0"/>
              </a:rPr>
              <a:t>Primary periodontal disease with secondary endodontic involvement </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The apical progression of a periodontal pocket may continue until the apical tissues are involved. </a:t>
            </a:r>
          </a:p>
          <a:p>
            <a:pPr marL="342900" indent="-342900" algn="just">
              <a:lnSpc>
                <a:spcPct val="150000"/>
              </a:lnSpc>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In this case the pulp may become necrotic as a result of infection entering via lateral canals or the apical foramen.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8" name="TextBox 3"/>
          <p:cNvSpPr txBox="1"/>
          <p:nvPr/>
        </p:nvSpPr>
        <p:spPr>
          <a:xfrm>
            <a:off x="1101490" y="1009361"/>
            <a:ext cx="9700261" cy="595884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In single-rooted teeth the prognosis is usually poor.</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In molar teeth the prognosis may be better. </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It has been reported that pulpal changes resulting from periodontal disease are more likely to occur when the apical foramen is involved .</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In these cases, bacteria originating from the periodontal pocket are the most likely source of root canal infection.</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A strong correlation between the presence of microorganisms in root canals and their presence in periodontal pockets of advanced periodontitis has been demonstrated .</a:t>
            </a:r>
          </a:p>
          <a:p>
            <a:pPr algn="just">
              <a:lnSpc>
                <a:spcPct val="150000"/>
              </a:lnSpc>
            </a:pPr>
            <a:r>
              <a:rPr lang="en-US" sz="2400" dirty="0">
                <a:solidFill>
                  <a:schemeClr val="bg1"/>
                </a:solidFill>
                <a:latin typeface="Times New Roman" panose="02020603050405020304" pitchFamily="18" charset="0"/>
                <a:cs typeface="Times New Roman" panose="02020603050405020304" pitchFamily="18" charset="0"/>
              </a:rPr>
              <a:t> </a:t>
            </a:r>
            <a:endParaRPr lang="en-IN"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9" name="TextBox 3"/>
          <p:cNvSpPr txBox="1"/>
          <p:nvPr/>
        </p:nvSpPr>
        <p:spPr>
          <a:xfrm>
            <a:off x="1295399" y="2112189"/>
            <a:ext cx="9017000" cy="22419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IN" sz="2400" dirty="0">
                <a:solidFill>
                  <a:schemeClr val="bg1"/>
                </a:solidFill>
                <a:latin typeface="Times New Roman" panose="02020603050405020304" pitchFamily="18" charset="0"/>
                <a:cs typeface="Times New Roman" panose="02020603050405020304" pitchFamily="18" charset="0"/>
              </a:rPr>
              <a:t>Treatment include endodontic and periodontal therapies.</a:t>
            </a:r>
          </a:p>
          <a:p>
            <a:pPr marL="342900" indent="-342900" algn="just">
              <a:lnSpc>
                <a:spcPct val="150000"/>
              </a:lnSpc>
              <a:buFont typeface="Arial" panose="020B0604020202020204" pitchFamily="34" charset="0"/>
              <a:buChar char="•"/>
            </a:pPr>
            <a:endParaRPr lang="en-IN"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IN" sz="2400" dirty="0">
                <a:solidFill>
                  <a:schemeClr val="bg1"/>
                </a:solidFill>
                <a:latin typeface="Times New Roman" panose="02020603050405020304" pitchFamily="18" charset="0"/>
                <a:cs typeface="Times New Roman" panose="02020603050405020304" pitchFamily="18" charset="0"/>
              </a:rPr>
              <a:t>Prognosis depends upon the severity of periodontal disease and response to periodontal treatment.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6" name="TextBox 2"/>
          <p:cNvSpPr txBox="1"/>
          <p:nvPr/>
        </p:nvSpPr>
        <p:spPr>
          <a:xfrm>
            <a:off x="911993" y="442826"/>
            <a:ext cx="10099307" cy="5527040"/>
          </a:xfrm>
          <a:prstGeom prst="rect">
            <a:avLst/>
          </a:prstGeom>
          <a:noFill/>
        </p:spPr>
        <p:txBody>
          <a:bodyPr wrap="square">
            <a:spAutoFit/>
          </a:bodyPr>
          <a:lstStyle/>
          <a:p>
            <a:pPr algn="just">
              <a:lnSpc>
                <a:spcPct val="150000"/>
              </a:lnSpc>
            </a:pPr>
            <a:r>
              <a:rPr lang="en-US" sz="2800" dirty="0">
                <a:solidFill>
                  <a:schemeClr val="bg1"/>
                </a:solidFill>
                <a:highlight>
                  <a:srgbClr val="008080"/>
                </a:highlight>
                <a:latin typeface="Times New Roman" panose="02020603050405020304" pitchFamily="18" charset="0"/>
                <a:cs typeface="Times New Roman" panose="02020603050405020304" pitchFamily="18" charset="0"/>
              </a:rPr>
              <a:t>Role of microorganisms/biofilm in prognosis</a:t>
            </a:r>
          </a:p>
          <a:p>
            <a:pPr algn="just">
              <a:lnSpc>
                <a:spcPct val="150000"/>
              </a:lnSpc>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The microflora at both tooth and implant sites can be identified as biofilms. </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The adhesion of bacteria depends on the surface characteristics to which it adheres.</a:t>
            </a:r>
          </a:p>
          <a:p>
            <a:pPr marL="342900" indent="-342900" algn="just">
              <a:lnSpc>
                <a:spcPct val="150000"/>
              </a:lnSpc>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In a study, failing implants showed the presence of Porphyromonas gingivalis, </a:t>
            </a:r>
            <a:r>
              <a:rPr lang="en-US" sz="2400" dirty="0" err="1">
                <a:solidFill>
                  <a:schemeClr val="bg1"/>
                </a:solidFill>
                <a:latin typeface="Times New Roman" panose="02020603050405020304" pitchFamily="18" charset="0"/>
                <a:cs typeface="Times New Roman" panose="02020603050405020304" pitchFamily="18" charset="0"/>
              </a:rPr>
              <a:t>Prevotella</a:t>
            </a:r>
            <a:r>
              <a:rPr lang="en-US" sz="2400" dirty="0">
                <a:solidFill>
                  <a:schemeClr val="bg1"/>
                </a:solidFill>
                <a:latin typeface="Times New Roman" panose="02020603050405020304" pitchFamily="18" charset="0"/>
                <a:cs typeface="Times New Roman" panose="02020603050405020304" pitchFamily="18" charset="0"/>
              </a:rPr>
              <a:t> intermedia, </a:t>
            </a:r>
            <a:r>
              <a:rPr lang="en-US" sz="2400" dirty="0" err="1">
                <a:solidFill>
                  <a:schemeClr val="bg1"/>
                </a:solidFill>
                <a:latin typeface="Times New Roman" panose="02020603050405020304" pitchFamily="18" charset="0"/>
                <a:cs typeface="Times New Roman" panose="02020603050405020304" pitchFamily="18" charset="0"/>
              </a:rPr>
              <a:t>Prevotella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nigrescens</a:t>
            </a:r>
            <a:r>
              <a:rPr lang="en-US" sz="2400" dirty="0">
                <a:solidFill>
                  <a:schemeClr val="bg1"/>
                </a:solidFill>
                <a:latin typeface="Times New Roman" panose="02020603050405020304" pitchFamily="18" charset="0"/>
                <a:cs typeface="Times New Roman" panose="02020603050405020304" pitchFamily="18" charset="0"/>
              </a:rPr>
              <a:t>, and Aggregatibacter </a:t>
            </a:r>
            <a:r>
              <a:rPr lang="en-US" sz="2400" dirty="0" err="1">
                <a:solidFill>
                  <a:schemeClr val="bg1"/>
                </a:solidFill>
                <a:latin typeface="Times New Roman" panose="02020603050405020304" pitchFamily="18" charset="0"/>
                <a:cs typeface="Times New Roman" panose="02020603050405020304" pitchFamily="18" charset="0"/>
              </a:rPr>
              <a:t>actinomycetemcomitans</a:t>
            </a:r>
            <a:r>
              <a:rPr lang="en-US" sz="2400" dirty="0">
                <a:solidFill>
                  <a:schemeClr val="bg1"/>
                </a:solidFill>
                <a:latin typeface="Times New Roman" panose="02020603050405020304" pitchFamily="18" charset="0"/>
                <a:cs typeface="Times New Roman" panose="02020603050405020304" pitchFamily="18" charset="0"/>
              </a:rPr>
              <a:t>. </a:t>
            </a:r>
            <a:endParaRPr lang="en-IN"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7" name="TextBox 2"/>
          <p:cNvSpPr txBox="1"/>
          <p:nvPr/>
        </p:nvSpPr>
        <p:spPr>
          <a:xfrm>
            <a:off x="969121" y="1200024"/>
            <a:ext cx="10029080" cy="542544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In another study, patients with peri‑implantitis showed very high counts of Fusobacterium </a:t>
            </a:r>
            <a:r>
              <a:rPr lang="en-US" sz="2400" dirty="0" err="1">
                <a:solidFill>
                  <a:schemeClr val="bg1"/>
                </a:solidFill>
                <a:latin typeface="Times New Roman" panose="02020603050405020304" pitchFamily="18" charset="0"/>
                <a:cs typeface="Times New Roman" panose="02020603050405020304" pitchFamily="18" charset="0"/>
              </a:rPr>
              <a:t>nucleatum</a:t>
            </a:r>
            <a:r>
              <a:rPr lang="en-US" sz="2400" dirty="0">
                <a:solidFill>
                  <a:schemeClr val="bg1"/>
                </a:solidFill>
                <a:latin typeface="Times New Roman" panose="02020603050405020304" pitchFamily="18" charset="0"/>
                <a:cs typeface="Times New Roman" panose="02020603050405020304" pitchFamily="18" charset="0"/>
              </a:rPr>
              <a:t>, A. actinomycetemcomitans, and P. </a:t>
            </a:r>
            <a:r>
              <a:rPr lang="en-US" sz="2400" dirty="0" err="1">
                <a:solidFill>
                  <a:schemeClr val="bg1"/>
                </a:solidFill>
                <a:latin typeface="Times New Roman" panose="02020603050405020304" pitchFamily="18" charset="0"/>
                <a:cs typeface="Times New Roman" panose="02020603050405020304" pitchFamily="18" charset="0"/>
              </a:rPr>
              <a:t>gingivalis</a:t>
            </a:r>
            <a:r>
              <a:rPr lang="en-US" sz="2400" dirty="0">
                <a:solidFill>
                  <a:schemeClr val="bg1"/>
                </a:solidFill>
                <a:latin typeface="Times New Roman" panose="02020603050405020304" pitchFamily="18" charset="0"/>
                <a:cs typeface="Times New Roman" panose="02020603050405020304" pitchFamily="18" charset="0"/>
              </a:rPr>
              <a:t>. </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From these clinical and microbiological studies, it can be concluded that periodontal pathogens immediately colonized around implants in patients previously treated for severe periodontal disease. </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This microbiota remained almost unchanged over a 6‑month period, did not hamper the clinical and radiographic osseointegration, and did not lead to peri‑implantitis, mucositis, or beginning of bone destruction.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4306" name="Table 6"/>
          <p:cNvGraphicFramePr>
            <a:graphicFrameLocks noGrp="1"/>
          </p:cNvGraphicFramePr>
          <p:nvPr/>
        </p:nvGraphicFramePr>
        <p:xfrm>
          <a:off x="761465" y="688514"/>
          <a:ext cx="10490468" cy="2596896"/>
        </p:xfrm>
        <a:graphic>
          <a:graphicData uri="http://schemas.openxmlformats.org/drawingml/2006/table">
            <a:tbl>
              <a:tblPr firstRow="1" bandRow="1">
                <a:tableStyleId>{5C22544A-7EE6-4342-B048-85BDC9FD1C3A}</a:tableStyleId>
              </a:tblPr>
              <a:tblGrid>
                <a:gridCol w="10490468"/>
              </a:tblGrid>
              <a:tr h="256544">
                <a:tc>
                  <a:txBody>
                    <a:bodyPr/>
                    <a:lstStyle/>
                    <a:p>
                      <a:r>
                        <a:rPr lang="en-US" dirty="0"/>
                        <a:t>GOOD PROGNOSIS</a:t>
                      </a:r>
                      <a:endParaRPr lang="en-IN" dirty="0"/>
                    </a:p>
                  </a:txBody>
                  <a:tcPr/>
                </a:tc>
              </a:tr>
              <a:tr h="1955823">
                <a:tc>
                  <a:txBody>
                    <a:bodyPr/>
                    <a:lstStyle/>
                    <a:p>
                      <a:pPr>
                        <a:lnSpc>
                          <a:spcPct val="170000"/>
                        </a:lnSpc>
                      </a:pPr>
                      <a:r>
                        <a:rPr lang="en-US" sz="2400" cap="none" dirty="0">
                          <a:solidFill>
                            <a:schemeClr val="bg1"/>
                          </a:solidFill>
                          <a:latin typeface="Times New Roman" panose="02020603050405020304" pitchFamily="18" charset="0"/>
                          <a:cs typeface="Times New Roman" panose="02020603050405020304" pitchFamily="18" charset="0"/>
                        </a:rPr>
                        <a:t>-Control of the etiologic factors </a:t>
                      </a:r>
                    </a:p>
                    <a:p>
                      <a:pPr>
                        <a:lnSpc>
                          <a:spcPct val="170000"/>
                        </a:lnSpc>
                      </a:pPr>
                      <a:r>
                        <a:rPr lang="en-US" sz="2400" cap="none" dirty="0">
                          <a:solidFill>
                            <a:schemeClr val="bg1"/>
                          </a:solidFill>
                          <a:latin typeface="Times New Roman" panose="02020603050405020304" pitchFamily="18" charset="0"/>
                          <a:cs typeface="Times New Roman" panose="02020603050405020304" pitchFamily="18" charset="0"/>
                        </a:rPr>
                        <a:t>-Adequate periodontal support as measured clinically and radiographically.</a:t>
                      </a:r>
                    </a:p>
                    <a:p>
                      <a:pPr>
                        <a:lnSpc>
                          <a:spcPct val="170000"/>
                        </a:lnSpc>
                      </a:pPr>
                      <a:r>
                        <a:rPr lang="en-US" sz="2400" cap="none" dirty="0">
                          <a:solidFill>
                            <a:schemeClr val="bg1"/>
                          </a:solidFill>
                          <a:latin typeface="Times New Roman" panose="02020603050405020304" pitchFamily="18" charset="0"/>
                          <a:cs typeface="Times New Roman" panose="02020603050405020304" pitchFamily="18" charset="0"/>
                        </a:rPr>
                        <a:t> -Easy to maintain by the patient and clinician assuming proper maintenance.</a:t>
                      </a:r>
                    </a:p>
                    <a:p>
                      <a:endParaRPr lang="en-IN" dirty="0"/>
                    </a:p>
                  </a:txBody>
                  <a:tcPr>
                    <a:solidFill>
                      <a:schemeClr val="tx1">
                        <a:lumMod val="85000"/>
                        <a:lumOff val="15000"/>
                      </a:schemeClr>
                    </a:solidFill>
                  </a:tcPr>
                </a:tc>
              </a:tr>
            </a:tbl>
          </a:graphicData>
        </a:graphic>
      </p:graphicFrame>
      <p:graphicFrame>
        <p:nvGraphicFramePr>
          <p:cNvPr id="4194307" name="Table 9"/>
          <p:cNvGraphicFramePr>
            <a:graphicFrameLocks noGrp="1"/>
          </p:cNvGraphicFramePr>
          <p:nvPr/>
        </p:nvGraphicFramePr>
        <p:xfrm>
          <a:off x="761465" y="3429000"/>
          <a:ext cx="10490468" cy="2656840"/>
        </p:xfrm>
        <a:graphic>
          <a:graphicData uri="http://schemas.openxmlformats.org/drawingml/2006/table">
            <a:tbl>
              <a:tblPr firstRow="1" bandRow="1">
                <a:tableStyleId>{5C22544A-7EE6-4342-B048-85BDC9FD1C3A}</a:tableStyleId>
              </a:tblPr>
              <a:tblGrid>
                <a:gridCol w="10490468"/>
              </a:tblGrid>
              <a:tr h="370840">
                <a:tc>
                  <a:txBody>
                    <a:bodyPr/>
                    <a:lstStyle/>
                    <a:p>
                      <a:r>
                        <a:rPr lang="en-US" dirty="0"/>
                        <a:t>FAIR PROGNOSIS</a:t>
                      </a:r>
                      <a:endParaRPr lang="en-IN" dirty="0"/>
                    </a:p>
                  </a:txBody>
                  <a:tcPr/>
                </a:tc>
              </a:tr>
              <a:tr h="370840">
                <a:tc>
                  <a:txBody>
                    <a:bodyPr/>
                    <a:lstStyle/>
                    <a:p>
                      <a:pPr>
                        <a:lnSpc>
                          <a:spcPct val="150000"/>
                        </a:lnSpc>
                      </a:pPr>
                      <a:r>
                        <a:rPr lang="en-US" sz="2400" dirty="0">
                          <a:solidFill>
                            <a:schemeClr val="bg1"/>
                          </a:solidFill>
                          <a:latin typeface="Times New Roman" panose="02020603050405020304" pitchFamily="18" charset="0"/>
                          <a:cs typeface="Times New Roman" panose="02020603050405020304" pitchFamily="18" charset="0"/>
                        </a:rPr>
                        <a:t>Approximately 25% attachment loss as measured clinically and radiographically and/or Class I furcation involvement. </a:t>
                      </a:r>
                    </a:p>
                    <a:p>
                      <a:pPr>
                        <a:lnSpc>
                          <a:spcPct val="150000"/>
                        </a:lnSpc>
                      </a:pPr>
                      <a:r>
                        <a:rPr lang="en-US" sz="2400" dirty="0">
                          <a:solidFill>
                            <a:schemeClr val="bg1"/>
                          </a:solidFill>
                          <a:latin typeface="Times New Roman" panose="02020603050405020304" pitchFamily="18" charset="0"/>
                          <a:cs typeface="Times New Roman" panose="02020603050405020304" pitchFamily="18" charset="0"/>
                        </a:rPr>
                        <a:t>The location and depth of the furcation would allow proper maintenance with good patient compliance.</a:t>
                      </a:r>
                      <a:endParaRPr lang="en-IN" sz="2400" dirty="0">
                        <a:solidFill>
                          <a:schemeClr val="bg1"/>
                        </a:solidFill>
                        <a:latin typeface="Times New Roman" panose="02020603050405020304" pitchFamily="18" charset="0"/>
                        <a:cs typeface="Times New Roman" panose="02020603050405020304" pitchFamily="18" charset="0"/>
                      </a:endParaRPr>
                    </a:p>
                  </a:txBody>
                  <a:tcPr>
                    <a:solidFill>
                      <a:schemeClr val="tx1"/>
                    </a:solidFill>
                  </a:tcPr>
                </a:tc>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8" name="TextBox 2"/>
          <p:cNvSpPr txBox="1"/>
          <p:nvPr/>
        </p:nvSpPr>
        <p:spPr>
          <a:xfrm>
            <a:off x="912126" y="1749094"/>
            <a:ext cx="10494747" cy="275844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It is a known fact that colonization of bacteria depends on the surface characteristics. </a:t>
            </a:r>
          </a:p>
          <a:p>
            <a:pPr marL="342900" indent="-342900" algn="just">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Hence, it is very important to develop implant surfaces that reduce the number of initially adhering bacteria, which minimizes biofilm formation and subsequent inflammation of the soft tissues.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63" name="TextBox 1"/>
          <p:cNvSpPr txBox="1"/>
          <p:nvPr/>
        </p:nvSpPr>
        <p:spPr>
          <a:xfrm>
            <a:off x="1714500" y="2878666"/>
            <a:ext cx="8763000" cy="769441"/>
          </a:xfrm>
          <a:prstGeom prst="rect">
            <a:avLst/>
          </a:prstGeom>
          <a:noFill/>
        </p:spPr>
        <p:txBody>
          <a:bodyPr wrap="square" rtlCol="0">
            <a:spAutoFit/>
          </a:bodyPr>
          <a:lstStyle/>
          <a:p>
            <a:r>
              <a:rPr lang="en-IN" sz="4400" b="1" dirty="0">
                <a:solidFill>
                  <a:schemeClr val="bg1"/>
                </a:solidFill>
                <a:highlight>
                  <a:srgbClr val="008080"/>
                </a:highlight>
                <a:latin typeface="Times New Roman" panose="02020603050405020304" pitchFamily="18" charset="0"/>
                <a:cs typeface="Times New Roman" panose="02020603050405020304" pitchFamily="18" charset="0"/>
              </a:rPr>
              <a:t>PROGNOSIS SCORING SYSTEM</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64" name="TextBox 2"/>
          <p:cNvSpPr txBox="1"/>
          <p:nvPr/>
        </p:nvSpPr>
        <p:spPr>
          <a:xfrm>
            <a:off x="2175934" y="1338702"/>
            <a:ext cx="7120467" cy="3291840"/>
          </a:xfrm>
          <a:prstGeom prst="rect">
            <a:avLst/>
          </a:prstGeom>
          <a:noFill/>
        </p:spPr>
        <p:txBody>
          <a:bodyPr wrap="square">
            <a:spAutoFit/>
          </a:bodyPr>
          <a:lstStyle/>
          <a:p>
            <a:pPr algn="just">
              <a:lnSpc>
                <a:spcPct val="150000"/>
              </a:lnSpc>
            </a:pPr>
            <a:r>
              <a:rPr lang="en-IN" sz="2400" dirty="0">
                <a:solidFill>
                  <a:schemeClr val="bg1"/>
                </a:solidFill>
                <a:latin typeface="Times New Roman" panose="02020603050405020304" pitchFamily="18" charset="0"/>
                <a:cs typeface="Times New Roman" panose="02020603050405020304" pitchFamily="18" charset="0"/>
              </a:rPr>
              <a:t>Miller–McEntire periodontal prognostic index: </a:t>
            </a:r>
          </a:p>
          <a:p>
            <a:pPr algn="just">
              <a:lnSpc>
                <a:spcPct val="150000"/>
              </a:lnSpc>
            </a:pPr>
            <a:endParaRPr lang="en-IN" sz="24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IN" sz="2400" dirty="0">
                <a:solidFill>
                  <a:schemeClr val="bg1"/>
                </a:solidFill>
                <a:latin typeface="Times New Roman" panose="02020603050405020304" pitchFamily="18" charset="0"/>
                <a:cs typeface="Times New Roman" panose="02020603050405020304" pitchFamily="18" charset="0"/>
              </a:rPr>
              <a:t>Miller–McEntire periodontal prognostic index (2014)is an evidence-based </a:t>
            </a:r>
            <a:r>
              <a:rPr lang="en-IN" sz="2400" dirty="0" err="1">
                <a:solidFill>
                  <a:schemeClr val="bg1"/>
                </a:solidFill>
                <a:latin typeface="Times New Roman" panose="02020603050405020304" pitchFamily="18" charset="0"/>
                <a:cs typeface="Times New Roman" panose="02020603050405020304" pitchFamily="18" charset="0"/>
              </a:rPr>
              <a:t>quantitive</a:t>
            </a:r>
            <a:r>
              <a:rPr lang="en-IN" sz="2400" dirty="0">
                <a:solidFill>
                  <a:schemeClr val="bg1"/>
                </a:solidFill>
                <a:latin typeface="Times New Roman" panose="02020603050405020304" pitchFamily="18" charset="0"/>
                <a:cs typeface="Times New Roman" panose="02020603050405020304" pitchFamily="18" charset="0"/>
              </a:rPr>
              <a:t> scoring system that incorporates six prognostic factors that includes: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65" name="TextBox 2"/>
          <p:cNvSpPr txBox="1"/>
          <p:nvPr/>
        </p:nvSpPr>
        <p:spPr>
          <a:xfrm>
            <a:off x="513347" y="704310"/>
            <a:ext cx="10568539" cy="574040"/>
          </a:xfrm>
          <a:prstGeom prst="rect">
            <a:avLst/>
          </a:prstGeom>
          <a:noFill/>
        </p:spPr>
        <p:txBody>
          <a:bodyPr wrap="square">
            <a:spAutoFit/>
          </a:bodyPr>
          <a:lstStyle/>
          <a:p>
            <a:r>
              <a:rPr lang="en-IN" sz="3200" dirty="0">
                <a:solidFill>
                  <a:schemeClr val="bg1"/>
                </a:solidFill>
                <a:highlight>
                  <a:srgbClr val="008080"/>
                </a:highlight>
                <a:latin typeface="Algerian" panose="04020705040A02060702" pitchFamily="82" charset="0"/>
              </a:rPr>
              <a:t>Miller-McEntire Periodontal Prognosis Scoring System </a:t>
            </a:r>
          </a:p>
        </p:txBody>
      </p:sp>
      <p:sp>
        <p:nvSpPr>
          <p:cNvPr id="1048866" name="TextBox 4"/>
          <p:cNvSpPr txBox="1"/>
          <p:nvPr/>
        </p:nvSpPr>
        <p:spPr>
          <a:xfrm>
            <a:off x="2375032" y="1906373"/>
            <a:ext cx="6097604" cy="4091941"/>
          </a:xfrm>
          <a:prstGeom prst="rect">
            <a:avLst/>
          </a:prstGeom>
          <a:noFill/>
        </p:spPr>
        <p:txBody>
          <a:bodyPr wrap="square">
            <a:spAutoFit/>
          </a:bodyPr>
          <a:lstStyle/>
          <a:p>
            <a:pPr algn="just">
              <a:lnSpc>
                <a:spcPct val="150000"/>
              </a:lnSpc>
            </a:pPr>
            <a:r>
              <a:rPr lang="en-IN" sz="2400" dirty="0">
                <a:solidFill>
                  <a:schemeClr val="bg1"/>
                </a:solidFill>
                <a:latin typeface="Times New Roman" panose="02020603050405020304" pitchFamily="18" charset="0"/>
                <a:cs typeface="Times New Roman" panose="02020603050405020304" pitchFamily="18" charset="0"/>
              </a:rPr>
              <a:t>FACTORS SCORED</a:t>
            </a:r>
          </a:p>
          <a:p>
            <a:pPr marL="342900" indent="-342900" algn="just">
              <a:lnSpc>
                <a:spcPct val="150000"/>
              </a:lnSpc>
              <a:buFont typeface="Arial" panose="020B0604020202020204" pitchFamily="34" charset="0"/>
              <a:buChar char="•"/>
            </a:pPr>
            <a:r>
              <a:rPr lang="en-IN" sz="2400" dirty="0">
                <a:solidFill>
                  <a:schemeClr val="bg1"/>
                </a:solidFill>
                <a:latin typeface="Times New Roman" panose="02020603050405020304" pitchFamily="18" charset="0"/>
                <a:cs typeface="Times New Roman" panose="02020603050405020304" pitchFamily="18" charset="0"/>
              </a:rPr>
              <a:t>Age</a:t>
            </a:r>
          </a:p>
          <a:p>
            <a:pPr marL="342900" indent="-342900" algn="just">
              <a:lnSpc>
                <a:spcPct val="150000"/>
              </a:lnSpc>
              <a:buFont typeface="Arial" panose="020B0604020202020204" pitchFamily="34" charset="0"/>
              <a:buChar char="•"/>
            </a:pPr>
            <a:r>
              <a:rPr lang="en-IN" sz="2400" dirty="0">
                <a:solidFill>
                  <a:schemeClr val="bg1"/>
                </a:solidFill>
                <a:latin typeface="Times New Roman" panose="02020603050405020304" pitchFamily="18" charset="0"/>
                <a:cs typeface="Times New Roman" panose="02020603050405020304" pitchFamily="18" charset="0"/>
              </a:rPr>
              <a:t>Probing Depth (PD) </a:t>
            </a:r>
          </a:p>
          <a:p>
            <a:pPr marL="342900" indent="-342900" algn="just">
              <a:lnSpc>
                <a:spcPct val="150000"/>
              </a:lnSpc>
              <a:buFont typeface="Arial" panose="020B0604020202020204" pitchFamily="34" charset="0"/>
              <a:buChar char="•"/>
            </a:pPr>
            <a:r>
              <a:rPr lang="en-IN" sz="2400" dirty="0">
                <a:solidFill>
                  <a:schemeClr val="bg1"/>
                </a:solidFill>
                <a:latin typeface="Times New Roman" panose="02020603050405020304" pitchFamily="18" charset="0"/>
                <a:cs typeface="Times New Roman" panose="02020603050405020304" pitchFamily="18" charset="0"/>
              </a:rPr>
              <a:t>Mobility</a:t>
            </a:r>
          </a:p>
          <a:p>
            <a:pPr marL="342900" indent="-342900" algn="just">
              <a:lnSpc>
                <a:spcPct val="150000"/>
              </a:lnSpc>
              <a:buFont typeface="Arial" panose="020B0604020202020204" pitchFamily="34" charset="0"/>
              <a:buChar char="•"/>
            </a:pPr>
            <a:r>
              <a:rPr lang="en-IN" sz="2400" dirty="0">
                <a:solidFill>
                  <a:schemeClr val="bg1"/>
                </a:solidFill>
                <a:latin typeface="Times New Roman" panose="02020603050405020304" pitchFamily="18" charset="0"/>
                <a:cs typeface="Times New Roman" panose="02020603050405020304" pitchFamily="18" charset="0"/>
              </a:rPr>
              <a:t>Furcation involvement</a:t>
            </a:r>
          </a:p>
          <a:p>
            <a:pPr marL="342900" indent="-342900" algn="just">
              <a:lnSpc>
                <a:spcPct val="150000"/>
              </a:lnSpc>
              <a:buFont typeface="Arial" panose="020B0604020202020204" pitchFamily="34" charset="0"/>
              <a:buChar char="•"/>
            </a:pPr>
            <a:r>
              <a:rPr lang="en-IN" sz="2400" dirty="0">
                <a:solidFill>
                  <a:schemeClr val="bg1"/>
                </a:solidFill>
                <a:latin typeface="Times New Roman" panose="02020603050405020304" pitchFamily="18" charset="0"/>
                <a:cs typeface="Times New Roman" panose="02020603050405020304" pitchFamily="18" charset="0"/>
              </a:rPr>
              <a:t>Molar type</a:t>
            </a:r>
          </a:p>
          <a:p>
            <a:pPr marL="342900" indent="-342900" algn="just">
              <a:lnSpc>
                <a:spcPct val="150000"/>
              </a:lnSpc>
              <a:buFont typeface="Arial" panose="020B0604020202020204" pitchFamily="34" charset="0"/>
              <a:buChar char="•"/>
            </a:pPr>
            <a:r>
              <a:rPr lang="en-IN" sz="2400" dirty="0">
                <a:solidFill>
                  <a:schemeClr val="bg1"/>
                </a:solidFill>
                <a:latin typeface="Times New Roman" panose="02020603050405020304" pitchFamily="18" charset="0"/>
                <a:cs typeface="Times New Roman" panose="02020603050405020304" pitchFamily="18" charset="0"/>
              </a:rPr>
              <a:t>Smoking</a:t>
            </a:r>
          </a:p>
          <a:p>
            <a:pPr marL="285750" indent="-285750">
              <a:buFont typeface="Arial" panose="020B0604020202020204" pitchFamily="34" charset="0"/>
              <a:buChar char="•"/>
            </a:pPr>
            <a:endParaRPr lang="en-IN"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2" name="Picture 2"/>
          <p:cNvPicPr>
            <a:picLocks noChangeAspect="1"/>
          </p:cNvPicPr>
          <p:nvPr/>
        </p:nvPicPr>
        <p:blipFill>
          <a:blip r:embed="rId2"/>
          <a:stretch>
            <a:fillRect/>
          </a:stretch>
        </p:blipFill>
        <p:spPr>
          <a:xfrm>
            <a:off x="519764" y="481263"/>
            <a:ext cx="11174931" cy="5890661"/>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60" name="TextBox 5"/>
          <p:cNvSpPr txBox="1"/>
          <p:nvPr/>
        </p:nvSpPr>
        <p:spPr>
          <a:xfrm>
            <a:off x="3443833" y="3105835"/>
            <a:ext cx="5818022" cy="1285241"/>
          </a:xfrm>
          <a:prstGeom prst="rect">
            <a:avLst/>
          </a:prstGeom>
          <a:noFill/>
        </p:spPr>
        <p:txBody>
          <a:bodyPr wrap="square">
            <a:spAutoFit/>
          </a:bodyPr>
          <a:lstStyle>
            <a:defPPr>
              <a:defRPr lang="en-US"/>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rgbClr val="000000"/>
                </a:solidFill>
                <a:latin typeface="+mn-lt"/>
                <a:ea typeface="+mn-ea"/>
                <a:cs typeface="+mn-cs"/>
              </a:defRPr>
            </a:lvl2pPr>
            <a:lvl3pPr marL="914400" algn="l" defTabSz="457200" rtl="0" eaLnBrk="1" latinLnBrk="0" hangingPunct="1">
              <a:defRPr sz="1800" kern="1200">
                <a:solidFill>
                  <a:srgbClr val="000000"/>
                </a:solidFill>
                <a:latin typeface="+mn-lt"/>
                <a:ea typeface="+mn-ea"/>
                <a:cs typeface="+mn-cs"/>
              </a:defRPr>
            </a:lvl3pPr>
            <a:lvl4pPr marL="1371600" algn="l" defTabSz="457200" rtl="0" eaLnBrk="1" latinLnBrk="0" hangingPunct="1">
              <a:defRPr sz="1800" kern="1200">
                <a:solidFill>
                  <a:srgbClr val="000000"/>
                </a:solidFill>
                <a:latin typeface="+mn-lt"/>
                <a:ea typeface="+mn-ea"/>
                <a:cs typeface="+mn-cs"/>
              </a:defRPr>
            </a:lvl4pPr>
            <a:lvl5pPr marL="1828800" algn="l" defTabSz="457200" rtl="0" eaLnBrk="1" latinLnBrk="0" hangingPunct="1">
              <a:defRPr sz="1800" kern="1200">
                <a:solidFill>
                  <a:srgbClr val="000000"/>
                </a:solidFill>
                <a:latin typeface="+mn-lt"/>
                <a:ea typeface="+mn-ea"/>
                <a:cs typeface="+mn-cs"/>
              </a:defRPr>
            </a:lvl5pPr>
            <a:lvl6pPr marL="2286000" algn="l" defTabSz="457200" rtl="0" eaLnBrk="1" latinLnBrk="0" hangingPunct="1">
              <a:defRPr sz="1800" kern="1200">
                <a:solidFill>
                  <a:srgbClr val="000000"/>
                </a:solidFill>
                <a:latin typeface="+mn-lt"/>
                <a:ea typeface="+mn-ea"/>
                <a:cs typeface="+mn-cs"/>
              </a:defRPr>
            </a:lvl6pPr>
            <a:lvl7pPr marL="2743200" algn="l" defTabSz="457200" rtl="0" eaLnBrk="1" latinLnBrk="0" hangingPunct="1">
              <a:defRPr sz="1800" kern="1200">
                <a:solidFill>
                  <a:srgbClr val="000000"/>
                </a:solidFill>
                <a:latin typeface="+mn-lt"/>
                <a:ea typeface="+mn-ea"/>
                <a:cs typeface="+mn-cs"/>
              </a:defRPr>
            </a:lvl7pPr>
            <a:lvl8pPr marL="3200400" algn="l" defTabSz="457200" rtl="0" eaLnBrk="1" latinLnBrk="0" hangingPunct="1">
              <a:defRPr sz="1800" kern="1200">
                <a:solidFill>
                  <a:srgbClr val="000000"/>
                </a:solidFill>
                <a:latin typeface="+mn-lt"/>
                <a:ea typeface="+mn-ea"/>
                <a:cs typeface="+mn-cs"/>
              </a:defRPr>
            </a:lvl8pPr>
            <a:lvl9pPr marL="3657600" algn="l" defTabSz="457200" rtl="0" eaLnBrk="1" latinLnBrk="0" hangingPunct="1">
              <a:defRPr sz="1800" kern="1200">
                <a:solidFill>
                  <a:srgbClr val="000000"/>
                </a:solidFill>
                <a:latin typeface="+mn-lt"/>
                <a:ea typeface="+mn-ea"/>
                <a:cs typeface="+mn-cs"/>
              </a:defRPr>
            </a:lvl9pPr>
          </a:lstStyle>
          <a:p>
            <a:r>
              <a:rPr lang="en-US" altLang="en-US" sz="8000" dirty="0">
                <a:solidFill>
                  <a:srgbClr val="FFFFFF"/>
                </a:solidFill>
                <a:latin typeface="Times New Roman" panose="02020603050405020304" pitchFamily="18" charset="0"/>
                <a:cs typeface="Times New Roman" panose="02020603050405020304" pitchFamily="18" charset="0"/>
              </a:rPr>
              <a:t>Thank You !!</a:t>
            </a:r>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4308" name="Table 5"/>
          <p:cNvGraphicFramePr>
            <a:graphicFrameLocks noGrp="1"/>
          </p:cNvGraphicFramePr>
          <p:nvPr/>
        </p:nvGraphicFramePr>
        <p:xfrm>
          <a:off x="925095" y="751522"/>
          <a:ext cx="9884076" cy="2743200"/>
        </p:xfrm>
        <a:graphic>
          <a:graphicData uri="http://schemas.openxmlformats.org/drawingml/2006/table">
            <a:tbl>
              <a:tblPr firstRow="1" bandRow="1">
                <a:tableStyleId>{5C22544A-7EE6-4342-B048-85BDC9FD1C3A}</a:tableStyleId>
              </a:tblPr>
              <a:tblGrid>
                <a:gridCol w="9884076"/>
              </a:tblGrid>
              <a:tr h="370840">
                <a:tc>
                  <a:txBody>
                    <a:bodyPr/>
                    <a:lstStyle/>
                    <a:p>
                      <a:r>
                        <a:rPr lang="en-US" sz="2400" dirty="0">
                          <a:latin typeface="Times New Roman" panose="02020603050405020304" pitchFamily="18" charset="0"/>
                          <a:cs typeface="Times New Roman" panose="02020603050405020304" pitchFamily="18" charset="0"/>
                        </a:rPr>
                        <a:t>POOR PROGNOSIS</a:t>
                      </a:r>
                      <a:endParaRPr lang="en-IN" sz="2400" dirty="0">
                        <a:latin typeface="Times New Roman" panose="02020603050405020304" pitchFamily="18" charset="0"/>
                        <a:cs typeface="Times New Roman" panose="02020603050405020304" pitchFamily="18" charset="0"/>
                      </a:endParaRPr>
                    </a:p>
                  </a:txBody>
                  <a:tcPr/>
                </a:tc>
              </a:tr>
              <a:tr h="370840">
                <a:tc>
                  <a:txBody>
                    <a:bodyPr/>
                    <a:lstStyle/>
                    <a:p>
                      <a:pPr>
                        <a:lnSpc>
                          <a:spcPct val="150000"/>
                        </a:lnSpc>
                      </a:pPr>
                      <a:r>
                        <a:rPr lang="en-US" sz="2400" dirty="0">
                          <a:solidFill>
                            <a:schemeClr val="bg1"/>
                          </a:solidFill>
                          <a:latin typeface="Times New Roman" panose="02020603050405020304" pitchFamily="18" charset="0"/>
                          <a:cs typeface="Times New Roman" panose="02020603050405020304" pitchFamily="18" charset="0"/>
                        </a:rPr>
                        <a:t>-50% attachment loss </a:t>
                      </a:r>
                    </a:p>
                    <a:p>
                      <a:pPr>
                        <a:lnSpc>
                          <a:spcPct val="150000"/>
                        </a:lnSpc>
                      </a:pPr>
                      <a:r>
                        <a:rPr lang="en-US" sz="2400" dirty="0">
                          <a:solidFill>
                            <a:schemeClr val="bg1"/>
                          </a:solidFill>
                          <a:latin typeface="Times New Roman" panose="02020603050405020304" pitchFamily="18" charset="0"/>
                          <a:cs typeface="Times New Roman" panose="02020603050405020304" pitchFamily="18" charset="0"/>
                        </a:rPr>
                        <a:t>-Class II furcations.</a:t>
                      </a:r>
                    </a:p>
                    <a:p>
                      <a:pPr>
                        <a:lnSpc>
                          <a:spcPct val="150000"/>
                        </a:lnSpc>
                      </a:pPr>
                      <a:r>
                        <a:rPr lang="en-US" sz="2400" dirty="0">
                          <a:solidFill>
                            <a:schemeClr val="bg1"/>
                          </a:solidFill>
                          <a:latin typeface="Times New Roman" panose="02020603050405020304" pitchFamily="18" charset="0"/>
                          <a:cs typeface="Times New Roman" panose="02020603050405020304" pitchFamily="18" charset="0"/>
                        </a:rPr>
                        <a:t>- The location and depth of the furcations would allow proper maintenance, but with difficulty.</a:t>
                      </a:r>
                      <a:endParaRPr lang="en-IN" sz="2400" dirty="0">
                        <a:solidFill>
                          <a:schemeClr val="bg1"/>
                        </a:solidFill>
                        <a:latin typeface="Times New Roman" panose="02020603050405020304" pitchFamily="18" charset="0"/>
                        <a:cs typeface="Times New Roman" panose="02020603050405020304" pitchFamily="18" charset="0"/>
                      </a:endParaRPr>
                    </a:p>
                  </a:txBody>
                  <a:tcPr>
                    <a:solidFill>
                      <a:schemeClr val="tx1"/>
                    </a:solidFill>
                  </a:tcPr>
                </a:tc>
              </a:tr>
            </a:tbl>
          </a:graphicData>
        </a:graphic>
      </p:graphicFrame>
      <p:graphicFrame>
        <p:nvGraphicFramePr>
          <p:cNvPr id="4194309" name="Table 6"/>
          <p:cNvGraphicFramePr>
            <a:graphicFrameLocks noGrp="1"/>
          </p:cNvGraphicFramePr>
          <p:nvPr/>
        </p:nvGraphicFramePr>
        <p:xfrm>
          <a:off x="925095" y="3501366"/>
          <a:ext cx="9884075" cy="3017520"/>
        </p:xfrm>
        <a:graphic>
          <a:graphicData uri="http://schemas.openxmlformats.org/drawingml/2006/table">
            <a:tbl>
              <a:tblPr firstRow="1" bandRow="1">
                <a:tableStyleId>{5C22544A-7EE6-4342-B048-85BDC9FD1C3A}</a:tableStyleId>
              </a:tblPr>
              <a:tblGrid>
                <a:gridCol w="9884075"/>
              </a:tblGrid>
              <a:tr h="342834">
                <a:tc>
                  <a:txBody>
                    <a:bodyPr/>
                    <a:lstStyle/>
                    <a:p>
                      <a:r>
                        <a:rPr lang="en-IN" dirty="0">
                          <a:latin typeface="Times New Roman" panose="02020603050405020304" pitchFamily="18" charset="0"/>
                          <a:cs typeface="Times New Roman" panose="02020603050405020304" pitchFamily="18" charset="0"/>
                        </a:rPr>
                        <a:t>QUESTIONABLE PROGNOSIS</a:t>
                      </a:r>
                    </a:p>
                  </a:txBody>
                  <a:tcPr/>
                </a:tc>
              </a:tr>
              <a:tr h="2142712">
                <a:tc>
                  <a:txBody>
                    <a:bodyPr/>
                    <a:lstStyle/>
                    <a:p>
                      <a:r>
                        <a:rPr lang="en-US" dirty="0">
                          <a:solidFill>
                            <a:schemeClr val="bg1"/>
                          </a:solidFill>
                        </a:rPr>
                        <a:t>-&gt;50</a:t>
                      </a:r>
                      <a:r>
                        <a:rPr lang="en-US" sz="2400" dirty="0">
                          <a:solidFill>
                            <a:schemeClr val="bg1"/>
                          </a:solidFill>
                          <a:latin typeface="Times New Roman" panose="02020603050405020304" pitchFamily="18" charset="0"/>
                          <a:cs typeface="Times New Roman" panose="02020603050405020304" pitchFamily="18" charset="0"/>
                        </a:rPr>
                        <a:t>% attachment loss .</a:t>
                      </a:r>
                    </a:p>
                    <a:p>
                      <a:r>
                        <a:rPr lang="en-US" sz="2400" dirty="0">
                          <a:solidFill>
                            <a:schemeClr val="bg1"/>
                          </a:solidFill>
                          <a:latin typeface="Times New Roman" panose="02020603050405020304" pitchFamily="18" charset="0"/>
                          <a:cs typeface="Times New Roman" panose="02020603050405020304" pitchFamily="18" charset="0"/>
                        </a:rPr>
                        <a:t>-poor crown/root ratio.</a:t>
                      </a:r>
                    </a:p>
                    <a:p>
                      <a:r>
                        <a:rPr lang="en-US" sz="2400" dirty="0">
                          <a:solidFill>
                            <a:schemeClr val="bg1"/>
                          </a:solidFill>
                          <a:latin typeface="Times New Roman" panose="02020603050405020304" pitchFamily="18" charset="0"/>
                          <a:cs typeface="Times New Roman" panose="02020603050405020304" pitchFamily="18" charset="0"/>
                        </a:rPr>
                        <a:t>-Poor root form. </a:t>
                      </a:r>
                    </a:p>
                    <a:p>
                      <a:r>
                        <a:rPr lang="en-US" sz="2400" dirty="0">
                          <a:solidFill>
                            <a:schemeClr val="bg1"/>
                          </a:solidFill>
                          <a:latin typeface="Times New Roman" panose="02020603050405020304" pitchFamily="18" charset="0"/>
                          <a:cs typeface="Times New Roman" panose="02020603050405020304" pitchFamily="18" charset="0"/>
                        </a:rPr>
                        <a:t>-Class II furcations not easily accessible to maintenance care, or Class III furcations. </a:t>
                      </a:r>
                    </a:p>
                    <a:p>
                      <a:r>
                        <a:rPr lang="en-US" sz="2400" dirty="0">
                          <a:solidFill>
                            <a:schemeClr val="bg1"/>
                          </a:solidFill>
                          <a:latin typeface="Times New Roman" panose="02020603050405020304" pitchFamily="18" charset="0"/>
                          <a:cs typeface="Times New Roman" panose="02020603050405020304" pitchFamily="18" charset="0"/>
                        </a:rPr>
                        <a:t>-&gt;2 mobility. </a:t>
                      </a:r>
                    </a:p>
                    <a:p>
                      <a:r>
                        <a:rPr lang="en-US" sz="2400" dirty="0">
                          <a:solidFill>
                            <a:schemeClr val="bg1"/>
                          </a:solidFill>
                          <a:latin typeface="Times New Roman" panose="02020603050405020304" pitchFamily="18" charset="0"/>
                          <a:cs typeface="Times New Roman" panose="02020603050405020304" pitchFamily="18" charset="0"/>
                        </a:rPr>
                        <a:t>-Significant root proximity.</a:t>
                      </a:r>
                      <a:endParaRPr lang="en-IN" sz="2400" dirty="0">
                        <a:solidFill>
                          <a:schemeClr val="bg1"/>
                        </a:solidFill>
                        <a:latin typeface="Times New Roman" panose="02020603050405020304" pitchFamily="18" charset="0"/>
                        <a:cs typeface="Times New Roman" panose="02020603050405020304" pitchFamily="18" charset="0"/>
                      </a:endParaRPr>
                    </a:p>
                  </a:txBody>
                  <a:tcPr>
                    <a:solidFill>
                      <a:schemeClr val="tx1"/>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4310" name="Table 4"/>
          <p:cNvGraphicFramePr>
            <a:graphicFrameLocks noGrp="1"/>
          </p:cNvGraphicFramePr>
          <p:nvPr/>
        </p:nvGraphicFramePr>
        <p:xfrm>
          <a:off x="2032000" y="2327085"/>
          <a:ext cx="8128000" cy="1925320"/>
        </p:xfrm>
        <a:graphic>
          <a:graphicData uri="http://schemas.openxmlformats.org/drawingml/2006/table">
            <a:tbl>
              <a:tblPr firstRow="1" bandRow="1">
                <a:tableStyleId>{5C22544A-7EE6-4342-B048-85BDC9FD1C3A}</a:tableStyleId>
              </a:tblPr>
              <a:tblGrid>
                <a:gridCol w="8128000"/>
              </a:tblGrid>
              <a:tr h="370840">
                <a:tc>
                  <a:txBody>
                    <a:bodyPr/>
                    <a:lstStyle/>
                    <a:p>
                      <a:r>
                        <a:rPr lang="en-US" dirty="0">
                          <a:latin typeface="Times New Roman" panose="02020603050405020304" pitchFamily="18" charset="0"/>
                          <a:cs typeface="Times New Roman" panose="02020603050405020304" pitchFamily="18" charset="0"/>
                        </a:rPr>
                        <a:t>HOPELESS PROGNOSIS</a:t>
                      </a:r>
                      <a:endParaRPr lang="en-IN" dirty="0">
                        <a:latin typeface="Times New Roman" panose="02020603050405020304" pitchFamily="18" charset="0"/>
                        <a:cs typeface="Times New Roman" panose="02020603050405020304" pitchFamily="18" charset="0"/>
                      </a:endParaRPr>
                    </a:p>
                  </a:txBody>
                  <a:tcPr/>
                </a:tc>
              </a:tr>
              <a:tr h="370840">
                <a:tc>
                  <a:txBody>
                    <a:bodyPr/>
                    <a:lstStyle/>
                    <a:p>
                      <a:r>
                        <a:rPr lang="en-US" sz="2400" dirty="0">
                          <a:solidFill>
                            <a:schemeClr val="bg1"/>
                          </a:solidFill>
                          <a:latin typeface="Times New Roman" panose="02020603050405020304" pitchFamily="18" charset="0"/>
                          <a:cs typeface="Times New Roman" panose="02020603050405020304" pitchFamily="18" charset="0"/>
                        </a:rPr>
                        <a:t>-Inadequate attachment to maintain the tooth in health, comfort, and function. </a:t>
                      </a:r>
                    </a:p>
                    <a:p>
                      <a:endParaRPr lang="en-US" sz="2400" dirty="0">
                        <a:solidFill>
                          <a:schemeClr val="bg1"/>
                        </a:solidFill>
                        <a:latin typeface="Times New Roman" panose="02020603050405020304" pitchFamily="18" charset="0"/>
                        <a:cs typeface="Times New Roman" panose="02020603050405020304" pitchFamily="18" charset="0"/>
                      </a:endParaRPr>
                    </a:p>
                    <a:p>
                      <a:r>
                        <a:rPr lang="en-US" sz="2400" dirty="0">
                          <a:solidFill>
                            <a:schemeClr val="bg1"/>
                          </a:solidFill>
                          <a:latin typeface="Times New Roman" panose="02020603050405020304" pitchFamily="18" charset="0"/>
                          <a:cs typeface="Times New Roman" panose="02020603050405020304" pitchFamily="18" charset="0"/>
                        </a:rPr>
                        <a:t>-Extraction was performed or suggested.</a:t>
                      </a:r>
                      <a:endParaRPr lang="en-IN" sz="2400" dirty="0">
                        <a:solidFill>
                          <a:schemeClr val="bg1"/>
                        </a:solidFill>
                        <a:latin typeface="Times New Roman" panose="02020603050405020304" pitchFamily="18" charset="0"/>
                        <a:cs typeface="Times New Roman" panose="02020603050405020304" pitchFamily="18" charset="0"/>
                      </a:endParaRPr>
                    </a:p>
                  </a:txBody>
                  <a:tcPr>
                    <a:solidFill>
                      <a:schemeClr val="tx1"/>
                    </a:solidFill>
                  </a:tcPr>
                </a:tc>
              </a:tr>
            </a:tbl>
          </a:graphicData>
        </a:graphic>
      </p:graphicFrame>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3567</Words>
  <Application>Microsoft Office PowerPoint</Application>
  <PresentationFormat>Custom</PresentationFormat>
  <Paragraphs>391</Paragraphs>
  <Slides>75</Slides>
  <Notes>0</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Ion Boardroom</vt:lpstr>
      <vt:lpstr>PROGNOSIS in periodontal Diseases </vt:lpstr>
      <vt:lpstr>                                                   CONTENTS  -Introduction -Definition -Prognosis and risk -Prognosis and causality -Types of prognosis -Factors in determination of prognosis -Relationship between diagnosis and prognosis  -Reevaluation of prognosis after phase I therapy -Conclusion -Refferences</vt:lpstr>
      <vt:lpstr>PROGNOSIS: A prediction as to the progress, course, and outcome of a disease.                                                                                                                                                </vt:lpstr>
      <vt:lpstr>Slide 4</vt:lpstr>
      <vt:lpstr>Slide 5</vt:lpstr>
      <vt:lpstr>Slide 6</vt:lpstr>
      <vt:lpstr>Slide 7</vt:lpstr>
      <vt:lpstr>Slide 8</vt:lpstr>
      <vt:lpstr>Slide 9</vt:lpstr>
      <vt:lpstr>Slide 10</vt:lpstr>
      <vt:lpstr>Slide 11</vt:lpstr>
      <vt:lpstr>Slide 12</vt:lpstr>
      <vt:lpstr>Slide 13</vt:lpstr>
      <vt:lpstr>Factors to Consider When Determining a Prognosis</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PROGNOSIS</dc:title>
  <dc:creator>nikita palkar</dc:creator>
  <cp:lastModifiedBy>LECTUREHALL</cp:lastModifiedBy>
  <cp:revision>1</cp:revision>
  <dcterms:created xsi:type="dcterms:W3CDTF">2022-02-17T17:29:11Z</dcterms:created>
  <dcterms:modified xsi:type="dcterms:W3CDTF">2023-01-09T09:18:10Z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82d5a3f0bf774508829bdb983cbd28c7</vt:lpwstr>
  </property>
</Properties>
</file>