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oboto Slab" charset="0"/>
      <p:regular r:id="rId36"/>
      <p:bold r:id="rId37"/>
    </p:embeddedFont>
    <p:embeddedFont>
      <p:font typeface="Roboto"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9d9ec57b4b58c3b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9d9ec57b4b58c3b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d9ec57b4b58c3b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d9ec57b4b58c3b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9fa33d758817bc5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9fa33d758817bc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9d9ec57b4b58c3b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9d9ec57b4b58c3b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fa33d758817bc5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9fa33d758817bc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9fa33d758817bc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9fa33d758817bc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9fa33d758817bc5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9fa33d758817bc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9fa33d758817bc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9fa33d758817bc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9fa33d758817bc5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9fa33d758817bc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89e6f32ae685eda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89e6f32ae685eda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d38be606e6dce4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d38be606e6dce4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89e6f32ae685eda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89e6f32ae685ed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89e6f32ae685eda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89e6f32ae685eda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89e6f32ae685eda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89e6f32ae685eda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89e6f32ae685eda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89e6f32ae685eda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89e6f32ae685eda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89e6f32ae685eda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89e6f32ae685eda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89e6f32ae685eda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89e6f32ae685eda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89e6f32ae685eda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f963d881fbf2e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f963d881fbf2e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89e6f32ae685eda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89e6f32ae685eda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89e6f32ae685eda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89e6f32ae685eda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5fc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f963d881fbf2e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6f963d881fbf2e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f963d881fbf2e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f963d881fbf2e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d38be606e6dce4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d38be606e6dce4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ba94f4c33b6a40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ba94f4c33b6a40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b1b7006e613c28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b1b7006e613c28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570a0dd571bebe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570a0dd571beb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1b7006e613c28b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b1b7006e613c28b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1b7006e613c28b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1b7006e613c28b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1b7006e613c28b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b1b7006e613c28b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9d9ec57b4b58c3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9d9ec57b4b58c3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RATIONALE FOR PERIODONTAL TREATMENT </a:t>
            </a:r>
            <a:endParaRPr sz="2400"/>
          </a:p>
        </p:txBody>
      </p:sp>
      <p:sp>
        <p:nvSpPr>
          <p:cNvPr id="64" name="Google Shape;64;p13"/>
          <p:cNvSpPr txBox="1">
            <a:spLocks noGrp="1"/>
          </p:cNvSpPr>
          <p:nvPr>
            <p:ph type="subTitle" idx="1"/>
          </p:nvPr>
        </p:nvSpPr>
        <p:spPr>
          <a:xfrm>
            <a:off x="1550598" y="3232931"/>
            <a:ext cx="5783400" cy="90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 Mandar Manohar Joshi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221346" y="322314"/>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LOCAL FACTORS </a:t>
            </a:r>
            <a:endParaRPr/>
          </a:p>
        </p:txBody>
      </p:sp>
      <p:sp>
        <p:nvSpPr>
          <p:cNvPr id="116" name="Google Shape;116;p22"/>
          <p:cNvSpPr txBox="1"/>
          <p:nvPr/>
        </p:nvSpPr>
        <p:spPr>
          <a:xfrm>
            <a:off x="445824" y="1391950"/>
            <a:ext cx="7636200" cy="124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 Systemic conditions that impair healing may reduce the effectiveness of local periodontal treatment and should be corrected before, or along with, local procedures.</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 Plaque microorganisms are the most common detterents to healing after periodontal treatment.</a:t>
            </a:r>
            <a:endParaRPr b="1">
              <a:solidFill>
                <a:srgbClr val="FFFFFF"/>
              </a:solidFill>
            </a:endParaRPr>
          </a:p>
        </p:txBody>
      </p:sp>
      <p:sp>
        <p:nvSpPr>
          <p:cNvPr id="117" name="Google Shape;117;p22"/>
          <p:cNvSpPr txBox="1"/>
          <p:nvPr/>
        </p:nvSpPr>
        <p:spPr>
          <a:xfrm>
            <a:off x="644050" y="2908165"/>
            <a:ext cx="73767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Healing is also delayed by </a:t>
            </a:r>
            <a:endParaRPr b="1">
              <a:solidFill>
                <a:srgbClr val="FFFFFF"/>
              </a:solidFill>
            </a:endParaRPr>
          </a:p>
          <a:p>
            <a:pPr marL="0" lvl="0" indent="0" algn="l" rtl="0">
              <a:spcBef>
                <a:spcPts val="0"/>
              </a:spcBef>
              <a:spcAft>
                <a:spcPts val="0"/>
              </a:spcAft>
              <a:buNone/>
            </a:pPr>
            <a:r>
              <a:rPr lang="en" b="1">
                <a:solidFill>
                  <a:srgbClr val="FFFFFF"/>
                </a:solidFill>
              </a:rPr>
              <a:t>(1) excessive tissue manipulation during</a:t>
            </a:r>
            <a:endParaRPr b="1">
              <a:solidFill>
                <a:srgbClr val="FFFFFF"/>
              </a:solidFill>
            </a:endParaRPr>
          </a:p>
          <a:p>
            <a:pPr marL="0" lvl="0" indent="0" algn="l" rtl="0">
              <a:spcBef>
                <a:spcPts val="0"/>
              </a:spcBef>
              <a:spcAft>
                <a:spcPts val="0"/>
              </a:spcAft>
              <a:buNone/>
            </a:pPr>
            <a:r>
              <a:rPr lang="en" b="1">
                <a:solidFill>
                  <a:srgbClr val="FFFFFF"/>
                </a:solidFill>
              </a:rPr>
              <a:t>treatment</a:t>
            </a:r>
            <a:endParaRPr b="1">
              <a:solidFill>
                <a:srgbClr val="FFFFFF"/>
              </a:solidFill>
            </a:endParaRPr>
          </a:p>
          <a:p>
            <a:pPr marL="0" lvl="0" indent="0" algn="l" rtl="0">
              <a:spcBef>
                <a:spcPts val="0"/>
              </a:spcBef>
              <a:spcAft>
                <a:spcPts val="0"/>
              </a:spcAft>
              <a:buNone/>
            </a:pPr>
            <a:r>
              <a:rPr lang="en" b="1">
                <a:solidFill>
                  <a:srgbClr val="FFFFFF"/>
                </a:solidFill>
              </a:rPr>
              <a:t> (2) trauma to the tissues</a:t>
            </a:r>
            <a:endParaRPr b="1">
              <a:solidFill>
                <a:srgbClr val="FFFFFF"/>
              </a:solidFill>
            </a:endParaRPr>
          </a:p>
          <a:p>
            <a:pPr marL="0" lvl="0" indent="0" algn="l" rtl="0">
              <a:spcBef>
                <a:spcPts val="0"/>
              </a:spcBef>
              <a:spcAft>
                <a:spcPts val="0"/>
              </a:spcAft>
              <a:buNone/>
            </a:pPr>
            <a:r>
              <a:rPr lang="en" b="1">
                <a:solidFill>
                  <a:srgbClr val="FFFFFF"/>
                </a:solidFill>
              </a:rPr>
              <a:t> (3) the presence of foreign bodies,</a:t>
            </a:r>
            <a:endParaRPr b="1">
              <a:solidFill>
                <a:srgbClr val="FFFFFF"/>
              </a:solidFill>
            </a:endParaRPr>
          </a:p>
          <a:p>
            <a:pPr marL="0" lvl="0" indent="0" algn="l" rtl="0">
              <a:spcBef>
                <a:spcPts val="0"/>
              </a:spcBef>
              <a:spcAft>
                <a:spcPts val="0"/>
              </a:spcAft>
              <a:buNone/>
            </a:pPr>
            <a:r>
              <a:rPr lang="en" b="1">
                <a:solidFill>
                  <a:srgbClr val="FFFFFF"/>
                </a:solidFill>
              </a:rPr>
              <a:t>and</a:t>
            </a:r>
            <a:endParaRPr b="1">
              <a:solidFill>
                <a:srgbClr val="FFFFFF"/>
              </a:solidFill>
            </a:endParaRPr>
          </a:p>
          <a:p>
            <a:pPr marL="0" lvl="0" indent="0" algn="l" rtl="0">
              <a:spcBef>
                <a:spcPts val="0"/>
              </a:spcBef>
              <a:spcAft>
                <a:spcPts val="0"/>
              </a:spcAft>
              <a:buNone/>
            </a:pPr>
            <a:r>
              <a:rPr lang="en" b="1">
                <a:solidFill>
                  <a:srgbClr val="FFFFFF"/>
                </a:solidFill>
              </a:rPr>
              <a:t> (4) repetitive treatment procedures that disrupt the orderly</a:t>
            </a:r>
            <a:endParaRPr b="1">
              <a:solidFill>
                <a:srgbClr val="FFFFFF"/>
              </a:solidFill>
            </a:endParaRPr>
          </a:p>
          <a:p>
            <a:pPr marL="0" lvl="0" indent="0" algn="l" rtl="0">
              <a:spcBef>
                <a:spcPts val="0"/>
              </a:spcBef>
              <a:spcAft>
                <a:spcPts val="0"/>
              </a:spcAft>
              <a:buNone/>
            </a:pPr>
            <a:r>
              <a:rPr lang="en" b="1">
                <a:solidFill>
                  <a:srgbClr val="FFFFFF"/>
                </a:solidFill>
              </a:rPr>
              <a:t>cellular activity in the healing process.</a:t>
            </a:r>
            <a:endParaRPr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p:nvPr/>
        </p:nvSpPr>
        <p:spPr>
          <a:xfrm>
            <a:off x="291860" y="776331"/>
            <a:ext cx="8073900" cy="314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▪︎An adequate blood supply isneeded for the increased cellular activity during healing.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If the blood supply is impaired or insufficient, areas of necrosis will develop and</a:t>
            </a:r>
            <a:endParaRPr b="1">
              <a:solidFill>
                <a:srgbClr val="FFFFFF"/>
              </a:solidFill>
            </a:endParaRPr>
          </a:p>
          <a:p>
            <a:pPr marL="0" lvl="0" indent="0" algn="l" rtl="0">
              <a:spcBef>
                <a:spcPts val="0"/>
              </a:spcBef>
              <a:spcAft>
                <a:spcPts val="0"/>
              </a:spcAft>
              <a:buNone/>
            </a:pPr>
            <a:r>
              <a:rPr lang="en" b="1">
                <a:solidFill>
                  <a:srgbClr val="FFFFFF"/>
                </a:solidFill>
              </a:rPr>
              <a:t>delay the healing process.</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▪︎Healing is improved by: debridement (removal of degenerated and necrotic tissue)</a:t>
            </a:r>
            <a:endParaRPr b="1">
              <a:solidFill>
                <a:srgbClr val="FFFFFF"/>
              </a:solidFill>
            </a:endParaRPr>
          </a:p>
          <a:p>
            <a:pPr marL="0" lvl="0" indent="0" algn="l" rtl="0">
              <a:spcBef>
                <a:spcPts val="0"/>
              </a:spcBef>
              <a:spcAft>
                <a:spcPts val="0"/>
              </a:spcAft>
              <a:buNone/>
            </a:pPr>
            <a:r>
              <a:rPr lang="en" b="1">
                <a:solidFill>
                  <a:srgbClr val="FFFFFF"/>
                </a:solidFill>
              </a:rPr>
              <a:t>Immobilization of the healing area, and pressure on the wound.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▪︎The cellular activity in healing entails an increase inoxygen consumption, but healing of the gingiva is not accelerated byartificially increasing the oxygen supply beyond the normal</a:t>
            </a:r>
            <a:endParaRPr b="1">
              <a:solidFill>
                <a:srgbClr val="FFFFFF"/>
              </a:solidFill>
            </a:endParaRPr>
          </a:p>
          <a:p>
            <a:pPr marL="0" lvl="0" indent="0" algn="l" rtl="0">
              <a:spcBef>
                <a:spcPts val="0"/>
              </a:spcBef>
              <a:spcAft>
                <a:spcPts val="0"/>
              </a:spcAft>
              <a:buNone/>
            </a:pPr>
            <a:r>
              <a:rPr lang="en" b="1">
                <a:solidFill>
                  <a:srgbClr val="FFFFFF"/>
                </a:solidFill>
              </a:rPr>
              <a:t>requirements.</a:t>
            </a:r>
            <a:endParaRPr b="1">
              <a:solidFill>
                <a:srgbClr val="FFFFFF"/>
              </a:solidFill>
            </a:endParaRPr>
          </a:p>
          <a:p>
            <a:pPr marL="0" lvl="0" indent="0" algn="l" rtl="0">
              <a:spcBef>
                <a:spcPts val="0"/>
              </a:spcBef>
              <a:spcAft>
                <a:spcPts val="0"/>
              </a:spcAft>
              <a:buNone/>
            </a:pPr>
            <a:endParaRPr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608725" y="559350"/>
            <a:ext cx="7132800" cy="334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FFFFFF"/>
                </a:solidFill>
              </a:rPr>
              <a:t>HOW HEALING IS IMPROVED?</a:t>
            </a:r>
            <a:endParaRPr sz="3600" b="1">
              <a:solidFill>
                <a:srgbClr val="FFFFFF"/>
              </a:solidFill>
            </a:endParaRPr>
          </a:p>
          <a:p>
            <a:pPr marL="0" lvl="0" indent="0" algn="l" rtl="0">
              <a:spcBef>
                <a:spcPts val="0"/>
              </a:spcBef>
              <a:spcAft>
                <a:spcPts val="0"/>
              </a:spcAft>
              <a:buNone/>
            </a:pPr>
            <a:endParaRPr sz="2400" b="1">
              <a:solidFill>
                <a:srgbClr val="FFFFFF"/>
              </a:solidFill>
            </a:endParaRPr>
          </a:p>
          <a:p>
            <a:pPr marL="0" lvl="0" indent="0" algn="l" rtl="0">
              <a:spcBef>
                <a:spcPts val="0"/>
              </a:spcBef>
              <a:spcAft>
                <a:spcPts val="0"/>
              </a:spcAft>
              <a:buNone/>
            </a:pPr>
            <a:r>
              <a:rPr lang="en" sz="1800" b="1">
                <a:solidFill>
                  <a:srgbClr val="FFFFFF"/>
                </a:solidFill>
              </a:rPr>
              <a:t>▪︎ DEBRIDEMENT: Removal of degenerated and necrotic tissue</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Immobilization of the healing area</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︎Pressure on the wound</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Cellular activity in healing entails an increase in oxygen consumption</a:t>
            </a:r>
            <a:endParaRPr sz="18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60950" y="500354"/>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SYSTEMIC FACTORS </a:t>
            </a:r>
            <a:endParaRPr/>
          </a:p>
        </p:txBody>
      </p:sp>
      <p:sp>
        <p:nvSpPr>
          <p:cNvPr id="133" name="Google Shape;133;p25"/>
          <p:cNvSpPr txBox="1"/>
          <p:nvPr/>
        </p:nvSpPr>
        <p:spPr>
          <a:xfrm>
            <a:off x="460950" y="1407850"/>
            <a:ext cx="78225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FFFF"/>
                </a:solidFill>
              </a:rPr>
              <a:t>▪︎ Healing capacity diminishes with age, probably because of the atherosclerotic vascular changes common in aging and the resulting reduction in blood circulation. Healing is delayed in patients with generalized infections and in those with diabetes and other</a:t>
            </a:r>
            <a:endParaRPr b="1" dirty="0">
              <a:solidFill>
                <a:srgbClr val="FFFFFF"/>
              </a:solidFill>
            </a:endParaRPr>
          </a:p>
          <a:p>
            <a:pPr marL="0" lvl="0" indent="0" algn="l" rtl="0">
              <a:spcBef>
                <a:spcPts val="0"/>
              </a:spcBef>
              <a:spcAft>
                <a:spcPts val="0"/>
              </a:spcAft>
              <a:buNone/>
            </a:pPr>
            <a:r>
              <a:rPr lang="en" b="1" dirty="0">
                <a:solidFill>
                  <a:srgbClr val="FFFFFF"/>
                </a:solidFill>
              </a:rPr>
              <a:t>debilitating diseases.</a:t>
            </a:r>
            <a:endParaRPr b="1" dirty="0">
              <a:solidFill>
                <a:srgbClr val="FFFFFF"/>
              </a:solidFill>
            </a:endParaRPr>
          </a:p>
          <a:p>
            <a:pPr marL="0" lvl="0" indent="0" algn="l" rtl="0">
              <a:spcBef>
                <a:spcPts val="0"/>
              </a:spcBef>
              <a:spcAft>
                <a:spcPts val="0"/>
              </a:spcAft>
              <a:buNone/>
            </a:pPr>
            <a:endParaRPr b="1" dirty="0">
              <a:solidFill>
                <a:srgbClr val="FFFFFF"/>
              </a:solidFill>
            </a:endParaRPr>
          </a:p>
          <a:p>
            <a:pPr marL="0" lvl="0" indent="0" algn="l" rtl="0">
              <a:spcBef>
                <a:spcPts val="0"/>
              </a:spcBef>
              <a:spcAft>
                <a:spcPts val="0"/>
              </a:spcAft>
              <a:buNone/>
            </a:pPr>
            <a:r>
              <a:rPr lang="en" b="1" dirty="0">
                <a:solidFill>
                  <a:srgbClr val="FFFFFF"/>
                </a:solidFill>
              </a:rPr>
              <a:t>▪︎ Healing is impaired by insufficient food intake; bodily conditions that interfere with the use of nutrients; and deficiencies in vitamin C, proteins, and other nutrients. However, the nutrient requirements of the healing tissues in minor wounds, such as those created by periodontal surgical procedures, are usually satisfied by a well- balanced diet</a:t>
            </a:r>
            <a:endParaRPr b="1" dirty="0">
              <a:solidFill>
                <a:srgbClr val="FFFFFF"/>
              </a:solidFill>
            </a:endParaRPr>
          </a:p>
          <a:p>
            <a:pPr marL="0" lvl="0" indent="0" algn="l" rtl="0">
              <a:spcBef>
                <a:spcPts val="0"/>
              </a:spcBef>
              <a:spcAft>
                <a:spcPts val="0"/>
              </a:spcAft>
              <a:buNone/>
            </a:pPr>
            <a:endParaRPr b="1" dirty="0">
              <a:solidFill>
                <a:srgbClr val="FFFFFF"/>
              </a:solidFill>
            </a:endParaRPr>
          </a:p>
          <a:p>
            <a:pPr marL="0" lvl="0" indent="0" algn="l" rtl="0">
              <a:spcBef>
                <a:spcPts val="0"/>
              </a:spcBef>
              <a:spcAft>
                <a:spcPts val="0"/>
              </a:spcAft>
              <a:buNone/>
            </a:pPr>
            <a:r>
              <a:rPr lang="en" b="1" dirty="0">
                <a:solidFill>
                  <a:srgbClr val="FFFFFF"/>
                </a:solidFill>
              </a:rPr>
              <a:t>▪︎ Systemic stress, thyroidectomy, testosterone, adrenocorticotropic hormone (ACTH), and large doses of estrogen suppress the formation of granulation tissue and impair healing. Progesterone increases and accelerates the vascularization of immature granulation tissue and appears to increase the susceptibility of the gingiva to mechanical</a:t>
            </a:r>
            <a:endParaRPr b="1" dirty="0">
              <a:solidFill>
                <a:srgbClr val="FFFFFF"/>
              </a:solidFill>
            </a:endParaRPr>
          </a:p>
          <a:p>
            <a:pPr marL="0" lvl="0" indent="0" algn="l" rtl="0">
              <a:spcBef>
                <a:spcPts val="0"/>
              </a:spcBef>
              <a:spcAft>
                <a:spcPts val="0"/>
              </a:spcAft>
              <a:buNone/>
            </a:pPr>
            <a:r>
              <a:rPr lang="en" b="1" dirty="0">
                <a:solidFill>
                  <a:srgbClr val="FFFFFF"/>
                </a:solidFill>
              </a:rPr>
              <a:t>injury by causing dilation of the marginal vessels.</a:t>
            </a:r>
            <a:endParaRPr b="1" dirty="0">
              <a:solidFill>
                <a:srgbClr val="FFFFFF"/>
              </a:solidFill>
            </a:endParaRPr>
          </a:p>
          <a:p>
            <a:pPr marL="0" lvl="0" indent="0" algn="l" rtl="0">
              <a:spcBef>
                <a:spcPts val="0"/>
              </a:spcBef>
              <a:spcAft>
                <a:spcPts val="0"/>
              </a:spcAft>
              <a:buNone/>
            </a:pPr>
            <a:endParaRPr b="1"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HEALING AFTER PERIODONTAL THERAPY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p:nvPr/>
        </p:nvSpPr>
        <p:spPr>
          <a:xfrm>
            <a:off x="1200525" y="336150"/>
            <a:ext cx="6435000" cy="4408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This process consists of removal of degenerated tissue </a:t>
            </a:r>
            <a:endParaRPr sz="1800" b="1"/>
          </a:p>
          <a:p>
            <a:pPr marL="0" lvl="0" indent="0" algn="l" rtl="0">
              <a:spcBef>
                <a:spcPts val="0"/>
              </a:spcBef>
              <a:spcAft>
                <a:spcPts val="0"/>
              </a:spcAft>
              <a:buNone/>
            </a:pPr>
            <a:r>
              <a:rPr lang="en" sz="1800" b="1"/>
              <a:t>debris and the replacement of tissue destroyed by disease</a:t>
            </a:r>
            <a:r>
              <a:rPr lang="en" b="1"/>
              <a:t>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8"/>
          <p:cNvPicPr preferRelativeResize="0"/>
          <p:nvPr/>
        </p:nvPicPr>
        <p:blipFill rotWithShape="1">
          <a:blip r:embed="rId3">
            <a:alphaModFix/>
          </a:blip>
          <a:srcRect t="43222" b="33658"/>
          <a:stretch/>
        </p:blipFill>
        <p:spPr>
          <a:xfrm>
            <a:off x="1081950" y="722400"/>
            <a:ext cx="6829875" cy="366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p:nvPr/>
        </p:nvSpPr>
        <p:spPr>
          <a:xfrm>
            <a:off x="832200" y="715751"/>
            <a:ext cx="7895700" cy="343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FF"/>
                </a:solidFill>
              </a:rPr>
              <a:t>IN PERIODONTIUM</a:t>
            </a:r>
            <a:r>
              <a:rPr lang="en" sz="1800" b="1">
                <a:solidFill>
                  <a:srgbClr val="FFFFFF"/>
                </a:solidFill>
              </a:rPr>
              <a:t> : </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Gingival epithelium is replaced by epithelium</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Underlying connective tissue and periodontal ligament derived from connective tissue</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Bone and cementum replaced by connective tissue</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Undifferenciated connective tissue cells develop into osteoblast and cementoblast form bone and cementum</a:t>
            </a:r>
            <a:endParaRPr sz="1800"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0"/>
          <p:cNvPicPr preferRelativeResize="0"/>
          <p:nvPr/>
        </p:nvPicPr>
        <p:blipFill>
          <a:blip r:embed="rId3">
            <a:alphaModFix/>
          </a:blip>
          <a:stretch>
            <a:fillRect/>
          </a:stretch>
        </p:blipFill>
        <p:spPr>
          <a:xfrm>
            <a:off x="152400" y="152400"/>
            <a:ext cx="4153624" cy="4838700"/>
          </a:xfrm>
          <a:prstGeom prst="rect">
            <a:avLst/>
          </a:prstGeom>
          <a:noFill/>
          <a:ln>
            <a:noFill/>
          </a:ln>
        </p:spPr>
      </p:pic>
      <p:pic>
        <p:nvPicPr>
          <p:cNvPr id="159" name="Google Shape;159;p30"/>
          <p:cNvPicPr preferRelativeResize="0"/>
          <p:nvPr/>
        </p:nvPicPr>
        <p:blipFill>
          <a:blip r:embed="rId4">
            <a:alphaModFix/>
          </a:blip>
          <a:stretch>
            <a:fillRect/>
          </a:stretch>
        </p:blipFill>
        <p:spPr>
          <a:xfrm>
            <a:off x="4572000" y="152400"/>
            <a:ext cx="4533175"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1"/>
          <p:cNvPicPr preferRelativeResize="0"/>
          <p:nvPr/>
        </p:nvPicPr>
        <p:blipFill>
          <a:blip r:embed="rId3">
            <a:alphaModFix/>
          </a:blip>
          <a:stretch>
            <a:fillRect/>
          </a:stretch>
        </p:blipFill>
        <p:spPr>
          <a:xfrm>
            <a:off x="565825" y="178575"/>
            <a:ext cx="7824275" cy="474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3">
            <a:alphaModFix/>
          </a:blip>
          <a:srcRect t="2646" b="28430"/>
          <a:stretch/>
        </p:blipFill>
        <p:spPr>
          <a:xfrm>
            <a:off x="152400" y="324250"/>
            <a:ext cx="4419600" cy="4470677"/>
          </a:xfrm>
          <a:prstGeom prst="rect">
            <a:avLst/>
          </a:prstGeom>
          <a:noFill/>
          <a:ln>
            <a:noFill/>
          </a:ln>
        </p:spPr>
      </p:pic>
      <p:sp>
        <p:nvSpPr>
          <p:cNvPr id="70" name="Google Shape;70;p14"/>
          <p:cNvSpPr txBox="1"/>
          <p:nvPr/>
        </p:nvSpPr>
        <p:spPr>
          <a:xfrm>
            <a:off x="4993525" y="1521025"/>
            <a:ext cx="3980400" cy="23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highlight>
                  <a:srgbClr val="F3F3F3"/>
                </a:highlight>
                <a:latin typeface="Roboto"/>
                <a:ea typeface="Roboto"/>
                <a:cs typeface="Roboto"/>
                <a:sym typeface="Roboto"/>
              </a:rPr>
              <a:t>The effectiveness of PERIODONTAL  THERAPY is made possible by the remarkable  healing  capacity of the periodontal tissues.</a:t>
            </a:r>
            <a:endParaRPr sz="2400" b="1">
              <a:highlight>
                <a:srgbClr val="F3F3F3"/>
              </a:highlight>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body" idx="1"/>
          </p:nvPr>
        </p:nvSpPr>
        <p:spPr>
          <a:xfrm>
            <a:off x="387900" y="259400"/>
            <a:ext cx="8368200" cy="43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WEAR AND TEAR REPAIR</a:t>
            </a:r>
            <a:endParaRPr sz="2400" b="1"/>
          </a:p>
          <a:p>
            <a:pPr marL="0" lvl="0" indent="0" algn="l" rtl="0">
              <a:spcBef>
                <a:spcPts val="1600"/>
              </a:spcBef>
              <a:spcAft>
                <a:spcPts val="0"/>
              </a:spcAft>
              <a:buNone/>
            </a:pPr>
            <a:r>
              <a:rPr lang="en" b="1"/>
              <a:t>In periodontium regeneration is a continuous physiologic process.</a:t>
            </a:r>
            <a:endParaRPr b="1"/>
          </a:p>
          <a:p>
            <a:pPr marL="0" lvl="0" indent="0" algn="l" rtl="0">
              <a:spcBef>
                <a:spcPts val="1600"/>
              </a:spcBef>
              <a:spcAft>
                <a:spcPts val="0"/>
              </a:spcAft>
              <a:buNone/>
            </a:pPr>
            <a:r>
              <a:rPr lang="en" b="1"/>
              <a:t>• Under normal conditions. new cells and tissues are constantly being formed to replace those that mature and die. This is termed as 'Wear and Tear' repair.</a:t>
            </a:r>
            <a:endParaRPr b="1"/>
          </a:p>
          <a:p>
            <a:pPr marL="0" lvl="0" indent="0" algn="l" rtl="0">
              <a:spcBef>
                <a:spcPts val="1600"/>
              </a:spcBef>
              <a:spcAft>
                <a:spcPts val="0"/>
              </a:spcAft>
              <a:buNone/>
            </a:pPr>
            <a:r>
              <a:rPr lang="en" b="1"/>
              <a:t>• Manifested by</a:t>
            </a:r>
            <a:endParaRPr b="1"/>
          </a:p>
          <a:p>
            <a:pPr marL="0" lvl="0" indent="0" algn="l" rtl="0">
              <a:spcBef>
                <a:spcPts val="1600"/>
              </a:spcBef>
              <a:spcAft>
                <a:spcPts val="0"/>
              </a:spcAft>
              <a:buNone/>
            </a:pPr>
            <a:r>
              <a:rPr lang="en" b="1"/>
              <a:t>1. Mitotic activity</a:t>
            </a:r>
            <a:endParaRPr b="1"/>
          </a:p>
          <a:p>
            <a:pPr marL="0" lvl="0" indent="0" algn="l" rtl="0">
              <a:spcBef>
                <a:spcPts val="1600"/>
              </a:spcBef>
              <a:spcAft>
                <a:spcPts val="0"/>
              </a:spcAft>
              <a:buNone/>
            </a:pPr>
            <a:r>
              <a:rPr lang="en" b="1"/>
              <a:t>2. New bone formation</a:t>
            </a:r>
            <a:endParaRPr b="1"/>
          </a:p>
          <a:p>
            <a:pPr marL="0" lvl="0" indent="0" algn="l" rtl="0">
              <a:spcBef>
                <a:spcPts val="1600"/>
              </a:spcBef>
              <a:spcAft>
                <a:spcPts val="1600"/>
              </a:spcAft>
              <a:buNone/>
            </a:pPr>
            <a:r>
              <a:rPr lang="en" b="1"/>
              <a:t>3. Continuous deposition of cementum</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3"/>
          <p:cNvPicPr preferRelativeResize="0"/>
          <p:nvPr/>
        </p:nvPicPr>
        <p:blipFill>
          <a:blip r:embed="rId3">
            <a:alphaModFix/>
          </a:blip>
          <a:stretch>
            <a:fillRect/>
          </a:stretch>
        </p:blipFill>
        <p:spPr>
          <a:xfrm>
            <a:off x="520375" y="557550"/>
            <a:ext cx="8015025" cy="4305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460950" y="-774169"/>
            <a:ext cx="8222100" cy="193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REPAIR</a:t>
            </a:r>
            <a:endParaRPr/>
          </a:p>
        </p:txBody>
      </p:sp>
      <p:sp>
        <p:nvSpPr>
          <p:cNvPr id="180" name="Google Shape;180;p34"/>
          <p:cNvSpPr txBox="1"/>
          <p:nvPr/>
        </p:nvSpPr>
        <p:spPr>
          <a:xfrm>
            <a:off x="619024" y="1509253"/>
            <a:ext cx="76374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Repair simply restores the continuity of the diseased marginal gingiva and reestablishes a normal gingival sulcus at the same level on the root as the base of the preexistent periodontal pocket. This process, called healing by scar arrests bone destruction without necessarily increasing bone height.</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Restoration of the destroyed periodontium involves:</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1. Mobilization of epithelial and connective tissue cells into the</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damaged area</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2. Increased local mitotic divisions to provide sufficient number of cells</a:t>
            </a:r>
            <a:endParaRPr b="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638825" y="-815111"/>
            <a:ext cx="8222100" cy="21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NEW ATTACHMENT </a:t>
            </a:r>
            <a:endParaRPr/>
          </a:p>
        </p:txBody>
      </p:sp>
      <p:sp>
        <p:nvSpPr>
          <p:cNvPr id="186" name="Google Shape;186;p35"/>
          <p:cNvSpPr/>
          <p:nvPr/>
        </p:nvSpPr>
        <p:spPr>
          <a:xfrm>
            <a:off x="1337550" y="1371000"/>
            <a:ext cx="6736500" cy="3426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It is the embedding of new periodontal ligament fibers into new cementum and the attachment of the gingival epithelium to a "Tooth surface previously denuded by disease"</a:t>
            </a:r>
            <a:endParaRPr sz="1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6"/>
          <p:cNvPicPr preferRelativeResize="0"/>
          <p:nvPr/>
        </p:nvPicPr>
        <p:blipFill rotWithShape="1">
          <a:blip r:embed="rId3">
            <a:alphaModFix/>
          </a:blip>
          <a:srcRect l="12701" t="17779" b="17167"/>
          <a:stretch/>
        </p:blipFill>
        <p:spPr>
          <a:xfrm>
            <a:off x="613225" y="299925"/>
            <a:ext cx="5969148" cy="4669299"/>
          </a:xfrm>
          <a:prstGeom prst="rect">
            <a:avLst/>
          </a:prstGeom>
          <a:noFill/>
          <a:ln>
            <a:noFill/>
          </a:ln>
        </p:spPr>
      </p:pic>
      <p:sp>
        <p:nvSpPr>
          <p:cNvPr id="192" name="Google Shape;192;p36"/>
          <p:cNvSpPr txBox="1"/>
          <p:nvPr/>
        </p:nvSpPr>
        <p:spPr>
          <a:xfrm>
            <a:off x="6788809" y="4505424"/>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FFFF"/>
                </a:solidFill>
                <a:latin typeface="Roboto"/>
                <a:ea typeface="Roboto"/>
                <a:cs typeface="Roboto"/>
                <a:sym typeface="Roboto"/>
              </a:rPr>
              <a:t>NEW ATTACHMENT</a:t>
            </a:r>
            <a:r>
              <a:rPr lang="en">
                <a:latin typeface="Roboto"/>
                <a:ea typeface="Roboto"/>
                <a:cs typeface="Roboto"/>
                <a:sym typeface="Roboto"/>
              </a:rPr>
              <a:t> </a:t>
            </a:r>
            <a:endParaRPr sz="180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7"/>
          <p:cNvSpPr txBox="1"/>
          <p:nvPr/>
        </p:nvSpPr>
        <p:spPr>
          <a:xfrm>
            <a:off x="914400" y="2147057"/>
            <a:ext cx="73152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98" name="Google Shape;198;p37"/>
          <p:cNvSpPr txBox="1"/>
          <p:nvPr/>
        </p:nvSpPr>
        <p:spPr>
          <a:xfrm>
            <a:off x="1257566" y="2147047"/>
            <a:ext cx="7315200" cy="16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Roboto"/>
                <a:ea typeface="Roboto"/>
                <a:cs typeface="Roboto"/>
                <a:sym typeface="Roboto"/>
              </a:rPr>
              <a:t>The attachment of the gingiva or the periodontal ligament to areas of the tooth from which they have been removed in the course of treatment represents simple healing or reattachment </a:t>
            </a:r>
            <a:endParaRPr b="1">
              <a:solidFill>
                <a:srgbClr val="FFFFFF"/>
              </a:solidFill>
              <a:latin typeface="Roboto"/>
              <a:ea typeface="Roboto"/>
              <a:cs typeface="Roboto"/>
              <a:sym typeface="Roboto"/>
            </a:endParaRPr>
          </a:p>
          <a:p>
            <a:pPr marL="0" lvl="0" indent="0" algn="l" rtl="0">
              <a:spcBef>
                <a:spcPts val="0"/>
              </a:spcBef>
              <a:spcAft>
                <a:spcPts val="0"/>
              </a:spcAft>
              <a:buNone/>
            </a:pPr>
            <a:endParaRPr b="1">
              <a:solidFill>
                <a:srgbClr val="FFFFFF"/>
              </a:solidFill>
              <a:latin typeface="Roboto"/>
              <a:ea typeface="Roboto"/>
              <a:cs typeface="Roboto"/>
              <a:sym typeface="Roboto"/>
            </a:endParaRPr>
          </a:p>
          <a:p>
            <a:pPr marL="0" lvl="0" indent="0" algn="l" rtl="0">
              <a:spcBef>
                <a:spcPts val="0"/>
              </a:spcBef>
              <a:spcAft>
                <a:spcPts val="0"/>
              </a:spcAft>
              <a:buNone/>
            </a:pPr>
            <a:r>
              <a:rPr lang="en" b="1">
                <a:solidFill>
                  <a:srgbClr val="FFFFFF"/>
                </a:solidFill>
                <a:latin typeface="Roboto"/>
                <a:ea typeface="Roboto"/>
                <a:cs typeface="Roboto"/>
                <a:sym typeface="Roboto"/>
              </a:rPr>
              <a:t>The term reattachment  refers to repair in areas of the root not previously exposed to pocket such as after surgical detachment of the tissues or following  traumatic tears in the cementum, tooth fractures,or the treatment of periapical lesion.</a:t>
            </a:r>
            <a:endParaRPr b="1">
              <a:solidFill>
                <a:srgbClr val="FFFFFF"/>
              </a:solidFill>
              <a:latin typeface="Roboto"/>
              <a:ea typeface="Roboto"/>
              <a:cs typeface="Roboto"/>
              <a:sym typeface="Roboto"/>
            </a:endParaRPr>
          </a:p>
        </p:txBody>
      </p:sp>
      <p:sp>
        <p:nvSpPr>
          <p:cNvPr id="199" name="Google Shape;199;p37"/>
          <p:cNvSpPr txBox="1"/>
          <p:nvPr/>
        </p:nvSpPr>
        <p:spPr>
          <a:xfrm>
            <a:off x="914400" y="851153"/>
            <a:ext cx="73152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FFFFFF"/>
                </a:solidFill>
                <a:latin typeface="Roboto"/>
                <a:ea typeface="Roboto"/>
                <a:cs typeface="Roboto"/>
                <a:sym typeface="Roboto"/>
              </a:rPr>
              <a:t>REATTACHMENT</a:t>
            </a:r>
            <a:r>
              <a:rPr lang="en">
                <a:latin typeface="Roboto"/>
                <a:ea typeface="Roboto"/>
                <a:cs typeface="Roboto"/>
                <a:sym typeface="Roboto"/>
              </a:rPr>
              <a:t> </a:t>
            </a:r>
            <a:endParaRPr sz="36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460945" y="751652"/>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EPITHELIAL ADAPTATION</a:t>
            </a:r>
            <a:endParaRPr/>
          </a:p>
        </p:txBody>
      </p:sp>
      <p:sp>
        <p:nvSpPr>
          <p:cNvPr id="205" name="Google Shape;205;p38"/>
          <p:cNvSpPr txBox="1"/>
          <p:nvPr/>
        </p:nvSpPr>
        <p:spPr>
          <a:xfrm>
            <a:off x="1170248" y="1950339"/>
            <a:ext cx="70467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FFFF"/>
                </a:solidFill>
              </a:rPr>
              <a:t>"It is the close apposition of the gingival epithelium to the tooth surface, with no gain in height of gingival fiber attachment.</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The pocket is not completley obliterated , although it may not permit passage of a probe. </a:t>
            </a:r>
            <a:endParaRPr sz="1800"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9"/>
          <p:cNvPicPr preferRelativeResize="0"/>
          <p:nvPr/>
        </p:nvPicPr>
        <p:blipFill rotWithShape="1">
          <a:blip r:embed="rId3">
            <a:alphaModFix/>
          </a:blip>
          <a:srcRect l="10803" t="-6217" r="21034" b="39790"/>
          <a:stretch/>
        </p:blipFill>
        <p:spPr>
          <a:xfrm rot="16200000">
            <a:off x="2332486" y="588352"/>
            <a:ext cx="3777126" cy="3189257"/>
          </a:xfrm>
          <a:prstGeom prst="rect">
            <a:avLst/>
          </a:prstGeom>
          <a:noFill/>
          <a:ln>
            <a:noFill/>
          </a:ln>
        </p:spPr>
      </p:pic>
      <p:sp>
        <p:nvSpPr>
          <p:cNvPr id="211" name="Google Shape;211;p39"/>
          <p:cNvSpPr txBox="1"/>
          <p:nvPr/>
        </p:nvSpPr>
        <p:spPr>
          <a:xfrm>
            <a:off x="1390480" y="4163801"/>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FFFFFF"/>
                </a:solidFill>
                <a:latin typeface="Roboto"/>
                <a:ea typeface="Roboto"/>
                <a:cs typeface="Roboto"/>
                <a:sym typeface="Roboto"/>
              </a:rPr>
              <a:t>EPITHELIAL ADAPTATION</a:t>
            </a:r>
            <a:endParaRPr sz="1800" b="1" dirty="0">
              <a:solidFill>
                <a:srgbClr val="FFFFFF"/>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p:nvPr/>
        </p:nvSpPr>
        <p:spPr>
          <a:xfrm>
            <a:off x="671209" y="700623"/>
            <a:ext cx="7315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PERIODONTAL RECONSTRUCTION</a:t>
            </a:r>
            <a:r>
              <a:rPr lang="en" b="1">
                <a:latin typeface="Roboto"/>
                <a:ea typeface="Roboto"/>
                <a:cs typeface="Roboto"/>
                <a:sym typeface="Roboto"/>
              </a:rPr>
              <a:t> </a:t>
            </a:r>
            <a:endParaRPr b="1">
              <a:latin typeface="Roboto"/>
              <a:ea typeface="Roboto"/>
              <a:cs typeface="Roboto"/>
              <a:sym typeface="Roboto"/>
            </a:endParaRPr>
          </a:p>
        </p:txBody>
      </p:sp>
      <p:sp>
        <p:nvSpPr>
          <p:cNvPr id="217" name="Google Shape;217;p40"/>
          <p:cNvSpPr txBox="1"/>
          <p:nvPr/>
        </p:nvSpPr>
        <p:spPr>
          <a:xfrm>
            <a:off x="825225" y="1479424"/>
            <a:ext cx="73152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highlight>
                <a:srgbClr val="FFFFFF"/>
              </a:highlight>
              <a:latin typeface="Roboto"/>
              <a:ea typeface="Roboto"/>
              <a:cs typeface="Roboto"/>
              <a:sym typeface="Roboto"/>
            </a:endParaRPr>
          </a:p>
          <a:p>
            <a:pPr marL="0" lvl="0" indent="0" algn="l" rtl="0">
              <a:spcBef>
                <a:spcPts val="0"/>
              </a:spcBef>
              <a:spcAft>
                <a:spcPts val="0"/>
              </a:spcAft>
              <a:buNone/>
            </a:pPr>
            <a:endParaRPr sz="1800" b="1">
              <a:highlight>
                <a:srgbClr val="FFFFFF"/>
              </a:highlight>
              <a:latin typeface="Roboto"/>
              <a:ea typeface="Roboto"/>
              <a:cs typeface="Roboto"/>
              <a:sym typeface="Roboto"/>
            </a:endParaRPr>
          </a:p>
          <a:p>
            <a:pPr marL="0" lvl="0" indent="0" algn="l" rtl="0">
              <a:spcBef>
                <a:spcPts val="0"/>
              </a:spcBef>
              <a:spcAft>
                <a:spcPts val="0"/>
              </a:spcAft>
              <a:buNone/>
            </a:pPr>
            <a:r>
              <a:rPr lang="en" sz="1800" b="1">
                <a:highlight>
                  <a:srgbClr val="FFFFFF"/>
                </a:highlight>
                <a:latin typeface="Roboto"/>
                <a:ea typeface="Roboto"/>
                <a:cs typeface="Roboto"/>
                <a:sym typeface="Roboto"/>
              </a:rPr>
              <a:t>As previously discussed, the term periodontal reconstruction refers to the process of regeneration of cells and fibers and remodeling of the lost periodontal structures that results in </a:t>
            </a:r>
            <a:endParaRPr sz="1800" b="1">
              <a:highlight>
                <a:srgbClr val="FFFFFF"/>
              </a:highlight>
              <a:latin typeface="Roboto"/>
              <a:ea typeface="Roboto"/>
              <a:cs typeface="Roboto"/>
              <a:sym typeface="Roboto"/>
            </a:endParaRPr>
          </a:p>
          <a:p>
            <a:pPr marL="0" lvl="0" indent="0" algn="l" rtl="0">
              <a:spcBef>
                <a:spcPts val="0"/>
              </a:spcBef>
              <a:spcAft>
                <a:spcPts val="0"/>
              </a:spcAft>
              <a:buNone/>
            </a:pPr>
            <a:r>
              <a:rPr lang="en" sz="1800" b="1">
                <a:highlight>
                  <a:srgbClr val="FFFFFF"/>
                </a:highlight>
                <a:latin typeface="Roboto"/>
                <a:ea typeface="Roboto"/>
                <a:cs typeface="Roboto"/>
                <a:sym typeface="Roboto"/>
              </a:rPr>
              <a:t>(1) gain of attachment level</a:t>
            </a:r>
            <a:endParaRPr sz="1800" b="1">
              <a:highlight>
                <a:srgbClr val="FFFFFF"/>
              </a:highlight>
              <a:latin typeface="Roboto"/>
              <a:ea typeface="Roboto"/>
              <a:cs typeface="Roboto"/>
              <a:sym typeface="Roboto"/>
            </a:endParaRPr>
          </a:p>
          <a:p>
            <a:pPr marL="0" lvl="0" indent="0" algn="l" rtl="0">
              <a:spcBef>
                <a:spcPts val="0"/>
              </a:spcBef>
              <a:spcAft>
                <a:spcPts val="0"/>
              </a:spcAft>
              <a:buNone/>
            </a:pPr>
            <a:r>
              <a:rPr lang="en" sz="1800" b="1">
                <a:highlight>
                  <a:srgbClr val="FFFFFF"/>
                </a:highlight>
                <a:latin typeface="Roboto"/>
                <a:ea typeface="Roboto"/>
                <a:cs typeface="Roboto"/>
                <a:sym typeface="Roboto"/>
              </a:rPr>
              <a:t>(2) formation of new periodontal ligament fibers</a:t>
            </a:r>
            <a:endParaRPr sz="1800" b="1">
              <a:highlight>
                <a:srgbClr val="FFFFFF"/>
              </a:highlight>
              <a:latin typeface="Roboto"/>
              <a:ea typeface="Roboto"/>
              <a:cs typeface="Roboto"/>
              <a:sym typeface="Roboto"/>
            </a:endParaRPr>
          </a:p>
          <a:p>
            <a:pPr marL="0" lvl="0" indent="0" algn="l" rtl="0">
              <a:spcBef>
                <a:spcPts val="0"/>
              </a:spcBef>
              <a:spcAft>
                <a:spcPts val="0"/>
              </a:spcAft>
              <a:buNone/>
            </a:pPr>
            <a:r>
              <a:rPr lang="en" sz="1800" b="1">
                <a:highlight>
                  <a:srgbClr val="FFFFFF"/>
                </a:highlight>
                <a:latin typeface="Roboto"/>
                <a:ea typeface="Roboto"/>
                <a:cs typeface="Roboto"/>
                <a:sym typeface="Roboto"/>
              </a:rPr>
              <a:t>(3) a level of alveolar bone significantly coronal to that present before treatment.</a:t>
            </a:r>
            <a:endParaRPr sz="1800" b="1">
              <a:highlight>
                <a:srgbClr val="FFFFFF"/>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p:nvPr/>
        </p:nvSpPr>
        <p:spPr>
          <a:xfrm>
            <a:off x="914400" y="2147057"/>
            <a:ext cx="7315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highlight>
                <a:srgbClr val="FFFFFF"/>
              </a:highlight>
              <a:latin typeface="Roboto"/>
              <a:ea typeface="Roboto"/>
              <a:cs typeface="Roboto"/>
              <a:sym typeface="Roboto"/>
            </a:endParaRPr>
          </a:p>
        </p:txBody>
      </p:sp>
      <p:sp>
        <p:nvSpPr>
          <p:cNvPr id="223" name="Google Shape;223;p41"/>
          <p:cNvSpPr txBox="1"/>
          <p:nvPr/>
        </p:nvSpPr>
        <p:spPr>
          <a:xfrm>
            <a:off x="421947" y="259411"/>
            <a:ext cx="8300100" cy="484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A technique to attain these ideal results has been a constant but elusive goal of periodontal therapy for centuries. Since the 1970s, renewed laboratory and clinical research efforts have resulted in new concepts and techniques that have moved us much closer to attaining this ideal result of therapy.</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Melcher pointed out that the regeneration of the periodontal ligament is the key to periodontal reconstruction because it "provides continuity between the alveolar bone and the cementum and also because it contains cells that can synthesize and remodel the three connective tissues of the alveolar part of the periodontium."</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The final outcome of periodontal pocket healing depends on the area invaded by cells from different sources during the healing stages</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1.Oral epithelium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2.Gingival connective tissue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3.Bone</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4.Periodontal ligament</a:t>
            </a:r>
            <a:endParaRPr b="1">
              <a:solidFill>
                <a:srgbClr val="FFFFFF"/>
              </a:solidFill>
            </a:endParaRPr>
          </a:p>
          <a:p>
            <a:pPr marL="0" lvl="0" indent="0" algn="l" rtl="0">
              <a:spcBef>
                <a:spcPts val="0"/>
              </a:spcBef>
              <a:spcAft>
                <a:spcPts val="0"/>
              </a:spcAft>
              <a:buNone/>
            </a:pPr>
            <a:r>
              <a:rPr lang="en" b="1">
                <a:solidFill>
                  <a:srgbClr val="FFFFFF"/>
                </a:solidFill>
              </a:rPr>
              <a:t> </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Eliminate pain,exudate, gingival inflammation, and bleeding</a:t>
            </a:r>
            <a:endParaRPr/>
          </a:p>
          <a:p>
            <a:pPr marL="457200" lvl="0" indent="-342900" algn="l" rtl="0">
              <a:spcBef>
                <a:spcPts val="0"/>
              </a:spcBef>
              <a:spcAft>
                <a:spcPts val="0"/>
              </a:spcAft>
              <a:buSzPts val="1800"/>
              <a:buChar char="●"/>
            </a:pPr>
            <a:r>
              <a:rPr lang="en"/>
              <a:t>Reduce periodontal pockets</a:t>
            </a:r>
            <a:endParaRPr/>
          </a:p>
          <a:p>
            <a:pPr marL="457200" lvl="0" indent="-342900" algn="l" rtl="0">
              <a:spcBef>
                <a:spcPts val="0"/>
              </a:spcBef>
              <a:spcAft>
                <a:spcPts val="0"/>
              </a:spcAft>
              <a:buSzPts val="1800"/>
              <a:buChar char="●"/>
            </a:pPr>
            <a:r>
              <a:rPr lang="en"/>
              <a:t>Eliminate infection </a:t>
            </a:r>
            <a:endParaRPr/>
          </a:p>
          <a:p>
            <a:pPr marL="457200" lvl="0" indent="-342900" algn="l" rtl="0">
              <a:spcBef>
                <a:spcPts val="0"/>
              </a:spcBef>
              <a:spcAft>
                <a:spcPts val="0"/>
              </a:spcAft>
              <a:buSzPts val="1800"/>
              <a:buChar char="●"/>
            </a:pPr>
            <a:r>
              <a:rPr lang="en"/>
              <a:t>Arrest the destruction of soft tissue and bone</a:t>
            </a:r>
            <a:endParaRPr/>
          </a:p>
          <a:p>
            <a:pPr marL="457200" lvl="0" indent="-342900" algn="l" rtl="0">
              <a:spcBef>
                <a:spcPts val="0"/>
              </a:spcBef>
              <a:spcAft>
                <a:spcPts val="0"/>
              </a:spcAft>
              <a:buSzPts val="1800"/>
              <a:buChar char="●"/>
            </a:pPr>
            <a:r>
              <a:rPr lang="en"/>
              <a:t> Reduce abnormal tooth mobility</a:t>
            </a:r>
            <a:endParaRPr/>
          </a:p>
        </p:txBody>
      </p:sp>
      <p:sp>
        <p:nvSpPr>
          <p:cNvPr id="76" name="Google Shape;76;p1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does periodontal therapy</a:t>
            </a:r>
            <a:endParaRPr/>
          </a:p>
          <a:p>
            <a:pPr marL="0" lvl="0" indent="0" algn="l" rtl="0">
              <a:spcBef>
                <a:spcPts val="0"/>
              </a:spcBef>
              <a:spcAft>
                <a:spcPts val="0"/>
              </a:spcAft>
              <a:buNone/>
            </a:pPr>
            <a:r>
              <a:rPr lang="en"/>
              <a:t>accomplish?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p:nvPr/>
        </p:nvSpPr>
        <p:spPr>
          <a:xfrm>
            <a:off x="548400" y="674650"/>
            <a:ext cx="8047200" cy="352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FF"/>
                </a:solidFill>
              </a:rPr>
              <a:t>SEQUENCE OF EVENTS DURING HEALING STAGE</a:t>
            </a:r>
            <a:endParaRPr sz="3000" b="1">
              <a:solidFill>
                <a:srgbClr val="FFFFFF"/>
              </a:solidFill>
            </a:endParaRPr>
          </a:p>
          <a:p>
            <a:pPr marL="0" lvl="0" indent="0" algn="l" rtl="0">
              <a:spcBef>
                <a:spcPts val="0"/>
              </a:spcBef>
              <a:spcAft>
                <a:spcPts val="0"/>
              </a:spcAft>
              <a:buNone/>
            </a:pPr>
            <a:endParaRPr sz="30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If the epithelium proliferates along the tooth surface before other tissues reach the area, the result will be along junctional epithelium.</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If the cells from the gingival connective tissue are the first to populate the area, the result will be fibers parallel to the tooth surface are remodeling of the alveolar bone with no attachment to the cementum</a:t>
            </a:r>
            <a:endParaRPr sz="1800"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3"/>
          <p:cNvSpPr txBox="1"/>
          <p:nvPr/>
        </p:nvSpPr>
        <p:spPr>
          <a:xfrm>
            <a:off x="632297" y="811317"/>
            <a:ext cx="74235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FFFF"/>
                </a:solidFill>
              </a:rPr>
              <a:t>If bone cells arrive first, root resorption and Ankylosis may occur.</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 Finally, onlywhen cells from the periodontal ligament proliferate</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coronally is there new formation of cementum and periodontal</a:t>
            </a:r>
            <a:endParaRPr sz="1800" b="1">
              <a:solidFill>
                <a:srgbClr val="FFFFFF"/>
              </a:solidFill>
            </a:endParaRPr>
          </a:p>
          <a:p>
            <a:pPr marL="0" lvl="0" indent="0" algn="l" rtl="0">
              <a:spcBef>
                <a:spcPts val="0"/>
              </a:spcBef>
              <a:spcAft>
                <a:spcPts val="0"/>
              </a:spcAft>
              <a:buNone/>
            </a:pPr>
            <a:endParaRPr sz="1800" b="1">
              <a:solidFill>
                <a:srgbClr val="FFFFFF"/>
              </a:solidFill>
            </a:endParaRPr>
          </a:p>
          <a:p>
            <a:pPr marL="0" lvl="0" indent="0" algn="l" rtl="0">
              <a:spcBef>
                <a:spcPts val="0"/>
              </a:spcBef>
              <a:spcAft>
                <a:spcPts val="0"/>
              </a:spcAft>
              <a:buNone/>
            </a:pPr>
            <a:r>
              <a:rPr lang="en" sz="1800" b="1">
                <a:solidFill>
                  <a:srgbClr val="FFFFFF"/>
                </a:solidFill>
              </a:rPr>
              <a:t>ligament</a:t>
            </a:r>
            <a:endParaRPr sz="1800" b="1">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4"/>
          <p:cNvPicPr preferRelativeResize="0"/>
          <p:nvPr/>
        </p:nvPicPr>
        <p:blipFill rotWithShape="1">
          <a:blip r:embed="rId3">
            <a:alphaModFix/>
          </a:blip>
          <a:srcRect t="56323" b="16536"/>
          <a:stretch/>
        </p:blipFill>
        <p:spPr>
          <a:xfrm>
            <a:off x="860083" y="830901"/>
            <a:ext cx="7255225" cy="38899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p:nvPr/>
        </p:nvSpPr>
        <p:spPr>
          <a:xfrm>
            <a:off x="914400" y="2147057"/>
            <a:ext cx="7315200" cy="16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solidFill>
                  <a:srgbClr val="FFFFFF"/>
                </a:solidFill>
                <a:latin typeface="Roboto"/>
                <a:ea typeface="Roboto"/>
                <a:cs typeface="Roboto"/>
                <a:sym typeface="Roboto"/>
              </a:rPr>
              <a:t>THANK</a:t>
            </a:r>
            <a:endParaRPr sz="4800">
              <a:solidFill>
                <a:srgbClr val="FFFFFF"/>
              </a:solidFill>
              <a:latin typeface="Roboto"/>
              <a:ea typeface="Roboto"/>
              <a:cs typeface="Roboto"/>
              <a:sym typeface="Roboto"/>
            </a:endParaRPr>
          </a:p>
          <a:p>
            <a:pPr marL="0" lvl="0" indent="0" algn="l" rtl="0">
              <a:spcBef>
                <a:spcPts val="0"/>
              </a:spcBef>
              <a:spcAft>
                <a:spcPts val="0"/>
              </a:spcAft>
              <a:buNone/>
            </a:pPr>
            <a:r>
              <a:rPr lang="en" sz="4800">
                <a:solidFill>
                  <a:srgbClr val="FFFFFF"/>
                </a:solidFill>
                <a:latin typeface="Roboto"/>
                <a:ea typeface="Roboto"/>
                <a:cs typeface="Roboto"/>
                <a:sym typeface="Roboto"/>
              </a:rPr>
              <a:t>YOU </a:t>
            </a:r>
            <a:endParaRPr sz="48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78343" y="1569461"/>
            <a:ext cx="4045200" cy="239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does periodontal therapy</a:t>
            </a:r>
            <a:endParaRPr/>
          </a:p>
          <a:p>
            <a:pPr marL="0" lvl="0" indent="0" algn="ctr" rtl="0">
              <a:spcBef>
                <a:spcPts val="0"/>
              </a:spcBef>
              <a:spcAft>
                <a:spcPts val="0"/>
              </a:spcAft>
              <a:buNone/>
            </a:pPr>
            <a:r>
              <a:rPr lang="en"/>
              <a:t>accomplish?</a:t>
            </a:r>
            <a:endParaRPr/>
          </a:p>
        </p:txBody>
      </p:sp>
      <p:sp>
        <p:nvSpPr>
          <p:cNvPr id="82" name="Google Shape;82;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Establish optimal occlusal function</a:t>
            </a:r>
            <a:endParaRPr/>
          </a:p>
          <a:p>
            <a:pPr marL="457200" lvl="0" indent="-342900" algn="l" rtl="0">
              <a:spcBef>
                <a:spcPts val="0"/>
              </a:spcBef>
              <a:spcAft>
                <a:spcPts val="0"/>
              </a:spcAft>
              <a:buSzPts val="1800"/>
              <a:buChar char="●"/>
            </a:pPr>
            <a:r>
              <a:rPr lang="en"/>
              <a:t>Restore tissue destroyed by disease</a:t>
            </a:r>
            <a:endParaRPr/>
          </a:p>
          <a:p>
            <a:pPr marL="457200" lvl="0" indent="-342900" algn="l" rtl="0">
              <a:spcBef>
                <a:spcPts val="0"/>
              </a:spcBef>
              <a:spcAft>
                <a:spcPts val="0"/>
              </a:spcAft>
              <a:buSzPts val="1800"/>
              <a:buChar char="●"/>
            </a:pPr>
            <a:r>
              <a:rPr lang="en"/>
              <a:t>Reestablish physiologic gingival contour</a:t>
            </a:r>
            <a:endParaRPr/>
          </a:p>
          <a:p>
            <a:pPr marL="457200" lvl="0" indent="-342900" algn="l" rtl="0">
              <a:spcBef>
                <a:spcPts val="0"/>
              </a:spcBef>
              <a:spcAft>
                <a:spcPts val="0"/>
              </a:spcAft>
              <a:buSzPts val="1800"/>
              <a:buChar char="●"/>
            </a:pPr>
            <a:r>
              <a:rPr lang="en"/>
              <a:t> Prevent the recurrence of disease which will all help to maintain the naturaldentition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901800" y="90683"/>
            <a:ext cx="7340400" cy="10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LOCAL THERAPY </a:t>
            </a:r>
            <a:endParaRPr/>
          </a:p>
        </p:txBody>
      </p:sp>
      <p:sp>
        <p:nvSpPr>
          <p:cNvPr id="88" name="Google Shape;88;p17"/>
          <p:cNvSpPr txBox="1"/>
          <p:nvPr/>
        </p:nvSpPr>
        <p:spPr>
          <a:xfrm>
            <a:off x="353250" y="1595215"/>
            <a:ext cx="84375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 The removal of plaque and all of the factors that favor its accumulation is the primary goal in local therapy.</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▪︎The cause of periodontitis and gingivitis is bacterial plaque accumulation on the tooth surface in close proximity to gingival tissue.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The thorough elimination of plaque and the prevention of its formation can help maintain periodontal health.</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Factors Favouring : calculus </a:t>
            </a:r>
            <a:endParaRPr b="1">
              <a:solidFill>
                <a:srgbClr val="FFFFFF"/>
              </a:solidFill>
            </a:endParaRPr>
          </a:p>
          <a:p>
            <a:pPr marL="0" lvl="0" indent="0" algn="l" rtl="0">
              <a:spcBef>
                <a:spcPts val="0"/>
              </a:spcBef>
              <a:spcAft>
                <a:spcPts val="0"/>
              </a:spcAft>
              <a:buNone/>
            </a:pPr>
            <a:r>
              <a:rPr lang="en" b="1">
                <a:solidFill>
                  <a:srgbClr val="FFFFFF"/>
                </a:solidFill>
              </a:rPr>
              <a:t>                                     overhanging margins of restorations </a:t>
            </a:r>
            <a:endParaRPr b="1">
              <a:solidFill>
                <a:srgbClr val="FFFFFF"/>
              </a:solidFill>
            </a:endParaRPr>
          </a:p>
          <a:p>
            <a:pPr marL="0" lvl="0" indent="0" algn="l" rtl="0">
              <a:spcBef>
                <a:spcPts val="0"/>
              </a:spcBef>
              <a:spcAft>
                <a:spcPts val="0"/>
              </a:spcAft>
              <a:buNone/>
            </a:pPr>
            <a:r>
              <a:rPr lang="en" b="1">
                <a:solidFill>
                  <a:srgbClr val="FFFFFF"/>
                </a:solidFill>
              </a:rPr>
              <a:t>                                     food impaction</a:t>
            </a:r>
            <a:endParaRPr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60950" y="273376"/>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SYSTEMIC THERAPY </a:t>
            </a:r>
            <a:endParaRPr/>
          </a:p>
        </p:txBody>
      </p:sp>
      <p:sp>
        <p:nvSpPr>
          <p:cNvPr id="94" name="Google Shape;94;p18"/>
          <p:cNvSpPr txBox="1"/>
          <p:nvPr/>
        </p:nvSpPr>
        <p:spPr>
          <a:xfrm>
            <a:off x="460950" y="1412631"/>
            <a:ext cx="85368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Systemic therapy may be employed as an adjunct to local measures for specific purposes such as :</a:t>
            </a:r>
            <a:endParaRPr b="1">
              <a:solidFill>
                <a:srgbClr val="FFFFFF"/>
              </a:solidFill>
            </a:endParaRPr>
          </a:p>
          <a:p>
            <a:pPr marL="0" lvl="0" indent="0" algn="l" rtl="0">
              <a:spcBef>
                <a:spcPts val="0"/>
              </a:spcBef>
              <a:spcAft>
                <a:spcPts val="0"/>
              </a:spcAft>
              <a:buNone/>
            </a:pPr>
            <a:r>
              <a:rPr lang="en" b="1">
                <a:solidFill>
                  <a:srgbClr val="FFFFFF"/>
                </a:solidFill>
              </a:rPr>
              <a:t>1.controlling systemic complications fromacute infections or chemotherapy</a:t>
            </a:r>
            <a:endParaRPr b="1">
              <a:solidFill>
                <a:srgbClr val="FFFFFF"/>
              </a:solidFill>
            </a:endParaRPr>
          </a:p>
          <a:p>
            <a:pPr marL="0" lvl="0" indent="0" algn="l" rtl="0">
              <a:spcBef>
                <a:spcPts val="0"/>
              </a:spcBef>
              <a:spcAft>
                <a:spcPts val="0"/>
              </a:spcAft>
              <a:buNone/>
            </a:pPr>
            <a:r>
              <a:rPr lang="en" b="1">
                <a:solidFill>
                  <a:srgbClr val="FFFFFF"/>
                </a:solidFill>
              </a:rPr>
              <a:t>2. preventing harmful effects of post treatment bacteremia </a:t>
            </a:r>
            <a:endParaRPr b="1">
              <a:solidFill>
                <a:srgbClr val="FFFFFF"/>
              </a:solidFill>
            </a:endParaRPr>
          </a:p>
          <a:p>
            <a:pPr marL="0" lvl="0" indent="0" algn="l" rtl="0">
              <a:spcBef>
                <a:spcPts val="0"/>
              </a:spcBef>
              <a:spcAft>
                <a:spcPts val="0"/>
              </a:spcAft>
              <a:buNone/>
            </a:pPr>
            <a:r>
              <a:rPr lang="en" b="1">
                <a:solidFill>
                  <a:srgbClr val="FFFFFF"/>
                </a:solidFill>
              </a:rPr>
              <a:t>3.Supportive nutritional therapy </a:t>
            </a:r>
            <a:endParaRPr b="1">
              <a:solidFill>
                <a:srgbClr val="FFFFFF"/>
              </a:solidFill>
            </a:endParaRPr>
          </a:p>
          <a:p>
            <a:pPr marL="0" lvl="0" indent="0" algn="l" rtl="0">
              <a:spcBef>
                <a:spcPts val="0"/>
              </a:spcBef>
              <a:spcAft>
                <a:spcPts val="0"/>
              </a:spcAft>
              <a:buNone/>
            </a:pPr>
            <a:r>
              <a:rPr lang="en" b="1">
                <a:solidFill>
                  <a:srgbClr val="FFFFFF"/>
                </a:solidFill>
              </a:rPr>
              <a:t>4.The control of systemic disease that aggrevate patients periodontal condition</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︎Systemic therapy for treatment of the periodontal condition and in conjunction with local therapy is indicated in localized and generalized aggressive periodontitis</a:t>
            </a:r>
            <a:endParaRPr b="1">
              <a:solidFill>
                <a:srgbClr val="FFFFFF"/>
              </a:solidFill>
            </a:endParaRPr>
          </a:p>
          <a:p>
            <a:pPr marL="0" lvl="0" indent="0" algn="l" rtl="0">
              <a:spcBef>
                <a:spcPts val="0"/>
              </a:spcBef>
              <a:spcAft>
                <a:spcPts val="0"/>
              </a:spcAft>
              <a:buNone/>
            </a:pPr>
            <a:r>
              <a:rPr lang="en" b="1">
                <a:solidFill>
                  <a:srgbClr val="FFFFFF"/>
                </a:solidFill>
              </a:rPr>
              <a:t> In these diseases, systemic antibiotics are used to completely eliminate the bacteria that invade the gingival tissues and can repopulate the pocket after scaling and root planning.</a:t>
            </a:r>
            <a:endParaRPr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a:off x="648499" y="405325"/>
            <a:ext cx="8122500" cy="378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rPr>
              <a:t>▪︎ Evidence was then presented that some nonsteroidal antiinflammatory drugs (NSAIDs), such as -</a:t>
            </a:r>
            <a:endParaRPr b="1">
              <a:solidFill>
                <a:srgbClr val="FFFFFF"/>
              </a:solidFill>
            </a:endParaRPr>
          </a:p>
          <a:p>
            <a:pPr marL="0" lvl="0" indent="0" algn="l" rtl="0">
              <a:spcBef>
                <a:spcPts val="0"/>
              </a:spcBef>
              <a:spcAft>
                <a:spcPts val="0"/>
              </a:spcAft>
              <a:buNone/>
            </a:pPr>
            <a:r>
              <a:rPr lang="en" b="1">
                <a:solidFill>
                  <a:srgbClr val="FFFFFF"/>
                </a:solidFill>
              </a:rPr>
              <a:t>flurbiprofen and ibuprofen, can reduce the development of experimental gingivitis as well as the loss of alveolar bone in periodontitis. </a:t>
            </a:r>
            <a:endParaRPr b="1">
              <a:solidFill>
                <a:srgbClr val="FFFFFF"/>
              </a:solidFill>
            </a:endParaRPr>
          </a:p>
          <a:p>
            <a:pPr marL="0" lvl="0" indent="0" algn="l" rtl="0">
              <a:spcBef>
                <a:spcPts val="0"/>
              </a:spcBef>
              <a:spcAft>
                <a:spcPts val="0"/>
              </a:spcAft>
              <a:buNone/>
            </a:pPr>
            <a:r>
              <a:rPr lang="en" b="1">
                <a:solidFill>
                  <a:srgbClr val="FFFFFF"/>
                </a:solidFill>
              </a:rPr>
              <a:t>These drugs are propionic acid derivatives and act by inhibiting the cyclooxygenase pathway of arachidonic acid metabolism, thereby reducing prostaglandin formation. These</a:t>
            </a:r>
            <a:endParaRPr b="1">
              <a:solidFill>
                <a:srgbClr val="FFFFFF"/>
              </a:solidFill>
            </a:endParaRPr>
          </a:p>
          <a:p>
            <a:pPr marL="0" lvl="0" indent="0" algn="l" rtl="0">
              <a:spcBef>
                <a:spcPts val="0"/>
              </a:spcBef>
              <a:spcAft>
                <a:spcPts val="0"/>
              </a:spcAft>
              <a:buNone/>
            </a:pPr>
            <a:r>
              <a:rPr lang="en" b="1">
                <a:solidFill>
                  <a:srgbClr val="FFFFFF"/>
                </a:solidFill>
              </a:rPr>
              <a:t>NSAIDs can be administered by mouth or applied topically.</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Another drug that has a strong inhibitory effect on bone resorption</a:t>
            </a:r>
            <a:endParaRPr b="1">
              <a:solidFill>
                <a:srgbClr val="FFFFFF"/>
              </a:solidFill>
            </a:endParaRPr>
          </a:p>
          <a:p>
            <a:pPr marL="0" lvl="0" indent="0" algn="l" rtl="0">
              <a:spcBef>
                <a:spcPts val="0"/>
              </a:spcBef>
              <a:spcAft>
                <a:spcPts val="0"/>
              </a:spcAft>
              <a:buNone/>
            </a:pPr>
            <a:r>
              <a:rPr lang="en" b="1">
                <a:solidFill>
                  <a:srgbClr val="FFFFFF"/>
                </a:solidFill>
              </a:rPr>
              <a:t>is alendronate, a bisphosphonate, which is currently used to treat</a:t>
            </a:r>
            <a:endParaRPr b="1">
              <a:solidFill>
                <a:srgbClr val="FFFFFF"/>
              </a:solidFill>
            </a:endParaRPr>
          </a:p>
          <a:p>
            <a:pPr marL="0" lvl="0" indent="0" algn="l" rtl="0">
              <a:spcBef>
                <a:spcPts val="0"/>
              </a:spcBef>
              <a:spcAft>
                <a:spcPts val="0"/>
              </a:spcAft>
              <a:buNone/>
            </a:pPr>
            <a:r>
              <a:rPr lang="en" b="1">
                <a:solidFill>
                  <a:srgbClr val="FFFFFF"/>
                </a:solidFill>
              </a:rPr>
              <a:t>metabolic diseases in humans, such as Paget disease or hypercalcemia</a:t>
            </a:r>
            <a:endParaRPr b="1">
              <a:solidFill>
                <a:srgbClr val="FFFFFF"/>
              </a:solidFill>
            </a:endParaRPr>
          </a:p>
          <a:p>
            <a:pPr marL="0" lvl="0" indent="0" algn="l" rtl="0">
              <a:spcBef>
                <a:spcPts val="0"/>
              </a:spcBef>
              <a:spcAft>
                <a:spcPts val="0"/>
              </a:spcAft>
              <a:buNone/>
            </a:pPr>
            <a:r>
              <a:rPr lang="en" b="1">
                <a:solidFill>
                  <a:srgbClr val="FFFFFF"/>
                </a:solidFill>
              </a:rPr>
              <a:t>of malignancy, which result in bone resorption.</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en" b="1">
                <a:solidFill>
                  <a:srgbClr val="FFFFFF"/>
                </a:solidFill>
              </a:rPr>
              <a:t>▪ ︎Host modulation is still in its experimental stages, and protocols for its clinical use have not been established. However, current studies indicate that future treatment modalities may attempt not only to control the bacterial cause of the disease but also to suppress the self-</a:t>
            </a:r>
            <a:endParaRPr b="1">
              <a:solidFill>
                <a:srgbClr val="FFFFFF"/>
              </a:solidFill>
            </a:endParaRPr>
          </a:p>
          <a:p>
            <a:pPr marL="0" lvl="0" indent="0" algn="l" rtl="0">
              <a:spcBef>
                <a:spcPts val="0"/>
              </a:spcBef>
              <a:spcAft>
                <a:spcPts val="0"/>
              </a:spcAft>
              <a:buNone/>
            </a:pPr>
            <a:r>
              <a:rPr lang="en" b="1">
                <a:solidFill>
                  <a:srgbClr val="FFFFFF"/>
                </a:solidFill>
              </a:rPr>
              <a:t>destructive components of the host inflammatory response.</a:t>
            </a:r>
            <a:endParaRPr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6649449" cy="5143499"/>
          </a:xfrm>
          <a:prstGeom prst="rect">
            <a:avLst/>
          </a:prstGeom>
          <a:noFill/>
          <a:ln>
            <a:noFill/>
          </a:ln>
        </p:spPr>
      </p:pic>
      <p:sp>
        <p:nvSpPr>
          <p:cNvPr id="105" name="Google Shape;105;p20"/>
          <p:cNvSpPr txBox="1"/>
          <p:nvPr/>
        </p:nvSpPr>
        <p:spPr>
          <a:xfrm>
            <a:off x="6768695" y="3891791"/>
            <a:ext cx="2586000" cy="7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solidFill>
                  <a:srgbClr val="FFFFFF"/>
                </a:solidFill>
              </a:rPr>
              <a:t>TISSUE RESPONSE AND CLINICAL RESULTS AFTER PERIODONTAL TREATMENT </a:t>
            </a:r>
            <a:endParaRPr sz="1200" b="1" u="sng">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762438" y="2922128"/>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FACTORS </a:t>
            </a:r>
            <a:r>
              <a:rPr lang="en" sz="3600"/>
              <a:t>AFFECTING HEALING </a:t>
            </a:r>
            <a:endParaRPr sz="3600"/>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On-screen Show (16:9)</PresentationFormat>
  <Paragraphs>169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Roboto Slab</vt:lpstr>
      <vt:lpstr>Roboto</vt:lpstr>
      <vt:lpstr>Marina</vt:lpstr>
      <vt:lpstr>RATIONALE FOR PERIODONTAL TREATMENT </vt:lpstr>
      <vt:lpstr>Slide 2</vt:lpstr>
      <vt:lpstr>What does periodontal therapy accomplish?</vt:lpstr>
      <vt:lpstr>What does periodontal therapy accomplish?</vt:lpstr>
      <vt:lpstr>LOCAL THERAPY </vt:lpstr>
      <vt:lpstr>SYSTEMIC THERAPY </vt:lpstr>
      <vt:lpstr>Slide 7</vt:lpstr>
      <vt:lpstr>Slide 8</vt:lpstr>
      <vt:lpstr>FACTORS AFFECTING HEALING  </vt:lpstr>
      <vt:lpstr>LOCAL FACTORS </vt:lpstr>
      <vt:lpstr>Slide 11</vt:lpstr>
      <vt:lpstr>Slide 12</vt:lpstr>
      <vt:lpstr>SYSTEMIC FACTORS </vt:lpstr>
      <vt:lpstr>HEALING AFTER PERIODONTAL THERAPY </vt:lpstr>
      <vt:lpstr>Slide 15</vt:lpstr>
      <vt:lpstr>Slide 16</vt:lpstr>
      <vt:lpstr>Slide 17</vt:lpstr>
      <vt:lpstr>Slide 18</vt:lpstr>
      <vt:lpstr>Slide 19</vt:lpstr>
      <vt:lpstr>Slide 20</vt:lpstr>
      <vt:lpstr>Slide 21</vt:lpstr>
      <vt:lpstr>REPAIR</vt:lpstr>
      <vt:lpstr>NEW ATTACHMENT </vt:lpstr>
      <vt:lpstr>Slide 24</vt:lpstr>
      <vt:lpstr>Slide 25</vt:lpstr>
      <vt:lpstr>EPITHELIAL ADAPTATION</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PERIODONTAL TREATMENT </dc:title>
  <cp:lastModifiedBy>BANSODE</cp:lastModifiedBy>
  <cp:revision>1</cp:revision>
  <dcterms:modified xsi:type="dcterms:W3CDTF">2023-08-23T08:58:57Z</dcterms:modified>
</cp:coreProperties>
</file>