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92" r:id="rId2"/>
    <p:sldId id="256" r:id="rId3"/>
    <p:sldId id="257" r:id="rId4"/>
    <p:sldId id="258" r:id="rId5"/>
    <p:sldId id="284" r:id="rId6"/>
    <p:sldId id="259" r:id="rId7"/>
    <p:sldId id="285" r:id="rId8"/>
    <p:sldId id="286" r:id="rId9"/>
    <p:sldId id="287" r:id="rId10"/>
    <p:sldId id="288" r:id="rId11"/>
    <p:sldId id="260" r:id="rId12"/>
    <p:sldId id="261" r:id="rId13"/>
    <p:sldId id="262" r:id="rId14"/>
    <p:sldId id="291"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89" r:id="rId30"/>
    <p:sldId id="277" r:id="rId31"/>
    <p:sldId id="278" r:id="rId32"/>
    <p:sldId id="279" r:id="rId33"/>
    <p:sldId id="280" r:id="rId34"/>
    <p:sldId id="281"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presProps" Target="presProps.xml" /><Relationship Id="rId40"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dirty="0"/>
              <a:t>Click to edit Master title style</a:t>
            </a:r>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Date Placeholder 6"/>
          <p:cNvSpPr>
            <a:spLocks noGrp="1"/>
          </p:cNvSpPr>
          <p:nvPr>
            <p:ph type="dt" sz="half" idx="10"/>
          </p:nvPr>
        </p:nvSpPr>
        <p:spPr/>
        <p:txBody>
          <a:bodyPr/>
          <a:lstStyle/>
          <a:p>
            <a:fld id="{1160EA64-D806-43AC-9DF2-F8C432F32B4C}" type="datetimeFigureOut">
              <a:rPr lang="en-US" dirty="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25637507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9F9C37B-1D36-470B-8223-D6C91242EC14}"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9057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7C6F52A-A82B-47A2-A83A-8C4C91F2D59F}" type="datetimeFigureOut">
              <a:rPr lang="en-US" dirty="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295748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F070A7B3-6521-4DCA-87E5-044747A908C1}" type="datetimeFigureOut">
              <a:rPr lang="en-US" dirty="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980486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dirty="0"/>
              <a:t>Click to edit Master title style</a:t>
            </a:r>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7788389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581912" y="2638044"/>
            <a:ext cx="4271771" cy="310198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38315" y="2638044"/>
            <a:ext cx="4270247" cy="310198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AB134690-1557-4C89-A502-4959FE7FAD70}" type="datetimeFigureOut">
              <a:rPr lang="en-US" dirty="0"/>
              <a:t>1/5/2023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490596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452961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E1037C31-9E7A-4F99-8774-A0E530DE1A42}" type="datetimeFigureOut">
              <a:rPr lang="en-US" dirty="0"/>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667196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530656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dirty="0"/>
              <a:t>Click to edit Master title style</a:t>
            </a:r>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1/5/2023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373987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dirty="0"/>
              <a:t>Click to edit Master title style</a:t>
            </a:r>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1/5/2023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794103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1/5/2023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21511387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95A7-FE1D-894C-B038-0770BF9AB996}"/>
              </a:ext>
            </a:extLst>
          </p:cNvPr>
          <p:cNvSpPr>
            <a:spLocks noGrp="1"/>
          </p:cNvSpPr>
          <p:nvPr>
            <p:ph type="title"/>
          </p:nvPr>
        </p:nvSpPr>
        <p:spPr>
          <a:xfrm>
            <a:off x="2231136" y="819549"/>
            <a:ext cx="7729728" cy="1188720"/>
          </a:xfrm>
        </p:spPr>
        <p:txBody>
          <a:bodyPr/>
          <a:lstStyle/>
          <a:p>
            <a:r>
              <a:rPr lang="en-GB" b="1"/>
              <a:t>Periodontal Abscess</a:t>
            </a:r>
            <a:r>
              <a:rPr lang="en-GB"/>
              <a:t> </a:t>
            </a:r>
            <a:endParaRPr lang="en-US"/>
          </a:p>
        </p:txBody>
      </p:sp>
      <p:sp>
        <p:nvSpPr>
          <p:cNvPr id="4" name="TextBox 3">
            <a:extLst>
              <a:ext uri="{FF2B5EF4-FFF2-40B4-BE49-F238E27FC236}">
                <a16:creationId xmlns:a16="http://schemas.microsoft.com/office/drawing/2014/main" id="{48A532B8-15F7-AA48-9783-4A1D14FAF1A7}"/>
              </a:ext>
            </a:extLst>
          </p:cNvPr>
          <p:cNvSpPr txBox="1"/>
          <p:nvPr/>
        </p:nvSpPr>
        <p:spPr>
          <a:xfrm>
            <a:off x="3282043" y="5311769"/>
            <a:ext cx="5627914" cy="523220"/>
          </a:xfrm>
          <a:prstGeom prst="rect">
            <a:avLst/>
          </a:prstGeom>
          <a:noFill/>
        </p:spPr>
        <p:txBody>
          <a:bodyPr wrap="square" rtlCol="0">
            <a:spAutoFit/>
          </a:bodyPr>
          <a:lstStyle/>
          <a:p>
            <a:pPr algn="l"/>
            <a:r>
              <a:rPr lang="en-GB" sz="2800" b="1"/>
              <a:t>Presented By – Suraj Pinate </a:t>
            </a:r>
            <a:endParaRPr lang="en-US" sz="2800" b="1"/>
          </a:p>
        </p:txBody>
      </p:sp>
    </p:spTree>
    <p:extLst>
      <p:ext uri="{BB962C8B-B14F-4D97-AF65-F5344CB8AC3E}">
        <p14:creationId xmlns:p14="http://schemas.microsoft.com/office/powerpoint/2010/main" val="398489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18895-08E3-CC30-D2CD-259387B7DFDA}"/>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EDB5E29E-9C00-5356-FE59-3D13C97100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8967" y="1"/>
            <a:ext cx="11632827" cy="6858000"/>
          </a:xfrm>
        </p:spPr>
      </p:pic>
    </p:spTree>
    <p:extLst>
      <p:ext uri="{BB962C8B-B14F-4D97-AF65-F5344CB8AC3E}">
        <p14:creationId xmlns:p14="http://schemas.microsoft.com/office/powerpoint/2010/main" val="740841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43477"/>
            <a:ext cx="9178429" cy="3695136"/>
          </a:xfrm>
        </p:spPr>
        <p:txBody>
          <a:bodyPr>
            <a:normAutofit/>
          </a:bodyPr>
          <a:lstStyle/>
          <a:p>
            <a:pPr algn="just"/>
            <a:r>
              <a:rPr lang="en-US" sz="2400" dirty="0"/>
              <a:t>They have been identified in patients after periodontal surgery,</a:t>
            </a:r>
            <a:r>
              <a:rPr lang="en-US" sz="2400" baseline="30000" dirty="0"/>
              <a:t>1</a:t>
            </a:r>
            <a:r>
              <a:rPr lang="en-US" sz="2400" dirty="0"/>
              <a:t> after preventive maintenance, after systemic antibiotic therapy,</a:t>
            </a:r>
            <a:r>
              <a:rPr lang="en-US" sz="2400" baseline="30000" dirty="0"/>
              <a:t> 2</a:t>
            </a:r>
            <a:r>
              <a:rPr lang="en-US" sz="2400" dirty="0"/>
              <a:t> and as the result of recurrent disease.</a:t>
            </a:r>
            <a:r>
              <a:rPr lang="en-US" sz="2400" baseline="30000" dirty="0"/>
              <a:t> </a:t>
            </a:r>
            <a:endParaRPr lang="en-US" sz="2400" dirty="0"/>
          </a:p>
          <a:p>
            <a:pPr algn="just"/>
            <a:r>
              <a:rPr lang="en-US" sz="2400" dirty="0"/>
              <a:t>Conditions in which periodontal abscesses are not related to inflammatory periodontal disease include tooth perforation</a:t>
            </a:r>
            <a:r>
              <a:rPr lang="en-US" sz="2400" baseline="30000" dirty="0"/>
              <a:t>3</a:t>
            </a:r>
            <a:r>
              <a:rPr lang="en-US" sz="2400" dirty="0"/>
              <a:t> or and foreign body impaction.</a:t>
            </a:r>
          </a:p>
          <a:p>
            <a:pPr algn="just"/>
            <a:endParaRPr lang="en-IN" sz="2400" dirty="0"/>
          </a:p>
        </p:txBody>
      </p:sp>
    </p:spTree>
    <p:extLst>
      <p:ext uri="{BB962C8B-B14F-4D97-AF65-F5344CB8AC3E}">
        <p14:creationId xmlns:p14="http://schemas.microsoft.com/office/powerpoint/2010/main" val="3705672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650" y="1885522"/>
            <a:ext cx="8943855" cy="3695136"/>
          </a:xfrm>
        </p:spPr>
        <p:txBody>
          <a:bodyPr>
            <a:normAutofit/>
          </a:bodyPr>
          <a:lstStyle/>
          <a:p>
            <a:pPr algn="just"/>
            <a:r>
              <a:rPr lang="en-US" sz="2400" dirty="0"/>
              <a:t>Poorly controlled diabetes mellitus has been considered a predisposing factor for periodontal abscess formation. </a:t>
            </a:r>
          </a:p>
          <a:p>
            <a:pPr algn="just"/>
            <a:r>
              <a:rPr lang="en-US" sz="2400" dirty="0"/>
              <a:t>Formation of periodontal abscess has been reported as a major cause of tooth loss; however, with proper treatment followed by consistent preventive periodontal maintenance, teeth with significant bone loss may be retained for many years.</a:t>
            </a:r>
            <a:endParaRPr lang="en-IN" sz="2400" dirty="0"/>
          </a:p>
          <a:p>
            <a:pPr algn="just"/>
            <a:endParaRPr lang="en-IN" sz="2400" dirty="0"/>
          </a:p>
        </p:txBody>
      </p:sp>
    </p:spTree>
    <p:extLst>
      <p:ext uri="{BB962C8B-B14F-4D97-AF65-F5344CB8AC3E}">
        <p14:creationId xmlns:p14="http://schemas.microsoft.com/office/powerpoint/2010/main" val="794172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35527"/>
            <a:ext cx="10353761" cy="785994"/>
          </a:xfrm>
        </p:spPr>
        <p:txBody>
          <a:bodyPr/>
          <a:lstStyle/>
          <a:p>
            <a:r>
              <a:rPr lang="en-US" b="0" dirty="0"/>
              <a:t>microbiology</a:t>
            </a:r>
            <a:endParaRPr lang="en-IN" b="0" dirty="0"/>
          </a:p>
        </p:txBody>
      </p:sp>
      <p:sp>
        <p:nvSpPr>
          <p:cNvPr id="3" name="Content Placeholder 2"/>
          <p:cNvSpPr>
            <a:spLocks noGrp="1"/>
          </p:cNvSpPr>
          <p:nvPr>
            <p:ph idx="1"/>
          </p:nvPr>
        </p:nvSpPr>
        <p:spPr>
          <a:xfrm>
            <a:off x="341039" y="1389482"/>
            <a:ext cx="11499272" cy="3695136"/>
          </a:xfrm>
        </p:spPr>
        <p:txBody>
          <a:bodyPr>
            <a:noAutofit/>
          </a:bodyPr>
          <a:lstStyle/>
          <a:p>
            <a:pPr algn="just"/>
            <a:r>
              <a:rPr lang="en-IN" sz="2400" dirty="0"/>
              <a:t>It has </a:t>
            </a:r>
            <a:r>
              <a:rPr lang="en-US" sz="2400" dirty="0"/>
              <a:t>been reported that the microorganisms that colonize the periodontal abscesses are primarily Gram negative anaerobic rods.</a:t>
            </a:r>
          </a:p>
          <a:p>
            <a:pPr algn="just"/>
            <a:r>
              <a:rPr lang="en-IN" sz="2400" dirty="0"/>
              <a:t>High frequencies of </a:t>
            </a:r>
            <a:r>
              <a:rPr lang="en-IN" sz="2400" dirty="0" err="1"/>
              <a:t>Porphyromonas</a:t>
            </a:r>
            <a:r>
              <a:rPr lang="en-IN" sz="2400" dirty="0"/>
              <a:t> </a:t>
            </a:r>
            <a:r>
              <a:rPr lang="en-IN" sz="2400" dirty="0" err="1"/>
              <a:t>gingivalis</a:t>
            </a:r>
            <a:r>
              <a:rPr lang="en-IN" sz="2400" dirty="0"/>
              <a:t>, </a:t>
            </a:r>
            <a:r>
              <a:rPr lang="en-IN" sz="2400" dirty="0" err="1"/>
              <a:t>Prevotella</a:t>
            </a:r>
            <a:r>
              <a:rPr lang="en-IN" sz="2400" dirty="0"/>
              <a:t> intermedia, </a:t>
            </a:r>
            <a:r>
              <a:rPr lang="en-IN" sz="2400" dirty="0" err="1"/>
              <a:t>Fusobacterium</a:t>
            </a:r>
            <a:r>
              <a:rPr lang="en-IN" sz="2400" dirty="0"/>
              <a:t> </a:t>
            </a:r>
            <a:r>
              <a:rPr lang="en-US" sz="2400" dirty="0" err="1"/>
              <a:t>nucleatum</a:t>
            </a:r>
            <a:r>
              <a:rPr lang="en-US" sz="2400" dirty="0"/>
              <a:t>, Campylobacter rectus, and </a:t>
            </a:r>
            <a:r>
              <a:rPr lang="en-US" sz="2400" dirty="0" err="1"/>
              <a:t>Capnocytophaga</a:t>
            </a:r>
            <a:r>
              <a:rPr lang="en-US" sz="2400" dirty="0"/>
              <a:t> </a:t>
            </a:r>
            <a:r>
              <a:rPr lang="en-IN" sz="2400" dirty="0" err="1"/>
              <a:t>spp</a:t>
            </a:r>
            <a:r>
              <a:rPr lang="en-IN" sz="2400" dirty="0"/>
              <a:t> have been reported.</a:t>
            </a:r>
          </a:p>
          <a:p>
            <a:pPr algn="just"/>
            <a:r>
              <a:rPr lang="en-US" sz="2400" dirty="0" err="1"/>
              <a:t>Actinobacillus</a:t>
            </a:r>
            <a:r>
              <a:rPr lang="en-US" sz="2400" dirty="0"/>
              <a:t> </a:t>
            </a:r>
            <a:r>
              <a:rPr lang="en-US" sz="2400" dirty="0" err="1"/>
              <a:t>actinomycetemcomitans</a:t>
            </a:r>
            <a:r>
              <a:rPr lang="en-US" sz="2400" dirty="0"/>
              <a:t> is not usually detected. </a:t>
            </a:r>
          </a:p>
          <a:p>
            <a:pPr algn="just"/>
            <a:r>
              <a:rPr lang="en-US" sz="2400" dirty="0"/>
              <a:t>The disappearance of </a:t>
            </a:r>
            <a:r>
              <a:rPr lang="en-US" sz="2400" dirty="0" err="1"/>
              <a:t>Porphyromonas</a:t>
            </a:r>
            <a:r>
              <a:rPr lang="en-US" sz="2400" dirty="0"/>
              <a:t> </a:t>
            </a:r>
            <a:r>
              <a:rPr lang="en-US" sz="2400" dirty="0" err="1"/>
              <a:t>gingivalis</a:t>
            </a:r>
            <a:r>
              <a:rPr lang="en-US" sz="2400" dirty="0"/>
              <a:t> from the abscessed sites after treatment suggests a close association of this microorganism </a:t>
            </a:r>
            <a:r>
              <a:rPr lang="en-IN" sz="2400" dirty="0"/>
              <a:t>with abscess formation.</a:t>
            </a:r>
            <a:endParaRPr lang="en-US" sz="2400" dirty="0"/>
          </a:p>
        </p:txBody>
      </p:sp>
    </p:spTree>
    <p:extLst>
      <p:ext uri="{BB962C8B-B14F-4D97-AF65-F5344CB8AC3E}">
        <p14:creationId xmlns:p14="http://schemas.microsoft.com/office/powerpoint/2010/main" val="2041491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B98F0-C786-0D4A-3D79-D238E2F32B9E}"/>
              </a:ext>
            </a:extLst>
          </p:cNvPr>
          <p:cNvSpPr>
            <a:spLocks noGrp="1"/>
          </p:cNvSpPr>
          <p:nvPr>
            <p:ph type="title"/>
          </p:nvPr>
        </p:nvSpPr>
        <p:spPr>
          <a:xfrm>
            <a:off x="2329518" y="235742"/>
            <a:ext cx="7532963" cy="981232"/>
          </a:xfrm>
        </p:spPr>
        <p:txBody>
          <a:bodyPr/>
          <a:lstStyle/>
          <a:p>
            <a:r>
              <a:rPr lang="en-US" altLang="zh-CN"/>
              <a:t>histopathology</a:t>
            </a:r>
            <a:endParaRPr lang="en-US"/>
          </a:p>
        </p:txBody>
      </p:sp>
      <p:pic>
        <p:nvPicPr>
          <p:cNvPr id="4" name="Picture 4">
            <a:extLst>
              <a:ext uri="{FF2B5EF4-FFF2-40B4-BE49-F238E27FC236}">
                <a16:creationId xmlns:a16="http://schemas.microsoft.com/office/drawing/2014/main" id="{390E9CC5-B4F1-9651-495D-EB3D670E849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795" y="1216974"/>
            <a:ext cx="11644760" cy="5641026"/>
          </a:xfrm>
        </p:spPr>
      </p:pic>
    </p:spTree>
    <p:extLst>
      <p:ext uri="{BB962C8B-B14F-4D97-AF65-F5344CB8AC3E}">
        <p14:creationId xmlns:p14="http://schemas.microsoft.com/office/powerpoint/2010/main" val="163581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960" y="498764"/>
            <a:ext cx="10353761" cy="938394"/>
          </a:xfrm>
        </p:spPr>
        <p:txBody>
          <a:bodyPr>
            <a:normAutofit/>
          </a:bodyPr>
          <a:lstStyle/>
          <a:p>
            <a:r>
              <a:rPr lang="en-US" sz="4000" b="0" dirty="0"/>
              <a:t>Acute  v/s chronic abscess </a:t>
            </a:r>
            <a:endParaRPr lang="en-IN" sz="4000" b="0" dirty="0"/>
          </a:p>
        </p:txBody>
      </p:sp>
      <p:sp>
        <p:nvSpPr>
          <p:cNvPr id="3" name="Content Placeholder 2"/>
          <p:cNvSpPr>
            <a:spLocks noGrp="1"/>
          </p:cNvSpPr>
          <p:nvPr>
            <p:ph idx="1"/>
          </p:nvPr>
        </p:nvSpPr>
        <p:spPr>
          <a:xfrm>
            <a:off x="438022" y="1583446"/>
            <a:ext cx="11305308" cy="4446468"/>
          </a:xfrm>
        </p:spPr>
        <p:txBody>
          <a:bodyPr>
            <a:noAutofit/>
          </a:bodyPr>
          <a:lstStyle/>
          <a:p>
            <a:r>
              <a:rPr lang="en-US" sz="2400" dirty="0"/>
              <a:t>Abscesses are categorized as acute or chronic. </a:t>
            </a:r>
          </a:p>
          <a:p>
            <a:r>
              <a:rPr lang="en-US" sz="2400" dirty="0"/>
              <a:t>The </a:t>
            </a:r>
            <a:r>
              <a:rPr lang="en-US" sz="2400" i="1" dirty="0"/>
              <a:t>acute abscess </a:t>
            </a:r>
            <a:r>
              <a:rPr lang="en-US" sz="2400" dirty="0"/>
              <a:t>is often an exacerbation of a chronic inflammatory periodontal lesion.</a:t>
            </a:r>
          </a:p>
          <a:p>
            <a:r>
              <a:rPr lang="en-US" sz="2400" dirty="0"/>
              <a:t>Influencing factors include increased number and virulence of bacteria combined with lowered tissue resistance and lack of spontaneous drainage.</a:t>
            </a:r>
          </a:p>
          <a:p>
            <a:r>
              <a:rPr lang="en-US" sz="2400" dirty="0"/>
              <a:t>The drainage may have been prevented by deep, tortuous pocket morphology, debris, or closely adapted pocket epithelium blocking the pocket orifice. </a:t>
            </a:r>
          </a:p>
        </p:txBody>
      </p:sp>
    </p:spTree>
    <p:extLst>
      <p:ext uri="{BB962C8B-B14F-4D97-AF65-F5344CB8AC3E}">
        <p14:creationId xmlns:p14="http://schemas.microsoft.com/office/powerpoint/2010/main" val="4047242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650" y="1943664"/>
            <a:ext cx="9430181" cy="3695136"/>
          </a:xfrm>
        </p:spPr>
        <p:txBody>
          <a:bodyPr>
            <a:noAutofit/>
          </a:bodyPr>
          <a:lstStyle/>
          <a:p>
            <a:pPr algn="just"/>
            <a:r>
              <a:rPr lang="en-US" sz="2400" dirty="0"/>
              <a:t>Acute abscesses are characterized by painful, red, edematous, smooth, and ovoid swelling of the gingival tissues.</a:t>
            </a:r>
          </a:p>
          <a:p>
            <a:pPr algn="just"/>
            <a:r>
              <a:rPr lang="en-US" sz="2400" dirty="0"/>
              <a:t>Exudate may be expressed with gentle pressure; the tooth may be percussion sensitive and feel elevated in the socket. </a:t>
            </a:r>
          </a:p>
          <a:p>
            <a:pPr algn="just"/>
            <a:r>
              <a:rPr lang="en-US" sz="2400" dirty="0"/>
              <a:t>Fever and regional lymphadenopathy are occasional findings.</a:t>
            </a:r>
            <a:endParaRPr lang="en-IN" sz="2400" dirty="0"/>
          </a:p>
          <a:p>
            <a:pPr algn="just"/>
            <a:endParaRPr lang="en-IN" sz="2400" dirty="0"/>
          </a:p>
        </p:txBody>
      </p:sp>
    </p:spTree>
    <p:extLst>
      <p:ext uri="{BB962C8B-B14F-4D97-AF65-F5344CB8AC3E}">
        <p14:creationId xmlns:p14="http://schemas.microsoft.com/office/powerpoint/2010/main" val="2008856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6364" y="1929810"/>
            <a:ext cx="11291455" cy="3695136"/>
          </a:xfrm>
        </p:spPr>
        <p:txBody>
          <a:bodyPr>
            <a:normAutofit/>
          </a:bodyPr>
          <a:lstStyle/>
          <a:p>
            <a:pPr algn="just"/>
            <a:r>
              <a:rPr lang="en-US" sz="2400" dirty="0"/>
              <a:t>The </a:t>
            </a:r>
            <a:r>
              <a:rPr lang="en-US" sz="2400" b="1" i="1" dirty="0"/>
              <a:t>chronic abscess </a:t>
            </a:r>
            <a:r>
              <a:rPr lang="en-US" sz="2400" dirty="0"/>
              <a:t>forms after the spreading infection has been controlled by spontaneous drainage, host response, or therapy. </a:t>
            </a:r>
          </a:p>
          <a:p>
            <a:pPr algn="just"/>
            <a:r>
              <a:rPr lang="en-US" sz="2400" dirty="0"/>
              <a:t>Once homeostasis between the host and infection has been reached, the patient may have few or no symptoms. </a:t>
            </a:r>
          </a:p>
          <a:p>
            <a:pPr algn="just"/>
            <a:r>
              <a:rPr lang="en-US" sz="2400" dirty="0"/>
              <a:t>However, dull pain may be associated with the clinical findings of a periodontal pocket, inflammation, </a:t>
            </a:r>
            <a:r>
              <a:rPr lang="en-IN" sz="2400" dirty="0"/>
              <a:t>and a fistulous tract.</a:t>
            </a:r>
          </a:p>
        </p:txBody>
      </p:sp>
    </p:spTree>
    <p:extLst>
      <p:ext uri="{BB962C8B-B14F-4D97-AF65-F5344CB8AC3E}">
        <p14:creationId xmlns:p14="http://schemas.microsoft.com/office/powerpoint/2010/main" val="3153031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5104" y="324000"/>
            <a:ext cx="12036896" cy="6534000"/>
          </a:xfrm>
          <a:prstGeom prst="rect">
            <a:avLst/>
          </a:prstGeom>
        </p:spPr>
      </p:pic>
    </p:spTree>
    <p:extLst>
      <p:ext uri="{BB962C8B-B14F-4D97-AF65-F5344CB8AC3E}">
        <p14:creationId xmlns:p14="http://schemas.microsoft.com/office/powerpoint/2010/main" val="1044527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0" dirty="0"/>
              <a:t>Periodontal v/s pulpal  </a:t>
            </a:r>
            <a:endParaRPr lang="en-IN" sz="4000" b="0" dirty="0"/>
          </a:p>
        </p:txBody>
      </p:sp>
      <p:sp>
        <p:nvSpPr>
          <p:cNvPr id="3" name="Content Placeholder 2"/>
          <p:cNvSpPr>
            <a:spLocks noGrp="1"/>
          </p:cNvSpPr>
          <p:nvPr>
            <p:ph idx="1"/>
          </p:nvPr>
        </p:nvSpPr>
        <p:spPr>
          <a:xfrm>
            <a:off x="277090" y="2096064"/>
            <a:ext cx="11457709" cy="3695136"/>
          </a:xfrm>
        </p:spPr>
        <p:txBody>
          <a:bodyPr>
            <a:normAutofit/>
          </a:bodyPr>
          <a:lstStyle/>
          <a:p>
            <a:pPr algn="just"/>
            <a:r>
              <a:rPr lang="en-US" sz="2400" dirty="0"/>
              <a:t>To determine the cause of an abscess and thus establish a proper treatment plan, it is often necessary to perform a differential diagnosis between periodontal abscess and pulpal abscess. </a:t>
            </a:r>
          </a:p>
          <a:p>
            <a:pPr algn="just"/>
            <a:r>
              <a:rPr lang="en-US" sz="2400" dirty="0"/>
              <a:t>The correct diagnosis for these two lesions may overlap in some cases, but careful examination and patient questioning are important for an accurate diagnosis because the therapy for these two lesions is completely different.</a:t>
            </a:r>
            <a:endParaRPr lang="en-IN" sz="2400" dirty="0"/>
          </a:p>
        </p:txBody>
      </p:sp>
    </p:spTree>
    <p:extLst>
      <p:ext uri="{BB962C8B-B14F-4D97-AF65-F5344CB8AC3E}">
        <p14:creationId xmlns:p14="http://schemas.microsoft.com/office/powerpoint/2010/main" val="1252653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2" y="618463"/>
            <a:ext cx="10353761" cy="855266"/>
          </a:xfrm>
        </p:spPr>
        <p:txBody>
          <a:bodyPr>
            <a:normAutofit fontScale="90000"/>
          </a:bodyPr>
          <a:lstStyle/>
          <a:p>
            <a:r>
              <a:rPr lang="en-US" sz="4000" b="0" dirty="0"/>
              <a:t>abscess</a:t>
            </a:r>
            <a:endParaRPr lang="en-IN" sz="4000" b="0" dirty="0"/>
          </a:p>
        </p:txBody>
      </p:sp>
      <p:sp>
        <p:nvSpPr>
          <p:cNvPr id="3" name="Content Placeholder 2"/>
          <p:cNvSpPr>
            <a:spLocks noGrp="1"/>
          </p:cNvSpPr>
          <p:nvPr>
            <p:ph idx="1"/>
          </p:nvPr>
        </p:nvSpPr>
        <p:spPr>
          <a:xfrm>
            <a:off x="562710" y="1690410"/>
            <a:ext cx="11055927" cy="3695136"/>
          </a:xfrm>
        </p:spPr>
        <p:txBody>
          <a:bodyPr>
            <a:noAutofit/>
          </a:bodyPr>
          <a:lstStyle/>
          <a:p>
            <a:pPr algn="just"/>
            <a:r>
              <a:rPr lang="en-US" sz="2400" dirty="0"/>
              <a:t>The periodontal abscess is a localized purulent inflammation of the periodontal tissues. </a:t>
            </a:r>
          </a:p>
          <a:p>
            <a:pPr algn="just"/>
            <a:r>
              <a:rPr lang="en-US" sz="2400" dirty="0"/>
              <a:t>It has been classified into three diagnostic groups: </a:t>
            </a:r>
            <a:r>
              <a:rPr lang="en-US" sz="2400" b="1" dirty="0"/>
              <a:t>gingival abscess</a:t>
            </a:r>
            <a:r>
              <a:rPr lang="en-US" sz="2400" dirty="0"/>
              <a:t>, </a:t>
            </a:r>
            <a:r>
              <a:rPr lang="en-US" sz="2400" b="1" dirty="0"/>
              <a:t>periodontal abscess</a:t>
            </a:r>
            <a:r>
              <a:rPr lang="en-US" sz="2400" dirty="0"/>
              <a:t>, and </a:t>
            </a:r>
            <a:r>
              <a:rPr lang="en-US" sz="2400" b="1" dirty="0" err="1"/>
              <a:t>pericoronal</a:t>
            </a:r>
            <a:r>
              <a:rPr lang="en-US" sz="2400" b="1" dirty="0"/>
              <a:t> abscess</a:t>
            </a:r>
            <a:r>
              <a:rPr lang="en-US" sz="2400" dirty="0"/>
              <a:t>.</a:t>
            </a:r>
          </a:p>
          <a:p>
            <a:pPr algn="just"/>
            <a:r>
              <a:rPr lang="en-US" sz="2400" dirty="0"/>
              <a:t>The </a:t>
            </a:r>
            <a:r>
              <a:rPr lang="en-US" sz="2400" b="1" i="1" dirty="0"/>
              <a:t>gingival abscess </a:t>
            </a:r>
            <a:r>
              <a:rPr lang="en-US" sz="2400" b="1" dirty="0"/>
              <a:t>involves the marginal gingival and interdental tissues</a:t>
            </a:r>
            <a:r>
              <a:rPr lang="en-US" sz="2400" dirty="0"/>
              <a:t>. </a:t>
            </a:r>
          </a:p>
        </p:txBody>
      </p:sp>
    </p:spTree>
    <p:extLst>
      <p:ext uri="{BB962C8B-B14F-4D97-AF65-F5344CB8AC3E}">
        <p14:creationId xmlns:p14="http://schemas.microsoft.com/office/powerpoint/2010/main" val="376240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5" name="Picture 4"/>
          <p:cNvPicPr>
            <a:picLocks noChangeAspect="1"/>
          </p:cNvPicPr>
          <p:nvPr/>
        </p:nvPicPr>
        <p:blipFill>
          <a:blip r:embed="rId2"/>
          <a:stretch>
            <a:fillRect/>
          </a:stretch>
        </p:blipFill>
        <p:spPr>
          <a:xfrm>
            <a:off x="229357" y="360218"/>
            <a:ext cx="11630134" cy="5430982"/>
          </a:xfrm>
          <a:prstGeom prst="rect">
            <a:avLst/>
          </a:prstGeom>
        </p:spPr>
      </p:pic>
    </p:spTree>
    <p:extLst>
      <p:ext uri="{BB962C8B-B14F-4D97-AF65-F5344CB8AC3E}">
        <p14:creationId xmlns:p14="http://schemas.microsoft.com/office/powerpoint/2010/main" val="535949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609" y="545240"/>
            <a:ext cx="10353761" cy="882976"/>
          </a:xfrm>
        </p:spPr>
        <p:txBody>
          <a:bodyPr>
            <a:normAutofit fontScale="90000"/>
          </a:bodyPr>
          <a:lstStyle/>
          <a:p>
            <a:r>
              <a:rPr lang="en-US" sz="4000" b="0" dirty="0"/>
              <a:t>Treatment</a:t>
            </a:r>
            <a:r>
              <a:rPr lang="en-US" dirty="0"/>
              <a:t> </a:t>
            </a:r>
            <a:endParaRPr lang="en-IN" dirty="0"/>
          </a:p>
        </p:txBody>
      </p:sp>
      <p:sp>
        <p:nvSpPr>
          <p:cNvPr id="3" name="Content Placeholder 2"/>
          <p:cNvSpPr>
            <a:spLocks noGrp="1"/>
          </p:cNvSpPr>
          <p:nvPr>
            <p:ph idx="1"/>
          </p:nvPr>
        </p:nvSpPr>
        <p:spPr>
          <a:xfrm>
            <a:off x="568036" y="1935921"/>
            <a:ext cx="11152909" cy="3695136"/>
          </a:xfrm>
        </p:spPr>
        <p:txBody>
          <a:bodyPr>
            <a:normAutofit/>
          </a:bodyPr>
          <a:lstStyle/>
          <a:p>
            <a:pPr algn="just"/>
            <a:r>
              <a:rPr lang="en-IN" sz="2400" dirty="0"/>
              <a:t>The principles for </a:t>
            </a:r>
            <a:r>
              <a:rPr lang="en-US" sz="2400" dirty="0"/>
              <a:t>the management of simple dental infections are as follows:</a:t>
            </a:r>
          </a:p>
          <a:p>
            <a:pPr marL="0" indent="0" algn="just">
              <a:buNone/>
            </a:pPr>
            <a:r>
              <a:rPr lang="en-IN" sz="2400" dirty="0"/>
              <a:t>1. Local measures</a:t>
            </a:r>
          </a:p>
          <a:p>
            <a:pPr marL="0" indent="0" algn="just">
              <a:buNone/>
            </a:pPr>
            <a:r>
              <a:rPr lang="en-IN" sz="2400" dirty="0" err="1"/>
              <a:t>i</a:t>
            </a:r>
            <a:r>
              <a:rPr lang="en-IN" sz="2400" dirty="0"/>
              <a:t>. Drainage</a:t>
            </a:r>
          </a:p>
          <a:p>
            <a:pPr marL="0" indent="0" algn="just">
              <a:buNone/>
            </a:pPr>
            <a:r>
              <a:rPr lang="en-IN" sz="2400" dirty="0"/>
              <a:t>ii. Maintain drainage</a:t>
            </a:r>
          </a:p>
          <a:p>
            <a:pPr marL="0" indent="0" algn="just">
              <a:buNone/>
            </a:pPr>
            <a:r>
              <a:rPr lang="en-IN" sz="2400" dirty="0"/>
              <a:t>iii. Eliminate cause</a:t>
            </a:r>
          </a:p>
          <a:p>
            <a:pPr marL="0" indent="0" algn="just">
              <a:buNone/>
            </a:pPr>
            <a:r>
              <a:rPr lang="en-US" sz="2400" dirty="0"/>
              <a:t>2. Systemic measures in conjunction with the local measures</a:t>
            </a:r>
          </a:p>
        </p:txBody>
      </p:sp>
    </p:spTree>
    <p:extLst>
      <p:ext uri="{BB962C8B-B14F-4D97-AF65-F5344CB8AC3E}">
        <p14:creationId xmlns:p14="http://schemas.microsoft.com/office/powerpoint/2010/main" val="2404044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The management of a patient with periodontal abscess can divided into three stages:</a:t>
            </a:r>
          </a:p>
          <a:p>
            <a:pPr marL="0" indent="0">
              <a:buNone/>
            </a:pPr>
            <a:r>
              <a:rPr lang="en-IN" sz="2400" dirty="0" err="1"/>
              <a:t>i</a:t>
            </a:r>
            <a:r>
              <a:rPr lang="en-IN" sz="2400" dirty="0"/>
              <a:t>. Immediate management</a:t>
            </a:r>
          </a:p>
          <a:p>
            <a:pPr marL="0" indent="0">
              <a:buNone/>
            </a:pPr>
            <a:r>
              <a:rPr lang="en-IN" sz="2400" dirty="0"/>
              <a:t>ii. Initial management</a:t>
            </a:r>
          </a:p>
          <a:p>
            <a:pPr marL="0" indent="0">
              <a:buNone/>
            </a:pPr>
            <a:r>
              <a:rPr lang="en-IN" sz="2400" dirty="0"/>
              <a:t>iii. Definitive therapy</a:t>
            </a:r>
            <a:endParaRPr lang="en-IN" sz="2800" dirty="0"/>
          </a:p>
        </p:txBody>
      </p:sp>
    </p:spTree>
    <p:extLst>
      <p:ext uri="{BB962C8B-B14F-4D97-AF65-F5344CB8AC3E}">
        <p14:creationId xmlns:p14="http://schemas.microsoft.com/office/powerpoint/2010/main" val="3908881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3" y="595747"/>
            <a:ext cx="10353761" cy="872836"/>
          </a:xfrm>
        </p:spPr>
        <p:txBody>
          <a:bodyPr/>
          <a:lstStyle/>
          <a:p>
            <a:r>
              <a:rPr lang="en-US" dirty="0"/>
              <a:t>Immediate management</a:t>
            </a:r>
            <a:endParaRPr lang="en-IN" dirty="0"/>
          </a:p>
        </p:txBody>
      </p:sp>
      <p:sp>
        <p:nvSpPr>
          <p:cNvPr id="3" name="Content Placeholder 2"/>
          <p:cNvSpPr>
            <a:spLocks noGrp="1"/>
          </p:cNvSpPr>
          <p:nvPr>
            <p:ph idx="1"/>
          </p:nvPr>
        </p:nvSpPr>
        <p:spPr>
          <a:xfrm>
            <a:off x="285618" y="2165337"/>
            <a:ext cx="11610109" cy="3695136"/>
          </a:xfrm>
        </p:spPr>
        <p:txBody>
          <a:bodyPr>
            <a:noAutofit/>
          </a:bodyPr>
          <a:lstStyle/>
          <a:p>
            <a:pPr algn="just"/>
            <a:r>
              <a:rPr lang="en-US" sz="2400" dirty="0"/>
              <a:t>Immediate management is usually advocated in life-threatening infections which lead to space infections of the orofacial regions or to diffuse spreading infections.</a:t>
            </a:r>
          </a:p>
          <a:p>
            <a:pPr algn="just"/>
            <a:r>
              <a:rPr lang="en-US" sz="2400" dirty="0"/>
              <a:t>Hospitalization with supportive therapy, together with intravenous antibiotic therapy, is usually recommended. </a:t>
            </a:r>
          </a:p>
        </p:txBody>
      </p:sp>
    </p:spTree>
    <p:extLst>
      <p:ext uri="{BB962C8B-B14F-4D97-AF65-F5344CB8AC3E}">
        <p14:creationId xmlns:p14="http://schemas.microsoft.com/office/powerpoint/2010/main" val="3533595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508" y="1943664"/>
            <a:ext cx="11443855" cy="3695136"/>
          </a:xfrm>
        </p:spPr>
        <p:txBody>
          <a:bodyPr>
            <a:normAutofit/>
          </a:bodyPr>
          <a:lstStyle/>
          <a:p>
            <a:pPr algn="just"/>
            <a:r>
              <a:rPr lang="en-US" sz="2400" dirty="0"/>
              <a:t>However, depending on the severity of the infection and the local signs /symptoms, the clinical examination and the investigations and the initial therapy can be delayed to some extent. </a:t>
            </a:r>
          </a:p>
          <a:p>
            <a:pPr algn="just"/>
            <a:r>
              <a:rPr lang="en-US" sz="2400" dirty="0"/>
              <a:t>In non-life threatening conditions, systemic measures such as oral analgesics and antimicrobial chemotherapy will be sufficient to eliminate the systemic symptoms and severe </a:t>
            </a:r>
            <a:r>
              <a:rPr lang="en-US" sz="2400" dirty="0" err="1"/>
              <a:t>trismus</a:t>
            </a:r>
            <a:r>
              <a:rPr lang="en-US" sz="2400" dirty="0"/>
              <a:t>, </a:t>
            </a:r>
            <a:r>
              <a:rPr lang="en-IN" sz="2400" dirty="0"/>
              <a:t>if present.</a:t>
            </a:r>
          </a:p>
          <a:p>
            <a:endParaRPr lang="en-IN" sz="2400" dirty="0"/>
          </a:p>
        </p:txBody>
      </p:sp>
    </p:spTree>
    <p:extLst>
      <p:ext uri="{BB962C8B-B14F-4D97-AF65-F5344CB8AC3E}">
        <p14:creationId xmlns:p14="http://schemas.microsoft.com/office/powerpoint/2010/main" val="2569883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910" y="1043118"/>
            <a:ext cx="10768793" cy="3695136"/>
          </a:xfrm>
        </p:spPr>
        <p:txBody>
          <a:bodyPr>
            <a:noAutofit/>
          </a:bodyPr>
          <a:lstStyle/>
          <a:p>
            <a:r>
              <a:rPr lang="en-US" sz="2400" dirty="0"/>
              <a:t>The common antibiotics which are used are:</a:t>
            </a:r>
            <a:endParaRPr lang="en-IN" sz="2400" dirty="0"/>
          </a:p>
          <a:p>
            <a:pPr marL="0" indent="0">
              <a:buNone/>
            </a:pPr>
            <a:r>
              <a:rPr lang="en-US" sz="2400" dirty="0" err="1"/>
              <a:t>Amoxycillin</a:t>
            </a:r>
            <a:r>
              <a:rPr lang="en-US" sz="2400" dirty="0"/>
              <a:t> 250 - 500 mg </a:t>
            </a:r>
            <a:r>
              <a:rPr lang="en-US" sz="2400" dirty="0" err="1"/>
              <a:t>tds</a:t>
            </a:r>
            <a:r>
              <a:rPr lang="en-US" sz="2400" dirty="0"/>
              <a:t> 5-7 days</a:t>
            </a:r>
          </a:p>
          <a:p>
            <a:pPr marL="0" indent="0">
              <a:buNone/>
            </a:pPr>
            <a:r>
              <a:rPr lang="en-IN" sz="2400" dirty="0"/>
              <a:t>Metronidazole 200 - 400 mg </a:t>
            </a:r>
            <a:r>
              <a:rPr lang="en-IN" sz="2400" dirty="0" err="1"/>
              <a:t>tds</a:t>
            </a:r>
            <a:r>
              <a:rPr lang="en-IN" sz="2400" dirty="0"/>
              <a:t> 5-7 days</a:t>
            </a:r>
          </a:p>
          <a:p>
            <a:pPr marL="0" indent="0">
              <a:buNone/>
            </a:pPr>
            <a:endParaRPr lang="en-IN" sz="2400" dirty="0"/>
          </a:p>
          <a:p>
            <a:r>
              <a:rPr lang="en-US" sz="2400" dirty="0"/>
              <a:t>If allergic to penicillin, these antibiotics are used:</a:t>
            </a:r>
          </a:p>
          <a:p>
            <a:pPr marL="0" indent="0">
              <a:buNone/>
            </a:pPr>
            <a:r>
              <a:rPr lang="en-US" sz="2400" dirty="0"/>
              <a:t>1. Erythromycin 250 –500 mg </a:t>
            </a:r>
            <a:r>
              <a:rPr lang="en-US" sz="2400" dirty="0" err="1"/>
              <a:t>qid</a:t>
            </a:r>
            <a:r>
              <a:rPr lang="en-US" sz="2400" dirty="0"/>
              <a:t> 5-7 days</a:t>
            </a:r>
          </a:p>
          <a:p>
            <a:pPr marL="0" indent="0">
              <a:buNone/>
            </a:pPr>
            <a:r>
              <a:rPr lang="en-US" sz="2400" dirty="0"/>
              <a:t>2. </a:t>
            </a:r>
            <a:r>
              <a:rPr lang="en-US" sz="2400" dirty="0" err="1"/>
              <a:t>Doxycyline</a:t>
            </a:r>
            <a:r>
              <a:rPr lang="en-US" sz="2400" dirty="0"/>
              <a:t> 100 mg </a:t>
            </a:r>
            <a:r>
              <a:rPr lang="en-US" sz="2400" dirty="0" err="1"/>
              <a:t>bd</a:t>
            </a:r>
            <a:r>
              <a:rPr lang="en-US" sz="2400" dirty="0"/>
              <a:t> 7-14 days</a:t>
            </a:r>
          </a:p>
          <a:p>
            <a:pPr marL="0" indent="0">
              <a:buNone/>
            </a:pPr>
            <a:r>
              <a:rPr lang="en-US" sz="2400" dirty="0"/>
              <a:t>3. Clindamycin 150-300 mg </a:t>
            </a:r>
            <a:r>
              <a:rPr lang="en-US" sz="2400" dirty="0" err="1"/>
              <a:t>qid</a:t>
            </a:r>
            <a:r>
              <a:rPr lang="en-US" sz="2400" dirty="0"/>
              <a:t> 5-7 days</a:t>
            </a:r>
            <a:endParaRPr lang="en-IN" sz="2400" dirty="0"/>
          </a:p>
        </p:txBody>
      </p:sp>
    </p:spTree>
    <p:extLst>
      <p:ext uri="{BB962C8B-B14F-4D97-AF65-F5344CB8AC3E}">
        <p14:creationId xmlns:p14="http://schemas.microsoft.com/office/powerpoint/2010/main" val="479126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Treatment modalities for periodontal abscess</a:t>
            </a:r>
            <a:endParaRPr lang="en-IN" sz="4000" b="0" dirty="0"/>
          </a:p>
        </p:txBody>
      </p:sp>
      <p:sp>
        <p:nvSpPr>
          <p:cNvPr id="3" name="Content Placeholder 2"/>
          <p:cNvSpPr>
            <a:spLocks noGrp="1"/>
          </p:cNvSpPr>
          <p:nvPr>
            <p:ph idx="1"/>
          </p:nvPr>
        </p:nvSpPr>
        <p:spPr>
          <a:xfrm>
            <a:off x="913794" y="2391520"/>
            <a:ext cx="10353762" cy="3695136"/>
          </a:xfrm>
        </p:spPr>
        <p:txBody>
          <a:bodyPr>
            <a:normAutofit/>
          </a:bodyPr>
          <a:lstStyle/>
          <a:p>
            <a:pPr marL="457200" indent="-457200">
              <a:buAutoNum type="arabicPeriod"/>
            </a:pPr>
            <a:r>
              <a:rPr lang="en-US" sz="2400" dirty="0"/>
              <a:t>Drainage through pocket  retraction or incision</a:t>
            </a:r>
          </a:p>
          <a:p>
            <a:pPr marL="457200" indent="-457200">
              <a:buAutoNum type="arabicPeriod"/>
            </a:pPr>
            <a:r>
              <a:rPr lang="en-US" sz="2400" dirty="0"/>
              <a:t>Scaling and root planning</a:t>
            </a:r>
          </a:p>
          <a:p>
            <a:pPr marL="457200" indent="-457200">
              <a:buAutoNum type="arabicPeriod"/>
            </a:pPr>
            <a:r>
              <a:rPr lang="en-US" sz="2400" dirty="0"/>
              <a:t>Periodontal surgery</a:t>
            </a:r>
          </a:p>
          <a:p>
            <a:pPr marL="457200" indent="-457200">
              <a:buAutoNum type="arabicPeriod"/>
            </a:pPr>
            <a:r>
              <a:rPr lang="en-US" sz="2400" dirty="0"/>
              <a:t>Tooth removal</a:t>
            </a:r>
            <a:endParaRPr lang="en-IN" sz="2400" dirty="0"/>
          </a:p>
        </p:txBody>
      </p:sp>
    </p:spTree>
    <p:extLst>
      <p:ext uri="{BB962C8B-B14F-4D97-AF65-F5344CB8AC3E}">
        <p14:creationId xmlns:p14="http://schemas.microsoft.com/office/powerpoint/2010/main" val="4072651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3548" y="260756"/>
            <a:ext cx="7729728" cy="1188720"/>
          </a:xfrm>
        </p:spPr>
        <p:txBody>
          <a:bodyPr>
            <a:normAutofit fontScale="90000"/>
          </a:bodyPr>
          <a:lstStyle/>
          <a:p>
            <a:r>
              <a:rPr lang="en-US" sz="4000" b="0" dirty="0"/>
              <a:t>Drainage through periodontal pocket </a:t>
            </a:r>
            <a:endParaRPr lang="en-IN" sz="4000" b="0" dirty="0"/>
          </a:p>
        </p:txBody>
      </p:sp>
      <p:sp>
        <p:nvSpPr>
          <p:cNvPr id="3" name="Content Placeholder 2"/>
          <p:cNvSpPr>
            <a:spLocks noGrp="1"/>
          </p:cNvSpPr>
          <p:nvPr>
            <p:ph idx="1"/>
          </p:nvPr>
        </p:nvSpPr>
        <p:spPr>
          <a:xfrm>
            <a:off x="170065" y="1935921"/>
            <a:ext cx="8821535" cy="3695136"/>
          </a:xfrm>
        </p:spPr>
        <p:txBody>
          <a:bodyPr>
            <a:normAutofit/>
          </a:bodyPr>
          <a:lstStyle/>
          <a:p>
            <a:pPr algn="just"/>
            <a:r>
              <a:rPr lang="en-US" sz="2400" dirty="0"/>
              <a:t>The peripheral area around the abscess is anesthetized with sufficient topical and local anesthetic agents to ensure comfort. </a:t>
            </a:r>
          </a:p>
          <a:p>
            <a:pPr algn="just"/>
            <a:r>
              <a:rPr lang="en-US" sz="2400" dirty="0"/>
              <a:t>The pocket wall is gently retracted with a periodontal probe or curette in an attempt to initiate drainage through the pocket entrance. </a:t>
            </a:r>
          </a:p>
          <a:p>
            <a:pPr algn="just"/>
            <a:r>
              <a:rPr lang="en-US" sz="2400" dirty="0"/>
              <a:t>Gentle digital pressure and irrigation may be used to express the exudate and drain the pocket.</a:t>
            </a:r>
          </a:p>
        </p:txBody>
      </p:sp>
    </p:spTree>
    <p:extLst>
      <p:ext uri="{BB962C8B-B14F-4D97-AF65-F5344CB8AC3E}">
        <p14:creationId xmlns:p14="http://schemas.microsoft.com/office/powerpoint/2010/main" val="3124174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673" y="1231802"/>
            <a:ext cx="9379527" cy="4614815"/>
          </a:xfrm>
        </p:spPr>
        <p:txBody>
          <a:bodyPr>
            <a:normAutofit/>
          </a:bodyPr>
          <a:lstStyle/>
          <a:p>
            <a:pPr algn="just"/>
            <a:r>
              <a:rPr lang="en-US" sz="2400" dirty="0"/>
              <a:t>If the lesion is minimal and access is uncomplicated, debridement in the form of scaling and root </a:t>
            </a:r>
            <a:r>
              <a:rPr lang="en-US" sz="2400" dirty="0" err="1"/>
              <a:t>planing</a:t>
            </a:r>
            <a:r>
              <a:rPr lang="en-US" sz="2400" dirty="0"/>
              <a:t> may be undertaken at this appointment.</a:t>
            </a:r>
          </a:p>
          <a:p>
            <a:pPr algn="just"/>
            <a:r>
              <a:rPr lang="en-US" sz="2400" dirty="0"/>
              <a:t>If the lesion is large and drainage cannot be established, root debridement by scaling and root </a:t>
            </a:r>
            <a:r>
              <a:rPr lang="en-US" sz="2400" dirty="0" err="1"/>
              <a:t>planing</a:t>
            </a:r>
            <a:r>
              <a:rPr lang="en-US" sz="2400" dirty="0"/>
              <a:t> or surgical access should be delayed until the major clinical signs have subsided.</a:t>
            </a:r>
            <a:endParaRPr lang="en-IN" sz="2400" dirty="0"/>
          </a:p>
          <a:p>
            <a:pPr algn="just"/>
            <a:r>
              <a:rPr lang="en-US" sz="2400" dirty="0"/>
              <a:t>In these</a:t>
            </a:r>
            <a:r>
              <a:rPr lang="en-IN" sz="2400" dirty="0"/>
              <a:t> </a:t>
            </a:r>
            <a:r>
              <a:rPr lang="en-US" sz="2400" dirty="0"/>
              <a:t>patients, use of adjunctive systemic antibiotics with a short term high-dose regimen is recommended. </a:t>
            </a:r>
          </a:p>
        </p:txBody>
      </p:sp>
    </p:spTree>
    <p:extLst>
      <p:ext uri="{BB962C8B-B14F-4D97-AF65-F5344CB8AC3E}">
        <p14:creationId xmlns:p14="http://schemas.microsoft.com/office/powerpoint/2010/main" val="23390974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BA49C-B0FF-B150-4E4E-E0B90D991593}"/>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3A35D5F7-A462-DA58-4432-B2E4B0E8FA3D}"/>
              </a:ext>
            </a:extLst>
          </p:cNvPr>
          <p:cNvPicPr>
            <a:picLocks noGrp="1" noChangeAspect="1"/>
          </p:cNvPicPr>
          <p:nvPr>
            <p:ph idx="1"/>
          </p:nvPr>
        </p:nvPicPr>
        <p:blipFill>
          <a:blip r:embed="rId2"/>
          <a:stretch>
            <a:fillRect/>
          </a:stretch>
        </p:blipFill>
        <p:spPr>
          <a:xfrm>
            <a:off x="298278" y="119311"/>
            <a:ext cx="9662586" cy="6538247"/>
          </a:xfrm>
          <a:prstGeom prst="rect">
            <a:avLst/>
          </a:prstGeom>
        </p:spPr>
      </p:pic>
    </p:spTree>
    <p:extLst>
      <p:ext uri="{BB962C8B-B14F-4D97-AF65-F5344CB8AC3E}">
        <p14:creationId xmlns:p14="http://schemas.microsoft.com/office/powerpoint/2010/main" val="2773697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81" y="252846"/>
            <a:ext cx="11581891" cy="6182050"/>
          </a:xfrm>
        </p:spPr>
        <p:txBody>
          <a:bodyPr>
            <a:normAutofit/>
          </a:bodyPr>
          <a:lstStyle/>
          <a:p>
            <a:pPr algn="just"/>
            <a:r>
              <a:rPr lang="en-US" sz="2400" dirty="0"/>
              <a:t>The </a:t>
            </a:r>
            <a:r>
              <a:rPr lang="en-US" sz="2400" b="1" i="1" dirty="0"/>
              <a:t>periodontal abscess </a:t>
            </a:r>
            <a:r>
              <a:rPr lang="en-US" sz="2400" dirty="0"/>
              <a:t>is an infection </a:t>
            </a:r>
            <a:r>
              <a:rPr lang="en-US" sz="2400" b="1" dirty="0"/>
              <a:t>located contiguous to the periodontal pocket</a:t>
            </a:r>
            <a:r>
              <a:rPr lang="en-US" sz="2400" dirty="0"/>
              <a:t> and may result in </a:t>
            </a:r>
            <a:r>
              <a:rPr lang="en-US" sz="2400" b="1" dirty="0"/>
              <a:t>destruction of the periodontal ligament and alveolar bone</a:t>
            </a:r>
            <a:r>
              <a:rPr lang="en-US" sz="2400" dirty="0"/>
              <a:t>. </a:t>
            </a:r>
          </a:p>
          <a:p>
            <a:pPr algn="just"/>
            <a:r>
              <a:rPr lang="en-US" sz="2400" dirty="0"/>
              <a:t>The </a:t>
            </a:r>
            <a:r>
              <a:rPr lang="en-US" sz="2400" b="1" i="1" dirty="0" err="1"/>
              <a:t>pericoronal</a:t>
            </a:r>
            <a:r>
              <a:rPr lang="en-US" sz="2400" b="1" i="1" dirty="0"/>
              <a:t> abscess </a:t>
            </a:r>
            <a:r>
              <a:rPr lang="en-US" sz="2400" dirty="0"/>
              <a:t>is associated with the </a:t>
            </a:r>
            <a:r>
              <a:rPr lang="en-US" sz="2400" b="1" dirty="0"/>
              <a:t>crown of a partially erupted tooth.</a:t>
            </a:r>
            <a:endParaRPr lang="en-IN" sz="2400" b="1" dirty="0"/>
          </a:p>
          <a:p>
            <a:endParaRPr lang="en-IN" sz="2400" dirty="0"/>
          </a:p>
        </p:txBody>
      </p:sp>
    </p:spTree>
    <p:extLst>
      <p:ext uri="{BB962C8B-B14F-4D97-AF65-F5344CB8AC3E}">
        <p14:creationId xmlns:p14="http://schemas.microsoft.com/office/powerpoint/2010/main" val="100096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Drainage through external incision</a:t>
            </a:r>
            <a:endParaRPr lang="en-IN" sz="4000" b="0" dirty="0"/>
          </a:p>
        </p:txBody>
      </p:sp>
      <p:sp>
        <p:nvSpPr>
          <p:cNvPr id="3" name="Content Placeholder 2"/>
          <p:cNvSpPr>
            <a:spLocks noGrp="1"/>
          </p:cNvSpPr>
          <p:nvPr>
            <p:ph idx="1"/>
          </p:nvPr>
        </p:nvSpPr>
        <p:spPr>
          <a:xfrm>
            <a:off x="512619" y="2248464"/>
            <a:ext cx="11388436" cy="3695136"/>
          </a:xfrm>
        </p:spPr>
        <p:txBody>
          <a:bodyPr>
            <a:normAutofit/>
          </a:bodyPr>
          <a:lstStyle/>
          <a:p>
            <a:pPr algn="just"/>
            <a:r>
              <a:rPr lang="en-US" sz="2400" dirty="0"/>
              <a:t>To drain the abscess, the lesion is dried and isolated with gauze sponges. </a:t>
            </a:r>
          </a:p>
          <a:p>
            <a:pPr algn="just"/>
            <a:r>
              <a:rPr lang="en-US" sz="2400" dirty="0"/>
              <a:t>A topical anesthetic agent is applied, followed by a local anesthetic agent injected peripheral to the lesion. </a:t>
            </a:r>
          </a:p>
          <a:p>
            <a:pPr algn="just"/>
            <a:r>
              <a:rPr lang="en-US" sz="2400" dirty="0"/>
              <a:t>A vertical incision through the most fluctuant center of the abscess is made with a no. 15 surgical blade. </a:t>
            </a:r>
          </a:p>
        </p:txBody>
      </p:sp>
    </p:spTree>
    <p:extLst>
      <p:ext uri="{BB962C8B-B14F-4D97-AF65-F5344CB8AC3E}">
        <p14:creationId xmlns:p14="http://schemas.microsoft.com/office/powerpoint/2010/main" val="982919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7" y="1417191"/>
            <a:ext cx="11637817" cy="3902955"/>
          </a:xfrm>
        </p:spPr>
        <p:txBody>
          <a:bodyPr>
            <a:noAutofit/>
          </a:bodyPr>
          <a:lstStyle/>
          <a:p>
            <a:pPr algn="just"/>
            <a:r>
              <a:rPr lang="en-US" sz="2400" dirty="0"/>
              <a:t>The tissue lateral to the incision can be separated with a curette or periosteal elevator. </a:t>
            </a:r>
          </a:p>
          <a:p>
            <a:pPr algn="just"/>
            <a:r>
              <a:rPr lang="en-US" sz="2400" dirty="0"/>
              <a:t>The fluctuant matter is expressed, and the wound edges are approximated under light digital pressure </a:t>
            </a:r>
            <a:r>
              <a:rPr lang="en-IN" sz="2400" dirty="0"/>
              <a:t>with a moist gauze pad.</a:t>
            </a:r>
          </a:p>
          <a:p>
            <a:pPr algn="just"/>
            <a:r>
              <a:rPr lang="en-US" sz="2400" dirty="0"/>
              <a:t>In abscesses manifesting with severe swelling and inflammation, aggressive mechanical instrumentation should be delayed in favor of antibiotic therapy to avoid damage to healthy contiguous periodontal </a:t>
            </a:r>
            <a:r>
              <a:rPr lang="en-IN" sz="2400" dirty="0"/>
              <a:t>tissues.</a:t>
            </a:r>
          </a:p>
          <a:p>
            <a:pPr algn="just"/>
            <a:r>
              <a:rPr lang="en-US" sz="2400" dirty="0"/>
              <a:t>Once bleeding and suppuration have ceased, the patient may be dismissed. </a:t>
            </a:r>
          </a:p>
          <a:p>
            <a:pPr algn="just"/>
            <a:endParaRPr lang="en-IN" sz="2400" dirty="0"/>
          </a:p>
        </p:txBody>
      </p:sp>
    </p:spTree>
    <p:extLst>
      <p:ext uri="{BB962C8B-B14F-4D97-AF65-F5344CB8AC3E}">
        <p14:creationId xmlns:p14="http://schemas.microsoft.com/office/powerpoint/2010/main" val="3536099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0" dirty="0"/>
              <a:t>Post treatment instructions</a:t>
            </a:r>
            <a:endParaRPr lang="en-IN" sz="4000" b="0" dirty="0"/>
          </a:p>
        </p:txBody>
      </p:sp>
      <p:sp>
        <p:nvSpPr>
          <p:cNvPr id="3" name="Content Placeholder 2"/>
          <p:cNvSpPr>
            <a:spLocks noGrp="1"/>
          </p:cNvSpPr>
          <p:nvPr>
            <p:ph idx="1"/>
          </p:nvPr>
        </p:nvSpPr>
        <p:spPr>
          <a:xfrm>
            <a:off x="429490" y="2290026"/>
            <a:ext cx="10838066" cy="4138481"/>
          </a:xfrm>
        </p:spPr>
        <p:txBody>
          <a:bodyPr>
            <a:normAutofit/>
          </a:bodyPr>
          <a:lstStyle/>
          <a:p>
            <a:pPr marL="0" indent="0">
              <a:buNone/>
            </a:pPr>
            <a:r>
              <a:rPr lang="en-US" sz="2400" dirty="0"/>
              <a:t>a. Frequent rinsing with warm salt water.</a:t>
            </a:r>
          </a:p>
          <a:p>
            <a:pPr marL="0" indent="0">
              <a:buNone/>
            </a:pPr>
            <a:r>
              <a:rPr lang="en-US" sz="2400" dirty="0"/>
              <a:t>b. Periodic application of chlorhexidine gluconate (either rinsing/ cleaning locally with a cotton tipped swab)</a:t>
            </a:r>
          </a:p>
          <a:p>
            <a:pPr marL="0" indent="0">
              <a:buNone/>
            </a:pPr>
            <a:r>
              <a:rPr lang="en-US" sz="2400" dirty="0"/>
              <a:t>c. Reduce exertion and increase fluid intake</a:t>
            </a:r>
          </a:p>
          <a:p>
            <a:pPr marL="0" indent="0">
              <a:buNone/>
            </a:pPr>
            <a:r>
              <a:rPr lang="da-DK" sz="2400" dirty="0"/>
              <a:t>d. Analgesics for patient comfort.</a:t>
            </a:r>
            <a:endParaRPr lang="en-US" sz="2400" dirty="0"/>
          </a:p>
        </p:txBody>
      </p:sp>
    </p:spTree>
    <p:extLst>
      <p:ext uri="{BB962C8B-B14F-4D97-AF65-F5344CB8AC3E}">
        <p14:creationId xmlns:p14="http://schemas.microsoft.com/office/powerpoint/2010/main" val="2467203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536" y="401782"/>
            <a:ext cx="10353761" cy="966103"/>
          </a:xfrm>
        </p:spPr>
        <p:txBody>
          <a:bodyPr>
            <a:normAutofit/>
          </a:bodyPr>
          <a:lstStyle/>
          <a:p>
            <a:r>
              <a:rPr lang="en-IN" sz="4000" b="0" dirty="0"/>
              <a:t>Periodontal surgery</a:t>
            </a:r>
            <a:endParaRPr lang="en-IN" sz="4000" dirty="0"/>
          </a:p>
        </p:txBody>
      </p:sp>
      <p:sp>
        <p:nvSpPr>
          <p:cNvPr id="3" name="Content Placeholder 2"/>
          <p:cNvSpPr>
            <a:spLocks noGrp="1"/>
          </p:cNvSpPr>
          <p:nvPr>
            <p:ph idx="1"/>
          </p:nvPr>
        </p:nvSpPr>
        <p:spPr>
          <a:xfrm>
            <a:off x="290944" y="1500319"/>
            <a:ext cx="11720946" cy="3695136"/>
          </a:xfrm>
        </p:spPr>
        <p:txBody>
          <a:bodyPr>
            <a:noAutofit/>
          </a:bodyPr>
          <a:lstStyle/>
          <a:p>
            <a:pPr algn="just"/>
            <a:r>
              <a:rPr lang="en-US" sz="2400" dirty="0"/>
              <a:t>Surgical therapy (</a:t>
            </a:r>
            <a:r>
              <a:rPr lang="en-US" sz="2400" dirty="0" err="1"/>
              <a:t>gingivectomy</a:t>
            </a:r>
            <a:r>
              <a:rPr lang="en-US" sz="2400" dirty="0"/>
              <a:t> or flap procedures) has also been advocated mainly in abscesses which are associated with deep vertical defects, where the resolution of the abscess may only be achieved by a surgical operation.</a:t>
            </a:r>
          </a:p>
          <a:p>
            <a:pPr algn="just"/>
            <a:r>
              <a:rPr lang="en-US" sz="2400" dirty="0"/>
              <a:t>Surgical flaps have also been proposed in cases in which the calculus is left </a:t>
            </a:r>
            <a:r>
              <a:rPr lang="en-US" sz="2400" dirty="0" err="1"/>
              <a:t>subgingivally</a:t>
            </a:r>
            <a:r>
              <a:rPr lang="en-US" sz="2400" dirty="0"/>
              <a:t> after the treatment.</a:t>
            </a:r>
          </a:p>
          <a:p>
            <a:pPr algn="just"/>
            <a:r>
              <a:rPr lang="en-US" sz="2400" dirty="0"/>
              <a:t>The main objective of the therapy is to eliminate the remaining calculus and to obtain drainage at the same time.</a:t>
            </a:r>
          </a:p>
          <a:p>
            <a:pPr algn="just"/>
            <a:r>
              <a:rPr lang="en-US" sz="2400" dirty="0"/>
              <a:t>A therapy, with a combination of an access flap with deep scaling and irrigation with chlorhexidine, has also been proposed.</a:t>
            </a:r>
          </a:p>
        </p:txBody>
      </p:sp>
    </p:spTree>
    <p:extLst>
      <p:ext uri="{BB962C8B-B14F-4D97-AF65-F5344CB8AC3E}">
        <p14:creationId xmlns:p14="http://schemas.microsoft.com/office/powerpoint/2010/main" val="26159740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63238"/>
            <a:ext cx="10353761" cy="914400"/>
          </a:xfrm>
        </p:spPr>
        <p:txBody>
          <a:bodyPr>
            <a:normAutofit/>
          </a:bodyPr>
          <a:lstStyle/>
          <a:p>
            <a:r>
              <a:rPr lang="en-US" sz="4000" b="0" dirty="0"/>
              <a:t>Extraction of tooth</a:t>
            </a:r>
            <a:endParaRPr lang="en-IN" sz="4000" b="0" dirty="0"/>
          </a:p>
        </p:txBody>
      </p:sp>
      <p:sp>
        <p:nvSpPr>
          <p:cNvPr id="3" name="Content Placeholder 2"/>
          <p:cNvSpPr>
            <a:spLocks noGrp="1"/>
          </p:cNvSpPr>
          <p:nvPr>
            <p:ph idx="1"/>
          </p:nvPr>
        </p:nvSpPr>
        <p:spPr>
          <a:xfrm>
            <a:off x="424165" y="1177638"/>
            <a:ext cx="11333019" cy="3695136"/>
          </a:xfrm>
        </p:spPr>
        <p:txBody>
          <a:bodyPr>
            <a:noAutofit/>
          </a:bodyPr>
          <a:lstStyle/>
          <a:p>
            <a:pPr algn="just"/>
            <a:r>
              <a:rPr lang="en-US" sz="2400" dirty="0"/>
              <a:t>Extraction of the tooth is the last resort to treat the periodontal abscess. </a:t>
            </a:r>
          </a:p>
          <a:p>
            <a:pPr algn="just"/>
            <a:r>
              <a:rPr lang="en-US" sz="2400" dirty="0"/>
              <a:t>However, there are certain guidelines for assessing poor/ hopeless prognosis before extracting the tooth. </a:t>
            </a:r>
          </a:p>
          <a:p>
            <a:pPr algn="just"/>
            <a:r>
              <a:rPr lang="en-US" sz="2400" dirty="0"/>
              <a:t>The </a:t>
            </a:r>
            <a:r>
              <a:rPr lang="en-IN" sz="2400" dirty="0"/>
              <a:t>guidelines are as follows:</a:t>
            </a:r>
          </a:p>
          <a:p>
            <a:pPr marL="0" indent="0" algn="just">
              <a:buNone/>
            </a:pPr>
            <a:r>
              <a:rPr lang="en-US" sz="2400" dirty="0"/>
              <a:t>a. Horizontal mobility more than 1mm.</a:t>
            </a:r>
          </a:p>
          <a:p>
            <a:pPr marL="0" indent="0" algn="just">
              <a:buNone/>
            </a:pPr>
            <a:r>
              <a:rPr lang="en-US" sz="2400" dirty="0"/>
              <a:t>b. Class II-III furcation involvement of a molar.</a:t>
            </a:r>
          </a:p>
          <a:p>
            <a:pPr marL="0" indent="0" algn="just">
              <a:buNone/>
            </a:pPr>
            <a:r>
              <a:rPr lang="en-US" sz="2400" dirty="0"/>
              <a:t>c. Probing depth &gt; 8 mm.</a:t>
            </a:r>
          </a:p>
          <a:p>
            <a:pPr marL="0" indent="0" algn="just">
              <a:buNone/>
            </a:pPr>
            <a:r>
              <a:rPr lang="en-US" sz="2400" dirty="0"/>
              <a:t>d. Poor response to therapy.</a:t>
            </a:r>
          </a:p>
          <a:p>
            <a:pPr marL="0" indent="0" algn="just">
              <a:buNone/>
            </a:pPr>
            <a:r>
              <a:rPr lang="en-US" sz="2400" dirty="0"/>
              <a:t>e. More than 40% alveolar bone loss.</a:t>
            </a:r>
            <a:endParaRPr lang="en-IN" sz="2400" dirty="0"/>
          </a:p>
        </p:txBody>
      </p:sp>
    </p:spTree>
    <p:extLst>
      <p:ext uri="{BB962C8B-B14F-4D97-AF65-F5344CB8AC3E}">
        <p14:creationId xmlns:p14="http://schemas.microsoft.com/office/powerpoint/2010/main" val="3555804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D978F-BF3E-10C8-3C67-0072ECE334D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079AFD-BBCE-3AAB-8FB8-3C674821E5DF}"/>
              </a:ext>
            </a:extLst>
          </p:cNvPr>
          <p:cNvSpPr>
            <a:spLocks noGrp="1"/>
          </p:cNvSpPr>
          <p:nvPr>
            <p:ph idx="1"/>
          </p:nvPr>
        </p:nvSpPr>
        <p:spPr/>
        <p:txBody>
          <a:bodyPr>
            <a:normAutofit/>
          </a:bodyPr>
          <a:lstStyle/>
          <a:p>
            <a:r>
              <a:rPr lang="en-US" altLang="zh-CN" sz="9600" b="1"/>
              <a:t>Thank</a:t>
            </a:r>
            <a:r>
              <a:rPr lang="zh-CN" altLang="en-US" sz="9600" b="1"/>
              <a:t> </a:t>
            </a:r>
            <a:r>
              <a:rPr lang="en-US" altLang="zh-CN" sz="9600" b="1"/>
              <a:t>you</a:t>
            </a:r>
            <a:endParaRPr lang="en-US" sz="9600" b="1"/>
          </a:p>
        </p:txBody>
      </p:sp>
    </p:spTree>
    <p:extLst>
      <p:ext uri="{BB962C8B-B14F-4D97-AF65-F5344CB8AC3E}">
        <p14:creationId xmlns:p14="http://schemas.microsoft.com/office/powerpoint/2010/main" val="1589815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2340" y="531715"/>
            <a:ext cx="10353761" cy="799848"/>
          </a:xfrm>
        </p:spPr>
        <p:txBody>
          <a:bodyPr>
            <a:normAutofit fontScale="90000"/>
          </a:bodyPr>
          <a:lstStyle/>
          <a:p>
            <a:r>
              <a:rPr lang="en-US" sz="4000" b="0" dirty="0"/>
              <a:t>Gingival abscess</a:t>
            </a:r>
            <a:endParaRPr lang="en-IN" sz="4000" b="0" dirty="0"/>
          </a:p>
        </p:txBody>
      </p:sp>
      <p:sp>
        <p:nvSpPr>
          <p:cNvPr id="3" name="Content Placeholder 2"/>
          <p:cNvSpPr>
            <a:spLocks noGrp="1"/>
          </p:cNvSpPr>
          <p:nvPr>
            <p:ph idx="1"/>
          </p:nvPr>
        </p:nvSpPr>
        <p:spPr>
          <a:xfrm>
            <a:off x="1" y="1935921"/>
            <a:ext cx="8645236" cy="3695136"/>
          </a:xfrm>
        </p:spPr>
        <p:txBody>
          <a:bodyPr>
            <a:normAutofit/>
          </a:bodyPr>
          <a:lstStyle/>
          <a:p>
            <a:pPr algn="just"/>
            <a:r>
              <a:rPr lang="en-US" sz="2400" dirty="0"/>
              <a:t>The gingival abscess is a localized acute inflammatory lesion that may arise from a variety of sources, including microbial plaque infection, trauma, and foreign body impaction.</a:t>
            </a:r>
          </a:p>
          <a:p>
            <a:pPr algn="just"/>
            <a:r>
              <a:rPr lang="en-US" sz="2400" dirty="0"/>
              <a:t>Clinical features include a red, smooth, sometimes painful, often fluctuant swelling</a:t>
            </a:r>
            <a:endParaRPr lang="en-IN" sz="2400" dirty="0"/>
          </a:p>
        </p:txBody>
      </p:sp>
      <p:graphicFrame>
        <p:nvGraphicFramePr>
          <p:cNvPr id="6" name="Table 6">
            <a:extLst>
              <a:ext uri="{FF2B5EF4-FFF2-40B4-BE49-F238E27FC236}">
                <a16:creationId xmlns:a16="http://schemas.microsoft.com/office/drawing/2014/main" id="{9A51FE9D-932A-B61B-C658-3E640CB86F3F}"/>
              </a:ext>
            </a:extLst>
          </p:cNvPr>
          <p:cNvGraphicFramePr>
            <a:graphicFrameLocks noGrp="1"/>
          </p:cNvGraphicFramePr>
          <p:nvPr>
            <p:extLst>
              <p:ext uri="{D42A27DB-BD31-4B8C-83A1-F6EECF244321}">
                <p14:modId xmlns:p14="http://schemas.microsoft.com/office/powerpoint/2010/main" val="1912448859"/>
              </p:ext>
            </p:extLst>
          </p:nvPr>
        </p:nvGraphicFramePr>
        <p:xfrm>
          <a:off x="1052340" y="5422446"/>
          <a:ext cx="8127999" cy="1112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5258767"/>
                    </a:ext>
                  </a:extLst>
                </a:gridCol>
                <a:gridCol w="2709333">
                  <a:extLst>
                    <a:ext uri="{9D8B030D-6E8A-4147-A177-3AD203B41FA5}">
                      <a16:colId xmlns:a16="http://schemas.microsoft.com/office/drawing/2014/main" val="4016575421"/>
                    </a:ext>
                  </a:extLst>
                </a:gridCol>
                <a:gridCol w="2709333">
                  <a:extLst>
                    <a:ext uri="{9D8B030D-6E8A-4147-A177-3AD203B41FA5}">
                      <a16:colId xmlns:a16="http://schemas.microsoft.com/office/drawing/2014/main" val="1718890911"/>
                    </a:ext>
                  </a:extLst>
                </a:gridCol>
              </a:tblGrid>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75616626"/>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489167044"/>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52388525"/>
                  </a:ext>
                </a:extLst>
              </a:tr>
            </a:tbl>
          </a:graphicData>
        </a:graphic>
      </p:graphicFrame>
    </p:spTree>
    <p:extLst>
      <p:ext uri="{BB962C8B-B14F-4D97-AF65-F5344CB8AC3E}">
        <p14:creationId xmlns:p14="http://schemas.microsoft.com/office/powerpoint/2010/main" val="117259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C4AA-DD47-335A-9A28-F99E6AF9C621}"/>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48D31DD4-33E6-904D-B868-A12631A262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8967" y="178967"/>
            <a:ext cx="12013033" cy="6679033"/>
          </a:xfrm>
        </p:spPr>
      </p:pic>
    </p:spTree>
    <p:extLst>
      <p:ext uri="{BB962C8B-B14F-4D97-AF65-F5344CB8AC3E}">
        <p14:creationId xmlns:p14="http://schemas.microsoft.com/office/powerpoint/2010/main" val="2765812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029" y="180182"/>
            <a:ext cx="10353761" cy="861151"/>
          </a:xfrm>
        </p:spPr>
        <p:txBody>
          <a:bodyPr>
            <a:normAutofit fontScale="90000"/>
          </a:bodyPr>
          <a:lstStyle/>
          <a:p>
            <a:r>
              <a:rPr lang="en-US" sz="4000" b="0" dirty="0"/>
              <a:t>Periodontal abscess</a:t>
            </a:r>
            <a:endParaRPr lang="en-IN" sz="4000" b="0" dirty="0"/>
          </a:p>
        </p:txBody>
      </p:sp>
      <p:sp>
        <p:nvSpPr>
          <p:cNvPr id="3" name="Content Placeholder 2"/>
          <p:cNvSpPr>
            <a:spLocks noGrp="1"/>
          </p:cNvSpPr>
          <p:nvPr>
            <p:ph idx="1"/>
          </p:nvPr>
        </p:nvSpPr>
        <p:spPr>
          <a:xfrm>
            <a:off x="80617" y="1463335"/>
            <a:ext cx="9010455" cy="4106192"/>
          </a:xfrm>
        </p:spPr>
        <p:txBody>
          <a:bodyPr>
            <a:normAutofit/>
          </a:bodyPr>
          <a:lstStyle/>
          <a:p>
            <a:pPr algn="just"/>
            <a:r>
              <a:rPr lang="en-US" sz="2400" dirty="0"/>
              <a:t>Periodontal abscesses are typically found in patients with untreated periodontitis and in association with moderate to deep periodontal </a:t>
            </a:r>
            <a:r>
              <a:rPr lang="en-IN" sz="2400" dirty="0"/>
              <a:t>pockets.</a:t>
            </a:r>
            <a:r>
              <a:rPr lang="en-IN" sz="2400" baseline="30000" dirty="0"/>
              <a:t>1</a:t>
            </a:r>
          </a:p>
          <a:p>
            <a:pPr algn="just"/>
            <a:r>
              <a:rPr lang="en-IN" sz="2400" dirty="0"/>
              <a:t>Periodontal abscesses often arise as acute exacerbations </a:t>
            </a:r>
            <a:r>
              <a:rPr lang="en-US" sz="2400" dirty="0"/>
              <a:t>of preexisting pockets. </a:t>
            </a:r>
            <a:r>
              <a:rPr lang="en-IN" sz="2400" baseline="30000" dirty="0"/>
              <a:t>2</a:t>
            </a:r>
            <a:endParaRPr lang="en-US" sz="2400" dirty="0"/>
          </a:p>
          <a:p>
            <a:pPr algn="just"/>
            <a:r>
              <a:rPr lang="en-US" sz="2400" dirty="0"/>
              <a:t>Primarily related to incomplete calculus removal, periodontal abscesses have been linked to several clinical situations.</a:t>
            </a:r>
            <a:r>
              <a:rPr lang="en-IN" sz="2400" baseline="30000" dirty="0"/>
              <a:t> 3</a:t>
            </a:r>
            <a:endParaRPr lang="en-US" sz="2400" dirty="0"/>
          </a:p>
        </p:txBody>
      </p:sp>
      <p:sp>
        <p:nvSpPr>
          <p:cNvPr id="6" name="TextBox 5">
            <a:extLst>
              <a:ext uri="{FF2B5EF4-FFF2-40B4-BE49-F238E27FC236}">
                <a16:creationId xmlns:a16="http://schemas.microsoft.com/office/drawing/2014/main" id="{A0772E39-5399-A0DF-00AC-EB8999DD6D2C}"/>
              </a:ext>
            </a:extLst>
          </p:cNvPr>
          <p:cNvSpPr txBox="1"/>
          <p:nvPr/>
        </p:nvSpPr>
        <p:spPr>
          <a:xfrm>
            <a:off x="5170464" y="2515793"/>
            <a:ext cx="1828800" cy="1828800"/>
          </a:xfrm>
          <a:prstGeom prst="rect">
            <a:avLst/>
          </a:prstGeom>
          <a:noFill/>
        </p:spPr>
        <p:txBody>
          <a:bodyPr wrap="square" rtlCol="0">
            <a:spAutoFit/>
          </a:bodyPr>
          <a:lstStyle/>
          <a:p>
            <a:pPr algn="l"/>
            <a:endParaRPr lang="en-US"/>
          </a:p>
        </p:txBody>
      </p:sp>
    </p:spTree>
    <p:extLst>
      <p:ext uri="{BB962C8B-B14F-4D97-AF65-F5344CB8AC3E}">
        <p14:creationId xmlns:p14="http://schemas.microsoft.com/office/powerpoint/2010/main" val="3037837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D5C84-7B00-F46C-D473-3B6FC63A7BA0}"/>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EAB71621-4214-C515-B18B-B09DB5DED9E9}"/>
              </a:ext>
            </a:extLst>
          </p:cNvPr>
          <p:cNvPicPr>
            <a:picLocks noGrp="1" noChangeAspect="1"/>
          </p:cNvPicPr>
          <p:nvPr>
            <p:ph idx="1"/>
          </p:nvPr>
        </p:nvPicPr>
        <p:blipFill>
          <a:blip r:embed="rId2"/>
          <a:stretch>
            <a:fillRect/>
          </a:stretch>
        </p:blipFill>
        <p:spPr>
          <a:xfrm>
            <a:off x="1789666" y="250737"/>
            <a:ext cx="9604541" cy="6275578"/>
          </a:xfrm>
          <a:prstGeom prst="rect">
            <a:avLst/>
          </a:prstGeom>
        </p:spPr>
      </p:pic>
    </p:spTree>
    <p:extLst>
      <p:ext uri="{BB962C8B-B14F-4D97-AF65-F5344CB8AC3E}">
        <p14:creationId xmlns:p14="http://schemas.microsoft.com/office/powerpoint/2010/main" val="1102522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621E-CA20-A05B-0C3B-8B3324C7686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4B7531FD-8E56-6105-DF46-2137C66617A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5105"/>
            <a:ext cx="12192000" cy="6585970"/>
          </a:xfrm>
        </p:spPr>
      </p:pic>
    </p:spTree>
    <p:extLst>
      <p:ext uri="{BB962C8B-B14F-4D97-AF65-F5344CB8AC3E}">
        <p14:creationId xmlns:p14="http://schemas.microsoft.com/office/powerpoint/2010/main" val="1791257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EF6E6-CB07-2B3B-5642-2390161B748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23C65AF7-71AD-F72A-7F0D-609679B07AC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9593" y="119311"/>
            <a:ext cx="10678339" cy="6597902"/>
          </a:xfrm>
        </p:spPr>
      </p:pic>
    </p:spTree>
    <p:extLst>
      <p:ext uri="{BB962C8B-B14F-4D97-AF65-F5344CB8AC3E}">
        <p14:creationId xmlns:p14="http://schemas.microsoft.com/office/powerpoint/2010/main" val="41575510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Damask</Template>
  <TotalTime>2</TotalTime>
  <Words>2055</Words>
  <Application>Microsoft Office PowerPoint</Application>
  <PresentationFormat>Widescreen</PresentationFormat>
  <Paragraphs>127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Parcel</vt:lpstr>
      <vt:lpstr>Periodontal Abscess </vt:lpstr>
      <vt:lpstr>abscess</vt:lpstr>
      <vt:lpstr>PowerPoint Presentation</vt:lpstr>
      <vt:lpstr>Gingival abscess</vt:lpstr>
      <vt:lpstr>PowerPoint Presentation</vt:lpstr>
      <vt:lpstr>Periodontal abscess</vt:lpstr>
      <vt:lpstr>PowerPoint Presentation</vt:lpstr>
      <vt:lpstr>PowerPoint Presentation</vt:lpstr>
      <vt:lpstr>PowerPoint Presentation</vt:lpstr>
      <vt:lpstr>PowerPoint Presentation</vt:lpstr>
      <vt:lpstr>PowerPoint Presentation</vt:lpstr>
      <vt:lpstr>PowerPoint Presentation</vt:lpstr>
      <vt:lpstr>microbiology</vt:lpstr>
      <vt:lpstr>histopathology</vt:lpstr>
      <vt:lpstr>Acute  v/s chronic abscess </vt:lpstr>
      <vt:lpstr>PowerPoint Presentation</vt:lpstr>
      <vt:lpstr>PowerPoint Presentation</vt:lpstr>
      <vt:lpstr>PowerPoint Presentation</vt:lpstr>
      <vt:lpstr>Periodontal v/s pulpal  </vt:lpstr>
      <vt:lpstr>PowerPoint Presentation</vt:lpstr>
      <vt:lpstr>Treatment </vt:lpstr>
      <vt:lpstr>PowerPoint Presentation</vt:lpstr>
      <vt:lpstr>Immediate management</vt:lpstr>
      <vt:lpstr>PowerPoint Presentation</vt:lpstr>
      <vt:lpstr>PowerPoint Presentation</vt:lpstr>
      <vt:lpstr>Treatment modalities for periodontal abscess</vt:lpstr>
      <vt:lpstr>Drainage through periodontal pocket </vt:lpstr>
      <vt:lpstr>PowerPoint Presentation</vt:lpstr>
      <vt:lpstr>PowerPoint Presentation</vt:lpstr>
      <vt:lpstr>Drainage through external incision</vt:lpstr>
      <vt:lpstr>PowerPoint Presentation</vt:lpstr>
      <vt:lpstr>Post treatment instructions</vt:lpstr>
      <vt:lpstr>Periodontal surgery</vt:lpstr>
      <vt:lpstr>Extraction of tooth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abscess</dc:title>
  <dc:creator>dell</dc:creator>
  <cp:lastModifiedBy>Pavan Jadhav</cp:lastModifiedBy>
  <cp:revision>6</cp:revision>
  <dcterms:created xsi:type="dcterms:W3CDTF">2022-12-31T01:31:11Z</dcterms:created>
  <dcterms:modified xsi:type="dcterms:W3CDTF">2023-01-05T04:02:50Z</dcterms:modified>
</cp:coreProperties>
</file>