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9"/>
  </p:notesMasterIdLst>
  <p:handoutMasterIdLst>
    <p:handoutMasterId r:id="rId50"/>
  </p:handoutMasterIdLst>
  <p:sldIdLst>
    <p:sldId id="256" r:id="rId2"/>
    <p:sldId id="257" r:id="rId3"/>
    <p:sldId id="258" r:id="rId4"/>
    <p:sldId id="259" r:id="rId5"/>
    <p:sldId id="298" r:id="rId6"/>
    <p:sldId id="299" r:id="rId7"/>
    <p:sldId id="262" r:id="rId8"/>
    <p:sldId id="300" r:id="rId9"/>
    <p:sldId id="263" r:id="rId10"/>
    <p:sldId id="264" r:id="rId11"/>
    <p:sldId id="265" r:id="rId12"/>
    <p:sldId id="301" r:id="rId13"/>
    <p:sldId id="266" r:id="rId14"/>
    <p:sldId id="267" r:id="rId15"/>
    <p:sldId id="268" r:id="rId16"/>
    <p:sldId id="317" r:id="rId17"/>
    <p:sldId id="269" r:id="rId18"/>
    <p:sldId id="270" r:id="rId19"/>
    <p:sldId id="271" r:id="rId20"/>
    <p:sldId id="272" r:id="rId21"/>
    <p:sldId id="302" r:id="rId22"/>
    <p:sldId id="273" r:id="rId23"/>
    <p:sldId id="275" r:id="rId24"/>
    <p:sldId id="276" r:id="rId25"/>
    <p:sldId id="277" r:id="rId26"/>
    <p:sldId id="279" r:id="rId27"/>
    <p:sldId id="280" r:id="rId28"/>
    <p:sldId id="281" r:id="rId29"/>
    <p:sldId id="282" r:id="rId30"/>
    <p:sldId id="303" r:id="rId31"/>
    <p:sldId id="284" r:id="rId32"/>
    <p:sldId id="285" r:id="rId33"/>
    <p:sldId id="286" r:id="rId34"/>
    <p:sldId id="304" r:id="rId35"/>
    <p:sldId id="288" r:id="rId36"/>
    <p:sldId id="289" r:id="rId37"/>
    <p:sldId id="290" r:id="rId38"/>
    <p:sldId id="292" r:id="rId39"/>
    <p:sldId id="293" r:id="rId40"/>
    <p:sldId id="294" r:id="rId41"/>
    <p:sldId id="295" r:id="rId42"/>
    <p:sldId id="316" r:id="rId43"/>
    <p:sldId id="296" r:id="rId44"/>
    <p:sldId id="297" r:id="rId45"/>
    <p:sldId id="313" r:id="rId46"/>
    <p:sldId id="314" r:id="rId47"/>
    <p:sldId id="315" r:id="rId48"/>
  </p:sldIdLst>
  <p:sldSz cx="12192000" cy="6858000"/>
  <p:notesSz cx="6858000" cy="9144000"/>
  <p:defaultTextStyle>
    <a:defPPr rtl="0">
      <a:defRPr lang="en-GB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4" autoAdjust="0"/>
    <p:restoredTop sz="94660"/>
  </p:normalViewPr>
  <p:slideViewPr>
    <p:cSldViewPr snapToGrid="0">
      <p:cViewPr varScale="1">
        <p:scale>
          <a:sx n="88" d="100"/>
          <a:sy n="88" d="100"/>
        </p:scale>
        <p:origin x="-120" y="-1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6" d="100"/>
          <a:sy n="96" d="100"/>
        </p:scale>
        <p:origin x="3558" y="9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44B6CD91-6055-4BA8-803A-BE019916FEA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F1348C43-6703-4B62-B127-17C78C08B4C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8E63D-6FE9-403D-8E39-68FE971BAC76}" type="datetime1">
              <a:rPr lang="en-GB" smtClean="0"/>
              <a:pPr/>
              <a:t>18/05/2023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7594B0BC-D758-4808-81A5-75FE72727CE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944C0294-AD44-45E1-AAD0-0F71A65A563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BDD069-5B99-44A5-9C53-893C00A1B88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8495763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DF03DA-E8C9-45D1-B38B-0154ED478CCA}" type="datetime1">
              <a:rPr lang="en-GB" smtClean="0"/>
              <a:pPr/>
              <a:t>18/05/2023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2A64AD-2530-4DFF-8FAA-D42BF483CF81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xmlns="" val="394802122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2A64AD-2530-4DFF-8FAA-D42BF483CF81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3410966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rtlCol="0" anchor="b">
            <a:normAutofit/>
          </a:bodyPr>
          <a:lstStyle>
            <a:lvl1pPr algn="l">
              <a:defRPr sz="6600"/>
            </a:lvl1pPr>
          </a:lstStyle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 rtlCol="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en-GB" noProof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090987D-47D0-402B-96DE-E0A32AD146E1}" type="datetime1">
              <a:rPr lang="en-GB" noProof="0" smtClean="0"/>
              <a:pPr rtl="0"/>
              <a:t>18/05/2023</a:t>
            </a:fld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 rtlCol="0"/>
          <a:lstStyle/>
          <a:p>
            <a:pPr rtl="0"/>
            <a:fld id="{6D22F896-40B5-4ADD-8801-0D06FADFA095}" type="slidenum">
              <a:rPr lang="en-GB" noProof="0" smtClean="0"/>
              <a:pPr rtl="0"/>
              <a:t>‹#›</a:t>
            </a:fld>
            <a:endParaRPr lang="en-GB" noProof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52FF86A-4C07-466A-9036-3E493E72145F}" type="datetime1">
              <a:rPr lang="en-GB" noProof="0" smtClean="0"/>
              <a:pPr rtl="0"/>
              <a:t>18/05/2023</a:t>
            </a:fld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GB" noProof="0" smtClean="0"/>
              <a:pPr rtl="0"/>
              <a:t>‹#›</a:t>
            </a:fld>
            <a:endParaRPr lang="en-GB" noProof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 rtlCol="0"/>
          <a:lstStyle>
            <a:lvl1pPr algn="l">
              <a:defRPr/>
            </a:lvl1pPr>
          </a:lstStyle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 rtlCol="0"/>
          <a:lstStyle/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5421C4C-E19D-4219-A804-0FB628A9D745}" type="datetime1">
              <a:rPr lang="en-GB" noProof="0" smtClean="0"/>
              <a:pPr rtl="0"/>
              <a:t>18/05/2023</a:t>
            </a:fld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GB" noProof="0" smtClean="0"/>
              <a:pPr rtl="0"/>
              <a:t>‹#›</a:t>
            </a:fld>
            <a:endParaRPr lang="en-GB" noProof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 anchor="t"/>
          <a:lstStyle/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6A3F2DC-9CE6-45BB-9AC5-30D691C62390}" type="datetime1">
              <a:rPr lang="en-GB" noProof="0" smtClean="0"/>
              <a:pPr rtl="0"/>
              <a:t>18/05/2023</a:t>
            </a:fld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GB" noProof="0" smtClean="0"/>
              <a:pPr rtl="0"/>
              <a:t>‹#›</a:t>
            </a:fld>
            <a:endParaRPr lang="en-GB" noProof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rtlCol="0" anchor="b">
            <a:normAutofit/>
          </a:bodyPr>
          <a:lstStyle>
            <a:lvl1pPr algn="l">
              <a:defRPr sz="3600"/>
            </a:lvl1pPr>
          </a:lstStyle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 rtlCol="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9407FBD-926E-4B82-9753-B2AD707AA8ED}" type="datetime1">
              <a:rPr lang="en-GB" noProof="0" smtClean="0"/>
              <a:pPr rtl="0"/>
              <a:t>18/05/2023</a:t>
            </a:fld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GB" noProof="0" smtClean="0"/>
              <a:pPr rtl="0"/>
              <a:t>‹#›</a:t>
            </a:fld>
            <a:endParaRPr lang="en-GB" noProof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 rtlCol="0"/>
          <a:lstStyle/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 rtlCol="0"/>
          <a:lstStyle/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 rtlCol="0"/>
          <a:lstStyle/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13BE98E-D2F1-46E8-89C1-2BB0E688BA5E}" type="datetime1">
              <a:rPr lang="en-GB" noProof="0" smtClean="0"/>
              <a:pPr rtl="0"/>
              <a:t>18/05/2023</a:t>
            </a:fld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GB" noProof="0" smtClean="0"/>
              <a:pPr rtl="0"/>
              <a:t>‹#›</a:t>
            </a:fld>
            <a:endParaRPr lang="en-GB" noProof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 rtlCol="0"/>
          <a:lstStyle/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rtlCol="0"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 rtlCol="0"/>
          <a:lstStyle/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rtlCol="0"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 rtlCol="0"/>
          <a:lstStyle/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23CE2EB-862E-41BC-802E-5F3949C067FC}" type="datetime1">
              <a:rPr lang="en-GB" noProof="0" smtClean="0"/>
              <a:pPr rtl="0"/>
              <a:t>18/05/2023</a:t>
            </a:fld>
            <a:endParaRPr lang="en-GB" noProof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GB" noProof="0" smtClean="0"/>
              <a:pPr rtl="0"/>
              <a:t>‹#›</a:t>
            </a:fld>
            <a:endParaRPr lang="en-GB" noProof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1352E18-C2BE-4273-99D2-FF7AA1B877AB}" type="datetime1">
              <a:rPr lang="en-GB" noProof="0" smtClean="0"/>
              <a:pPr rtl="0"/>
              <a:t>18/05/2023</a:t>
            </a:fld>
            <a:endParaRPr lang="en-GB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GB" noProof="0" smtClean="0"/>
              <a:pPr rtl="0"/>
              <a:t>‹#›</a:t>
            </a:fld>
            <a:endParaRPr lang="en-GB" noProof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760473D-06DF-4867-85F6-D662C30DFA13}" type="datetime1">
              <a:rPr lang="en-GB" noProof="0" smtClean="0"/>
              <a:pPr rtl="0"/>
              <a:t>18/05/2023</a:t>
            </a:fld>
            <a:endParaRPr lang="en-GB" noProof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GB" noProof="0" smtClean="0"/>
              <a:pPr rtl="0"/>
              <a:t>‹#›</a:t>
            </a:fld>
            <a:endParaRPr lang="en-GB" noProof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rtlCol="0" anchor="b">
            <a:normAutofit/>
          </a:bodyPr>
          <a:lstStyle>
            <a:lvl1pPr algn="l">
              <a:defRPr sz="2400"/>
            </a:lvl1pPr>
          </a:lstStyle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rtlCol="0" anchor="ctr"/>
          <a:lstStyle/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 rtlCol="0"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7B9F554-D3AC-491F-8843-7DE46496AEF3}" type="datetime1">
              <a:rPr lang="en-GB" noProof="0" smtClean="0"/>
              <a:pPr rtl="0"/>
              <a:t>18/05/2023</a:t>
            </a:fld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GB" noProof="0" smtClean="0"/>
              <a:pPr rtl="0"/>
              <a:t>‹#›</a:t>
            </a:fld>
            <a:endParaRPr lang="en-GB" noProof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rtlCol="0" anchor="b">
            <a:normAutofit/>
          </a:bodyPr>
          <a:lstStyle>
            <a:lvl1pPr>
              <a:defRPr sz="3200"/>
            </a:lvl1pPr>
          </a:lstStyle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rtlCol="0"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n-GB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 rtlCol="0"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fld id="{BE449E18-83F2-4430-AFCD-43CA933C8070}" type="datetime1">
              <a:rPr lang="en-GB" noProof="0" smtClean="0"/>
              <a:pPr rtl="0"/>
              <a:t>18/05/2023</a:t>
            </a:fld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GB" noProof="0" smtClean="0"/>
              <a:pPr rtl="0"/>
              <a:t>‹#›</a:t>
            </a:fld>
            <a:endParaRPr lang="en-GB" noProof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n-GB" noProof="0"/>
              <a:t>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C955BE79-A457-4079-B8A4-ED2BED4AAC17}" type="datetime1">
              <a:rPr lang="en-GB" noProof="0" smtClean="0"/>
              <a:pPr rtl="0"/>
              <a:t>18/05/2023</a:t>
            </a:fld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en-GB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pPr rtl="0"/>
            <a:fld id="{6D22F896-40B5-4ADD-8801-0D06FADFA095}" type="slidenum">
              <a:rPr lang="en-GB" noProof="0" smtClean="0"/>
              <a:pPr rtl="0"/>
              <a:t>‹#›</a:t>
            </a:fld>
            <a:endParaRPr lang="en-GB" noProof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r>
              <a:rPr lang="en-GB" dirty="0">
                <a:solidFill>
                  <a:schemeClr val="bg2">
                    <a:lumMod val="50000"/>
                  </a:schemeClr>
                </a:solidFill>
                <a:ea typeface="+mj-lt"/>
                <a:cs typeface="+mj-lt"/>
              </a:rPr>
              <a:t>Host Modulation</a:t>
            </a:r>
            <a:endParaRPr lang="en-US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9131" y="3590581"/>
            <a:ext cx="5193228" cy="977621"/>
          </a:xfrm>
        </p:spPr>
        <p:txBody>
          <a:bodyPr vert="horz" lIns="91440" tIns="91440" rIns="91440" bIns="91440" rtlCol="0" anchor="t">
            <a:normAutofit/>
          </a:bodyPr>
          <a:lstStyle/>
          <a:p>
            <a:r>
              <a:rPr lang="en-GB" sz="2400" dirty="0">
                <a:solidFill>
                  <a:schemeClr val="accent6">
                    <a:lumMod val="75000"/>
                  </a:schemeClr>
                </a:solidFill>
                <a:ea typeface="+mn-lt"/>
                <a:cs typeface="+mn-lt"/>
              </a:rPr>
              <a:t>Presented by: Priyanjali Jadhav</a:t>
            </a:r>
          </a:p>
        </p:txBody>
      </p:sp>
    </p:spTree>
    <p:extLst>
      <p:ext uri="{BB962C8B-B14F-4D97-AF65-F5344CB8AC3E}">
        <p14:creationId xmlns:p14="http://schemas.microsoft.com/office/powerpoint/2010/main" xmlns="" val="1286326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CCDD59D-BF07-CD78-316A-39BDB8763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latin typeface="Gill Sans MT"/>
              </a:rPr>
              <a:t>classification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08EF95F-0EFB-A073-8292-F3A02A0FB8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6199" y="2015732"/>
            <a:ext cx="9828655" cy="3450613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en-GB" dirty="0">
                <a:ea typeface="+mn-lt"/>
                <a:cs typeface="+mn-lt"/>
              </a:rPr>
              <a:t>Modulation of bone metabolism:</a:t>
            </a:r>
            <a:endParaRPr lang="en-US" dirty="0">
              <a:ea typeface="+mn-lt"/>
              <a:cs typeface="+mn-lt"/>
            </a:endParaRPr>
          </a:p>
          <a:p>
            <a:pPr marL="800100" lvl="1" indent="-342900"/>
            <a:r>
              <a:rPr lang="en-GB" dirty="0">
                <a:ea typeface="+mn-lt"/>
                <a:cs typeface="+mn-lt"/>
              </a:rPr>
              <a:t>Bisphosphonates</a:t>
            </a:r>
            <a:endParaRPr lang="en-US" dirty="0">
              <a:ea typeface="+mn-lt"/>
              <a:cs typeface="+mn-lt"/>
            </a:endParaRPr>
          </a:p>
          <a:p>
            <a:pPr marL="800100" lvl="1" indent="-342900"/>
            <a:r>
              <a:rPr lang="en-GB" dirty="0">
                <a:ea typeface="+mn-lt"/>
                <a:cs typeface="+mn-lt"/>
              </a:rPr>
              <a:t>Hormone replacement therapy(HRT)</a:t>
            </a:r>
            <a:endParaRPr lang="en-US">
              <a:ea typeface="+mn-lt"/>
              <a:cs typeface="+mn-lt"/>
            </a:endParaRPr>
          </a:p>
          <a:p>
            <a:pPr marL="457200" indent="-457200">
              <a:buAutoNum type="arabicPeriod"/>
            </a:pPr>
            <a:r>
              <a:rPr lang="en-GB" dirty="0">
                <a:ea typeface="+mn-lt"/>
                <a:cs typeface="+mn-lt"/>
              </a:rPr>
              <a:t>Regulation of immune and inflammatory responses:</a:t>
            </a:r>
          </a:p>
          <a:p>
            <a:pPr marL="914400" lvl="1" indent="-457200"/>
            <a:r>
              <a:rPr lang="en-GB" dirty="0">
                <a:ea typeface="+mn-lt"/>
                <a:cs typeface="+mn-lt"/>
              </a:rPr>
              <a:t>Suppressing proinflammatory cytokines(IL – 1 and TNF- alpha receptor antagonists)</a:t>
            </a:r>
          </a:p>
          <a:p>
            <a:pPr marL="914400" lvl="1" indent="-457200"/>
            <a:r>
              <a:rPr lang="en-GB" dirty="0">
                <a:ea typeface="+mn-lt"/>
                <a:cs typeface="+mn-lt"/>
              </a:rPr>
              <a:t>Nitric oxide inhibition</a:t>
            </a:r>
          </a:p>
          <a:p>
            <a:pPr marL="914400" lvl="1" indent="-457200"/>
            <a:r>
              <a:rPr lang="en-GB" dirty="0">
                <a:ea typeface="+mn-lt"/>
                <a:cs typeface="+mn-lt"/>
              </a:rPr>
              <a:t>Generation of protective antibodies through vaccines </a:t>
            </a:r>
          </a:p>
          <a:p>
            <a:pPr marL="914400" lvl="1" indent="-457200"/>
            <a:r>
              <a:rPr lang="en-GB" dirty="0">
                <a:ea typeface="+mn-lt"/>
                <a:cs typeface="+mn-lt"/>
              </a:rPr>
              <a:t>Infusion/supplementary anti – inflammatory cytokines IL – 4 and IL – 10.</a:t>
            </a:r>
          </a:p>
          <a:p>
            <a:pPr marL="685800" indent="-457200">
              <a:buAutoNum type="arabicPeriod"/>
            </a:pPr>
            <a:endParaRPr lang="en-GB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77623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1300EC5-0B66-6538-CE63-3931D1094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Inhibition of arachidonic acid metabolism: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F15ADB7-9A9E-9D3A-29C2-37EBE1C679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NSAIDs</a:t>
            </a:r>
          </a:p>
          <a:p>
            <a:r>
              <a:rPr lang="en-GB" dirty="0"/>
              <a:t>Lipoxins</a:t>
            </a:r>
          </a:p>
          <a:p>
            <a:r>
              <a:rPr lang="en-GB" dirty="0"/>
              <a:t>Omega-3 fatty acids </a:t>
            </a:r>
          </a:p>
          <a:p>
            <a:r>
              <a:rPr lang="en-GB"/>
              <a:t>Triclosan                                       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7570317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9218" y="0"/>
            <a:ext cx="8764469" cy="6566483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70E746C-A645-26CE-1EF5-34A792A72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a typeface="+mj-lt"/>
                <a:cs typeface="+mj-lt"/>
              </a:rPr>
              <a:t>INHIBITION OF ARACHIDONIC ACID METABOLISM: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F3F1B0D-DD75-CCFB-7975-1E2DC86597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NSAIDs : Nonsteroidal anti-inflammatory drugs inhibit the formation of prostaglandins, including prostaglandin E2</a:t>
            </a:r>
          </a:p>
          <a:p>
            <a:r>
              <a:rPr lang="en-GB" dirty="0"/>
              <a:t>The ability of NSAIDs drugs to block </a:t>
            </a:r>
            <a:r>
              <a:rPr lang="en-GB" dirty="0">
                <a:ea typeface="+mn-lt"/>
                <a:cs typeface="+mn-lt"/>
              </a:rPr>
              <a:t>prostaglandin E2 production, thereby reducing inflammation and inhibiting osteoclast activity, has been investigated in patients with periodontal disease.</a:t>
            </a:r>
          </a:p>
          <a:p>
            <a:r>
              <a:rPr lang="en-GB" dirty="0"/>
              <a:t>Drugs like flurbiprofen, indomethacin, naproxen, administered daily </a:t>
            </a:r>
            <a:r>
              <a:rPr lang="en-GB" dirty="0" err="1"/>
              <a:t>upto</a:t>
            </a:r>
            <a:r>
              <a:rPr lang="en-GB" dirty="0"/>
              <a:t> 3 years, showed significantly rate of alveolar bone as compared to placebo.</a:t>
            </a:r>
          </a:p>
        </p:txBody>
      </p:sp>
    </p:spTree>
    <p:extLst>
      <p:ext uri="{BB962C8B-B14F-4D97-AF65-F5344CB8AC3E}">
        <p14:creationId xmlns:p14="http://schemas.microsoft.com/office/powerpoint/2010/main" xmlns="" val="36145431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F1D403-CAA7-564B-4A5A-1BBD4E70F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COX-1 AND COX-2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60DDDA3-3080-FE11-8D05-1483913A44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enzymes cyclo-oxygenase, which metabolizes </a:t>
            </a:r>
            <a:r>
              <a:rPr lang="en-GB" dirty="0" err="1"/>
              <a:t>archadonic</a:t>
            </a:r>
            <a:r>
              <a:rPr lang="en-GB" dirty="0"/>
              <a:t> acid, exists in two functionally distinct isoforms:</a:t>
            </a:r>
          </a:p>
          <a:p>
            <a:endParaRPr lang="en-GB" dirty="0"/>
          </a:p>
          <a:p>
            <a:r>
              <a:rPr lang="en-GB" dirty="0"/>
              <a:t>Cyclo-Oxygenase – 1(which is constitutively expressed and has antithrombogenic and cytoprotective functions) and</a:t>
            </a:r>
          </a:p>
          <a:p>
            <a:r>
              <a:rPr lang="en-GB" dirty="0">
                <a:ea typeface="+mn-lt"/>
                <a:cs typeface="+mn-lt"/>
              </a:rPr>
              <a:t>Cyclo-Oxygenase – 2 (which is induced after stimulation with various cytokines, growth factors and lipopolysaccharide).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8835276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0C656C4-BC21-F2DA-7A01-1BDEE29F0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a typeface="+mj-lt"/>
                <a:cs typeface="+mj-lt"/>
              </a:rPr>
              <a:t>COX-1 AND COX-2</a:t>
            </a:r>
          </a:p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4B9240E-188F-2EE4-9AB2-1F2D7188A5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44379"/>
          </a:xfrm>
        </p:spPr>
        <p:txBody>
          <a:bodyPr/>
          <a:lstStyle/>
          <a:p>
            <a:r>
              <a:rPr lang="en-GB" dirty="0"/>
              <a:t>Inhibition of </a:t>
            </a:r>
            <a:r>
              <a:rPr lang="en-GB" dirty="0">
                <a:ea typeface="+mn-lt"/>
                <a:cs typeface="+mn-lt"/>
              </a:rPr>
              <a:t>Cyclo-Oxygenase – 1</a:t>
            </a:r>
          </a:p>
          <a:p>
            <a:r>
              <a:rPr lang="en-GB" dirty="0"/>
              <a:t>Results in the majority of unwanted effects associated with non-steroidal anti-inflammatory drug use, such as gastrointestinal ulceration and impaired </a:t>
            </a:r>
            <a:r>
              <a:rPr lang="en-GB" dirty="0" err="1"/>
              <a:t>hemostasis</a:t>
            </a:r>
            <a:r>
              <a:rPr lang="en-GB" dirty="0"/>
              <a:t>.</a:t>
            </a:r>
          </a:p>
          <a:p>
            <a:endParaRPr lang="en-GB" dirty="0"/>
          </a:p>
          <a:p>
            <a:r>
              <a:rPr lang="en-GB" dirty="0"/>
              <a:t>Induction of </a:t>
            </a:r>
            <a:r>
              <a:rPr lang="en-GB" dirty="0">
                <a:ea typeface="+mn-lt"/>
                <a:cs typeface="+mn-lt"/>
              </a:rPr>
              <a:t>Cyclo-Oxygenase – 2</a:t>
            </a:r>
          </a:p>
          <a:p>
            <a:r>
              <a:rPr lang="en-GB" dirty="0"/>
              <a:t>Results in the production of elevated quantities of prostaglandins, and therefore inhibition of </a:t>
            </a:r>
            <a:r>
              <a:rPr lang="en-GB" dirty="0">
                <a:ea typeface="+mn-lt"/>
                <a:cs typeface="+mn-lt"/>
              </a:rPr>
              <a:t>Cyclo-Oxygenase – 2 by selective inhibitors.</a:t>
            </a:r>
          </a:p>
          <a:p>
            <a:pPr lvl="1" indent="-342900"/>
            <a:r>
              <a:rPr lang="en-GB" dirty="0"/>
              <a:t>These include NS-398, </a:t>
            </a:r>
            <a:r>
              <a:rPr lang="en-GB" dirty="0" err="1"/>
              <a:t>nimesulide</a:t>
            </a:r>
            <a:r>
              <a:rPr lang="en-GB" dirty="0"/>
              <a:t>, etodolac, meloxicam, celecoxib, </a:t>
            </a:r>
            <a:r>
              <a:rPr lang="en-GB" dirty="0" err="1"/>
              <a:t>rofecoxib</a:t>
            </a:r>
            <a:r>
              <a:rPr lang="en-GB" dirty="0"/>
              <a:t>. Etoricoxib and lumiracoxib.</a:t>
            </a:r>
          </a:p>
        </p:txBody>
      </p:sp>
    </p:spTree>
    <p:extLst>
      <p:ext uri="{BB962C8B-B14F-4D97-AF65-F5344CB8AC3E}">
        <p14:creationId xmlns:p14="http://schemas.microsoft.com/office/powerpoint/2010/main" xmlns="" val="38779906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089CD22-C627-654D-986A-255B6CB44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/>
              <a:t>Mechanism of Omega 3</a:t>
            </a:r>
            <a:br>
              <a:rPr lang="en-IN"/>
            </a:br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FE805FE5-BAE5-4D40-A173-B643FC4B06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48607" y="2035969"/>
            <a:ext cx="8419280" cy="3900114"/>
          </a:xfrm>
        </p:spPr>
      </p:pic>
    </p:spTree>
    <p:extLst>
      <p:ext uri="{BB962C8B-B14F-4D97-AF65-F5344CB8AC3E}">
        <p14:creationId xmlns:p14="http://schemas.microsoft.com/office/powerpoint/2010/main" xmlns="" val="2546145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13468BD-CB79-7A3F-A69B-31C87BC0CD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Locally administered agents </a:t>
            </a:r>
            <a:r>
              <a:rPr lang="en-GB" dirty="0" err="1"/>
              <a:t>nsaid</a:t>
            </a:r>
            <a:r>
              <a:rPr lang="en-GB" sz="2000" dirty="0" err="1"/>
              <a:t>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3C31AC0-1EB8-9BA7-54F8-151884833A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NSAIDs  that have been evaluated for topical administration includes ketorolac tromethamine rinse and S – ketoprofen dentifrice.</a:t>
            </a:r>
          </a:p>
          <a:p>
            <a:r>
              <a:rPr lang="en-GB" dirty="0"/>
              <a:t>Li et al.(1996) presented preclinical data on a topical ketoprofen cream(1%) and its effects on spontaneous and ligature-induced periodontitis in the rhesus monkeys.</a:t>
            </a:r>
          </a:p>
          <a:p>
            <a:r>
              <a:rPr lang="en-GB" dirty="0"/>
              <a:t>The investigators did not observe a clinical improvement in gingival inflammation, they did note significant depression in prostaglandin E2 and leukotriene B4 levels in gingival crevicular fluid and in ketoprofen-treated animals versus placebo animals.</a:t>
            </a:r>
          </a:p>
        </p:txBody>
      </p:sp>
    </p:spTree>
    <p:extLst>
      <p:ext uri="{BB962C8B-B14F-4D97-AF65-F5344CB8AC3E}">
        <p14:creationId xmlns:p14="http://schemas.microsoft.com/office/powerpoint/2010/main" xmlns="" val="40167515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FBD7ADB-48B1-9666-FC64-BDCDD0E90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Disadvantages of </a:t>
            </a:r>
            <a:r>
              <a:rPr lang="en-GB" dirty="0" err="1"/>
              <a:t>nsaid</a:t>
            </a:r>
            <a:r>
              <a:rPr lang="en-GB" sz="2400" dirty="0" err="1"/>
              <a:t>s</a:t>
            </a:r>
            <a:endParaRPr lang="en-GB" sz="24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34F59D-8A2E-0F3E-A9AB-7D4B1EA738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Once patient cease taking non-steroidal ant-inflammatory drugs, a return to or even acceleration of the rate of bone loss seen prior to drug therapy occurs sometimes referred to as a rebound effect.</a:t>
            </a:r>
            <a:endParaRPr lang="en-US" dirty="0"/>
          </a:p>
          <a:p>
            <a:endParaRPr lang="en-GB" dirty="0"/>
          </a:p>
          <a:p>
            <a:r>
              <a:rPr lang="en-GB" dirty="0"/>
              <a:t>Non-steroidal anti-inflammatory drugs have been extensively reviewed as potential host response modulators for the treatment of periodontal disease.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855140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315BC8D-D6B2-13EC-2A3B-076E47387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Anti-inflammation versus resolution: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ABCA89E-52E9-F12D-5B05-8E3C25292A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Cyclo-oxygenase(COX)- inhibitors prevent prostaglandin biosynthesis and are effective anti-inflammatory mediators; however, they prolong the time to resolve and thus extend tissue inflammation.</a:t>
            </a:r>
          </a:p>
          <a:p>
            <a:endParaRPr lang="en-GB" dirty="0"/>
          </a:p>
          <a:p>
            <a:r>
              <a:rPr lang="en-GB" dirty="0"/>
              <a:t>But, for pro-resolving, it must be an agonist to resolution via </a:t>
            </a:r>
            <a:r>
              <a:rPr lang="en-GB" dirty="0" err="1"/>
              <a:t>targetingcell</a:t>
            </a:r>
            <a:r>
              <a:rPr lang="en-GB" dirty="0"/>
              <a:t> types and events critical for the tissue to return to homeostasis.</a:t>
            </a:r>
          </a:p>
        </p:txBody>
      </p:sp>
    </p:spTree>
    <p:extLst>
      <p:ext uri="{BB962C8B-B14F-4D97-AF65-F5344CB8AC3E}">
        <p14:creationId xmlns:p14="http://schemas.microsoft.com/office/powerpoint/2010/main" xmlns="" val="1146575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FD25B6D-892D-EE87-12E5-D0AD088DE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2">
                    <a:lumMod val="50000"/>
                  </a:schemeClr>
                </a:solidFill>
              </a:rPr>
              <a:t>INDEX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73FC179-9729-892D-12D7-A6DD3F3B11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37196"/>
            <a:ext cx="4644909" cy="4030163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Introduction</a:t>
            </a:r>
          </a:p>
          <a:p>
            <a:r>
              <a:rPr lang="en-GB" dirty="0"/>
              <a:t>Classification</a:t>
            </a:r>
          </a:p>
          <a:p>
            <a:r>
              <a:rPr lang="en-GB" dirty="0"/>
              <a:t>Inhibition of arachidonic acid</a:t>
            </a:r>
          </a:p>
          <a:p>
            <a:r>
              <a:rPr lang="en-GB" dirty="0"/>
              <a:t>Metabolism</a:t>
            </a:r>
          </a:p>
          <a:p>
            <a:r>
              <a:rPr lang="en-GB" dirty="0"/>
              <a:t>Bisphosphonates</a:t>
            </a:r>
          </a:p>
          <a:p>
            <a:r>
              <a:rPr lang="en-GB" dirty="0"/>
              <a:t>Matrix metalloproteinases</a:t>
            </a:r>
          </a:p>
          <a:p>
            <a:r>
              <a:rPr lang="en-GB" dirty="0"/>
              <a:t>Inhibition of MMPs</a:t>
            </a:r>
          </a:p>
          <a:p>
            <a:r>
              <a:rPr lang="en-GB" dirty="0"/>
              <a:t>CMTs and SDD</a:t>
            </a:r>
          </a:p>
          <a:p>
            <a:r>
              <a:rPr lang="en-GB" dirty="0"/>
              <a:t>SDD in smokers 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EBCDA5D-1435-9D52-5E96-C917EC33F806}"/>
              </a:ext>
            </a:extLst>
          </p:cNvPr>
          <p:cNvSpPr txBox="1"/>
          <p:nvPr/>
        </p:nvSpPr>
        <p:spPr>
          <a:xfrm>
            <a:off x="6251620" y="2039155"/>
            <a:ext cx="4641760" cy="243143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GB" sz="1900" dirty="0"/>
              <a:t>Hormone Replacement</a:t>
            </a:r>
            <a:endParaRPr lang="en-US" sz="1900" dirty="0"/>
          </a:p>
          <a:p>
            <a:pPr marL="342900" indent="-342900">
              <a:buFont typeface="Arial"/>
              <a:buChar char="•"/>
            </a:pPr>
            <a:r>
              <a:rPr lang="en-GB" sz="1900" dirty="0"/>
              <a:t>Regulation of immune and inflammatory responses</a:t>
            </a:r>
            <a:endParaRPr lang="en-US" sz="1900"/>
          </a:p>
          <a:p>
            <a:pPr marL="285750" indent="-285750">
              <a:buFont typeface="Arial"/>
              <a:buChar char="•"/>
            </a:pPr>
            <a:r>
              <a:rPr lang="en-GB" sz="1900" dirty="0"/>
              <a:t>Other host modulatory agents</a:t>
            </a:r>
          </a:p>
          <a:p>
            <a:pPr marL="285750" indent="-285750">
              <a:buFont typeface="Arial"/>
              <a:buChar char="•"/>
            </a:pPr>
            <a:r>
              <a:rPr lang="en-GB" sz="1900" dirty="0"/>
              <a:t>Host modulation in diabetes</a:t>
            </a:r>
          </a:p>
          <a:p>
            <a:pPr marL="285750" indent="-285750">
              <a:buFont typeface="Arial"/>
              <a:buChar char="•"/>
            </a:pPr>
            <a:r>
              <a:rPr lang="en-GB" sz="1900" dirty="0"/>
              <a:t>Combination of host response modulators</a:t>
            </a:r>
          </a:p>
          <a:p>
            <a:pPr marL="285750" indent="-285750">
              <a:buFont typeface="Arial"/>
              <a:buChar char="•"/>
            </a:pPr>
            <a:r>
              <a:rPr lang="en-GB" sz="1900" dirty="0"/>
              <a:t>Future of host response modulation</a:t>
            </a:r>
          </a:p>
          <a:p>
            <a:pPr marL="285750" indent="-285750">
              <a:buFont typeface="Arial"/>
              <a:buChar char="•"/>
            </a:pPr>
            <a:r>
              <a:rPr lang="en-GB" sz="1900" dirty="0"/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xmlns="" val="27236203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D401622-222D-C3C5-0FFA-667C8F63F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Mechanism of action of omega-3 derivatives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00F71B3-C0C1-0EA8-6673-06A2C068B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Lipid-derived mediators are well positioned to play key role as signalling molecules in inflammation because they are small molecules, local-acting, rapidly generated and locally inactivated.</a:t>
            </a:r>
          </a:p>
          <a:p>
            <a:endParaRPr lang="en-GB" dirty="0"/>
          </a:p>
          <a:p>
            <a:r>
              <a:rPr lang="en-GB" dirty="0"/>
              <a:t>Pro-inflammatory prostaglandins and leukotriene B4 (LTB4) control local blood flow, vascular dilation, and permeability changes needed at the site for leukocyte adhesion, diapedesis and recruitment.</a:t>
            </a:r>
          </a:p>
        </p:txBody>
      </p:sp>
    </p:spTree>
    <p:extLst>
      <p:ext uri="{BB962C8B-B14F-4D97-AF65-F5344CB8AC3E}">
        <p14:creationId xmlns:p14="http://schemas.microsoft.com/office/powerpoint/2010/main" xmlns="" val="10703716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9218" y="0"/>
            <a:ext cx="915356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2E5205D-8AEF-0EA5-006D-6C9CCFAEA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a typeface="+mj-lt"/>
                <a:cs typeface="+mj-lt"/>
              </a:rPr>
              <a:t>MECHANISM OF ACTION OF OMEGA-3 DERIVATIVES</a:t>
            </a:r>
          </a:p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33A09EC-6A99-2CF2-8991-00C162F90F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essential roles of omega-3 PUFAs in health were evident in 1929. Omega-3 PUFAs are widely held to act via several possible mechanisms such as preventing conversion of arachidonate to proinflammatory eicosanoids or serving as an alternative substrate producing less-potent  products.</a:t>
            </a:r>
          </a:p>
          <a:p>
            <a:endParaRPr lang="en-GB" dirty="0"/>
          </a:p>
          <a:p>
            <a:r>
              <a:rPr lang="en-GB" dirty="0"/>
              <a:t>Pre-resolving lipid mediators are a novel genus of endogenous chemical mediators, including Lipoxin(LXs), which are involved in acute inflammation.</a:t>
            </a:r>
          </a:p>
        </p:txBody>
      </p:sp>
    </p:spTree>
    <p:extLst>
      <p:ext uri="{BB962C8B-B14F-4D97-AF65-F5344CB8AC3E}">
        <p14:creationId xmlns:p14="http://schemas.microsoft.com/office/powerpoint/2010/main" xmlns="" val="3132203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59CC3A7-662B-776D-83B2-2F75F2B68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Mechanism of action of omega-3 derivatives: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4E84D47-8AF2-9975-581C-83B1EC5FBF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Lipid derived mediators are well positioned to play key role as signalling molecules in inflammation because they are small molecules, local-acting, rapidly generated, and locally inactivated.</a:t>
            </a:r>
          </a:p>
          <a:p>
            <a:endParaRPr lang="en-GB" dirty="0"/>
          </a:p>
          <a:p>
            <a:r>
              <a:rPr lang="en-GB" dirty="0"/>
              <a:t>Pro-inflammatory prostaglandins and leukotriene B4(LTB4) control local blood flow, vascular dilation and permeability changes needed at the site for leukocyte adhesion, diapedesis and recruitment.</a:t>
            </a:r>
          </a:p>
        </p:txBody>
      </p:sp>
    </p:spTree>
    <p:extLst>
      <p:ext uri="{BB962C8B-B14F-4D97-AF65-F5344CB8AC3E}">
        <p14:creationId xmlns:p14="http://schemas.microsoft.com/office/powerpoint/2010/main" xmlns="" val="14834756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047F14B-3B98-B752-8BB8-E8B2668C38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a typeface="+mj-lt"/>
                <a:cs typeface="+mj-lt"/>
              </a:rPr>
              <a:t>MECHANISM OF ACTION OF OMEGA-3 DERIVATIVES:</a:t>
            </a:r>
          </a:p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D20C065-D1CF-41AD-7361-EF06188115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The essential roles of omega-3 PUFAs in health were evident in 1929. Omega-3 PUFAs are widely held to act via several possible mechanisms, such as preventing conversion of arachidonate to pro-inflammatory eicosanoids or serving as an alternative substrate producing less-potent products.</a:t>
            </a:r>
          </a:p>
          <a:p>
            <a:endParaRPr lang="en-GB" dirty="0"/>
          </a:p>
          <a:p>
            <a:r>
              <a:rPr lang="en-GB" dirty="0"/>
              <a:t>Pre-solving lipid mediators are a novel genus of </a:t>
            </a:r>
            <a:r>
              <a:rPr lang="en-GB" dirty="0" err="1"/>
              <a:t>endogenus</a:t>
            </a:r>
            <a:r>
              <a:rPr lang="en-GB" dirty="0"/>
              <a:t> chemical mediators, including lipoxin(LXs), </a:t>
            </a:r>
            <a:r>
              <a:rPr lang="en-GB" dirty="0" err="1"/>
              <a:t>resolvins</a:t>
            </a:r>
            <a:r>
              <a:rPr lang="en-GB" dirty="0"/>
              <a:t>(</a:t>
            </a:r>
            <a:r>
              <a:rPr lang="en-GB" dirty="0" err="1"/>
              <a:t>Rv</a:t>
            </a:r>
            <a:r>
              <a:rPr lang="en-GB" dirty="0"/>
              <a:t>) and </a:t>
            </a:r>
            <a:r>
              <a:rPr lang="en-GB" dirty="0" err="1"/>
              <a:t>protectins</a:t>
            </a:r>
            <a:r>
              <a:rPr lang="en-GB" dirty="0"/>
              <a:t>(PD) which are involved in acute inflammation.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1762628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3DEAAC2-A704-52FA-6C08-A47916557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a typeface="+mj-lt"/>
                <a:cs typeface="+mj-lt"/>
              </a:rPr>
              <a:t>MECHANISM OF ACTION OF OMEGA-3 DERIVATIVES:</a:t>
            </a:r>
          </a:p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636705F-2AB8-0480-5F3D-E1F39FBC23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93859"/>
          </a:xfrm>
        </p:spPr>
        <p:txBody>
          <a:bodyPr>
            <a:normAutofit fontScale="92500"/>
          </a:bodyPr>
          <a:lstStyle/>
          <a:p>
            <a:r>
              <a:rPr lang="en-GB" dirty="0"/>
              <a:t>They are actively biosynthesized in the resolution phase of acute inflammation and are potent agonists that control the duration and magnitude of inflammation.</a:t>
            </a:r>
          </a:p>
          <a:p>
            <a:endParaRPr lang="en-GB" dirty="0"/>
          </a:p>
          <a:p>
            <a:r>
              <a:rPr lang="en-GB" dirty="0"/>
              <a:t>They are also potent chemo attractants, but act via a non-inflammatory mechanism: </a:t>
            </a:r>
            <a:r>
              <a:rPr lang="en-GB" dirty="0" err="1"/>
              <a:t>eg</a:t>
            </a:r>
            <a:r>
              <a:rPr lang="en-GB" dirty="0"/>
              <a:t>, lipoxins activate mononuclear cell infiltration without stimulating the release of pro-inflammatory chemokines or activation of pro-inflammatory gene pathways and products.</a:t>
            </a:r>
          </a:p>
          <a:p>
            <a:endParaRPr lang="en-GB" dirty="0"/>
          </a:p>
          <a:p>
            <a:r>
              <a:rPr lang="en-GB" dirty="0"/>
              <a:t>They also stimulate the uptake of apoptotic polymorphonuclear neutrophils(PMNs) and activate endogenous antimicrobial </a:t>
            </a:r>
            <a:r>
              <a:rPr lang="en-GB" dirty="0" err="1"/>
              <a:t>defense</a:t>
            </a:r>
            <a:r>
              <a:rPr lang="en-GB" dirty="0"/>
              <a:t> mechanism as well as clearance on mucosal surfaces.</a:t>
            </a:r>
          </a:p>
        </p:txBody>
      </p:sp>
    </p:spTree>
    <p:extLst>
      <p:ext uri="{BB962C8B-B14F-4D97-AF65-F5344CB8AC3E}">
        <p14:creationId xmlns:p14="http://schemas.microsoft.com/office/powerpoint/2010/main" xmlns="" val="86356965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8D67D49-33D3-93BA-5D67-00BC5527A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Chemical mediators that help in resolution: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64E2607-4813-AFEE-6C44-645AFA2347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en-GB" dirty="0"/>
              <a:t>Lipoxins</a:t>
            </a:r>
            <a:endParaRPr lang="en-US" dirty="0"/>
          </a:p>
          <a:p>
            <a:pPr marL="457200" indent="-457200">
              <a:buAutoNum type="arabicPeriod"/>
            </a:pPr>
            <a:r>
              <a:rPr lang="en-GB" dirty="0"/>
              <a:t>Aspirin-triggered lipoxins</a:t>
            </a:r>
          </a:p>
          <a:p>
            <a:pPr marL="457200" indent="-457200">
              <a:buAutoNum type="arabicPeriod"/>
            </a:pPr>
            <a:r>
              <a:rPr lang="en-GB" dirty="0" err="1"/>
              <a:t>Rv</a:t>
            </a:r>
            <a:r>
              <a:rPr lang="en-GB" dirty="0"/>
              <a:t>(</a:t>
            </a:r>
            <a:r>
              <a:rPr lang="en-GB" dirty="0" err="1"/>
              <a:t>Resolvins</a:t>
            </a:r>
            <a:r>
              <a:rPr lang="en-GB" dirty="0"/>
              <a:t>)</a:t>
            </a:r>
          </a:p>
          <a:p>
            <a:pPr marL="457200" indent="-457200">
              <a:buAutoNum type="arabicPeriod"/>
            </a:pPr>
            <a:r>
              <a:rPr lang="en-GB" dirty="0"/>
              <a:t>PD(</a:t>
            </a:r>
            <a:r>
              <a:rPr lang="en-GB" dirty="0" err="1"/>
              <a:t>Protectins</a:t>
            </a:r>
            <a:r>
              <a:rPr lang="en-GB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xmlns="" val="360470532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E24886E-2C72-49FA-1D13-B166BE1466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lipoxins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E6634A6-68F4-70D2-AC57-C88F81A03A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lipoxin series are trihydroxy-tetraene </a:t>
            </a:r>
            <a:r>
              <a:rPr lang="en-GB" dirty="0" err="1"/>
              <a:t>contaning</a:t>
            </a:r>
            <a:r>
              <a:rPr lang="en-GB" dirty="0"/>
              <a:t> bioactive eicosanoids first isolated from human leukocytes.</a:t>
            </a:r>
          </a:p>
          <a:p>
            <a:endParaRPr lang="en-GB" dirty="0"/>
          </a:p>
          <a:p>
            <a:r>
              <a:rPr lang="en-GB" dirty="0"/>
              <a:t>Lipoxins were the first mediators recognized to possess specific pro-resolution actions.</a:t>
            </a:r>
          </a:p>
          <a:p>
            <a:endParaRPr lang="en-GB" dirty="0"/>
          </a:p>
          <a:p>
            <a:r>
              <a:rPr lang="en-GB" dirty="0"/>
              <a:t>When platelets adhere to PMNs, the platelet-PMN aggregates become a major intravascular source of LX that in turn halts further PMN diapedesis and recruitment.</a:t>
            </a:r>
          </a:p>
        </p:txBody>
      </p:sp>
    </p:spTree>
    <p:extLst>
      <p:ext uri="{BB962C8B-B14F-4D97-AF65-F5344CB8AC3E}">
        <p14:creationId xmlns:p14="http://schemas.microsoft.com/office/powerpoint/2010/main" xmlns="" val="24257179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85C26BA-B8CD-69B3-44AC-C27E197363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lipoxins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37735ED-9512-F455-E0F3-97610F8B5A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69801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i="1" u="sng" dirty="0">
                <a:solidFill>
                  <a:srgbClr val="FF0000"/>
                </a:solidFill>
              </a:rPr>
              <a:t>Mucosal and vascular cell-cell interactions:-</a:t>
            </a:r>
          </a:p>
          <a:p>
            <a:r>
              <a:rPr lang="en-GB" dirty="0">
                <a:solidFill>
                  <a:srgbClr val="000000"/>
                </a:solidFill>
              </a:rPr>
              <a:t>The lipoxin biosynthetic circuit in cells enriched in 15-LO initiates the </a:t>
            </a:r>
            <a:r>
              <a:rPr lang="en-GB" dirty="0" err="1">
                <a:solidFill>
                  <a:srgbClr val="000000"/>
                </a:solidFill>
              </a:rPr>
              <a:t>oxygeneration</a:t>
            </a:r>
            <a:r>
              <a:rPr lang="en-GB" dirty="0">
                <a:solidFill>
                  <a:srgbClr val="000000"/>
                </a:solidFill>
              </a:rPr>
              <a:t> of AA by 15-LO to generate 15S-H (p) ETE(</a:t>
            </a:r>
            <a:r>
              <a:rPr lang="en-GB" dirty="0" err="1">
                <a:solidFill>
                  <a:srgbClr val="000000"/>
                </a:solidFill>
              </a:rPr>
              <a:t>hydroperoxyeicosatetraenoic</a:t>
            </a:r>
            <a:r>
              <a:rPr lang="en-GB" dirty="0">
                <a:solidFill>
                  <a:srgbClr val="000000"/>
                </a:solidFill>
              </a:rPr>
              <a:t> acid) transformed into an </a:t>
            </a:r>
            <a:r>
              <a:rPr lang="en-GB" dirty="0" err="1">
                <a:solidFill>
                  <a:srgbClr val="000000"/>
                </a:solidFill>
              </a:rPr>
              <a:t>epoxytetraene</a:t>
            </a:r>
            <a:r>
              <a:rPr lang="en-GB" dirty="0">
                <a:solidFill>
                  <a:srgbClr val="000000"/>
                </a:solidFill>
              </a:rPr>
              <a:t> intermediate generated by leukocyte 5-LO and specifically open to LXA4 and LXB4.</a:t>
            </a:r>
          </a:p>
          <a:p>
            <a:endParaRPr lang="en-GB" i="1" u="sng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GB" i="1" u="sng" dirty="0">
                <a:solidFill>
                  <a:srgbClr val="FF0000"/>
                </a:solidFill>
              </a:rPr>
              <a:t>Platelet-leukocyte interactions</a:t>
            </a:r>
            <a:r>
              <a:rPr lang="en-GB" dirty="0">
                <a:solidFill>
                  <a:srgbClr val="FF0000"/>
                </a:solidFill>
              </a:rPr>
              <a:t>:-</a:t>
            </a:r>
          </a:p>
          <a:p>
            <a:r>
              <a:rPr lang="en-GB" dirty="0">
                <a:solidFill>
                  <a:srgbClr val="000000"/>
                </a:solidFill>
              </a:rPr>
              <a:t>Platelets adhering to neutrophils can pick up and transform released 5-LO intermediate LTA4 and convert this to LXA4 and LXB4 by platelet 12-LO.</a:t>
            </a:r>
          </a:p>
          <a:p>
            <a:endParaRPr lang="en-GB" dirty="0">
              <a:solidFill>
                <a:srgbClr val="000000"/>
              </a:solidFill>
            </a:endParaRPr>
          </a:p>
          <a:p>
            <a:endParaRPr lang="en-GB" dirty="0">
              <a:solidFill>
                <a:srgbClr val="000000"/>
              </a:solidFill>
            </a:endParaRPr>
          </a:p>
          <a:p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374841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C3C2311-2FD8-7913-E074-8DA418B0D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lipoxins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8C13A7A-B06A-3055-9031-C1AA6663E5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i="1" u="sng" dirty="0">
                <a:solidFill>
                  <a:srgbClr val="FF0000"/>
                </a:solidFill>
              </a:rPr>
              <a:t>Membrane phospholipid priming, stored precursors of 15-HETE:-</a:t>
            </a:r>
          </a:p>
          <a:p>
            <a:r>
              <a:rPr lang="en-GB" dirty="0">
                <a:solidFill>
                  <a:srgbClr val="000000"/>
                </a:solidFill>
              </a:rPr>
              <a:t>Membrane precursors other than AA could be released and converted to bioactive substances. 15-HETE is stored in cell membrane containing lipids that are then charged and/or primed to produce lipoxins on activation of cells by releasing the stored 15-HETE that is taken up and transformed by the neighbouring leukocyte.</a:t>
            </a:r>
          </a:p>
        </p:txBody>
      </p:sp>
    </p:spTree>
    <p:extLst>
      <p:ext uri="{BB962C8B-B14F-4D97-AF65-F5344CB8AC3E}">
        <p14:creationId xmlns:p14="http://schemas.microsoft.com/office/powerpoint/2010/main" xmlns="" val="2201920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356435A-AAE7-1294-A1FA-8B5D52432F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E95D48F-AAE3-A4B2-54D2-7EEFF6A071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Host can be defined as "the orgasm from which a parasite obtains its nourishment", Modulation is defined as "the alteration of function or status of something in response to a stimulus" or an altered chemical or physical environment.</a:t>
            </a:r>
          </a:p>
          <a:p>
            <a:endParaRPr lang="en-GB" dirty="0"/>
          </a:p>
          <a:p>
            <a:r>
              <a:rPr lang="en-GB" dirty="0"/>
              <a:t>The concept of host modulation was first introduced to dentistry by </a:t>
            </a:r>
            <a:r>
              <a:rPr lang="en-GB" dirty="0" err="1"/>
              <a:t>williams</a:t>
            </a:r>
            <a:r>
              <a:rPr lang="en-GB" dirty="0"/>
              <a:t> et al in 1990 and Golub et all in 1992.</a:t>
            </a:r>
          </a:p>
        </p:txBody>
      </p:sp>
    </p:spTree>
    <p:extLst>
      <p:ext uri="{BB962C8B-B14F-4D97-AF65-F5344CB8AC3E}">
        <p14:creationId xmlns:p14="http://schemas.microsoft.com/office/powerpoint/2010/main" xmlns="" val="414421274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9218" y="0"/>
            <a:ext cx="915356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E3B2C43-9C0D-EBCF-857B-89435C01C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Aspirin-triggered lipid mediators: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E23FCFF-2E22-1706-CAC2-0D134FD09B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Aspirin impacts lipoxin generation. Aspirin triggers the formation of the 15R-epimers of the lipoxins, specifically 15-epi-LXA4 and 15-epi-LXB4. These epimers carry their carbon-15 alcohol group in the R configuration.</a:t>
            </a:r>
          </a:p>
          <a:p>
            <a:endParaRPr lang="en-GB" dirty="0"/>
          </a:p>
          <a:p>
            <a:r>
              <a:rPr lang="en-GB" dirty="0"/>
              <a:t>The aspirin-triggered epimers of lipoxins are longer acting because they show reduced catalytic activity for enzyme inactivation.</a:t>
            </a:r>
          </a:p>
        </p:txBody>
      </p:sp>
    </p:spTree>
    <p:extLst>
      <p:ext uri="{BB962C8B-B14F-4D97-AF65-F5344CB8AC3E}">
        <p14:creationId xmlns:p14="http://schemas.microsoft.com/office/powerpoint/2010/main" xmlns="" val="266916178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0967BA0-979E-0C91-4A62-197CC3C19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</a:t>
            </a:r>
            <a:r>
              <a:rPr lang="en-GB" sz="2400" dirty="0"/>
              <a:t>v</a:t>
            </a:r>
            <a:r>
              <a:rPr lang="en-GB" dirty="0"/>
              <a:t> and pd: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6F7A3F8-3F32-601C-DBEE-511FE95EAD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bioactive local mediators, or autacoids that require enzymatic generation from the omega-3 essential fatty acid EPA resolving inflammatory exudates in vivo and carry potent stereoselective biological actions. They were termed </a:t>
            </a:r>
            <a:r>
              <a:rPr lang="en-GB" dirty="0" err="1"/>
              <a:t>Resolvins</a:t>
            </a:r>
            <a:r>
              <a:rPr lang="en-GB" dirty="0"/>
              <a:t> of the E(</a:t>
            </a:r>
            <a:r>
              <a:rPr lang="en-GB" dirty="0" err="1"/>
              <a:t>RvE</a:t>
            </a:r>
            <a:r>
              <a:rPr lang="en-GB" dirty="0"/>
              <a:t>) series derived from EPA.</a:t>
            </a:r>
          </a:p>
          <a:p>
            <a:endParaRPr lang="en-GB" dirty="0"/>
          </a:p>
          <a:p>
            <a:r>
              <a:rPr lang="en-GB" dirty="0"/>
              <a:t>Those derived from DHA were termed </a:t>
            </a:r>
            <a:r>
              <a:rPr lang="en-GB" dirty="0" err="1"/>
              <a:t>Rv</a:t>
            </a:r>
            <a:r>
              <a:rPr lang="en-GB" dirty="0"/>
              <a:t> of the D series.</a:t>
            </a:r>
          </a:p>
          <a:p>
            <a:r>
              <a:rPr lang="en-GB" dirty="0"/>
              <a:t>The other family of bioactive chemical signals from DHA which specifically possess a conjugated triene double-bond system in their structures, are denoted </a:t>
            </a:r>
            <a:r>
              <a:rPr lang="en-GB" dirty="0" err="1"/>
              <a:t>protectins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96908400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6626D9E-3184-A6C8-4B76-9FE26DBCA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a typeface="+mj-lt"/>
                <a:cs typeface="+mj-lt"/>
              </a:rPr>
              <a:t>RV AND PD:</a:t>
            </a:r>
          </a:p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9DF35EC-B856-64F1-C2B1-E0473FE040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term </a:t>
            </a:r>
            <a:r>
              <a:rPr lang="en-GB" dirty="0" err="1"/>
              <a:t>Rv</a:t>
            </a:r>
            <a:r>
              <a:rPr lang="en-GB" dirty="0"/>
              <a:t>(resolution-phase interaction products) was </a:t>
            </a:r>
            <a:r>
              <a:rPr lang="en-GB" dirty="0" err="1"/>
              <a:t>firdt</a:t>
            </a:r>
            <a:r>
              <a:rPr lang="en-GB" dirty="0"/>
              <a:t> introduced to signify that these new structures were endogenous mediators, biosynthesized in the resolution phase of inflammatory exudates, possessing very potent anti-inflammatory and immunoregulatory actions.</a:t>
            </a:r>
          </a:p>
          <a:p>
            <a:endParaRPr lang="en-GB" dirty="0"/>
          </a:p>
          <a:p>
            <a:r>
              <a:rPr lang="en-GB" dirty="0"/>
              <a:t>These actions include reducing neutrophil traffic, regulating cytokine and reactive oxygen species and lowering the magnitude of the response. The term </a:t>
            </a:r>
            <a:r>
              <a:rPr lang="en-GB" dirty="0" err="1"/>
              <a:t>neuroprotectin</a:t>
            </a:r>
            <a:r>
              <a:rPr lang="en-GB" dirty="0"/>
              <a:t> is applied to </a:t>
            </a:r>
            <a:r>
              <a:rPr lang="en-GB" dirty="0" err="1"/>
              <a:t>protectin</a:t>
            </a:r>
            <a:r>
              <a:rPr lang="en-GB" dirty="0"/>
              <a:t> that is generated in the neural tissues and has anti-inflammatory properties.</a:t>
            </a:r>
          </a:p>
        </p:txBody>
      </p:sp>
    </p:spTree>
    <p:extLst>
      <p:ext uri="{BB962C8B-B14F-4D97-AF65-F5344CB8AC3E}">
        <p14:creationId xmlns:p14="http://schemas.microsoft.com/office/powerpoint/2010/main" xmlns="" val="425712201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9219" y="0"/>
            <a:ext cx="8255002" cy="6184782"/>
          </a:xfrm>
          <a:prstGeom prst="rect">
            <a:avLst/>
          </a:prstGeom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7B25CD7-7CC3-EBF7-C305-44C62C926D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Matrix metalloproteinases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96F08C4-016B-F741-5C47-9AAB358E6D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Family of zinc and calcium dependent endopeptidases secreted or released by a variety of host cells.</a:t>
            </a:r>
          </a:p>
          <a:p>
            <a:endParaRPr lang="en-GB" dirty="0"/>
          </a:p>
          <a:p>
            <a:r>
              <a:rPr lang="en-GB" dirty="0"/>
              <a:t>The function at neutral pH and utilize the various constituents of extracellular matrix (</a:t>
            </a:r>
            <a:r>
              <a:rPr lang="en-GB" dirty="0" err="1"/>
              <a:t>eg.</a:t>
            </a:r>
            <a:r>
              <a:rPr lang="en-GB" dirty="0"/>
              <a:t> Collagen, </a:t>
            </a:r>
            <a:r>
              <a:rPr lang="en-GB" dirty="0" err="1"/>
              <a:t>gelatin</a:t>
            </a:r>
            <a:r>
              <a:rPr lang="en-GB" dirty="0"/>
              <a:t>, laminin, fibronectin &amp; proteoglycan) as their substrate.</a:t>
            </a:r>
          </a:p>
        </p:txBody>
      </p:sp>
    </p:spTree>
    <p:extLst>
      <p:ext uri="{BB962C8B-B14F-4D97-AF65-F5344CB8AC3E}">
        <p14:creationId xmlns:p14="http://schemas.microsoft.com/office/powerpoint/2010/main" xmlns="" val="133128488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C18F243-7274-C72A-4575-A9D2EEFD1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Production of mmp</a:t>
            </a:r>
            <a:r>
              <a:rPr lang="en-GB" sz="2400" dirty="0"/>
              <a:t>s</a:t>
            </a:r>
            <a:endParaRPr lang="en-GB" sz="28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31F6206-ED2F-75B9-0AAB-26FB612A11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/>
              <a:t>Both resident gingival and periodontal ligament fibroblast produce collagenases that are thought to be involved in normal tissue turn over.</a:t>
            </a:r>
          </a:p>
          <a:p>
            <a:endParaRPr lang="en-GB" dirty="0"/>
          </a:p>
          <a:p>
            <a:r>
              <a:rPr lang="en-GB" dirty="0"/>
              <a:t>Inflammatory cells such as </a:t>
            </a:r>
            <a:r>
              <a:rPr lang="en-GB" dirty="0" err="1"/>
              <a:t>neutrphils</a:t>
            </a:r>
            <a:r>
              <a:rPr lang="en-GB" dirty="0"/>
              <a:t> and macrophages produce MMPs, with neutrophils being the major source of collagenases &amp; gelatinase in inflammatory diseases as periodontitis.</a:t>
            </a:r>
          </a:p>
          <a:p>
            <a:endParaRPr lang="en-GB" dirty="0"/>
          </a:p>
          <a:p>
            <a:r>
              <a:rPr lang="en-GB" dirty="0"/>
              <a:t>Matrix metalloproteinases are not constitutively expressed in most tissues but are induced temporarily in response to exogenous signals such as cytokines, growth factors, cell matrix interactions and altered cell-cell contact.</a:t>
            </a:r>
          </a:p>
        </p:txBody>
      </p:sp>
    </p:spTree>
    <p:extLst>
      <p:ext uri="{BB962C8B-B14F-4D97-AF65-F5344CB8AC3E}">
        <p14:creationId xmlns:p14="http://schemas.microsoft.com/office/powerpoint/2010/main" xmlns="" val="306510442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022446D-FAD3-2223-AC9D-7CE6974F2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classification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557381C-53F1-E8E8-11C0-51D5985D53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There are three major groups:</a:t>
            </a:r>
          </a:p>
          <a:p>
            <a:pPr marL="457200" indent="-457200">
              <a:buAutoNum type="arabicPeriod"/>
            </a:pPr>
            <a:r>
              <a:rPr lang="en-GB" dirty="0"/>
              <a:t>Specific collagenases</a:t>
            </a:r>
          </a:p>
          <a:p>
            <a:pPr marL="457200" indent="-457200">
              <a:buAutoNum type="arabicPeriod"/>
            </a:pPr>
            <a:r>
              <a:rPr lang="en-GB" dirty="0"/>
              <a:t>Gelatinases</a:t>
            </a:r>
          </a:p>
          <a:p>
            <a:pPr marL="457200" indent="-457200">
              <a:buAutoNum type="arabicPeriod"/>
            </a:pPr>
            <a:r>
              <a:rPr lang="en-GB" dirty="0"/>
              <a:t>Strome lysins</a:t>
            </a:r>
          </a:p>
          <a:p>
            <a:pPr marL="457200" indent="-457200">
              <a:buAutoNum type="arabicPeriod"/>
            </a:pPr>
            <a:r>
              <a:rPr lang="en-GB" dirty="0"/>
              <a:t>Others – these include matrilysin, metalloelastase and recently cloned membrane bound metalloelastase. which include MMPs – 7,12,14,15,16,17,24,25</a:t>
            </a:r>
          </a:p>
          <a:p>
            <a:r>
              <a:rPr lang="en-GB" dirty="0"/>
              <a:t>Total 19types (MMP 1-26) with missing no.- 4,5,6,18,21,22,23</a:t>
            </a:r>
          </a:p>
        </p:txBody>
      </p:sp>
    </p:spTree>
    <p:extLst>
      <p:ext uri="{BB962C8B-B14F-4D97-AF65-F5344CB8AC3E}">
        <p14:creationId xmlns:p14="http://schemas.microsoft.com/office/powerpoint/2010/main" xmlns="" val="210436109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ACE9ED7-9571-65F2-2CE3-99E6C236B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6DA2DE4-35F6-DEED-30A3-EEDB277449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>
                <a:ea typeface="+mn-lt"/>
                <a:cs typeface="+mn-lt"/>
              </a:rPr>
              <a:t>The main function of MMPs is to </a:t>
            </a:r>
            <a:r>
              <a:rPr lang="en-GB" dirty="0" err="1">
                <a:ea typeface="+mn-lt"/>
                <a:cs typeface="+mn-lt"/>
              </a:rPr>
              <a:t>catalyze</a:t>
            </a:r>
            <a:r>
              <a:rPr lang="en-GB" dirty="0">
                <a:ea typeface="+mn-lt"/>
                <a:cs typeface="+mn-lt"/>
              </a:rPr>
              <a:t> the breakdown of proteins in cell plasma membrane or within the extracellular matrix.</a:t>
            </a:r>
          </a:p>
          <a:p>
            <a:endParaRPr lang="en-GB" dirty="0">
              <a:ea typeface="+mn-lt"/>
              <a:cs typeface="+mn-lt"/>
            </a:endParaRPr>
          </a:p>
          <a:p>
            <a:r>
              <a:rPr lang="en-GB" dirty="0">
                <a:ea typeface="+mn-lt"/>
                <a:cs typeface="+mn-lt"/>
              </a:rPr>
              <a:t>In periodontal disease MMPs play key roles in the degradation of </a:t>
            </a:r>
            <a:r>
              <a:rPr lang="en-GB" dirty="0" err="1">
                <a:ea typeface="+mn-lt"/>
                <a:cs typeface="+mn-lt"/>
              </a:rPr>
              <a:t>extracellulaer</a:t>
            </a:r>
            <a:r>
              <a:rPr lang="en-GB" dirty="0">
                <a:ea typeface="+mn-lt"/>
                <a:cs typeface="+mn-lt"/>
              </a:rPr>
              <a:t> matrix, basement membrane and protective serpins as well as in the modification of cytokines action and activation of osteoclasts.</a:t>
            </a:r>
          </a:p>
          <a:p>
            <a:endParaRPr lang="en-GB" dirty="0">
              <a:ea typeface="+mn-lt"/>
              <a:cs typeface="+mn-lt"/>
            </a:endParaRPr>
          </a:p>
          <a:p>
            <a:r>
              <a:rPr lang="en-GB" dirty="0">
                <a:ea typeface="+mn-lt"/>
                <a:cs typeface="+mn-lt"/>
              </a:rPr>
              <a:t>The </a:t>
            </a:r>
            <a:r>
              <a:rPr lang="en-GB" dirty="0" err="1">
                <a:ea typeface="+mn-lt"/>
                <a:cs typeface="+mn-lt"/>
              </a:rPr>
              <a:t>periodominant</a:t>
            </a:r>
            <a:r>
              <a:rPr lang="en-GB" dirty="0">
                <a:ea typeface="+mn-lt"/>
                <a:cs typeface="+mn-lt"/>
              </a:rPr>
              <a:t> MMPs in periodontitis are MMP-8 and MMP-9.</a:t>
            </a:r>
          </a:p>
        </p:txBody>
      </p:sp>
    </p:spTree>
    <p:extLst>
      <p:ext uri="{BB962C8B-B14F-4D97-AF65-F5344CB8AC3E}">
        <p14:creationId xmlns:p14="http://schemas.microsoft.com/office/powerpoint/2010/main" xmlns="" val="68133755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80944D7-933B-1EEC-C785-41036B999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Source of MMp'</a:t>
            </a:r>
            <a:r>
              <a:rPr lang="en-GB" sz="2400"/>
              <a:t>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C64B39B-5C4E-CBE0-E6F7-CA60E646B7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Several periodontal pathogens e.g. </a:t>
            </a:r>
            <a:r>
              <a:rPr lang="en-GB" dirty="0" err="1"/>
              <a:t>porphyromonas</a:t>
            </a:r>
            <a:r>
              <a:rPr lang="en-GB" dirty="0"/>
              <a:t> </a:t>
            </a:r>
            <a:r>
              <a:rPr lang="en-GB" dirty="0" err="1"/>
              <a:t>gingivalis</a:t>
            </a:r>
            <a:r>
              <a:rPr lang="en-GB" dirty="0"/>
              <a:t> &amp; </a:t>
            </a:r>
            <a:r>
              <a:rPr lang="en-GB" dirty="0" err="1"/>
              <a:t>actinobacillus</a:t>
            </a:r>
            <a:r>
              <a:rPr lang="en-GB" dirty="0"/>
              <a:t> </a:t>
            </a:r>
            <a:r>
              <a:rPr lang="en-GB" dirty="0" err="1"/>
              <a:t>actinomycetemcomitans</a:t>
            </a:r>
            <a:r>
              <a:rPr lang="en-GB" dirty="0"/>
              <a:t> produce MMPs, including collagenases, these proteinases are not considered to be the major destructive enzymes associated with disease progression.</a:t>
            </a:r>
          </a:p>
          <a:p>
            <a:endParaRPr lang="en-GB" dirty="0"/>
          </a:p>
          <a:p>
            <a:r>
              <a:rPr lang="en-GB" dirty="0"/>
              <a:t>The major contribution of proteinases is host-derived.</a:t>
            </a:r>
          </a:p>
        </p:txBody>
      </p:sp>
    </p:spTree>
    <p:extLst>
      <p:ext uri="{BB962C8B-B14F-4D97-AF65-F5344CB8AC3E}">
        <p14:creationId xmlns:p14="http://schemas.microsoft.com/office/powerpoint/2010/main" xmlns="" val="3339328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769001D-15A9-2AA4-DB7D-C7DC77D39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a typeface="+mj-lt"/>
                <a:cs typeface="+mj-lt"/>
              </a:rPr>
              <a:t>INTRODUCTION</a:t>
            </a:r>
          </a:p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C667292-EAE6-3D95-578E-A2285A14A4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The immune </a:t>
            </a:r>
            <a:r>
              <a:rPr lang="en-GB" dirty="0" err="1"/>
              <a:t>inflamatory</a:t>
            </a:r>
            <a:r>
              <a:rPr lang="en-GB" dirty="0"/>
              <a:t> response against bacterial plaque can thus be viewed as a two edged sword.</a:t>
            </a:r>
          </a:p>
          <a:p>
            <a:endParaRPr lang="en-GB" dirty="0"/>
          </a:p>
          <a:p>
            <a:r>
              <a:rPr lang="en-GB" dirty="0"/>
              <a:t>Excessive quantities of destructive enzymes and inflammatory mediators and inflammatory response of bacterial challenge.</a:t>
            </a:r>
          </a:p>
          <a:p>
            <a:endParaRPr lang="en-GB" dirty="0"/>
          </a:p>
          <a:p>
            <a:r>
              <a:rPr lang="en-GB" dirty="0"/>
              <a:t>Periodontal disease is characterized by high concentration of MMPs, cytokines and </a:t>
            </a:r>
            <a:r>
              <a:rPr lang="en-GB" dirty="0" err="1"/>
              <a:t>prostanoids</a:t>
            </a:r>
            <a:r>
              <a:rPr lang="en-GB" dirty="0"/>
              <a:t> in the periodontal tissues, whereas periodontal health is characterized by the opposite.</a:t>
            </a:r>
          </a:p>
        </p:txBody>
      </p:sp>
    </p:spTree>
    <p:extLst>
      <p:ext uri="{BB962C8B-B14F-4D97-AF65-F5344CB8AC3E}">
        <p14:creationId xmlns:p14="http://schemas.microsoft.com/office/powerpoint/2010/main" xmlns="" val="203198761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A53E22F-4F7D-7AF9-7A4C-2D9E8DB7B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Inhibition of MMP</a:t>
            </a:r>
            <a:r>
              <a:rPr lang="en-GB" sz="2400" dirty="0"/>
              <a:t>s</a:t>
            </a:r>
            <a:r>
              <a:rPr lang="en-GB" sz="4000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65B9CE-1557-8DD9-588F-BB5E6D333D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One of the most promising groups of potential HMTs is the chemically modified tetracyclines(CMTs).</a:t>
            </a:r>
          </a:p>
          <a:p>
            <a:endParaRPr lang="en-GB" dirty="0"/>
          </a:p>
          <a:p>
            <a:r>
              <a:rPr lang="en-GB" dirty="0"/>
              <a:t>The CMTs are designed to be more potent inhibitors of anti-inflammatory mediators such as IL-10.</a:t>
            </a:r>
          </a:p>
          <a:p>
            <a:endParaRPr lang="en-GB" dirty="0"/>
          </a:p>
          <a:p>
            <a:r>
              <a:rPr lang="en-GB" dirty="0"/>
              <a:t>Chemically modified tetracyclines are those which lack </a:t>
            </a:r>
            <a:r>
              <a:rPr lang="en-GB" dirty="0" err="1"/>
              <a:t>dimethylamino</a:t>
            </a:r>
            <a:r>
              <a:rPr lang="en-GB" dirty="0"/>
              <a:t> group on the 4th carbon atom.</a:t>
            </a:r>
          </a:p>
        </p:txBody>
      </p:sp>
    </p:spTree>
    <p:extLst>
      <p:ext uri="{BB962C8B-B14F-4D97-AF65-F5344CB8AC3E}">
        <p14:creationId xmlns:p14="http://schemas.microsoft.com/office/powerpoint/2010/main" xmlns="" val="16490296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74076C2-EB82-A7E7-1CA4-9B22AD11351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587625" y="804863"/>
            <a:ext cx="9604375" cy="1049337"/>
          </a:xfrm>
        </p:spPr>
        <p:txBody>
          <a:bodyPr/>
          <a:lstStyle/>
          <a:p>
            <a:r>
              <a:rPr lang="en-GB" dirty="0">
                <a:ea typeface="+mj-lt"/>
                <a:cs typeface="+mj-lt"/>
              </a:rPr>
              <a:t>INHIBITION OF MMPS:</a:t>
            </a:r>
          </a:p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0DD83C6-FEBF-2E6B-1096-090B3485347E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587625" y="2016125"/>
            <a:ext cx="9604375" cy="3449638"/>
          </a:xfrm>
        </p:spPr>
        <p:txBody>
          <a:bodyPr/>
          <a:lstStyle/>
          <a:p>
            <a:r>
              <a:rPr lang="en-GB" dirty="0"/>
              <a:t>Mechanism of action of chemically modified tetracyclines:</a:t>
            </a:r>
          </a:p>
          <a:p>
            <a:pPr marL="457200" indent="-457200">
              <a:buAutoNum type="arabicPeriod"/>
            </a:pPr>
            <a:r>
              <a:rPr lang="en-GB" dirty="0"/>
              <a:t>Inhibits or chelates the calcium atoms that matrix metalloproteinase(MMPs) requires for their action.</a:t>
            </a:r>
          </a:p>
          <a:p>
            <a:pPr marL="457200" indent="-457200">
              <a:buAutoNum type="arabicPeriod"/>
            </a:pPr>
            <a:r>
              <a:rPr lang="en-GB" dirty="0"/>
              <a:t>Inhibit already active MMPs</a:t>
            </a:r>
          </a:p>
          <a:p>
            <a:pPr marL="457200" indent="-457200">
              <a:buAutoNum type="arabicPeriod"/>
            </a:pPr>
            <a:r>
              <a:rPr lang="en-GB" dirty="0"/>
              <a:t>Down – regulate MMPs expression</a:t>
            </a:r>
          </a:p>
          <a:p>
            <a:pPr marL="457200" indent="-457200">
              <a:buAutoNum type="arabicPeriod"/>
            </a:pPr>
            <a:r>
              <a:rPr lang="en-GB" dirty="0"/>
              <a:t>Scavenges reactive oxygen species</a:t>
            </a:r>
          </a:p>
          <a:p>
            <a:pPr marL="457200" indent="-457200">
              <a:buAutoNum type="arabicPeriod"/>
            </a:pPr>
            <a:r>
              <a:rPr lang="en-GB" dirty="0"/>
              <a:t>Modulates the osteoclast functions</a:t>
            </a:r>
          </a:p>
        </p:txBody>
      </p:sp>
    </p:spTree>
    <p:extLst>
      <p:ext uri="{BB962C8B-B14F-4D97-AF65-F5344CB8AC3E}">
        <p14:creationId xmlns:p14="http://schemas.microsoft.com/office/powerpoint/2010/main" xmlns="" val="181375184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xmlns="" id="{7EE65A3D-4CB2-6747-8204-986B86C734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7875" y="1171574"/>
            <a:ext cx="8096250" cy="4514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0807249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5BD3DFD-7066-FC05-AC55-24A343F76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Sub antimicrobial dose doxycycline: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C99B0B5-69BA-D414-54A8-EE17A241D7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SDD is currently the only FDA approved systemically administered HMT indicated specifically in the treatment of periodontitis.</a:t>
            </a:r>
          </a:p>
          <a:p>
            <a:endParaRPr lang="en-GB" dirty="0"/>
          </a:p>
          <a:p>
            <a:r>
              <a:rPr lang="en-GB" dirty="0"/>
              <a:t>SDD is used as an adjunct to SRP and must not be used as a monotherapy.</a:t>
            </a:r>
          </a:p>
        </p:txBody>
      </p:sp>
    </p:spTree>
    <p:extLst>
      <p:ext uri="{BB962C8B-B14F-4D97-AF65-F5344CB8AC3E}">
        <p14:creationId xmlns:p14="http://schemas.microsoft.com/office/powerpoint/2010/main" xmlns="" val="261746025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954C7CB-D411-A21C-79E5-D83852ECE5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NOVEL PROTEIN ANTAGONIST STRATERGIES IN THE TREATMENT OF PERIODONTAL DISEASES</a:t>
            </a:r>
          </a:p>
        </p:txBody>
      </p:sp>
    </p:spTree>
    <p:extLst>
      <p:ext uri="{BB962C8B-B14F-4D97-AF65-F5344CB8AC3E}">
        <p14:creationId xmlns:p14="http://schemas.microsoft.com/office/powerpoint/2010/main" xmlns="" val="81214801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9218" y="0"/>
            <a:ext cx="915356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9218" y="145774"/>
            <a:ext cx="8637073" cy="6325262"/>
          </a:xfrm>
          <a:prstGeom prst="rect">
            <a:avLst/>
          </a:prstGeom>
        </p:spPr>
      </p:pic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FAC22E9-F61F-4D21-A6EF-9067F33050C2}"/>
              </a:ext>
            </a:extLst>
          </p:cNvPr>
          <p:cNvSpPr txBox="1"/>
          <p:nvPr/>
        </p:nvSpPr>
        <p:spPr>
          <a:xfrm>
            <a:off x="1219200" y="1046922"/>
            <a:ext cx="919700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6600" dirty="0"/>
              <a:t>THANK YOU…….</a:t>
            </a:r>
          </a:p>
        </p:txBody>
      </p:sp>
    </p:spTree>
    <p:extLst>
      <p:ext uri="{BB962C8B-B14F-4D97-AF65-F5344CB8AC3E}">
        <p14:creationId xmlns:p14="http://schemas.microsoft.com/office/powerpoint/2010/main" xmlns="" val="3900539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9218" y="278296"/>
            <a:ext cx="8932465" cy="641405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7147" y="0"/>
            <a:ext cx="8868243" cy="618876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205B68D-60AE-F28A-F6E9-566034297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a typeface="+mj-lt"/>
                <a:cs typeface="+mj-lt"/>
              </a:rPr>
              <a:t>PATHOGENESIS OF HUMAN PERIODONTITIS</a:t>
            </a:r>
          </a:p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CAEC360-76A3-8050-55F6-749BB90EAA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Host modulatory therapy can be used to interrupt the positive feedback loops(PGE</a:t>
            </a:r>
            <a:r>
              <a:rPr lang="en-GB" sz="1400" dirty="0"/>
              <a:t>2, </a:t>
            </a:r>
            <a:r>
              <a:rPr lang="en-GB" dirty="0" err="1"/>
              <a:t>Interlukins</a:t>
            </a:r>
            <a:r>
              <a:rPr lang="en-GB" dirty="0"/>
              <a:t>, TNF-alpha and MMPs)</a:t>
            </a:r>
          </a:p>
          <a:p>
            <a:endParaRPr lang="en-GB" dirty="0"/>
          </a:p>
          <a:p>
            <a:r>
              <a:rPr lang="en-GB" dirty="0"/>
              <a:t>The inflammation extends apically and </a:t>
            </a:r>
            <a:r>
              <a:rPr lang="en-GB" dirty="0" err="1"/>
              <a:t>osteoclats</a:t>
            </a:r>
            <a:r>
              <a:rPr lang="en-GB" dirty="0"/>
              <a:t> themselves are targets for host modulation.</a:t>
            </a:r>
          </a:p>
          <a:p>
            <a:endParaRPr lang="en-GB" dirty="0"/>
          </a:p>
          <a:p>
            <a:r>
              <a:rPr lang="en-GB" dirty="0"/>
              <a:t>The elevation in the pro inflammatory or destructive mediators in response to bacterial challenge are counter balanced by elevations in anti-inflammatory or protective mediators such as cytokines IL-44 and IL-10, as well as other mediators such as IL-</a:t>
            </a:r>
            <a:r>
              <a:rPr lang="en-GB" dirty="0" err="1"/>
              <a:t>ra</a:t>
            </a:r>
            <a:r>
              <a:rPr lang="en-GB" dirty="0"/>
              <a:t> and Tisuue Inhibitors of metalloproteinases.</a:t>
            </a:r>
          </a:p>
        </p:txBody>
      </p:sp>
    </p:spTree>
    <p:extLst>
      <p:ext uri="{BB962C8B-B14F-4D97-AF65-F5344CB8AC3E}">
        <p14:creationId xmlns:p14="http://schemas.microsoft.com/office/powerpoint/2010/main" xmlns="" val="16261143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9218" y="0"/>
            <a:ext cx="915356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0FCCB81-3818-B413-19F7-0C7CE5022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classification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EA71207-1E75-50CC-62FF-2877307E14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12105"/>
          </a:xfrm>
        </p:spPr>
        <p:txBody>
          <a:bodyPr>
            <a:normAutofit fontScale="92500" lnSpcReduction="20000"/>
          </a:bodyPr>
          <a:lstStyle/>
          <a:p>
            <a:r>
              <a:rPr lang="en-GB" dirty="0"/>
              <a:t>Various HMT have been developed or proposed to block pathways responsible for periodontal tissue breakdown.</a:t>
            </a:r>
          </a:p>
          <a:p>
            <a:pPr marL="457200" indent="-457200">
              <a:buAutoNum type="arabicPeriod"/>
            </a:pPr>
            <a:r>
              <a:rPr lang="en-GB" dirty="0"/>
              <a:t>Inhibition of matrix metalloproteinases (MMPs):</a:t>
            </a:r>
          </a:p>
          <a:p>
            <a:pPr lvl="1"/>
            <a:r>
              <a:rPr lang="en-GB" dirty="0"/>
              <a:t>Through chemically  modified tetracyclines(CMTs)</a:t>
            </a:r>
          </a:p>
          <a:p>
            <a:pPr lvl="1"/>
            <a:endParaRPr lang="en-GB" dirty="0"/>
          </a:p>
          <a:p>
            <a:pPr marL="457200" indent="-457200">
              <a:buAutoNum type="arabicPeriod"/>
            </a:pPr>
            <a:r>
              <a:rPr lang="en-GB" dirty="0"/>
              <a:t>Inhibition of </a:t>
            </a:r>
            <a:r>
              <a:rPr lang="en-GB" dirty="0" err="1"/>
              <a:t>archidonic</a:t>
            </a:r>
            <a:r>
              <a:rPr lang="en-GB" dirty="0"/>
              <a:t> acid metabolites:</a:t>
            </a:r>
          </a:p>
          <a:p>
            <a:pPr lvl="1"/>
            <a:r>
              <a:rPr lang="en-GB" dirty="0"/>
              <a:t>Through NSAIDs</a:t>
            </a:r>
          </a:p>
          <a:p>
            <a:pPr lvl="2"/>
            <a:r>
              <a:rPr lang="en-GB" dirty="0"/>
              <a:t>COX – 1 inhibitors, indomethacin , naproxen, </a:t>
            </a:r>
            <a:r>
              <a:rPr lang="en-GB" dirty="0">
                <a:ea typeface="+mn-lt"/>
                <a:cs typeface="+mn-lt"/>
              </a:rPr>
              <a:t>flurbiprofen</a:t>
            </a:r>
          </a:p>
          <a:p>
            <a:pPr lvl="2"/>
            <a:r>
              <a:rPr lang="en-GB" dirty="0">
                <a:ea typeface="+mn-lt"/>
                <a:cs typeface="+mn-lt"/>
              </a:rPr>
              <a:t>COX – 2 inhibitors, </a:t>
            </a:r>
            <a:r>
              <a:rPr lang="en-GB" dirty="0" err="1">
                <a:ea typeface="+mn-lt"/>
                <a:cs typeface="+mn-lt"/>
              </a:rPr>
              <a:t>rofecoxib</a:t>
            </a:r>
            <a:endParaRPr lang="en-GB" dirty="0">
              <a:ea typeface="+mn-lt"/>
              <a:cs typeface="+mn-lt"/>
            </a:endParaRPr>
          </a:p>
          <a:p>
            <a:pPr lvl="2"/>
            <a:r>
              <a:rPr lang="en-GB" dirty="0">
                <a:ea typeface="+mn-lt"/>
                <a:cs typeface="+mn-lt"/>
              </a:rPr>
              <a:t>COX and LOX inhibitors, </a:t>
            </a:r>
            <a:r>
              <a:rPr lang="en-GB" dirty="0" err="1">
                <a:ea typeface="+mn-lt"/>
                <a:cs typeface="+mn-lt"/>
              </a:rPr>
              <a:t>troclosan</a:t>
            </a:r>
            <a:r>
              <a:rPr lang="en-GB" dirty="0">
                <a:ea typeface="+mn-lt"/>
                <a:cs typeface="+mn-lt"/>
              </a:rPr>
              <a:t> , topical ketoprofen</a:t>
            </a:r>
          </a:p>
          <a:p>
            <a:pPr lvl="2"/>
            <a:r>
              <a:rPr lang="en-GB" dirty="0">
                <a:ea typeface="+mn-lt"/>
                <a:cs typeface="+mn-lt"/>
              </a:rPr>
              <a:t>LOX inhibitors: lipoxins</a:t>
            </a:r>
          </a:p>
        </p:txBody>
      </p:sp>
    </p:spTree>
    <p:extLst>
      <p:ext uri="{BB962C8B-B14F-4D97-AF65-F5344CB8AC3E}">
        <p14:creationId xmlns:p14="http://schemas.microsoft.com/office/powerpoint/2010/main" xmlns="" val="2800417182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TF10001119</Template>
  <TotalTime>0</TotalTime>
  <Words>1616</Words>
  <Application>Microsoft Office PowerPoint</Application>
  <PresentationFormat>Custom</PresentationFormat>
  <Paragraphs>193</Paragraphs>
  <Slides>47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48" baseType="lpstr">
      <vt:lpstr>Gallery</vt:lpstr>
      <vt:lpstr>Host Modulation</vt:lpstr>
      <vt:lpstr>INDEX</vt:lpstr>
      <vt:lpstr>Introduction</vt:lpstr>
      <vt:lpstr>INTRODUCTION </vt:lpstr>
      <vt:lpstr>Slide 5</vt:lpstr>
      <vt:lpstr>Slide 6</vt:lpstr>
      <vt:lpstr>PATHOGENESIS OF HUMAN PERIODONTITIS </vt:lpstr>
      <vt:lpstr>Slide 8</vt:lpstr>
      <vt:lpstr>classification</vt:lpstr>
      <vt:lpstr>classification</vt:lpstr>
      <vt:lpstr>Inhibition of arachidonic acid metabolism:</vt:lpstr>
      <vt:lpstr>Slide 12</vt:lpstr>
      <vt:lpstr>INHIBITION OF ARACHIDONIC ACID METABOLISM:</vt:lpstr>
      <vt:lpstr>COX-1 AND COX-2</vt:lpstr>
      <vt:lpstr>COX-1 AND COX-2 </vt:lpstr>
      <vt:lpstr>Mechanism of Omega 3 </vt:lpstr>
      <vt:lpstr>Locally administered agents nsaids</vt:lpstr>
      <vt:lpstr>Disadvantages of nsaids</vt:lpstr>
      <vt:lpstr>Anti-inflammation versus resolution:</vt:lpstr>
      <vt:lpstr>Mechanism of action of omega-3 derivatives</vt:lpstr>
      <vt:lpstr>Slide 21</vt:lpstr>
      <vt:lpstr>MECHANISM OF ACTION OF OMEGA-3 DERIVATIVES </vt:lpstr>
      <vt:lpstr>Mechanism of action of omega-3 derivatives:</vt:lpstr>
      <vt:lpstr>MECHANISM OF ACTION OF OMEGA-3 DERIVATIVES: </vt:lpstr>
      <vt:lpstr>MECHANISM OF ACTION OF OMEGA-3 DERIVATIVES: </vt:lpstr>
      <vt:lpstr>Chemical mediators that help in resolution:</vt:lpstr>
      <vt:lpstr>lipoxins</vt:lpstr>
      <vt:lpstr>lipoxins</vt:lpstr>
      <vt:lpstr>lipoxins</vt:lpstr>
      <vt:lpstr>Slide 30</vt:lpstr>
      <vt:lpstr>Aspirin-triggered lipid mediators:</vt:lpstr>
      <vt:lpstr>Rv and pd:</vt:lpstr>
      <vt:lpstr>RV AND PD: </vt:lpstr>
      <vt:lpstr>Slide 34</vt:lpstr>
      <vt:lpstr>Matrix metalloproteinases</vt:lpstr>
      <vt:lpstr>Production of mmps</vt:lpstr>
      <vt:lpstr>classification</vt:lpstr>
      <vt:lpstr>functions</vt:lpstr>
      <vt:lpstr>Source of MMp's</vt:lpstr>
      <vt:lpstr>Inhibition of MMPs:</vt:lpstr>
      <vt:lpstr>INHIBITION OF MMPS: </vt:lpstr>
      <vt:lpstr>Slide 42</vt:lpstr>
      <vt:lpstr>Sub antimicrobial dose doxycycline:</vt:lpstr>
      <vt:lpstr>Slide 44</vt:lpstr>
      <vt:lpstr>Slide 45</vt:lpstr>
      <vt:lpstr>Slide 46</vt:lpstr>
      <vt:lpstr>Slide 47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Host Modulation</dc:title>
  <dc:creator>Vivek Jadhav</dc:creator>
  <cp:lastModifiedBy>BANSODE</cp:lastModifiedBy>
  <cp:revision>1107</cp:revision>
  <dcterms:created xsi:type="dcterms:W3CDTF">2023-01-19T18:09:27Z</dcterms:created>
  <dcterms:modified xsi:type="dcterms:W3CDTF">2023-05-18T06:13:51Z</dcterms:modified>
</cp:coreProperties>
</file>