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11C564-4895-A902-2D4B-EAF39ABA1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94E0971-351D-51E8-A2B5-6A0C20E84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376B7B-CDEC-333E-0617-C56BFA78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1CAC51-87A1-5411-6AF4-670D9E3F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DD5BF1-AC99-4381-27FC-A550A558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071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0FC3E4-465E-E0D8-0BDA-444ED52E4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28CA91-C249-6B2D-3478-0C217EA8E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6E399F-FE49-13BC-B8F4-EF8626A2D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1DA4EF-11CD-2E35-EC4E-8D7BF5181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F3B66B-39C2-4FE3-A7FD-00F1AF52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43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BB73B15-E0A4-A361-86B2-34F5E25B1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1F8B4E-548C-4BBE-0BB7-B8954168A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756A9F-86B2-9F4E-36BD-2F0D39F87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F0B808-89FA-16D2-AAD4-606ADB201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07F26D-258A-D775-D59C-FE922C15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907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12AEB5-2E8F-5BF8-93E8-2F8DD5825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320288-7BCB-F45E-83CB-CFAD80BA4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11BEB4-CC71-624D-779B-142FE4904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05E54A-C614-E4A5-7C74-57F8C857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06DBE-0919-91F9-EE8F-8C57048F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996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475E8D-58EC-D8FF-771E-FAB7F3D0E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FC65AD-28D2-1306-7DED-BCAAF8D3C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581732-D405-359E-3B2D-C5CDDABF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96C2D9-88FF-130F-630A-60487FE76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A66C1E-DFD9-9301-54D4-CCEC224DF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725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0FD52-1E4A-DB2E-740A-3C63DBE55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0D4644-3F95-0D88-D400-ADDD5BE31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39C854-A475-D10F-0FD9-DA8637629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22C496-4B3B-E50D-EB10-05758FFC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F00E28-6F02-8D56-B737-DE71A47DB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ED13E91-E9B1-8419-A342-BE79B551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493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5AB389-C391-DCA6-D3D0-51F3A07D3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E615C0-A67E-46B0-A6F0-F1FDDC767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D0A5B3-D0B6-E6CB-0E4F-802DFBA24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53A67A1-FAA5-656C-6355-D242AC74CA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4E53084-AC36-B834-FA6C-33DF8718F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4418C6-6907-2F36-BBD2-22A86EAE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3E59E18-3A1C-806E-33D4-AD8291B2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F8BDCD3-67AE-DCE3-5B9D-77BCB9B8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989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F2B655-57A6-18B0-02A0-9B2C1401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EAA946C-70F9-1CE1-460B-1E682C61A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056D9DA-6F6D-EEC7-0BA8-D1D732F4E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C9D9B42-B446-C774-F0B0-2DC580CA8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738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AAD0A19-B113-05EF-09DD-4C3EE7FB9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4E80495-DC4A-8A45-C350-87CFE1C1B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7C0A9D8-B03E-0017-B8BD-495FCB48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098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FB5E47-258E-91BC-0C1F-4F57F34E2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D0638C-76A6-54CE-8505-A22F50943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6C8E064-811C-FE4C-C052-F337529FA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235404-A3ED-FCB2-EF32-4716F411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96F043-F12D-F425-0FC4-FDDDB93C9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9EC8C64-F3F2-F15E-48A6-DA22996F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729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53080-3CC8-0A05-0F2F-31D5D35D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3D823D3-B220-48AE-48EE-7B4F9A0E8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DB1391-9DF4-3C35-2B66-DB5CA2704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728D5B-3D6A-C53F-0C9D-82358294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F0F20B-787F-C1E2-CE27-B7A263AE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EE4BBBA-C483-DFDE-C3EF-1D828B3E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925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4A0AB22-499C-0102-9DF6-1295BB53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D48F36-A8A4-33EC-848A-19078276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DA4D9D-6307-D4B5-3BDA-95EE0E587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BB52E-A749-214D-82FD-F1F94E7CD8D5}" type="datetimeFigureOut">
              <a:rPr lang="en-US" smtClean="0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5B52AB-3DEF-EE15-949B-0CF6D6C98C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860C5F-5C47-6C24-EA84-465F8BBCF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1AB1E-8B4E-BA45-A82F-3550FC0077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405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CE0C46-599D-5B8D-691E-780548167B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>
                <a:solidFill>
                  <a:schemeClr val="accent1">
                    <a:lumMod val="75000"/>
                  </a:schemeClr>
                </a:solidFill>
              </a:rPr>
              <a:t>Good Morning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843DB4B-B58A-DE5A-DCE4-C3DE4F81D7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079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583779-E6FC-34C4-1FC7-0CA354282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amount of GCF on paper strip can be evaluated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26932A-A493-980E-1C4D-211DA1547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4574"/>
            <a:ext cx="10035372" cy="40823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wetted area on paper strip can be visualized by staining with </a:t>
            </a:r>
            <a:r>
              <a:rPr lang="en-US" dirty="0" err="1"/>
              <a:t>Ninhydrin</a:t>
            </a:r>
            <a:r>
              <a:rPr lang="en-US" dirty="0"/>
              <a:t> and measures </a:t>
            </a:r>
            <a:r>
              <a:rPr lang="en-US" dirty="0" err="1"/>
              <a:t>plainimettrically</a:t>
            </a:r>
            <a:r>
              <a:rPr lang="en-US" dirty="0"/>
              <a:t> or on enlarged photograph with glass or a microscope</a:t>
            </a:r>
          </a:p>
          <a:p>
            <a:pPr marL="0" indent="0">
              <a:buNone/>
            </a:pPr>
            <a:r>
              <a:rPr lang="en-US" dirty="0"/>
              <a:t>⚫ Electronically through blotter paper (</a:t>
            </a:r>
            <a:r>
              <a:rPr lang="en-US" dirty="0" err="1"/>
              <a:t>Periopaper</a:t>
            </a:r>
            <a:r>
              <a:rPr lang="en-US" dirty="0"/>
              <a:t>) using electronic transducer (</a:t>
            </a:r>
            <a:r>
              <a:rPr lang="en-US" dirty="0" err="1"/>
              <a:t>Periotron</a:t>
            </a:r>
            <a:r>
              <a:rPr lang="en-US" dirty="0"/>
              <a:t>, </a:t>
            </a:r>
            <a:r>
              <a:rPr lang="en-US" dirty="0" err="1"/>
              <a:t>Harco</a:t>
            </a:r>
            <a:r>
              <a:rPr lang="en-US" dirty="0"/>
              <a:t> Electronics, Winnipeg, Manitoba, Canada)</a:t>
            </a:r>
          </a:p>
          <a:p>
            <a:pPr marL="0" indent="0">
              <a:buNone/>
            </a:pPr>
            <a:r>
              <a:rPr lang="en-US" dirty="0"/>
              <a:t>⚫ The wetness of paper affects the flow of electronic current and gives digital readout</a:t>
            </a:r>
          </a:p>
        </p:txBody>
      </p:sp>
    </p:spTree>
    <p:extLst>
      <p:ext uri="{BB962C8B-B14F-4D97-AF65-F5344CB8AC3E}">
        <p14:creationId xmlns:p14="http://schemas.microsoft.com/office/powerpoint/2010/main" xmlns="" val="212969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A35EDE-DEA3-E4C4-7FB1-35704234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30FA644C-445B-0448-63A9-FC54ECE1FC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0"/>
            <a:ext cx="10515600" cy="6995795"/>
          </a:xfrm>
        </p:spPr>
      </p:pic>
    </p:spTree>
    <p:extLst>
      <p:ext uri="{BB962C8B-B14F-4D97-AF65-F5344CB8AC3E}">
        <p14:creationId xmlns:p14="http://schemas.microsoft.com/office/powerpoint/2010/main" xmlns="" val="3009760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2FD96E-C084-FAF6-7344-B329FFE7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98DC9-88EE-FC5D-FC35-35BCAB137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Amount of GCF is extremely small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1.5 mm wide filter paper inserted 1mm into the pocket only absorbs 0.1mg of GCF in 3 minutes</a:t>
            </a:r>
          </a:p>
          <a:p>
            <a:endParaRPr lang="en-US" dirty="0"/>
          </a:p>
          <a:p>
            <a:r>
              <a:rPr lang="en-US" dirty="0"/>
              <a:t> Mean GCF volume in proximal surface of molar teeth ranged from 0.43-1.56</a:t>
            </a:r>
            <a:r>
              <a:rPr lang="el-GR" dirty="0"/>
              <a:t>μ</a:t>
            </a:r>
            <a:r>
              <a:rPr lang="en-US" dirty="0"/>
              <a:t>l in human volunteer with mean gingival index less than 1</a:t>
            </a:r>
          </a:p>
        </p:txBody>
      </p:sp>
    </p:spTree>
    <p:extLst>
      <p:ext uri="{BB962C8B-B14F-4D97-AF65-F5344CB8AC3E}">
        <p14:creationId xmlns:p14="http://schemas.microsoft.com/office/powerpoint/2010/main" xmlns="" val="116278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117811-6CB1-9529-E991-16EC6B194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781"/>
            <a:ext cx="10515600" cy="1325563"/>
          </a:xfrm>
        </p:spPr>
        <p:txBody>
          <a:bodyPr/>
          <a:lstStyle/>
          <a:p>
            <a:r>
              <a:rPr lang="en-US" sz="5400" dirty="0"/>
              <a:t>Composition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531187-367C-87F1-28E5-64FDF4CA9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975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• More than 40 compounds from GCF have been </a:t>
            </a:r>
            <a:r>
              <a:rPr lang="en-US" sz="4000" dirty="0" err="1"/>
              <a:t>analysed</a:t>
            </a:r>
            <a:r>
              <a:rPr lang="en-US" sz="4000" dirty="0"/>
              <a:t> but their origin is not known with </a:t>
            </a:r>
            <a:r>
              <a:rPr lang="en-US" sz="4000" dirty="0" err="1"/>
              <a:t>certainity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⚫ They can be derived from host, bacteria like Collagenases (MMPs), B-</a:t>
            </a:r>
            <a:r>
              <a:rPr lang="en-US" sz="4000" dirty="0" err="1"/>
              <a:t>glucouronidases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47818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EB9544-6362-E4D2-33B9-F176EAC81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DE032D-BC17-2B9C-50E3-E33BE7247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Cellular element:  </a:t>
            </a:r>
          </a:p>
          <a:p>
            <a:pPr marL="0" indent="0">
              <a:buNone/>
            </a:pPr>
            <a:r>
              <a:rPr lang="en-US" dirty="0" err="1"/>
              <a:t>Bacteria,Desquamated</a:t>
            </a:r>
            <a:r>
              <a:rPr lang="en-US" dirty="0"/>
              <a:t> epithelial cells and leukocytes(PMN's, Lymphocytes, Monocytes/macrophages)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Electrolyt</a:t>
            </a:r>
            <a:r>
              <a:rPr lang="en-US" dirty="0"/>
              <a:t>  :, K , Na and Ca have been studied in </a:t>
            </a:r>
            <a:r>
              <a:rPr lang="en-US" dirty="0" err="1"/>
              <a:t>GCFPositive</a:t>
            </a:r>
            <a:r>
              <a:rPr lang="en-US" dirty="0"/>
              <a:t> correlation of Ca and Na </a:t>
            </a:r>
            <a:r>
              <a:rPr lang="en-US" dirty="0" err="1"/>
              <a:t>conc</a:t>
            </a:r>
            <a:r>
              <a:rPr lang="en-US" dirty="0"/>
              <a:t> and Na/K ratio with inflammation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270351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3753AC-2B42-ED60-70A6-3C5B6CA94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Organic Compounds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E3696E-3552-594F-7D61-C1DAF1502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Organic compounds:</a:t>
            </a:r>
          </a:p>
          <a:p>
            <a:endParaRPr lang="en-US" dirty="0"/>
          </a:p>
          <a:p>
            <a:r>
              <a:rPr lang="en-US" dirty="0"/>
              <a:t>  Glucose </a:t>
            </a:r>
            <a:r>
              <a:rPr lang="en-US" dirty="0" err="1"/>
              <a:t>hexosamine</a:t>
            </a:r>
            <a:r>
              <a:rPr lang="en-US" dirty="0"/>
              <a:t> and </a:t>
            </a:r>
            <a:r>
              <a:rPr lang="en-US" dirty="0" err="1"/>
              <a:t>hexuronic</a:t>
            </a:r>
            <a:r>
              <a:rPr lang="en-US" dirty="0"/>
              <a:t> acid are two compounds found in GCF</a:t>
            </a:r>
          </a:p>
          <a:p>
            <a:endParaRPr lang="en-US" dirty="0"/>
          </a:p>
          <a:p>
            <a:r>
              <a:rPr lang="en-US" dirty="0"/>
              <a:t>• Blood glucose is 3-4 times greater </a:t>
            </a:r>
            <a:r>
              <a:rPr lang="en-US" dirty="0" err="1"/>
              <a:t>thanserum</a:t>
            </a:r>
            <a:endParaRPr lang="en-US" dirty="0"/>
          </a:p>
          <a:p>
            <a:r>
              <a:rPr lang="en-US" dirty="0"/>
              <a:t>• Total protein content is much less </a:t>
            </a:r>
            <a:r>
              <a:rPr lang="en-US" dirty="0" err="1"/>
              <a:t>thanserum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7556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52A76A-9AA4-8E2A-E6CB-092A9DB4F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Metabolic products in GCF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569AC4-9864-0625-BC57-203921249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531" y="1992622"/>
            <a:ext cx="8607630" cy="4351338"/>
          </a:xfrm>
        </p:spPr>
        <p:txBody>
          <a:bodyPr/>
          <a:lstStyle/>
          <a:p>
            <a:r>
              <a:rPr lang="en-US" dirty="0"/>
              <a:t>Metabolic products in GCF</a:t>
            </a:r>
          </a:p>
          <a:p>
            <a:r>
              <a:rPr lang="en-US" dirty="0"/>
              <a:t>⚫ lactic acid,</a:t>
            </a:r>
          </a:p>
          <a:p>
            <a:r>
              <a:rPr lang="en-US" dirty="0"/>
              <a:t>urea,</a:t>
            </a:r>
          </a:p>
          <a:p>
            <a:r>
              <a:rPr lang="en-US" dirty="0"/>
              <a:t>⚫ </a:t>
            </a:r>
            <a:r>
              <a:rPr lang="en-US" dirty="0" err="1"/>
              <a:t>hydroxyproline,endotoxin</a:t>
            </a:r>
            <a:endParaRPr lang="en-US" dirty="0"/>
          </a:p>
          <a:p>
            <a:r>
              <a:rPr lang="en-US" dirty="0"/>
              <a:t>⚫ cytotoxic </a:t>
            </a:r>
            <a:r>
              <a:rPr lang="en-US" dirty="0" err="1"/>
              <a:t>substances,Hydrogen</a:t>
            </a:r>
            <a:r>
              <a:rPr lang="en-US" dirty="0"/>
              <a:t> </a:t>
            </a:r>
            <a:r>
              <a:rPr lang="en-US" dirty="0" err="1"/>
              <a:t>sulphide</a:t>
            </a:r>
            <a:r>
              <a:rPr lang="en-US" dirty="0"/>
              <a:t> and antibacterial factors</a:t>
            </a:r>
          </a:p>
        </p:txBody>
      </p:sp>
    </p:spTree>
    <p:extLst>
      <p:ext uri="{BB962C8B-B14F-4D97-AF65-F5344CB8AC3E}">
        <p14:creationId xmlns:p14="http://schemas.microsoft.com/office/powerpoint/2010/main" xmlns="" val="2061019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E61FFE-62E1-5F3A-4EE6-A0F230AE0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to analyze GCF composition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563E0F-7FCD-5DF0-C5FE-526B8F393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to </a:t>
            </a:r>
            <a:r>
              <a:rPr lang="en-US" dirty="0" err="1"/>
              <a:t>analyse</a:t>
            </a:r>
            <a:r>
              <a:rPr lang="en-US" dirty="0"/>
              <a:t> GCF composition</a:t>
            </a:r>
          </a:p>
          <a:p>
            <a:r>
              <a:rPr lang="en-US" dirty="0"/>
              <a:t> </a:t>
            </a:r>
            <a:r>
              <a:rPr lang="en-US" dirty="0" err="1"/>
              <a:t>Fluorometry</a:t>
            </a:r>
            <a:r>
              <a:rPr lang="en-US" dirty="0"/>
              <a:t>: </a:t>
            </a:r>
            <a:r>
              <a:rPr lang="en-US" dirty="0" err="1"/>
              <a:t>MetalloproteinasesELISA:Enzymes</a:t>
            </a:r>
            <a:r>
              <a:rPr lang="en-US" dirty="0"/>
              <a:t> and IL-1ẞ</a:t>
            </a:r>
          </a:p>
          <a:p>
            <a:r>
              <a:rPr lang="en-US" dirty="0"/>
              <a:t> </a:t>
            </a:r>
            <a:r>
              <a:rPr lang="en-US" dirty="0" err="1"/>
              <a:t>Radioimmunoassay:Cyclooxygenase</a:t>
            </a:r>
            <a:r>
              <a:rPr lang="en-US" dirty="0"/>
              <a:t> derv. and Procollagen III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HPLC:Timidazole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Direct &amp; Indirect </a:t>
            </a:r>
            <a:r>
              <a:rPr lang="en-US" dirty="0" err="1"/>
              <a:t>Immunodot</a:t>
            </a:r>
            <a:r>
              <a:rPr lang="en-US" dirty="0"/>
              <a:t> test: Acute phase proteins</a:t>
            </a:r>
          </a:p>
        </p:txBody>
      </p:sp>
    </p:spTree>
    <p:extLst>
      <p:ext uri="{BB962C8B-B14F-4D97-AF65-F5344CB8AC3E}">
        <p14:creationId xmlns:p14="http://schemas.microsoft.com/office/powerpoint/2010/main" xmlns="" val="1352960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D7EA8-371F-4C8C-7CAB-6279FDD91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Cellular and Humoral activity in GCF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20CE2D-DC6E-BCA2-641B-2C0DDF9D4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⚫</a:t>
            </a:r>
            <a:r>
              <a:rPr lang="en-US" sz="3600" dirty="0"/>
              <a:t> IL-1a and IL-1ẞ increase the binding of PMNs and monocyte/macrophage to endothelial cells and stimulate the production of PGE-2 and release of lysosomal enzymes and stimulate bone resorption</a:t>
            </a:r>
          </a:p>
        </p:txBody>
      </p:sp>
    </p:spTree>
    <p:extLst>
      <p:ext uri="{BB962C8B-B14F-4D97-AF65-F5344CB8AC3E}">
        <p14:creationId xmlns:p14="http://schemas.microsoft.com/office/powerpoint/2010/main" xmlns="" val="2718545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31F5C6-68FC-F6C9-13A6-AF3AFFDB4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significance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DB7F5-FBA6-80C1-328C-D9D202D11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GCF is inflammatory exudate and positively correlates with amount and severity of inflammation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4C7B341-7E3C-7615-B663-AF26E2CE49C4}"/>
              </a:ext>
            </a:extLst>
          </p:cNvPr>
          <p:cNvSpPr txBox="1"/>
          <p:nvPr/>
        </p:nvSpPr>
        <p:spPr>
          <a:xfrm>
            <a:off x="986642" y="3308796"/>
            <a:ext cx="97197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GCF flow is increased by Mastication, coarse food, </a:t>
            </a:r>
            <a:r>
              <a:rPr lang="en-US" sz="2800" dirty="0" err="1"/>
              <a:t>toothbrushing</a:t>
            </a:r>
            <a:r>
              <a:rPr lang="en-US" sz="2800" dirty="0"/>
              <a:t>, gingival massage, Ovulation, Hormonal contraceptives and smoking</a:t>
            </a:r>
          </a:p>
        </p:txBody>
      </p:sp>
    </p:spTree>
    <p:extLst>
      <p:ext uri="{BB962C8B-B14F-4D97-AF65-F5344CB8AC3E}">
        <p14:creationId xmlns:p14="http://schemas.microsoft.com/office/powerpoint/2010/main" xmlns="" val="311285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D6CA70-264B-910D-A935-57DAA0365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775320"/>
            <a:ext cx="10515600" cy="1325563"/>
          </a:xfrm>
        </p:spPr>
        <p:txBody>
          <a:bodyPr/>
          <a:lstStyle/>
          <a:p>
            <a:r>
              <a:rPr lang="en-US" dirty="0"/>
              <a:t>Defense mechanism of gingiva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2AEB97-F894-1716-D92B-16AFDC48C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632" y="5443888"/>
            <a:ext cx="10515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5271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DC2B29-FE69-1C8F-C240-C3BCE7410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1C5DC0-F797-0C0A-0F03-F5B8EB276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GCF secretion follows </a:t>
            </a:r>
            <a:r>
              <a:rPr lang="en-US" dirty="0" err="1"/>
              <a:t>cicardian</a:t>
            </a:r>
            <a:r>
              <a:rPr lang="en-US" dirty="0"/>
              <a:t> periodicity increases 6am to 10 pm then decreases afterwards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 Female sex hormone increase GCF flow as they enhance vascular permeability</a:t>
            </a:r>
          </a:p>
        </p:txBody>
      </p:sp>
    </p:spTree>
    <p:extLst>
      <p:ext uri="{BB962C8B-B14F-4D97-AF65-F5344CB8AC3E}">
        <p14:creationId xmlns:p14="http://schemas.microsoft.com/office/powerpoint/2010/main" xmlns="" val="1830937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D3EA52-323C-F113-FC70-2A3F4FA43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0B7FD9-36E8-C969-1035-2F91AB53F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Mechanical stimulation like chewing and vigorous tooth brushing increases GCF flow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Smoking causes immediate transient but </a:t>
            </a:r>
            <a:r>
              <a:rPr lang="en-US" dirty="0" err="1"/>
              <a:t>markedincrease</a:t>
            </a:r>
            <a:r>
              <a:rPr lang="en-US" dirty="0"/>
              <a:t> in GCF flow</a:t>
            </a:r>
          </a:p>
          <a:p>
            <a:endParaRPr lang="en-US" dirty="0"/>
          </a:p>
          <a:p>
            <a:r>
              <a:rPr lang="en-US" dirty="0"/>
              <a:t>There is increase in GCF production during </a:t>
            </a:r>
            <a:r>
              <a:rPr lang="en-US" dirty="0" err="1"/>
              <a:t>healingperoid</a:t>
            </a:r>
            <a:r>
              <a:rPr lang="en-US" dirty="0"/>
              <a:t> following periodontal surgery</a:t>
            </a:r>
          </a:p>
        </p:txBody>
      </p:sp>
    </p:spTree>
    <p:extLst>
      <p:ext uri="{BB962C8B-B14F-4D97-AF65-F5344CB8AC3E}">
        <p14:creationId xmlns:p14="http://schemas.microsoft.com/office/powerpoint/2010/main" xmlns="" val="2219297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614141-9594-E858-611F-9F4E2B4D6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Drugs in GCF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77392A-253B-ABF8-20E3-377E50D02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Tetracycline and Metronidazole are secreted through GCF</a:t>
            </a:r>
          </a:p>
        </p:txBody>
      </p:sp>
    </p:spTree>
    <p:extLst>
      <p:ext uri="{BB962C8B-B14F-4D97-AF65-F5344CB8AC3E}">
        <p14:creationId xmlns:p14="http://schemas.microsoft.com/office/powerpoint/2010/main" xmlns="" val="37525553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708AD9-77CB-64D7-E778-EB9C8EE08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Leukocytes in </a:t>
            </a:r>
            <a:r>
              <a:rPr lang="en-US" dirty="0" err="1"/>
              <a:t>dentogingival</a:t>
            </a:r>
            <a:r>
              <a:rPr lang="en-US" dirty="0"/>
              <a:t>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A555BA-6D7B-D48A-EBF3-7CC23FEAA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3350"/>
            <a:ext cx="10515600" cy="4351338"/>
          </a:xfrm>
        </p:spPr>
        <p:txBody>
          <a:bodyPr/>
          <a:lstStyle/>
          <a:p>
            <a:r>
              <a:rPr lang="en-US" dirty="0"/>
              <a:t>PMNs are the most common leukocytes present in the Gingival sulcus</a:t>
            </a:r>
          </a:p>
          <a:p>
            <a:endParaRPr lang="en-US" dirty="0"/>
          </a:p>
          <a:p>
            <a:r>
              <a:rPr lang="en-US" dirty="0"/>
              <a:t>Neutrophils are the first line of defense in the </a:t>
            </a:r>
            <a:r>
              <a:rPr lang="en-US" dirty="0" err="1"/>
              <a:t>Dentogingival</a:t>
            </a:r>
            <a:r>
              <a:rPr lang="en-US" dirty="0"/>
              <a:t> area.</a:t>
            </a:r>
          </a:p>
          <a:p>
            <a:endParaRPr lang="en-US" dirty="0"/>
          </a:p>
          <a:p>
            <a:r>
              <a:rPr lang="en-US" dirty="0"/>
              <a:t> Gingival sulcus is the port of entry of leukocytes into the oral cavity</a:t>
            </a:r>
          </a:p>
        </p:txBody>
      </p:sp>
    </p:spTree>
    <p:extLst>
      <p:ext uri="{BB962C8B-B14F-4D97-AF65-F5344CB8AC3E}">
        <p14:creationId xmlns:p14="http://schemas.microsoft.com/office/powerpoint/2010/main" xmlns="" val="1827781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743444-3D97-06B0-45CC-F9D96CC7F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9207DE-85EE-7E4B-8D39-86EEFF6E5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 Leukocytes are present in gingival sulcus even when histologic area are free of inflammatory infiltrate</a:t>
            </a:r>
          </a:p>
          <a:p>
            <a:endParaRPr lang="en-US" dirty="0"/>
          </a:p>
          <a:p>
            <a:r>
              <a:rPr lang="en-US" dirty="0"/>
              <a:t>• Differential count of leukocytes from clinically healthy human gingival sulci have shown 91.2% to 91.5% PMNs and 8.50 8.8% mononuclear cells</a:t>
            </a:r>
          </a:p>
        </p:txBody>
      </p:sp>
    </p:spTree>
    <p:extLst>
      <p:ext uri="{BB962C8B-B14F-4D97-AF65-F5344CB8AC3E}">
        <p14:creationId xmlns:p14="http://schemas.microsoft.com/office/powerpoint/2010/main" xmlns="" val="4232057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3DA96F-90E2-AED5-2E83-DCEA373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07D7BE-67F1-407E-FA7E-F4CE4AC95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 Mononuclear cells have 58% B cells, 24% T cells and 18% mononuclear phagocytes</a:t>
            </a:r>
          </a:p>
          <a:p>
            <a:endParaRPr lang="en-US" dirty="0"/>
          </a:p>
          <a:p>
            <a:r>
              <a:rPr lang="en-US" dirty="0"/>
              <a:t> The ratio of T-lymphocytes to B- lymphocytes is reversed from </a:t>
            </a:r>
            <a:r>
              <a:rPr lang="en-US" dirty="0" err="1"/>
              <a:t>from</a:t>
            </a:r>
            <a:r>
              <a:rPr lang="en-US" dirty="0"/>
              <a:t> normal 3:1 in peripheral blood to 1:3 in GCF</a:t>
            </a:r>
          </a:p>
        </p:txBody>
      </p:sp>
    </p:spTree>
    <p:extLst>
      <p:ext uri="{BB962C8B-B14F-4D97-AF65-F5344CB8AC3E}">
        <p14:creationId xmlns:p14="http://schemas.microsoft.com/office/powerpoint/2010/main" xmlns="" val="1850192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9DBA26-458B-0324-CBAF-8CBA6EA4D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Saliva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298F34-BAB8-CFB6-1159-9451F269C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⚫ It's a physiologic secretion by various major and minor salivary glands</a:t>
            </a:r>
          </a:p>
          <a:p>
            <a:endParaRPr lang="en-US" dirty="0"/>
          </a:p>
          <a:p>
            <a:r>
              <a:rPr lang="en-US" dirty="0"/>
              <a:t> Its has got certain major functions like mechanical cleansing, lubricating and buffering actions</a:t>
            </a:r>
          </a:p>
          <a:p>
            <a:endParaRPr lang="en-US" dirty="0"/>
          </a:p>
          <a:p>
            <a:r>
              <a:rPr lang="en-US" dirty="0"/>
              <a:t>⚫ It has got antibacterial property as well</a:t>
            </a:r>
          </a:p>
        </p:txBody>
      </p:sp>
    </p:spTree>
    <p:extLst>
      <p:ext uri="{BB962C8B-B14F-4D97-AF65-F5344CB8AC3E}">
        <p14:creationId xmlns:p14="http://schemas.microsoft.com/office/powerpoint/2010/main" xmlns="" val="3469357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EAEC2-8589-C5DE-5C4F-38549F26C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Antibacterial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006D85-5E6F-7305-71F6-AAF6813C1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divided into</a:t>
            </a:r>
          </a:p>
          <a:p>
            <a:endParaRPr lang="en-US" dirty="0"/>
          </a:p>
          <a:p>
            <a:r>
              <a:rPr lang="en-US" dirty="0"/>
              <a:t> Inorganic factor </a:t>
            </a:r>
          </a:p>
          <a:p>
            <a:endParaRPr lang="en-US" dirty="0"/>
          </a:p>
          <a:p>
            <a:r>
              <a:rPr lang="en-US" dirty="0"/>
              <a:t>2. Organic factor</a:t>
            </a:r>
          </a:p>
        </p:txBody>
      </p:sp>
    </p:spTree>
    <p:extLst>
      <p:ext uri="{BB962C8B-B14F-4D97-AF65-F5344CB8AC3E}">
        <p14:creationId xmlns:p14="http://schemas.microsoft.com/office/powerpoint/2010/main" xmlns="" val="31923919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1F2F65-0966-2694-BC86-89782B892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Inorganic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FE80BD-57FD-328A-6192-2694F72B5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Includes ions and gases like</a:t>
            </a:r>
          </a:p>
          <a:p>
            <a:r>
              <a:rPr lang="en-US" dirty="0"/>
              <a:t>Bicarbonate, </a:t>
            </a:r>
          </a:p>
          <a:p>
            <a:r>
              <a:rPr lang="en-US" dirty="0"/>
              <a:t>Na, k, Phosphate,</a:t>
            </a:r>
          </a:p>
          <a:p>
            <a:r>
              <a:rPr lang="en-US" dirty="0"/>
              <a:t> </a:t>
            </a:r>
            <a:r>
              <a:rPr lang="en-US" dirty="0" err="1"/>
              <a:t>Ca,Ammonium</a:t>
            </a:r>
            <a:r>
              <a:rPr lang="en-US" dirty="0"/>
              <a:t>,</a:t>
            </a:r>
          </a:p>
          <a:p>
            <a:r>
              <a:rPr lang="en-US" dirty="0"/>
              <a:t> and Carbon dioxide</a:t>
            </a:r>
          </a:p>
        </p:txBody>
      </p:sp>
    </p:spTree>
    <p:extLst>
      <p:ext uri="{BB962C8B-B14F-4D97-AF65-F5344CB8AC3E}">
        <p14:creationId xmlns:p14="http://schemas.microsoft.com/office/powerpoint/2010/main" xmlns="" val="3102553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790C31-90EC-B3E2-B4FA-2C0784DB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Organic factors ; includes Enzymes like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26866B-1AE5-8022-3921-8F49AD0F6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ㅁ </a:t>
            </a:r>
            <a:r>
              <a:rPr lang="en-US" dirty="0"/>
              <a:t>Lysozyme: Hydrolytic enzyme that cleaves the linkages of cell wall of </a:t>
            </a:r>
            <a:r>
              <a:rPr lang="en-US" dirty="0" err="1"/>
              <a:t>bothGm+ve</a:t>
            </a:r>
            <a:r>
              <a:rPr lang="en-US" dirty="0"/>
              <a:t> and Gm -</a:t>
            </a:r>
            <a:r>
              <a:rPr lang="en-US" dirty="0" err="1"/>
              <a:t>ve</a:t>
            </a:r>
            <a:r>
              <a:rPr lang="en-US" dirty="0"/>
              <a:t> bacteria.</a:t>
            </a:r>
          </a:p>
          <a:p>
            <a:r>
              <a:rPr lang="en-US" dirty="0"/>
              <a:t>Targets </a:t>
            </a:r>
            <a:r>
              <a:rPr lang="en-US" dirty="0" err="1"/>
              <a:t>Veillonella</a:t>
            </a:r>
            <a:r>
              <a:rPr lang="en-US" dirty="0"/>
              <a:t> and A </a:t>
            </a:r>
            <a:r>
              <a:rPr lang="en-US" dirty="0" err="1"/>
              <a:t>aLactoperoxide-thiocyanate</a:t>
            </a:r>
            <a:r>
              <a:rPr lang="en-US" dirty="0"/>
              <a:t> </a:t>
            </a:r>
            <a:r>
              <a:rPr lang="en-US" dirty="0" err="1"/>
              <a:t>system:Bactericidal</a:t>
            </a:r>
            <a:r>
              <a:rPr lang="en-US" dirty="0"/>
              <a:t> to Lactobacillus and Streptococcus by preventing accumulation of lysine and glutamic acid essential for their growth.</a:t>
            </a:r>
          </a:p>
        </p:txBody>
      </p:sp>
    </p:spTree>
    <p:extLst>
      <p:ext uri="{BB962C8B-B14F-4D97-AF65-F5344CB8AC3E}">
        <p14:creationId xmlns:p14="http://schemas.microsoft.com/office/powerpoint/2010/main" xmlns="" val="46621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Gingival crevicular fluid</a:t>
            </a:r>
          </a:p>
          <a:p>
            <a:r>
              <a:rPr lang="en-US" dirty="0" smtClean="0"/>
              <a:t> </a:t>
            </a:r>
            <a:r>
              <a:rPr lang="en-US" dirty="0" smtClean="0"/>
              <a:t>saliva</a:t>
            </a:r>
          </a:p>
          <a:p>
            <a:r>
              <a:rPr lang="en-US" dirty="0" smtClean="0"/>
              <a:t>Quantity ,Methods of collection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5CA488-0E87-0EFC-8E8C-03DBFD710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A99DF1C-F723-1AAE-8548-239978ED1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Lactoferrin</a:t>
            </a:r>
            <a:r>
              <a:rPr lang="en-US" dirty="0"/>
              <a:t>;</a:t>
            </a:r>
          </a:p>
          <a:p>
            <a:r>
              <a:rPr lang="en-US" dirty="0"/>
              <a:t>Effective against </a:t>
            </a:r>
            <a:r>
              <a:rPr lang="en-US" dirty="0" err="1"/>
              <a:t>Actinobacillus</a:t>
            </a:r>
            <a:r>
              <a:rPr lang="en-US" dirty="0"/>
              <a:t> species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4699159-E1D2-E47F-52D4-0C07CA9E1210}"/>
              </a:ext>
            </a:extLst>
          </p:cNvPr>
          <p:cNvSpPr txBox="1"/>
          <p:nvPr/>
        </p:nvSpPr>
        <p:spPr>
          <a:xfrm>
            <a:off x="838200" y="3429000"/>
            <a:ext cx="102949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/>
              <a:t>Myelperoxidase</a:t>
            </a:r>
            <a:r>
              <a:rPr lang="en-US" sz="2800" dirty="0"/>
              <a:t>:</a:t>
            </a:r>
          </a:p>
          <a:p>
            <a:r>
              <a:rPr lang="en-US" sz="2800" dirty="0"/>
              <a:t>Released by leukocytes and is bactericidal </a:t>
            </a:r>
            <a:r>
              <a:rPr lang="en-US" sz="2800" dirty="0" err="1"/>
              <a:t>toActinobacillus</a:t>
            </a:r>
            <a:r>
              <a:rPr lang="en-US" sz="2800" dirty="0"/>
              <a:t> .</a:t>
            </a:r>
          </a:p>
          <a:p>
            <a:endParaRPr lang="en-US" sz="2800" dirty="0"/>
          </a:p>
          <a:p>
            <a:r>
              <a:rPr lang="en-US" sz="2800" dirty="0"/>
              <a:t>Also inhibits attachment of </a:t>
            </a:r>
            <a:r>
              <a:rPr lang="en-US" sz="2800" dirty="0" err="1"/>
              <a:t>Actinomyces</a:t>
            </a:r>
            <a:r>
              <a:rPr lang="en-US" sz="2800" dirty="0"/>
              <a:t> to Hydroxyapatite.</a:t>
            </a:r>
          </a:p>
          <a:p>
            <a:endParaRPr lang="en-US" sz="2800" dirty="0"/>
          </a:p>
          <a:p>
            <a:r>
              <a:rPr lang="en-US" sz="2800" dirty="0"/>
              <a:t>It is similar to salivary peroxidase</a:t>
            </a:r>
          </a:p>
        </p:txBody>
      </p:sp>
    </p:spTree>
    <p:extLst>
      <p:ext uri="{BB962C8B-B14F-4D97-AF65-F5344CB8AC3E}">
        <p14:creationId xmlns:p14="http://schemas.microsoft.com/office/powerpoint/2010/main" xmlns="" val="3589694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78C104-03B1-2627-0783-61CA0A14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Salivary Enzymes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889459-5494-52D2-E7CB-2BB746F7E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Enzymes are increased in </a:t>
            </a:r>
            <a:r>
              <a:rPr lang="en-US" dirty="0" err="1"/>
              <a:t>periodontaldiseaseHyaluronidase,B-glucouronidase</a:t>
            </a:r>
            <a:r>
              <a:rPr lang="en-US" dirty="0"/>
              <a:t>,</a:t>
            </a:r>
          </a:p>
          <a:p>
            <a:r>
              <a:rPr lang="en-US" dirty="0"/>
              <a:t>• Chondroitin sulfate,</a:t>
            </a:r>
          </a:p>
          <a:p>
            <a:r>
              <a:rPr lang="en-US" dirty="0"/>
              <a:t>• Aspartate aminotransferase,</a:t>
            </a:r>
          </a:p>
          <a:p>
            <a:r>
              <a:rPr lang="en-US" dirty="0"/>
              <a:t>• Alkaline </a:t>
            </a:r>
            <a:r>
              <a:rPr lang="en-US" dirty="0" err="1"/>
              <a:t>phosphatase,Amino</a:t>
            </a:r>
            <a:r>
              <a:rPr lang="en-US" dirty="0"/>
              <a:t> acid decarboxylases, Catalase, Peroxidase and Collagenase</a:t>
            </a:r>
          </a:p>
        </p:txBody>
      </p:sp>
    </p:spTree>
    <p:extLst>
      <p:ext uri="{BB962C8B-B14F-4D97-AF65-F5344CB8AC3E}">
        <p14:creationId xmlns:p14="http://schemas.microsoft.com/office/powerpoint/2010/main" xmlns="" val="36188390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A1823E-78EE-9946-45E1-991C1290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45E98D-8D98-05B3-C7ED-F92310FBC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Saliva also contains TIMP which inhibit collagenases</a:t>
            </a:r>
          </a:p>
        </p:txBody>
      </p:sp>
    </p:spTree>
    <p:extLst>
      <p:ext uri="{BB962C8B-B14F-4D97-AF65-F5344CB8AC3E}">
        <p14:creationId xmlns:p14="http://schemas.microsoft.com/office/powerpoint/2010/main" xmlns="" val="44778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FF1BB5-2044-B09A-3D4B-648040CD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Salivary antibiotics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BEA890-6F67-ABE9-80F2-7631861AE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Predominant antibody in saliva is IgA although IgG and IgM are present</a:t>
            </a:r>
          </a:p>
          <a:p>
            <a:endParaRPr lang="en-US" dirty="0"/>
          </a:p>
          <a:p>
            <a:r>
              <a:rPr lang="en-US" dirty="0"/>
              <a:t>IgG is more prevalent in GCF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 Major and Minor salivary gland contribute to all the secretory IgA (</a:t>
            </a:r>
            <a:r>
              <a:rPr lang="en-US" dirty="0" err="1"/>
              <a:t>sIgA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3884255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DE286A-1796-521F-F71F-A2A7B032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FE0185-3EE7-49C9-C1B2-2E7B43FA5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 GCF contributes to most of </a:t>
            </a:r>
            <a:r>
              <a:rPr lang="en-US" dirty="0" err="1"/>
              <a:t>IgG,Complement</a:t>
            </a:r>
            <a:r>
              <a:rPr lang="en-US" dirty="0"/>
              <a:t> and PMN that, in conjunction with IgG or IgM, inactivate or opsonize bacteria</a:t>
            </a:r>
          </a:p>
        </p:txBody>
      </p:sp>
    </p:spTree>
    <p:extLst>
      <p:ext uri="{BB962C8B-B14F-4D97-AF65-F5344CB8AC3E}">
        <p14:creationId xmlns:p14="http://schemas.microsoft.com/office/powerpoint/2010/main" xmlns="" val="3822482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1795B9-9498-CA55-4121-E0E08386F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77CE6B-2C85-E384-D5B8-BCA7EE3A2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Salivary Antibodies are synthesized locally as they react with strains of bacteria indigenous to mouth but not that of  intestinal tract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Antibodies in saliva impairs the </a:t>
            </a:r>
            <a:r>
              <a:rPr lang="en-US" dirty="0" err="1"/>
              <a:t>abilty</a:t>
            </a:r>
            <a:r>
              <a:rPr lang="en-US" dirty="0"/>
              <a:t> of bacteria to attach to mucosal or tooth surface</a:t>
            </a:r>
          </a:p>
        </p:txBody>
      </p:sp>
    </p:spTree>
    <p:extLst>
      <p:ext uri="{BB962C8B-B14F-4D97-AF65-F5344CB8AC3E}">
        <p14:creationId xmlns:p14="http://schemas.microsoft.com/office/powerpoint/2010/main" xmlns="" val="13314438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4FED29-3A28-9442-6A4C-7747696AB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982" y="402235"/>
            <a:ext cx="10515600" cy="1325563"/>
          </a:xfrm>
        </p:spPr>
        <p:txBody>
          <a:bodyPr/>
          <a:lstStyle/>
          <a:p>
            <a:r>
              <a:rPr lang="en-US"/>
              <a:t>Salivary Buffers and Coagulation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25488C-891D-9DF3-4796-4EDC51CA5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82" y="2864716"/>
            <a:ext cx="10515600" cy="4351338"/>
          </a:xfrm>
        </p:spPr>
        <p:txBody>
          <a:bodyPr/>
          <a:lstStyle/>
          <a:p>
            <a:r>
              <a:rPr lang="en-US" dirty="0"/>
              <a:t>Salivary buffers   maintain   physiologic   hydrogen   </a:t>
            </a:r>
            <a:r>
              <a:rPr lang="en-US" dirty="0" err="1"/>
              <a:t>conc</a:t>
            </a:r>
            <a:r>
              <a:rPr lang="en-US" dirty="0"/>
              <a:t> (pH) both    at   mucosal   surface   and   </a:t>
            </a:r>
            <a:r>
              <a:rPr lang="en-US" dirty="0" err="1"/>
              <a:t>toothsurface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• Bicarbonate-carbonic   acid   system is the  salivary   buffer</a:t>
            </a:r>
          </a:p>
        </p:txBody>
      </p:sp>
    </p:spTree>
    <p:extLst>
      <p:ext uri="{BB962C8B-B14F-4D97-AF65-F5344CB8AC3E}">
        <p14:creationId xmlns:p14="http://schemas.microsoft.com/office/powerpoint/2010/main" xmlns="" val="1217716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B11A6C-3B86-F255-2F7E-DD4E089B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D930FC-0AFD-B78B-725D-3F809A18E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Saliva   also   contains   Coagulation   factors   </a:t>
            </a:r>
            <a:r>
              <a:rPr lang="en-US" dirty="0" err="1"/>
              <a:t>viz</a:t>
            </a:r>
            <a:r>
              <a:rPr lang="en-US" dirty="0"/>
              <a:t>;   (Factors VIII,   IX and X,   PTA, Hageman   factor)   </a:t>
            </a:r>
          </a:p>
          <a:p>
            <a:endParaRPr lang="en-US" dirty="0"/>
          </a:p>
          <a:p>
            <a:r>
              <a:rPr lang="en-US" dirty="0"/>
              <a:t>which   hasten   blood   coagulation   and   protect    wound   from   invasion</a:t>
            </a:r>
          </a:p>
        </p:txBody>
      </p:sp>
    </p:spTree>
    <p:extLst>
      <p:ext uri="{BB962C8B-B14F-4D97-AF65-F5344CB8AC3E}">
        <p14:creationId xmlns:p14="http://schemas.microsoft.com/office/powerpoint/2010/main" xmlns="" val="17773482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40ABED-54A5-D005-4600-6A900B03B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Leukocytes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4CF4C3-D038-450B-AD1D-DB834510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415" y="2397496"/>
            <a:ext cx="10515600" cy="4351338"/>
          </a:xfrm>
        </p:spPr>
        <p:txBody>
          <a:bodyPr/>
          <a:lstStyle/>
          <a:p>
            <a:r>
              <a:rPr lang="en-US" dirty="0"/>
              <a:t>Saliva   contains   all   types   of   leukocytes,   but   principal   cells   are PMN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PMN   numbers   varies   from   person   to   person   and   at   different times    of     day    and    are   increased     </a:t>
            </a:r>
            <a:r>
              <a:rPr lang="en-US" dirty="0" err="1"/>
              <a:t>ingingivitis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86293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AC105A-CC2C-B97B-FBDF-FC24EB8F0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7303C-4733-7217-7B82-46B2F56D1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⚫ PMN in     saliva       are        called   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Orogranulocyte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⚫ PMN    reach   the    oral   cavity       through    gingival   sulcus   </a:t>
            </a:r>
          </a:p>
          <a:p>
            <a:pPr marL="0" indent="0">
              <a:buNone/>
            </a:pPr>
            <a:r>
              <a:rPr lang="en-US" dirty="0"/>
              <a:t>and this   is    called </a:t>
            </a:r>
            <a:r>
              <a:rPr lang="en-US" dirty="0" err="1"/>
              <a:t>Orogranulocyte</a:t>
            </a:r>
            <a:r>
              <a:rPr lang="en-US" dirty="0"/>
              <a:t>  migration.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175280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767069-CB42-6DBD-D78A-2181FF94E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Gingival Tissue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D74A68-8FE7-5B26-7001-9F51672D1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Constantly subjected to mechanical trauma and bacterial aggression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 Saliva, Epithelial surface and inflammatory response provide resistance to these 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7694947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3EC3A1-B0EE-4460-EAA9-81DC6FB8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in Periodontal pathology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E6FB23-69D7-61F5-3FF1-266A678C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en-US" dirty="0"/>
              <a:t>⚫ Saliva    effects    plaque </a:t>
            </a:r>
            <a:r>
              <a:rPr lang="en-US" dirty="0" err="1"/>
              <a:t>intiation</a:t>
            </a:r>
            <a:r>
              <a:rPr lang="en-US" dirty="0"/>
              <a:t>    ,   maturation   and    metabolism</a:t>
            </a:r>
          </a:p>
          <a:p>
            <a:endParaRPr lang="en-US" dirty="0"/>
          </a:p>
          <a:p>
            <a:r>
              <a:rPr lang="en-US" dirty="0"/>
              <a:t>⚫ Salivary   flow and   composition     also   influences         calculus formation,   periodontal     disease    and      dental      caries</a:t>
            </a:r>
          </a:p>
        </p:txBody>
      </p:sp>
    </p:spTree>
    <p:extLst>
      <p:ext uri="{BB962C8B-B14F-4D97-AF65-F5344CB8AC3E}">
        <p14:creationId xmlns:p14="http://schemas.microsoft.com/office/powerpoint/2010/main" xmlns="" val="29628397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D3CAF1-3E84-2FE5-77AC-49FE6FDE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8AE90C41-AD4A-4053-1DA1-1AC06044C8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3826" y="-196544"/>
            <a:ext cx="9944347" cy="7251087"/>
          </a:xfrm>
        </p:spPr>
      </p:pic>
    </p:spTree>
    <p:extLst>
      <p:ext uri="{BB962C8B-B14F-4D97-AF65-F5344CB8AC3E}">
        <p14:creationId xmlns:p14="http://schemas.microsoft.com/office/powerpoint/2010/main" xmlns="" val="3806587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3221E5-9192-C3D6-837C-6774FFF2F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71601216-FF6D-5272-D8B8-1FF93F7D0E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78328" y="-166998"/>
            <a:ext cx="12499162" cy="8506375"/>
          </a:xfrm>
        </p:spPr>
      </p:pic>
    </p:spTree>
    <p:extLst>
      <p:ext uri="{BB962C8B-B14F-4D97-AF65-F5344CB8AC3E}">
        <p14:creationId xmlns:p14="http://schemas.microsoft.com/office/powerpoint/2010/main" xmlns="" val="407379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15B347-B06A-EE76-2DA0-03C1DB0E8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Gingival </a:t>
            </a:r>
            <a:r>
              <a:rPr lang="en-US" dirty="0" err="1"/>
              <a:t>Sulcular</a:t>
            </a:r>
            <a:r>
              <a:rPr lang="en-US" dirty="0"/>
              <a:t> fluid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CDCF08-86F9-5F89-2982-D46944AD1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 Inflammatory </a:t>
            </a:r>
            <a:r>
              <a:rPr lang="en-US" dirty="0" err="1"/>
              <a:t>ExudateHas</a:t>
            </a:r>
            <a:r>
              <a:rPr lang="en-US" dirty="0"/>
              <a:t> been known since 19th century</a:t>
            </a:r>
          </a:p>
          <a:p>
            <a:endParaRPr lang="en-US" dirty="0"/>
          </a:p>
          <a:p>
            <a:r>
              <a:rPr lang="en-US" dirty="0"/>
              <a:t>• Composition and role in periodontal disease has been elucidated by pioneering work of Brill </a:t>
            </a:r>
            <a:r>
              <a:rPr lang="en-US" dirty="0" err="1"/>
              <a:t>andKrasse</a:t>
            </a:r>
            <a:r>
              <a:rPr lang="en-US" dirty="0"/>
              <a:t> in 1950.</a:t>
            </a:r>
          </a:p>
          <a:p>
            <a:endParaRPr lang="en-US" dirty="0"/>
          </a:p>
          <a:p>
            <a:r>
              <a:rPr lang="en-US" dirty="0"/>
              <a:t>• Filter paper in the sulcus of animals previously injected </a:t>
            </a:r>
            <a:r>
              <a:rPr lang="en-US" dirty="0" err="1"/>
              <a:t>im</a:t>
            </a:r>
            <a:r>
              <a:rPr lang="en-US" dirty="0"/>
              <a:t> with </a:t>
            </a:r>
            <a:r>
              <a:rPr lang="en-US" dirty="0" err="1"/>
              <a:t>flourescein</a:t>
            </a:r>
            <a:r>
              <a:rPr lang="en-US" dirty="0"/>
              <a:t>; within 3 minutes the </a:t>
            </a:r>
            <a:r>
              <a:rPr lang="en-US" dirty="0" err="1"/>
              <a:t>flourescent</a:t>
            </a:r>
            <a:r>
              <a:rPr lang="en-US" dirty="0"/>
              <a:t> from the filter paper</a:t>
            </a:r>
          </a:p>
        </p:txBody>
      </p:sp>
    </p:spTree>
    <p:extLst>
      <p:ext uri="{BB962C8B-B14F-4D97-AF65-F5344CB8AC3E}">
        <p14:creationId xmlns:p14="http://schemas.microsoft.com/office/powerpoint/2010/main" xmlns="" val="219162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4EEF4B-3E3D-F572-0FAF-4E439589A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collection of GCF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99636D-9DF1-A378-8520-9373F33F7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Absorbing paper strips </a:t>
            </a:r>
          </a:p>
          <a:p>
            <a:endParaRPr lang="en-US" dirty="0"/>
          </a:p>
          <a:p>
            <a:r>
              <a:rPr lang="en-US" dirty="0"/>
              <a:t>Twisted threads</a:t>
            </a:r>
          </a:p>
          <a:p>
            <a:endParaRPr lang="en-US" dirty="0"/>
          </a:p>
          <a:p>
            <a:r>
              <a:rPr lang="en-US" dirty="0"/>
              <a:t>Micropipettes </a:t>
            </a:r>
            <a:r>
              <a:rPr lang="en-US" dirty="0" err="1"/>
              <a:t>Intracrevicular</a:t>
            </a:r>
            <a:r>
              <a:rPr lang="en-US" dirty="0"/>
              <a:t> Washings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0492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61286F-798D-D715-335B-DCE39794A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13174C3-28E8-493E-86F3-5840FC2D07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29887" y="0"/>
            <a:ext cx="9704368" cy="6766101"/>
          </a:xfrm>
        </p:spPr>
      </p:pic>
    </p:spTree>
    <p:extLst>
      <p:ext uri="{BB962C8B-B14F-4D97-AF65-F5344CB8AC3E}">
        <p14:creationId xmlns:p14="http://schemas.microsoft.com/office/powerpoint/2010/main" xmlns="" val="36580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F18D86-2B7D-DEE5-E0B1-F2620CA4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04" y="64345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Compounds found permeable to junctional and </a:t>
            </a:r>
            <a:r>
              <a:rPr lang="en-US" dirty="0" err="1"/>
              <a:t>sulcular</a:t>
            </a:r>
            <a:r>
              <a:rPr lang="en-US" dirty="0"/>
              <a:t> epithelium [Brill and </a:t>
            </a:r>
            <a:r>
              <a:rPr lang="en-US" dirty="0" err="1"/>
              <a:t>krasse</a:t>
            </a:r>
            <a:r>
              <a:rPr lang="en-US" dirty="0"/>
              <a:t> (</a:t>
            </a:r>
            <a:r>
              <a:rPr lang="en-US" dirty="0" err="1"/>
              <a:t>flourecein</a:t>
            </a:r>
            <a:r>
              <a:rPr lang="en-US" dirty="0"/>
              <a:t> dye)]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9D15E5-2A9A-0E79-8353-19E7A3161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204" y="230726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Albumin</a:t>
            </a:r>
          </a:p>
          <a:p>
            <a:pPr marL="0" indent="0">
              <a:buNone/>
            </a:pPr>
            <a:r>
              <a:rPr lang="en-US" dirty="0"/>
              <a:t>Endotoxin</a:t>
            </a:r>
          </a:p>
          <a:p>
            <a:pPr marL="0" indent="0">
              <a:buNone/>
            </a:pPr>
            <a:r>
              <a:rPr lang="en-US" dirty="0"/>
              <a:t>Thymidine</a:t>
            </a:r>
          </a:p>
          <a:p>
            <a:pPr marL="0" indent="0">
              <a:buNone/>
            </a:pPr>
            <a:r>
              <a:rPr lang="en-US" dirty="0"/>
              <a:t>Histamine</a:t>
            </a:r>
          </a:p>
          <a:p>
            <a:pPr marL="0" indent="0">
              <a:buNone/>
            </a:pPr>
            <a:r>
              <a:rPr lang="en-US" dirty="0"/>
              <a:t>Phenytoin</a:t>
            </a:r>
          </a:p>
          <a:p>
            <a:pPr marL="0" indent="0">
              <a:buNone/>
            </a:pPr>
            <a:r>
              <a:rPr lang="en-US" dirty="0"/>
              <a:t>Horse radish Peroxidase</a:t>
            </a:r>
          </a:p>
          <a:p>
            <a:pPr marL="0" indent="0">
              <a:buNone/>
            </a:pPr>
            <a:r>
              <a:rPr lang="en-US" dirty="0"/>
              <a:t>Substances with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err="1"/>
              <a:t>wt</a:t>
            </a:r>
            <a:r>
              <a:rPr lang="en-US" dirty="0"/>
              <a:t> </a:t>
            </a:r>
            <a:r>
              <a:rPr lang="en-US" dirty="0" err="1"/>
              <a:t>upto</a:t>
            </a:r>
            <a:r>
              <a:rPr lang="en-US" dirty="0"/>
              <a:t> 1000KD were permeable</a:t>
            </a:r>
          </a:p>
        </p:txBody>
      </p:sp>
    </p:spTree>
    <p:extLst>
      <p:ext uri="{BB962C8B-B14F-4D97-AF65-F5344CB8AC3E}">
        <p14:creationId xmlns:p14="http://schemas.microsoft.com/office/powerpoint/2010/main" xmlns="" val="539771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1100</Words>
  <Application>Microsoft Office PowerPoint</Application>
  <PresentationFormat>Custom</PresentationFormat>
  <Paragraphs>170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Good Morning </vt:lpstr>
      <vt:lpstr>Defense mechanism of gingiva</vt:lpstr>
      <vt:lpstr>Learning Objectives</vt:lpstr>
      <vt:lpstr>Gingival Tissue</vt:lpstr>
      <vt:lpstr>Slide 5</vt:lpstr>
      <vt:lpstr>Gingival Sulcular fluid </vt:lpstr>
      <vt:lpstr>Method of collection of GCF</vt:lpstr>
      <vt:lpstr>Slide 8</vt:lpstr>
      <vt:lpstr>Compounds found permeable to junctional and sulcular epithelium [Brill and krasse (flourecein dye)]</vt:lpstr>
      <vt:lpstr>The amount of GCF on paper strip can be evaluated </vt:lpstr>
      <vt:lpstr>Slide 11</vt:lpstr>
      <vt:lpstr>Slide 12</vt:lpstr>
      <vt:lpstr>Composition </vt:lpstr>
      <vt:lpstr>Slide 14</vt:lpstr>
      <vt:lpstr>Organic Compounds </vt:lpstr>
      <vt:lpstr>Metabolic products in GCF</vt:lpstr>
      <vt:lpstr>Methods to analyze GCF composition </vt:lpstr>
      <vt:lpstr>Cellular and Humoral activity in GCF</vt:lpstr>
      <vt:lpstr>Clinical significance </vt:lpstr>
      <vt:lpstr>Slide 20</vt:lpstr>
      <vt:lpstr>Slide 21</vt:lpstr>
      <vt:lpstr>Drugs in GCF</vt:lpstr>
      <vt:lpstr>Leukocytes in dentogingival area</vt:lpstr>
      <vt:lpstr>Slide 24</vt:lpstr>
      <vt:lpstr>Slide 25</vt:lpstr>
      <vt:lpstr>Saliva </vt:lpstr>
      <vt:lpstr>Antibacterial factors </vt:lpstr>
      <vt:lpstr>Inorganic factors </vt:lpstr>
      <vt:lpstr>Organic factors ; includes Enzymes like </vt:lpstr>
      <vt:lpstr>Slide 30</vt:lpstr>
      <vt:lpstr>Salivary Enzymes </vt:lpstr>
      <vt:lpstr>Slide 32</vt:lpstr>
      <vt:lpstr>Salivary antibiotics </vt:lpstr>
      <vt:lpstr>Slide 34</vt:lpstr>
      <vt:lpstr>Slide 35</vt:lpstr>
      <vt:lpstr>Salivary Buffers and Coagulation factors</vt:lpstr>
      <vt:lpstr>Slide 37</vt:lpstr>
      <vt:lpstr>Leukocytes</vt:lpstr>
      <vt:lpstr>Slide 39</vt:lpstr>
      <vt:lpstr>Role in Periodontal pathology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Prajakta Shinde</dc:creator>
  <cp:lastModifiedBy>BANSODE</cp:lastModifiedBy>
  <cp:revision>6</cp:revision>
  <dcterms:created xsi:type="dcterms:W3CDTF">2023-01-12T11:23:15Z</dcterms:created>
  <dcterms:modified xsi:type="dcterms:W3CDTF">2023-08-24T11:06:47Z</dcterms:modified>
</cp:coreProperties>
</file>