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8" r:id="rId15"/>
    <p:sldId id="273" r:id="rId16"/>
    <p:sldId id="274" r:id="rId17"/>
    <p:sldId id="275" r:id="rId18"/>
    <p:sldId id="277" r:id="rId19"/>
    <p:sldId id="276" r:id="rId20"/>
    <p:sldId id="279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9" r:id="rId40"/>
    <p:sldId id="301" r:id="rId41"/>
    <p:sldId id="302" r:id="rId42"/>
    <p:sldId id="303" r:id="rId43"/>
    <p:sldId id="304" r:id="rId44"/>
    <p:sldId id="305" r:id="rId45"/>
    <p:sldId id="306" r:id="rId46"/>
    <p:sldId id="313" r:id="rId47"/>
    <p:sldId id="314" r:id="rId48"/>
    <p:sldId id="315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8" Type="http://schemas.openxmlformats.org/officeDocument/2006/relationships/slide" Target="slides/slide7.xml" /><Relationship Id="rId51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17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30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90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8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27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4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79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16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02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17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31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1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 /><Relationship Id="rId1" Type="http://schemas.openxmlformats.org/officeDocument/2006/relationships/slideLayout" Target="../slideLayouts/slideLayout1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1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 /><Relationship Id="rId1" Type="http://schemas.openxmlformats.org/officeDocument/2006/relationships/slideLayout" Target="../slideLayouts/slideLayout1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1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1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 /><Relationship Id="rId1" Type="http://schemas.openxmlformats.org/officeDocument/2006/relationships/slideLayout" Target="../slideLayouts/slideLayout1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1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 /><Relationship Id="rId1" Type="http://schemas.openxmlformats.org/officeDocument/2006/relationships/slideLayout" Target="../slideLayouts/slideLayout1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 /><Relationship Id="rId1" Type="http://schemas.openxmlformats.org/officeDocument/2006/relationships/slideLayout" Target="../slideLayouts/slideLayout1.xml" 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 /><Relationship Id="rId1" Type="http://schemas.openxmlformats.org/officeDocument/2006/relationships/slideLayout" Target="../slideLayouts/slideLayout1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 /><Relationship Id="rId1" Type="http://schemas.openxmlformats.org/officeDocument/2006/relationships/slideLayout" Target="../slideLayouts/slideLayout1.xml" 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 /><Relationship Id="rId1" Type="http://schemas.openxmlformats.org/officeDocument/2006/relationships/slideLayout" Target="../slideLayouts/slideLayout1.xml" 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 /><Relationship Id="rId1" Type="http://schemas.openxmlformats.org/officeDocument/2006/relationships/slideLayout" Target="../slideLayouts/slideLayout1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 /><Relationship Id="rId1" Type="http://schemas.openxmlformats.org/officeDocument/2006/relationships/slideLayout" Target="../slideLayouts/slideLayout1.xml" 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 /><Relationship Id="rId1" Type="http://schemas.openxmlformats.org/officeDocument/2006/relationships/slideLayout" Target="../slideLayouts/slideLayout1.xml" 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 /><Relationship Id="rId1" Type="http://schemas.openxmlformats.org/officeDocument/2006/relationships/slideLayout" Target="../slideLayouts/slideLayout1.xml" 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 /><Relationship Id="rId1" Type="http://schemas.openxmlformats.org/officeDocument/2006/relationships/slideLayout" Target="../slideLayouts/slideLayout1.xml" 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 /><Relationship Id="rId1" Type="http://schemas.openxmlformats.org/officeDocument/2006/relationships/slideLayout" Target="../slideLayouts/slideLayout1.xml" 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 /><Relationship Id="rId1" Type="http://schemas.openxmlformats.org/officeDocument/2006/relationships/slideLayout" Target="../slideLayouts/slideLayout1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9AC07-65A1-4E74-A731-2603346C42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Occlusal Evaluation Therapy and Splints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3254BC-A336-4423-A450-7968F28CA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Presented by – </a:t>
            </a:r>
            <a:r>
              <a:rPr lang="en-IN" dirty="0" err="1"/>
              <a:t>priyanjali</a:t>
            </a:r>
            <a:r>
              <a:rPr lang="en-IN" dirty="0"/>
              <a:t>  </a:t>
            </a:r>
            <a:r>
              <a:rPr lang="en-IN" dirty="0" err="1"/>
              <a:t>jadhav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887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9CA2F-32D7-4F3A-8E30-EA200FA3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PARAFUNCTION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0A56A-E858-41A8-BE0A-F0DA8D756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b="1" dirty="0"/>
              <a:t>BRUXISM-</a:t>
            </a:r>
            <a:r>
              <a:rPr lang="en-IN" sz="2400" dirty="0"/>
              <a:t> An oral habit consisting of involuntary rhythmic or spasmodic non functional gnashing, grinding or clenching of teeth , in other than chewing movements of the mandible , which may lead to occlusal trauma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Common cause for </a:t>
            </a:r>
            <a:r>
              <a:rPr lang="en-IN" sz="2400" dirty="0" err="1"/>
              <a:t>attritional</a:t>
            </a:r>
            <a:r>
              <a:rPr lang="en-IN" sz="2400" dirty="0"/>
              <a:t> wear , loose teeth , fractured cusp and muscle pain</a:t>
            </a: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881489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32FF11-1D8B-415E-9497-A45C3E1C867C}"/>
              </a:ext>
            </a:extLst>
          </p:cNvPr>
          <p:cNvSpPr txBox="1"/>
          <p:nvPr/>
        </p:nvSpPr>
        <p:spPr>
          <a:xfrm>
            <a:off x="1563757" y="1139687"/>
            <a:ext cx="74477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In the case of a sustained low level force the amount of deformation of the periodontal membrane increase with the passage of </a:t>
            </a:r>
            <a:r>
              <a:rPr lang="en-IN" sz="2800" dirty="0" err="1"/>
              <a:t>time,due</a:t>
            </a:r>
            <a:r>
              <a:rPr lang="en-IN" sz="2800" dirty="0"/>
              <a:t> to viscous drag and capillary vessels in the periodontal membrane is compressed causing </a:t>
            </a:r>
            <a:r>
              <a:rPr lang="en-IN" sz="2800" dirty="0" err="1"/>
              <a:t>ischmia</a:t>
            </a:r>
            <a:r>
              <a:rPr lang="en-IN" sz="28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Repetition of this </a:t>
            </a:r>
            <a:r>
              <a:rPr lang="en-IN" sz="2800" dirty="0" err="1"/>
              <a:t>ishemic</a:t>
            </a:r>
            <a:r>
              <a:rPr lang="en-IN" sz="2800" dirty="0"/>
              <a:t> condition may affect the resistance of the periodontal tissue.</a:t>
            </a:r>
          </a:p>
        </p:txBody>
      </p:sp>
    </p:spTree>
    <p:extLst>
      <p:ext uri="{BB962C8B-B14F-4D97-AF65-F5344CB8AC3E}">
        <p14:creationId xmlns:p14="http://schemas.microsoft.com/office/powerpoint/2010/main" val="3597469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890CA-7AC8-4DBD-AE72-35859E0D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BRUXISM AND PERIODONTAL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59B14-13DD-481B-9553-C08A5C69F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800" dirty="0"/>
              <a:t>Bruxism does not initiate gingivitis or pocket formation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800" dirty="0"/>
          </a:p>
          <a:p>
            <a:pPr>
              <a:buFont typeface="Wingdings" panose="05000000000000000000" pitchFamily="2" charset="2"/>
              <a:buChar char="v"/>
            </a:pPr>
            <a:endParaRPr lang="en-IN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800" dirty="0"/>
              <a:t>The most frequent results of bruxism are compensatory hypertrophy of the periodontal structures and increase in width of the periodontal membrane</a:t>
            </a:r>
          </a:p>
        </p:txBody>
      </p:sp>
    </p:spTree>
    <p:extLst>
      <p:ext uri="{BB962C8B-B14F-4D97-AF65-F5344CB8AC3E}">
        <p14:creationId xmlns:p14="http://schemas.microsoft.com/office/powerpoint/2010/main" val="27257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958641-2F55-44F4-B826-5E9249050006}"/>
              </a:ext>
            </a:extLst>
          </p:cNvPr>
          <p:cNvSpPr txBox="1"/>
          <p:nvPr/>
        </p:nvSpPr>
        <p:spPr>
          <a:xfrm>
            <a:off x="1683026" y="1192696"/>
            <a:ext cx="781878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 When there is pre-existing gingival inflammation and </a:t>
            </a:r>
            <a:r>
              <a:rPr lang="en-IN" sz="2800" dirty="0" err="1"/>
              <a:t>particuraly</a:t>
            </a:r>
            <a:r>
              <a:rPr lang="en-IN" sz="2800" dirty="0"/>
              <a:t> when there is some loss of tooth support the weight of evidence suggests the bruxism probably accelerates the destructive process as does any other form of secondary occlusal trauma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044170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4320-3F9F-450B-AB38-FDFAF5F44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CLINICAL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6DF32-8649-4972-B8E2-FEC8E9062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36036"/>
            <a:ext cx="9603275" cy="3730310"/>
          </a:xfrm>
        </p:spPr>
        <p:txBody>
          <a:bodyPr>
            <a:noAutofit/>
          </a:bodyPr>
          <a:lstStyle/>
          <a:p>
            <a:r>
              <a:rPr lang="en-IN" sz="2400" dirty="0"/>
              <a:t>A comprehensive evaluation of masticatory system and muscles and occlusal anatomy is pre requisite to identify any occlusal disharmony </a:t>
            </a:r>
          </a:p>
          <a:p>
            <a:r>
              <a:rPr lang="en-IN" sz="2400" dirty="0"/>
              <a:t>Clinical </a:t>
            </a:r>
            <a:r>
              <a:rPr lang="en-IN" sz="2400" dirty="0" err="1"/>
              <a:t>assements</a:t>
            </a:r>
            <a:r>
              <a:rPr lang="en-IN" sz="2400" dirty="0"/>
              <a:t> to be done are-</a:t>
            </a:r>
          </a:p>
          <a:p>
            <a:r>
              <a:rPr lang="en-IN" sz="2400" dirty="0"/>
              <a:t>TMJ evaluation</a:t>
            </a:r>
          </a:p>
          <a:p>
            <a:r>
              <a:rPr lang="en-IN" sz="2400" dirty="0"/>
              <a:t>Testing for mobility of teeth</a:t>
            </a:r>
          </a:p>
          <a:p>
            <a:r>
              <a:rPr lang="en-IN" sz="2400" dirty="0"/>
              <a:t>Centric relation assessment</a:t>
            </a:r>
          </a:p>
          <a:p>
            <a:r>
              <a:rPr lang="en-IN" sz="2400" dirty="0"/>
              <a:t>Evaluation of </a:t>
            </a:r>
            <a:r>
              <a:rPr lang="en-IN" sz="2400" dirty="0" err="1"/>
              <a:t>excurions</a:t>
            </a:r>
            <a:endParaRPr lang="en-IN" sz="2400" dirty="0"/>
          </a:p>
          <a:p>
            <a:r>
              <a:rPr lang="en-IN" sz="2400" dirty="0"/>
              <a:t>Articulated diagnostic casts </a:t>
            </a:r>
          </a:p>
        </p:txBody>
      </p:sp>
    </p:spTree>
    <p:extLst>
      <p:ext uri="{BB962C8B-B14F-4D97-AF65-F5344CB8AC3E}">
        <p14:creationId xmlns:p14="http://schemas.microsoft.com/office/powerpoint/2010/main" val="3364376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>
            <a:extLst>
              <a:ext uri="{FF2B5EF4-FFF2-40B4-BE49-F238E27FC236}">
                <a16:creationId xmlns:a16="http://schemas.microsoft.com/office/drawing/2014/main" id="{C2B31A01-F9EB-4219-BEEC-7448B612F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877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81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>
            <a:extLst>
              <a:ext uri="{FF2B5EF4-FFF2-40B4-BE49-F238E27FC236}">
                <a16:creationId xmlns:a16="http://schemas.microsoft.com/office/drawing/2014/main" id="{2BAEA2F0-4774-40A5-B0E7-7BC51BDE1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512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50B1C-6370-4A6A-A1F0-CBC3DCE52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32243-3E1F-48C0-9D38-7F25977E6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sz="2400" dirty="0"/>
              <a:t>Introduction</a:t>
            </a:r>
          </a:p>
          <a:p>
            <a:pPr marL="0" indent="0">
              <a:buNone/>
            </a:pPr>
            <a:r>
              <a:rPr lang="en-IN" sz="2400" dirty="0"/>
              <a:t>Forces during jaw movements</a:t>
            </a:r>
          </a:p>
          <a:p>
            <a:pPr marL="0" indent="0">
              <a:buNone/>
            </a:pPr>
            <a:r>
              <a:rPr lang="en-IN" sz="2400" dirty="0"/>
              <a:t>Biologic basis of occlusal function </a:t>
            </a:r>
          </a:p>
          <a:p>
            <a:pPr marL="0" indent="0">
              <a:buNone/>
            </a:pPr>
            <a:r>
              <a:rPr lang="en-IN" sz="2400" dirty="0"/>
              <a:t>Occlusal function and dysfunction</a:t>
            </a:r>
          </a:p>
          <a:p>
            <a:pPr marL="0" indent="0">
              <a:buNone/>
            </a:pPr>
            <a:r>
              <a:rPr lang="en-IN" sz="2400" dirty="0"/>
              <a:t>Parafunction</a:t>
            </a:r>
          </a:p>
          <a:p>
            <a:pPr marL="0" indent="0">
              <a:buNone/>
            </a:pPr>
            <a:r>
              <a:rPr lang="en-IN" sz="2400" dirty="0"/>
              <a:t>Clinical Examination</a:t>
            </a:r>
          </a:p>
          <a:p>
            <a:pPr marL="0" indent="0">
              <a:buNone/>
            </a:pPr>
            <a:r>
              <a:rPr lang="en-IN" sz="2400" dirty="0"/>
              <a:t>Occlusal Therapy</a:t>
            </a:r>
          </a:p>
          <a:p>
            <a:pPr marL="0" indent="0">
              <a:buNone/>
            </a:pPr>
            <a:r>
              <a:rPr lang="en-IN" sz="2400" dirty="0"/>
              <a:t>Clinical studies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5439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6E860-90EA-42DE-BF51-A92BA8CB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Occlusal therapy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5EFA8-6D92-495F-B9A1-80FBB2222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The purpose of occlusal therapy is to establish stable functional relationship favourable to the oral health of the patient including periodontium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 effective nonsurgical  therapy usually reduces inflammation within the periodontium and results in some healing of attachment which often results in mobile teeth becoming more stable</a:t>
            </a:r>
          </a:p>
        </p:txBody>
      </p:sp>
    </p:spTree>
    <p:extLst>
      <p:ext uri="{BB962C8B-B14F-4D97-AF65-F5344CB8AC3E}">
        <p14:creationId xmlns:p14="http://schemas.microsoft.com/office/powerpoint/2010/main" val="28887735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DDBC-5370-4B29-BD68-F52BB2783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Requirement for occlusal stability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DDE71-59AE-4381-BA3F-ED90EB2FC8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800" dirty="0"/>
              <a:t>Maximum intercuspation </a:t>
            </a:r>
          </a:p>
          <a:p>
            <a:r>
              <a:rPr lang="en-IN" sz="2800" dirty="0"/>
              <a:t>Light or absent anterior contacts </a:t>
            </a:r>
          </a:p>
          <a:p>
            <a:r>
              <a:rPr lang="en-IN" sz="2800" dirty="0"/>
              <a:t>Well distributed posterior contacts</a:t>
            </a:r>
          </a:p>
          <a:p>
            <a:r>
              <a:rPr lang="en-IN" sz="2800" dirty="0"/>
              <a:t>Cross tooth </a:t>
            </a:r>
            <a:r>
              <a:rPr lang="en-IN" sz="2800" dirty="0" err="1"/>
              <a:t>stablilization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ECDA4-71B4-4F1D-A711-FCE0B7699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4645152" cy="3747353"/>
          </a:xfrm>
        </p:spPr>
        <p:txBody>
          <a:bodyPr>
            <a:normAutofit lnSpcReduction="10000"/>
          </a:bodyPr>
          <a:lstStyle/>
          <a:p>
            <a:r>
              <a:rPr lang="en-IN" sz="2800" dirty="0"/>
              <a:t>Smooth excursive movements without interferences </a:t>
            </a:r>
          </a:p>
          <a:p>
            <a:r>
              <a:rPr lang="en-IN" sz="2800" dirty="0"/>
              <a:t>No trauma from </a:t>
            </a:r>
            <a:r>
              <a:rPr lang="en-IN" sz="2800" dirty="0" err="1"/>
              <a:t>occusion</a:t>
            </a:r>
            <a:endParaRPr lang="en-IN" sz="2800" dirty="0"/>
          </a:p>
          <a:p>
            <a:r>
              <a:rPr lang="en-IN" sz="2800" dirty="0" err="1"/>
              <a:t>Favorable</a:t>
            </a:r>
            <a:r>
              <a:rPr lang="en-IN" sz="2800" dirty="0"/>
              <a:t> subjective response to occlusal form and function</a:t>
            </a:r>
          </a:p>
        </p:txBody>
      </p:sp>
    </p:spTree>
    <p:extLst>
      <p:ext uri="{BB962C8B-B14F-4D97-AF65-F5344CB8AC3E}">
        <p14:creationId xmlns:p14="http://schemas.microsoft.com/office/powerpoint/2010/main" val="190703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BF3EC-443E-42A5-89B9-63A8A7473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A735-39F7-41E1-B0F5-A200C7484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Occlusion is the static relationship between the incising or occlusal surfaces of maxillary or mandibular teeth or tooth analogues. The occlusion should be balanced as stress free as possible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 Among the numerous local and systemic factors with the potential to influence the progression of periodontitis ,the patients occlusion remains a variable that requires an exact diagnosis</a:t>
            </a:r>
          </a:p>
        </p:txBody>
      </p:sp>
    </p:spTree>
    <p:extLst>
      <p:ext uri="{BB962C8B-B14F-4D97-AF65-F5344CB8AC3E}">
        <p14:creationId xmlns:p14="http://schemas.microsoft.com/office/powerpoint/2010/main" val="14915512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78311-DDE5-4F45-A047-D62CC5EA9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Treatment options: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29192-2D2B-4D0D-B679-75D2828B9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dirty="0"/>
              <a:t>When there is sufficient evidence of excessive occlusal forces on the patients teeth or when masticatory system disharmony exists and the patients desires a more stable occlusion, then an occlusal appliance is prescribed-</a:t>
            </a:r>
          </a:p>
          <a:p>
            <a:r>
              <a:rPr lang="en-IN" dirty="0"/>
              <a:t>Treatments options are-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Occlusal appliance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Occlusal adjustment 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Occlusal stability for  restorative dentistry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Orthodontic tooth movement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Orthognathic therapy</a:t>
            </a:r>
          </a:p>
        </p:txBody>
      </p:sp>
    </p:spTree>
    <p:extLst>
      <p:ext uri="{BB962C8B-B14F-4D97-AF65-F5344CB8AC3E}">
        <p14:creationId xmlns:p14="http://schemas.microsoft.com/office/powerpoint/2010/main" val="38750806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D127-D3FD-422A-8DD4-630A2EB2D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Occlusal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FB33-3C77-4EC8-BDF9-F3322DDEC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/>
              <a:t>Occlusal adjustment or the selective reshaping of the occluding surfaces of the </a:t>
            </a:r>
            <a:r>
              <a:rPr lang="en-IN" sz="2400" dirty="0" err="1"/>
              <a:t>teeh</a:t>
            </a:r>
            <a:r>
              <a:rPr lang="en-IN" sz="2400" dirty="0"/>
              <a:t> can reduce the magnitude of occlusal interferences or direct the forces to be more compatible with the long axes of the effected teeth</a:t>
            </a:r>
          </a:p>
          <a:p>
            <a:endParaRPr lang="en-IN" sz="2400" dirty="0"/>
          </a:p>
          <a:p>
            <a:r>
              <a:rPr lang="en-IN" sz="2400" dirty="0"/>
              <a:t>Accurately mounted duplicate models can be used to accomplish a trial occlusal adjustment to determine safety and efficacy for patient</a:t>
            </a:r>
          </a:p>
        </p:txBody>
      </p:sp>
    </p:spTree>
    <p:extLst>
      <p:ext uri="{BB962C8B-B14F-4D97-AF65-F5344CB8AC3E}">
        <p14:creationId xmlns:p14="http://schemas.microsoft.com/office/powerpoint/2010/main" val="3257709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3EF04E-D4B4-48CA-AFCA-61229B081DBB}"/>
              </a:ext>
            </a:extLst>
          </p:cNvPr>
          <p:cNvSpPr txBox="1"/>
          <p:nvPr/>
        </p:nvSpPr>
        <p:spPr>
          <a:xfrm>
            <a:off x="1113183" y="1152939"/>
            <a:ext cx="93825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The clinical goal of </a:t>
            </a:r>
            <a:r>
              <a:rPr lang="en-IN" sz="2400" dirty="0" err="1"/>
              <a:t>intercuspal</a:t>
            </a:r>
            <a:r>
              <a:rPr lang="en-IN" sz="2400" dirty="0"/>
              <a:t> position and </a:t>
            </a:r>
            <a:r>
              <a:rPr lang="en-IN" sz="2400" dirty="0" err="1"/>
              <a:t>returded</a:t>
            </a:r>
            <a:r>
              <a:rPr lang="en-IN" sz="2400" dirty="0"/>
              <a:t> contact position adjustment  are to reduce the </a:t>
            </a:r>
            <a:r>
              <a:rPr lang="en-IN" sz="2400" dirty="0" err="1"/>
              <a:t>supracontacts</a:t>
            </a:r>
            <a:r>
              <a:rPr lang="en-IN" sz="2400" dirty="0"/>
              <a:t> as </a:t>
            </a:r>
            <a:r>
              <a:rPr lang="en-IN" sz="2400" dirty="0" err="1"/>
              <a:t>as</a:t>
            </a:r>
            <a:r>
              <a:rPr lang="en-IN" sz="2400" dirty="0"/>
              <a:t> to create unobstructed closure of cusps into fossae and </a:t>
            </a:r>
            <a:r>
              <a:rPr lang="en-IN" sz="2400" dirty="0" err="1"/>
              <a:t>argina</a:t>
            </a:r>
            <a:r>
              <a:rPr lang="en-IN" sz="2400" dirty="0"/>
              <a:t> ridges</a:t>
            </a:r>
          </a:p>
          <a:p>
            <a:endParaRPr lang="en-IN" sz="2400" dirty="0"/>
          </a:p>
          <a:p>
            <a:endParaRPr lang="en-IN" sz="2400" dirty="0"/>
          </a:p>
          <a:p>
            <a:r>
              <a:rPr lang="en-IN" sz="2400" dirty="0"/>
              <a:t>The correction of occlusal </a:t>
            </a:r>
            <a:r>
              <a:rPr lang="en-IN" sz="2400" dirty="0" err="1"/>
              <a:t>supracontacts</a:t>
            </a:r>
            <a:r>
              <a:rPr lang="en-IN" sz="2400" dirty="0"/>
              <a:t> consisting of </a:t>
            </a:r>
            <a:r>
              <a:rPr lang="en-IN" sz="2400" dirty="0" err="1"/>
              <a:t>grooving,spheroiding</a:t>
            </a:r>
            <a:r>
              <a:rPr lang="en-IN" sz="2400" dirty="0"/>
              <a:t> and pointing.</a:t>
            </a:r>
          </a:p>
        </p:txBody>
      </p:sp>
    </p:spTree>
    <p:extLst>
      <p:ext uri="{BB962C8B-B14F-4D97-AF65-F5344CB8AC3E}">
        <p14:creationId xmlns:p14="http://schemas.microsoft.com/office/powerpoint/2010/main" val="24960704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D3E8EB-7AAA-4A2D-9733-5FB322072944}"/>
              </a:ext>
            </a:extLst>
          </p:cNvPr>
          <p:cNvSpPr txBox="1"/>
          <p:nvPr/>
        </p:nvSpPr>
        <p:spPr>
          <a:xfrm>
            <a:off x="1192696" y="1219200"/>
            <a:ext cx="89849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IN" sz="2800" dirty="0"/>
              <a:t>Occlusion becomes a factor for consideration when the occlusal forces acting on a tooth produce displacement of the root in the socket which results in an injury to the supporting periodontal ligament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IN" sz="2800" dirty="0"/>
              <a:t>This periodontal tissue injury from occlusal forces has been defined as the </a:t>
            </a:r>
            <a:r>
              <a:rPr lang="en-IN" sz="2800" dirty="0" err="1"/>
              <a:t>the</a:t>
            </a:r>
            <a:r>
              <a:rPr lang="en-IN" sz="2800" dirty="0"/>
              <a:t> lesion of trauma from occlusion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IN" sz="2400" dirty="0"/>
          </a:p>
          <a:p>
            <a:r>
              <a:rPr lang="en-IN" sz="2400" dirty="0"/>
              <a:t> 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452942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26904-2AFE-4437-9DB4-18C19F4E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/>
              <a:t>Types of splints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759C-D42D-4164-840C-5134822FD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PERMISSIVE OCCLUSAL SPLINT </a:t>
            </a:r>
          </a:p>
          <a:p>
            <a:r>
              <a:rPr lang="en-IN" dirty="0"/>
              <a:t>Have a smooth surface on one side that allow the </a:t>
            </a:r>
            <a:r>
              <a:rPr lang="en-IN" dirty="0" err="1"/>
              <a:t>musles</a:t>
            </a:r>
            <a:r>
              <a:rPr lang="en-IN" dirty="0"/>
              <a:t> to move the mandible without interference from deflective tooth inclines so the condyles can slide back and up to complete seating in to the centric </a:t>
            </a:r>
            <a:r>
              <a:rPr lang="en-IN" dirty="0" err="1"/>
              <a:t>realtion</a:t>
            </a:r>
            <a:endParaRPr lang="en-IN" dirty="0"/>
          </a:p>
          <a:p>
            <a:r>
              <a:rPr lang="en-IN" b="1" dirty="0"/>
              <a:t>DIRECTIVE OCCLUSAL SPLINT</a:t>
            </a:r>
          </a:p>
          <a:p>
            <a:r>
              <a:rPr lang="en-IN" dirty="0"/>
              <a:t>Direct the lower arch into a specific occlusal relationship that in turn directs the condyles to a predetermined position</a:t>
            </a:r>
          </a:p>
        </p:txBody>
      </p:sp>
    </p:spTree>
    <p:extLst>
      <p:ext uri="{BB962C8B-B14F-4D97-AF65-F5344CB8AC3E}">
        <p14:creationId xmlns:p14="http://schemas.microsoft.com/office/powerpoint/2010/main" val="42678890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" y="2"/>
            <a:ext cx="121877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C5B451-D9E5-4825-B63D-CCA6FD74CFDB}"/>
              </a:ext>
            </a:extLst>
          </p:cNvPr>
          <p:cNvSpPr txBox="1"/>
          <p:nvPr/>
        </p:nvSpPr>
        <p:spPr>
          <a:xfrm>
            <a:off x="1802296" y="1974574"/>
            <a:ext cx="78452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/>
              <a:t>Thank you……..</a:t>
            </a:r>
          </a:p>
        </p:txBody>
      </p:sp>
    </p:spTree>
    <p:extLst>
      <p:ext uri="{BB962C8B-B14F-4D97-AF65-F5344CB8AC3E}">
        <p14:creationId xmlns:p14="http://schemas.microsoft.com/office/powerpoint/2010/main" val="369604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63B50-744B-4D6A-92C3-A28BA101B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FORCES DURING JAW MOVEMENTS: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45E0E-EAEA-4447-ABF5-3552623A1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800" dirty="0"/>
              <a:t>The teeth and their periodontium are subjected to functional dynamic loading during </a:t>
            </a:r>
            <a:r>
              <a:rPr lang="en-IN" sz="2800" dirty="0" err="1"/>
              <a:t>chewing,swallowing</a:t>
            </a:r>
            <a:r>
              <a:rPr lang="en-IN" sz="2800" dirty="0"/>
              <a:t> and the performance of parafunctional </a:t>
            </a:r>
            <a:r>
              <a:rPr lang="en-IN" sz="2800" dirty="0" err="1"/>
              <a:t>habits,including</a:t>
            </a:r>
            <a:r>
              <a:rPr lang="en-IN" sz="2800" dirty="0"/>
              <a:t> bruxism and clenching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800" dirty="0"/>
              <a:t>Tooth contact is minimal during speech ( Gibbs CH 1972)</a:t>
            </a:r>
          </a:p>
        </p:txBody>
      </p:sp>
    </p:spTree>
    <p:extLst>
      <p:ext uri="{BB962C8B-B14F-4D97-AF65-F5344CB8AC3E}">
        <p14:creationId xmlns:p14="http://schemas.microsoft.com/office/powerpoint/2010/main" val="133658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7787E5-C5C3-4C69-BD0E-04568080AF33}"/>
              </a:ext>
            </a:extLst>
          </p:cNvPr>
          <p:cNvSpPr txBox="1"/>
          <p:nvPr/>
        </p:nvSpPr>
        <p:spPr>
          <a:xfrm>
            <a:off x="1590261" y="1060174"/>
            <a:ext cx="82693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 The forces generated by these contacts are of relatively low magnitude ,averaging 81 N and short acting with a duration of about 20-50 </a:t>
            </a:r>
            <a:r>
              <a:rPr lang="en-IN" sz="2800" dirty="0" err="1"/>
              <a:t>ms</a:t>
            </a: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Harmonious occlusal force on a tooth simulates the physiologic arrangement of its periodontal attachment </a:t>
            </a:r>
            <a:r>
              <a:rPr lang="en-IN" sz="2800" dirty="0" err="1"/>
              <a:t>fibers</a:t>
            </a:r>
            <a:r>
              <a:rPr lang="en-IN" sz="2800" dirty="0"/>
              <a:t> and its osseous architecture and encourages its stability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800" dirty="0"/>
              <a:t>Forces that exceed the tolerance of the periodontium result in resorption of the bone and disruption of the attachment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27051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D010-DA40-4041-BAA8-79A81E0A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BIOLOGIC BASIS OF OCCLUSAL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418C4-109E-479F-AC97-64FD97364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A </a:t>
            </a:r>
            <a:r>
              <a:rPr lang="en-IN" sz="2400" b="1" dirty="0"/>
              <a:t>Physiologic occlusion </a:t>
            </a:r>
            <a:r>
              <a:rPr lang="en-IN" sz="2400" dirty="0"/>
              <a:t>is present when no signs of dysfunction or disease are present and no treatment is indicated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A </a:t>
            </a:r>
            <a:r>
              <a:rPr lang="en-IN" sz="2400" b="1" dirty="0" err="1"/>
              <a:t>Nonphysiologic</a:t>
            </a:r>
            <a:r>
              <a:rPr lang="en-IN" sz="2400" b="1" dirty="0"/>
              <a:t> occlusion </a:t>
            </a:r>
            <a:r>
              <a:rPr lang="en-IN" sz="2400" dirty="0"/>
              <a:t>is associated with dysfunction or disease caused by tissue injury and treatment may be indicated .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A</a:t>
            </a:r>
            <a:r>
              <a:rPr lang="en-IN" sz="2400" b="1" dirty="0"/>
              <a:t> Therapeutic occlusion </a:t>
            </a:r>
            <a:r>
              <a:rPr lang="en-IN" sz="2400" dirty="0"/>
              <a:t>is the result of specific interventions designed to treat dysfunction or disease</a:t>
            </a:r>
          </a:p>
        </p:txBody>
      </p:sp>
    </p:spTree>
    <p:extLst>
      <p:ext uri="{BB962C8B-B14F-4D97-AF65-F5344CB8AC3E}">
        <p14:creationId xmlns:p14="http://schemas.microsoft.com/office/powerpoint/2010/main" val="252254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1721D5-5AD1-4F1D-B643-BC2BF80D0C03}"/>
              </a:ext>
            </a:extLst>
          </p:cNvPr>
          <p:cNvSpPr txBox="1"/>
          <p:nvPr/>
        </p:nvSpPr>
        <p:spPr>
          <a:xfrm>
            <a:off x="901148" y="1033670"/>
            <a:ext cx="90644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Maintenance of a physiologic occlusion require favourable structure function relationships and optimal tissue adaptation throughout the masticatory system</a:t>
            </a:r>
          </a:p>
          <a:p>
            <a:endParaRPr lang="en-IN" sz="3200" dirty="0"/>
          </a:p>
          <a:p>
            <a:endParaRPr lang="en-IN" sz="3200" dirty="0"/>
          </a:p>
          <a:p>
            <a:r>
              <a:rPr lang="en-IN" sz="3200" dirty="0"/>
              <a:t>When occlusal forces are distributed optimally the occlusion will be stable by objective criteria and is likely to be subjectively comfortable for the patient</a:t>
            </a:r>
          </a:p>
        </p:txBody>
      </p:sp>
    </p:spTree>
    <p:extLst>
      <p:ext uri="{BB962C8B-B14F-4D97-AF65-F5344CB8AC3E}">
        <p14:creationId xmlns:p14="http://schemas.microsoft.com/office/powerpoint/2010/main" val="4151240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A874-DD8E-4D72-9B38-3512DF5B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OCCLUSAL FUNCTION AND DYSFUNCTION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CB34D-23C5-42B7-9039-CE837B299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The identification of masticatory system disharmonies allows the clinician to recognize dysfunctional relationships which may influence the accuracy of the diagnosis</a:t>
            </a:r>
          </a:p>
          <a:p>
            <a:pPr>
              <a:buFont typeface="Wingdings" panose="05000000000000000000" pitchFamily="2" charset="2"/>
              <a:buChar char="v"/>
            </a:pPr>
            <a:endParaRPr lang="en-IN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/>
              <a:t>Stability is enhanced by the simultaneous bilateral contact of multiple posterior teeth with occlusal forces in the long axis of </a:t>
            </a:r>
            <a:r>
              <a:rPr lang="en-IN" sz="2400" dirty="0" err="1"/>
              <a:t>ost</a:t>
            </a:r>
            <a:r>
              <a:rPr lang="en-IN" sz="2400" dirty="0"/>
              <a:t> posterior teeth.</a:t>
            </a:r>
          </a:p>
        </p:txBody>
      </p:sp>
    </p:spTree>
    <p:extLst>
      <p:ext uri="{BB962C8B-B14F-4D97-AF65-F5344CB8AC3E}">
        <p14:creationId xmlns:p14="http://schemas.microsoft.com/office/powerpoint/2010/main" val="16849324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929</Words>
  <Application>Microsoft Office PowerPoint</Application>
  <PresentationFormat>Widescreen</PresentationFormat>
  <Paragraphs>104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Gallery</vt:lpstr>
      <vt:lpstr>Occlusal Evaluation Therapy and Splints</vt:lpstr>
      <vt:lpstr>CONTENTS:</vt:lpstr>
      <vt:lpstr>INTRODUCTION:</vt:lpstr>
      <vt:lpstr>PowerPoint Presentation</vt:lpstr>
      <vt:lpstr>FORCES DURING JAW MOVEMENTS:</vt:lpstr>
      <vt:lpstr>PowerPoint Presentation</vt:lpstr>
      <vt:lpstr>BIOLOGIC BASIS OF OCCLUSAL FUNCTION</vt:lpstr>
      <vt:lpstr>PowerPoint Presentation</vt:lpstr>
      <vt:lpstr>OCCLUSAL FUNCTION AND DYSFUNCTION </vt:lpstr>
      <vt:lpstr>PARAFUNCTION</vt:lpstr>
      <vt:lpstr>PowerPoint Presentation</vt:lpstr>
      <vt:lpstr>BRUXISM AND PERIODONTAL DISEASE</vt:lpstr>
      <vt:lpstr>PowerPoint Presentation</vt:lpstr>
      <vt:lpstr>CLINICAL EXAMINATION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Occlusal therapy </vt:lpstr>
      <vt:lpstr>Requirement for occlusal stability </vt:lpstr>
      <vt:lpstr>PowerPoint Presentation</vt:lpstr>
      <vt:lpstr>PowerPoint Presentation</vt:lpstr>
      <vt:lpstr>Treatment options:</vt:lpstr>
      <vt:lpstr>PowerPoint Presentation</vt:lpstr>
      <vt:lpstr>PowerPoint Presentation</vt:lpstr>
      <vt:lpstr>Occlusal adjustment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splints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Occlusal Evaluation Therapy and Splints</dc:title>
  <dc:creator>Vivek Jadhav</dc:creator>
  <cp:lastModifiedBy>priyanjali.jadhav102@gmail.com</cp:lastModifiedBy>
  <cp:revision>26</cp:revision>
  <dcterms:created xsi:type="dcterms:W3CDTF">2023-01-20T08:47:45Z</dcterms:created>
  <dcterms:modified xsi:type="dcterms:W3CDTF">2023-01-21T06:30:00Z</dcterms:modified>
</cp:coreProperties>
</file>