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3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3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3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3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3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23" name="Title 1"/>
          <p:cNvSpPr>
            <a:spLocks noGrp="1"/>
          </p:cNvSpPr>
          <p:nvPr>
            <p:ph type="title"/>
          </p:nvPr>
        </p:nvSpPr>
        <p:spPr/>
        <p:txBody>
          <a:bodyPr/>
          <a:lstStyle/>
          <a:p>
            <a:r>
              <a:rPr lang="en-US" altLang="zh-CN"/>
              <a:t>Click to edit Master title style</a:t>
            </a:r>
            <a:endParaRPr lang="en-US" dirty="0"/>
          </a:p>
        </p:txBody>
      </p:sp>
      <p:sp>
        <p:nvSpPr>
          <p:cNvPr id="1048724"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725" name="Date Placeholder 3"/>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726" name="Footer Placeholder 4"/>
          <p:cNvSpPr>
            <a:spLocks noGrp="1"/>
          </p:cNvSpPr>
          <p:nvPr>
            <p:ph type="ftr" sz="quarter" idx="11"/>
          </p:nvPr>
        </p:nvSpPr>
        <p:spPr/>
        <p:txBody>
          <a:bodyPr/>
          <a:lstStyle/>
          <a:p>
            <a:endParaRPr lang="zh-CN" altLang="en-US"/>
          </a:p>
        </p:txBody>
      </p:sp>
      <p:sp>
        <p:nvSpPr>
          <p:cNvPr id="104872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10"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1048711"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712" name="Date Placeholder 3"/>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713" name="Footer Placeholder 4"/>
          <p:cNvSpPr>
            <a:spLocks noGrp="1"/>
          </p:cNvSpPr>
          <p:nvPr>
            <p:ph type="ftr" sz="quarter" idx="11"/>
          </p:nvPr>
        </p:nvSpPr>
        <p:spPr/>
        <p:txBody>
          <a:bodyPr/>
          <a:lstStyle/>
          <a:p>
            <a:endParaRPr lang="zh-CN" altLang="en-US"/>
          </a:p>
        </p:txBody>
      </p:sp>
      <p:sp>
        <p:nvSpPr>
          <p:cNvPr id="1048714"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ltLang="zh-CN"/>
              <a:t>Click to edit Master title style</a:t>
            </a:r>
            <a:endParaRPr lang="en-US" dirty="0"/>
          </a:p>
        </p:txBody>
      </p:sp>
      <p:sp>
        <p:nvSpPr>
          <p:cNvPr id="1048589"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90" name="Date Placeholder 3"/>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591" name="Footer Placeholder 4"/>
          <p:cNvSpPr>
            <a:spLocks noGrp="1"/>
          </p:cNvSpPr>
          <p:nvPr>
            <p:ph type="ftr" sz="quarter" idx="11"/>
          </p:nvPr>
        </p:nvSpPr>
        <p:spPr/>
        <p:txBody>
          <a:bodyPr/>
          <a:lstStyle/>
          <a:p>
            <a:endParaRPr lang="zh-CN" altLang="en-US"/>
          </a:p>
        </p:txBody>
      </p:sp>
      <p:sp>
        <p:nvSpPr>
          <p:cNvPr id="104859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18"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1048719"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1048720" name="Date Placeholder 3"/>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721" name="Footer Placeholder 4"/>
          <p:cNvSpPr>
            <a:spLocks noGrp="1"/>
          </p:cNvSpPr>
          <p:nvPr>
            <p:ph type="ftr" sz="quarter" idx="11"/>
          </p:nvPr>
        </p:nvSpPr>
        <p:spPr/>
        <p:txBody>
          <a:bodyPr/>
          <a:lstStyle/>
          <a:p>
            <a:endParaRPr lang="zh-CN" altLang="en-US"/>
          </a:p>
        </p:txBody>
      </p:sp>
      <p:sp>
        <p:nvSpPr>
          <p:cNvPr id="104872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03" name="Title 1"/>
          <p:cNvSpPr>
            <a:spLocks noGrp="1"/>
          </p:cNvSpPr>
          <p:nvPr>
            <p:ph type="title"/>
          </p:nvPr>
        </p:nvSpPr>
        <p:spPr/>
        <p:txBody>
          <a:bodyPr/>
          <a:lstStyle/>
          <a:p>
            <a:r>
              <a:rPr lang="en-US" altLang="zh-CN"/>
              <a:t>Click to edit Master title style</a:t>
            </a:r>
            <a:endParaRPr lang="en-US" dirty="0"/>
          </a:p>
        </p:txBody>
      </p:sp>
      <p:sp>
        <p:nvSpPr>
          <p:cNvPr id="1048604"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05"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06" name="Date Placeholder 4"/>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607" name="Footer Placeholder 5"/>
          <p:cNvSpPr>
            <a:spLocks noGrp="1"/>
          </p:cNvSpPr>
          <p:nvPr>
            <p:ph type="ftr" sz="quarter" idx="11"/>
          </p:nvPr>
        </p:nvSpPr>
        <p:spPr/>
        <p:txBody>
          <a:bodyPr/>
          <a:lstStyle/>
          <a:p>
            <a:endParaRPr lang="zh-CN" altLang="en-US"/>
          </a:p>
        </p:txBody>
      </p:sp>
      <p:sp>
        <p:nvSpPr>
          <p:cNvPr id="1048608"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98"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1048699"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700"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701"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702"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703" name="Date Placeholder 6"/>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704" name="Footer Placeholder 7"/>
          <p:cNvSpPr>
            <a:spLocks noGrp="1"/>
          </p:cNvSpPr>
          <p:nvPr>
            <p:ph type="ftr" sz="quarter" idx="11"/>
          </p:nvPr>
        </p:nvSpPr>
        <p:spPr/>
        <p:txBody>
          <a:bodyPr/>
          <a:lstStyle/>
          <a:p>
            <a:endParaRPr lang="zh-CN" altLang="en-US"/>
          </a:p>
        </p:txBody>
      </p:sp>
      <p:sp>
        <p:nvSpPr>
          <p:cNvPr id="1048705"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06" name="Title 1"/>
          <p:cNvSpPr>
            <a:spLocks noGrp="1"/>
          </p:cNvSpPr>
          <p:nvPr>
            <p:ph type="title"/>
          </p:nvPr>
        </p:nvSpPr>
        <p:spPr/>
        <p:txBody>
          <a:bodyPr/>
          <a:lstStyle/>
          <a:p>
            <a:r>
              <a:rPr lang="en-US" altLang="zh-CN"/>
              <a:t>Click to edit Master title style</a:t>
            </a:r>
            <a:endParaRPr lang="en-US" dirty="0"/>
          </a:p>
        </p:txBody>
      </p:sp>
      <p:sp>
        <p:nvSpPr>
          <p:cNvPr id="1048707" name="Date Placeholder 2"/>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708" name="Footer Placeholder 3"/>
          <p:cNvSpPr>
            <a:spLocks noGrp="1"/>
          </p:cNvSpPr>
          <p:nvPr>
            <p:ph type="ftr" sz="quarter" idx="11"/>
          </p:nvPr>
        </p:nvSpPr>
        <p:spPr/>
        <p:txBody>
          <a:bodyPr/>
          <a:lstStyle/>
          <a:p>
            <a:endParaRPr lang="zh-CN" altLang="en-US"/>
          </a:p>
        </p:txBody>
      </p:sp>
      <p:sp>
        <p:nvSpPr>
          <p:cNvPr id="1048709"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15" name="Date Placeholder 1"/>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716" name="Footer Placeholder 2"/>
          <p:cNvSpPr>
            <a:spLocks noGrp="1"/>
          </p:cNvSpPr>
          <p:nvPr>
            <p:ph type="ftr" sz="quarter" idx="11"/>
          </p:nvPr>
        </p:nvSpPr>
        <p:spPr/>
        <p:txBody>
          <a:bodyPr/>
          <a:lstStyle/>
          <a:p>
            <a:endParaRPr lang="zh-CN" altLang="en-US"/>
          </a:p>
        </p:txBody>
      </p:sp>
      <p:sp>
        <p:nvSpPr>
          <p:cNvPr id="1048717"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28"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729"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730"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731" name="Date Placeholder 4"/>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732" name="Footer Placeholder 5"/>
          <p:cNvSpPr>
            <a:spLocks noGrp="1"/>
          </p:cNvSpPr>
          <p:nvPr>
            <p:ph type="ftr" sz="quarter" idx="11"/>
          </p:nvPr>
        </p:nvSpPr>
        <p:spPr/>
        <p:txBody>
          <a:bodyPr/>
          <a:lstStyle/>
          <a:p>
            <a:endParaRPr lang="zh-CN" altLang="en-US"/>
          </a:p>
        </p:txBody>
      </p:sp>
      <p:sp>
        <p:nvSpPr>
          <p:cNvPr id="1048733"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595"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596"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104859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598" name="Date Placeholder 4"/>
          <p:cNvSpPr>
            <a:spLocks noGrp="1"/>
          </p:cNvSpPr>
          <p:nvPr>
            <p:ph type="dt" sz="half" idx="10"/>
          </p:nvPr>
        </p:nvSpPr>
        <p:spPr/>
        <p:txBody>
          <a:bodyPr/>
          <a:lstStyle/>
          <a:p>
            <a:fld id="{70BC1078-46ED-40F9-8930-935BAD7C2B02}" type="datetimeFigureOut">
              <a:rPr lang="zh-CN" altLang="en-US" smtClean="0"/>
              <a:t>2023/1/12</a:t>
            </a:fld>
            <a:endParaRPr lang="zh-CN" altLang="en-US"/>
          </a:p>
        </p:txBody>
      </p:sp>
      <p:sp>
        <p:nvSpPr>
          <p:cNvPr id="1048599" name="Footer Placeholder 5"/>
          <p:cNvSpPr>
            <a:spLocks noGrp="1"/>
          </p:cNvSpPr>
          <p:nvPr>
            <p:ph type="ftr" sz="quarter" idx="11"/>
          </p:nvPr>
        </p:nvSpPr>
        <p:spPr/>
        <p:txBody>
          <a:bodyPr/>
          <a:lstStyle/>
          <a:p>
            <a:endParaRPr lang="zh-CN" altLang="en-US"/>
          </a:p>
        </p:txBody>
      </p:sp>
      <p:sp>
        <p:nvSpPr>
          <p:cNvPr id="1048600"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2023/1/12</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9.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lstStyle/>
          <a:p>
            <a:r>
              <a:rPr lang="en-US" altLang="zh-CN"/>
              <a:t>Phase II periodontal therapy</a:t>
            </a:r>
          </a:p>
        </p:txBody>
      </p:sp>
      <p:sp>
        <p:nvSpPr>
          <p:cNvPr id="1048587" name="Subtitle 2"/>
          <p:cNvSpPr>
            <a:spLocks noGrp="1"/>
          </p:cNvSpPr>
          <p:nvPr>
            <p:ph type="subTitle" idx="1"/>
          </p:nvPr>
        </p:nvSpPr>
        <p:spPr/>
        <p:txBody>
          <a:bodyPr/>
          <a:lstStyle/>
          <a:p>
            <a:endParaRPr lang="en-US" altLang="zh-CN"/>
          </a:p>
          <a:p>
            <a:r>
              <a:rPr lang="en-US" altLang="zh-CN" sz="3600"/>
              <a:t>presented by : Aishwarya kendre</a:t>
            </a:r>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048621"/>
          <p:cNvSpPr>
            <a:spLocks noGrp="1"/>
          </p:cNvSpPr>
          <p:nvPr>
            <p:ph type="title"/>
          </p:nvPr>
        </p:nvSpPr>
        <p:spPr/>
        <p:txBody>
          <a:bodyPr/>
          <a:lstStyle/>
          <a:p>
            <a:r>
              <a:rPr lang="en-US" b="1"/>
              <a:t>Procedures</a:t>
            </a:r>
            <a:endParaRPr lang="en-GB" b="1"/>
          </a:p>
        </p:txBody>
      </p:sp>
      <p:sp>
        <p:nvSpPr>
          <p:cNvPr id="1048623" name="Content Placeholder 1048622"/>
          <p:cNvSpPr>
            <a:spLocks noGrp="1"/>
          </p:cNvSpPr>
          <p:nvPr>
            <p:ph idx="1"/>
          </p:nvPr>
        </p:nvSpPr>
        <p:spPr/>
        <p:txBody>
          <a:bodyPr>
            <a:normAutofit fontScale="82143" lnSpcReduction="20000"/>
          </a:bodyPr>
          <a:lstStyle/>
          <a:p>
            <a:r>
              <a:rPr lang="en-US" sz="3200" b="1"/>
              <a:t>pocket reduction sergery</a:t>
            </a:r>
            <a:endParaRPr lang="en-GB"/>
          </a:p>
          <a:p>
            <a:r>
              <a:rPr lang="en-US" sz="3200" b="1"/>
              <a:t>     </a:t>
            </a:r>
            <a:r>
              <a:rPr lang="en-US" sz="3200" b="0"/>
              <a:t>Resective</a:t>
            </a:r>
            <a:endParaRPr lang="en-GB"/>
          </a:p>
          <a:p>
            <a:r>
              <a:rPr lang="en-US" sz="3200" b="1"/>
              <a:t>     </a:t>
            </a:r>
            <a:r>
              <a:rPr lang="en-US" sz="3200" b="0"/>
              <a:t>Regenerative</a:t>
            </a:r>
            <a:endParaRPr lang="en-GB"/>
          </a:p>
          <a:p>
            <a:r>
              <a:rPr lang="en-US" sz="3200" b="1"/>
              <a:t>Plastic sergery techniques to widen attached gingiva </a:t>
            </a:r>
            <a:endParaRPr lang="en-GB"/>
          </a:p>
          <a:p>
            <a:r>
              <a:rPr lang="en-US" sz="3200" b="0"/>
              <a:t>     Epithelial graft</a:t>
            </a:r>
            <a:endParaRPr lang="en-GB"/>
          </a:p>
          <a:p>
            <a:r>
              <a:rPr lang="en-US" sz="3200" b="0"/>
              <a:t>     Connective tissue graft </a:t>
            </a:r>
            <a:endParaRPr lang="en-GB"/>
          </a:p>
          <a:p>
            <a:r>
              <a:rPr lang="en-US" sz="3200" b="1"/>
              <a:t>Esthetic sergery</a:t>
            </a:r>
            <a:endParaRPr lang="en-GB"/>
          </a:p>
          <a:p>
            <a:r>
              <a:rPr lang="en-US" sz="3200" b="0"/>
              <a:t>      Root coverage</a:t>
            </a:r>
            <a:endParaRPr lang="en-GB"/>
          </a:p>
          <a:p>
            <a:r>
              <a:rPr lang="en-US" sz="3200" b="0"/>
              <a:t>      Recreation of gingival papillae </a:t>
            </a:r>
            <a:endParaRPr lang="en-GB"/>
          </a:p>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048623"/>
          <p:cNvSpPr>
            <a:spLocks noGrp="1"/>
          </p:cNvSpPr>
          <p:nvPr>
            <p:ph type="title"/>
          </p:nvPr>
        </p:nvSpPr>
        <p:spPr>
          <a:xfrm>
            <a:off x="628650" y="365126"/>
            <a:ext cx="7886700" cy="56234"/>
          </a:xfrm>
        </p:spPr>
        <p:txBody>
          <a:bodyPr>
            <a:normAutofit fontScale="90000"/>
          </a:bodyPr>
          <a:lstStyle/>
          <a:p>
            <a:endParaRPr lang="en-GB"/>
          </a:p>
        </p:txBody>
      </p:sp>
      <p:sp>
        <p:nvSpPr>
          <p:cNvPr id="1048625" name="Content Placeholder 1048624"/>
          <p:cNvSpPr>
            <a:spLocks noGrp="1"/>
          </p:cNvSpPr>
          <p:nvPr>
            <p:ph idx="1"/>
          </p:nvPr>
        </p:nvSpPr>
        <p:spPr>
          <a:xfrm rot="21582222">
            <a:off x="624662" y="283804"/>
            <a:ext cx="7700113" cy="5893651"/>
          </a:xfrm>
        </p:spPr>
        <p:txBody>
          <a:bodyPr>
            <a:normAutofit fontScale="89286" lnSpcReduction="20000"/>
          </a:bodyPr>
          <a:lstStyle/>
          <a:p>
            <a:r>
              <a:rPr lang="en-US" b="1"/>
              <a:t>Preprosthetic sergerysergery</a:t>
            </a:r>
            <a:endParaRPr lang="en-GB"/>
          </a:p>
          <a:p>
            <a:r>
              <a:rPr lang="en-US" b="1"/>
              <a:t>iques</a:t>
            </a:r>
            <a:endParaRPr lang="en-GB"/>
          </a:p>
          <a:p>
            <a:r>
              <a:rPr lang="en-US" b="0"/>
              <a:t>    Crown lengthening</a:t>
            </a:r>
            <a:endParaRPr lang="en-GB"/>
          </a:p>
          <a:p>
            <a:r>
              <a:rPr lang="en-US" b="0"/>
              <a:t>     Ridge augmentation</a:t>
            </a:r>
            <a:endParaRPr lang="en-GB"/>
          </a:p>
          <a:p>
            <a:r>
              <a:rPr lang="en-US" b="0"/>
              <a:t>    Vestibular deepning</a:t>
            </a:r>
            <a:endParaRPr lang="en-GB"/>
          </a:p>
          <a:p>
            <a:r>
              <a:rPr lang="en-US" b="1"/>
              <a:t>Osseous surgeries </a:t>
            </a:r>
            <a:endParaRPr lang="en-GB"/>
          </a:p>
          <a:p>
            <a:r>
              <a:rPr lang="en-US" b="1"/>
              <a:t>    </a:t>
            </a:r>
            <a:r>
              <a:rPr lang="en-US" b="0"/>
              <a:t>Resective osseous sergery</a:t>
            </a:r>
            <a:endParaRPr lang="en-GB"/>
          </a:p>
          <a:p>
            <a:r>
              <a:rPr lang="en-US" b="0"/>
              <a:t>    Regenerative osseous sergery</a:t>
            </a:r>
            <a:endParaRPr lang="en-GB"/>
          </a:p>
          <a:p>
            <a:r>
              <a:rPr lang="en-US" b="1"/>
              <a:t>Placement of dental implants</a:t>
            </a:r>
            <a:endParaRPr lang="en-GB"/>
          </a:p>
          <a:p>
            <a:r>
              <a:rPr lang="en-US" b="0"/>
              <a:t>    with GBR</a:t>
            </a:r>
            <a:endParaRPr lang="en-GB"/>
          </a:p>
          <a:p>
            <a:r>
              <a:rPr lang="en-US" b="0"/>
              <a:t>   Sinus grafts</a:t>
            </a:r>
            <a:endParaRPr lang="en-GB"/>
          </a:p>
          <a:p>
            <a:r>
              <a:rPr lang="en-US" b="1"/>
              <a:t>Endodontic sergery</a:t>
            </a:r>
            <a:endParaRPr lang="en-GB"/>
          </a:p>
          <a:p>
            <a:r>
              <a:rPr lang="en-US" b="0"/>
              <a:t>   Root canal treatment</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048625"/>
          <p:cNvSpPr>
            <a:spLocks noGrp="1"/>
          </p:cNvSpPr>
          <p:nvPr>
            <p:ph type="title"/>
          </p:nvPr>
        </p:nvSpPr>
        <p:spPr/>
        <p:txBody>
          <a:bodyPr/>
          <a:lstStyle/>
          <a:p>
            <a:r>
              <a:rPr lang="en-US" b="1"/>
              <a:t>Advantages </a:t>
            </a:r>
            <a:endParaRPr lang="en-GB" b="1"/>
          </a:p>
        </p:txBody>
      </p:sp>
      <p:sp>
        <p:nvSpPr>
          <p:cNvPr id="1048627" name="Content Placeholder 1048626"/>
          <p:cNvSpPr>
            <a:spLocks noGrp="1"/>
          </p:cNvSpPr>
          <p:nvPr>
            <p:ph idx="1"/>
          </p:nvPr>
        </p:nvSpPr>
        <p:spPr/>
        <p:txBody>
          <a:bodyPr/>
          <a:lstStyle/>
          <a:p>
            <a:r>
              <a:rPr lang="en-US" sz="3200"/>
              <a:t>increase accessibility to the root surface ,making it possible to remove all irritants</a:t>
            </a:r>
            <a:endParaRPr lang="en-GB"/>
          </a:p>
          <a:p>
            <a:r>
              <a:rPr lang="en-US" sz="3200"/>
              <a:t>Reduce or eliminate pocket depth ,making it possible for the patients to maintain the root surface free of plaque .</a:t>
            </a:r>
            <a:endParaRPr lang="en-GB"/>
          </a:p>
          <a:p>
            <a:r>
              <a:rPr lang="en-US" sz="3200"/>
              <a:t>Reshape soft and hard tissue to attent a harmonious tomography</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048627"/>
          <p:cNvSpPr>
            <a:spLocks noGrp="1"/>
          </p:cNvSpPr>
          <p:nvPr>
            <p:ph type="title"/>
          </p:nvPr>
        </p:nvSpPr>
        <p:spPr/>
        <p:txBody>
          <a:bodyPr/>
          <a:lstStyle/>
          <a:p>
            <a:r>
              <a:rPr lang="en-US" b="1"/>
              <a:t>Sergical pocket therapy</a:t>
            </a:r>
            <a:endParaRPr lang="en-GB" b="1"/>
          </a:p>
        </p:txBody>
      </p:sp>
      <p:sp>
        <p:nvSpPr>
          <p:cNvPr id="1048629" name="Content Placeholder 1048628"/>
          <p:cNvSpPr>
            <a:spLocks noGrp="1"/>
          </p:cNvSpPr>
          <p:nvPr>
            <p:ph idx="1"/>
          </p:nvPr>
        </p:nvSpPr>
        <p:spPr/>
        <p:txBody>
          <a:bodyPr>
            <a:normAutofit fontScale="96429" lnSpcReduction="20000"/>
          </a:bodyPr>
          <a:lstStyle/>
          <a:p>
            <a:r>
              <a:rPr lang="en-GB"/>
              <a:t>Surgical pocket therapy can be used to gain access to the disc root surface to ensure the removal of calculus located subging before surgery and to eliminate or reduce the depth of the per tal pocket.</a:t>
            </a:r>
          </a:p>
          <a:p>
            <a:r>
              <a:rPr lang="en-GB"/>
              <a:t>Successful periodontal therapy completely eliminates calc plaque or biofilm, and diseased cementum from the tooth sur increases as the pocket becomes deeper. The irregularities and or Numerous investigations have shown that the difficulty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048629"/>
          <p:cNvSpPr>
            <a:spLocks noGrp="1"/>
          </p:cNvSpPr>
          <p:nvPr>
            <p:ph type="title"/>
          </p:nvPr>
        </p:nvSpPr>
        <p:spPr/>
        <p:txBody>
          <a:bodyPr/>
          <a:lstStyle/>
          <a:p>
            <a:endParaRPr lang="en-GB"/>
          </a:p>
        </p:txBody>
      </p:sp>
      <p:sp>
        <p:nvSpPr>
          <p:cNvPr id="1048631" name="Content Placeholder 1048630"/>
          <p:cNvSpPr>
            <a:spLocks noGrp="1"/>
          </p:cNvSpPr>
          <p:nvPr>
            <p:ph idx="1"/>
          </p:nvPr>
        </p:nvSpPr>
        <p:spPr/>
        <p:txBody>
          <a:bodyPr>
            <a:normAutofit fontScale="96429" lnSpcReduction="20000"/>
          </a:bodyPr>
          <a:lstStyle/>
          <a:p>
            <a:r>
              <a:rPr lang="en-GB"/>
              <a:t>the pocket, which increases the visibility and accessibility of surface. The surgical flap technique allows the clinician to these problems of access to the root surface</a:t>
            </a:r>
          </a:p>
          <a:p>
            <a:r>
              <a:rPr lang="en-GB"/>
              <a:t>Pocket elimination is another important consideration. It of reducing the depth of the periodontal pocket to that logic sulcus to enable cleaning by the patient. By proper det, resective and regenerative techniques can be used pish this goal A pocket makes it impossible for the remove biofilm, which is part of the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048631"/>
          <p:cNvSpPr>
            <a:spLocks noGrp="1"/>
          </p:cNvSpPr>
          <p:nvPr>
            <p:ph type="title"/>
          </p:nvPr>
        </p:nvSpPr>
        <p:spPr/>
        <p:txBody>
          <a:bodyPr/>
          <a:lstStyle/>
          <a:p>
            <a:endParaRPr lang="en-GB"/>
          </a:p>
        </p:txBody>
      </p:sp>
      <p:sp>
        <p:nvSpPr>
          <p:cNvPr id="1048633" name="Content Placeholder 1048632"/>
          <p:cNvSpPr>
            <a:spLocks noGrp="1"/>
          </p:cNvSpPr>
          <p:nvPr>
            <p:ph idx="1"/>
          </p:nvPr>
        </p:nvSpPr>
        <p:spPr/>
        <p:txBody>
          <a:bodyPr/>
          <a:lstStyle/>
          <a:p>
            <a:endParaRPr lang="en-GB"/>
          </a:p>
        </p:txBody>
      </p:sp>
      <p:pic>
        <p:nvPicPr>
          <p:cNvPr id="2097153" name="Picture 2097152"/>
          <p:cNvPicPr>
            <a:picLocks/>
          </p:cNvPicPr>
          <p:nvPr/>
        </p:nvPicPr>
        <p:blipFill>
          <a:blip r:embed="rId2"/>
          <a:stretch>
            <a:fillRect/>
          </a:stretch>
        </p:blipFill>
        <p:spPr>
          <a:xfrm>
            <a:off x="126022" y="38001"/>
            <a:ext cx="8778514" cy="68199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048633"/>
          <p:cNvSpPr>
            <a:spLocks noGrp="1"/>
          </p:cNvSpPr>
          <p:nvPr>
            <p:ph type="title"/>
          </p:nvPr>
        </p:nvSpPr>
        <p:spPr/>
        <p:txBody>
          <a:bodyPr/>
          <a:lstStyle/>
          <a:p>
            <a:r>
              <a:rPr lang="en-US" b="1"/>
              <a:t>Result of pocket therapy</a:t>
            </a:r>
            <a:endParaRPr lang="en-GB" b="1"/>
          </a:p>
        </p:txBody>
      </p:sp>
      <p:sp>
        <p:nvSpPr>
          <p:cNvPr id="1048635" name="Content Placeholder 1048634"/>
          <p:cNvSpPr>
            <a:spLocks noGrp="1"/>
          </p:cNvSpPr>
          <p:nvPr>
            <p:ph idx="1"/>
          </p:nvPr>
        </p:nvSpPr>
        <p:spPr>
          <a:xfrm>
            <a:off x="628649" y="1444594"/>
            <a:ext cx="7886700" cy="4351338"/>
          </a:xfrm>
        </p:spPr>
        <p:txBody>
          <a:bodyPr>
            <a:normAutofit fontScale="78571" lnSpcReduction="20000"/>
          </a:bodyPr>
          <a:lstStyle/>
          <a:p>
            <a:r>
              <a:rPr lang="en-GB" sz="3200"/>
              <a:t>A periodontal pocket can be in an active state or a period of inactivity or quiescence. In an active pocket, underlying bone is being lost (. It often is diagnosed clinically by bleeding that occurs spontaneously or in response to probing. After phase I therapy, the inflammatory changes in the pocket wall subside, rendering the pocket inactive and reducing its depth (. </a:t>
            </a:r>
            <a:r>
              <a:rPr lang="en-US" sz="3200"/>
              <a:t> </a:t>
            </a:r>
            <a:endParaRPr lang="en-GB" sz="3200"/>
          </a:p>
          <a:p>
            <a:r>
              <a:rPr lang="en-GB" sz="3200"/>
              <a:t>The extent of this reduction depends on the depth before treatment and the degree to which the depth is the result of the edematous and inflammatory component of the pocket wall (i.e., pseudopocket).</a:t>
            </a: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048635"/>
          <p:cNvSpPr>
            <a:spLocks noGrp="1"/>
          </p:cNvSpPr>
          <p:nvPr>
            <p:ph type="title"/>
          </p:nvPr>
        </p:nvSpPr>
        <p:spPr/>
        <p:txBody>
          <a:bodyPr/>
          <a:lstStyle/>
          <a:p>
            <a:endParaRPr lang="en-GB"/>
          </a:p>
        </p:txBody>
      </p:sp>
      <p:sp>
        <p:nvSpPr>
          <p:cNvPr id="1048637" name="Content Placeholder 1048636"/>
          <p:cNvSpPr>
            <a:spLocks noGrp="1"/>
          </p:cNvSpPr>
          <p:nvPr>
            <p:ph idx="1"/>
          </p:nvPr>
        </p:nvSpPr>
        <p:spPr/>
        <p:txBody>
          <a:bodyPr>
            <a:normAutofit/>
          </a:bodyPr>
          <a:lstStyle/>
          <a:p>
            <a:r>
              <a:rPr lang="en-GB"/>
              <a:t> </a:t>
            </a:r>
          </a:p>
          <a:p>
            <a:endParaRPr lang="en-GB"/>
          </a:p>
        </p:txBody>
      </p:sp>
      <p:pic>
        <p:nvPicPr>
          <p:cNvPr id="2097154" name="Picture 2097153"/>
          <p:cNvPicPr>
            <a:picLocks/>
          </p:cNvPicPr>
          <p:nvPr/>
        </p:nvPicPr>
        <p:blipFill>
          <a:blip r:embed="rId2"/>
          <a:stretch>
            <a:fillRect/>
          </a:stretch>
        </p:blipFill>
        <p:spPr>
          <a:xfrm>
            <a:off x="358286" y="512450"/>
            <a:ext cx="8440398" cy="5833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p:nvPr>
        </p:nvSpPr>
        <p:spPr/>
        <p:txBody>
          <a:bodyPr/>
          <a:lstStyle/>
          <a:p>
            <a:endParaRPr lang="en-GB"/>
          </a:p>
        </p:txBody>
      </p:sp>
      <p:sp>
        <p:nvSpPr>
          <p:cNvPr id="1048639" name="Content Placeholder 1048638"/>
          <p:cNvSpPr>
            <a:spLocks noGrp="1"/>
          </p:cNvSpPr>
          <p:nvPr>
            <p:ph idx="1"/>
          </p:nvPr>
        </p:nvSpPr>
        <p:spPr/>
        <p:txBody>
          <a:bodyPr/>
          <a:lstStyle/>
          <a:p>
            <a:endParaRPr lang="en-GB"/>
          </a:p>
        </p:txBody>
      </p:sp>
      <p:pic>
        <p:nvPicPr>
          <p:cNvPr id="2097155" name="Picture 2097154"/>
          <p:cNvPicPr>
            <a:picLocks/>
          </p:cNvPicPr>
          <p:nvPr/>
        </p:nvPicPr>
        <p:blipFill>
          <a:blip r:embed="rId2"/>
          <a:stretch>
            <a:fillRect/>
          </a:stretch>
        </p:blipFill>
        <p:spPr>
          <a:xfrm>
            <a:off x="371922" y="97651"/>
            <a:ext cx="8205594" cy="66108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048639"/>
          <p:cNvSpPr>
            <a:spLocks noGrp="1"/>
          </p:cNvSpPr>
          <p:nvPr>
            <p:ph type="title"/>
          </p:nvPr>
        </p:nvSpPr>
        <p:spPr>
          <a:xfrm>
            <a:off x="628650" y="365126"/>
            <a:ext cx="7886700" cy="120996"/>
          </a:xfrm>
        </p:spPr>
        <p:txBody>
          <a:bodyPr>
            <a:normAutofit fontScale="90000"/>
          </a:bodyPr>
          <a:lstStyle/>
          <a:p>
            <a:endParaRPr lang="en-GB"/>
          </a:p>
        </p:txBody>
      </p:sp>
      <p:sp>
        <p:nvSpPr>
          <p:cNvPr id="1048641" name="Content Placeholder 1048640"/>
          <p:cNvSpPr>
            <a:spLocks noGrp="1"/>
          </p:cNvSpPr>
          <p:nvPr>
            <p:ph idx="1"/>
          </p:nvPr>
        </p:nvSpPr>
        <p:spPr>
          <a:xfrm rot="21593430">
            <a:off x="372049" y="400567"/>
            <a:ext cx="8090468" cy="6450277"/>
          </a:xfrm>
        </p:spPr>
        <p:txBody>
          <a:bodyPr>
            <a:noAutofit/>
          </a:bodyPr>
          <a:lstStyle/>
          <a:p>
            <a:r>
              <a:rPr lang="en-GB" sz="3200"/>
              <a:t>Whether the pocket remains inactive depends on the depth, the individual characteristics of the plaque or biofilm components, and the host response. Recurrence of the initial activity is likely.</a:t>
            </a:r>
          </a:p>
          <a:p>
            <a:r>
              <a:rPr lang="en-GB" sz="3200"/>
              <a:t>Inactive pockets sometimes heal with a long junctional epithelium (see Fig. 42.3, top right)</a:t>
            </a:r>
            <a:r>
              <a:rPr lang="en-US" sz="3200"/>
              <a:t> </a:t>
            </a:r>
            <a:endParaRPr lang="en-GB" sz="2800"/>
          </a:p>
          <a:p>
            <a:r>
              <a:rPr lang="en-GB" sz="3200"/>
              <a:t>. This condition can be unstable, and the chance of recurrence and re-formation of the original pocket remains because the epithelial union with the tooth is weak.</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p:txBody>
          <a:bodyPr/>
          <a:lstStyle/>
          <a:p>
            <a:r>
              <a:rPr lang="en-US"/>
              <a:t>Content</a:t>
            </a:r>
            <a:endParaRPr lang="en-GB"/>
          </a:p>
        </p:txBody>
      </p:sp>
      <p:sp>
        <p:nvSpPr>
          <p:cNvPr id="1048594" name="Content Placeholder 1048593"/>
          <p:cNvSpPr>
            <a:spLocks noGrp="1"/>
          </p:cNvSpPr>
          <p:nvPr>
            <p:ph idx="1"/>
          </p:nvPr>
        </p:nvSpPr>
        <p:spPr/>
        <p:txBody>
          <a:bodyPr/>
          <a:lstStyle/>
          <a:p>
            <a:r>
              <a:rPr lang="en-US"/>
              <a:t>Introduction</a:t>
            </a:r>
            <a:endParaRPr lang="en-GB"/>
          </a:p>
          <a:p>
            <a:r>
              <a:rPr lang="en-US"/>
              <a:t>Phases of periodontal therapy</a:t>
            </a:r>
            <a:endParaRPr lang="en-GB"/>
          </a:p>
          <a:p>
            <a:r>
              <a:rPr lang="en-US"/>
              <a:t>Objectives of the sergical Phase</a:t>
            </a:r>
            <a:endParaRPr lang="en-GB"/>
          </a:p>
          <a:p>
            <a:r>
              <a:rPr lang="en-US"/>
              <a:t>Pocket elimination vs pocket reduction </a:t>
            </a:r>
            <a:endParaRPr lang="en-GB"/>
          </a:p>
          <a:p>
            <a:r>
              <a:rPr lang="en-US"/>
              <a:t>Critical zone in pocket sergery</a:t>
            </a:r>
            <a:endParaRPr lang="en-GB"/>
          </a:p>
          <a:p>
            <a:r>
              <a:rPr lang="en-US"/>
              <a:t>Methods of pocket therapy</a:t>
            </a:r>
            <a:endParaRPr lang="en-GB"/>
          </a:p>
          <a:p>
            <a:r>
              <a:rPr lang="en-US"/>
              <a:t>Indication for periodontal sergery</a:t>
            </a: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048641"/>
          <p:cNvSpPr>
            <a:spLocks noGrp="1"/>
          </p:cNvSpPr>
          <p:nvPr>
            <p:ph type="title"/>
          </p:nvPr>
        </p:nvSpPr>
        <p:spPr>
          <a:xfrm>
            <a:off x="628650" y="365126"/>
            <a:ext cx="7886700" cy="444521"/>
          </a:xfrm>
        </p:spPr>
        <p:txBody>
          <a:bodyPr>
            <a:normAutofit fontScale="90000"/>
          </a:bodyPr>
          <a:lstStyle/>
          <a:p>
            <a:endParaRPr lang="en-GB"/>
          </a:p>
        </p:txBody>
      </p:sp>
      <p:sp>
        <p:nvSpPr>
          <p:cNvPr id="1048643" name="Content Placeholder 1048642"/>
          <p:cNvSpPr>
            <a:spLocks noGrp="1"/>
          </p:cNvSpPr>
          <p:nvPr>
            <p:ph idx="1"/>
          </p:nvPr>
        </p:nvSpPr>
        <p:spPr>
          <a:xfrm rot="7331">
            <a:off x="629062" y="983902"/>
            <a:ext cx="7716287" cy="5646375"/>
          </a:xfrm>
        </p:spPr>
        <p:txBody>
          <a:bodyPr>
            <a:noAutofit/>
          </a:bodyPr>
          <a:lstStyle/>
          <a:p>
            <a:r>
              <a:rPr lang="en-GB" sz="2800"/>
              <a:t>Several studies reported that inactive pockets could be maintained for long periods with little loss of attachment by means of frequent therapy and by excellent plaque or biofilm removal by the patient on a daily basis.</a:t>
            </a:r>
            <a:r>
              <a:rPr lang="en-US" sz="2800"/>
              <a:t> </a:t>
            </a:r>
            <a:endParaRPr lang="en-GB" sz="2400"/>
          </a:p>
          <a:p>
            <a:r>
              <a:rPr lang="en-GB" sz="2800"/>
              <a:t> A more reliable and stable result is obtained by transforming the pocket into a healthy sulcus.</a:t>
            </a:r>
            <a:r>
              <a:rPr lang="en-US" sz="2800"/>
              <a:t> </a:t>
            </a:r>
            <a:endParaRPr lang="en-GB" sz="2400"/>
          </a:p>
          <a:p>
            <a:r>
              <a:rPr lang="en-GB" sz="2800"/>
              <a:t> The bottom of the healthy sulcus can be located where the bottom of the pocket was localized or coronal to it.</a:t>
            </a: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048643"/>
          <p:cNvSpPr>
            <a:spLocks noGrp="1"/>
          </p:cNvSpPr>
          <p:nvPr>
            <p:ph type="title"/>
          </p:nvPr>
        </p:nvSpPr>
        <p:spPr/>
        <p:txBody>
          <a:bodyPr/>
          <a:lstStyle/>
          <a:p>
            <a:r>
              <a:rPr lang="en-US" sz="4000" b="1"/>
              <a:t>Pocket elimination vs pocket maintenance</a:t>
            </a:r>
            <a:endParaRPr lang="en-GB" b="1"/>
          </a:p>
        </p:txBody>
      </p:sp>
      <p:sp>
        <p:nvSpPr>
          <p:cNvPr id="1048645" name="Content Placeholder 1048644"/>
          <p:cNvSpPr>
            <a:spLocks noGrp="1"/>
          </p:cNvSpPr>
          <p:nvPr>
            <p:ph idx="1"/>
          </p:nvPr>
        </p:nvSpPr>
        <p:spPr/>
        <p:txBody>
          <a:bodyPr>
            <a:noAutofit/>
          </a:bodyPr>
          <a:lstStyle/>
          <a:p>
            <a:r>
              <a:rPr lang="en-GB" sz="2800"/>
              <a:t>Pocket elimination (i.e., depth reduction to gingival sulcus levels) has traditionally been considered a type of periodontal therapy.</a:t>
            </a:r>
            <a:endParaRPr lang="en-GB"/>
          </a:p>
          <a:p>
            <a:r>
              <a:rPr lang="en-GB" sz="2800"/>
              <a:t> It was considered vital because of the need to improve access to root surfaces for the therapist during treatment and for the patient after healing.</a:t>
            </a:r>
            <a:endParaRPr lang="en-GB"/>
          </a:p>
          <a:p>
            <a:r>
              <a:rPr lang="en-GB" sz="2800"/>
              <a:t> Prevailing opinion considers deep pockets after therapy to represent a greater risk of disease progression than shallow sites.</a:t>
            </a: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048645"/>
          <p:cNvSpPr>
            <a:spLocks noGrp="1"/>
          </p:cNvSpPr>
          <p:nvPr>
            <p:ph type="title"/>
          </p:nvPr>
        </p:nvSpPr>
        <p:spPr/>
        <p:txBody>
          <a:bodyPr/>
          <a:lstStyle/>
          <a:p>
            <a:endParaRPr lang="en-GB"/>
          </a:p>
        </p:txBody>
      </p:sp>
      <p:sp>
        <p:nvSpPr>
          <p:cNvPr id="1048647" name="Content Placeholder 1048646"/>
          <p:cNvSpPr>
            <a:spLocks noGrp="1"/>
          </p:cNvSpPr>
          <p:nvPr>
            <p:ph idx="1"/>
          </p:nvPr>
        </p:nvSpPr>
        <p:spPr>
          <a:xfrm>
            <a:off x="628650" y="509765"/>
            <a:ext cx="7938582" cy="5667198"/>
          </a:xfrm>
        </p:spPr>
        <p:txBody>
          <a:bodyPr>
            <a:noAutofit/>
          </a:bodyPr>
          <a:lstStyle/>
          <a:p>
            <a:r>
              <a:rPr lang="en-GB" sz="2800"/>
              <a:t>Longitudinal studies of different therapeutic modalities over the past 30 years have produced conflicting results, probably because of problems created by the split-mouth design.</a:t>
            </a:r>
            <a:endParaRPr lang="en-GB"/>
          </a:p>
          <a:p>
            <a:r>
              <a:rPr lang="en-GB" sz="2800"/>
              <a:t> After surgical therapy, pockets that rebound to a shallow or moderate depth can be maintained in a healthy state and without radiographic evidence of advancing bone loss by maintenance visits consisting of scaling and root planing, with oral hygiene reinforcement performed at regular intervals of 3 months or less.</a:t>
            </a: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048647"/>
          <p:cNvSpPr>
            <a:spLocks noGrp="1"/>
          </p:cNvSpPr>
          <p:nvPr>
            <p:ph type="title"/>
          </p:nvPr>
        </p:nvSpPr>
        <p:spPr/>
        <p:txBody>
          <a:bodyPr/>
          <a:lstStyle/>
          <a:p>
            <a:endParaRPr lang="en-GB"/>
          </a:p>
        </p:txBody>
      </p:sp>
      <p:sp>
        <p:nvSpPr>
          <p:cNvPr id="1048649" name="Content Placeholder 1048648"/>
          <p:cNvSpPr>
            <a:spLocks noGrp="1"/>
          </p:cNvSpPr>
          <p:nvPr>
            <p:ph idx="1"/>
          </p:nvPr>
        </p:nvSpPr>
        <p:spPr/>
        <p:txBody>
          <a:bodyPr/>
          <a:lstStyle/>
          <a:p>
            <a:r>
              <a:rPr lang="en-GB"/>
              <a:t>In these patients, the residual pocket can be examined with a thin periodontal probe without pain, exudate, or bleeding. This indicates that biofilm has not formed on the subgingival root surfaces.</a:t>
            </a:r>
          </a:p>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048649"/>
          <p:cNvSpPr>
            <a:spLocks noGrp="1"/>
          </p:cNvSpPr>
          <p:nvPr>
            <p:ph type="title"/>
          </p:nvPr>
        </p:nvSpPr>
        <p:spPr/>
        <p:txBody>
          <a:bodyPr/>
          <a:lstStyle/>
          <a:p>
            <a:endParaRPr lang="en-GB"/>
          </a:p>
        </p:txBody>
      </p:sp>
      <p:sp>
        <p:nvSpPr>
          <p:cNvPr id="1048651" name="Content Placeholder 1048650"/>
          <p:cNvSpPr>
            <a:spLocks noGrp="1"/>
          </p:cNvSpPr>
          <p:nvPr>
            <p:ph idx="1"/>
          </p:nvPr>
        </p:nvSpPr>
        <p:spPr/>
        <p:txBody>
          <a:bodyPr/>
          <a:lstStyle/>
          <a:p>
            <a:r>
              <a:rPr lang="en-GB"/>
              <a:t>Pocket depth remains an important clinical variable in making decisions about treatment. </a:t>
            </a:r>
          </a:p>
          <a:p>
            <a:r>
              <a:rPr lang="en-GB"/>
              <a:t>Lindhe and colleagues compared the effect of root planing alone or using a modified Widman flap with the resultant level of attachment and in relation to initial pocket depth.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048651"/>
          <p:cNvSpPr>
            <a:spLocks noGrp="1"/>
          </p:cNvSpPr>
          <p:nvPr>
            <p:ph type="title"/>
          </p:nvPr>
        </p:nvSpPr>
        <p:spPr/>
        <p:txBody>
          <a:bodyPr/>
          <a:lstStyle/>
          <a:p>
            <a:r>
              <a:rPr lang="en-US" sz="4400" b="1"/>
              <a:t>Re-evaluation after phase I therapy</a:t>
            </a:r>
            <a:endParaRPr lang="en-GB" b="1"/>
          </a:p>
        </p:txBody>
      </p:sp>
      <p:sp>
        <p:nvSpPr>
          <p:cNvPr id="1048653" name="Content Placeholder 1048652"/>
          <p:cNvSpPr>
            <a:spLocks noGrp="1"/>
          </p:cNvSpPr>
          <p:nvPr>
            <p:ph idx="1"/>
          </p:nvPr>
        </p:nvSpPr>
        <p:spPr/>
        <p:txBody>
          <a:bodyPr/>
          <a:lstStyle/>
          <a:p>
            <a:r>
              <a:rPr lang="en-GB" sz="3200"/>
              <a:t>Longitudinal studies found that all patients should be treated initially with scaling, root planing, and plaque or biofilm control and that a final decision on the need for periodontal surgery should be made only after a thorough evaluation of the effects of phase I therapy.</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048653"/>
          <p:cNvSpPr>
            <a:spLocks noGrp="1"/>
          </p:cNvSpPr>
          <p:nvPr>
            <p:ph type="title"/>
          </p:nvPr>
        </p:nvSpPr>
        <p:spPr/>
        <p:txBody>
          <a:bodyPr/>
          <a:lstStyle/>
          <a:p>
            <a:endParaRPr lang="en-GB"/>
          </a:p>
        </p:txBody>
      </p:sp>
      <p:sp>
        <p:nvSpPr>
          <p:cNvPr id="1048655" name="Content Placeholder 1048654"/>
          <p:cNvSpPr>
            <a:spLocks noGrp="1"/>
          </p:cNvSpPr>
          <p:nvPr>
            <p:ph idx="1"/>
          </p:nvPr>
        </p:nvSpPr>
        <p:spPr/>
        <p:txBody>
          <a:bodyPr>
            <a:noAutofit/>
          </a:bodyPr>
          <a:lstStyle/>
          <a:p>
            <a:r>
              <a:rPr lang="en-GB" sz="2800"/>
              <a:t>Assessment typically is made no less than 1 to 3 months and sometimes as much as 9 months after the completion of phase I therapy</a:t>
            </a:r>
          </a:p>
          <a:p>
            <a:r>
              <a:rPr lang="en-GB" sz="2800"/>
              <a:t>. Reevaluation of the periodontal condition includes repeat probing of the entire mouth. </a:t>
            </a:r>
          </a:p>
          <a:p>
            <a:r>
              <a:rPr lang="en-GB" sz="2800"/>
              <a:t>Calculus, root caries, defective restorations, and signs of persistent inflammation should also be evaluated.</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048655"/>
          <p:cNvSpPr>
            <a:spLocks noGrp="1"/>
          </p:cNvSpPr>
          <p:nvPr>
            <p:ph type="title"/>
          </p:nvPr>
        </p:nvSpPr>
        <p:spPr/>
        <p:txBody>
          <a:bodyPr/>
          <a:lstStyle/>
          <a:p>
            <a:r>
              <a:rPr lang="en-US" b="1"/>
              <a:t>Critical zone in pocket sergery</a:t>
            </a:r>
            <a:endParaRPr lang="en-GB" b="1"/>
          </a:p>
        </p:txBody>
      </p:sp>
      <p:sp>
        <p:nvSpPr>
          <p:cNvPr id="1048657" name="Content Placeholder 1048656"/>
          <p:cNvSpPr>
            <a:spLocks noGrp="1"/>
          </p:cNvSpPr>
          <p:nvPr>
            <p:ph idx="1"/>
          </p:nvPr>
        </p:nvSpPr>
        <p:spPr/>
        <p:txBody>
          <a:bodyPr/>
          <a:lstStyle/>
          <a:p>
            <a:r>
              <a:rPr lang="en-GB" sz="3200"/>
              <a:t>    Criteria for the selection of a surgical technique for pocket therapy are based on clinical findings in the soft tissue pocket wall, tooth surface, underlying bone, and attached gingiva.</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048657"/>
          <p:cNvSpPr>
            <a:spLocks noGrp="1"/>
          </p:cNvSpPr>
          <p:nvPr>
            <p:ph type="title"/>
          </p:nvPr>
        </p:nvSpPr>
        <p:spPr>
          <a:xfrm>
            <a:off x="628650" y="365126"/>
            <a:ext cx="7886700" cy="818587"/>
          </a:xfrm>
        </p:spPr>
        <p:txBody>
          <a:bodyPr/>
          <a:lstStyle/>
          <a:p>
            <a:r>
              <a:rPr lang="en-US" b="1"/>
              <a:t>1. Soft tissue pocket wall</a:t>
            </a:r>
            <a:endParaRPr lang="en-GB" b="1"/>
          </a:p>
        </p:txBody>
      </p:sp>
      <p:sp>
        <p:nvSpPr>
          <p:cNvPr id="1048659" name="Content Placeholder 1048658"/>
          <p:cNvSpPr>
            <a:spLocks noGrp="1"/>
          </p:cNvSpPr>
          <p:nvPr>
            <p:ph idx="1"/>
          </p:nvPr>
        </p:nvSpPr>
        <p:spPr>
          <a:xfrm rot="12094">
            <a:off x="362751" y="1690689"/>
            <a:ext cx="7886700" cy="4351338"/>
          </a:xfrm>
        </p:spPr>
        <p:txBody>
          <a:bodyPr/>
          <a:lstStyle/>
          <a:p>
            <a:r>
              <a:rPr lang="en-GB"/>
              <a:t>The clinician should determine the morphologic features, thickness, and topography of the soft tissue pocket wall and persistence of inflammatory changes in the wall.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048659"/>
          <p:cNvSpPr>
            <a:spLocks noGrp="1"/>
          </p:cNvSpPr>
          <p:nvPr>
            <p:ph type="title"/>
          </p:nvPr>
        </p:nvSpPr>
        <p:spPr/>
        <p:txBody>
          <a:bodyPr/>
          <a:lstStyle/>
          <a:p>
            <a:r>
              <a:rPr lang="en-US" b="1"/>
              <a:t>2.Tooth surface</a:t>
            </a:r>
            <a:endParaRPr lang="en-GB" b="1"/>
          </a:p>
        </p:txBody>
      </p:sp>
      <p:sp>
        <p:nvSpPr>
          <p:cNvPr id="1048661" name="Content Placeholder 1048660"/>
          <p:cNvSpPr>
            <a:spLocks noGrp="1"/>
          </p:cNvSpPr>
          <p:nvPr>
            <p:ph idx="1"/>
          </p:nvPr>
        </p:nvSpPr>
        <p:spPr/>
        <p:txBody>
          <a:bodyPr/>
          <a:lstStyle/>
          <a:p>
            <a:r>
              <a:rPr lang="en-GB"/>
              <a:t>The clinician should identify the deposits on and alterations of the cementum surface and determine the accessibility of the root surface to instrumentation.</a:t>
            </a:r>
          </a:p>
          <a:p>
            <a:r>
              <a:rPr lang="en-GB"/>
              <a:t> Phase I therapy should have solved many or all of the problems on the tooth surface</a:t>
            </a:r>
          </a:p>
          <a:p>
            <a:r>
              <a:rPr lang="en-GB"/>
              <a:t>. Evaluation of the results of phase I therapy can determine the need for further therapy and the method to be used.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048600"/>
          <p:cNvSpPr>
            <a:spLocks noGrp="1"/>
          </p:cNvSpPr>
          <p:nvPr>
            <p:ph type="title"/>
          </p:nvPr>
        </p:nvSpPr>
        <p:spPr>
          <a:xfrm>
            <a:off x="629841" y="457200"/>
            <a:ext cx="2949178" cy="626638"/>
          </a:xfrm>
        </p:spPr>
        <p:txBody>
          <a:bodyPr/>
          <a:lstStyle/>
          <a:p>
            <a:r>
              <a:rPr lang="en-US" b="1"/>
              <a:t>Treatment plan </a:t>
            </a:r>
            <a:endParaRPr lang="en-GB"/>
          </a:p>
        </p:txBody>
      </p:sp>
      <p:pic>
        <p:nvPicPr>
          <p:cNvPr id="2097152" name="Picture Placeholder 2097151"/>
          <p:cNvPicPr>
            <a:picLocks noGrp="1"/>
          </p:cNvPicPr>
          <p:nvPr>
            <p:ph type="pic" idx="1"/>
          </p:nvPr>
        </p:nvPicPr>
        <p:blipFill>
          <a:blip r:embed="rId2"/>
          <a:srcRect l="11648" r="11648"/>
          <a:stretch>
            <a:fillRect/>
          </a:stretch>
        </p:blipFill>
        <p:spPr>
          <a:xfrm>
            <a:off x="4547428" y="992188"/>
            <a:ext cx="4423082" cy="4873625"/>
          </a:xfrm>
        </p:spPr>
      </p:pic>
      <p:sp>
        <p:nvSpPr>
          <p:cNvPr id="1048602" name="Text Placeholder 1048601"/>
          <p:cNvSpPr>
            <a:spLocks noGrp="1"/>
          </p:cNvSpPr>
          <p:nvPr>
            <p:ph type="body" sz="half" idx="2"/>
          </p:nvPr>
        </p:nvSpPr>
        <p:spPr>
          <a:xfrm rot="8867">
            <a:off x="630863" y="1262085"/>
            <a:ext cx="3919514" cy="4608154"/>
          </a:xfrm>
        </p:spPr>
        <p:txBody>
          <a:bodyPr>
            <a:normAutofit/>
          </a:bodyPr>
          <a:lstStyle/>
          <a:p>
            <a:r>
              <a:rPr lang="en-US" sz="2400"/>
              <a:t>Treatment plan is the blue print for case mnagement ..it includes all procedures required for the establishment and maintenance of oral health  </a:t>
            </a:r>
            <a:endParaRPr lang="en-GB"/>
          </a:p>
          <a:p>
            <a:r>
              <a:rPr lang="en-US" sz="2400"/>
              <a:t>primary goal is elimination of gingival inflammation and correction of the condition that cause and or perpetuate</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048661"/>
          <p:cNvSpPr>
            <a:spLocks noGrp="1"/>
          </p:cNvSpPr>
          <p:nvPr>
            <p:ph type="title"/>
          </p:nvPr>
        </p:nvSpPr>
        <p:spPr/>
        <p:txBody>
          <a:bodyPr/>
          <a:lstStyle/>
          <a:p>
            <a:r>
              <a:rPr lang="en-US" b="1"/>
              <a:t>3. Underlying bone</a:t>
            </a:r>
            <a:endParaRPr lang="en-GB" b="1"/>
          </a:p>
        </p:txBody>
      </p:sp>
      <p:sp>
        <p:nvSpPr>
          <p:cNvPr id="1048663" name="Content Placeholder 1048662"/>
          <p:cNvSpPr>
            <a:spLocks noGrp="1"/>
          </p:cNvSpPr>
          <p:nvPr>
            <p:ph idx="1"/>
          </p:nvPr>
        </p:nvSpPr>
        <p:spPr/>
        <p:txBody>
          <a:bodyPr>
            <a:normAutofit/>
          </a:bodyPr>
          <a:lstStyle/>
          <a:p>
            <a:r>
              <a:rPr lang="en-GB"/>
              <a:t>The clinician should establish the shape and height of the alveolar bone next to the pocket wall through careful probing and clinical and radiographic examinations</a:t>
            </a:r>
          </a:p>
          <a:p>
            <a:r>
              <a:rPr lang="en-GB"/>
              <a:t>. The number of osseous walls-one, two, or three-helps to determine whether resective or regenerative therapy can be used Bony craters, horizontal or angular bone losses, and other bone deformities also are important</a:t>
            </a:r>
          </a:p>
          <a:p>
            <a:r>
              <a:rPr lang="en-GB"/>
              <a:t>criteria in selection of the treatment technique.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048663"/>
          <p:cNvSpPr>
            <a:spLocks noGrp="1"/>
          </p:cNvSpPr>
          <p:nvPr>
            <p:ph type="title"/>
          </p:nvPr>
        </p:nvSpPr>
        <p:spPr/>
        <p:txBody>
          <a:bodyPr/>
          <a:lstStyle/>
          <a:p>
            <a:r>
              <a:rPr lang="en-US" b="1"/>
              <a:t>4. Attached gingiva</a:t>
            </a:r>
            <a:endParaRPr lang="en-GB" b="1"/>
          </a:p>
        </p:txBody>
      </p:sp>
      <p:sp>
        <p:nvSpPr>
          <p:cNvPr id="1048665" name="Content Placeholder 1048664"/>
          <p:cNvSpPr>
            <a:spLocks noGrp="1"/>
          </p:cNvSpPr>
          <p:nvPr>
            <p:ph idx="1"/>
          </p:nvPr>
        </p:nvSpPr>
        <p:spPr/>
        <p:txBody>
          <a:bodyPr>
            <a:normAutofit/>
          </a:bodyPr>
          <a:lstStyle/>
          <a:p>
            <a:r>
              <a:rPr lang="en-GB"/>
              <a:t>The clinician should consider the presence or absence of an adequate band of keratinized, attached gingiva when selecting the pocket treatment method.</a:t>
            </a:r>
          </a:p>
          <a:p>
            <a:r>
              <a:rPr lang="en-GB"/>
              <a:t> An inadequate attached gingiva can be caused by a high frenum attachment, marked gingival recession, or a deep pocket that reaches the level of the mucogingival junction.</a:t>
            </a:r>
          </a:p>
          <a:p>
            <a:r>
              <a:rPr lang="en-GB"/>
              <a:t> All of these conditions should be explored and their influence on pocket therapy considered.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048665"/>
          <p:cNvSpPr>
            <a:spLocks noGrp="1"/>
          </p:cNvSpPr>
          <p:nvPr>
            <p:ph type="title"/>
          </p:nvPr>
        </p:nvSpPr>
        <p:spPr/>
        <p:txBody>
          <a:bodyPr/>
          <a:lstStyle/>
          <a:p>
            <a:r>
              <a:rPr lang="en-US" b="1"/>
              <a:t>Methods of pocket therapy </a:t>
            </a:r>
            <a:endParaRPr lang="en-GB" b="1"/>
          </a:p>
        </p:txBody>
      </p:sp>
      <p:sp>
        <p:nvSpPr>
          <p:cNvPr id="1048667" name="Content Placeholder 1048666"/>
          <p:cNvSpPr>
            <a:spLocks noGrp="1"/>
          </p:cNvSpPr>
          <p:nvPr>
            <p:ph idx="1"/>
          </p:nvPr>
        </p:nvSpPr>
        <p:spPr/>
        <p:txBody>
          <a:bodyPr>
            <a:noAutofit/>
          </a:bodyPr>
          <a:lstStyle/>
          <a:p>
            <a:r>
              <a:rPr lang="en-GB" sz="3200"/>
              <a:t>The methods for pocket therapy can be classified as follows:</a:t>
            </a:r>
          </a:p>
          <a:p>
            <a:r>
              <a:rPr lang="en-GB" sz="3200"/>
              <a:t>1. New attachment techniques offer the ideal result because they eliminate pocket depth by reuniting the gingiva with the tooth at a position coronal to the bottom of the preexisting pocket. </a:t>
            </a:r>
          </a:p>
          <a:p>
            <a:r>
              <a:rPr lang="en-US" sz="3200"/>
              <a:t> </a:t>
            </a:r>
            <a:r>
              <a:rPr lang="en-GB" sz="3200"/>
              <a:t>New attachment involves regeneration of bone, connective tissue, periodontal ligament, and cementum</a:t>
            </a:r>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048667"/>
          <p:cNvSpPr>
            <a:spLocks noGrp="1"/>
          </p:cNvSpPr>
          <p:nvPr>
            <p:ph type="title"/>
          </p:nvPr>
        </p:nvSpPr>
        <p:spPr/>
        <p:txBody>
          <a:bodyPr/>
          <a:lstStyle/>
          <a:p>
            <a:endParaRPr lang="en-GB"/>
          </a:p>
        </p:txBody>
      </p:sp>
      <p:sp>
        <p:nvSpPr>
          <p:cNvPr id="1048669" name="Content Placeholder 1048668"/>
          <p:cNvSpPr>
            <a:spLocks noGrp="1"/>
          </p:cNvSpPr>
          <p:nvPr>
            <p:ph idx="1"/>
          </p:nvPr>
        </p:nvSpPr>
        <p:spPr>
          <a:xfrm>
            <a:off x="628650" y="698772"/>
            <a:ext cx="7951554" cy="5478191"/>
          </a:xfrm>
        </p:spPr>
        <p:txBody>
          <a:bodyPr>
            <a:normAutofit/>
          </a:bodyPr>
          <a:lstStyle/>
          <a:p>
            <a:r>
              <a:rPr lang="en-GB" sz="3200"/>
              <a:t>2. Removal of the pocket wall is the most common method. The wall</a:t>
            </a:r>
          </a:p>
          <a:p>
            <a:r>
              <a:rPr lang="en-GB" sz="3200"/>
              <a:t>of the pocket consists of soft tissue and can include bone in the</a:t>
            </a:r>
          </a:p>
          <a:p>
            <a:r>
              <a:rPr lang="en-GB" sz="3200"/>
              <a:t>case of intrabony pockets. It can be removed by the following</a:t>
            </a:r>
          </a:p>
          <a:p>
            <a:r>
              <a:rPr lang="en-GB" sz="3200"/>
              <a:t>methods:</a:t>
            </a:r>
          </a:p>
          <a:p>
            <a:r>
              <a:rPr lang="en-GB" sz="3200"/>
              <a:t>• Retraction or shrinkage, where plaque or biofilm removal by the patient and scaling and root planing</a:t>
            </a:r>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048669"/>
          <p:cNvSpPr>
            <a:spLocks noGrp="1"/>
          </p:cNvSpPr>
          <p:nvPr>
            <p:ph type="title"/>
          </p:nvPr>
        </p:nvSpPr>
        <p:spPr/>
        <p:txBody>
          <a:bodyPr/>
          <a:lstStyle/>
          <a:p>
            <a:endParaRPr lang="en-GB"/>
          </a:p>
        </p:txBody>
      </p:sp>
      <p:sp>
        <p:nvSpPr>
          <p:cNvPr id="1048671" name="Content Placeholder 1048670"/>
          <p:cNvSpPr>
            <a:spLocks noGrp="1"/>
          </p:cNvSpPr>
          <p:nvPr>
            <p:ph idx="1"/>
          </p:nvPr>
        </p:nvSpPr>
        <p:spPr>
          <a:xfrm>
            <a:off x="628650" y="860115"/>
            <a:ext cx="7886700" cy="5316848"/>
          </a:xfrm>
        </p:spPr>
        <p:txBody>
          <a:bodyPr>
            <a:normAutofit/>
          </a:bodyPr>
          <a:lstStyle/>
          <a:p>
            <a:r>
              <a:rPr lang="en-GB" sz="3200"/>
              <a:t>• Retraction or shrinkage, where plaque or biofilm removal by the patient and scaling and root planing resolve the inflammatory process, can occur. The gingival tissue shrinks, reducing the pocket depth.</a:t>
            </a:r>
          </a:p>
          <a:p>
            <a:r>
              <a:rPr lang="en-GB" sz="3200"/>
              <a:t>• Surgical removal of the pocket is done by gingivectomy or the undisplaced flap technique.</a:t>
            </a:r>
          </a:p>
          <a:p>
            <a:r>
              <a:rPr lang="en-GB" sz="3200"/>
              <a:t>Apical displacement of the flap is performed with an apically displaced flap.</a:t>
            </a:r>
          </a:p>
          <a:p>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048671"/>
          <p:cNvSpPr>
            <a:spLocks noGrp="1"/>
          </p:cNvSpPr>
          <p:nvPr>
            <p:ph type="title"/>
          </p:nvPr>
        </p:nvSpPr>
        <p:spPr/>
        <p:txBody>
          <a:bodyPr/>
          <a:lstStyle/>
          <a:p>
            <a:endParaRPr lang="en-GB"/>
          </a:p>
        </p:txBody>
      </p:sp>
      <p:sp>
        <p:nvSpPr>
          <p:cNvPr id="1048673" name="Content Placeholder 1048672"/>
          <p:cNvSpPr>
            <a:spLocks noGrp="1"/>
          </p:cNvSpPr>
          <p:nvPr>
            <p:ph idx="1"/>
          </p:nvPr>
        </p:nvSpPr>
        <p:spPr/>
        <p:txBody>
          <a:bodyPr/>
          <a:lstStyle/>
          <a:p>
            <a:r>
              <a:rPr lang="en-GB" sz="3200"/>
              <a:t>Removal of the tooth side of the pocket, which is accomplished by tooth extraction or by partial tooth extraction in the case of furcation involvement (i.e., hemisection</a:t>
            </a: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1048673"/>
          <p:cNvSpPr>
            <a:spLocks noGrp="1"/>
          </p:cNvSpPr>
          <p:nvPr>
            <p:ph type="title"/>
          </p:nvPr>
        </p:nvSpPr>
        <p:spPr/>
        <p:txBody>
          <a:bodyPr/>
          <a:lstStyle/>
          <a:p>
            <a:r>
              <a:rPr lang="en-US" b="1"/>
              <a:t>Criteria for selection of method of sergical therapy  </a:t>
            </a:r>
            <a:endParaRPr lang="en-GB" b="1"/>
          </a:p>
        </p:txBody>
      </p:sp>
      <p:sp>
        <p:nvSpPr>
          <p:cNvPr id="1048675" name="Content Placeholder 1048674"/>
          <p:cNvSpPr>
            <a:spLocks noGrp="1"/>
          </p:cNvSpPr>
          <p:nvPr>
            <p:ph idx="1"/>
          </p:nvPr>
        </p:nvSpPr>
        <p:spPr/>
        <p:txBody>
          <a:bodyPr>
            <a:noAutofit/>
          </a:bodyPr>
          <a:lstStyle/>
          <a:p>
            <a:r>
              <a:rPr lang="en-GB" sz="3200"/>
              <a:t>Selection of a technique for treating a particular periodontal lesion is based on the following considerations:</a:t>
            </a:r>
          </a:p>
          <a:p>
            <a:r>
              <a:rPr lang="en-GB" sz="3200"/>
              <a:t>1. Characteristics of the pocket: depth, relation to bone, and</a:t>
            </a:r>
            <a:r>
              <a:rPr lang="en-US" sz="3200"/>
              <a:t> </a:t>
            </a:r>
            <a:r>
              <a:rPr lang="en-GB" sz="3200"/>
              <a:t>configuration </a:t>
            </a:r>
            <a:r>
              <a:rPr lang="en-US" sz="3200"/>
              <a:t> </a:t>
            </a:r>
            <a:endParaRPr lang="en-GB" sz="3200"/>
          </a:p>
          <a:p>
            <a:r>
              <a:rPr lang="en-GB" sz="3200"/>
              <a:t>2. Accessibility to instrumentation, including furcationinvolvement</a:t>
            </a:r>
          </a:p>
          <a:p>
            <a:r>
              <a:rPr lang="en-GB" sz="3200"/>
              <a:t>3. Existence of mucogingival problems </a:t>
            </a:r>
          </a:p>
          <a:p>
            <a:r>
              <a:rPr lang="en-GB" sz="3200"/>
              <a:t>4. Response to phase I therapy</a:t>
            </a: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048675"/>
          <p:cNvSpPr>
            <a:spLocks noGrp="1"/>
          </p:cNvSpPr>
          <p:nvPr>
            <p:ph type="title"/>
          </p:nvPr>
        </p:nvSpPr>
        <p:spPr>
          <a:xfrm>
            <a:off x="628650" y="365126"/>
            <a:ext cx="7808876" cy="341186"/>
          </a:xfrm>
        </p:spPr>
        <p:txBody>
          <a:bodyPr>
            <a:normAutofit fontScale="90000"/>
          </a:bodyPr>
          <a:lstStyle/>
          <a:p>
            <a:endParaRPr lang="en-GB"/>
          </a:p>
        </p:txBody>
      </p:sp>
      <p:sp>
        <p:nvSpPr>
          <p:cNvPr id="1048677" name="Content Placeholder 1048676"/>
          <p:cNvSpPr>
            <a:spLocks noGrp="1"/>
          </p:cNvSpPr>
          <p:nvPr>
            <p:ph idx="1"/>
          </p:nvPr>
        </p:nvSpPr>
        <p:spPr>
          <a:xfrm>
            <a:off x="628650" y="634010"/>
            <a:ext cx="7782935" cy="5542953"/>
          </a:xfrm>
        </p:spPr>
        <p:txBody>
          <a:bodyPr>
            <a:noAutofit/>
          </a:bodyPr>
          <a:lstStyle/>
          <a:p>
            <a:r>
              <a:rPr lang="en-GB" sz="3200"/>
              <a:t>5. Patient cooperation, including the ability to perform effective</a:t>
            </a:r>
          </a:p>
          <a:p>
            <a:r>
              <a:rPr lang="en-GB" sz="3200"/>
              <a:t>oral hygiene and stop smoking</a:t>
            </a:r>
          </a:p>
          <a:p>
            <a:r>
              <a:rPr lang="en-GB" sz="3200"/>
              <a:t>6. Age and general health of the patient 7. Overall diagnosis of the case: various types of gingival enlargement and types of periodontitis (eg, chronic marginal periodontitis, localized aggressive periodontitis, generalized aggressive periodontitis)</a:t>
            </a:r>
          </a:p>
          <a:p>
            <a:r>
              <a:rPr lang="en-GB" sz="3200"/>
              <a:t>8. Esthetic considerations</a:t>
            </a:r>
          </a:p>
          <a:p>
            <a:r>
              <a:rPr lang="en-GB" sz="3200"/>
              <a:t>9. Previous periodontal treatments.</a:t>
            </a:r>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itle 1048677"/>
          <p:cNvSpPr>
            <a:spLocks noGrp="1"/>
          </p:cNvSpPr>
          <p:nvPr>
            <p:ph type="title"/>
          </p:nvPr>
        </p:nvSpPr>
        <p:spPr/>
        <p:txBody>
          <a:bodyPr/>
          <a:lstStyle/>
          <a:p>
            <a:r>
              <a:rPr lang="en-US" sz="4000" b="1"/>
              <a:t>Approaches to specific pocket problem</a:t>
            </a:r>
            <a:endParaRPr lang="en-GB" b="1"/>
          </a:p>
        </p:txBody>
      </p:sp>
      <p:sp>
        <p:nvSpPr>
          <p:cNvPr id="1048679" name="Content Placeholder 1048678"/>
          <p:cNvSpPr>
            <a:spLocks noGrp="1"/>
          </p:cNvSpPr>
          <p:nvPr>
            <p:ph idx="1"/>
          </p:nvPr>
        </p:nvSpPr>
        <p:spPr/>
        <p:txBody>
          <a:bodyPr/>
          <a:lstStyle/>
          <a:p>
            <a:r>
              <a:rPr lang="en-GB" sz="3200" b="1"/>
              <a:t>Therapy for gingival pockets</a:t>
            </a:r>
          </a:p>
          <a:p>
            <a:r>
              <a:rPr lang="en-GB"/>
              <a:t>Gingival pockets do not have an osseous component (i.e., no attachment loss) and usually have edematous or fibrotic gingival tissue. Two factors are taken into consideration: the character of the pocket wall and the accessibility of the pocket.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itle 1048679"/>
          <p:cNvSpPr>
            <a:spLocks noGrp="1"/>
          </p:cNvSpPr>
          <p:nvPr>
            <p:ph type="title"/>
          </p:nvPr>
        </p:nvSpPr>
        <p:spPr/>
        <p:txBody>
          <a:bodyPr/>
          <a:lstStyle/>
          <a:p>
            <a:endParaRPr lang="en-GB"/>
          </a:p>
        </p:txBody>
      </p:sp>
      <p:sp>
        <p:nvSpPr>
          <p:cNvPr id="1048681" name="Content Placeholder 1048680"/>
          <p:cNvSpPr>
            <a:spLocks noGrp="1"/>
          </p:cNvSpPr>
          <p:nvPr>
            <p:ph idx="1"/>
          </p:nvPr>
        </p:nvSpPr>
        <p:spPr/>
        <p:txBody>
          <a:bodyPr/>
          <a:lstStyle/>
          <a:p>
            <a:r>
              <a:rPr lang="en-GB"/>
              <a:t>The pocket wall can be edematous or fibrotic. </a:t>
            </a:r>
          </a:p>
          <a:p>
            <a:r>
              <a:rPr lang="en-GB"/>
              <a:t>Edematous tissue shrinks after the elimination of local factors, reducing or totally eliminating pocket depth. Scaling and root planing is the technique of choice for these cases.</a:t>
            </a:r>
          </a:p>
          <a:p>
            <a:r>
              <a:rPr lang="en-GB"/>
              <a:t>Pockets with a fibrotic wall are not appreciably reduced in depth after scaling and root planing. These pockets are eliminated</a:t>
            </a:r>
            <a:r>
              <a:rPr lang="en-US"/>
              <a:t> or reduced by sergical therapy</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048608"/>
          <p:cNvSpPr>
            <a:spLocks noGrp="1"/>
          </p:cNvSpPr>
          <p:nvPr>
            <p:ph type="title"/>
          </p:nvPr>
        </p:nvSpPr>
        <p:spPr/>
        <p:txBody>
          <a:bodyPr>
            <a:normAutofit fontScale="90000"/>
          </a:bodyPr>
          <a:lstStyle/>
          <a:p>
            <a:r>
              <a:rPr lang="en-US" sz="4800" b="1"/>
              <a:t>Phases of periodontal therapy</a:t>
            </a:r>
            <a:endParaRPr lang="en-GB" b="1"/>
          </a:p>
        </p:txBody>
      </p:sp>
      <p:sp>
        <p:nvSpPr>
          <p:cNvPr id="1048610" name="Content Placeholder 1048609"/>
          <p:cNvSpPr>
            <a:spLocks noGrp="1"/>
          </p:cNvSpPr>
          <p:nvPr>
            <p:ph sz="half" idx="1"/>
          </p:nvPr>
        </p:nvSpPr>
        <p:spPr>
          <a:xfrm>
            <a:off x="408149" y="1760863"/>
            <a:ext cx="4106701" cy="4416100"/>
          </a:xfrm>
        </p:spPr>
        <p:txBody>
          <a:bodyPr/>
          <a:lstStyle/>
          <a:p>
            <a:r>
              <a:rPr lang="en-US" sz="4000"/>
              <a:t>Preliminary phase </a:t>
            </a:r>
            <a:endParaRPr lang="en-GB" sz="4000"/>
          </a:p>
          <a:p>
            <a:r>
              <a:rPr lang="en-US" sz="4000"/>
              <a:t>Phase 1 therapy</a:t>
            </a:r>
            <a:endParaRPr lang="en-GB" sz="4000"/>
          </a:p>
          <a:p>
            <a:r>
              <a:rPr lang="en-US" sz="4000"/>
              <a:t>Phase 2 therapy</a:t>
            </a:r>
            <a:endParaRPr lang="en-GB" sz="4000"/>
          </a:p>
          <a:p>
            <a:r>
              <a:rPr lang="en-US" sz="4000"/>
              <a:t>Phase 3 therapy</a:t>
            </a:r>
            <a:endParaRPr lang="en-GB" sz="4000"/>
          </a:p>
          <a:p>
            <a:r>
              <a:rPr lang="en-US" sz="4000"/>
              <a:t>Phase 4 therapy</a:t>
            </a:r>
            <a:endParaRPr lang="en-GB"/>
          </a:p>
        </p:txBody>
      </p:sp>
      <p:sp>
        <p:nvSpPr>
          <p:cNvPr id="1048611" name="Content Placeholder 1048610"/>
          <p:cNvSpPr>
            <a:spLocks noGrp="1"/>
          </p:cNvSpPr>
          <p:nvPr>
            <p:ph sz="half" idx="2"/>
          </p:nvPr>
        </p:nvSpPr>
        <p:spPr>
          <a:xfrm>
            <a:off x="4722186" y="1825625"/>
            <a:ext cx="3793163" cy="4351338"/>
          </a:xfrm>
        </p:spPr>
        <p:txBody>
          <a:bodyPr>
            <a:normAutofit fontScale="89286" lnSpcReduction="20000"/>
          </a:bodyPr>
          <a:lstStyle/>
          <a:p>
            <a:r>
              <a:rPr lang="en-US" sz="4000"/>
              <a:t>Emergency phase</a:t>
            </a:r>
            <a:endParaRPr lang="en-GB" sz="4000"/>
          </a:p>
          <a:p>
            <a:r>
              <a:rPr lang="en-US" sz="4000"/>
              <a:t>Etiotropic phase </a:t>
            </a:r>
            <a:endParaRPr lang="en-GB" sz="4000"/>
          </a:p>
          <a:p>
            <a:r>
              <a:rPr lang="en-US" sz="4000"/>
              <a:t>Sergical Phase </a:t>
            </a:r>
            <a:endParaRPr lang="en-GB" sz="4000"/>
          </a:p>
          <a:p>
            <a:r>
              <a:rPr lang="en-US" sz="4000"/>
              <a:t>Restorative phase </a:t>
            </a:r>
            <a:endParaRPr lang="en-GB" sz="4000"/>
          </a:p>
          <a:p>
            <a:r>
              <a:rPr lang="en-US" sz="4000"/>
              <a:t>Maintenance please</a:t>
            </a: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048681"/>
          <p:cNvSpPr>
            <a:spLocks noGrp="1"/>
          </p:cNvSpPr>
          <p:nvPr>
            <p:ph type="title"/>
          </p:nvPr>
        </p:nvSpPr>
        <p:spPr>
          <a:xfrm>
            <a:off x="628650" y="-671060"/>
            <a:ext cx="7821846" cy="69187"/>
          </a:xfrm>
        </p:spPr>
        <p:txBody>
          <a:bodyPr>
            <a:normAutofit fontScale="90000"/>
          </a:bodyPr>
          <a:lstStyle/>
          <a:p>
            <a:endParaRPr lang="en-GB"/>
          </a:p>
        </p:txBody>
      </p:sp>
      <p:sp>
        <p:nvSpPr>
          <p:cNvPr id="1048683" name="Content Placeholder 1048682"/>
          <p:cNvSpPr>
            <a:spLocks noGrp="1"/>
          </p:cNvSpPr>
          <p:nvPr>
            <p:ph idx="1"/>
          </p:nvPr>
        </p:nvSpPr>
        <p:spPr>
          <a:xfrm>
            <a:off x="628650" y="1139152"/>
            <a:ext cx="7769964" cy="5037811"/>
          </a:xfrm>
        </p:spPr>
        <p:txBody>
          <a:bodyPr>
            <a:normAutofit/>
          </a:bodyPr>
          <a:lstStyle/>
          <a:p>
            <a:r>
              <a:rPr lang="en-GB" sz="3600" b="1"/>
              <a:t>Therapy for incipient periodontitis</a:t>
            </a:r>
          </a:p>
          <a:p>
            <a:r>
              <a:rPr lang="en-GB" sz="3200"/>
              <a:t>In patients with slight or incipient periodontitis with minimal</a:t>
            </a:r>
          </a:p>
          <a:p>
            <a:r>
              <a:rPr lang="en-GB" sz="3200"/>
              <a:t>. attachment and bone loss, the pocket depths are shallow or a moderate depth. In these patients, the conservative approach of good oral hygiene, scaling, and root planing when necessary usually suffices to control the disease.</a:t>
            </a:r>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048683"/>
          <p:cNvSpPr>
            <a:spLocks noGrp="1"/>
          </p:cNvSpPr>
          <p:nvPr>
            <p:ph type="title"/>
          </p:nvPr>
        </p:nvSpPr>
        <p:spPr/>
        <p:txBody>
          <a:bodyPr/>
          <a:lstStyle/>
          <a:p>
            <a:endParaRPr lang="en-GB"/>
          </a:p>
        </p:txBody>
      </p:sp>
      <p:sp>
        <p:nvSpPr>
          <p:cNvPr id="1048685" name="Content Placeholder 1048684"/>
          <p:cNvSpPr>
            <a:spLocks noGrp="1"/>
          </p:cNvSpPr>
          <p:nvPr>
            <p:ph idx="1"/>
          </p:nvPr>
        </p:nvSpPr>
        <p:spPr/>
        <p:txBody>
          <a:bodyPr>
            <a:noAutofit/>
          </a:bodyPr>
          <a:lstStyle/>
          <a:p>
            <a:r>
              <a:rPr lang="en-GB" sz="3200"/>
              <a:t>Incipient periodontitis that recurs in previously treated sites with good hygiene may require a thorough analysis of the recurrence, which may be caused by remnants of calculus that were missed during previous treatment or other factors such as open margins of a restoration located subgingivally. Occasionally, a surgical approach may be required to correct these problems.</a:t>
            </a:r>
          </a:p>
          <a:p>
            <a:pPr marL="0" indent="0">
              <a:buNone/>
            </a:pPr>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048685"/>
          <p:cNvSpPr>
            <a:spLocks noGrp="1"/>
          </p:cNvSpPr>
          <p:nvPr>
            <p:ph type="title"/>
          </p:nvPr>
        </p:nvSpPr>
        <p:spPr/>
        <p:txBody>
          <a:bodyPr/>
          <a:lstStyle/>
          <a:p>
            <a:endParaRPr lang="en-GB"/>
          </a:p>
        </p:txBody>
      </p:sp>
      <p:sp>
        <p:nvSpPr>
          <p:cNvPr id="1048687" name="Content Placeholder 1048686"/>
          <p:cNvSpPr>
            <a:spLocks noGrp="1"/>
          </p:cNvSpPr>
          <p:nvPr>
            <p:ph idx="1"/>
          </p:nvPr>
        </p:nvSpPr>
        <p:spPr>
          <a:xfrm rot="12601">
            <a:off x="628650" y="1696102"/>
            <a:ext cx="8314731" cy="4480861"/>
          </a:xfrm>
        </p:spPr>
        <p:txBody>
          <a:bodyPr>
            <a:normAutofit/>
          </a:bodyPr>
          <a:lstStyle/>
          <a:p>
            <a:r>
              <a:rPr lang="en-GB" sz="3200" b="1"/>
              <a:t>Therapy for moderate to severe periodontitis in</a:t>
            </a:r>
            <a:r>
              <a:rPr lang="en-US" sz="3200" b="1"/>
              <a:t> </a:t>
            </a:r>
            <a:r>
              <a:rPr lang="en-GB" sz="3200" b="1"/>
              <a:t>the anterior sector </a:t>
            </a:r>
          </a:p>
          <a:p>
            <a:r>
              <a:rPr lang="en-GB"/>
              <a:t>Because the maxillary anterior teeth are important esthetically, techniques that cause the least amount of visual root exposure should</a:t>
            </a:r>
          </a:p>
          <a:p>
            <a:r>
              <a:rPr lang="en-GB"/>
              <a:t>be considered. However, each patient has different expectations</a:t>
            </a:r>
            <a:r>
              <a:rPr lang="en-US"/>
              <a:t> </a:t>
            </a:r>
            <a:r>
              <a:rPr lang="en-GB"/>
              <a:t>regarding the final result of therapy.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Title 1048687"/>
          <p:cNvSpPr>
            <a:spLocks noGrp="1"/>
          </p:cNvSpPr>
          <p:nvPr>
            <p:ph type="title"/>
          </p:nvPr>
        </p:nvSpPr>
        <p:spPr/>
        <p:txBody>
          <a:bodyPr/>
          <a:lstStyle/>
          <a:p>
            <a:endParaRPr lang="en-GB"/>
          </a:p>
        </p:txBody>
      </p:sp>
      <p:sp>
        <p:nvSpPr>
          <p:cNvPr id="1048689" name="Content Placeholder 1048688"/>
          <p:cNvSpPr>
            <a:spLocks noGrp="1"/>
          </p:cNvSpPr>
          <p:nvPr>
            <p:ph idx="1"/>
          </p:nvPr>
        </p:nvSpPr>
        <p:spPr/>
        <p:txBody>
          <a:bodyPr/>
          <a:lstStyle/>
          <a:p>
            <a:r>
              <a:rPr lang="en-GB" sz="3200"/>
              <a:t>The clinician must explain that the therapy may be a compromise between complete pocket elimination and achieving an esthetic result that is acceptable to the patient. </a:t>
            </a:r>
            <a:endParaRPr lang="en-GB"/>
          </a:p>
          <a:p>
            <a:r>
              <a:rPr lang="en-GB" sz="3200"/>
              <a:t>The patient must be educated before therapy that the result may be some degree of gingival recession and some loss of the interdental papi</a:t>
            </a:r>
            <a:r>
              <a:rPr lang="en-US" sz="3200"/>
              <a:t>lla</a:t>
            </a:r>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itle 1048689"/>
          <p:cNvSpPr>
            <a:spLocks noGrp="1"/>
          </p:cNvSpPr>
          <p:nvPr>
            <p:ph type="title"/>
          </p:nvPr>
        </p:nvSpPr>
        <p:spPr/>
        <p:txBody>
          <a:bodyPr/>
          <a:lstStyle/>
          <a:p>
            <a:endParaRPr lang="en-GB"/>
          </a:p>
        </p:txBody>
      </p:sp>
      <p:sp>
        <p:nvSpPr>
          <p:cNvPr id="1048691" name="Content Placeholder 1048690"/>
          <p:cNvSpPr>
            <a:spLocks noGrp="1"/>
          </p:cNvSpPr>
          <p:nvPr>
            <p:ph idx="1"/>
          </p:nvPr>
        </p:nvSpPr>
        <p:spPr>
          <a:xfrm>
            <a:off x="628650" y="1825625"/>
            <a:ext cx="7886700" cy="4351338"/>
          </a:xfrm>
        </p:spPr>
        <p:txBody>
          <a:bodyPr/>
          <a:lstStyle/>
          <a:p>
            <a:r>
              <a:rPr lang="en-GB"/>
              <a:t>The anterior dentition has two advantages for using a conservative (nonsurgical) approach: </a:t>
            </a:r>
          </a:p>
          <a:p>
            <a:r>
              <a:rPr lang="en-GB"/>
              <a:t>(1) the teeth are all single rooted and easily accessible for subgingival scaling and root planing, </a:t>
            </a:r>
          </a:p>
          <a:p>
            <a:r>
              <a:rPr lang="en-GB"/>
              <a:t>(2) patient compliance and thoroughness in plaque or biofilm control may be easier to attain. Nonsurgical therapy is therefore the technique of choice for the maxillary anterior dentition.</a:t>
            </a:r>
          </a:p>
          <a:p>
            <a:pPr marL="0" indent="0">
              <a:buNone/>
            </a:pPr>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048691"/>
          <p:cNvSpPr>
            <a:spLocks noGrp="1"/>
          </p:cNvSpPr>
          <p:nvPr>
            <p:ph type="title"/>
          </p:nvPr>
        </p:nvSpPr>
        <p:spPr/>
        <p:txBody>
          <a:bodyPr>
            <a:normAutofit fontScale="90000"/>
          </a:bodyPr>
          <a:lstStyle/>
          <a:p>
            <a:r>
              <a:rPr lang="en-US" b="1"/>
              <a:t>Therapies for moderate to severe periodontitis in posterior areas</a:t>
            </a:r>
            <a:endParaRPr lang="en-GB" b="1"/>
          </a:p>
        </p:txBody>
      </p:sp>
      <p:sp>
        <p:nvSpPr>
          <p:cNvPr id="1048693" name="Content Placeholder 1048692"/>
          <p:cNvSpPr>
            <a:spLocks noGrp="1"/>
          </p:cNvSpPr>
          <p:nvPr>
            <p:ph idx="1"/>
          </p:nvPr>
        </p:nvSpPr>
        <p:spPr/>
        <p:txBody>
          <a:bodyPr>
            <a:noAutofit/>
          </a:bodyPr>
          <a:lstStyle/>
          <a:p>
            <a:r>
              <a:rPr lang="en-GB" sz="2800"/>
              <a:t>Treatment for the maxillary and mandibular premolars and molars does not entail esthetic problems but frequently involves difficult access for root therapy.</a:t>
            </a:r>
          </a:p>
          <a:p>
            <a:r>
              <a:rPr lang="en-GB" sz="2800"/>
              <a:t> Bone defects occur more often in the posterior area than the anterior, with many areas having deep infrabony lesions and anatomic root problems with concavities, such as the mesial surface of the maxillary first premolar.</a:t>
            </a:r>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048693"/>
          <p:cNvSpPr>
            <a:spLocks noGrp="1"/>
          </p:cNvSpPr>
          <p:nvPr>
            <p:ph type="title"/>
          </p:nvPr>
        </p:nvSpPr>
        <p:spPr/>
        <p:txBody>
          <a:bodyPr/>
          <a:lstStyle/>
          <a:p>
            <a:endParaRPr lang="en-GB"/>
          </a:p>
        </p:txBody>
      </p:sp>
      <p:sp>
        <p:nvSpPr>
          <p:cNvPr id="1048695" name="Content Placeholder 1048694"/>
          <p:cNvSpPr>
            <a:spLocks noGrp="1"/>
          </p:cNvSpPr>
          <p:nvPr>
            <p:ph idx="1"/>
          </p:nvPr>
        </p:nvSpPr>
        <p:spPr/>
        <p:txBody>
          <a:bodyPr/>
          <a:lstStyle/>
          <a:p>
            <a:r>
              <a:rPr lang="en-GB" sz="3200" b="0"/>
              <a:t>A difficult problem encountered in the posterior area is the furcation lesion. Because this area can pose insurmountable problems for instrumentation unless a flap is reflected, surgery is frequently indicated.</a:t>
            </a:r>
          </a:p>
          <a:p>
            <a:r>
              <a:rPr lang="en-GB" sz="3200" b="0"/>
              <a:t>Surgery is used in the posterior area for enhanced access</a:t>
            </a:r>
            <a:endParaRPr lang="en-GB" b="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048695"/>
          <p:cNvSpPr>
            <a:spLocks noGrp="1"/>
          </p:cNvSpPr>
          <p:nvPr>
            <p:ph type="title"/>
          </p:nvPr>
        </p:nvSpPr>
        <p:spPr/>
        <p:txBody>
          <a:bodyPr/>
          <a:lstStyle/>
          <a:p>
            <a:endParaRPr lang="en-GB"/>
          </a:p>
        </p:txBody>
      </p:sp>
      <p:sp>
        <p:nvSpPr>
          <p:cNvPr id="1048697" name="Content Placeholder 1048696"/>
          <p:cNvSpPr>
            <a:spLocks noGrp="1"/>
          </p:cNvSpPr>
          <p:nvPr>
            <p:ph idx="1"/>
          </p:nvPr>
        </p:nvSpPr>
        <p:spPr/>
        <p:txBody>
          <a:bodyPr/>
          <a:lstStyle/>
          <a:p>
            <a:endParaRPr lang="en-GB"/>
          </a:p>
        </p:txBody>
      </p:sp>
      <p:pic>
        <p:nvPicPr>
          <p:cNvPr id="2097156" name="Picture 2097155"/>
          <p:cNvPicPr>
            <a:picLocks/>
          </p:cNvPicPr>
          <p:nvPr/>
        </p:nvPicPr>
        <p:blipFill>
          <a:blip r:embed="rId2"/>
          <a:stretch>
            <a:fillRect/>
          </a:stretch>
        </p:blipFill>
        <p:spPr>
          <a:xfrm>
            <a:off x="545523" y="343938"/>
            <a:ext cx="8052954" cy="61701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048611"/>
          <p:cNvSpPr>
            <a:spLocks noGrp="1"/>
          </p:cNvSpPr>
          <p:nvPr>
            <p:ph type="title"/>
          </p:nvPr>
        </p:nvSpPr>
        <p:spPr/>
        <p:txBody>
          <a:bodyPr/>
          <a:lstStyle/>
          <a:p>
            <a:endParaRPr lang="en-GB"/>
          </a:p>
        </p:txBody>
      </p:sp>
      <p:sp>
        <p:nvSpPr>
          <p:cNvPr id="1048613" name="Content Placeholder 1048612"/>
          <p:cNvSpPr>
            <a:spLocks noGrp="1"/>
          </p:cNvSpPr>
          <p:nvPr>
            <p:ph idx="1"/>
          </p:nvPr>
        </p:nvSpPr>
        <p:spPr>
          <a:xfrm>
            <a:off x="628650" y="1712054"/>
            <a:ext cx="7627287" cy="4464909"/>
          </a:xfrm>
        </p:spPr>
        <p:txBody>
          <a:bodyPr>
            <a:normAutofit fontScale="78571" lnSpcReduction="20000"/>
          </a:bodyPr>
          <a:lstStyle/>
          <a:p>
            <a:r>
              <a:rPr lang="en-GB" b="1"/>
              <a:t>Preliminary Phase</a:t>
            </a:r>
          </a:p>
          <a:p>
            <a:r>
              <a:rPr lang="en-GB"/>
              <a:t>(a) Treatment of emergencies: </a:t>
            </a:r>
          </a:p>
          <a:p>
            <a:r>
              <a:rPr lang="en-US"/>
              <a:t>         </a:t>
            </a:r>
            <a:r>
              <a:rPr lang="en-GB"/>
              <a:t>DentalPeriapicalPeriodontal/Other</a:t>
            </a:r>
          </a:p>
          <a:p>
            <a:r>
              <a:rPr lang="en-GB"/>
              <a:t>(b) Extraction of hopeless teeth</a:t>
            </a:r>
          </a:p>
          <a:p>
            <a:r>
              <a:rPr lang="en-GB" b="1"/>
              <a:t>Nonsurgical Phase (Phase I Therapy) </a:t>
            </a:r>
            <a:endParaRPr lang="en-GB"/>
          </a:p>
          <a:p>
            <a:r>
              <a:rPr lang="en-GB"/>
              <a:t>(a) Plaque control and patient education:</a:t>
            </a:r>
          </a:p>
          <a:p>
            <a:r>
              <a:rPr lang="en-GB"/>
              <a:t>Diet control, Removal of calculus and root planing, Correction of restorative and prosthetic irritation factors</a:t>
            </a:r>
          </a:p>
          <a:p>
            <a:r>
              <a:rPr lang="en-GB"/>
              <a:t>Excavation of caries and restoration, Antimicrobial therapy (local or systemic), Occlusal therapy Minor orthodontic movement, Provisional splinting and prosthesis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048613"/>
          <p:cNvSpPr>
            <a:spLocks noGrp="1"/>
          </p:cNvSpPr>
          <p:nvPr>
            <p:ph type="title"/>
          </p:nvPr>
        </p:nvSpPr>
        <p:spPr/>
        <p:txBody>
          <a:bodyPr/>
          <a:lstStyle/>
          <a:p>
            <a:endParaRPr lang="en-GB"/>
          </a:p>
        </p:txBody>
      </p:sp>
      <p:sp>
        <p:nvSpPr>
          <p:cNvPr id="1048615" name="Content Placeholder 1048614"/>
          <p:cNvSpPr>
            <a:spLocks noGrp="1"/>
          </p:cNvSpPr>
          <p:nvPr>
            <p:ph idx="1"/>
          </p:nvPr>
        </p:nvSpPr>
        <p:spPr>
          <a:xfrm>
            <a:off x="628650" y="1618387"/>
            <a:ext cx="7860759" cy="4558576"/>
          </a:xfrm>
        </p:spPr>
        <p:txBody>
          <a:bodyPr>
            <a:normAutofit fontScale="82143" lnSpcReduction="20000"/>
          </a:bodyPr>
          <a:lstStyle/>
          <a:p>
            <a:r>
              <a:rPr lang="en-GB" b="1"/>
              <a:t>Surgical Phase (Phase II Therapy)</a:t>
            </a:r>
          </a:p>
          <a:p>
            <a:r>
              <a:rPr lang="en-GB"/>
              <a:t>Emergency phase</a:t>
            </a:r>
          </a:p>
          <a:p>
            <a:r>
              <a:rPr lang="en-GB"/>
              <a:t>(a) Periodontal therapy, including placement of implants</a:t>
            </a:r>
          </a:p>
          <a:p>
            <a:r>
              <a:rPr lang="en-GB"/>
              <a:t>(b) Endodontic therapy</a:t>
            </a:r>
          </a:p>
          <a:p>
            <a:r>
              <a:rPr lang="en-GB" b="1"/>
              <a:t>Restorative Phase (Phase III Therapy)</a:t>
            </a:r>
          </a:p>
          <a:p>
            <a:r>
              <a:rPr lang="en-GB"/>
              <a:t>Nonsurgical phase</a:t>
            </a:r>
          </a:p>
          <a:p>
            <a:r>
              <a:rPr lang="en-GB"/>
              <a:t>(a) Final restorations (b) Fixed and removable prosthodontic appliances</a:t>
            </a:r>
          </a:p>
          <a:p>
            <a:r>
              <a:rPr lang="en-GB"/>
              <a:t>(c) Evaluation of response to restorative procedures Maintenance Phase (Phase IV Therapy)</a:t>
            </a:r>
          </a:p>
          <a:p>
            <a:r>
              <a:rPr lang="en-GB"/>
              <a:t>Pocket depth and gingival inflammation Plaque and calculus, caries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048615"/>
          <p:cNvSpPr>
            <a:spLocks noGrp="1"/>
          </p:cNvSpPr>
          <p:nvPr>
            <p:ph type="title"/>
          </p:nvPr>
        </p:nvSpPr>
        <p:spPr/>
        <p:txBody>
          <a:bodyPr/>
          <a:lstStyle/>
          <a:p>
            <a:r>
              <a:rPr lang="en-US" b="1"/>
              <a:t>Introduction</a:t>
            </a:r>
            <a:endParaRPr lang="en-GB" b="1"/>
          </a:p>
        </p:txBody>
      </p:sp>
      <p:sp>
        <p:nvSpPr>
          <p:cNvPr id="1048617" name="Content Placeholder 1048616"/>
          <p:cNvSpPr>
            <a:spLocks noGrp="1"/>
          </p:cNvSpPr>
          <p:nvPr>
            <p:ph idx="1"/>
          </p:nvPr>
        </p:nvSpPr>
        <p:spPr>
          <a:xfrm>
            <a:off x="291412" y="1994005"/>
            <a:ext cx="8223937" cy="4182958"/>
          </a:xfrm>
        </p:spPr>
        <p:txBody>
          <a:bodyPr/>
          <a:lstStyle/>
          <a:p>
            <a:r>
              <a:rPr lang="en-GB" sz="3200"/>
              <a:t>Many modense to advanced cases be read without surgically gaining cow to the out face for not reducing or and pocket depth to allow the paint to remove bafilm The gical phase of therapy is also refimed to as phase II therapy Th chapter describes the surgical techniques used for the following purp</a:t>
            </a:r>
            <a:r>
              <a:rPr lang="en-US" sz="3200"/>
              <a:t>ose</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048617"/>
          <p:cNvSpPr>
            <a:spLocks noGrp="1"/>
          </p:cNvSpPr>
          <p:nvPr>
            <p:ph type="title"/>
          </p:nvPr>
        </p:nvSpPr>
        <p:spPr/>
        <p:txBody>
          <a:bodyPr/>
          <a:lstStyle/>
          <a:p>
            <a:endParaRPr lang="en-GB"/>
          </a:p>
        </p:txBody>
      </p:sp>
      <p:sp>
        <p:nvSpPr>
          <p:cNvPr id="1048619" name="Content Placeholder 1048618"/>
          <p:cNvSpPr>
            <a:spLocks noGrp="1"/>
          </p:cNvSpPr>
          <p:nvPr>
            <p:ph idx="1"/>
          </p:nvPr>
        </p:nvSpPr>
        <p:spPr>
          <a:xfrm>
            <a:off x="183356" y="1713387"/>
            <a:ext cx="8331993" cy="4463576"/>
          </a:xfrm>
        </p:spPr>
        <p:txBody>
          <a:bodyPr>
            <a:normAutofit fontScale="89286" lnSpcReduction="20000"/>
          </a:bodyPr>
          <a:lstStyle/>
          <a:p>
            <a:endParaRPr lang="en-GB"/>
          </a:p>
          <a:p>
            <a:r>
              <a:rPr lang="en-GB"/>
              <a:t>Controlling or eliminating periodontal disease Correcting conditions that for periodontal disease impair esthetics, or impede placement of prosthetic appliances deepening Placing implants to replace lost teeth and improving the envi</a:t>
            </a:r>
          </a:p>
          <a:p>
            <a:r>
              <a:rPr lang="en-GB"/>
              <a:t>ment for their placement and function Many cases are successfully treated and maintained by phase I therapy The chapters in Section V discuss the techniques and concepts used to treat periodontal diseases that require a surgical approach to reduce or eliminate pockets and obtain access to the root surface to remove accretions</a:t>
            </a:r>
          </a:p>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048619"/>
          <p:cNvSpPr>
            <a:spLocks noGrp="1"/>
          </p:cNvSpPr>
          <p:nvPr>
            <p:ph type="title"/>
          </p:nvPr>
        </p:nvSpPr>
        <p:spPr/>
        <p:txBody>
          <a:bodyPr/>
          <a:lstStyle/>
          <a:p>
            <a:r>
              <a:rPr lang="en-US" b="1"/>
              <a:t>Objectives</a:t>
            </a:r>
            <a:endParaRPr lang="en-GB" b="1"/>
          </a:p>
        </p:txBody>
      </p:sp>
      <p:sp>
        <p:nvSpPr>
          <p:cNvPr id="1048621" name="Content Placeholder 1048620"/>
          <p:cNvSpPr>
            <a:spLocks noGrp="1"/>
          </p:cNvSpPr>
          <p:nvPr>
            <p:ph idx="1"/>
          </p:nvPr>
        </p:nvSpPr>
        <p:spPr/>
        <p:txBody>
          <a:bodyPr/>
          <a:lstStyle/>
          <a:p>
            <a:r>
              <a:rPr lang="en-US" sz="3200"/>
              <a:t>Improvement of esthetics</a:t>
            </a:r>
            <a:endParaRPr lang="en-GB"/>
          </a:p>
          <a:p>
            <a:r>
              <a:rPr lang="en-US" sz="3200"/>
              <a:t>Improvement of prognosis of the teeth and their replacement.</a:t>
            </a:r>
            <a:endParaRPr lang="en-GB"/>
          </a:p>
          <a:p>
            <a:r>
              <a:rPr lang="en-US" sz="3200"/>
              <a:t>The correction of anatomical and morphological defects that may favor plaque accumulation and pocket recurrenceor impaired esthetics.</a:t>
            </a:r>
            <a:endParaRPr lang="en-GB"/>
          </a:p>
          <a:p>
            <a:r>
              <a:rPr lang="en-US" sz="3200"/>
              <a:t>The purpose of pocket therapy is to eliminate pathological changes in wall. </a:t>
            </a:r>
            <a:endParaRPr lang="en-GB"/>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47</Slides>
  <Notes>0</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Phase II periodontal therapy</vt:lpstr>
      <vt:lpstr>Content</vt:lpstr>
      <vt:lpstr>Treatment plan </vt:lpstr>
      <vt:lpstr>Phases of periodontal therapy</vt:lpstr>
      <vt:lpstr>PowerPoint Presentation</vt:lpstr>
      <vt:lpstr>PowerPoint Presentation</vt:lpstr>
      <vt:lpstr>Introduction</vt:lpstr>
      <vt:lpstr>PowerPoint Presentation</vt:lpstr>
      <vt:lpstr>Objectives</vt:lpstr>
      <vt:lpstr>Procedures</vt:lpstr>
      <vt:lpstr>PowerPoint Presentation</vt:lpstr>
      <vt:lpstr>Advantages </vt:lpstr>
      <vt:lpstr>Sergical pocket therapy</vt:lpstr>
      <vt:lpstr>PowerPoint Presentation</vt:lpstr>
      <vt:lpstr>PowerPoint Presentation</vt:lpstr>
      <vt:lpstr>Result of pocket therapy</vt:lpstr>
      <vt:lpstr>PowerPoint Presentation</vt:lpstr>
      <vt:lpstr>PowerPoint Presentation</vt:lpstr>
      <vt:lpstr>PowerPoint Presentation</vt:lpstr>
      <vt:lpstr>PowerPoint Presentation</vt:lpstr>
      <vt:lpstr>Pocket elimination vs pocket maintenance</vt:lpstr>
      <vt:lpstr>PowerPoint Presentation</vt:lpstr>
      <vt:lpstr>PowerPoint Presentation</vt:lpstr>
      <vt:lpstr>PowerPoint Presentation</vt:lpstr>
      <vt:lpstr>Re-evaluation after phase I therapy</vt:lpstr>
      <vt:lpstr>PowerPoint Presentation</vt:lpstr>
      <vt:lpstr>Critical zone in pocket sergery</vt:lpstr>
      <vt:lpstr>1. Soft tissue pocket wall</vt:lpstr>
      <vt:lpstr>2.Tooth surface</vt:lpstr>
      <vt:lpstr>3. Underlying bone</vt:lpstr>
      <vt:lpstr>4. Attached gingiva</vt:lpstr>
      <vt:lpstr>Methods of pocket therapy </vt:lpstr>
      <vt:lpstr>PowerPoint Presentation</vt:lpstr>
      <vt:lpstr>PowerPoint Presentation</vt:lpstr>
      <vt:lpstr>PowerPoint Presentation</vt:lpstr>
      <vt:lpstr>Criteria for selection of method of sergical therapy  </vt:lpstr>
      <vt:lpstr>PowerPoint Presentation</vt:lpstr>
      <vt:lpstr>Approaches to specific pocket problem</vt:lpstr>
      <vt:lpstr>PowerPoint Presentation</vt:lpstr>
      <vt:lpstr>PowerPoint Presentation</vt:lpstr>
      <vt:lpstr>PowerPoint Presentation</vt:lpstr>
      <vt:lpstr>PowerPoint Presentation</vt:lpstr>
      <vt:lpstr>PowerPoint Presentation</vt:lpstr>
      <vt:lpstr>PowerPoint Presentation</vt:lpstr>
      <vt:lpstr>Therapies for moderate to severe periodontitis in posterior areas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II periodontal therapy</dc:title>
  <dc:creator>Redmi 4A</dc:creator>
  <cp:lastModifiedBy>Vishakha Kulkarni</cp:lastModifiedBy>
  <cp:revision>1</cp:revision>
  <dcterms:created xsi:type="dcterms:W3CDTF">2015-05-07T19:30:45Z</dcterms:created>
  <dcterms:modified xsi:type="dcterms:W3CDTF">2023-01-12T04:31:17Z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c3b7920fc5a64a879c5da7f2211e68cc</vt:lpwstr>
  </property>
</Properties>
</file>