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Advent Pro Medium"/>
      <p:regular r:id="rId44"/>
      <p:bold r:id="rId45"/>
    </p:embeddedFont>
    <p:embeddedFont>
      <p:font typeface="Advent Pro"/>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AdventProMedium-regular.fntdata"/><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font" Target="fonts/AdventPro-regular.fntdata"/><Relationship Id="rId23" Type="http://schemas.openxmlformats.org/officeDocument/2006/relationships/slide" Target="slides/slide18.xml"/><Relationship Id="rId45" Type="http://schemas.openxmlformats.org/officeDocument/2006/relationships/font" Target="fonts/AdventPro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AdventPro-bold.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c2525d8f1b19109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g1c2525d8f1b19109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4f9ffc8dc14c85f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4f9ffc8dc14c85f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74e5f457388cd0c7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74e5f457388cd0c7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4f9ffc8dc14c85f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4f9ffc8dc14c85f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74e5f457388cd0c7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g74e5f457388cd0c7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74e5f457388cd0c7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74e5f457388cd0c7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74e5f457388cd0c7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4e5f457388cd0c7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4f9ffc8dc14c85f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 name="Google Shape;153;g24f9ffc8dc14c85f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4f9ffc8dc14c85f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4f9ffc8dc14c85f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4f9ffc8dc14c85f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4f9ffc8dc14c85f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74e5f457388cd0c7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g74e5f457388cd0c7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c2525d8f1b19109_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 name="Google Shape;69;g1c2525d8f1b19109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74e5f457388cd0c7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g74e5f457388cd0c7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4f9ffc8dc14c85f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4f9ffc8dc14c85f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74e5f457388cd0c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4e5f457388cd0c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4f9ffc8dc14c85f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4f9ffc8dc14c85f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74e5f457388cd0c7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4e5f457388cd0c7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74e5f457388cd0c7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74e5f457388cd0c7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74e5f457388cd0c7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74e5f457388cd0c7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c2525d8f1b19109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 name="Google Shape;219;g1c2525d8f1b19109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61b2aef211855dd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61b2aef211855dd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74e5f457388cd0c7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74e5f457388cd0c7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c2525d8f1b19109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 name="Google Shape;75;g1c2525d8f1b19109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74e5f457388cd0c7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74e5f457388cd0c7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74e5f457388cd0c7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g74e5f457388cd0c7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74e5f457388cd0c7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4e5f457388cd0c7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74e5f457388cd0c7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g74e5f457388cd0c7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74e5f457388cd0c7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4e5f457388cd0c7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74e5f457388cd0c7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 name="Google Shape;265;g74e5f457388cd0c7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74e5f457388cd0c7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74e5f457388cd0c7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c2525d8f1b19109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g1c2525d8f1b19109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74e5f457388cd0c7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g74e5f457388cd0c7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c2525d8f1b19109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 name="Google Shape;81;g1c2525d8f1b19109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61b2aef211855dd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61b2aef211855dd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61b2aef211855dd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61b2aef211855dd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4f9ffc8dc14c85f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4f9ffc8dc14c85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74e5f457388cd0c7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74e5f457388cd0c7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74e5f457388cd0c7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74e5f457388cd0c7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_1_2_2">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ctrTitle"/>
          </p:nvPr>
        </p:nvSpPr>
        <p:spPr>
          <a:xfrm>
            <a:off x="766538" y="2028400"/>
            <a:ext cx="1567500" cy="429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52" name="Google Shape;52;p13"/>
          <p:cNvSpPr txBox="1"/>
          <p:nvPr>
            <p:ph idx="1" type="subTitle"/>
          </p:nvPr>
        </p:nvSpPr>
        <p:spPr>
          <a:xfrm>
            <a:off x="766538" y="3064653"/>
            <a:ext cx="1567500" cy="823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Font typeface="Advent Pro Medium"/>
              <a:buNone/>
              <a:defRPr sz="1400">
                <a:solidFill>
                  <a:schemeClr val="lt1"/>
                </a:solidFill>
                <a:latin typeface="Advent Pro Medium"/>
                <a:ea typeface="Advent Pro Medium"/>
                <a:cs typeface="Advent Pro Medium"/>
                <a:sym typeface="Advent Pro Medium"/>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a:solidFill>
                  <a:schemeClr val="lt1"/>
                </a:solidFill>
              </a:defRPr>
            </a:lvl3pPr>
            <a:lvl4pPr lvl="3" rtl="0" algn="ctr">
              <a:lnSpc>
                <a:spcPct val="100000"/>
              </a:lnSpc>
              <a:spcBef>
                <a:spcPts val="0"/>
              </a:spcBef>
              <a:spcAft>
                <a:spcPts val="0"/>
              </a:spcAft>
              <a:buClr>
                <a:schemeClr val="lt1"/>
              </a:buClr>
              <a:buSzPts val="1400"/>
              <a:buNone/>
              <a:defRPr>
                <a:solidFill>
                  <a:schemeClr val="lt1"/>
                </a:solidFill>
              </a:defRPr>
            </a:lvl4pPr>
            <a:lvl5pPr lvl="4" rtl="0" algn="ctr">
              <a:lnSpc>
                <a:spcPct val="100000"/>
              </a:lnSpc>
              <a:spcBef>
                <a:spcPts val="0"/>
              </a:spcBef>
              <a:spcAft>
                <a:spcPts val="0"/>
              </a:spcAft>
              <a:buClr>
                <a:schemeClr val="lt1"/>
              </a:buClr>
              <a:buSzPts val="1400"/>
              <a:buNone/>
              <a:defRPr>
                <a:solidFill>
                  <a:schemeClr val="lt1"/>
                </a:solidFill>
              </a:defRPr>
            </a:lvl5pPr>
            <a:lvl6pPr lvl="5" rtl="0" algn="ctr">
              <a:lnSpc>
                <a:spcPct val="100000"/>
              </a:lnSpc>
              <a:spcBef>
                <a:spcPts val="0"/>
              </a:spcBef>
              <a:spcAft>
                <a:spcPts val="0"/>
              </a:spcAft>
              <a:buClr>
                <a:schemeClr val="lt1"/>
              </a:buClr>
              <a:buSzPts val="1400"/>
              <a:buNone/>
              <a:defRPr>
                <a:solidFill>
                  <a:schemeClr val="lt1"/>
                </a:solidFill>
              </a:defRPr>
            </a:lvl6pPr>
            <a:lvl7pPr lvl="6" rtl="0" algn="ctr">
              <a:lnSpc>
                <a:spcPct val="100000"/>
              </a:lnSpc>
              <a:spcBef>
                <a:spcPts val="0"/>
              </a:spcBef>
              <a:spcAft>
                <a:spcPts val="0"/>
              </a:spcAft>
              <a:buClr>
                <a:schemeClr val="lt1"/>
              </a:buClr>
              <a:buSzPts val="1400"/>
              <a:buNone/>
              <a:defRPr>
                <a:solidFill>
                  <a:schemeClr val="lt1"/>
                </a:solidFill>
              </a:defRPr>
            </a:lvl7pPr>
            <a:lvl8pPr lvl="7" rtl="0" algn="ctr">
              <a:lnSpc>
                <a:spcPct val="100000"/>
              </a:lnSpc>
              <a:spcBef>
                <a:spcPts val="0"/>
              </a:spcBef>
              <a:spcAft>
                <a:spcPts val="0"/>
              </a:spcAft>
              <a:buClr>
                <a:schemeClr val="lt1"/>
              </a:buClr>
              <a:buSzPts val="1400"/>
              <a:buNone/>
              <a:defRPr>
                <a:solidFill>
                  <a:schemeClr val="lt1"/>
                </a:solidFill>
              </a:defRPr>
            </a:lvl8pPr>
            <a:lvl9pPr lvl="8" rtl="0" algn="ctr">
              <a:lnSpc>
                <a:spcPct val="100000"/>
              </a:lnSpc>
              <a:spcBef>
                <a:spcPts val="0"/>
              </a:spcBef>
              <a:spcAft>
                <a:spcPts val="0"/>
              </a:spcAft>
              <a:buClr>
                <a:schemeClr val="lt1"/>
              </a:buClr>
              <a:buSzPts val="1400"/>
              <a:buNone/>
              <a:defRPr>
                <a:solidFill>
                  <a:schemeClr val="lt1"/>
                </a:solidFill>
              </a:defRPr>
            </a:lvl9pPr>
          </a:lstStyle>
          <a:p/>
        </p:txBody>
      </p:sp>
      <p:sp>
        <p:nvSpPr>
          <p:cNvPr id="53" name="Google Shape;53;p13"/>
          <p:cNvSpPr txBox="1"/>
          <p:nvPr>
            <p:ph idx="2" type="title"/>
          </p:nvPr>
        </p:nvSpPr>
        <p:spPr>
          <a:xfrm>
            <a:off x="817800" y="444350"/>
            <a:ext cx="4137000" cy="810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2400"/>
              <a:buNone/>
              <a:defRPr sz="2400">
                <a:solidFill>
                  <a:schemeClr val="lt1"/>
                </a:solidFill>
              </a:defRPr>
            </a:lvl1pPr>
            <a:lvl2pPr lvl="1" rtl="0" algn="l">
              <a:lnSpc>
                <a:spcPct val="100000"/>
              </a:lnSpc>
              <a:spcBef>
                <a:spcPts val="0"/>
              </a:spcBef>
              <a:spcAft>
                <a:spcPts val="0"/>
              </a:spcAft>
              <a:buClr>
                <a:schemeClr val="lt1"/>
              </a:buClr>
              <a:buSzPts val="2800"/>
              <a:buNone/>
              <a:defRPr>
                <a:solidFill>
                  <a:schemeClr val="lt1"/>
                </a:solidFill>
              </a:defRPr>
            </a:lvl2pPr>
            <a:lvl3pPr lvl="2" rtl="0" algn="l">
              <a:lnSpc>
                <a:spcPct val="100000"/>
              </a:lnSpc>
              <a:spcBef>
                <a:spcPts val="0"/>
              </a:spcBef>
              <a:spcAft>
                <a:spcPts val="0"/>
              </a:spcAft>
              <a:buClr>
                <a:schemeClr val="lt1"/>
              </a:buClr>
              <a:buSzPts val="2800"/>
              <a:buNone/>
              <a:defRPr>
                <a:solidFill>
                  <a:schemeClr val="lt1"/>
                </a:solidFill>
              </a:defRPr>
            </a:lvl3pPr>
            <a:lvl4pPr lvl="3" rtl="0" algn="l">
              <a:lnSpc>
                <a:spcPct val="100000"/>
              </a:lnSpc>
              <a:spcBef>
                <a:spcPts val="0"/>
              </a:spcBef>
              <a:spcAft>
                <a:spcPts val="0"/>
              </a:spcAft>
              <a:buClr>
                <a:schemeClr val="lt1"/>
              </a:buClr>
              <a:buSzPts val="2800"/>
              <a:buNone/>
              <a:defRPr>
                <a:solidFill>
                  <a:schemeClr val="lt1"/>
                </a:solidFill>
              </a:defRPr>
            </a:lvl4pPr>
            <a:lvl5pPr lvl="4" rtl="0" algn="l">
              <a:lnSpc>
                <a:spcPct val="100000"/>
              </a:lnSpc>
              <a:spcBef>
                <a:spcPts val="0"/>
              </a:spcBef>
              <a:spcAft>
                <a:spcPts val="0"/>
              </a:spcAft>
              <a:buClr>
                <a:schemeClr val="lt1"/>
              </a:buClr>
              <a:buSzPts val="2800"/>
              <a:buNone/>
              <a:defRPr>
                <a:solidFill>
                  <a:schemeClr val="lt1"/>
                </a:solidFill>
              </a:defRPr>
            </a:lvl5pPr>
            <a:lvl6pPr lvl="5" rtl="0" algn="l">
              <a:lnSpc>
                <a:spcPct val="100000"/>
              </a:lnSpc>
              <a:spcBef>
                <a:spcPts val="0"/>
              </a:spcBef>
              <a:spcAft>
                <a:spcPts val="0"/>
              </a:spcAft>
              <a:buClr>
                <a:schemeClr val="lt1"/>
              </a:buClr>
              <a:buSzPts val="2800"/>
              <a:buNone/>
              <a:defRPr>
                <a:solidFill>
                  <a:schemeClr val="lt1"/>
                </a:solidFill>
              </a:defRPr>
            </a:lvl6pPr>
            <a:lvl7pPr lvl="6" rtl="0" algn="l">
              <a:lnSpc>
                <a:spcPct val="100000"/>
              </a:lnSpc>
              <a:spcBef>
                <a:spcPts val="0"/>
              </a:spcBef>
              <a:spcAft>
                <a:spcPts val="0"/>
              </a:spcAft>
              <a:buClr>
                <a:schemeClr val="lt1"/>
              </a:buClr>
              <a:buSzPts val="2800"/>
              <a:buNone/>
              <a:defRPr>
                <a:solidFill>
                  <a:schemeClr val="lt1"/>
                </a:solidFill>
              </a:defRPr>
            </a:lvl7pPr>
            <a:lvl8pPr lvl="7" rtl="0" algn="l">
              <a:lnSpc>
                <a:spcPct val="100000"/>
              </a:lnSpc>
              <a:spcBef>
                <a:spcPts val="0"/>
              </a:spcBef>
              <a:spcAft>
                <a:spcPts val="0"/>
              </a:spcAft>
              <a:buClr>
                <a:schemeClr val="lt1"/>
              </a:buClr>
              <a:buSzPts val="2800"/>
              <a:buNone/>
              <a:defRPr>
                <a:solidFill>
                  <a:schemeClr val="lt1"/>
                </a:solidFill>
              </a:defRPr>
            </a:lvl8pPr>
            <a:lvl9pPr lvl="8" rtl="0" algn="l">
              <a:lnSpc>
                <a:spcPct val="100000"/>
              </a:lnSpc>
              <a:spcBef>
                <a:spcPts val="0"/>
              </a:spcBef>
              <a:spcAft>
                <a:spcPts val="0"/>
              </a:spcAft>
              <a:buClr>
                <a:schemeClr val="lt1"/>
              </a:buClr>
              <a:buSzPts val="2800"/>
              <a:buNone/>
              <a:defRPr>
                <a:solidFill>
                  <a:schemeClr val="lt1"/>
                </a:solidFill>
              </a:defRPr>
            </a:lvl9pPr>
          </a:lstStyle>
          <a:p/>
        </p:txBody>
      </p:sp>
      <p:sp>
        <p:nvSpPr>
          <p:cNvPr id="54" name="Google Shape;54;p13"/>
          <p:cNvSpPr txBox="1"/>
          <p:nvPr>
            <p:ph idx="3" type="ctrTitle"/>
          </p:nvPr>
        </p:nvSpPr>
        <p:spPr>
          <a:xfrm>
            <a:off x="2781013" y="2028400"/>
            <a:ext cx="1567500" cy="429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55" name="Google Shape;55;p13"/>
          <p:cNvSpPr txBox="1"/>
          <p:nvPr>
            <p:ph idx="4" type="subTitle"/>
          </p:nvPr>
        </p:nvSpPr>
        <p:spPr>
          <a:xfrm>
            <a:off x="2781013" y="3064653"/>
            <a:ext cx="1567500" cy="823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Font typeface="Advent Pro Medium"/>
              <a:buNone/>
              <a:defRPr sz="1400">
                <a:solidFill>
                  <a:schemeClr val="lt1"/>
                </a:solidFill>
                <a:latin typeface="Advent Pro Medium"/>
                <a:ea typeface="Advent Pro Medium"/>
                <a:cs typeface="Advent Pro Medium"/>
                <a:sym typeface="Advent Pro Medium"/>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a:solidFill>
                  <a:schemeClr val="lt1"/>
                </a:solidFill>
              </a:defRPr>
            </a:lvl3pPr>
            <a:lvl4pPr lvl="3" rtl="0" algn="ctr">
              <a:lnSpc>
                <a:spcPct val="100000"/>
              </a:lnSpc>
              <a:spcBef>
                <a:spcPts val="0"/>
              </a:spcBef>
              <a:spcAft>
                <a:spcPts val="0"/>
              </a:spcAft>
              <a:buClr>
                <a:schemeClr val="lt1"/>
              </a:buClr>
              <a:buSzPts val="1400"/>
              <a:buNone/>
              <a:defRPr>
                <a:solidFill>
                  <a:schemeClr val="lt1"/>
                </a:solidFill>
              </a:defRPr>
            </a:lvl4pPr>
            <a:lvl5pPr lvl="4" rtl="0" algn="ctr">
              <a:lnSpc>
                <a:spcPct val="100000"/>
              </a:lnSpc>
              <a:spcBef>
                <a:spcPts val="0"/>
              </a:spcBef>
              <a:spcAft>
                <a:spcPts val="0"/>
              </a:spcAft>
              <a:buClr>
                <a:schemeClr val="lt1"/>
              </a:buClr>
              <a:buSzPts val="1400"/>
              <a:buNone/>
              <a:defRPr>
                <a:solidFill>
                  <a:schemeClr val="lt1"/>
                </a:solidFill>
              </a:defRPr>
            </a:lvl5pPr>
            <a:lvl6pPr lvl="5" rtl="0" algn="ctr">
              <a:lnSpc>
                <a:spcPct val="100000"/>
              </a:lnSpc>
              <a:spcBef>
                <a:spcPts val="0"/>
              </a:spcBef>
              <a:spcAft>
                <a:spcPts val="0"/>
              </a:spcAft>
              <a:buClr>
                <a:schemeClr val="lt1"/>
              </a:buClr>
              <a:buSzPts val="1400"/>
              <a:buNone/>
              <a:defRPr>
                <a:solidFill>
                  <a:schemeClr val="lt1"/>
                </a:solidFill>
              </a:defRPr>
            </a:lvl6pPr>
            <a:lvl7pPr lvl="6" rtl="0" algn="ctr">
              <a:lnSpc>
                <a:spcPct val="100000"/>
              </a:lnSpc>
              <a:spcBef>
                <a:spcPts val="0"/>
              </a:spcBef>
              <a:spcAft>
                <a:spcPts val="0"/>
              </a:spcAft>
              <a:buClr>
                <a:schemeClr val="lt1"/>
              </a:buClr>
              <a:buSzPts val="1400"/>
              <a:buNone/>
              <a:defRPr>
                <a:solidFill>
                  <a:schemeClr val="lt1"/>
                </a:solidFill>
              </a:defRPr>
            </a:lvl7pPr>
            <a:lvl8pPr lvl="7" rtl="0" algn="ctr">
              <a:lnSpc>
                <a:spcPct val="100000"/>
              </a:lnSpc>
              <a:spcBef>
                <a:spcPts val="0"/>
              </a:spcBef>
              <a:spcAft>
                <a:spcPts val="0"/>
              </a:spcAft>
              <a:buClr>
                <a:schemeClr val="lt1"/>
              </a:buClr>
              <a:buSzPts val="1400"/>
              <a:buNone/>
              <a:defRPr>
                <a:solidFill>
                  <a:schemeClr val="lt1"/>
                </a:solidFill>
              </a:defRPr>
            </a:lvl8pPr>
            <a:lvl9pPr lvl="8" rtl="0" algn="ctr">
              <a:lnSpc>
                <a:spcPct val="100000"/>
              </a:lnSpc>
              <a:spcBef>
                <a:spcPts val="0"/>
              </a:spcBef>
              <a:spcAft>
                <a:spcPts val="0"/>
              </a:spcAft>
              <a:buClr>
                <a:schemeClr val="lt1"/>
              </a:buClr>
              <a:buSzPts val="1400"/>
              <a:buNone/>
              <a:defRPr>
                <a:solidFill>
                  <a:schemeClr val="lt1"/>
                </a:solidFill>
              </a:defRPr>
            </a:lvl9pPr>
          </a:lstStyle>
          <a:p/>
        </p:txBody>
      </p:sp>
      <p:sp>
        <p:nvSpPr>
          <p:cNvPr id="56" name="Google Shape;56;p13"/>
          <p:cNvSpPr txBox="1"/>
          <p:nvPr>
            <p:ph idx="5" type="ctrTitle"/>
          </p:nvPr>
        </p:nvSpPr>
        <p:spPr>
          <a:xfrm>
            <a:off x="4795488" y="2028400"/>
            <a:ext cx="1567500" cy="429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57" name="Google Shape;57;p13"/>
          <p:cNvSpPr txBox="1"/>
          <p:nvPr>
            <p:ph idx="6" type="subTitle"/>
          </p:nvPr>
        </p:nvSpPr>
        <p:spPr>
          <a:xfrm>
            <a:off x="4795488" y="3064653"/>
            <a:ext cx="1567500" cy="823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Font typeface="Advent Pro Medium"/>
              <a:buNone/>
              <a:defRPr sz="1400">
                <a:solidFill>
                  <a:schemeClr val="lt1"/>
                </a:solidFill>
                <a:latin typeface="Advent Pro Medium"/>
                <a:ea typeface="Advent Pro Medium"/>
                <a:cs typeface="Advent Pro Medium"/>
                <a:sym typeface="Advent Pro Medium"/>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a:solidFill>
                  <a:schemeClr val="lt1"/>
                </a:solidFill>
              </a:defRPr>
            </a:lvl3pPr>
            <a:lvl4pPr lvl="3" rtl="0" algn="ctr">
              <a:lnSpc>
                <a:spcPct val="100000"/>
              </a:lnSpc>
              <a:spcBef>
                <a:spcPts val="0"/>
              </a:spcBef>
              <a:spcAft>
                <a:spcPts val="0"/>
              </a:spcAft>
              <a:buClr>
                <a:schemeClr val="lt1"/>
              </a:buClr>
              <a:buSzPts val="1400"/>
              <a:buNone/>
              <a:defRPr>
                <a:solidFill>
                  <a:schemeClr val="lt1"/>
                </a:solidFill>
              </a:defRPr>
            </a:lvl4pPr>
            <a:lvl5pPr lvl="4" rtl="0" algn="ctr">
              <a:lnSpc>
                <a:spcPct val="100000"/>
              </a:lnSpc>
              <a:spcBef>
                <a:spcPts val="0"/>
              </a:spcBef>
              <a:spcAft>
                <a:spcPts val="0"/>
              </a:spcAft>
              <a:buClr>
                <a:schemeClr val="lt1"/>
              </a:buClr>
              <a:buSzPts val="1400"/>
              <a:buNone/>
              <a:defRPr>
                <a:solidFill>
                  <a:schemeClr val="lt1"/>
                </a:solidFill>
              </a:defRPr>
            </a:lvl5pPr>
            <a:lvl6pPr lvl="5" rtl="0" algn="ctr">
              <a:lnSpc>
                <a:spcPct val="100000"/>
              </a:lnSpc>
              <a:spcBef>
                <a:spcPts val="0"/>
              </a:spcBef>
              <a:spcAft>
                <a:spcPts val="0"/>
              </a:spcAft>
              <a:buClr>
                <a:schemeClr val="lt1"/>
              </a:buClr>
              <a:buSzPts val="1400"/>
              <a:buNone/>
              <a:defRPr>
                <a:solidFill>
                  <a:schemeClr val="lt1"/>
                </a:solidFill>
              </a:defRPr>
            </a:lvl6pPr>
            <a:lvl7pPr lvl="6" rtl="0" algn="ctr">
              <a:lnSpc>
                <a:spcPct val="100000"/>
              </a:lnSpc>
              <a:spcBef>
                <a:spcPts val="0"/>
              </a:spcBef>
              <a:spcAft>
                <a:spcPts val="0"/>
              </a:spcAft>
              <a:buClr>
                <a:schemeClr val="lt1"/>
              </a:buClr>
              <a:buSzPts val="1400"/>
              <a:buNone/>
              <a:defRPr>
                <a:solidFill>
                  <a:schemeClr val="lt1"/>
                </a:solidFill>
              </a:defRPr>
            </a:lvl7pPr>
            <a:lvl8pPr lvl="7" rtl="0" algn="ctr">
              <a:lnSpc>
                <a:spcPct val="100000"/>
              </a:lnSpc>
              <a:spcBef>
                <a:spcPts val="0"/>
              </a:spcBef>
              <a:spcAft>
                <a:spcPts val="0"/>
              </a:spcAft>
              <a:buClr>
                <a:schemeClr val="lt1"/>
              </a:buClr>
              <a:buSzPts val="1400"/>
              <a:buNone/>
              <a:defRPr>
                <a:solidFill>
                  <a:schemeClr val="lt1"/>
                </a:solidFill>
              </a:defRPr>
            </a:lvl8pPr>
            <a:lvl9pPr lvl="8" rtl="0" algn="ctr">
              <a:lnSpc>
                <a:spcPct val="100000"/>
              </a:lnSpc>
              <a:spcBef>
                <a:spcPts val="0"/>
              </a:spcBef>
              <a:spcAft>
                <a:spcPts val="0"/>
              </a:spcAft>
              <a:buClr>
                <a:schemeClr val="lt1"/>
              </a:buClr>
              <a:buSzPts val="1400"/>
              <a:buNone/>
              <a:defRPr>
                <a:solidFill>
                  <a:schemeClr val="lt1"/>
                </a:solidFill>
              </a:defRPr>
            </a:lvl9pPr>
          </a:lstStyle>
          <a:p/>
        </p:txBody>
      </p:sp>
      <p:sp>
        <p:nvSpPr>
          <p:cNvPr id="58" name="Google Shape;58;p13"/>
          <p:cNvSpPr txBox="1"/>
          <p:nvPr>
            <p:ph idx="7" type="ctrTitle"/>
          </p:nvPr>
        </p:nvSpPr>
        <p:spPr>
          <a:xfrm>
            <a:off x="6809963" y="2028400"/>
            <a:ext cx="1567500" cy="429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59" name="Google Shape;59;p13"/>
          <p:cNvSpPr txBox="1"/>
          <p:nvPr>
            <p:ph idx="8" type="subTitle"/>
          </p:nvPr>
        </p:nvSpPr>
        <p:spPr>
          <a:xfrm>
            <a:off x="6809963" y="3064653"/>
            <a:ext cx="1567500" cy="823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Font typeface="Advent Pro Medium"/>
              <a:buNone/>
              <a:defRPr sz="1400">
                <a:solidFill>
                  <a:schemeClr val="lt1"/>
                </a:solidFill>
                <a:latin typeface="Advent Pro Medium"/>
                <a:ea typeface="Advent Pro Medium"/>
                <a:cs typeface="Advent Pro Medium"/>
                <a:sym typeface="Advent Pro Medium"/>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a:solidFill>
                  <a:schemeClr val="lt1"/>
                </a:solidFill>
              </a:defRPr>
            </a:lvl3pPr>
            <a:lvl4pPr lvl="3" rtl="0" algn="ctr">
              <a:lnSpc>
                <a:spcPct val="100000"/>
              </a:lnSpc>
              <a:spcBef>
                <a:spcPts val="0"/>
              </a:spcBef>
              <a:spcAft>
                <a:spcPts val="0"/>
              </a:spcAft>
              <a:buClr>
                <a:schemeClr val="lt1"/>
              </a:buClr>
              <a:buSzPts val="1400"/>
              <a:buNone/>
              <a:defRPr>
                <a:solidFill>
                  <a:schemeClr val="lt1"/>
                </a:solidFill>
              </a:defRPr>
            </a:lvl4pPr>
            <a:lvl5pPr lvl="4" rtl="0" algn="ctr">
              <a:lnSpc>
                <a:spcPct val="100000"/>
              </a:lnSpc>
              <a:spcBef>
                <a:spcPts val="0"/>
              </a:spcBef>
              <a:spcAft>
                <a:spcPts val="0"/>
              </a:spcAft>
              <a:buClr>
                <a:schemeClr val="lt1"/>
              </a:buClr>
              <a:buSzPts val="1400"/>
              <a:buNone/>
              <a:defRPr>
                <a:solidFill>
                  <a:schemeClr val="lt1"/>
                </a:solidFill>
              </a:defRPr>
            </a:lvl5pPr>
            <a:lvl6pPr lvl="5" rtl="0" algn="ctr">
              <a:lnSpc>
                <a:spcPct val="100000"/>
              </a:lnSpc>
              <a:spcBef>
                <a:spcPts val="0"/>
              </a:spcBef>
              <a:spcAft>
                <a:spcPts val="0"/>
              </a:spcAft>
              <a:buClr>
                <a:schemeClr val="lt1"/>
              </a:buClr>
              <a:buSzPts val="1400"/>
              <a:buNone/>
              <a:defRPr>
                <a:solidFill>
                  <a:schemeClr val="lt1"/>
                </a:solidFill>
              </a:defRPr>
            </a:lvl6pPr>
            <a:lvl7pPr lvl="6" rtl="0" algn="ctr">
              <a:lnSpc>
                <a:spcPct val="100000"/>
              </a:lnSpc>
              <a:spcBef>
                <a:spcPts val="0"/>
              </a:spcBef>
              <a:spcAft>
                <a:spcPts val="0"/>
              </a:spcAft>
              <a:buClr>
                <a:schemeClr val="lt1"/>
              </a:buClr>
              <a:buSzPts val="1400"/>
              <a:buNone/>
              <a:defRPr>
                <a:solidFill>
                  <a:schemeClr val="lt1"/>
                </a:solidFill>
              </a:defRPr>
            </a:lvl7pPr>
            <a:lvl8pPr lvl="7" rtl="0" algn="ctr">
              <a:lnSpc>
                <a:spcPct val="100000"/>
              </a:lnSpc>
              <a:spcBef>
                <a:spcPts val="0"/>
              </a:spcBef>
              <a:spcAft>
                <a:spcPts val="0"/>
              </a:spcAft>
              <a:buClr>
                <a:schemeClr val="lt1"/>
              </a:buClr>
              <a:buSzPts val="1400"/>
              <a:buNone/>
              <a:defRPr>
                <a:solidFill>
                  <a:schemeClr val="lt1"/>
                </a:solidFill>
              </a:defRPr>
            </a:lvl8pPr>
            <a:lvl9pPr lvl="8" rtl="0" algn="ctr">
              <a:lnSpc>
                <a:spcPct val="10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SECTION_TITLE_AND_DESCRIPTION_1">
    <p:bg>
      <p:bgPr>
        <a:blipFill>
          <a:blip r:embed="rId2">
            <a:alphaModFix/>
          </a:blip>
          <a:stretch>
            <a:fillRect/>
          </a:stretch>
        </a:blipFill>
      </p:bgPr>
    </p:bg>
    <p:spTree>
      <p:nvGrpSpPr>
        <p:cNvPr id="60" name="Shape 6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15"/>
          <p:cNvSpPr txBox="1"/>
          <p:nvPr>
            <p:ph type="ctrTitle"/>
          </p:nvPr>
        </p:nvSpPr>
        <p:spPr>
          <a:xfrm>
            <a:off x="428600" y="695400"/>
            <a:ext cx="7784700" cy="178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b="1" lang="en" sz="5000">
                <a:solidFill>
                  <a:schemeClr val="lt1"/>
                </a:solidFill>
                <a:latin typeface="Times New Roman"/>
                <a:ea typeface="Times New Roman"/>
                <a:cs typeface="Times New Roman"/>
                <a:sym typeface="Times New Roman"/>
              </a:rPr>
              <a:t>Gingival Surgical Techniques</a:t>
            </a:r>
            <a:r>
              <a:rPr lang="en" sz="4500">
                <a:solidFill>
                  <a:schemeClr val="lt1"/>
                </a:solidFill>
              </a:rPr>
              <a:t> </a:t>
            </a:r>
            <a:endParaRPr sz="4500">
              <a:solidFill>
                <a:schemeClr val="lt1"/>
              </a:solidFill>
            </a:endParaRPr>
          </a:p>
        </p:txBody>
      </p:sp>
      <p:sp>
        <p:nvSpPr>
          <p:cNvPr id="66" name="Google Shape;66;p15"/>
          <p:cNvSpPr txBox="1"/>
          <p:nvPr/>
        </p:nvSpPr>
        <p:spPr>
          <a:xfrm>
            <a:off x="918975" y="3344075"/>
            <a:ext cx="466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FFFF"/>
                </a:solidFill>
                <a:latin typeface="Advent Pro"/>
                <a:ea typeface="Advent Pro"/>
                <a:cs typeface="Advent Pro"/>
                <a:sym typeface="Advent Pro"/>
              </a:rPr>
              <a:t>Presented by : Disha Khandade</a:t>
            </a:r>
            <a:r>
              <a:rPr lang="en" sz="2000">
                <a:solidFill>
                  <a:srgbClr val="FFFFFF"/>
                </a:solidFill>
                <a:latin typeface="Advent Pro"/>
                <a:ea typeface="Advent Pro"/>
                <a:cs typeface="Advent Pro"/>
                <a:sym typeface="Advent Pro"/>
              </a:rPr>
              <a:t> </a:t>
            </a:r>
            <a:endParaRPr sz="2000">
              <a:solidFill>
                <a:srgbClr val="FFFFFF"/>
              </a:solidFill>
              <a:latin typeface="Advent Pro"/>
              <a:ea typeface="Advent Pro"/>
              <a:cs typeface="Advent Pro"/>
              <a:sym typeface="Advent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4"/>
          <p:cNvSpPr txBox="1"/>
          <p:nvPr/>
        </p:nvSpPr>
        <p:spPr>
          <a:xfrm>
            <a:off x="406990" y="883051"/>
            <a:ext cx="7216500" cy="61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FFFFFF"/>
                </a:solidFill>
                <a:latin typeface="Advent Pro"/>
                <a:ea typeface="Advent Pro"/>
                <a:cs typeface="Advent Pro"/>
                <a:sym typeface="Advent Pro"/>
              </a:rPr>
              <a:t>Excisional new attachment procedure:</a:t>
            </a:r>
            <a:endParaRPr b="1" sz="2800">
              <a:solidFill>
                <a:srgbClr val="FFFFFF"/>
              </a:solidFill>
              <a:latin typeface="Advent Pro"/>
              <a:ea typeface="Advent Pro"/>
              <a:cs typeface="Advent Pro"/>
              <a:sym typeface="Advent Pro"/>
            </a:endParaRPr>
          </a:p>
        </p:txBody>
      </p:sp>
      <p:sp>
        <p:nvSpPr>
          <p:cNvPr id="120" name="Google Shape;120;p24"/>
          <p:cNvSpPr txBox="1"/>
          <p:nvPr/>
        </p:nvSpPr>
        <p:spPr>
          <a:xfrm>
            <a:off x="407000" y="2039714"/>
            <a:ext cx="6826500" cy="233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   The excisional new attachment procedure which was developed and used by the US Naval Dental Corps is a definitive subgingival curettage procedure that is performed with a knife.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  Its usefulness is very limited today as it has been found that most of the time healing occurs by formation of long junctional epithelium rather than any true new attachment</a:t>
            </a:r>
            <a:endParaRPr sz="2000">
              <a:solidFill>
                <a:srgbClr val="FFFFFF"/>
              </a:solidFill>
              <a:latin typeface="Advent Pro"/>
              <a:ea typeface="Advent Pro"/>
              <a:cs typeface="Advent Pro"/>
              <a:sym typeface="Advent Pr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5"/>
          <p:cNvPicPr preferRelativeResize="0"/>
          <p:nvPr/>
        </p:nvPicPr>
        <p:blipFill rotWithShape="1">
          <a:blip r:embed="rId3">
            <a:alphaModFix/>
          </a:blip>
          <a:srcRect b="23745" l="6831" r="14551" t="42987"/>
          <a:stretch/>
        </p:blipFill>
        <p:spPr>
          <a:xfrm>
            <a:off x="1688050" y="837675"/>
            <a:ext cx="5653800" cy="3971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6"/>
          <p:cNvSpPr txBox="1"/>
          <p:nvPr/>
        </p:nvSpPr>
        <p:spPr>
          <a:xfrm>
            <a:off x="467542" y="746091"/>
            <a:ext cx="5208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FFFFFF"/>
                </a:solidFill>
                <a:latin typeface="Advent Pro"/>
                <a:ea typeface="Advent Pro"/>
                <a:cs typeface="Advent Pro"/>
                <a:sym typeface="Advent Pro"/>
              </a:rPr>
              <a:t>Healing following sub-gingival curettage:</a:t>
            </a:r>
            <a:r>
              <a:rPr b="1" lang="en" sz="2400">
                <a:solidFill>
                  <a:srgbClr val="FFFFFF"/>
                </a:solidFill>
                <a:latin typeface="Advent Pro"/>
                <a:ea typeface="Advent Pro"/>
                <a:cs typeface="Advent Pro"/>
                <a:sym typeface="Advent Pro"/>
              </a:rPr>
              <a:t>:</a:t>
            </a:r>
            <a:endParaRPr b="1" sz="2400">
              <a:solidFill>
                <a:srgbClr val="FFFFFF"/>
              </a:solidFill>
              <a:latin typeface="Advent Pro"/>
              <a:ea typeface="Advent Pro"/>
              <a:cs typeface="Advent Pro"/>
              <a:sym typeface="Advent Pro"/>
            </a:endParaRPr>
          </a:p>
        </p:txBody>
      </p:sp>
      <p:sp>
        <p:nvSpPr>
          <p:cNvPr id="131" name="Google Shape;131;p26"/>
          <p:cNvSpPr txBox="1"/>
          <p:nvPr/>
        </p:nvSpPr>
        <p:spPr>
          <a:xfrm>
            <a:off x="467540" y="1994061"/>
            <a:ext cx="7405800" cy="233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1- Proliferation of granulation tissue occurs in 12 – 24 hours after the surgery.</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2- Epitheliazation starts in 24– 48 hours.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3- The gingival appearance and pocket epithelium return to normal within 2–3  weeks.</a:t>
            </a:r>
            <a:endParaRPr sz="2000">
              <a:solidFill>
                <a:srgbClr val="FFFFFF"/>
              </a:solidFill>
              <a:latin typeface="Advent Pro"/>
              <a:ea typeface="Advent Pro"/>
              <a:cs typeface="Advent Pro"/>
              <a:sym typeface="Advent Pr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7"/>
          <p:cNvSpPr txBox="1"/>
          <p:nvPr/>
        </p:nvSpPr>
        <p:spPr>
          <a:xfrm>
            <a:off x="567941" y="490005"/>
            <a:ext cx="5208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FFFF"/>
                </a:solidFill>
                <a:latin typeface="Advent Pro"/>
                <a:ea typeface="Advent Pro"/>
                <a:cs typeface="Advent Pro"/>
                <a:sym typeface="Advent Pro"/>
              </a:rPr>
              <a:t>Gingivoplasty: </a:t>
            </a:r>
            <a:endParaRPr b="1" sz="3000">
              <a:solidFill>
                <a:srgbClr val="FFFFFF"/>
              </a:solidFill>
              <a:latin typeface="Advent Pro"/>
              <a:ea typeface="Advent Pro"/>
              <a:cs typeface="Advent Pro"/>
              <a:sym typeface="Advent Pro"/>
            </a:endParaRPr>
          </a:p>
        </p:txBody>
      </p:sp>
      <p:sp>
        <p:nvSpPr>
          <p:cNvPr id="137" name="Google Shape;137;p27"/>
          <p:cNvSpPr txBox="1"/>
          <p:nvPr/>
        </p:nvSpPr>
        <p:spPr>
          <a:xfrm>
            <a:off x="467550" y="1866217"/>
            <a:ext cx="5856600" cy="233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    Gingivoplasty is a reshaping of the gingiva to create physiologic gingival contours with the sole purpose of recontouring the gingiva in the absence of pockets.</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   Gingivoplasty may be accomplished with a periodontal knife, a scalpel, rotary coarse diamond stones, or electrodes.</a:t>
            </a:r>
            <a:endParaRPr sz="2000">
              <a:solidFill>
                <a:srgbClr val="FFFFFF"/>
              </a:solidFill>
              <a:latin typeface="Advent Pro"/>
              <a:ea typeface="Advent Pro"/>
              <a:cs typeface="Advent Pro"/>
              <a:sym typeface="Advent Pr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8"/>
          <p:cNvSpPr txBox="1"/>
          <p:nvPr/>
        </p:nvSpPr>
        <p:spPr>
          <a:xfrm>
            <a:off x="466196" y="956096"/>
            <a:ext cx="5208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FFFFFF"/>
                </a:solidFill>
                <a:latin typeface="Advent Pro"/>
                <a:ea typeface="Advent Pro"/>
                <a:cs typeface="Advent Pro"/>
                <a:sym typeface="Advent Pro"/>
              </a:rPr>
              <a:t>Indications:</a:t>
            </a:r>
            <a:endParaRPr b="1" sz="2400">
              <a:solidFill>
                <a:srgbClr val="FFFFFF"/>
              </a:solidFill>
              <a:latin typeface="Advent Pro"/>
              <a:ea typeface="Advent Pro"/>
              <a:cs typeface="Advent Pro"/>
              <a:sym typeface="Advent Pro"/>
            </a:endParaRPr>
          </a:p>
        </p:txBody>
      </p:sp>
      <p:sp>
        <p:nvSpPr>
          <p:cNvPr id="143" name="Google Shape;143;p28"/>
          <p:cNvSpPr txBox="1"/>
          <p:nvPr/>
        </p:nvSpPr>
        <p:spPr>
          <a:xfrm>
            <a:off x="466200" y="2013973"/>
            <a:ext cx="6360000" cy="233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1. Deformities produced by gingival and periodontal diseases as gingival clefts, craters, shelf like inter dental papillae caused by ANUG.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2. Following gingivectomy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3. Unsatisfactory gingival contour following surgeries</a:t>
            </a:r>
            <a:endParaRPr sz="2000">
              <a:solidFill>
                <a:srgbClr val="FFFFFF"/>
              </a:solidFill>
              <a:latin typeface="Advent Pro"/>
              <a:ea typeface="Advent Pro"/>
              <a:cs typeface="Advent Pro"/>
              <a:sym typeface="Advent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9"/>
          <p:cNvSpPr txBox="1"/>
          <p:nvPr/>
        </p:nvSpPr>
        <p:spPr>
          <a:xfrm>
            <a:off x="292794" y="353474"/>
            <a:ext cx="5208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FFFFFF"/>
                </a:solidFill>
                <a:latin typeface="Advent Pro"/>
                <a:ea typeface="Advent Pro"/>
                <a:cs typeface="Advent Pro"/>
                <a:sym typeface="Advent Pro"/>
              </a:rPr>
              <a:t>Procedure</a:t>
            </a:r>
            <a:r>
              <a:rPr b="1" lang="en" sz="2500">
                <a:solidFill>
                  <a:srgbClr val="FFFFFF"/>
                </a:solidFill>
                <a:latin typeface="Advent Pro"/>
                <a:ea typeface="Advent Pro"/>
                <a:cs typeface="Advent Pro"/>
                <a:sym typeface="Advent Pro"/>
              </a:rPr>
              <a:t>:</a:t>
            </a:r>
            <a:endParaRPr b="1" sz="2400">
              <a:solidFill>
                <a:srgbClr val="FFFFFF"/>
              </a:solidFill>
              <a:latin typeface="Advent Pro"/>
              <a:ea typeface="Advent Pro"/>
              <a:cs typeface="Advent Pro"/>
              <a:sym typeface="Advent Pro"/>
            </a:endParaRPr>
          </a:p>
        </p:txBody>
      </p:sp>
      <p:sp>
        <p:nvSpPr>
          <p:cNvPr id="149" name="Google Shape;149;p29"/>
          <p:cNvSpPr txBox="1"/>
          <p:nvPr/>
        </p:nvSpPr>
        <p:spPr>
          <a:xfrm>
            <a:off x="292800" y="1146550"/>
            <a:ext cx="4653300" cy="3263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1. Gingi</a:t>
            </a:r>
            <a:r>
              <a:rPr lang="en" sz="2000">
                <a:solidFill>
                  <a:srgbClr val="FFFFFF"/>
                </a:solidFill>
                <a:latin typeface="Advent Pro"/>
                <a:ea typeface="Advent Pro"/>
                <a:cs typeface="Advent Pro"/>
                <a:sym typeface="Advent Pro"/>
              </a:rPr>
              <a:t>voplasty is done using a periodontal knife, a scalpel, a rotary coarse diamond stone or electrodes.</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2. It consists of tapering the gingival margin, creating a scalloped </a:t>
            </a:r>
            <a:r>
              <a:rPr lang="en" sz="2000">
                <a:solidFill>
                  <a:srgbClr val="FFFFFF"/>
                </a:solidFill>
                <a:latin typeface="Advent Pro"/>
                <a:ea typeface="Advent Pro"/>
                <a:cs typeface="Advent Pro"/>
                <a:sym typeface="Advent Pro"/>
              </a:rPr>
              <a:t>outline, thinning the attached gingiva and creating vertical interdental grooves and shaping the interdental papillae to provide spillways for the passage of food.</a:t>
            </a:r>
            <a:endParaRPr sz="2000">
              <a:solidFill>
                <a:srgbClr val="FFFFFF"/>
              </a:solidFill>
              <a:latin typeface="Advent Pro"/>
              <a:ea typeface="Advent Pro"/>
              <a:cs typeface="Advent Pro"/>
              <a:sym typeface="Advent Pro"/>
            </a:endParaRPr>
          </a:p>
        </p:txBody>
      </p:sp>
      <p:pic>
        <p:nvPicPr>
          <p:cNvPr id="150" name="Google Shape;150;p29"/>
          <p:cNvPicPr preferRelativeResize="0"/>
          <p:nvPr/>
        </p:nvPicPr>
        <p:blipFill rotWithShape="1">
          <a:blip r:embed="rId3">
            <a:alphaModFix/>
          </a:blip>
          <a:srcRect b="35144" l="6161" r="5694" t="32564"/>
          <a:stretch/>
        </p:blipFill>
        <p:spPr>
          <a:xfrm>
            <a:off x="5501700" y="1570975"/>
            <a:ext cx="2957699" cy="24142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0"/>
          <p:cNvSpPr txBox="1"/>
          <p:nvPr>
            <p:ph idx="2" type="title"/>
          </p:nvPr>
        </p:nvSpPr>
        <p:spPr>
          <a:xfrm>
            <a:off x="617025" y="398700"/>
            <a:ext cx="4137000" cy="520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400"/>
              <a:buNone/>
            </a:pPr>
            <a:r>
              <a:rPr lang="en"/>
              <a:t> </a:t>
            </a:r>
            <a:endParaRPr/>
          </a:p>
        </p:txBody>
      </p:sp>
      <p:sp>
        <p:nvSpPr>
          <p:cNvPr id="156" name="Google Shape;156;p30"/>
          <p:cNvSpPr txBox="1"/>
          <p:nvPr>
            <p:ph idx="2" type="title"/>
          </p:nvPr>
        </p:nvSpPr>
        <p:spPr>
          <a:xfrm>
            <a:off x="617025" y="398703"/>
            <a:ext cx="6501300" cy="520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400"/>
              <a:buNone/>
            </a:pPr>
            <a:r>
              <a:rPr b="1" lang="en" sz="3500"/>
              <a:t>Gingiv</a:t>
            </a:r>
            <a:r>
              <a:rPr b="1" lang="en" sz="3500"/>
              <a:t>ectomy</a:t>
            </a:r>
            <a:endParaRPr/>
          </a:p>
        </p:txBody>
      </p:sp>
      <p:sp>
        <p:nvSpPr>
          <p:cNvPr id="157" name="Google Shape;157;p30"/>
          <p:cNvSpPr txBox="1"/>
          <p:nvPr/>
        </p:nvSpPr>
        <p:spPr>
          <a:xfrm>
            <a:off x="273052" y="1507350"/>
            <a:ext cx="5179500" cy="3532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800">
                <a:solidFill>
                  <a:srgbClr val="CCCCCC"/>
                </a:solidFill>
                <a:latin typeface="Advent Pro"/>
                <a:ea typeface="Advent Pro"/>
                <a:cs typeface="Advent Pro"/>
                <a:sym typeface="Advent Pro"/>
              </a:rPr>
              <a:t>The word gingivectomy means </a:t>
            </a:r>
            <a:r>
              <a:rPr b="1" lang="en" sz="1800">
                <a:solidFill>
                  <a:srgbClr val="CCCCCC"/>
                </a:solidFill>
                <a:latin typeface="Advent Pro"/>
                <a:ea typeface="Advent Pro"/>
                <a:cs typeface="Advent Pro"/>
                <a:sym typeface="Advent Pro"/>
              </a:rPr>
              <a:t>“excision of the gingiva.”</a:t>
            </a:r>
            <a:r>
              <a:rPr lang="en" sz="1800">
                <a:solidFill>
                  <a:srgbClr val="CCCCCC"/>
                </a:solidFill>
                <a:latin typeface="Advent Pro"/>
                <a:ea typeface="Advent Pro"/>
                <a:cs typeface="Advent Pro"/>
                <a:sym typeface="Advent Pro"/>
              </a:rPr>
              <a:t> By removing the pocket wall, gingivectomy provides visibility and accessibility for complete calculus removal and the thorough smoothing of the roots. This creates a favorable environment for gingival healing and restoration of a physiologic gingival contour. The gingivectomy technique was widely performed in the past. Improved understanding of healing mechanisms and the development of more sophisticated flap methods have relegated the gingivectomy to a lesser role in the current repertoire of available techniques. However, it remains an effective form of treatment when indicated.</a:t>
            </a:r>
            <a:endParaRPr sz="1800">
              <a:solidFill>
                <a:srgbClr val="CCCCCC"/>
              </a:solidFill>
              <a:latin typeface="Advent Pro"/>
              <a:ea typeface="Advent Pro"/>
              <a:cs typeface="Advent Pro"/>
              <a:sym typeface="Advent Pro"/>
            </a:endParaRPr>
          </a:p>
        </p:txBody>
      </p:sp>
      <p:pic>
        <p:nvPicPr>
          <p:cNvPr id="158" name="Google Shape;158;p30"/>
          <p:cNvPicPr preferRelativeResize="0"/>
          <p:nvPr/>
        </p:nvPicPr>
        <p:blipFill rotWithShape="1">
          <a:blip r:embed="rId3">
            <a:alphaModFix/>
          </a:blip>
          <a:srcRect b="50189" l="5661" r="10705" t="21746"/>
          <a:stretch/>
        </p:blipFill>
        <p:spPr>
          <a:xfrm>
            <a:off x="5903854" y="2113437"/>
            <a:ext cx="2614100" cy="23203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1"/>
          <p:cNvSpPr txBox="1"/>
          <p:nvPr/>
        </p:nvSpPr>
        <p:spPr>
          <a:xfrm>
            <a:off x="658546" y="837397"/>
            <a:ext cx="5208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FFFFFF"/>
                </a:solidFill>
                <a:latin typeface="Advent Pro"/>
                <a:ea typeface="Advent Pro"/>
                <a:cs typeface="Advent Pro"/>
                <a:sym typeface="Advent Pro"/>
              </a:rPr>
              <a:t>Indications:</a:t>
            </a:r>
            <a:endParaRPr b="1" sz="2400">
              <a:solidFill>
                <a:srgbClr val="FFFFFF"/>
              </a:solidFill>
              <a:latin typeface="Advent Pro"/>
              <a:ea typeface="Advent Pro"/>
              <a:cs typeface="Advent Pro"/>
              <a:sym typeface="Advent Pro"/>
            </a:endParaRPr>
          </a:p>
        </p:txBody>
      </p:sp>
      <p:sp>
        <p:nvSpPr>
          <p:cNvPr id="164" name="Google Shape;164;p31"/>
          <p:cNvSpPr txBox="1"/>
          <p:nvPr/>
        </p:nvSpPr>
        <p:spPr>
          <a:xfrm>
            <a:off x="658549" y="1845068"/>
            <a:ext cx="7405800" cy="203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1. Elimination of suprabony pockets, regardless of their depth, if the pocket wall is fibrous and firm.</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2. Elimination of gingival enlargements.</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3. Elimination of suprabony periodontal abscesses.</a:t>
            </a:r>
            <a:endParaRPr sz="2000">
              <a:solidFill>
                <a:srgbClr val="FFFFFF"/>
              </a:solidFill>
              <a:latin typeface="Advent Pro"/>
              <a:ea typeface="Advent Pro"/>
              <a:cs typeface="Advent Pro"/>
              <a:sym typeface="Advent Pr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2"/>
          <p:cNvSpPr txBox="1"/>
          <p:nvPr/>
        </p:nvSpPr>
        <p:spPr>
          <a:xfrm>
            <a:off x="631466" y="1990701"/>
            <a:ext cx="7405800" cy="233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1. The need for osseous surgery or examination of the shape and morphology of bone.</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2. Situations in which the bottom of the pocket is apical to the mucogingival junction.</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3. Esthetic considerations, particularly in the anterior maxilla.</a:t>
            </a:r>
            <a:endParaRPr sz="2000">
              <a:solidFill>
                <a:srgbClr val="FFFFFF"/>
              </a:solidFill>
              <a:latin typeface="Advent Pro"/>
              <a:ea typeface="Advent Pro"/>
              <a:cs typeface="Advent Pro"/>
              <a:sym typeface="Advent Pro"/>
            </a:endParaRPr>
          </a:p>
        </p:txBody>
      </p:sp>
      <p:sp>
        <p:nvSpPr>
          <p:cNvPr id="170" name="Google Shape;170;p32"/>
          <p:cNvSpPr txBox="1"/>
          <p:nvPr/>
        </p:nvSpPr>
        <p:spPr>
          <a:xfrm>
            <a:off x="631476" y="699981"/>
            <a:ext cx="5208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FFFFFF"/>
                </a:solidFill>
                <a:latin typeface="Advent Pro"/>
                <a:ea typeface="Advent Pro"/>
                <a:cs typeface="Advent Pro"/>
                <a:sym typeface="Advent Pro"/>
              </a:rPr>
              <a:t>Contraindications:</a:t>
            </a:r>
            <a:endParaRPr b="1" sz="2400">
              <a:solidFill>
                <a:srgbClr val="FFFFFF"/>
              </a:solidFill>
              <a:latin typeface="Advent Pro"/>
              <a:ea typeface="Advent Pro"/>
              <a:cs typeface="Advent Pro"/>
              <a:sym typeface="Advent Pr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3"/>
          <p:cNvSpPr txBox="1"/>
          <p:nvPr/>
        </p:nvSpPr>
        <p:spPr>
          <a:xfrm>
            <a:off x="436154" y="472172"/>
            <a:ext cx="5208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FFFF"/>
                </a:solidFill>
                <a:latin typeface="Advent Pro"/>
                <a:ea typeface="Advent Pro"/>
                <a:cs typeface="Advent Pro"/>
                <a:sym typeface="Advent Pro"/>
              </a:rPr>
              <a:t>Types of Gingivectomy:</a:t>
            </a:r>
            <a:endParaRPr b="1" sz="3000">
              <a:solidFill>
                <a:srgbClr val="FFFFFF"/>
              </a:solidFill>
              <a:latin typeface="Advent Pro"/>
              <a:ea typeface="Advent Pro"/>
              <a:cs typeface="Advent Pro"/>
              <a:sym typeface="Advent Pro"/>
            </a:endParaRPr>
          </a:p>
        </p:txBody>
      </p:sp>
      <p:pic>
        <p:nvPicPr>
          <p:cNvPr id="176" name="Google Shape;176;p33"/>
          <p:cNvPicPr preferRelativeResize="0"/>
          <p:nvPr/>
        </p:nvPicPr>
        <p:blipFill rotWithShape="1">
          <a:blip r:embed="rId3">
            <a:alphaModFix/>
          </a:blip>
          <a:srcRect b="43994" l="4686" r="9166" t="34128"/>
          <a:stretch/>
        </p:blipFill>
        <p:spPr>
          <a:xfrm>
            <a:off x="436150" y="1631332"/>
            <a:ext cx="6169449" cy="3332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idx="2" type="title"/>
          </p:nvPr>
        </p:nvSpPr>
        <p:spPr>
          <a:xfrm>
            <a:off x="817800" y="444350"/>
            <a:ext cx="4137000" cy="81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400"/>
              <a:buNone/>
            </a:pPr>
            <a:r>
              <a:rPr b="1" lang="en" sz="2800"/>
              <a:t>CONTENTS</a:t>
            </a:r>
            <a:endParaRPr b="1" sz="2800"/>
          </a:p>
        </p:txBody>
      </p:sp>
      <p:sp>
        <p:nvSpPr>
          <p:cNvPr id="72" name="Google Shape;72;p16"/>
          <p:cNvSpPr txBox="1"/>
          <p:nvPr/>
        </p:nvSpPr>
        <p:spPr>
          <a:xfrm>
            <a:off x="817803" y="1857119"/>
            <a:ext cx="4921500" cy="2647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FFFFFF"/>
              </a:buClr>
              <a:buSzPts val="2000"/>
              <a:buFont typeface="Advent Pro"/>
              <a:buAutoNum type="arabicPeriod"/>
            </a:pPr>
            <a:r>
              <a:rPr lang="en" sz="2000">
                <a:solidFill>
                  <a:srgbClr val="FFFFFF"/>
                </a:solidFill>
                <a:latin typeface="Advent Pro"/>
                <a:ea typeface="Advent Pro"/>
                <a:cs typeface="Advent Pro"/>
                <a:sym typeface="Advent Pro"/>
              </a:rPr>
              <a:t>Introduction</a:t>
            </a:r>
            <a:endParaRPr sz="2000">
              <a:solidFill>
                <a:srgbClr val="FFFFFF"/>
              </a:solidFill>
              <a:latin typeface="Advent Pro"/>
              <a:ea typeface="Advent Pro"/>
              <a:cs typeface="Advent Pro"/>
              <a:sym typeface="Advent Pro"/>
            </a:endParaRPr>
          </a:p>
          <a:p>
            <a:pPr indent="-355600" lvl="0" marL="457200" rtl="0" algn="l">
              <a:spcBef>
                <a:spcPts val="0"/>
              </a:spcBef>
              <a:spcAft>
                <a:spcPts val="0"/>
              </a:spcAft>
              <a:buClr>
                <a:srgbClr val="FFFFFF"/>
              </a:buClr>
              <a:buSzPts val="2000"/>
              <a:buFont typeface="Advent Pro"/>
              <a:buAutoNum type="arabicPeriod"/>
            </a:pPr>
            <a:r>
              <a:rPr lang="en" sz="2000">
                <a:solidFill>
                  <a:srgbClr val="FFFFFF"/>
                </a:solidFill>
                <a:latin typeface="Advent Pro"/>
                <a:ea typeface="Advent Pro"/>
                <a:cs typeface="Advent Pro"/>
                <a:sym typeface="Advent Pro"/>
              </a:rPr>
              <a:t>Gingival curettage</a:t>
            </a:r>
            <a:endParaRPr sz="2000">
              <a:solidFill>
                <a:srgbClr val="FFFFFF"/>
              </a:solidFill>
              <a:latin typeface="Advent Pro"/>
              <a:ea typeface="Advent Pro"/>
              <a:cs typeface="Advent Pro"/>
              <a:sym typeface="Advent Pro"/>
            </a:endParaRPr>
          </a:p>
          <a:p>
            <a:pPr indent="-355600" lvl="0" marL="457200" rtl="0" algn="l">
              <a:spcBef>
                <a:spcPts val="0"/>
              </a:spcBef>
              <a:spcAft>
                <a:spcPts val="0"/>
              </a:spcAft>
              <a:buClr>
                <a:srgbClr val="FFFFFF"/>
              </a:buClr>
              <a:buSzPts val="2000"/>
              <a:buFont typeface="Advent Pro"/>
              <a:buAutoNum type="arabicPeriod"/>
            </a:pPr>
            <a:r>
              <a:rPr lang="en" sz="2000">
                <a:solidFill>
                  <a:srgbClr val="FFFFFF"/>
                </a:solidFill>
                <a:latin typeface="Advent Pro"/>
                <a:ea typeface="Advent Pro"/>
                <a:cs typeface="Advent Pro"/>
                <a:sym typeface="Advent Pro"/>
              </a:rPr>
              <a:t>Gingivoplasty</a:t>
            </a:r>
            <a:endParaRPr sz="2000">
              <a:solidFill>
                <a:srgbClr val="FFFFFF"/>
              </a:solidFill>
              <a:latin typeface="Advent Pro"/>
              <a:ea typeface="Advent Pro"/>
              <a:cs typeface="Advent Pro"/>
              <a:sym typeface="Advent Pro"/>
            </a:endParaRPr>
          </a:p>
          <a:p>
            <a:pPr indent="-355600" lvl="0" marL="457200" rtl="0" algn="l">
              <a:spcBef>
                <a:spcPts val="0"/>
              </a:spcBef>
              <a:spcAft>
                <a:spcPts val="0"/>
              </a:spcAft>
              <a:buClr>
                <a:srgbClr val="FFFFFF"/>
              </a:buClr>
              <a:buSzPts val="2000"/>
              <a:buFont typeface="Advent Pro"/>
              <a:buAutoNum type="arabicPeriod"/>
            </a:pPr>
            <a:r>
              <a:rPr lang="en" sz="2000">
                <a:solidFill>
                  <a:srgbClr val="FFFFFF"/>
                </a:solidFill>
                <a:latin typeface="Advent Pro"/>
                <a:ea typeface="Advent Pro"/>
                <a:cs typeface="Advent Pro"/>
                <a:sym typeface="Advent Pro"/>
              </a:rPr>
              <a:t>Gingivectomy </a:t>
            </a:r>
            <a:endParaRPr sz="2000">
              <a:solidFill>
                <a:srgbClr val="FFFFFF"/>
              </a:solidFill>
              <a:latin typeface="Advent Pro"/>
              <a:ea typeface="Advent Pro"/>
              <a:cs typeface="Advent Pro"/>
              <a:sym typeface="Advent Pro"/>
            </a:endParaRPr>
          </a:p>
          <a:p>
            <a:pPr indent="-355600" lvl="0" marL="457200" rtl="0" algn="l">
              <a:spcBef>
                <a:spcPts val="0"/>
              </a:spcBef>
              <a:spcAft>
                <a:spcPts val="0"/>
              </a:spcAft>
              <a:buClr>
                <a:srgbClr val="FFFFFF"/>
              </a:buClr>
              <a:buSzPts val="2000"/>
              <a:buFont typeface="Advent Pro"/>
              <a:buAutoNum type="arabicPeriod"/>
            </a:pPr>
            <a:r>
              <a:rPr lang="en" sz="2000">
                <a:solidFill>
                  <a:srgbClr val="FFFFFF"/>
                </a:solidFill>
                <a:latin typeface="Advent Pro"/>
                <a:ea typeface="Advent Pro"/>
                <a:cs typeface="Advent Pro"/>
                <a:sym typeface="Advent Pro"/>
              </a:rPr>
              <a:t>Gingivectomy by Electrosurgery</a:t>
            </a:r>
            <a:endParaRPr sz="2000">
              <a:solidFill>
                <a:srgbClr val="FFFFFF"/>
              </a:solidFill>
              <a:latin typeface="Advent Pro"/>
              <a:ea typeface="Advent Pro"/>
              <a:cs typeface="Advent Pro"/>
              <a:sym typeface="Advent Pro"/>
            </a:endParaRPr>
          </a:p>
          <a:p>
            <a:pPr indent="-355600" lvl="0" marL="457200" rtl="0" algn="l">
              <a:spcBef>
                <a:spcPts val="0"/>
              </a:spcBef>
              <a:spcAft>
                <a:spcPts val="0"/>
              </a:spcAft>
              <a:buClr>
                <a:srgbClr val="FFFFFF"/>
              </a:buClr>
              <a:buSzPts val="2000"/>
              <a:buFont typeface="Advent Pro"/>
              <a:buAutoNum type="arabicPeriod"/>
            </a:pPr>
            <a:r>
              <a:rPr lang="en" sz="2000">
                <a:solidFill>
                  <a:srgbClr val="FFFFFF"/>
                </a:solidFill>
                <a:latin typeface="Advent Pro"/>
                <a:ea typeface="Advent Pro"/>
                <a:cs typeface="Advent Pro"/>
                <a:sym typeface="Advent Pro"/>
              </a:rPr>
              <a:t>Laser Gingivectomy</a:t>
            </a:r>
            <a:endParaRPr sz="2000">
              <a:solidFill>
                <a:srgbClr val="FFFFFF"/>
              </a:solidFill>
              <a:latin typeface="Advent Pro"/>
              <a:ea typeface="Advent Pro"/>
              <a:cs typeface="Advent Pro"/>
              <a:sym typeface="Advent Pro"/>
            </a:endParaRPr>
          </a:p>
          <a:p>
            <a:pPr indent="-355600" lvl="0" marL="457200" rtl="0" algn="l">
              <a:spcBef>
                <a:spcPts val="0"/>
              </a:spcBef>
              <a:spcAft>
                <a:spcPts val="0"/>
              </a:spcAft>
              <a:buClr>
                <a:srgbClr val="FFFFFF"/>
              </a:buClr>
              <a:buSzPts val="2000"/>
              <a:buFont typeface="Advent Pro"/>
              <a:buAutoNum type="arabicPeriod"/>
            </a:pPr>
            <a:r>
              <a:rPr lang="en" sz="2000">
                <a:solidFill>
                  <a:srgbClr val="FFFFFF"/>
                </a:solidFill>
                <a:latin typeface="Advent Pro"/>
                <a:ea typeface="Advent Pro"/>
                <a:cs typeface="Advent Pro"/>
                <a:sym typeface="Advent Pro"/>
              </a:rPr>
              <a:t>Gingivectomy by Chemosurgery</a:t>
            </a:r>
            <a:endParaRPr sz="2000">
              <a:solidFill>
                <a:srgbClr val="FFFFFF"/>
              </a:solidFill>
              <a:latin typeface="Advent Pro"/>
              <a:ea typeface="Advent Pro"/>
              <a:cs typeface="Advent Pro"/>
              <a:sym typeface="Advent Pro"/>
            </a:endParaRPr>
          </a:p>
          <a:p>
            <a:pPr indent="-355600" lvl="0" marL="457200" rtl="0" algn="l">
              <a:spcBef>
                <a:spcPts val="0"/>
              </a:spcBef>
              <a:spcAft>
                <a:spcPts val="0"/>
              </a:spcAft>
              <a:buClr>
                <a:srgbClr val="FFFFFF"/>
              </a:buClr>
              <a:buSzPts val="2000"/>
              <a:buFont typeface="Advent Pro"/>
              <a:buAutoNum type="arabicPeriod"/>
            </a:pPr>
            <a:r>
              <a:rPr lang="en" sz="2000">
                <a:solidFill>
                  <a:srgbClr val="FFFFFF"/>
                </a:solidFill>
                <a:latin typeface="Advent Pro"/>
                <a:ea typeface="Advent Pro"/>
                <a:cs typeface="Advent Pro"/>
                <a:sym typeface="Advent Pro"/>
              </a:rPr>
              <a:t>References </a:t>
            </a:r>
            <a:endParaRPr sz="2000">
              <a:solidFill>
                <a:srgbClr val="FFFFFF"/>
              </a:solidFill>
              <a:latin typeface="Advent Pro"/>
              <a:ea typeface="Advent Pro"/>
              <a:cs typeface="Advent Pro"/>
              <a:sym typeface="Advent Pr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idx="2" type="title"/>
          </p:nvPr>
        </p:nvSpPr>
        <p:spPr>
          <a:xfrm>
            <a:off x="617025" y="398700"/>
            <a:ext cx="6136200" cy="821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400"/>
              <a:buNone/>
            </a:pPr>
            <a:r>
              <a:rPr b="1" lang="en" sz="3000"/>
              <a:t>Surgical Gingivectomy:</a:t>
            </a:r>
            <a:endParaRPr/>
          </a:p>
        </p:txBody>
      </p:sp>
      <p:sp>
        <p:nvSpPr>
          <p:cNvPr id="182" name="Google Shape;182;p34"/>
          <p:cNvSpPr txBox="1"/>
          <p:nvPr/>
        </p:nvSpPr>
        <p:spPr>
          <a:xfrm>
            <a:off x="467551" y="1994050"/>
            <a:ext cx="3201000" cy="233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2000">
                <a:solidFill>
                  <a:srgbClr val="FFFFFF"/>
                </a:solidFill>
                <a:latin typeface="Advent Pro"/>
                <a:ea typeface="Advent Pro"/>
                <a:cs typeface="Advent Pro"/>
                <a:sym typeface="Advent Pro"/>
              </a:rPr>
              <a:t>Step 1 : </a:t>
            </a:r>
            <a:r>
              <a:rPr lang="en" sz="2000">
                <a:solidFill>
                  <a:srgbClr val="FFFFFF"/>
                </a:solidFill>
                <a:latin typeface="Advent Pro"/>
                <a:ea typeface="Advent Pro"/>
                <a:cs typeface="Advent Pro"/>
                <a:sym typeface="Advent Pro"/>
              </a:rPr>
              <a:t>The pockets on each surface are explored with a periodontal probe</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and marked with a pocket marker. Each pocket is marked in several areas to outline its course on each surface</a:t>
            </a:r>
            <a:endParaRPr sz="2000">
              <a:solidFill>
                <a:srgbClr val="FFFFFF"/>
              </a:solidFill>
              <a:latin typeface="Advent Pro"/>
              <a:ea typeface="Advent Pro"/>
              <a:cs typeface="Advent Pro"/>
              <a:sym typeface="Advent Pro"/>
            </a:endParaRPr>
          </a:p>
        </p:txBody>
      </p:sp>
      <p:pic>
        <p:nvPicPr>
          <p:cNvPr id="183" name="Google Shape;183;p34"/>
          <p:cNvPicPr preferRelativeResize="0"/>
          <p:nvPr/>
        </p:nvPicPr>
        <p:blipFill rotWithShape="1">
          <a:blip r:embed="rId3">
            <a:alphaModFix/>
          </a:blip>
          <a:srcRect b="19106" l="6264" r="16011" t="43362"/>
          <a:stretch/>
        </p:blipFill>
        <p:spPr>
          <a:xfrm>
            <a:off x="4860531" y="1860437"/>
            <a:ext cx="3201001" cy="26069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5"/>
          <p:cNvSpPr txBox="1"/>
          <p:nvPr/>
        </p:nvSpPr>
        <p:spPr>
          <a:xfrm>
            <a:off x="491832" y="835475"/>
            <a:ext cx="7621200" cy="3879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2000">
                <a:solidFill>
                  <a:srgbClr val="FFFFFF"/>
                </a:solidFill>
                <a:latin typeface="Advent Pro"/>
                <a:ea typeface="Advent Pro"/>
                <a:cs typeface="Advent Pro"/>
                <a:sym typeface="Advent Pro"/>
              </a:rPr>
              <a:t>Step 2 : </a:t>
            </a:r>
            <a:r>
              <a:rPr lang="en" sz="2000">
                <a:solidFill>
                  <a:srgbClr val="FFFFFF"/>
                </a:solidFill>
                <a:latin typeface="Advent Pro"/>
                <a:ea typeface="Advent Pro"/>
                <a:cs typeface="Advent Pro"/>
                <a:sym typeface="Advent Pro"/>
              </a:rPr>
              <a:t>Periodontal knives (e.g., Kirkland knives) are used for incisions on the facial and lingual surfaces and on those distal to the terminal tooth in the arch. Orban periodontal knives are used for interdental incisions. Bard–Parker blades (nos. 12 and 15) as well as scissors are used as auxiliary instruments.</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   The incision is started apical to the points marking the course of the pockets, and it is directed coronally to a point between the base of the pocket and the crest of the bone.</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   Either interrupted or continuous incisions may be used. The incision should be beveled at approximately 45 degrees to the tooth surface,</a:t>
            </a:r>
            <a:endParaRPr sz="2000">
              <a:solidFill>
                <a:srgbClr val="FFFFFF"/>
              </a:solidFill>
              <a:latin typeface="Advent Pro"/>
              <a:ea typeface="Advent Pro"/>
              <a:cs typeface="Advent Pro"/>
              <a:sym typeface="Advent Pr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36"/>
          <p:cNvPicPr preferRelativeResize="0"/>
          <p:nvPr/>
        </p:nvPicPr>
        <p:blipFill rotWithShape="1">
          <a:blip r:embed="rId3">
            <a:alphaModFix/>
          </a:blip>
          <a:srcRect b="18751" l="2301" r="2587" t="62210"/>
          <a:stretch/>
        </p:blipFill>
        <p:spPr>
          <a:xfrm>
            <a:off x="1313875" y="293650"/>
            <a:ext cx="6516250" cy="45562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7"/>
          <p:cNvSpPr txBox="1"/>
          <p:nvPr/>
        </p:nvSpPr>
        <p:spPr>
          <a:xfrm>
            <a:off x="323100" y="1190400"/>
            <a:ext cx="6730800" cy="800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2000">
                <a:solidFill>
                  <a:srgbClr val="FFFFFF"/>
                </a:solidFill>
                <a:latin typeface="Advent Pro"/>
                <a:ea typeface="Advent Pro"/>
                <a:cs typeface="Advent Pro"/>
                <a:sym typeface="Advent Pro"/>
              </a:rPr>
              <a:t>Step 3 : </a:t>
            </a:r>
            <a:r>
              <a:rPr lang="en" sz="2000">
                <a:solidFill>
                  <a:srgbClr val="FFFFFF"/>
                </a:solidFill>
                <a:latin typeface="Advent Pro"/>
                <a:ea typeface="Advent Pro"/>
                <a:cs typeface="Advent Pro"/>
                <a:sym typeface="Advent Pro"/>
              </a:rPr>
              <a:t>Remove the excised pocket wall, clean the area, and closely examine the root surface. </a:t>
            </a:r>
            <a:endParaRPr sz="2000">
              <a:solidFill>
                <a:srgbClr val="FFFFFF"/>
              </a:solidFill>
              <a:latin typeface="Advent Pro"/>
              <a:ea typeface="Advent Pro"/>
              <a:cs typeface="Advent Pro"/>
              <a:sym typeface="Advent Pro"/>
            </a:endParaRPr>
          </a:p>
        </p:txBody>
      </p:sp>
      <p:sp>
        <p:nvSpPr>
          <p:cNvPr id="199" name="Google Shape;199;p37"/>
          <p:cNvSpPr txBox="1"/>
          <p:nvPr/>
        </p:nvSpPr>
        <p:spPr>
          <a:xfrm>
            <a:off x="323100" y="2316125"/>
            <a:ext cx="67308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2000">
                <a:solidFill>
                  <a:srgbClr val="FFFFFF"/>
                </a:solidFill>
                <a:latin typeface="Advent Pro"/>
                <a:ea typeface="Advent Pro"/>
                <a:cs typeface="Advent Pro"/>
                <a:sym typeface="Advent Pro"/>
              </a:rPr>
              <a:t>Step 4 : </a:t>
            </a:r>
            <a:r>
              <a:rPr lang="en" sz="2000">
                <a:solidFill>
                  <a:srgbClr val="FFFFFF"/>
                </a:solidFill>
                <a:latin typeface="Advent Pro"/>
                <a:ea typeface="Advent Pro"/>
                <a:cs typeface="Advent Pro"/>
                <a:sym typeface="Advent Pro"/>
              </a:rPr>
              <a:t>Carefully curette the granulation tissue and remove any remaining calculus and necrotic cementum to leave a smooth and clean surface.</a:t>
            </a:r>
            <a:endParaRPr sz="2000">
              <a:solidFill>
                <a:srgbClr val="FFFFFF"/>
              </a:solidFill>
              <a:latin typeface="Advent Pro"/>
              <a:ea typeface="Advent Pro"/>
              <a:cs typeface="Advent Pro"/>
              <a:sym typeface="Advent Pro"/>
            </a:endParaRPr>
          </a:p>
        </p:txBody>
      </p:sp>
      <p:sp>
        <p:nvSpPr>
          <p:cNvPr id="200" name="Google Shape;200;p37"/>
          <p:cNvSpPr txBox="1"/>
          <p:nvPr/>
        </p:nvSpPr>
        <p:spPr>
          <a:xfrm>
            <a:off x="323100" y="3749649"/>
            <a:ext cx="6730800" cy="492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2000">
                <a:solidFill>
                  <a:srgbClr val="FFFFFF"/>
                </a:solidFill>
                <a:latin typeface="Advent Pro"/>
                <a:ea typeface="Advent Pro"/>
                <a:cs typeface="Advent Pro"/>
                <a:sym typeface="Advent Pro"/>
              </a:rPr>
              <a:t>Step 5 : </a:t>
            </a:r>
            <a:r>
              <a:rPr lang="en" sz="2000">
                <a:solidFill>
                  <a:srgbClr val="FFFFFF"/>
                </a:solidFill>
                <a:latin typeface="Advent Pro"/>
                <a:ea typeface="Advent Pro"/>
                <a:cs typeface="Advent Pro"/>
                <a:sym typeface="Advent Pro"/>
              </a:rPr>
              <a:t>Cover the area with a surgical pack.</a:t>
            </a:r>
            <a:endParaRPr sz="2000">
              <a:solidFill>
                <a:srgbClr val="FFFFFF"/>
              </a:solidFill>
              <a:latin typeface="Advent Pro"/>
              <a:ea typeface="Advent Pro"/>
              <a:cs typeface="Advent Pro"/>
              <a:sym typeface="Advent Pr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8"/>
          <p:cNvPicPr preferRelativeResize="0"/>
          <p:nvPr/>
        </p:nvPicPr>
        <p:blipFill rotWithShape="1">
          <a:blip r:embed="rId3">
            <a:alphaModFix/>
          </a:blip>
          <a:srcRect b="11832" l="0" r="0" t="50000"/>
          <a:stretch/>
        </p:blipFill>
        <p:spPr>
          <a:xfrm>
            <a:off x="1240875" y="211500"/>
            <a:ext cx="6374500" cy="47433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9"/>
          <p:cNvSpPr txBox="1"/>
          <p:nvPr/>
        </p:nvSpPr>
        <p:spPr>
          <a:xfrm>
            <a:off x="491249" y="536092"/>
            <a:ext cx="6272100" cy="61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FFFFFF"/>
                </a:solidFill>
                <a:latin typeface="Advent Pro"/>
                <a:ea typeface="Advent Pro"/>
                <a:cs typeface="Advent Pro"/>
                <a:sym typeface="Advent Pro"/>
              </a:rPr>
              <a:t>Healing after Surgical Gingivectomy</a:t>
            </a:r>
            <a:r>
              <a:rPr b="1" lang="en" sz="2800">
                <a:solidFill>
                  <a:srgbClr val="FFFFFF"/>
                </a:solidFill>
                <a:latin typeface="Advent Pro"/>
                <a:ea typeface="Advent Pro"/>
                <a:cs typeface="Advent Pro"/>
                <a:sym typeface="Advent Pro"/>
              </a:rPr>
              <a:t>:</a:t>
            </a:r>
            <a:endParaRPr b="1" sz="2800">
              <a:solidFill>
                <a:srgbClr val="FFFFFF"/>
              </a:solidFill>
              <a:latin typeface="Advent Pro"/>
              <a:ea typeface="Advent Pro"/>
              <a:cs typeface="Advent Pro"/>
              <a:sym typeface="Advent Pro"/>
            </a:endParaRPr>
          </a:p>
        </p:txBody>
      </p:sp>
      <p:sp>
        <p:nvSpPr>
          <p:cNvPr id="211" name="Google Shape;211;p39"/>
          <p:cNvSpPr txBox="1"/>
          <p:nvPr/>
        </p:nvSpPr>
        <p:spPr>
          <a:xfrm>
            <a:off x="491250" y="1552979"/>
            <a:ext cx="7795200" cy="3263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1-The initial response after gingivectomy is clot formation.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2-Underlying tissue become acutely inflammed with some necrosis.</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3- The clot is replaced by granulations tissue.</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4- After 24 Hours, increased in new connective tissue cells mainly fibroblasts and angioblasts.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0"/>
          <p:cNvSpPr txBox="1"/>
          <p:nvPr/>
        </p:nvSpPr>
        <p:spPr>
          <a:xfrm>
            <a:off x="491250" y="1206015"/>
            <a:ext cx="7795200" cy="3570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5- Capillaries derived from blood vessels of periodontal ligament migrates into the granulation tissue and within two weeks they connect with gingival vessels.</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6- Then, epithelial cells at the margin start to migrate over the granulation tissue separating it from the clot.</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7-Epithelial cells advance by tumbling action</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8-Surface epithelialization is generally complete after 5 to 14 days.</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1"/>
          <p:cNvSpPr txBox="1"/>
          <p:nvPr>
            <p:ph idx="2" type="title"/>
          </p:nvPr>
        </p:nvSpPr>
        <p:spPr>
          <a:xfrm>
            <a:off x="617025" y="398700"/>
            <a:ext cx="6136200" cy="821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400"/>
              <a:buNone/>
            </a:pPr>
            <a:r>
              <a:rPr b="1" lang="en" sz="3000"/>
              <a:t>Gingivectomy by electrosurgery</a:t>
            </a:r>
            <a:r>
              <a:rPr lang="en"/>
              <a:t> </a:t>
            </a:r>
            <a:endParaRPr/>
          </a:p>
        </p:txBody>
      </p:sp>
      <p:sp>
        <p:nvSpPr>
          <p:cNvPr id="222" name="Google Shape;222;p41"/>
          <p:cNvSpPr txBox="1"/>
          <p:nvPr/>
        </p:nvSpPr>
        <p:spPr>
          <a:xfrm>
            <a:off x="617025" y="2237399"/>
            <a:ext cx="6730800" cy="1444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2200">
                <a:solidFill>
                  <a:srgbClr val="FFFFFF"/>
                </a:solidFill>
                <a:latin typeface="Advent Pro"/>
                <a:ea typeface="Advent Pro"/>
                <a:cs typeface="Advent Pro"/>
                <a:sym typeface="Advent Pro"/>
              </a:rPr>
              <a:t>Indications : </a:t>
            </a:r>
            <a:r>
              <a:rPr lang="en" sz="2000">
                <a:solidFill>
                  <a:srgbClr val="FFFFFF"/>
                </a:solidFill>
                <a:latin typeface="Advent Pro"/>
                <a:ea typeface="Advent Pro"/>
                <a:cs typeface="Advent Pro"/>
                <a:sym typeface="Advent Pro"/>
              </a:rPr>
              <a:t>It should be limited to superficial procedures such as removal of gingival enlargements, gingivoplasty, relocation of frenum and muscle attachments and incisions of periodontal abscesses.</a:t>
            </a:r>
            <a:endParaRPr sz="2000">
              <a:solidFill>
                <a:srgbClr val="FFFFFF"/>
              </a:solidFill>
              <a:latin typeface="Advent Pro"/>
              <a:ea typeface="Advent Pro"/>
              <a:cs typeface="Advent Pro"/>
              <a:sym typeface="Advent Pr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42"/>
          <p:cNvPicPr preferRelativeResize="0"/>
          <p:nvPr/>
        </p:nvPicPr>
        <p:blipFill rotWithShape="1">
          <a:blip r:embed="rId3">
            <a:alphaModFix/>
          </a:blip>
          <a:srcRect b="34286" l="0" r="0" t="29804"/>
          <a:stretch/>
        </p:blipFill>
        <p:spPr>
          <a:xfrm>
            <a:off x="1373175" y="248025"/>
            <a:ext cx="6397650" cy="46474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3"/>
          <p:cNvSpPr txBox="1"/>
          <p:nvPr/>
        </p:nvSpPr>
        <p:spPr>
          <a:xfrm>
            <a:off x="498646" y="810031"/>
            <a:ext cx="5208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FFFFFF"/>
                </a:solidFill>
                <a:latin typeface="Advent Pro"/>
                <a:ea typeface="Advent Pro"/>
                <a:cs typeface="Advent Pro"/>
                <a:sym typeface="Advent Pro"/>
              </a:rPr>
              <a:t>Advantages:</a:t>
            </a:r>
            <a:endParaRPr b="1" sz="2400">
              <a:solidFill>
                <a:srgbClr val="FFFFFF"/>
              </a:solidFill>
              <a:latin typeface="Advent Pro"/>
              <a:ea typeface="Advent Pro"/>
              <a:cs typeface="Advent Pro"/>
              <a:sym typeface="Advent Pro"/>
            </a:endParaRPr>
          </a:p>
        </p:txBody>
      </p:sp>
      <p:sp>
        <p:nvSpPr>
          <p:cNvPr id="233" name="Google Shape;233;p43"/>
          <p:cNvSpPr txBox="1"/>
          <p:nvPr/>
        </p:nvSpPr>
        <p:spPr>
          <a:xfrm>
            <a:off x="498640" y="1687624"/>
            <a:ext cx="74058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1. Hemostatic effect.</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2. Electrosurgery permits adequate contouring of the tissue.</a:t>
            </a:r>
            <a:endParaRPr sz="2000">
              <a:solidFill>
                <a:srgbClr val="FFFFFF"/>
              </a:solidFill>
              <a:latin typeface="Advent Pro"/>
              <a:ea typeface="Advent Pro"/>
              <a:cs typeface="Advent Pro"/>
              <a:sym typeface="Advent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7"/>
          <p:cNvSpPr txBox="1"/>
          <p:nvPr>
            <p:ph idx="2" type="title"/>
          </p:nvPr>
        </p:nvSpPr>
        <p:spPr>
          <a:xfrm>
            <a:off x="817800" y="444350"/>
            <a:ext cx="4137000" cy="81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400"/>
              <a:buNone/>
            </a:pPr>
            <a:r>
              <a:rPr b="1" lang="en" sz="3500"/>
              <a:t>Introduction</a:t>
            </a:r>
            <a:r>
              <a:rPr lang="en"/>
              <a:t> </a:t>
            </a:r>
            <a:endParaRPr/>
          </a:p>
        </p:txBody>
      </p:sp>
      <p:sp>
        <p:nvSpPr>
          <p:cNvPr id="78" name="Google Shape;78;p17"/>
          <p:cNvSpPr txBox="1"/>
          <p:nvPr/>
        </p:nvSpPr>
        <p:spPr>
          <a:xfrm>
            <a:off x="510750" y="2224825"/>
            <a:ext cx="7242000" cy="203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Periodontal pocket reduction surgery limited to the gingival tissues only and not involving the underlying osseous structures, without the use of flap surgery, can be classified as gingival curettage, gingivectomy and gingivoplasty. Both gingival curettage and gingivectomy have</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limited use currently because of the change in the understanding of etiology of periodontal disease.</a:t>
            </a:r>
            <a:endParaRPr sz="2000">
              <a:solidFill>
                <a:srgbClr val="FFFFFF"/>
              </a:solidFill>
              <a:latin typeface="Advent Pro"/>
              <a:ea typeface="Advent Pro"/>
              <a:cs typeface="Advent Pro"/>
              <a:sym typeface="Advent Pr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4"/>
          <p:cNvSpPr txBox="1"/>
          <p:nvPr/>
        </p:nvSpPr>
        <p:spPr>
          <a:xfrm>
            <a:off x="454046" y="441565"/>
            <a:ext cx="5208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FFFFFF"/>
                </a:solidFill>
                <a:latin typeface="Advent Pro"/>
                <a:ea typeface="Advent Pro"/>
                <a:cs typeface="Advent Pro"/>
                <a:sym typeface="Advent Pro"/>
              </a:rPr>
              <a:t>Disadvantages</a:t>
            </a:r>
            <a:r>
              <a:rPr b="1" lang="en" sz="2500">
                <a:solidFill>
                  <a:srgbClr val="FFFFFF"/>
                </a:solidFill>
                <a:latin typeface="Advent Pro"/>
                <a:ea typeface="Advent Pro"/>
                <a:cs typeface="Advent Pro"/>
                <a:sym typeface="Advent Pro"/>
              </a:rPr>
              <a:t>:</a:t>
            </a:r>
            <a:endParaRPr b="1" sz="2400">
              <a:solidFill>
                <a:srgbClr val="FFFFFF"/>
              </a:solidFill>
              <a:latin typeface="Advent Pro"/>
              <a:ea typeface="Advent Pro"/>
              <a:cs typeface="Advent Pro"/>
              <a:sym typeface="Advent Pro"/>
            </a:endParaRPr>
          </a:p>
        </p:txBody>
      </p:sp>
      <p:sp>
        <p:nvSpPr>
          <p:cNvPr id="239" name="Google Shape;239;p44"/>
          <p:cNvSpPr txBox="1"/>
          <p:nvPr/>
        </p:nvSpPr>
        <p:spPr>
          <a:xfrm>
            <a:off x="263850" y="1191884"/>
            <a:ext cx="8235900" cy="3570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1. It cannot be used in patients who have a non-compatible or a poorly shielded cardiac pacemaker.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2. The treatment causes an unpleasant odor.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3. If the electrosurgery point touches the bone, irreparable damage can be done.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4. The heat generated by injudicious use can cause tissue damage and loss of periodontal support when the electrode is used close to bone.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5. When the electrode touches the root, areas of cementum burn are produced.</a:t>
            </a:r>
            <a:endParaRPr sz="2000">
              <a:solidFill>
                <a:srgbClr val="FFFFFF"/>
              </a:solidFill>
              <a:latin typeface="Advent Pro"/>
              <a:ea typeface="Advent Pro"/>
              <a:cs typeface="Advent Pro"/>
              <a:sym typeface="Advent Pr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5"/>
          <p:cNvSpPr txBox="1"/>
          <p:nvPr>
            <p:ph idx="2" type="title"/>
          </p:nvPr>
        </p:nvSpPr>
        <p:spPr>
          <a:xfrm>
            <a:off x="617025" y="398700"/>
            <a:ext cx="6136200" cy="821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400"/>
              <a:buNone/>
            </a:pPr>
            <a:r>
              <a:rPr b="1" lang="en" sz="3000"/>
              <a:t>Laser gingivectomy:</a:t>
            </a:r>
            <a:r>
              <a:rPr lang="en"/>
              <a:t> </a:t>
            </a:r>
            <a:endParaRPr/>
          </a:p>
        </p:txBody>
      </p:sp>
      <p:sp>
        <p:nvSpPr>
          <p:cNvPr id="245" name="Google Shape;245;p45"/>
          <p:cNvSpPr txBox="1"/>
          <p:nvPr/>
        </p:nvSpPr>
        <p:spPr>
          <a:xfrm>
            <a:off x="390300" y="1545417"/>
            <a:ext cx="8363400" cy="3263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   It is has the advantage of less bleeding and less post-operative pain. But it is expensive and need special equipment.</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   The </a:t>
            </a:r>
            <a:r>
              <a:rPr b="1" lang="en" sz="2000">
                <a:solidFill>
                  <a:srgbClr val="FFFFFF"/>
                </a:solidFill>
                <a:latin typeface="Advent Pro"/>
                <a:ea typeface="Advent Pro"/>
                <a:cs typeface="Advent Pro"/>
                <a:sym typeface="Advent Pro"/>
              </a:rPr>
              <a:t>diode</a:t>
            </a:r>
            <a:r>
              <a:rPr lang="en" sz="2000">
                <a:solidFill>
                  <a:srgbClr val="FFFFFF"/>
                </a:solidFill>
                <a:latin typeface="Advent Pro"/>
                <a:ea typeface="Advent Pro"/>
                <a:cs typeface="Advent Pro"/>
                <a:sym typeface="Advent Pro"/>
              </a:rPr>
              <a:t> laser has been used for the excision of gingival growths, although healing is delayed as compared with healing after conventional scalpel gingivectomy.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     The use of a laser for oral surgery requires precautionary measures to</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avoid reflecting the beam on instrument surfaces, which could result in injury to neighboring tissues and to the eyes of the operator.</a:t>
            </a:r>
            <a:endParaRPr sz="2000">
              <a:solidFill>
                <a:srgbClr val="FFFFFF"/>
              </a:solidFill>
              <a:latin typeface="Advent Pro"/>
              <a:ea typeface="Advent Pro"/>
              <a:cs typeface="Advent Pro"/>
              <a:sym typeface="Advent Pr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46"/>
          <p:cNvPicPr preferRelativeResize="0"/>
          <p:nvPr/>
        </p:nvPicPr>
        <p:blipFill rotWithShape="1">
          <a:blip r:embed="rId3">
            <a:alphaModFix/>
          </a:blip>
          <a:srcRect b="45774" l="0" r="0" t="33957"/>
          <a:stretch/>
        </p:blipFill>
        <p:spPr>
          <a:xfrm>
            <a:off x="922825" y="638750"/>
            <a:ext cx="7298351" cy="3866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7"/>
          <p:cNvSpPr txBox="1"/>
          <p:nvPr>
            <p:ph idx="2" type="title"/>
          </p:nvPr>
        </p:nvSpPr>
        <p:spPr>
          <a:xfrm>
            <a:off x="617025" y="398700"/>
            <a:ext cx="6136200" cy="821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400"/>
              <a:buNone/>
            </a:pPr>
            <a:r>
              <a:rPr b="1" lang="en" sz="3000"/>
              <a:t>Gingivectomy by chemosurgery</a:t>
            </a:r>
            <a:r>
              <a:rPr b="1" lang="en" sz="3000"/>
              <a:t>:</a:t>
            </a:r>
            <a:r>
              <a:rPr lang="en"/>
              <a:t> </a:t>
            </a:r>
            <a:endParaRPr/>
          </a:p>
        </p:txBody>
      </p:sp>
      <p:sp>
        <p:nvSpPr>
          <p:cNvPr id="256" name="Google Shape;256;p47"/>
          <p:cNvSpPr txBox="1"/>
          <p:nvPr/>
        </p:nvSpPr>
        <p:spPr>
          <a:xfrm>
            <a:off x="289900" y="2017650"/>
            <a:ext cx="7385100" cy="116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100">
                <a:solidFill>
                  <a:srgbClr val="FFFFFF"/>
                </a:solidFill>
                <a:latin typeface="Advent Pro"/>
                <a:ea typeface="Advent Pro"/>
                <a:cs typeface="Advent Pro"/>
                <a:sym typeface="Advent Pro"/>
              </a:rPr>
              <a:t>        Techniques to remove the gingiva with the use of chemicals such as </a:t>
            </a:r>
            <a:r>
              <a:rPr b="1" lang="en" sz="2100">
                <a:solidFill>
                  <a:srgbClr val="FFFFFF"/>
                </a:solidFill>
                <a:latin typeface="Advent Pro"/>
                <a:ea typeface="Advent Pro"/>
                <a:cs typeface="Advent Pro"/>
                <a:sym typeface="Advent Pro"/>
              </a:rPr>
              <a:t>5% paraformaldehyde or potassium hydroxide</a:t>
            </a:r>
            <a:r>
              <a:rPr lang="en" sz="2100">
                <a:solidFill>
                  <a:srgbClr val="FFFFFF"/>
                </a:solidFill>
                <a:latin typeface="Advent Pro"/>
                <a:ea typeface="Advent Pro"/>
                <a:cs typeface="Advent Pro"/>
                <a:sym typeface="Advent Pro"/>
              </a:rPr>
              <a:t> have been described in the past, but they are not currently used.</a:t>
            </a:r>
            <a:endParaRPr sz="2100">
              <a:solidFill>
                <a:srgbClr val="FFFFFF"/>
              </a:solidFill>
              <a:latin typeface="Advent Pro"/>
              <a:ea typeface="Advent Pro"/>
              <a:cs typeface="Advent Pro"/>
              <a:sym typeface="Advent Pr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8"/>
          <p:cNvSpPr txBox="1"/>
          <p:nvPr/>
        </p:nvSpPr>
        <p:spPr>
          <a:xfrm>
            <a:off x="503706" y="791744"/>
            <a:ext cx="5208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FFFFFF"/>
                </a:solidFill>
                <a:latin typeface="Advent Pro"/>
                <a:ea typeface="Advent Pro"/>
                <a:cs typeface="Advent Pro"/>
                <a:sym typeface="Advent Pro"/>
              </a:rPr>
              <a:t>Disadvantages</a:t>
            </a:r>
            <a:r>
              <a:rPr b="1" lang="en" sz="2500">
                <a:solidFill>
                  <a:srgbClr val="FFFFFF"/>
                </a:solidFill>
                <a:latin typeface="Advent Pro"/>
                <a:ea typeface="Advent Pro"/>
                <a:cs typeface="Advent Pro"/>
                <a:sym typeface="Advent Pro"/>
              </a:rPr>
              <a:t>:</a:t>
            </a:r>
            <a:endParaRPr b="1" sz="2400">
              <a:solidFill>
                <a:srgbClr val="FFFFFF"/>
              </a:solidFill>
              <a:latin typeface="Advent Pro"/>
              <a:ea typeface="Advent Pro"/>
              <a:cs typeface="Advent Pro"/>
              <a:sym typeface="Advent Pro"/>
            </a:endParaRPr>
          </a:p>
        </p:txBody>
      </p:sp>
      <p:sp>
        <p:nvSpPr>
          <p:cNvPr id="262" name="Google Shape;262;p48"/>
          <p:cNvSpPr txBox="1"/>
          <p:nvPr/>
        </p:nvSpPr>
        <p:spPr>
          <a:xfrm>
            <a:off x="491250" y="1602900"/>
            <a:ext cx="7795200" cy="233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1. Their depth of action cannot be controlled.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2. Gingival remodeling cannot be accomplished effectively.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3. Epithelization and reformation of the junctional epithelium and  reestablishment of the alveolar crest fiber system are slower. Their use therefore is not recommended.</a:t>
            </a:r>
            <a:endParaRPr sz="2000">
              <a:solidFill>
                <a:srgbClr val="FFFFFF"/>
              </a:solidFill>
              <a:latin typeface="Advent Pro"/>
              <a:ea typeface="Advent Pro"/>
              <a:cs typeface="Advent Pro"/>
              <a:sym typeface="Advent Pr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9"/>
          <p:cNvSpPr txBox="1"/>
          <p:nvPr>
            <p:ph idx="2" type="title"/>
          </p:nvPr>
        </p:nvSpPr>
        <p:spPr>
          <a:xfrm>
            <a:off x="617025" y="398700"/>
            <a:ext cx="6136200" cy="821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400"/>
              <a:buNone/>
            </a:pPr>
            <a:r>
              <a:rPr b="1" lang="en" sz="3000"/>
              <a:t>conclusion</a:t>
            </a:r>
            <a:r>
              <a:rPr b="1" lang="en" sz="3000"/>
              <a:t>:</a:t>
            </a:r>
            <a:r>
              <a:rPr lang="en"/>
              <a:t> </a:t>
            </a:r>
            <a:endParaRPr/>
          </a:p>
        </p:txBody>
      </p:sp>
      <p:sp>
        <p:nvSpPr>
          <p:cNvPr id="268" name="Google Shape;268;p49"/>
          <p:cNvSpPr txBox="1"/>
          <p:nvPr/>
        </p:nvSpPr>
        <p:spPr>
          <a:xfrm>
            <a:off x="331841" y="1670588"/>
            <a:ext cx="7324800" cy="3070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900">
                <a:solidFill>
                  <a:srgbClr val="FFFFFF"/>
                </a:solidFill>
                <a:latin typeface="Advent Pro"/>
                <a:ea typeface="Advent Pro"/>
                <a:cs typeface="Advent Pro"/>
                <a:sym typeface="Advent Pro"/>
              </a:rPr>
              <a:t>    The gingivectomy surgical technique has a long history of use in periodontal surgery. This technique has been attempted with the use of scalpels, electrosurgery, laser, and chemical cautery. Although this technique may have some use for the minimal reduction of redundant gingival tissue, many limiting factors must be considered. Current periodontal surgery must consider the following: (1) the conservation of keratinized gingiva; (2) minimal gingival tissue loss to maintain esthetics; (3) adequate access to the osseous defects for definitive defect correction; and (4) minimal postsurgical discomfort and bleeding by attempting surgical procedures that will allow for primary closure. </a:t>
            </a:r>
            <a:endParaRPr sz="1900">
              <a:solidFill>
                <a:srgbClr val="FFFFFF"/>
              </a:solidFill>
              <a:latin typeface="Advent Pro"/>
              <a:ea typeface="Advent Pro"/>
              <a:cs typeface="Advent Pro"/>
              <a:sym typeface="Advent Pr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50"/>
          <p:cNvSpPr txBox="1"/>
          <p:nvPr/>
        </p:nvSpPr>
        <p:spPr>
          <a:xfrm>
            <a:off x="450169" y="2228804"/>
            <a:ext cx="7389000" cy="1416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  The gingivectomy surgical technique has limited use in current surgical therapy, because it does not satisfy these considerations for periodontal therapy. The clinician must carefully evaluate each patient to address the proper application of this surgical procedure.</a:t>
            </a:r>
            <a:endParaRPr sz="2000">
              <a:solidFill>
                <a:srgbClr val="FFFFFF"/>
              </a:solidFill>
              <a:latin typeface="Advent Pro"/>
              <a:ea typeface="Advent Pro"/>
              <a:cs typeface="Advent Pro"/>
              <a:sym typeface="Advent Pr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1"/>
          <p:cNvSpPr txBox="1"/>
          <p:nvPr>
            <p:ph idx="2" type="title"/>
          </p:nvPr>
        </p:nvSpPr>
        <p:spPr>
          <a:xfrm>
            <a:off x="617025" y="398700"/>
            <a:ext cx="4137000" cy="520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400"/>
              <a:buNone/>
            </a:pPr>
            <a:r>
              <a:rPr lang="en"/>
              <a:t>References: </a:t>
            </a:r>
            <a:endParaRPr/>
          </a:p>
        </p:txBody>
      </p:sp>
      <p:sp>
        <p:nvSpPr>
          <p:cNvPr id="279" name="Google Shape;279;p51"/>
          <p:cNvSpPr txBox="1"/>
          <p:nvPr/>
        </p:nvSpPr>
        <p:spPr>
          <a:xfrm>
            <a:off x="617025" y="1953735"/>
            <a:ext cx="7385100" cy="2474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100">
                <a:solidFill>
                  <a:srgbClr val="FFFFFF"/>
                </a:solidFill>
                <a:latin typeface="Advent Pro"/>
                <a:ea typeface="Advent Pro"/>
                <a:cs typeface="Advent Pro"/>
                <a:sym typeface="Advent Pro"/>
              </a:rPr>
              <a:t>Dwarakanath, C.D., 2019. Carranza's Clinical Periodontology-Ebook: Third South Asia Edition. Elsevier Health Sciences.</a:t>
            </a:r>
            <a:endParaRPr sz="21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1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100">
                <a:solidFill>
                  <a:srgbClr val="FFFFFF"/>
                </a:solidFill>
                <a:latin typeface="Advent Pro"/>
                <a:ea typeface="Advent Pro"/>
                <a:cs typeface="Advent Pro"/>
                <a:sym typeface="Advent Pro"/>
              </a:rPr>
              <a:t>Lindhe, J., Westfelt, E., Nyman, S., Socransky, S.S., Heijl, L. and Bratthall, G., 1982. Healing following surgical non‐surgical treatment of periodontal disease: A clinical study. Journal of clinical periodontology, 9(2), pp.115-128.</a:t>
            </a:r>
            <a:endParaRPr sz="2100">
              <a:solidFill>
                <a:srgbClr val="FFFFFF"/>
              </a:solidFill>
              <a:latin typeface="Advent Pro"/>
              <a:ea typeface="Advent Pro"/>
              <a:cs typeface="Advent Pro"/>
              <a:sym typeface="Advent Pr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3" name="Shape 283"/>
        <p:cNvGrpSpPr/>
        <p:nvPr/>
      </p:nvGrpSpPr>
      <p:grpSpPr>
        <a:xfrm>
          <a:off x="0" y="0"/>
          <a:ext cx="0" cy="0"/>
          <a:chOff x="0" y="0"/>
          <a:chExt cx="0" cy="0"/>
        </a:xfrm>
      </p:grpSpPr>
      <p:sp>
        <p:nvSpPr>
          <p:cNvPr id="284" name="Google Shape;284;p52"/>
          <p:cNvSpPr txBox="1"/>
          <p:nvPr>
            <p:ph type="ctrTitle"/>
          </p:nvPr>
        </p:nvSpPr>
        <p:spPr>
          <a:xfrm>
            <a:off x="428600" y="1115410"/>
            <a:ext cx="7784700" cy="178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b="1" lang="en" sz="5000">
                <a:solidFill>
                  <a:schemeClr val="lt1"/>
                </a:solidFill>
                <a:latin typeface="Times New Roman"/>
                <a:ea typeface="Times New Roman"/>
                <a:cs typeface="Times New Roman"/>
                <a:sym typeface="Times New Roman"/>
              </a:rPr>
              <a:t>Thank You !!</a:t>
            </a:r>
            <a:endParaRPr sz="4500">
              <a:solidFill>
                <a:schemeClr val="lt1"/>
              </a:solidFill>
            </a:endParaRPr>
          </a:p>
        </p:txBody>
      </p:sp>
      <p:sp>
        <p:nvSpPr>
          <p:cNvPr id="285" name="Google Shape;285;p52"/>
          <p:cNvSpPr txBox="1"/>
          <p:nvPr/>
        </p:nvSpPr>
        <p:spPr>
          <a:xfrm>
            <a:off x="428600" y="3691039"/>
            <a:ext cx="4666200" cy="492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FFFFFF"/>
              </a:buClr>
              <a:buSzPts val="2000"/>
              <a:buFont typeface="Advent Pro"/>
              <a:buChar char="-"/>
            </a:pPr>
            <a:r>
              <a:rPr b="1" lang="en" sz="2000">
                <a:solidFill>
                  <a:srgbClr val="FFFFFF"/>
                </a:solidFill>
                <a:latin typeface="Advent Pro"/>
                <a:ea typeface="Advent Pro"/>
                <a:cs typeface="Advent Pro"/>
                <a:sym typeface="Advent Pro"/>
              </a:rPr>
              <a:t>Presented by : Disha Khandade</a:t>
            </a:r>
            <a:r>
              <a:rPr lang="en" sz="2000">
                <a:solidFill>
                  <a:srgbClr val="FFFFFF"/>
                </a:solidFill>
                <a:latin typeface="Advent Pro"/>
                <a:ea typeface="Advent Pro"/>
                <a:cs typeface="Advent Pro"/>
                <a:sym typeface="Advent Pro"/>
              </a:rPr>
              <a:t> </a:t>
            </a:r>
            <a:endParaRPr sz="2000">
              <a:solidFill>
                <a:srgbClr val="FFFFFF"/>
              </a:solidFill>
              <a:latin typeface="Advent Pro"/>
              <a:ea typeface="Advent Pro"/>
              <a:cs typeface="Advent Pro"/>
              <a:sym typeface="Advent P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8"/>
          <p:cNvSpPr txBox="1"/>
          <p:nvPr>
            <p:ph idx="2" type="title"/>
          </p:nvPr>
        </p:nvSpPr>
        <p:spPr>
          <a:xfrm>
            <a:off x="617025" y="398700"/>
            <a:ext cx="4137000" cy="520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400"/>
              <a:buNone/>
            </a:pPr>
            <a:r>
              <a:rPr lang="en"/>
              <a:t> </a:t>
            </a:r>
            <a:endParaRPr/>
          </a:p>
        </p:txBody>
      </p:sp>
      <p:sp>
        <p:nvSpPr>
          <p:cNvPr id="84" name="Google Shape;84;p18"/>
          <p:cNvSpPr txBox="1"/>
          <p:nvPr>
            <p:ph idx="2" type="title"/>
          </p:nvPr>
        </p:nvSpPr>
        <p:spPr>
          <a:xfrm>
            <a:off x="617025" y="398703"/>
            <a:ext cx="6501300" cy="520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2400"/>
              <a:buNone/>
            </a:pPr>
            <a:r>
              <a:rPr b="1" lang="en" sz="3500"/>
              <a:t>Gingival Curettage </a:t>
            </a:r>
            <a:endParaRPr/>
          </a:p>
        </p:txBody>
      </p:sp>
      <p:sp>
        <p:nvSpPr>
          <p:cNvPr id="85" name="Google Shape;85;p18"/>
          <p:cNvSpPr txBox="1"/>
          <p:nvPr/>
        </p:nvSpPr>
        <p:spPr>
          <a:xfrm>
            <a:off x="263925" y="1642046"/>
            <a:ext cx="4843200" cy="3263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CCCCCC"/>
                </a:solidFill>
                <a:latin typeface="Advent Pro"/>
                <a:ea typeface="Advent Pro"/>
                <a:cs typeface="Advent Pro"/>
                <a:sym typeface="Advent Pro"/>
              </a:rPr>
              <a:t>The word </a:t>
            </a:r>
            <a:r>
              <a:rPr b="1" lang="en" sz="2000">
                <a:solidFill>
                  <a:srgbClr val="CCCCCC"/>
                </a:solidFill>
                <a:latin typeface="Advent Pro"/>
                <a:ea typeface="Advent Pro"/>
                <a:cs typeface="Advent Pro"/>
                <a:sym typeface="Advent Pro"/>
              </a:rPr>
              <a:t>curettage</a:t>
            </a:r>
            <a:r>
              <a:rPr lang="en" sz="2000">
                <a:solidFill>
                  <a:srgbClr val="CCCCCC"/>
                </a:solidFill>
                <a:latin typeface="Advent Pro"/>
                <a:ea typeface="Advent Pro"/>
                <a:cs typeface="Advent Pro"/>
                <a:sym typeface="Advent Pro"/>
              </a:rPr>
              <a:t> is used in periodontics to mean the scraping of the gingival wall of a periodontal pocket to remove diseased soft tissue. </a:t>
            </a:r>
            <a:r>
              <a:rPr b="1" lang="en" sz="2000">
                <a:solidFill>
                  <a:srgbClr val="CCCCCC"/>
                </a:solidFill>
                <a:latin typeface="Advent Pro"/>
                <a:ea typeface="Advent Pro"/>
                <a:cs typeface="Advent Pro"/>
                <a:sym typeface="Advent Pro"/>
              </a:rPr>
              <a:t>Scaling</a:t>
            </a:r>
            <a:r>
              <a:rPr lang="en" sz="2000">
                <a:solidFill>
                  <a:srgbClr val="CCCCCC"/>
                </a:solidFill>
                <a:latin typeface="Advent Pro"/>
                <a:ea typeface="Advent Pro"/>
                <a:cs typeface="Advent Pro"/>
                <a:sym typeface="Advent Pro"/>
              </a:rPr>
              <a:t> refers to the removal of deposits from the root surface, whereas </a:t>
            </a:r>
            <a:r>
              <a:rPr b="1" lang="en" sz="2000">
                <a:solidFill>
                  <a:srgbClr val="CCCCCC"/>
                </a:solidFill>
                <a:latin typeface="Advent Pro"/>
                <a:ea typeface="Advent Pro"/>
                <a:cs typeface="Advent Pro"/>
                <a:sym typeface="Advent Pro"/>
              </a:rPr>
              <a:t>planing</a:t>
            </a:r>
            <a:r>
              <a:rPr lang="en" sz="2000">
                <a:solidFill>
                  <a:srgbClr val="CCCCCC"/>
                </a:solidFill>
                <a:latin typeface="Advent Pro"/>
                <a:ea typeface="Advent Pro"/>
                <a:cs typeface="Advent Pro"/>
                <a:sym typeface="Advent Pro"/>
              </a:rPr>
              <a:t> means smoothing the root to remove infected and necrotic tooth substance. Scaling and root planing may inadvertently include curettage to a certain degree. This is often called inadvertent curettage.</a:t>
            </a:r>
            <a:endParaRPr sz="2000">
              <a:solidFill>
                <a:srgbClr val="CCCCCC"/>
              </a:solidFill>
              <a:latin typeface="Advent Pro"/>
              <a:ea typeface="Advent Pro"/>
              <a:cs typeface="Advent Pro"/>
              <a:sym typeface="Advent Pro"/>
            </a:endParaRPr>
          </a:p>
        </p:txBody>
      </p:sp>
      <p:pic>
        <p:nvPicPr>
          <p:cNvPr id="86" name="Google Shape;86;p18"/>
          <p:cNvPicPr preferRelativeResize="0"/>
          <p:nvPr/>
        </p:nvPicPr>
        <p:blipFill rotWithShape="1">
          <a:blip r:embed="rId3">
            <a:alphaModFix/>
          </a:blip>
          <a:srcRect b="43086" l="5499" r="11181" t="16751"/>
          <a:stretch/>
        </p:blipFill>
        <p:spPr>
          <a:xfrm>
            <a:off x="5681000" y="1642050"/>
            <a:ext cx="3125650" cy="32631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txBox="1"/>
          <p:nvPr/>
        </p:nvSpPr>
        <p:spPr>
          <a:xfrm>
            <a:off x="640954" y="517819"/>
            <a:ext cx="1861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FFFFFF"/>
                </a:solidFill>
                <a:latin typeface="Advent Pro"/>
                <a:ea typeface="Advent Pro"/>
                <a:cs typeface="Advent Pro"/>
                <a:sym typeface="Advent Pro"/>
              </a:rPr>
              <a:t>Indications</a:t>
            </a:r>
            <a:r>
              <a:rPr b="1" lang="en" sz="2400">
                <a:solidFill>
                  <a:srgbClr val="FFFFFF"/>
                </a:solidFill>
                <a:latin typeface="Advent Pro"/>
                <a:ea typeface="Advent Pro"/>
                <a:cs typeface="Advent Pro"/>
                <a:sym typeface="Advent Pro"/>
              </a:rPr>
              <a:t>:</a:t>
            </a:r>
            <a:endParaRPr b="1" sz="2400">
              <a:solidFill>
                <a:srgbClr val="FFFFFF"/>
              </a:solidFill>
              <a:latin typeface="Advent Pro"/>
              <a:ea typeface="Advent Pro"/>
              <a:cs typeface="Advent Pro"/>
              <a:sym typeface="Advent Pro"/>
            </a:endParaRPr>
          </a:p>
        </p:txBody>
      </p:sp>
      <p:sp>
        <p:nvSpPr>
          <p:cNvPr id="92" name="Google Shape;92;p19"/>
          <p:cNvSpPr txBox="1"/>
          <p:nvPr/>
        </p:nvSpPr>
        <p:spPr>
          <a:xfrm>
            <a:off x="640940" y="1555791"/>
            <a:ext cx="74058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FFFFF"/>
                </a:solidFill>
                <a:latin typeface="Advent Pro"/>
                <a:ea typeface="Advent Pro"/>
                <a:cs typeface="Advent Pro"/>
                <a:sym typeface="Advent Pro"/>
              </a:rPr>
              <a:t>1. Single deep infra-bony pocket with good access.</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rPr lang="en" sz="2000">
                <a:solidFill>
                  <a:srgbClr val="FFFFFF"/>
                </a:solidFill>
                <a:latin typeface="Advent Pro"/>
                <a:ea typeface="Advent Pro"/>
                <a:cs typeface="Advent Pro"/>
                <a:sym typeface="Advent Pro"/>
              </a:rPr>
              <a:t>2. Accessible supra-bony pockets.</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rPr lang="en" sz="2000">
                <a:solidFill>
                  <a:srgbClr val="FFFFFF"/>
                </a:solidFill>
                <a:latin typeface="Advent Pro"/>
                <a:ea typeface="Advent Pro"/>
                <a:cs typeface="Advent Pro"/>
                <a:sym typeface="Advent Pro"/>
              </a:rPr>
              <a:t>3. To reduce inflammation prior to surgery selected for pocket elimination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rPr lang="en" sz="2000">
                <a:solidFill>
                  <a:srgbClr val="FFFFFF"/>
                </a:solidFill>
                <a:latin typeface="Advent Pro"/>
                <a:ea typeface="Advent Pro"/>
                <a:cs typeface="Advent Pro"/>
                <a:sym typeface="Advent Pro"/>
              </a:rPr>
              <a:t>(As preparation)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rPr lang="en" sz="2000">
                <a:solidFill>
                  <a:srgbClr val="FFFFFF"/>
                </a:solidFill>
                <a:latin typeface="Advent Pro"/>
                <a:ea typeface="Advent Pro"/>
                <a:cs typeface="Advent Pro"/>
                <a:sym typeface="Advent Pro"/>
              </a:rPr>
              <a:t>4- During the recall and maintenance visit to avoid disease recurrence.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rPr lang="en" sz="2000">
                <a:solidFill>
                  <a:srgbClr val="FFFFFF"/>
                </a:solidFill>
                <a:latin typeface="Advent Pro"/>
                <a:ea typeface="Advent Pro"/>
                <a:cs typeface="Advent Pro"/>
                <a:sym typeface="Advent Pro"/>
              </a:rPr>
              <a:t>(Follow up)</a:t>
            </a:r>
            <a:endParaRPr sz="2000">
              <a:solidFill>
                <a:srgbClr val="FFFFFF"/>
              </a:solidFill>
              <a:latin typeface="Advent Pro"/>
              <a:ea typeface="Advent Pro"/>
              <a:cs typeface="Advent Pro"/>
              <a:sym typeface="Advent Pr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0"/>
          <p:cNvSpPr txBox="1"/>
          <p:nvPr/>
        </p:nvSpPr>
        <p:spPr>
          <a:xfrm>
            <a:off x="640950" y="517825"/>
            <a:ext cx="2699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FFFFFF"/>
                </a:solidFill>
                <a:latin typeface="Advent Pro"/>
                <a:ea typeface="Advent Pro"/>
                <a:cs typeface="Advent Pro"/>
                <a:sym typeface="Advent Pro"/>
              </a:rPr>
              <a:t>Contrai</a:t>
            </a:r>
            <a:r>
              <a:rPr b="1" lang="en" sz="2500">
                <a:solidFill>
                  <a:srgbClr val="FFFFFF"/>
                </a:solidFill>
                <a:latin typeface="Advent Pro"/>
                <a:ea typeface="Advent Pro"/>
                <a:cs typeface="Advent Pro"/>
                <a:sym typeface="Advent Pro"/>
              </a:rPr>
              <a:t>ndications</a:t>
            </a:r>
            <a:r>
              <a:rPr b="1" lang="en" sz="2400">
                <a:solidFill>
                  <a:srgbClr val="FFFFFF"/>
                </a:solidFill>
                <a:latin typeface="Advent Pro"/>
                <a:ea typeface="Advent Pro"/>
                <a:cs typeface="Advent Pro"/>
                <a:sym typeface="Advent Pro"/>
              </a:rPr>
              <a:t>:</a:t>
            </a:r>
            <a:endParaRPr b="1" sz="2400">
              <a:solidFill>
                <a:srgbClr val="FFFFFF"/>
              </a:solidFill>
              <a:latin typeface="Advent Pro"/>
              <a:ea typeface="Advent Pro"/>
              <a:cs typeface="Advent Pro"/>
              <a:sym typeface="Advent Pro"/>
            </a:endParaRPr>
          </a:p>
        </p:txBody>
      </p:sp>
      <p:sp>
        <p:nvSpPr>
          <p:cNvPr id="98" name="Google Shape;98;p20"/>
          <p:cNvSpPr txBox="1"/>
          <p:nvPr/>
        </p:nvSpPr>
        <p:spPr>
          <a:xfrm>
            <a:off x="640940" y="1354917"/>
            <a:ext cx="74058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FFFFF"/>
                </a:solidFill>
                <a:latin typeface="Advent Pro"/>
                <a:ea typeface="Advent Pro"/>
                <a:cs typeface="Advent Pro"/>
                <a:sym typeface="Advent Pro"/>
              </a:rPr>
              <a:t>There are no absolute contra-indications for sub-gingival curettage except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rPr lang="en" sz="2000">
                <a:solidFill>
                  <a:srgbClr val="FFFFFF"/>
                </a:solidFill>
                <a:latin typeface="Advent Pro"/>
                <a:ea typeface="Advent Pro"/>
                <a:cs typeface="Advent Pro"/>
                <a:sym typeface="Advent Pro"/>
              </a:rPr>
              <a:t>patient with severe systemic diseases that contra-indicate any minor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rPr lang="en" sz="2000">
                <a:solidFill>
                  <a:srgbClr val="FFFFFF"/>
                </a:solidFill>
                <a:latin typeface="Advent Pro"/>
                <a:ea typeface="Advent Pro"/>
                <a:cs typeface="Advent Pro"/>
                <a:sym typeface="Advent Pro"/>
              </a:rPr>
              <a:t>surgical intervention.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rPr lang="en" sz="2000">
                <a:solidFill>
                  <a:srgbClr val="FFFFFF"/>
                </a:solidFill>
                <a:latin typeface="Advent Pro"/>
                <a:ea typeface="Advent Pro"/>
                <a:cs typeface="Advent Pro"/>
                <a:sym typeface="Advent Pro"/>
              </a:rPr>
              <a:t>Following conditions are not suitable to sub-gineival curettage:</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rPr lang="en" sz="2000">
                <a:solidFill>
                  <a:srgbClr val="FFFFFF"/>
                </a:solidFill>
                <a:latin typeface="Advent Pro"/>
                <a:ea typeface="Advent Pro"/>
                <a:cs typeface="Advent Pro"/>
                <a:sym typeface="Advent Pro"/>
              </a:rPr>
              <a:t>1- Tortuous (spiral) pockets as they have poor accessibility.</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rPr lang="en" sz="2000">
                <a:solidFill>
                  <a:srgbClr val="FFFFFF"/>
                </a:solidFill>
                <a:latin typeface="Advent Pro"/>
                <a:ea typeface="Advent Pro"/>
                <a:cs typeface="Advent Pro"/>
                <a:sym typeface="Advent Pro"/>
              </a:rPr>
              <a:t>2- Furcation involvement especially grades II and III.</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l">
              <a:spcBef>
                <a:spcPts val="0"/>
              </a:spcBef>
              <a:spcAft>
                <a:spcPts val="0"/>
              </a:spcAft>
              <a:buNone/>
            </a:pPr>
            <a:r>
              <a:rPr lang="en" sz="2000">
                <a:solidFill>
                  <a:srgbClr val="FFFFFF"/>
                </a:solidFill>
                <a:latin typeface="Advent Pro"/>
                <a:ea typeface="Advent Pro"/>
                <a:cs typeface="Advent Pro"/>
                <a:sym typeface="Advent Pro"/>
              </a:rPr>
              <a:t>3- Generalized deep pockets involving mainly molars area.</a:t>
            </a:r>
            <a:endParaRPr sz="2000">
              <a:solidFill>
                <a:srgbClr val="FFFFFF"/>
              </a:solidFill>
              <a:latin typeface="Advent Pro"/>
              <a:ea typeface="Advent Pro"/>
              <a:cs typeface="Advent Pro"/>
              <a:sym typeface="Advent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1"/>
          <p:cNvSpPr txBox="1"/>
          <p:nvPr/>
        </p:nvSpPr>
        <p:spPr>
          <a:xfrm>
            <a:off x="291725" y="325650"/>
            <a:ext cx="3212400" cy="61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FFFFFF"/>
                </a:solidFill>
                <a:latin typeface="Advent Pro"/>
                <a:ea typeface="Advent Pro"/>
                <a:cs typeface="Advent Pro"/>
                <a:sym typeface="Advent Pro"/>
              </a:rPr>
              <a:t>Basic Procedure: </a:t>
            </a:r>
            <a:endParaRPr b="1" sz="2800">
              <a:solidFill>
                <a:srgbClr val="FFFFFF"/>
              </a:solidFill>
              <a:latin typeface="Advent Pro"/>
              <a:ea typeface="Advent Pro"/>
              <a:cs typeface="Advent Pro"/>
              <a:sym typeface="Advent Pro"/>
            </a:endParaRPr>
          </a:p>
        </p:txBody>
      </p:sp>
      <p:sp>
        <p:nvSpPr>
          <p:cNvPr id="104" name="Google Shape;104;p21"/>
          <p:cNvSpPr txBox="1"/>
          <p:nvPr/>
        </p:nvSpPr>
        <p:spPr>
          <a:xfrm>
            <a:off x="399000" y="1150708"/>
            <a:ext cx="8346000" cy="3570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1- Scaling and root planing.</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2- Local anesthesia is given to the area.</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3-Suitable curette should be introduced with its cutting edge against the tissue.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4- The instrument should be moved in a horizontal gentle stroke with a finger support on its external surface.</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5- Tissue between bottom of the pocket and alveolar crest is curetted by scooping motion.</a:t>
            </a:r>
            <a:endParaRPr sz="2000">
              <a:solidFill>
                <a:srgbClr val="FFFFFF"/>
              </a:solidFill>
              <a:latin typeface="Advent Pro"/>
              <a:ea typeface="Advent Pro"/>
              <a:cs typeface="Advent Pro"/>
              <a:sym typeface="Advent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2"/>
          <p:cNvSpPr txBox="1"/>
          <p:nvPr/>
        </p:nvSpPr>
        <p:spPr>
          <a:xfrm>
            <a:off x="380747" y="1529617"/>
            <a:ext cx="7686600" cy="2955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2000">
                <a:solidFill>
                  <a:srgbClr val="FFFFFF"/>
                </a:solidFill>
                <a:latin typeface="Advent Pro"/>
                <a:ea typeface="Advent Pro"/>
                <a:cs typeface="Advent Pro"/>
                <a:sym typeface="Advent Pro"/>
              </a:rPr>
              <a:t>6- The area should be flushed with normal saline, and properly adapt the tissue to tooth by gentle finger pressure.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7- Suture and/or periodontal pack if they are needed.</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rPr lang="en" sz="2000">
                <a:solidFill>
                  <a:srgbClr val="FFFFFF"/>
                </a:solidFill>
                <a:latin typeface="Advent Pro"/>
                <a:ea typeface="Advent Pro"/>
                <a:cs typeface="Advent Pro"/>
                <a:sym typeface="Advent Pro"/>
              </a:rPr>
              <a:t>8- Proper instruction in home care should be given to the patient. Chlorhexidine antiseptic is prescribed and mild analgesics are prescribed if it is needed.</a:t>
            </a:r>
            <a:endParaRPr sz="2000">
              <a:solidFill>
                <a:srgbClr val="FFFFFF"/>
              </a:solidFill>
              <a:latin typeface="Advent Pro"/>
              <a:ea typeface="Advent Pro"/>
              <a:cs typeface="Advent Pro"/>
              <a:sym typeface="Advent Pro"/>
            </a:endParaRPr>
          </a:p>
          <a:p>
            <a:pPr indent="0" lvl="0" marL="0" rtl="0" algn="just">
              <a:spcBef>
                <a:spcPts val="0"/>
              </a:spcBef>
              <a:spcAft>
                <a:spcPts val="0"/>
              </a:spcAft>
              <a:buNone/>
            </a:pPr>
            <a:r>
              <a:t/>
            </a:r>
            <a:endParaRPr sz="2000">
              <a:solidFill>
                <a:srgbClr val="FFFFFF"/>
              </a:solidFill>
              <a:latin typeface="Advent Pro"/>
              <a:ea typeface="Advent Pro"/>
              <a:cs typeface="Advent Pro"/>
              <a:sym typeface="Advent P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3"/>
          <p:cNvPicPr preferRelativeResize="0"/>
          <p:nvPr/>
        </p:nvPicPr>
        <p:blipFill rotWithShape="1">
          <a:blip r:embed="rId3">
            <a:alphaModFix/>
          </a:blip>
          <a:srcRect b="47886" l="7047" r="10809" t="25874"/>
          <a:stretch/>
        </p:blipFill>
        <p:spPr>
          <a:xfrm>
            <a:off x="1327550" y="501463"/>
            <a:ext cx="6488899" cy="41405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