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481250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754394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41256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1505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7949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6594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96472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64034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273645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15687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1356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BF43E-D8E1-497A-98C3-D55FB6CBB03E}" type="datetimeFigureOut">
              <a:rPr lang="en-IN" smtClean="0"/>
              <a:pPr/>
              <a:t>24-08-2023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5045F-9522-409D-B6B9-734CFCCD523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5307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6600" dirty="0" smtClean="0"/>
              <a:t>GOOD  MORNING</a:t>
            </a:r>
            <a:endParaRPr lang="en-IN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29318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/>
              <a:t>7)</a:t>
            </a:r>
            <a:r>
              <a:rPr lang="en-IN" sz="4000" dirty="0" smtClean="0"/>
              <a:t>Immune Responses-</a:t>
            </a:r>
          </a:p>
          <a:p>
            <a:r>
              <a:rPr lang="en-IN" dirty="0" smtClean="0"/>
              <a:t>Age has been recognized as having much less effective in altering the host response.</a:t>
            </a:r>
          </a:p>
          <a:p>
            <a:r>
              <a:rPr lang="en-IN" dirty="0" smtClean="0"/>
              <a:t>Differences between young and older individual can be demonstrated for T and B cell, cytokines and natural killer cells, but not for </a:t>
            </a:r>
            <a:r>
              <a:rPr lang="en-IN" dirty="0" err="1" smtClean="0"/>
              <a:t>polymorphonuclear</a:t>
            </a:r>
            <a:r>
              <a:rPr lang="en-IN" dirty="0" smtClean="0"/>
              <a:t> cells and macrophage activity.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941165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4000" dirty="0" smtClean="0"/>
              <a:t>#Effects of aging on progression of</a:t>
            </a:r>
          </a:p>
          <a:p>
            <a:pPr marL="0" indent="0">
              <a:buNone/>
            </a:pPr>
            <a:r>
              <a:rPr lang="en-IN" sz="4000" dirty="0" smtClean="0"/>
              <a:t>   periodontal diseases-</a:t>
            </a:r>
          </a:p>
          <a:p>
            <a:r>
              <a:rPr lang="en-IN" dirty="0" smtClean="0"/>
              <a:t>Age has either no effect or provides a small and clinically insignificant increased risk of loss of periodontal support.</a:t>
            </a:r>
          </a:p>
          <a:p>
            <a:r>
              <a:rPr lang="en-IN" dirty="0" smtClean="0"/>
              <a:t>Therefor age has been suggested to be not a true risk factor but a background or an associated factor for periodontitis.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535503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4400" dirty="0" smtClean="0"/>
              <a:t>#Effect of treatment on the aging individual-</a:t>
            </a:r>
          </a:p>
          <a:p>
            <a:r>
              <a:rPr lang="en-IN" dirty="0" smtClean="0"/>
              <a:t>The successful treatment of the periodontitis requires, both meticulous plaque control by the patient at home and meticulous </a:t>
            </a:r>
            <a:r>
              <a:rPr lang="en-IN" dirty="0" err="1" smtClean="0"/>
              <a:t>supragingival</a:t>
            </a:r>
            <a:r>
              <a:rPr lang="en-IN" dirty="0" smtClean="0"/>
              <a:t> and </a:t>
            </a:r>
            <a:r>
              <a:rPr lang="en-IN" dirty="0" err="1" smtClean="0"/>
              <a:t>subgingival</a:t>
            </a:r>
            <a:r>
              <a:rPr lang="en-IN" dirty="0" smtClean="0"/>
              <a:t> debridement by the therapist.</a:t>
            </a:r>
          </a:p>
          <a:p>
            <a:r>
              <a:rPr lang="en-IN" dirty="0" smtClean="0"/>
              <a:t>In spite of certain changes in the </a:t>
            </a:r>
            <a:r>
              <a:rPr lang="en-IN" dirty="0" err="1" smtClean="0"/>
              <a:t>periodontium</a:t>
            </a:r>
            <a:r>
              <a:rPr lang="en-IN" dirty="0" smtClean="0"/>
              <a:t> with aging, no difference in response to non- surgical or surgical treatment have been shown for periodontitis.</a:t>
            </a:r>
            <a:r>
              <a:rPr lang="en-IN" sz="4400" dirty="0" smtClean="0"/>
              <a:t> 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xmlns="" val="1637293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6000" dirty="0" smtClean="0"/>
              <a:t>     </a:t>
            </a:r>
          </a:p>
          <a:p>
            <a:pPr marL="0" indent="0">
              <a:buNone/>
            </a:pPr>
            <a:r>
              <a:rPr lang="en-IN" sz="6000"/>
              <a:t> </a:t>
            </a:r>
            <a:r>
              <a:rPr lang="en-IN" sz="6000" smtClean="0"/>
              <a:t>      THANK</a:t>
            </a:r>
            <a:endParaRPr lang="en-IN" sz="6000" dirty="0" smtClean="0"/>
          </a:p>
          <a:p>
            <a:pPr marL="0" indent="0">
              <a:buNone/>
            </a:pPr>
            <a:r>
              <a:rPr lang="en-IN" sz="6000" dirty="0"/>
              <a:t> </a:t>
            </a:r>
            <a:r>
              <a:rPr lang="en-IN" sz="6000" dirty="0" smtClean="0"/>
              <a:t>                       YOU</a:t>
            </a:r>
            <a:endParaRPr lang="en-IN" sz="6000" dirty="0"/>
          </a:p>
        </p:txBody>
      </p:sp>
    </p:spTree>
    <p:extLst>
      <p:ext uri="{BB962C8B-B14F-4D97-AF65-F5344CB8AC3E}">
        <p14:creationId xmlns:p14="http://schemas.microsoft.com/office/powerpoint/2010/main" xmlns="" val="258935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mtClean="0"/>
              <a:t>Learning objectives</a:t>
            </a:r>
            <a:endParaRPr lang="en-IN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 smtClean="0"/>
              <a:t>Effects of aging on the </a:t>
            </a:r>
            <a:r>
              <a:rPr lang="en-IN" sz="2800" dirty="0" err="1" smtClean="0"/>
              <a:t>periodontium</a:t>
            </a:r>
            <a:r>
              <a:rPr lang="en-IN" sz="2800" dirty="0" smtClean="0"/>
              <a:t>-</a:t>
            </a:r>
          </a:p>
          <a:p>
            <a:r>
              <a:rPr lang="en-IN" sz="2800" dirty="0" smtClean="0"/>
              <a:t>1)Gingival Epithelium</a:t>
            </a:r>
          </a:p>
          <a:p>
            <a:r>
              <a:rPr lang="en-IN" sz="2800" dirty="0" smtClean="0"/>
              <a:t>2)Gingival connective tissue</a:t>
            </a:r>
          </a:p>
          <a:p>
            <a:r>
              <a:rPr lang="en-IN" sz="2800" dirty="0" smtClean="0"/>
              <a:t>3)Periodontal ligament</a:t>
            </a:r>
          </a:p>
          <a:p>
            <a:r>
              <a:rPr lang="en-IN" sz="2800" dirty="0" smtClean="0"/>
              <a:t>4)</a:t>
            </a:r>
            <a:r>
              <a:rPr lang="en-IN" sz="2800" dirty="0" err="1" smtClean="0"/>
              <a:t>Cementum</a:t>
            </a:r>
            <a:endParaRPr lang="en-IN" sz="2800" dirty="0" smtClean="0"/>
          </a:p>
          <a:p>
            <a:r>
              <a:rPr lang="en-IN" sz="2800" dirty="0" smtClean="0"/>
              <a:t>5)Alveolar  bone</a:t>
            </a:r>
          </a:p>
          <a:p>
            <a:r>
              <a:rPr lang="en-IN" sz="2800" dirty="0" smtClean="0"/>
              <a:t>6)Bacterial plaque</a:t>
            </a:r>
          </a:p>
          <a:p>
            <a:r>
              <a:rPr lang="en-IN" sz="2800" dirty="0" smtClean="0"/>
              <a:t>7)Immune  Responses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xmlns="" val="3998508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742950" indent="-742950">
              <a:buAutoNum type="arabicParenR"/>
            </a:pPr>
            <a:r>
              <a:rPr lang="en-IN" sz="4000" dirty="0" smtClean="0"/>
              <a:t>Gingival Epithelium-</a:t>
            </a:r>
          </a:p>
          <a:p>
            <a:r>
              <a:rPr lang="en-IN" dirty="0" smtClean="0"/>
              <a:t>Thinning and decreased keratinization of  the gingival epithelium have been reported with age.</a:t>
            </a:r>
          </a:p>
          <a:p>
            <a:r>
              <a:rPr lang="en-IN" dirty="0" smtClean="0"/>
              <a:t>The significance of these finding could mean an increase in epithelial </a:t>
            </a:r>
            <a:r>
              <a:rPr lang="en-IN" dirty="0" err="1" smtClean="0"/>
              <a:t>permiability</a:t>
            </a:r>
            <a:r>
              <a:rPr lang="en-IN" dirty="0" smtClean="0"/>
              <a:t> to bacterial antigen, a decrease resistance to functional trauma or both.</a:t>
            </a:r>
          </a:p>
          <a:p>
            <a:r>
              <a:rPr lang="en-IN" dirty="0" smtClean="0"/>
              <a:t>Other studies have found no age related differences in the gingival epithelium of humans or dogs.</a:t>
            </a:r>
          </a:p>
          <a:p>
            <a:r>
              <a:rPr lang="en-IN" dirty="0" smtClean="0"/>
              <a:t>Other reported changes with aging include the flattening of rete pegs and altered cell density.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8550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Some reports show migration of the </a:t>
            </a:r>
            <a:r>
              <a:rPr lang="en-IN" dirty="0" err="1" smtClean="0"/>
              <a:t>junctional</a:t>
            </a:r>
            <a:r>
              <a:rPr lang="en-IN" dirty="0" smtClean="0"/>
              <a:t> epithelium from its position in healthy individuals to a more apical position on root surface with accompanying gingival recession .</a:t>
            </a:r>
          </a:p>
          <a:p>
            <a:r>
              <a:rPr lang="en-IN" dirty="0" smtClean="0"/>
              <a:t>With continuing gingival recession, the width of the attached gingiva would be expected to decrease with age but the opposite appears to be true.</a:t>
            </a:r>
          </a:p>
          <a:p>
            <a:r>
              <a:rPr lang="en-IN" dirty="0" smtClean="0"/>
              <a:t>Alternatively migration of </a:t>
            </a:r>
            <a:r>
              <a:rPr lang="en-IN" dirty="0" err="1" smtClean="0"/>
              <a:t>junctional</a:t>
            </a:r>
            <a:r>
              <a:rPr lang="en-IN" dirty="0" smtClean="0"/>
              <a:t> epithelium to the root surface could be caused by the tooth eruption through the gingiva in an attempt to maintain </a:t>
            </a:r>
            <a:r>
              <a:rPr lang="en-IN" dirty="0" err="1" smtClean="0"/>
              <a:t>occlusal</a:t>
            </a:r>
            <a:r>
              <a:rPr lang="en-IN" dirty="0" smtClean="0"/>
              <a:t> contact  with its opposing tooth as  a result of tooth surface lost from  occlusion.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547040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dirty="0" smtClean="0"/>
              <a:t>2)</a:t>
            </a:r>
            <a:r>
              <a:rPr lang="en-IN" sz="4000" dirty="0" smtClean="0"/>
              <a:t>Gingival connective tissue-</a:t>
            </a:r>
          </a:p>
          <a:p>
            <a:r>
              <a:rPr lang="en-IN" dirty="0" smtClean="0"/>
              <a:t>Increased age results in coarser and denser gingival connective tissue.</a:t>
            </a:r>
          </a:p>
          <a:p>
            <a:r>
              <a:rPr lang="en-IN" dirty="0" smtClean="0"/>
              <a:t>Qualitative and quantitative changes to collagen include an increased rate of conversion of soluble to insoluble collagen, increased mechanical strength and  increased denaturing temperature. </a:t>
            </a:r>
          </a:p>
          <a:p>
            <a:r>
              <a:rPr lang="en-IN" dirty="0" smtClean="0"/>
              <a:t>These results indicate increased collagen stabilization caused by changes in the macromolecular conformation.</a:t>
            </a:r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666421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dirty="0" smtClean="0"/>
              <a:t>3)Periodontal ligament-</a:t>
            </a:r>
            <a:endParaRPr lang="en-IN" sz="4000" dirty="0" smtClean="0"/>
          </a:p>
          <a:p>
            <a:r>
              <a:rPr lang="en-IN" dirty="0" smtClean="0"/>
              <a:t>Changes in the periodontal ligament reported with aging include decreased  number of fibroblast more irregular structure, paralleling the changes in gingival connective  tissue.</a:t>
            </a:r>
          </a:p>
          <a:p>
            <a:r>
              <a:rPr lang="en-IN" dirty="0" smtClean="0"/>
              <a:t>Other finding include decreased organic matrix production and epithelial cell rests and increased amount of elastic </a:t>
            </a:r>
            <a:r>
              <a:rPr lang="en-IN" dirty="0" err="1" smtClean="0"/>
              <a:t>fiber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The width of space will decrease if the tooth unopposed  or will increase with excessive </a:t>
            </a:r>
            <a:r>
              <a:rPr lang="en-IN" dirty="0" err="1" smtClean="0"/>
              <a:t>occlusal</a:t>
            </a:r>
            <a:r>
              <a:rPr lang="en-IN" dirty="0" smtClean="0"/>
              <a:t> loading.</a:t>
            </a:r>
          </a:p>
          <a:p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750514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/>
              <a:t>4)</a:t>
            </a:r>
            <a:r>
              <a:rPr lang="en-IN" sz="4000" dirty="0" err="1" smtClean="0"/>
              <a:t>Cementum</a:t>
            </a:r>
            <a:r>
              <a:rPr lang="en-IN" sz="4000" dirty="0" smtClean="0"/>
              <a:t>-</a:t>
            </a:r>
          </a:p>
          <a:p>
            <a:r>
              <a:rPr lang="en-IN" dirty="0" smtClean="0"/>
              <a:t>An increase in </a:t>
            </a:r>
            <a:r>
              <a:rPr lang="en-IN" dirty="0" err="1" smtClean="0"/>
              <a:t>cementum</a:t>
            </a:r>
            <a:r>
              <a:rPr lang="en-IN" dirty="0" smtClean="0"/>
              <a:t> width is a common finding; this increase may be 5-10 times with increasing age. </a:t>
            </a:r>
          </a:p>
          <a:p>
            <a:r>
              <a:rPr lang="en-IN" dirty="0" smtClean="0"/>
              <a:t>The increase in width is greater apically and </a:t>
            </a:r>
            <a:r>
              <a:rPr lang="en-IN" dirty="0" err="1" smtClean="0"/>
              <a:t>lingually</a:t>
            </a:r>
            <a:r>
              <a:rPr lang="en-IN" dirty="0" smtClean="0"/>
              <a:t>.</a:t>
            </a:r>
          </a:p>
          <a:p>
            <a:r>
              <a:rPr lang="en-IN" dirty="0" smtClean="0"/>
              <a:t>Although </a:t>
            </a:r>
            <a:r>
              <a:rPr lang="en-IN" dirty="0" err="1" smtClean="0"/>
              <a:t>cementum</a:t>
            </a:r>
            <a:r>
              <a:rPr lang="en-IN" dirty="0" smtClean="0"/>
              <a:t> has limited </a:t>
            </a:r>
            <a:r>
              <a:rPr lang="en-IN" dirty="0" err="1" smtClean="0"/>
              <a:t>capicity</a:t>
            </a:r>
            <a:r>
              <a:rPr lang="en-IN" dirty="0" smtClean="0"/>
              <a:t> for </a:t>
            </a:r>
            <a:r>
              <a:rPr lang="en-IN" dirty="0" err="1" smtClean="0"/>
              <a:t>remodeling</a:t>
            </a:r>
            <a:r>
              <a:rPr lang="en-IN" dirty="0" smtClean="0"/>
              <a:t>- increases  surface irregularity.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844033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dirty="0" smtClean="0"/>
              <a:t>5)</a:t>
            </a:r>
            <a:r>
              <a:rPr lang="en-IN" sz="4000" dirty="0" smtClean="0"/>
              <a:t>Alveolar bone-</a:t>
            </a:r>
          </a:p>
          <a:p>
            <a:r>
              <a:rPr lang="en-IN" dirty="0" smtClean="0"/>
              <a:t>Specific to the </a:t>
            </a:r>
            <a:r>
              <a:rPr lang="en-IN" dirty="0" err="1" smtClean="0"/>
              <a:t>periodontium</a:t>
            </a:r>
            <a:r>
              <a:rPr lang="en-IN" dirty="0" smtClean="0"/>
              <a:t> are finding of a more irregular periodontal surface of bone and less regular insertion of collagen </a:t>
            </a:r>
            <a:r>
              <a:rPr lang="en-IN" dirty="0" err="1" smtClean="0"/>
              <a:t>fibers</a:t>
            </a:r>
            <a:r>
              <a:rPr lang="en-IN" dirty="0" smtClean="0"/>
              <a:t>.</a:t>
            </a:r>
          </a:p>
          <a:p>
            <a:r>
              <a:rPr lang="en-IN" dirty="0" err="1" smtClean="0"/>
              <a:t>Altougth</a:t>
            </a:r>
            <a:r>
              <a:rPr lang="en-IN" dirty="0" smtClean="0"/>
              <a:t> age is a risk factor for the reduction of bone mass in osteoporosis it is not causative factor.</a:t>
            </a:r>
          </a:p>
          <a:p>
            <a:r>
              <a:rPr lang="en-IN" dirty="0" smtClean="0"/>
              <a:t>The healing rate of bone in extraction sockets appear to be unaffected by increasing age.</a:t>
            </a:r>
          </a:p>
          <a:p>
            <a:r>
              <a:rPr lang="en-IN" dirty="0" err="1" smtClean="0"/>
              <a:t>Indeed,the</a:t>
            </a:r>
            <a:r>
              <a:rPr lang="en-IN" dirty="0" smtClean="0"/>
              <a:t> success of </a:t>
            </a:r>
            <a:r>
              <a:rPr lang="en-IN" dirty="0" err="1" smtClean="0"/>
              <a:t>osseointegrated</a:t>
            </a:r>
            <a:r>
              <a:rPr lang="en-IN" dirty="0" smtClean="0"/>
              <a:t> dental </a:t>
            </a:r>
            <a:r>
              <a:rPr lang="en-IN" dirty="0" err="1" smtClean="0"/>
              <a:t>implants,which</a:t>
            </a:r>
            <a:r>
              <a:rPr lang="en-IN" dirty="0" smtClean="0"/>
              <a:t> rely on be intact bone healing responses, does not appear to be age related.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34429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4000" dirty="0" smtClean="0"/>
              <a:t>6)Bacterial plaque-</a:t>
            </a:r>
          </a:p>
          <a:p>
            <a:r>
              <a:rPr lang="en-IN" dirty="0" err="1" smtClean="0"/>
              <a:t>Dentogingival</a:t>
            </a:r>
            <a:r>
              <a:rPr lang="en-IN" dirty="0" smtClean="0"/>
              <a:t> plaque accumulation has been suggested to increase with age.</a:t>
            </a:r>
          </a:p>
          <a:p>
            <a:r>
              <a:rPr lang="en-IN" dirty="0" smtClean="0"/>
              <a:t>For </a:t>
            </a:r>
            <a:r>
              <a:rPr lang="en-IN" dirty="0" err="1" smtClean="0"/>
              <a:t>supragingival</a:t>
            </a:r>
            <a:r>
              <a:rPr lang="en-IN" dirty="0" smtClean="0"/>
              <a:t> plaque, no real qualitative difference have been show for plaque composition.</a:t>
            </a:r>
          </a:p>
          <a:p>
            <a:r>
              <a:rPr lang="en-IN" dirty="0" smtClean="0"/>
              <a:t>For </a:t>
            </a:r>
            <a:r>
              <a:rPr lang="en-IN" dirty="0" err="1" smtClean="0"/>
              <a:t>subgingival</a:t>
            </a:r>
            <a:r>
              <a:rPr lang="en-IN" dirty="0" smtClean="0"/>
              <a:t> plaque, one  study has shown similar </a:t>
            </a:r>
            <a:r>
              <a:rPr lang="en-IN" dirty="0" err="1" smtClean="0"/>
              <a:t>subgingival</a:t>
            </a:r>
            <a:r>
              <a:rPr lang="en-IN" dirty="0" smtClean="0"/>
              <a:t> flora to a normal </a:t>
            </a:r>
            <a:r>
              <a:rPr lang="en-IN" dirty="0" err="1" smtClean="0"/>
              <a:t>flora.And</a:t>
            </a:r>
            <a:r>
              <a:rPr lang="en-IN" dirty="0" smtClean="0"/>
              <a:t> another study reported increased numbers of enteric rods and pseudomonads in older adults.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31172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656</Words>
  <Application>Microsoft Office PowerPoint</Application>
  <PresentationFormat>On-screen Show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GOOD  MORNING</vt:lpstr>
      <vt:lpstr>Learning objectives</vt:lpstr>
      <vt:lpstr>Slide 3</vt:lpstr>
      <vt:lpstr>Slide 4</vt:lpstr>
      <vt:lpstr>Slide 5</vt:lpstr>
      <vt:lpstr>Slide 6</vt:lpstr>
      <vt:lpstr>Slide 7</vt:lpstr>
      <vt:lpstr>Slide 8</vt:lpstr>
      <vt:lpstr> 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  MORNING</dc:title>
  <dc:creator>Shivpriya</dc:creator>
  <cp:lastModifiedBy>BANSODE</cp:lastModifiedBy>
  <cp:revision>15</cp:revision>
  <dcterms:created xsi:type="dcterms:W3CDTF">2019-03-16T16:31:14Z</dcterms:created>
  <dcterms:modified xsi:type="dcterms:W3CDTF">2023-08-24T11:08:11Z</dcterms:modified>
</cp:coreProperties>
</file>