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1/5/2023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1/5/2023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1/5/2023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6FE1-3E3D-AFDD-8194-641942466123}"/>
              </a:ext>
            </a:extLst>
          </p:cNvPr>
          <p:cNvSpPr>
            <a:spLocks noGrp="1"/>
          </p:cNvSpPr>
          <p:nvPr>
            <p:ph type="ctrTitle"/>
          </p:nvPr>
        </p:nvSpPr>
        <p:spPr>
          <a:xfrm>
            <a:off x="1006514" y="531503"/>
            <a:ext cx="8825658" cy="2677648"/>
          </a:xfrm>
        </p:spPr>
        <p:txBody>
          <a:bodyPr/>
          <a:lstStyle/>
          <a:p>
            <a:r>
              <a:rPr lang="en-US" dirty="0"/>
              <a:t>Laser in periodontal and </a:t>
            </a:r>
            <a:r>
              <a:rPr lang="en-US" dirty="0" err="1"/>
              <a:t>peri</a:t>
            </a:r>
            <a:r>
              <a:rPr lang="en-US" dirty="0"/>
              <a:t>- implant Therapy </a:t>
            </a:r>
          </a:p>
        </p:txBody>
      </p:sp>
      <p:sp>
        <p:nvSpPr>
          <p:cNvPr id="3" name="Content Placeholder 2">
            <a:extLst>
              <a:ext uri="{FF2B5EF4-FFF2-40B4-BE49-F238E27FC236}">
                <a16:creationId xmlns:a16="http://schemas.microsoft.com/office/drawing/2014/main" id="{C3642501-46D0-047C-F849-F47B2C362EDC}"/>
              </a:ext>
            </a:extLst>
          </p:cNvPr>
          <p:cNvSpPr>
            <a:spLocks noGrp="1"/>
          </p:cNvSpPr>
          <p:nvPr>
            <p:ph type="subTitle" idx="1"/>
          </p:nvPr>
        </p:nvSpPr>
        <p:spPr>
          <a:xfrm>
            <a:off x="6189598" y="4987673"/>
            <a:ext cx="8825658" cy="529406"/>
          </a:xfrm>
        </p:spPr>
        <p:txBody>
          <a:bodyPr/>
          <a:lstStyle/>
          <a:p>
            <a:r>
              <a:rPr lang="en-US" dirty="0"/>
              <a:t>Presented by – </a:t>
            </a:r>
            <a:r>
              <a:rPr lang="en-US" dirty="0" err="1"/>
              <a:t>Hople</a:t>
            </a:r>
            <a:r>
              <a:rPr lang="en-US" dirty="0"/>
              <a:t> </a:t>
            </a:r>
            <a:r>
              <a:rPr lang="en-US" dirty="0" err="1"/>
              <a:t>sneha</a:t>
            </a:r>
            <a:endParaRPr lang="en-US" dirty="0"/>
          </a:p>
        </p:txBody>
      </p:sp>
    </p:spTree>
    <p:extLst>
      <p:ext uri="{BB962C8B-B14F-4D97-AF65-F5344CB8AC3E}">
        <p14:creationId xmlns:p14="http://schemas.microsoft.com/office/powerpoint/2010/main" val="13294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3C8A-C847-1CA5-D294-CFBA2C59B072}"/>
              </a:ext>
            </a:extLst>
          </p:cNvPr>
          <p:cNvSpPr>
            <a:spLocks noGrp="1"/>
          </p:cNvSpPr>
          <p:nvPr>
            <p:ph type="title"/>
          </p:nvPr>
        </p:nvSpPr>
        <p:spPr/>
        <p:txBody>
          <a:bodyPr/>
          <a:lstStyle/>
          <a:p>
            <a:r>
              <a:rPr lang="en-US" dirty="0"/>
              <a:t>Absorption:</a:t>
            </a:r>
          </a:p>
        </p:txBody>
      </p:sp>
      <p:pic>
        <p:nvPicPr>
          <p:cNvPr id="4" name="Picture 4">
            <a:extLst>
              <a:ext uri="{FF2B5EF4-FFF2-40B4-BE49-F238E27FC236}">
                <a16:creationId xmlns:a16="http://schemas.microsoft.com/office/drawing/2014/main" id="{17B3BD00-2C25-24CB-51A1-F9DFBE441E5A}"/>
              </a:ext>
            </a:extLst>
          </p:cNvPr>
          <p:cNvPicPr>
            <a:picLocks noGrp="1" noChangeAspect="1"/>
          </p:cNvPicPr>
          <p:nvPr>
            <p:ph idx="1"/>
          </p:nvPr>
        </p:nvPicPr>
        <p:blipFill>
          <a:blip r:embed="rId2"/>
          <a:stretch>
            <a:fillRect/>
          </a:stretch>
        </p:blipFill>
        <p:spPr>
          <a:xfrm>
            <a:off x="1765705" y="3441700"/>
            <a:ext cx="8660590" cy="3416300"/>
          </a:xfrm>
        </p:spPr>
      </p:pic>
      <p:sp>
        <p:nvSpPr>
          <p:cNvPr id="6" name="TextBox 5">
            <a:extLst>
              <a:ext uri="{FF2B5EF4-FFF2-40B4-BE49-F238E27FC236}">
                <a16:creationId xmlns:a16="http://schemas.microsoft.com/office/drawing/2014/main" id="{4D0FA672-2B31-7C67-2004-DF5641650328}"/>
              </a:ext>
            </a:extLst>
          </p:cNvPr>
          <p:cNvSpPr txBox="1"/>
          <p:nvPr/>
        </p:nvSpPr>
        <p:spPr>
          <a:xfrm>
            <a:off x="832548" y="2187613"/>
            <a:ext cx="11069392" cy="923330"/>
          </a:xfrm>
          <a:prstGeom prst="rect">
            <a:avLst/>
          </a:prstGeom>
          <a:noFill/>
        </p:spPr>
        <p:txBody>
          <a:bodyPr wrap="square">
            <a:spAutoFit/>
          </a:bodyPr>
          <a:lstStyle/>
          <a:p>
            <a:pPr marL="285750" indent="-285750">
              <a:buFont typeface="Arial" panose="020B0604020202020204" pitchFamily="34" charset="0"/>
              <a:buChar char="•"/>
            </a:pPr>
            <a:r>
              <a:rPr lang="en-US" dirty="0"/>
              <a:t>Absorption of the laser light by the target tissue is the primary and beneficial effect of laser energy.</a:t>
            </a:r>
          </a:p>
          <a:p>
            <a:pPr marL="285750" indent="-285750">
              <a:buFont typeface="Arial" panose="020B0604020202020204" pitchFamily="34" charset="0"/>
              <a:buChar char="•"/>
            </a:pPr>
            <a:r>
              <a:rPr lang="en-US" dirty="0"/>
              <a:t>When absorbed, light energy is converted into thermal energy.</a:t>
            </a:r>
          </a:p>
        </p:txBody>
      </p:sp>
    </p:spTree>
    <p:extLst>
      <p:ext uri="{BB962C8B-B14F-4D97-AF65-F5344CB8AC3E}">
        <p14:creationId xmlns:p14="http://schemas.microsoft.com/office/powerpoint/2010/main" val="398252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7291-F6B8-2B97-A86D-7DF79F937C9B}"/>
              </a:ext>
            </a:extLst>
          </p:cNvPr>
          <p:cNvSpPr>
            <a:spLocks noGrp="1"/>
          </p:cNvSpPr>
          <p:nvPr>
            <p:ph type="title"/>
          </p:nvPr>
        </p:nvSpPr>
        <p:spPr/>
        <p:txBody>
          <a:bodyPr/>
          <a:lstStyle/>
          <a:p>
            <a:r>
              <a:rPr lang="en-US" dirty="0"/>
              <a:t>Transmission:</a:t>
            </a:r>
          </a:p>
        </p:txBody>
      </p:sp>
      <p:pic>
        <p:nvPicPr>
          <p:cNvPr id="4" name="Picture 4">
            <a:extLst>
              <a:ext uri="{FF2B5EF4-FFF2-40B4-BE49-F238E27FC236}">
                <a16:creationId xmlns:a16="http://schemas.microsoft.com/office/drawing/2014/main" id="{B1C1DCB6-8911-8FA1-B192-A8AE9142CC75}"/>
              </a:ext>
            </a:extLst>
          </p:cNvPr>
          <p:cNvPicPr>
            <a:picLocks noGrp="1" noChangeAspect="1"/>
          </p:cNvPicPr>
          <p:nvPr>
            <p:ph idx="1"/>
          </p:nvPr>
        </p:nvPicPr>
        <p:blipFill>
          <a:blip r:embed="rId2"/>
          <a:stretch>
            <a:fillRect/>
          </a:stretch>
        </p:blipFill>
        <p:spPr>
          <a:xfrm>
            <a:off x="1799290" y="2174370"/>
            <a:ext cx="8299233" cy="4606508"/>
          </a:xfrm>
        </p:spPr>
      </p:pic>
    </p:spTree>
    <p:extLst>
      <p:ext uri="{BB962C8B-B14F-4D97-AF65-F5344CB8AC3E}">
        <p14:creationId xmlns:p14="http://schemas.microsoft.com/office/powerpoint/2010/main" val="365338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1ED0-69CE-5C86-86F6-65B99136AA89}"/>
              </a:ext>
            </a:extLst>
          </p:cNvPr>
          <p:cNvSpPr>
            <a:spLocks noGrp="1"/>
          </p:cNvSpPr>
          <p:nvPr>
            <p:ph type="title"/>
          </p:nvPr>
        </p:nvSpPr>
        <p:spPr/>
        <p:txBody>
          <a:bodyPr/>
          <a:lstStyle/>
          <a:p>
            <a:r>
              <a:rPr lang="en-US" dirty="0"/>
              <a:t>Reflection:</a:t>
            </a:r>
          </a:p>
        </p:txBody>
      </p:sp>
      <p:pic>
        <p:nvPicPr>
          <p:cNvPr id="7" name="Picture 7">
            <a:extLst>
              <a:ext uri="{FF2B5EF4-FFF2-40B4-BE49-F238E27FC236}">
                <a16:creationId xmlns:a16="http://schemas.microsoft.com/office/drawing/2014/main" id="{753BE34B-60D0-4B55-0C7F-78F580C05E54}"/>
              </a:ext>
            </a:extLst>
          </p:cNvPr>
          <p:cNvPicPr>
            <a:picLocks noGrp="1" noChangeAspect="1"/>
          </p:cNvPicPr>
          <p:nvPr>
            <p:ph idx="1"/>
          </p:nvPr>
        </p:nvPicPr>
        <p:blipFill>
          <a:blip r:embed="rId2"/>
          <a:stretch>
            <a:fillRect/>
          </a:stretch>
        </p:blipFill>
        <p:spPr>
          <a:xfrm>
            <a:off x="1154954" y="2659578"/>
            <a:ext cx="9215746" cy="4198422"/>
          </a:xfrm>
        </p:spPr>
      </p:pic>
    </p:spTree>
    <p:extLst>
      <p:ext uri="{BB962C8B-B14F-4D97-AF65-F5344CB8AC3E}">
        <p14:creationId xmlns:p14="http://schemas.microsoft.com/office/powerpoint/2010/main" val="379040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A3F7-0560-24AF-6328-341E10BAEE59}"/>
              </a:ext>
            </a:extLst>
          </p:cNvPr>
          <p:cNvSpPr>
            <a:spLocks noGrp="1"/>
          </p:cNvSpPr>
          <p:nvPr>
            <p:ph type="title"/>
          </p:nvPr>
        </p:nvSpPr>
        <p:spPr/>
        <p:txBody>
          <a:bodyPr/>
          <a:lstStyle/>
          <a:p>
            <a:r>
              <a:rPr lang="en-US" dirty="0"/>
              <a:t>Scattering:</a:t>
            </a:r>
          </a:p>
        </p:txBody>
      </p:sp>
      <p:pic>
        <p:nvPicPr>
          <p:cNvPr id="4" name="Picture 4">
            <a:extLst>
              <a:ext uri="{FF2B5EF4-FFF2-40B4-BE49-F238E27FC236}">
                <a16:creationId xmlns:a16="http://schemas.microsoft.com/office/drawing/2014/main" id="{C4C9CA42-FFFA-A78A-98BD-60087B91BDFB}"/>
              </a:ext>
            </a:extLst>
          </p:cNvPr>
          <p:cNvPicPr>
            <a:picLocks noGrp="1" noChangeAspect="1"/>
          </p:cNvPicPr>
          <p:nvPr>
            <p:ph idx="1"/>
          </p:nvPr>
        </p:nvPicPr>
        <p:blipFill>
          <a:blip r:embed="rId2"/>
          <a:stretch>
            <a:fillRect/>
          </a:stretch>
        </p:blipFill>
        <p:spPr>
          <a:xfrm>
            <a:off x="2152403" y="2665350"/>
            <a:ext cx="7929253" cy="4192650"/>
          </a:xfrm>
        </p:spPr>
      </p:pic>
    </p:spTree>
    <p:extLst>
      <p:ext uri="{BB962C8B-B14F-4D97-AF65-F5344CB8AC3E}">
        <p14:creationId xmlns:p14="http://schemas.microsoft.com/office/powerpoint/2010/main" val="49781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A1E2-6249-7868-1C46-0A0F7BA48268}"/>
              </a:ext>
            </a:extLst>
          </p:cNvPr>
          <p:cNvSpPr>
            <a:spLocks noGrp="1"/>
          </p:cNvSpPr>
          <p:nvPr>
            <p:ph type="title"/>
          </p:nvPr>
        </p:nvSpPr>
        <p:spPr/>
        <p:txBody>
          <a:bodyPr/>
          <a:lstStyle/>
          <a:p>
            <a:r>
              <a:rPr lang="en-US" dirty="0"/>
              <a:t>Laser Effects On Tissues:</a:t>
            </a:r>
          </a:p>
        </p:txBody>
      </p:sp>
      <p:sp>
        <p:nvSpPr>
          <p:cNvPr id="3" name="Content Placeholder 2">
            <a:extLst>
              <a:ext uri="{FF2B5EF4-FFF2-40B4-BE49-F238E27FC236}">
                <a16:creationId xmlns:a16="http://schemas.microsoft.com/office/drawing/2014/main" id="{D7E799BC-E796-EBAD-B637-C6EA923A0CA8}"/>
              </a:ext>
            </a:extLst>
          </p:cNvPr>
          <p:cNvSpPr>
            <a:spLocks noGrp="1"/>
          </p:cNvSpPr>
          <p:nvPr>
            <p:ph idx="1"/>
          </p:nvPr>
        </p:nvSpPr>
        <p:spPr/>
        <p:txBody>
          <a:bodyPr/>
          <a:lstStyle/>
          <a:p>
            <a:pPr marL="0" indent="0">
              <a:buNone/>
            </a:pPr>
            <a:r>
              <a:rPr lang="en-US" dirty="0"/>
              <a:t>         The light energy from a laser can have four different interactions with the target tissue.</a:t>
            </a:r>
          </a:p>
          <a:p>
            <a:r>
              <a:rPr lang="en-US" dirty="0"/>
              <a:t>Photo thermal interaction.</a:t>
            </a:r>
          </a:p>
          <a:p>
            <a:r>
              <a:rPr lang="en-US" dirty="0"/>
              <a:t>Photo chemical interaction.</a:t>
            </a:r>
          </a:p>
          <a:p>
            <a:r>
              <a:rPr lang="en-US" dirty="0"/>
              <a:t>Photo mechanical interaction.</a:t>
            </a:r>
          </a:p>
          <a:p>
            <a:r>
              <a:rPr lang="en-US" dirty="0"/>
              <a:t>Photo electrical interaction.</a:t>
            </a:r>
          </a:p>
        </p:txBody>
      </p:sp>
    </p:spTree>
    <p:extLst>
      <p:ext uri="{BB962C8B-B14F-4D97-AF65-F5344CB8AC3E}">
        <p14:creationId xmlns:p14="http://schemas.microsoft.com/office/powerpoint/2010/main" val="117847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368E-5A00-4177-E5BC-64C585A27BA9}"/>
              </a:ext>
            </a:extLst>
          </p:cNvPr>
          <p:cNvSpPr>
            <a:spLocks noGrp="1"/>
          </p:cNvSpPr>
          <p:nvPr>
            <p:ph type="title"/>
          </p:nvPr>
        </p:nvSpPr>
        <p:spPr/>
        <p:txBody>
          <a:bodyPr/>
          <a:lstStyle/>
          <a:p>
            <a:r>
              <a:rPr lang="en-US" dirty="0"/>
              <a:t>Photo Thermal Interaction:</a:t>
            </a:r>
          </a:p>
        </p:txBody>
      </p:sp>
      <p:sp>
        <p:nvSpPr>
          <p:cNvPr id="3" name="Content Placeholder 2">
            <a:extLst>
              <a:ext uri="{FF2B5EF4-FFF2-40B4-BE49-F238E27FC236}">
                <a16:creationId xmlns:a16="http://schemas.microsoft.com/office/drawing/2014/main" id="{1507CCD8-917C-7D28-790A-CB194A9F7F34}"/>
              </a:ext>
            </a:extLst>
          </p:cNvPr>
          <p:cNvSpPr>
            <a:spLocks noGrp="1"/>
          </p:cNvSpPr>
          <p:nvPr>
            <p:ph idx="1"/>
          </p:nvPr>
        </p:nvSpPr>
        <p:spPr>
          <a:xfrm>
            <a:off x="1026462" y="2918644"/>
            <a:ext cx="8825659" cy="3939356"/>
          </a:xfrm>
        </p:spPr>
        <p:txBody>
          <a:bodyPr>
            <a:normAutofit fontScale="92500"/>
          </a:bodyPr>
          <a:lstStyle/>
          <a:p>
            <a:r>
              <a:rPr lang="en-US" sz="2400" dirty="0"/>
              <a:t>The principle effect of laser energy is photo thermal i.e. conversion of light energy into heat.</a:t>
            </a:r>
          </a:p>
          <a:p>
            <a:r>
              <a:rPr lang="en-US" sz="2400" dirty="0"/>
              <a:t>Light </a:t>
            </a:r>
            <a:r>
              <a:rPr lang="en-US" sz="2400" dirty="0" err="1"/>
              <a:t>energy~Heat</a:t>
            </a:r>
            <a:r>
              <a:rPr lang="en-US" sz="2400" dirty="0"/>
              <a:t> energy</a:t>
            </a:r>
          </a:p>
          <a:p>
            <a:r>
              <a:rPr lang="en-US" sz="2400" dirty="0"/>
              <a:t>Photo ablation-, or the removal of tissue by vaporization and superheating of tissue fluids.</a:t>
            </a:r>
          </a:p>
          <a:p>
            <a:r>
              <a:rPr lang="en-US" sz="2400" dirty="0"/>
              <a:t>Type of thermal reaction depends on the --</a:t>
            </a:r>
          </a:p>
          <a:p>
            <a:pPr marL="0" indent="0">
              <a:buNone/>
            </a:pPr>
            <a:r>
              <a:rPr lang="en-US" sz="2400" dirty="0"/>
              <a:t>      ●Spot size</a:t>
            </a:r>
          </a:p>
          <a:p>
            <a:pPr marL="0" indent="0">
              <a:buNone/>
            </a:pPr>
            <a:r>
              <a:rPr lang="en-US" sz="2400" dirty="0"/>
              <a:t>      ●Power density</a:t>
            </a:r>
          </a:p>
          <a:p>
            <a:pPr marL="0" indent="0">
              <a:buNone/>
            </a:pPr>
            <a:r>
              <a:rPr lang="en-US" sz="2400" dirty="0"/>
              <a:t>      ●Optical properties and composition of irradiated tissue</a:t>
            </a:r>
          </a:p>
        </p:txBody>
      </p:sp>
    </p:spTree>
    <p:extLst>
      <p:ext uri="{BB962C8B-B14F-4D97-AF65-F5344CB8AC3E}">
        <p14:creationId xmlns:p14="http://schemas.microsoft.com/office/powerpoint/2010/main" val="293576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1832-2551-5E2F-C399-B6847A4A93D3}"/>
              </a:ext>
            </a:extLst>
          </p:cNvPr>
          <p:cNvSpPr>
            <a:spLocks noGrp="1"/>
          </p:cNvSpPr>
          <p:nvPr>
            <p:ph type="title"/>
          </p:nvPr>
        </p:nvSpPr>
        <p:spPr/>
        <p:txBody>
          <a:bodyPr/>
          <a:lstStyle/>
          <a:p>
            <a:r>
              <a:rPr lang="en-US" dirty="0"/>
              <a:t>Effects on tissues on certain temperature:</a:t>
            </a:r>
          </a:p>
        </p:txBody>
      </p:sp>
      <p:pic>
        <p:nvPicPr>
          <p:cNvPr id="4" name="Picture 4">
            <a:extLst>
              <a:ext uri="{FF2B5EF4-FFF2-40B4-BE49-F238E27FC236}">
                <a16:creationId xmlns:a16="http://schemas.microsoft.com/office/drawing/2014/main" id="{9BD578FE-8182-F21C-3E44-2BD7161F1A92}"/>
              </a:ext>
            </a:extLst>
          </p:cNvPr>
          <p:cNvPicPr>
            <a:picLocks noGrp="1" noChangeAspect="1"/>
          </p:cNvPicPr>
          <p:nvPr>
            <p:ph idx="1"/>
          </p:nvPr>
        </p:nvPicPr>
        <p:blipFill>
          <a:blip r:embed="rId2"/>
          <a:stretch>
            <a:fillRect/>
          </a:stretch>
        </p:blipFill>
        <p:spPr>
          <a:xfrm>
            <a:off x="1806040" y="2347850"/>
            <a:ext cx="7187045" cy="4510150"/>
          </a:xfrm>
        </p:spPr>
      </p:pic>
    </p:spTree>
    <p:extLst>
      <p:ext uri="{BB962C8B-B14F-4D97-AF65-F5344CB8AC3E}">
        <p14:creationId xmlns:p14="http://schemas.microsoft.com/office/powerpoint/2010/main" val="120807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B061-5039-4580-765F-78C47EF0F294}"/>
              </a:ext>
            </a:extLst>
          </p:cNvPr>
          <p:cNvSpPr>
            <a:spLocks noGrp="1"/>
          </p:cNvSpPr>
          <p:nvPr>
            <p:ph type="title"/>
          </p:nvPr>
        </p:nvSpPr>
        <p:spPr/>
        <p:txBody>
          <a:bodyPr/>
          <a:lstStyle/>
          <a:p>
            <a:r>
              <a:rPr lang="en-US" dirty="0"/>
              <a:t>Photo Chemical interaction:</a:t>
            </a:r>
          </a:p>
        </p:txBody>
      </p:sp>
      <p:sp>
        <p:nvSpPr>
          <p:cNvPr id="3" name="Content Placeholder 2">
            <a:extLst>
              <a:ext uri="{FF2B5EF4-FFF2-40B4-BE49-F238E27FC236}">
                <a16:creationId xmlns:a16="http://schemas.microsoft.com/office/drawing/2014/main" id="{6AAB3502-9022-DAD5-B776-4A8E7EF45D81}"/>
              </a:ext>
            </a:extLst>
          </p:cNvPr>
          <p:cNvSpPr>
            <a:spLocks noGrp="1"/>
          </p:cNvSpPr>
          <p:nvPr>
            <p:ph idx="1"/>
          </p:nvPr>
        </p:nvSpPr>
        <p:spPr>
          <a:xfrm>
            <a:off x="1154955" y="2603499"/>
            <a:ext cx="5747578" cy="3593935"/>
          </a:xfrm>
        </p:spPr>
        <p:txBody>
          <a:bodyPr>
            <a:normAutofit/>
          </a:bodyPr>
          <a:lstStyle/>
          <a:p>
            <a:r>
              <a:rPr lang="en-US" sz="2400" dirty="0"/>
              <a:t>There are photochemical effects from the laser light that can stimulate chemical reactions (e.g. the curing of composite resin) and breaking of chemical bonds (e.g. using photosensitized drugs exposed to laser light to destroy tumor cells, a process called photodynamic therapy).</a:t>
            </a:r>
          </a:p>
        </p:txBody>
      </p:sp>
      <p:pic>
        <p:nvPicPr>
          <p:cNvPr id="4" name="Picture 4">
            <a:extLst>
              <a:ext uri="{FF2B5EF4-FFF2-40B4-BE49-F238E27FC236}">
                <a16:creationId xmlns:a16="http://schemas.microsoft.com/office/drawing/2014/main" id="{230F89AA-D03F-8DA3-ACD3-DECB516342C2}"/>
              </a:ext>
            </a:extLst>
          </p:cNvPr>
          <p:cNvPicPr>
            <a:picLocks noChangeAspect="1"/>
          </p:cNvPicPr>
          <p:nvPr/>
        </p:nvPicPr>
        <p:blipFill>
          <a:blip r:embed="rId2"/>
          <a:stretch>
            <a:fillRect/>
          </a:stretch>
        </p:blipFill>
        <p:spPr>
          <a:xfrm>
            <a:off x="7307510" y="2412175"/>
            <a:ext cx="4503991" cy="4163811"/>
          </a:xfrm>
          <a:prstGeom prst="rect">
            <a:avLst/>
          </a:prstGeom>
        </p:spPr>
      </p:pic>
    </p:spTree>
    <p:extLst>
      <p:ext uri="{BB962C8B-B14F-4D97-AF65-F5344CB8AC3E}">
        <p14:creationId xmlns:p14="http://schemas.microsoft.com/office/powerpoint/2010/main" val="362404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41E1-0A31-73AE-B7D5-63FF01F3BBBB}"/>
              </a:ext>
            </a:extLst>
          </p:cNvPr>
          <p:cNvSpPr>
            <a:spLocks noGrp="1"/>
          </p:cNvSpPr>
          <p:nvPr>
            <p:ph type="title"/>
          </p:nvPr>
        </p:nvSpPr>
        <p:spPr/>
        <p:txBody>
          <a:bodyPr/>
          <a:lstStyle/>
          <a:p>
            <a:r>
              <a:rPr lang="en-US" dirty="0"/>
              <a:t>Photo mechanical interaction:</a:t>
            </a:r>
          </a:p>
        </p:txBody>
      </p:sp>
      <p:sp>
        <p:nvSpPr>
          <p:cNvPr id="3" name="Content Placeholder 2">
            <a:extLst>
              <a:ext uri="{FF2B5EF4-FFF2-40B4-BE49-F238E27FC236}">
                <a16:creationId xmlns:a16="http://schemas.microsoft.com/office/drawing/2014/main" id="{1E6EB00D-27D1-B083-21DC-45395B5FC885}"/>
              </a:ext>
            </a:extLst>
          </p:cNvPr>
          <p:cNvSpPr>
            <a:spLocks noGrp="1"/>
          </p:cNvSpPr>
          <p:nvPr>
            <p:ph idx="1"/>
          </p:nvPr>
        </p:nvSpPr>
        <p:spPr/>
        <p:txBody>
          <a:bodyPr>
            <a:normAutofit/>
          </a:bodyPr>
          <a:lstStyle/>
          <a:p>
            <a:r>
              <a:rPr lang="en-US" sz="2400" dirty="0"/>
              <a:t>Photo-disruption-shock waves by laser-rupture the intermolecular and atomic bonds.</a:t>
            </a:r>
          </a:p>
          <a:p>
            <a:r>
              <a:rPr lang="en-US" sz="2400" dirty="0"/>
              <a:t>Photo-disassociation which is the breaking apart of structures.</a:t>
            </a:r>
          </a:p>
          <a:p>
            <a:r>
              <a:rPr lang="en-US" sz="2400" dirty="0"/>
              <a:t>Photo-acoustic interactions- Removal of the tissue with Shockwave therapy.</a:t>
            </a:r>
          </a:p>
        </p:txBody>
      </p:sp>
    </p:spTree>
    <p:extLst>
      <p:ext uri="{BB962C8B-B14F-4D97-AF65-F5344CB8AC3E}">
        <p14:creationId xmlns:p14="http://schemas.microsoft.com/office/powerpoint/2010/main" val="417230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DA87-8BB6-F6E9-BC21-33179B6F7F5A}"/>
              </a:ext>
            </a:extLst>
          </p:cNvPr>
          <p:cNvSpPr>
            <a:spLocks noGrp="1"/>
          </p:cNvSpPr>
          <p:nvPr>
            <p:ph type="title"/>
          </p:nvPr>
        </p:nvSpPr>
        <p:spPr/>
        <p:txBody>
          <a:bodyPr/>
          <a:lstStyle/>
          <a:p>
            <a:r>
              <a:rPr lang="en-US" dirty="0"/>
              <a:t>Photo electrical interaction:</a:t>
            </a:r>
          </a:p>
        </p:txBody>
      </p:sp>
      <p:sp>
        <p:nvSpPr>
          <p:cNvPr id="3" name="Content Placeholder 2">
            <a:extLst>
              <a:ext uri="{FF2B5EF4-FFF2-40B4-BE49-F238E27FC236}">
                <a16:creationId xmlns:a16="http://schemas.microsoft.com/office/drawing/2014/main" id="{3C21E1C9-872C-2096-2760-2A891C6B9562}"/>
              </a:ext>
            </a:extLst>
          </p:cNvPr>
          <p:cNvSpPr>
            <a:spLocks noGrp="1"/>
          </p:cNvSpPr>
          <p:nvPr>
            <p:ph idx="1"/>
          </p:nvPr>
        </p:nvSpPr>
        <p:spPr>
          <a:xfrm>
            <a:off x="1219200" y="3663481"/>
            <a:ext cx="8825659" cy="2220851"/>
          </a:xfrm>
        </p:spPr>
        <p:txBody>
          <a:bodyPr>
            <a:normAutofit/>
          </a:bodyPr>
          <a:lstStyle/>
          <a:p>
            <a:r>
              <a:rPr lang="en-US" sz="2800" dirty="0"/>
              <a:t>Photo plasmolysis, tissue is removed through the formation of electrically charged ions.</a:t>
            </a:r>
          </a:p>
        </p:txBody>
      </p:sp>
    </p:spTree>
    <p:extLst>
      <p:ext uri="{BB962C8B-B14F-4D97-AF65-F5344CB8AC3E}">
        <p14:creationId xmlns:p14="http://schemas.microsoft.com/office/powerpoint/2010/main" val="23086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3F61-2D49-E270-0641-2A2169D69ED4}"/>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D4246375-4D08-2285-E6AF-C45E0C02200E}"/>
              </a:ext>
            </a:extLst>
          </p:cNvPr>
          <p:cNvSpPr>
            <a:spLocks noGrp="1"/>
          </p:cNvSpPr>
          <p:nvPr>
            <p:ph idx="1"/>
          </p:nvPr>
        </p:nvSpPr>
        <p:spPr/>
        <p:txBody>
          <a:bodyPr>
            <a:noAutofit/>
          </a:bodyPr>
          <a:lstStyle/>
          <a:p>
            <a:r>
              <a:rPr lang="en-US" sz="2800" dirty="0"/>
              <a:t>Introduction </a:t>
            </a:r>
          </a:p>
          <a:p>
            <a:r>
              <a:rPr lang="en-US" sz="2800" dirty="0"/>
              <a:t>Classification of Lasers</a:t>
            </a:r>
          </a:p>
          <a:p>
            <a:r>
              <a:rPr lang="en-US" sz="2800" dirty="0"/>
              <a:t>Laser Delivery Systems &amp; Emission Modes</a:t>
            </a:r>
          </a:p>
          <a:p>
            <a:r>
              <a:rPr lang="en-US" sz="2800" dirty="0"/>
              <a:t>Laser Interaction With  Tissues</a:t>
            </a:r>
          </a:p>
          <a:p>
            <a:r>
              <a:rPr lang="en-US" sz="2800" dirty="0"/>
              <a:t>Laser effects on Tissues</a:t>
            </a:r>
          </a:p>
          <a:p>
            <a:r>
              <a:rPr lang="en-US" sz="2800" dirty="0"/>
              <a:t>Common dental Lasers </a:t>
            </a:r>
          </a:p>
          <a:p>
            <a:r>
              <a:rPr lang="en-US" sz="2800" dirty="0"/>
              <a:t>Advantages &amp; Disadvantages of Laser</a:t>
            </a:r>
          </a:p>
          <a:p>
            <a:r>
              <a:rPr lang="en-US" sz="2800" dirty="0"/>
              <a:t>Lasers Safety in Dental Practice </a:t>
            </a:r>
          </a:p>
        </p:txBody>
      </p:sp>
    </p:spTree>
    <p:extLst>
      <p:ext uri="{BB962C8B-B14F-4D97-AF65-F5344CB8AC3E}">
        <p14:creationId xmlns:p14="http://schemas.microsoft.com/office/powerpoint/2010/main" val="10217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1C5D-DE94-9B5E-E336-5EAE1E8B5A81}"/>
              </a:ext>
            </a:extLst>
          </p:cNvPr>
          <p:cNvSpPr>
            <a:spLocks noGrp="1"/>
          </p:cNvSpPr>
          <p:nvPr>
            <p:ph type="title"/>
          </p:nvPr>
        </p:nvSpPr>
        <p:spPr/>
        <p:txBody>
          <a:bodyPr/>
          <a:lstStyle/>
          <a:p>
            <a:r>
              <a:rPr lang="en-US" dirty="0"/>
              <a:t>Common dental Lasers:</a:t>
            </a:r>
          </a:p>
        </p:txBody>
      </p:sp>
      <p:sp>
        <p:nvSpPr>
          <p:cNvPr id="3" name="Content Placeholder 2">
            <a:extLst>
              <a:ext uri="{FF2B5EF4-FFF2-40B4-BE49-F238E27FC236}">
                <a16:creationId xmlns:a16="http://schemas.microsoft.com/office/drawing/2014/main" id="{1ECC7549-2811-BAB9-DEC3-9C6F90AB8647}"/>
              </a:ext>
            </a:extLst>
          </p:cNvPr>
          <p:cNvSpPr>
            <a:spLocks noGrp="1"/>
          </p:cNvSpPr>
          <p:nvPr>
            <p:ph idx="1"/>
          </p:nvPr>
        </p:nvSpPr>
        <p:spPr>
          <a:xfrm>
            <a:off x="678731" y="2585357"/>
            <a:ext cx="5766106" cy="4445824"/>
          </a:xfrm>
        </p:spPr>
        <p:txBody>
          <a:bodyPr>
            <a:normAutofit/>
          </a:bodyPr>
          <a:lstStyle/>
          <a:p>
            <a:pPr marL="0" indent="0">
              <a:buNone/>
            </a:pPr>
            <a:r>
              <a:rPr lang="en-US" sz="4400" dirty="0"/>
              <a:t>1.Co2 laser:</a:t>
            </a:r>
          </a:p>
          <a:p>
            <a:pPr marL="0" indent="0">
              <a:buNone/>
            </a:pPr>
            <a:r>
              <a:rPr lang="en-US" sz="2400" dirty="0"/>
              <a:t>▪︎10,600 nm</a:t>
            </a:r>
          </a:p>
          <a:p>
            <a:pPr marL="0" indent="0">
              <a:buNone/>
            </a:pPr>
            <a:r>
              <a:rPr lang="en-US" sz="2400" dirty="0"/>
              <a:t>▪︎Both pulsed and continuous wave</a:t>
            </a:r>
          </a:p>
          <a:p>
            <a:pPr marL="0" indent="0">
              <a:buNone/>
            </a:pPr>
            <a:r>
              <a:rPr lang="en-US" sz="2400" dirty="0"/>
              <a:t>▪︎ Readily absorbed by water- very effective for soft tissue surgery</a:t>
            </a:r>
          </a:p>
          <a:p>
            <a:pPr marL="0" indent="0">
              <a:buNone/>
            </a:pPr>
            <a:r>
              <a:rPr lang="en-US" sz="2400" dirty="0"/>
              <a:t>▪︎Advantage over Scalpel- strong hemostatic and </a:t>
            </a:r>
            <a:r>
              <a:rPr lang="en-US" sz="2400" dirty="0" err="1"/>
              <a:t>bacterocidal</a:t>
            </a:r>
            <a:r>
              <a:rPr lang="en-US" sz="2400" dirty="0"/>
              <a:t> effects</a:t>
            </a:r>
          </a:p>
        </p:txBody>
      </p:sp>
    </p:spTree>
    <p:extLst>
      <p:ext uri="{BB962C8B-B14F-4D97-AF65-F5344CB8AC3E}">
        <p14:creationId xmlns:p14="http://schemas.microsoft.com/office/powerpoint/2010/main" val="91548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157752-88C4-5187-1AA5-85AA041AC3C7}"/>
              </a:ext>
            </a:extLst>
          </p:cNvPr>
          <p:cNvSpPr>
            <a:spLocks noGrp="1"/>
          </p:cNvSpPr>
          <p:nvPr>
            <p:ph idx="4294967295"/>
          </p:nvPr>
        </p:nvSpPr>
        <p:spPr>
          <a:xfrm>
            <a:off x="1410195" y="1669967"/>
            <a:ext cx="8824913" cy="4181845"/>
          </a:xfrm>
        </p:spPr>
        <p:txBody>
          <a:bodyPr>
            <a:normAutofit/>
          </a:bodyPr>
          <a:lstStyle/>
          <a:p>
            <a:pPr marL="0" indent="0">
              <a:buNone/>
            </a:pPr>
            <a:r>
              <a:rPr lang="en-US" sz="2400" dirty="0"/>
              <a:t>• When applied to hard tissues produces severe thermal damage, </a:t>
            </a:r>
          </a:p>
          <a:p>
            <a:pPr lvl="1"/>
            <a:r>
              <a:rPr lang="en-US" sz="2200" dirty="0"/>
              <a:t>such </a:t>
            </a:r>
            <a:r>
              <a:rPr lang="en-US" sz="2200" dirty="0" err="1"/>
              <a:t>ascracking</a:t>
            </a:r>
            <a:endParaRPr lang="en-US" sz="2200" dirty="0"/>
          </a:p>
          <a:p>
            <a:pPr lvl="1"/>
            <a:r>
              <a:rPr lang="en-US" sz="2200" dirty="0"/>
              <a:t>melting, and</a:t>
            </a:r>
          </a:p>
          <a:p>
            <a:pPr lvl="1"/>
            <a:r>
              <a:rPr lang="en-US" sz="2200" dirty="0"/>
              <a:t>Carbonization(Sasaki et al 2002)</a:t>
            </a:r>
          </a:p>
          <a:p>
            <a:pPr marL="457200" lvl="1" indent="0">
              <a:buNone/>
            </a:pPr>
            <a:endParaRPr lang="en-US" sz="2200" dirty="0"/>
          </a:p>
          <a:p>
            <a:pPr marL="457200" lvl="1" indent="0">
              <a:buNone/>
            </a:pPr>
            <a:r>
              <a:rPr lang="en-US" sz="2200" dirty="0"/>
              <a:t>So its use has been limited to soft tissue surgery</a:t>
            </a:r>
          </a:p>
        </p:txBody>
      </p:sp>
    </p:spTree>
    <p:extLst>
      <p:ext uri="{BB962C8B-B14F-4D97-AF65-F5344CB8AC3E}">
        <p14:creationId xmlns:p14="http://schemas.microsoft.com/office/powerpoint/2010/main" val="94950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DC5F1-6FBA-4349-E059-183A07F76300}"/>
              </a:ext>
            </a:extLst>
          </p:cNvPr>
          <p:cNvSpPr>
            <a:spLocks noGrp="1"/>
          </p:cNvSpPr>
          <p:nvPr>
            <p:ph idx="4294967295"/>
          </p:nvPr>
        </p:nvSpPr>
        <p:spPr>
          <a:xfrm>
            <a:off x="420583" y="1056409"/>
            <a:ext cx="4849091" cy="5801591"/>
          </a:xfrm>
        </p:spPr>
        <p:txBody>
          <a:bodyPr>
            <a:normAutofit/>
          </a:bodyPr>
          <a:lstStyle/>
          <a:p>
            <a:pPr marL="0" indent="0">
              <a:buNone/>
            </a:pPr>
            <a:r>
              <a:rPr lang="en-US" sz="4400" dirty="0"/>
              <a:t>2.Nd:YAG laser</a:t>
            </a:r>
          </a:p>
          <a:p>
            <a:r>
              <a:rPr lang="en-US" sz="2400" dirty="0"/>
              <a:t> Free-running pulsed wave laser.</a:t>
            </a:r>
          </a:p>
          <a:p>
            <a:r>
              <a:rPr lang="en-US" sz="2400" dirty="0"/>
              <a:t>wavelength of 1,064 nm.</a:t>
            </a:r>
          </a:p>
          <a:p>
            <a:r>
              <a:rPr lang="en-US" sz="2400" dirty="0"/>
              <a:t> Low absorption in water.</a:t>
            </a:r>
          </a:p>
          <a:p>
            <a:r>
              <a:rPr lang="en-US" sz="2400" dirty="0"/>
              <a:t>Energy scatters or penetrates to the biological tissue.</a:t>
            </a:r>
          </a:p>
          <a:p>
            <a:r>
              <a:rPr lang="en-US" sz="2400" dirty="0"/>
              <a:t> its photo thermal effect is useful for soft tissue surgery.</a:t>
            </a:r>
          </a:p>
          <a:p>
            <a:r>
              <a:rPr lang="en-US" sz="2400" dirty="0"/>
              <a:t>Produce relatively thick coagulation layer.</a:t>
            </a:r>
          </a:p>
        </p:txBody>
      </p:sp>
    </p:spTree>
    <p:extLst>
      <p:ext uri="{BB962C8B-B14F-4D97-AF65-F5344CB8AC3E}">
        <p14:creationId xmlns:p14="http://schemas.microsoft.com/office/powerpoint/2010/main" val="317861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F2C30-C2CA-FAEE-A296-CAACA6293EAD}"/>
              </a:ext>
            </a:extLst>
          </p:cNvPr>
          <p:cNvSpPr>
            <a:spLocks noGrp="1"/>
          </p:cNvSpPr>
          <p:nvPr>
            <p:ph idx="4294967295"/>
          </p:nvPr>
        </p:nvSpPr>
        <p:spPr>
          <a:xfrm>
            <a:off x="940130" y="1341747"/>
            <a:ext cx="8824913" cy="4373253"/>
          </a:xfrm>
        </p:spPr>
        <p:txBody>
          <a:bodyPr>
            <a:normAutofit/>
          </a:bodyPr>
          <a:lstStyle/>
          <a:p>
            <a:r>
              <a:rPr lang="en-US" sz="2400" dirty="0"/>
              <a:t>Has been widely accepted in soft tissue surgery.</a:t>
            </a:r>
          </a:p>
          <a:p>
            <a:r>
              <a:rPr lang="en-US" sz="2400" dirty="0"/>
              <a:t>1990- FDA approved for soft tissue surgery.</a:t>
            </a:r>
          </a:p>
          <a:p>
            <a:r>
              <a:rPr lang="en-US" sz="2400" dirty="0"/>
              <a:t> Easy to deliver by optical fiber contact tip.</a:t>
            </a:r>
          </a:p>
          <a:p>
            <a:r>
              <a:rPr lang="en-US" sz="2400" dirty="0"/>
              <a:t>Easy insertion into the pockets.</a:t>
            </a:r>
          </a:p>
          <a:p>
            <a:r>
              <a:rPr lang="en-US" sz="2400" dirty="0"/>
              <a:t>1997- FDA approved for </a:t>
            </a:r>
            <a:r>
              <a:rPr lang="en-US" sz="2400" dirty="0" err="1"/>
              <a:t>sulcular</a:t>
            </a:r>
            <a:r>
              <a:rPr lang="en-US" sz="2400" dirty="0"/>
              <a:t> </a:t>
            </a:r>
            <a:r>
              <a:rPr lang="en-US" sz="2400" dirty="0" err="1"/>
              <a:t>debridemnt</a:t>
            </a:r>
            <a:r>
              <a:rPr lang="en-US" sz="2400" dirty="0"/>
              <a:t>, first approval of laser application in periodontal pocket by FDA </a:t>
            </a:r>
          </a:p>
          <a:p>
            <a:r>
              <a:rPr lang="en-US" sz="2400" dirty="0"/>
              <a:t>Not suitable for hard tissue ablation.</a:t>
            </a:r>
          </a:p>
        </p:txBody>
      </p:sp>
    </p:spTree>
    <p:extLst>
      <p:ext uri="{BB962C8B-B14F-4D97-AF65-F5344CB8AC3E}">
        <p14:creationId xmlns:p14="http://schemas.microsoft.com/office/powerpoint/2010/main" val="89541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D9D81-BB3F-8314-6ECD-B8CA8B37D9BF}"/>
              </a:ext>
            </a:extLst>
          </p:cNvPr>
          <p:cNvSpPr>
            <a:spLocks noGrp="1"/>
          </p:cNvSpPr>
          <p:nvPr>
            <p:ph idx="4294967295"/>
          </p:nvPr>
        </p:nvSpPr>
        <p:spPr>
          <a:xfrm>
            <a:off x="321623" y="787978"/>
            <a:ext cx="5047013" cy="5282044"/>
          </a:xfrm>
        </p:spPr>
        <p:txBody>
          <a:bodyPr>
            <a:normAutofit/>
          </a:bodyPr>
          <a:lstStyle/>
          <a:p>
            <a:pPr marL="0" indent="0">
              <a:buNone/>
            </a:pPr>
            <a:r>
              <a:rPr lang="en-US" sz="4000" dirty="0"/>
              <a:t>3. </a:t>
            </a:r>
            <a:r>
              <a:rPr lang="en-US" sz="4000" dirty="0" err="1"/>
              <a:t>Er:YAG</a:t>
            </a:r>
            <a:r>
              <a:rPr lang="en-US" sz="4000" dirty="0"/>
              <a:t> laser</a:t>
            </a:r>
          </a:p>
          <a:p>
            <a:r>
              <a:rPr lang="en-US" sz="2400" dirty="0"/>
              <a:t>Solid-state laser that generates a light with a wavelength of 2,940 nm</a:t>
            </a:r>
          </a:p>
          <a:p>
            <a:r>
              <a:rPr lang="en-US" sz="2400" dirty="0"/>
              <a:t>Since the </a:t>
            </a:r>
            <a:r>
              <a:rPr lang="en-US" sz="2400" dirty="0" err="1"/>
              <a:t>Er:YAG</a:t>
            </a:r>
            <a:r>
              <a:rPr lang="en-US" sz="2400" dirty="0"/>
              <a:t> laser is well absorbed by all biological tissues that contain water molecules, this laser is indicated for both soft and hard tissue ablation</a:t>
            </a:r>
          </a:p>
        </p:txBody>
      </p:sp>
    </p:spTree>
    <p:extLst>
      <p:ext uri="{BB962C8B-B14F-4D97-AF65-F5344CB8AC3E}">
        <p14:creationId xmlns:p14="http://schemas.microsoft.com/office/powerpoint/2010/main" val="384546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CF664-6842-277D-E7D4-667AE38FBB90}"/>
              </a:ext>
            </a:extLst>
          </p:cNvPr>
          <p:cNvSpPr>
            <a:spLocks noGrp="1"/>
          </p:cNvSpPr>
          <p:nvPr>
            <p:ph idx="4294967295"/>
          </p:nvPr>
        </p:nvSpPr>
        <p:spPr>
          <a:xfrm>
            <a:off x="445325" y="1403020"/>
            <a:ext cx="4783138" cy="3416300"/>
          </a:xfrm>
        </p:spPr>
        <p:txBody>
          <a:bodyPr>
            <a:normAutofit fontScale="92500" lnSpcReduction="20000"/>
          </a:bodyPr>
          <a:lstStyle/>
          <a:p>
            <a:r>
              <a:rPr lang="en-US" sz="2800" dirty="0"/>
              <a:t>The free-running pulsed </a:t>
            </a:r>
            <a:r>
              <a:rPr lang="en-US" sz="2800" dirty="0" err="1"/>
              <a:t>Er:YAG</a:t>
            </a:r>
            <a:r>
              <a:rPr lang="en-US" sz="2800" dirty="0"/>
              <a:t> laser has already been used clinically for caries. removal and cavity preparation.</a:t>
            </a:r>
          </a:p>
          <a:p>
            <a:r>
              <a:rPr lang="en-US" sz="2800" dirty="0"/>
              <a:t> 1997- FDA approved for hard tissue treatment such as caries removal and cavity preparation</a:t>
            </a:r>
          </a:p>
        </p:txBody>
      </p:sp>
      <p:pic>
        <p:nvPicPr>
          <p:cNvPr id="4" name="Picture 4">
            <a:extLst>
              <a:ext uri="{FF2B5EF4-FFF2-40B4-BE49-F238E27FC236}">
                <a16:creationId xmlns:a16="http://schemas.microsoft.com/office/drawing/2014/main" id="{CB62C486-C15E-F995-4EB6-B910944C2601}"/>
              </a:ext>
            </a:extLst>
          </p:cNvPr>
          <p:cNvPicPr>
            <a:picLocks noChangeAspect="1"/>
          </p:cNvPicPr>
          <p:nvPr/>
        </p:nvPicPr>
        <p:blipFill>
          <a:blip r:embed="rId2"/>
          <a:stretch>
            <a:fillRect/>
          </a:stretch>
        </p:blipFill>
        <p:spPr>
          <a:xfrm>
            <a:off x="6633747" y="1100943"/>
            <a:ext cx="4783138" cy="4886200"/>
          </a:xfrm>
          <a:prstGeom prst="rect">
            <a:avLst/>
          </a:prstGeom>
        </p:spPr>
      </p:pic>
    </p:spTree>
    <p:extLst>
      <p:ext uri="{BB962C8B-B14F-4D97-AF65-F5344CB8AC3E}">
        <p14:creationId xmlns:p14="http://schemas.microsoft.com/office/powerpoint/2010/main" val="2237310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AC71-F9C8-C411-DA96-659CD2D1DED2}"/>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936C2049-381D-B366-390D-AAAA2ACFB422}"/>
              </a:ext>
            </a:extLst>
          </p:cNvPr>
          <p:cNvSpPr>
            <a:spLocks noGrp="1"/>
          </p:cNvSpPr>
          <p:nvPr>
            <p:ph idx="1"/>
          </p:nvPr>
        </p:nvSpPr>
        <p:spPr>
          <a:xfrm>
            <a:off x="1154954" y="2603500"/>
            <a:ext cx="8825659" cy="4459844"/>
          </a:xfrm>
        </p:spPr>
        <p:txBody>
          <a:bodyPr>
            <a:normAutofit fontScale="85000" lnSpcReduction="20000"/>
          </a:bodyPr>
          <a:lstStyle/>
          <a:p>
            <a:r>
              <a:rPr lang="en-US" sz="2400" dirty="0"/>
              <a:t>Cut and coagulate precisely, in one step</a:t>
            </a:r>
          </a:p>
          <a:p>
            <a:r>
              <a:rPr lang="en-US" sz="2400" dirty="0"/>
              <a:t>Eliminate collateral tissue damage</a:t>
            </a:r>
          </a:p>
          <a:p>
            <a:r>
              <a:rPr lang="en-US" sz="2400" dirty="0"/>
              <a:t>Minimize post-operative inflammation and discomfort</a:t>
            </a:r>
          </a:p>
          <a:p>
            <a:r>
              <a:rPr lang="en-US" sz="2400" dirty="0"/>
              <a:t>Clean, bloodless operating field</a:t>
            </a:r>
          </a:p>
          <a:p>
            <a:r>
              <a:rPr lang="en-US" sz="2400" dirty="0"/>
              <a:t>Radiant coagulation: seal blood vessels without cauterization via conductive heat or carbonization</a:t>
            </a:r>
          </a:p>
          <a:p>
            <a:r>
              <a:rPr lang="en-US" sz="2400" dirty="0"/>
              <a:t> Lasers seal lymphatic vessels thus leading to less postoperative </a:t>
            </a:r>
            <a:r>
              <a:rPr lang="en-US" sz="2400" dirty="0" err="1"/>
              <a:t>swellling</a:t>
            </a:r>
            <a:endParaRPr lang="en-US" sz="2400" dirty="0"/>
          </a:p>
          <a:p>
            <a:r>
              <a:rPr lang="en-US" sz="2400" dirty="0"/>
              <a:t> Greater comfort during and after surgery.</a:t>
            </a:r>
          </a:p>
          <a:p>
            <a:r>
              <a:rPr lang="en-US" sz="2400" dirty="0"/>
              <a:t> Homeostasis and reduced risk of blood borne pathogen</a:t>
            </a:r>
          </a:p>
          <a:p>
            <a:r>
              <a:rPr lang="en-US" sz="2400" dirty="0"/>
              <a:t>Rarely needs suture</a:t>
            </a:r>
          </a:p>
          <a:p>
            <a:r>
              <a:rPr lang="en-US" sz="2400" dirty="0"/>
              <a:t> High patient acceptance of treatment.</a:t>
            </a:r>
          </a:p>
        </p:txBody>
      </p:sp>
    </p:spTree>
    <p:extLst>
      <p:ext uri="{BB962C8B-B14F-4D97-AF65-F5344CB8AC3E}">
        <p14:creationId xmlns:p14="http://schemas.microsoft.com/office/powerpoint/2010/main" val="1087387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DEE46-971E-3E6F-0E3F-5184539C9336}"/>
              </a:ext>
            </a:extLst>
          </p:cNvPr>
          <p:cNvSpPr>
            <a:spLocks noGrp="1"/>
          </p:cNvSpPr>
          <p:nvPr>
            <p:ph idx="4294967295"/>
          </p:nvPr>
        </p:nvSpPr>
        <p:spPr>
          <a:xfrm>
            <a:off x="1026720" y="1720850"/>
            <a:ext cx="8824913" cy="3416300"/>
          </a:xfrm>
        </p:spPr>
        <p:txBody>
          <a:bodyPr>
            <a:normAutofit/>
          </a:bodyPr>
          <a:lstStyle/>
          <a:p>
            <a:r>
              <a:rPr lang="en-US" sz="2400" dirty="0"/>
              <a:t>Controlled depth of laser penetration</a:t>
            </a:r>
          </a:p>
          <a:p>
            <a:r>
              <a:rPr lang="en-US" sz="2400" dirty="0"/>
              <a:t> Hemostasis provides excellent visibility-even down in </a:t>
            </a:r>
            <a:r>
              <a:rPr lang="en-US" sz="2400" dirty="0" err="1"/>
              <a:t>thpocket</a:t>
            </a:r>
            <a:endParaRPr lang="en-US" sz="2400" dirty="0"/>
          </a:p>
          <a:p>
            <a:r>
              <a:rPr lang="en-US" sz="2400" dirty="0"/>
              <a:t>Reduce patient discomfort and the need for anesthetic </a:t>
            </a:r>
          </a:p>
          <a:p>
            <a:r>
              <a:rPr lang="en-US" sz="2400" dirty="0"/>
              <a:t> Laser incisions heal faster than electro-cautery</a:t>
            </a:r>
          </a:p>
        </p:txBody>
      </p:sp>
    </p:spTree>
    <p:extLst>
      <p:ext uri="{BB962C8B-B14F-4D97-AF65-F5344CB8AC3E}">
        <p14:creationId xmlns:p14="http://schemas.microsoft.com/office/powerpoint/2010/main" val="2882956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BEDB-764C-AFC8-4D33-29D073C41BF4}"/>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id="{D3009422-0D26-DC9C-8EB9-D4BC01128313}"/>
              </a:ext>
            </a:extLst>
          </p:cNvPr>
          <p:cNvSpPr>
            <a:spLocks noGrp="1"/>
          </p:cNvSpPr>
          <p:nvPr>
            <p:ph idx="1"/>
          </p:nvPr>
        </p:nvSpPr>
        <p:spPr/>
        <p:txBody>
          <a:bodyPr>
            <a:normAutofit/>
          </a:bodyPr>
          <a:lstStyle/>
          <a:p>
            <a:r>
              <a:rPr lang="en-US" sz="2400" dirty="0"/>
              <a:t>Retinal burn if no protection</a:t>
            </a:r>
          </a:p>
          <a:p>
            <a:r>
              <a:rPr lang="en-US" sz="2400" dirty="0"/>
              <a:t>Prolonged exposure to pulp causes irreversible pulp damage.</a:t>
            </a:r>
          </a:p>
          <a:p>
            <a:r>
              <a:rPr lang="en-US" sz="2400" dirty="0"/>
              <a:t>High cost.</a:t>
            </a:r>
          </a:p>
          <a:p>
            <a:r>
              <a:rPr lang="en-US" sz="2400" dirty="0"/>
              <a:t>Specially trained personnel required.-</a:t>
            </a:r>
          </a:p>
          <a:p>
            <a:r>
              <a:rPr lang="en-US" sz="2400" dirty="0"/>
              <a:t>Chances of explosion.</a:t>
            </a:r>
          </a:p>
          <a:p>
            <a:r>
              <a:rPr lang="en-US" sz="2400" dirty="0"/>
              <a:t>Aerosol contamination- respiratory hazards.</a:t>
            </a:r>
          </a:p>
        </p:txBody>
      </p:sp>
    </p:spTree>
    <p:extLst>
      <p:ext uri="{BB962C8B-B14F-4D97-AF65-F5344CB8AC3E}">
        <p14:creationId xmlns:p14="http://schemas.microsoft.com/office/powerpoint/2010/main" val="4035881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D609-C755-9609-AAAB-A48AA7313C22}"/>
              </a:ext>
            </a:extLst>
          </p:cNvPr>
          <p:cNvSpPr>
            <a:spLocks noGrp="1"/>
          </p:cNvSpPr>
          <p:nvPr>
            <p:ph type="title"/>
          </p:nvPr>
        </p:nvSpPr>
        <p:spPr/>
        <p:txBody>
          <a:bodyPr/>
          <a:lstStyle/>
          <a:p>
            <a:r>
              <a:rPr lang="en-US" dirty="0"/>
              <a:t>Laser safety in Dental </a:t>
            </a:r>
            <a:r>
              <a:rPr lang="en-US" dirty="0" err="1"/>
              <a:t>pratice</a:t>
            </a:r>
            <a:r>
              <a:rPr lang="en-US" dirty="0"/>
              <a:t>:</a:t>
            </a:r>
          </a:p>
        </p:txBody>
      </p:sp>
      <p:sp>
        <p:nvSpPr>
          <p:cNvPr id="3" name="Content Placeholder 2">
            <a:extLst>
              <a:ext uri="{FF2B5EF4-FFF2-40B4-BE49-F238E27FC236}">
                <a16:creationId xmlns:a16="http://schemas.microsoft.com/office/drawing/2014/main" id="{EA35080B-D765-6A31-4B41-951249878A8F}"/>
              </a:ext>
            </a:extLst>
          </p:cNvPr>
          <p:cNvSpPr>
            <a:spLocks noGrp="1"/>
          </p:cNvSpPr>
          <p:nvPr>
            <p:ph idx="1"/>
          </p:nvPr>
        </p:nvSpPr>
        <p:spPr>
          <a:xfrm>
            <a:off x="1513688" y="2412174"/>
            <a:ext cx="8825659" cy="4737760"/>
          </a:xfrm>
        </p:spPr>
        <p:txBody>
          <a:bodyPr>
            <a:normAutofit fontScale="92500" lnSpcReduction="10000"/>
          </a:bodyPr>
          <a:lstStyle/>
          <a:p>
            <a:r>
              <a:rPr lang="en-US" sz="2400" dirty="0"/>
              <a:t>1. Eye: Acute exposure of the eye to lasers of certain wavelengths and power can cause corneal or retinal burns (or both). Chronic exposure to excessive levels may cause corneal or lenticular opacities (cataracts).</a:t>
            </a:r>
          </a:p>
          <a:p>
            <a:r>
              <a:rPr lang="en-US" sz="2400" dirty="0"/>
              <a:t>2 Skin: Acute exposure to high levels of optical radiation may cause skin burns; while carcinogenesis may occur for ultraviolet wavelengths (290-320 nm).</a:t>
            </a:r>
          </a:p>
          <a:p>
            <a:r>
              <a:rPr lang="en-US" sz="2400" dirty="0"/>
              <a:t>3.Chemical: Some lasers require hazardous or toxic substances to operate (i.e., chemical dye, Excimer lasers).</a:t>
            </a:r>
          </a:p>
          <a:p>
            <a:r>
              <a:rPr lang="en-US" sz="2400" dirty="0"/>
              <a:t>4. Electrical: Most lasers utilize high voltages that can </a:t>
            </a:r>
            <a:r>
              <a:rPr lang="en-US" sz="2400" dirty="0" err="1"/>
              <a:t>belethal</a:t>
            </a:r>
            <a:endParaRPr lang="en-US" sz="2400" dirty="0"/>
          </a:p>
          <a:p>
            <a:r>
              <a:rPr lang="en-US" sz="2400" dirty="0"/>
              <a:t>5. Fire: The solvents used in dye lasers are flammable. High voltage pulse or flash lamps may cause ignition.</a:t>
            </a:r>
          </a:p>
        </p:txBody>
      </p:sp>
    </p:spTree>
    <p:extLst>
      <p:ext uri="{BB962C8B-B14F-4D97-AF65-F5344CB8AC3E}">
        <p14:creationId xmlns:p14="http://schemas.microsoft.com/office/powerpoint/2010/main" val="88782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428B-175C-1AA8-0157-6BEF8770380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0906B85-2975-993C-0E6C-7466A970F09F}"/>
              </a:ext>
            </a:extLst>
          </p:cNvPr>
          <p:cNvSpPr>
            <a:spLocks noGrp="1"/>
          </p:cNvSpPr>
          <p:nvPr>
            <p:ph idx="1"/>
          </p:nvPr>
        </p:nvSpPr>
        <p:spPr>
          <a:xfrm>
            <a:off x="999285" y="2350325"/>
            <a:ext cx="9344891" cy="5036509"/>
          </a:xfrm>
        </p:spPr>
        <p:txBody>
          <a:bodyPr>
            <a:normAutofit/>
          </a:bodyPr>
          <a:lstStyle/>
          <a:p>
            <a:r>
              <a:rPr lang="en-US" sz="2400" dirty="0"/>
              <a:t>LASER is an acronym for light amplification by stimulated emission of radiation, is a form of electromagnetic energy in which photons are generated from a medium by stimulating the medium from external energy source.</a:t>
            </a:r>
          </a:p>
          <a:p>
            <a:r>
              <a:rPr lang="en-US" sz="2400" dirty="0"/>
              <a:t>•The intraoral use of lasers has evolved over the last 4 decades as clinical experience along with scientific investigation, has increased the body of knowledge.</a:t>
            </a:r>
          </a:p>
          <a:p>
            <a:r>
              <a:rPr lang="en-US" sz="2400" dirty="0"/>
              <a:t>•The dental lasers of today have benefited from decades of laser research and have their basis in certain theories from the field of quantum mechanics, initially formulated during the early 1900s by Danish physicist Bohr.</a:t>
            </a:r>
          </a:p>
        </p:txBody>
      </p:sp>
    </p:spTree>
    <p:extLst>
      <p:ext uri="{BB962C8B-B14F-4D97-AF65-F5344CB8AC3E}">
        <p14:creationId xmlns:p14="http://schemas.microsoft.com/office/powerpoint/2010/main" val="122422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A35F-A90E-F442-69F6-BD93AEAB6928}"/>
              </a:ext>
            </a:extLst>
          </p:cNvPr>
          <p:cNvSpPr>
            <a:spLocks noGrp="1"/>
          </p:cNvSpPr>
          <p:nvPr>
            <p:ph type="title"/>
          </p:nvPr>
        </p:nvSpPr>
        <p:spPr/>
        <p:txBody>
          <a:bodyPr/>
          <a:lstStyle/>
          <a:p>
            <a:r>
              <a:rPr lang="en-US" dirty="0"/>
              <a:t>Classification of Laser:</a:t>
            </a:r>
          </a:p>
        </p:txBody>
      </p:sp>
      <p:sp>
        <p:nvSpPr>
          <p:cNvPr id="3" name="Content Placeholder 2">
            <a:extLst>
              <a:ext uri="{FF2B5EF4-FFF2-40B4-BE49-F238E27FC236}">
                <a16:creationId xmlns:a16="http://schemas.microsoft.com/office/drawing/2014/main" id="{5A33A388-F63A-F3E1-3BA9-0600DE846E86}"/>
              </a:ext>
            </a:extLst>
          </p:cNvPr>
          <p:cNvSpPr>
            <a:spLocks noGrp="1"/>
          </p:cNvSpPr>
          <p:nvPr>
            <p:ph idx="1"/>
          </p:nvPr>
        </p:nvSpPr>
        <p:spPr>
          <a:xfrm>
            <a:off x="1309906" y="2435870"/>
            <a:ext cx="8825659" cy="4422130"/>
          </a:xfrm>
        </p:spPr>
        <p:txBody>
          <a:bodyPr>
            <a:normAutofit fontScale="92500" lnSpcReduction="20000"/>
          </a:bodyPr>
          <a:lstStyle/>
          <a:p>
            <a:pPr marL="0" indent="0">
              <a:buNone/>
            </a:pPr>
            <a:r>
              <a:rPr lang="en-US" sz="2800" dirty="0"/>
              <a:t>  I. Based on application</a:t>
            </a:r>
          </a:p>
          <a:p>
            <a:r>
              <a:rPr lang="en-US" sz="2800" dirty="0"/>
              <a:t>Soft tissue laser </a:t>
            </a:r>
            <a:r>
              <a:rPr lang="en-US" sz="2800" dirty="0" err="1"/>
              <a:t>eg</a:t>
            </a:r>
            <a:r>
              <a:rPr lang="en-US" sz="2800" dirty="0"/>
              <a:t>: Argon, Co2, diode; </a:t>
            </a:r>
            <a:r>
              <a:rPr lang="en-US" sz="2800" dirty="0" err="1"/>
              <a:t>Nd:YAG</a:t>
            </a:r>
            <a:r>
              <a:rPr lang="en-US" sz="2800" dirty="0"/>
              <a:t>.</a:t>
            </a:r>
          </a:p>
          <a:p>
            <a:r>
              <a:rPr lang="en-US" sz="2800" dirty="0"/>
              <a:t> Hard tissue laser </a:t>
            </a:r>
            <a:r>
              <a:rPr lang="en-US" sz="2800" dirty="0" err="1"/>
              <a:t>eg</a:t>
            </a:r>
            <a:r>
              <a:rPr lang="en-US" sz="2800" dirty="0"/>
              <a:t>: </a:t>
            </a:r>
            <a:r>
              <a:rPr lang="en-US" sz="2800" dirty="0" err="1"/>
              <a:t>Er:YAG</a:t>
            </a:r>
            <a:endParaRPr lang="en-US" sz="2800" dirty="0"/>
          </a:p>
          <a:p>
            <a:r>
              <a:rPr lang="en-US" sz="2800" dirty="0"/>
              <a:t> Resin curing laser </a:t>
            </a:r>
            <a:r>
              <a:rPr lang="en-US" sz="2800" dirty="0" err="1"/>
              <a:t>eg</a:t>
            </a:r>
            <a:r>
              <a:rPr lang="en-US" sz="2800" dirty="0"/>
              <a:t>: Argon</a:t>
            </a:r>
          </a:p>
          <a:p>
            <a:pPr marL="0" indent="0">
              <a:buNone/>
            </a:pPr>
            <a:endParaRPr lang="en-US" sz="2800" dirty="0"/>
          </a:p>
          <a:p>
            <a:pPr marL="0" indent="0">
              <a:buNone/>
            </a:pPr>
            <a:r>
              <a:rPr lang="en-US" sz="2800" dirty="0"/>
              <a:t>   II. Mode of action</a:t>
            </a:r>
          </a:p>
          <a:p>
            <a:r>
              <a:rPr lang="en-US" sz="2800" dirty="0"/>
              <a:t>Contact mode (focused or defocused) </a:t>
            </a:r>
          </a:p>
          <a:p>
            <a:pPr marL="0" indent="0">
              <a:buNone/>
            </a:pPr>
            <a:r>
              <a:rPr lang="en-US" sz="2800" dirty="0"/>
              <a:t>   </a:t>
            </a:r>
            <a:r>
              <a:rPr lang="en-US" sz="2800" dirty="0" err="1"/>
              <a:t>eg</a:t>
            </a:r>
            <a:r>
              <a:rPr lang="en-US" sz="2800" dirty="0"/>
              <a:t>: Ho: YAG; </a:t>
            </a:r>
            <a:r>
              <a:rPr lang="en-US" sz="2800" dirty="0" err="1"/>
              <a:t>Nd:YAG</a:t>
            </a:r>
            <a:endParaRPr lang="en-US" sz="2800" dirty="0"/>
          </a:p>
          <a:p>
            <a:r>
              <a:rPr lang="en-US" sz="2800" dirty="0"/>
              <a:t>Non-contact mode (focused or defocused)</a:t>
            </a:r>
          </a:p>
          <a:p>
            <a:pPr marL="0" indent="0">
              <a:buNone/>
            </a:pPr>
            <a:r>
              <a:rPr lang="en-US" sz="2800" dirty="0"/>
              <a:t>  </a:t>
            </a:r>
            <a:r>
              <a:rPr lang="en-US" sz="2800" dirty="0" err="1"/>
              <a:t>eg</a:t>
            </a:r>
            <a:r>
              <a:rPr lang="en-US" sz="2800" dirty="0"/>
              <a:t>: CO2</a:t>
            </a:r>
          </a:p>
        </p:txBody>
      </p:sp>
    </p:spTree>
    <p:extLst>
      <p:ext uri="{BB962C8B-B14F-4D97-AF65-F5344CB8AC3E}">
        <p14:creationId xmlns:p14="http://schemas.microsoft.com/office/powerpoint/2010/main" val="373779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30396-1AD3-B54C-773C-D4E1E8A30247}"/>
              </a:ext>
            </a:extLst>
          </p:cNvPr>
          <p:cNvSpPr>
            <a:spLocks noGrp="1"/>
          </p:cNvSpPr>
          <p:nvPr>
            <p:ph idx="4294967295"/>
          </p:nvPr>
        </p:nvSpPr>
        <p:spPr>
          <a:xfrm>
            <a:off x="1187532" y="309254"/>
            <a:ext cx="8826500" cy="5464568"/>
          </a:xfrm>
        </p:spPr>
        <p:txBody>
          <a:bodyPr>
            <a:noAutofit/>
          </a:bodyPr>
          <a:lstStyle/>
          <a:p>
            <a:pPr marL="0" indent="0">
              <a:buNone/>
            </a:pPr>
            <a:r>
              <a:rPr lang="en-US" sz="2800" dirty="0"/>
              <a:t>    III. Based on Level of energy emission:</a:t>
            </a:r>
          </a:p>
          <a:p>
            <a:r>
              <a:rPr lang="en-US" sz="2800" dirty="0"/>
              <a:t>Soft lasers (low level energy): </a:t>
            </a:r>
            <a:r>
              <a:rPr lang="en-US" sz="2800" dirty="0" err="1"/>
              <a:t>Athermal</a:t>
            </a:r>
            <a:r>
              <a:rPr lang="en-US" sz="2800" dirty="0"/>
              <a:t> low energy lasers emitted at wave length, which are supposed to stimulate cellular activity. Example: He-Neon; Ga-Arsenide.</a:t>
            </a:r>
          </a:p>
          <a:p>
            <a:r>
              <a:rPr lang="en-US" sz="2800" dirty="0"/>
              <a:t>Hard lasers (High level energy): Thermal lasers emitted at wavelength in the visible infra red and U.V range. Example: </a:t>
            </a:r>
            <a:r>
              <a:rPr lang="en-US" sz="2800" dirty="0" err="1"/>
              <a:t>Er:YAG</a:t>
            </a:r>
            <a:r>
              <a:rPr lang="en-US" sz="2800" dirty="0"/>
              <a:t> laser; </a:t>
            </a:r>
            <a:r>
              <a:rPr lang="en-US" sz="2800" dirty="0" err="1"/>
              <a:t>Nd</a:t>
            </a:r>
            <a:r>
              <a:rPr lang="en-US" sz="2800" dirty="0"/>
              <a:t>: YAG laser. </a:t>
            </a:r>
          </a:p>
          <a:p>
            <a:pPr marL="0" indent="0">
              <a:buNone/>
            </a:pPr>
            <a:r>
              <a:rPr lang="en-US" sz="2800" dirty="0"/>
              <a:t>    IV. Based on radiant energy generation: </a:t>
            </a:r>
          </a:p>
          <a:p>
            <a:r>
              <a:rPr lang="en-US" sz="2800" dirty="0"/>
              <a:t>Continuous wave or continuous form (CW)</a:t>
            </a:r>
          </a:p>
          <a:p>
            <a:r>
              <a:rPr lang="en-US" sz="2800" dirty="0"/>
              <a:t>Discreet or single pulses</a:t>
            </a:r>
          </a:p>
          <a:p>
            <a:r>
              <a:rPr lang="en-US" sz="2800" dirty="0"/>
              <a:t>Multiple timed pulses (Pulse modes)</a:t>
            </a:r>
          </a:p>
        </p:txBody>
      </p:sp>
    </p:spTree>
    <p:extLst>
      <p:ext uri="{BB962C8B-B14F-4D97-AF65-F5344CB8AC3E}">
        <p14:creationId xmlns:p14="http://schemas.microsoft.com/office/powerpoint/2010/main" val="234547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030F2-53E9-D36A-6132-230387DB96A6}"/>
              </a:ext>
            </a:extLst>
          </p:cNvPr>
          <p:cNvSpPr>
            <a:spLocks noGrp="1"/>
          </p:cNvSpPr>
          <p:nvPr>
            <p:ph idx="4294967295"/>
          </p:nvPr>
        </p:nvSpPr>
        <p:spPr>
          <a:xfrm>
            <a:off x="656983" y="346596"/>
            <a:ext cx="8824913" cy="3416300"/>
          </a:xfrm>
        </p:spPr>
        <p:txBody>
          <a:bodyPr/>
          <a:lstStyle/>
          <a:p>
            <a:r>
              <a:rPr lang="en-US" sz="2800" dirty="0" err="1"/>
              <a:t>V.Based</a:t>
            </a:r>
            <a:r>
              <a:rPr lang="en-US" sz="2800" dirty="0"/>
              <a:t> on wavelength &amp;Medium</a:t>
            </a:r>
            <a:endParaRPr lang="en-US" dirty="0"/>
          </a:p>
        </p:txBody>
      </p:sp>
      <p:pic>
        <p:nvPicPr>
          <p:cNvPr id="6" name="Picture 6">
            <a:extLst>
              <a:ext uri="{FF2B5EF4-FFF2-40B4-BE49-F238E27FC236}">
                <a16:creationId xmlns:a16="http://schemas.microsoft.com/office/drawing/2014/main" id="{D712DEE6-9750-BA52-1D68-BF68BB8820B6}"/>
              </a:ext>
            </a:extLst>
          </p:cNvPr>
          <p:cNvPicPr>
            <a:picLocks noChangeAspect="1"/>
          </p:cNvPicPr>
          <p:nvPr/>
        </p:nvPicPr>
        <p:blipFill>
          <a:blip r:embed="rId2"/>
          <a:stretch>
            <a:fillRect/>
          </a:stretch>
        </p:blipFill>
        <p:spPr>
          <a:xfrm>
            <a:off x="1827853" y="1202103"/>
            <a:ext cx="8566091" cy="5521465"/>
          </a:xfrm>
          <a:prstGeom prst="rect">
            <a:avLst/>
          </a:prstGeom>
        </p:spPr>
      </p:pic>
    </p:spTree>
    <p:extLst>
      <p:ext uri="{BB962C8B-B14F-4D97-AF65-F5344CB8AC3E}">
        <p14:creationId xmlns:p14="http://schemas.microsoft.com/office/powerpoint/2010/main" val="230603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A6C7-0516-2E4D-BE14-69461407032D}"/>
              </a:ext>
            </a:extLst>
          </p:cNvPr>
          <p:cNvSpPr>
            <a:spLocks noGrp="1"/>
          </p:cNvSpPr>
          <p:nvPr>
            <p:ph type="title"/>
          </p:nvPr>
        </p:nvSpPr>
        <p:spPr/>
        <p:txBody>
          <a:bodyPr/>
          <a:lstStyle/>
          <a:p>
            <a:r>
              <a:rPr lang="en-US" dirty="0"/>
              <a:t>Laser beam Delivery Systems:</a:t>
            </a:r>
          </a:p>
        </p:txBody>
      </p:sp>
      <p:sp>
        <p:nvSpPr>
          <p:cNvPr id="3" name="Content Placeholder 2">
            <a:extLst>
              <a:ext uri="{FF2B5EF4-FFF2-40B4-BE49-F238E27FC236}">
                <a16:creationId xmlns:a16="http://schemas.microsoft.com/office/drawing/2014/main" id="{5FBFA16F-2B66-62B8-8592-F843D5380019}"/>
              </a:ext>
            </a:extLst>
          </p:cNvPr>
          <p:cNvSpPr>
            <a:spLocks noGrp="1"/>
          </p:cNvSpPr>
          <p:nvPr>
            <p:ph idx="1"/>
          </p:nvPr>
        </p:nvSpPr>
        <p:spPr>
          <a:xfrm>
            <a:off x="1266286" y="2105053"/>
            <a:ext cx="8283455" cy="4042900"/>
          </a:xfrm>
        </p:spPr>
        <p:txBody>
          <a:bodyPr>
            <a:noAutofit/>
          </a:bodyPr>
          <a:lstStyle/>
          <a:p>
            <a:r>
              <a:rPr lang="en-US" sz="2400" dirty="0"/>
              <a:t>Mainly two types:</a:t>
            </a:r>
          </a:p>
          <a:p>
            <a:pPr marL="0" indent="0">
              <a:buNone/>
            </a:pPr>
            <a:r>
              <a:rPr lang="en-US" sz="2400" dirty="0"/>
              <a:t>1.Hollow tube waveguide</a:t>
            </a:r>
          </a:p>
          <a:p>
            <a:r>
              <a:rPr lang="en-US" sz="2400" dirty="0"/>
              <a:t>It is hollow tube lined with series of well aligned mirror which reflect the laser beam from the unit of the </a:t>
            </a:r>
            <a:r>
              <a:rPr lang="en-US" sz="2400" dirty="0" err="1"/>
              <a:t>handpiece</a:t>
            </a:r>
            <a:r>
              <a:rPr lang="en-US" sz="2400" dirty="0"/>
              <a:t>- CO2, </a:t>
            </a:r>
            <a:r>
              <a:rPr lang="en-US" sz="2400" dirty="0" err="1"/>
              <a:t>Er:YAG</a:t>
            </a:r>
            <a:endParaRPr lang="en-US" sz="2400" dirty="0"/>
          </a:p>
          <a:p>
            <a:pPr marL="0" indent="0">
              <a:buNone/>
            </a:pPr>
            <a:r>
              <a:rPr lang="en-US" sz="2400" dirty="0"/>
              <a:t>2.Fibro optic </a:t>
            </a:r>
          </a:p>
          <a:p>
            <a:r>
              <a:rPr lang="en-US" sz="2400" dirty="0"/>
              <a:t> Quartz silica fibers with a </a:t>
            </a:r>
            <a:r>
              <a:rPr lang="en-US" sz="2400" dirty="0" err="1"/>
              <a:t>handpiece</a:t>
            </a:r>
            <a:r>
              <a:rPr lang="en-US" sz="2400" dirty="0"/>
              <a:t>- Diode, </a:t>
            </a:r>
            <a:r>
              <a:rPr lang="en-US" sz="2400" dirty="0" err="1"/>
              <a:t>Nd:YAG</a:t>
            </a:r>
            <a:r>
              <a:rPr lang="en-US" sz="2400" dirty="0"/>
              <a:t>.</a:t>
            </a:r>
          </a:p>
          <a:p>
            <a:r>
              <a:rPr lang="en-US" sz="2400" dirty="0"/>
              <a:t>This come in various diameters, the operator can select the diameter (range from 200 </a:t>
            </a:r>
            <a:r>
              <a:rPr lang="en-US" sz="2400" dirty="0" err="1"/>
              <a:t>microm</a:t>
            </a:r>
            <a:r>
              <a:rPr lang="en-US" sz="2400" dirty="0"/>
              <a:t> to 800 </a:t>
            </a:r>
            <a:r>
              <a:rPr lang="en-US" sz="2400" dirty="0" err="1"/>
              <a:t>microm</a:t>
            </a:r>
            <a:r>
              <a:rPr lang="en-US" sz="2400" dirty="0"/>
              <a:t>) as per the use</a:t>
            </a:r>
          </a:p>
        </p:txBody>
      </p:sp>
    </p:spTree>
    <p:extLst>
      <p:ext uri="{BB962C8B-B14F-4D97-AF65-F5344CB8AC3E}">
        <p14:creationId xmlns:p14="http://schemas.microsoft.com/office/powerpoint/2010/main" val="276924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440B-82D3-6750-6292-03A0B6AFF46A}"/>
              </a:ext>
            </a:extLst>
          </p:cNvPr>
          <p:cNvSpPr>
            <a:spLocks noGrp="1"/>
          </p:cNvSpPr>
          <p:nvPr>
            <p:ph type="title"/>
          </p:nvPr>
        </p:nvSpPr>
        <p:spPr/>
        <p:txBody>
          <a:bodyPr/>
          <a:lstStyle/>
          <a:p>
            <a:r>
              <a:rPr lang="en-US" dirty="0"/>
              <a:t>Emission Modes:</a:t>
            </a:r>
          </a:p>
        </p:txBody>
      </p:sp>
      <p:sp>
        <p:nvSpPr>
          <p:cNvPr id="3" name="Content Placeholder 2">
            <a:extLst>
              <a:ext uri="{FF2B5EF4-FFF2-40B4-BE49-F238E27FC236}">
                <a16:creationId xmlns:a16="http://schemas.microsoft.com/office/drawing/2014/main" id="{868F3CEE-7D22-6C06-49F2-9331C89C9119}"/>
              </a:ext>
            </a:extLst>
          </p:cNvPr>
          <p:cNvSpPr>
            <a:spLocks noGrp="1"/>
          </p:cNvSpPr>
          <p:nvPr>
            <p:ph idx="1"/>
          </p:nvPr>
        </p:nvSpPr>
        <p:spPr>
          <a:xfrm>
            <a:off x="1241545" y="2850903"/>
            <a:ext cx="8761413" cy="3853708"/>
          </a:xfrm>
        </p:spPr>
        <p:txBody>
          <a:bodyPr>
            <a:normAutofit fontScale="85000" lnSpcReduction="10000"/>
          </a:bodyPr>
          <a:lstStyle/>
          <a:p>
            <a:r>
              <a:rPr lang="en-US" sz="2400" dirty="0"/>
              <a:t>Laser device can emit the light energy in one of 3 basic modes:</a:t>
            </a:r>
          </a:p>
          <a:p>
            <a:pPr marL="0" indent="0">
              <a:buNone/>
            </a:pPr>
            <a:r>
              <a:rPr lang="en-US" sz="2400" dirty="0"/>
              <a:t>1.Continuous wave: the beam is emitted at one power level continuously as long as the device is activated by pressing the foot switch.</a:t>
            </a:r>
          </a:p>
          <a:p>
            <a:pPr marL="0" indent="0">
              <a:buNone/>
            </a:pPr>
            <a:r>
              <a:rPr lang="en-US" sz="2400" dirty="0"/>
              <a:t>2.Gated pulse mode: there are periodic alterations of the laser energy being on and off, similar to a blinking light. This mode is achieved by the opening and closing of a mechanical shutter in front of the beam path of a continuous wave emission.</a:t>
            </a:r>
          </a:p>
          <a:p>
            <a:pPr marL="0" indent="0">
              <a:buNone/>
            </a:pPr>
            <a:r>
              <a:rPr lang="en-US" sz="2400" dirty="0"/>
              <a:t>3.Free running pulsed mode. This mode is unique in that large peak energies of laser light are emitted for an extremely short time span, usually in micro seconds, followed by a relatively long time in which the laser is off.</a:t>
            </a:r>
          </a:p>
        </p:txBody>
      </p:sp>
    </p:spTree>
    <p:extLst>
      <p:ext uri="{BB962C8B-B14F-4D97-AF65-F5344CB8AC3E}">
        <p14:creationId xmlns:p14="http://schemas.microsoft.com/office/powerpoint/2010/main" val="284129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A4B3-C7CA-D1EE-DC75-65441D3A9E51}"/>
              </a:ext>
            </a:extLst>
          </p:cNvPr>
          <p:cNvSpPr>
            <a:spLocks noGrp="1"/>
          </p:cNvSpPr>
          <p:nvPr>
            <p:ph type="title"/>
          </p:nvPr>
        </p:nvSpPr>
        <p:spPr/>
        <p:txBody>
          <a:bodyPr/>
          <a:lstStyle/>
          <a:p>
            <a:r>
              <a:rPr lang="en-US" dirty="0"/>
              <a:t>Laser </a:t>
            </a:r>
            <a:r>
              <a:rPr lang="en-US"/>
              <a:t>interaction with tissues:</a:t>
            </a:r>
          </a:p>
        </p:txBody>
      </p:sp>
      <p:pic>
        <p:nvPicPr>
          <p:cNvPr id="4" name="Picture 4">
            <a:extLst>
              <a:ext uri="{FF2B5EF4-FFF2-40B4-BE49-F238E27FC236}">
                <a16:creationId xmlns:a16="http://schemas.microsoft.com/office/drawing/2014/main" id="{053BDC82-09AC-0134-3ABD-DB43EF30C66E}"/>
              </a:ext>
            </a:extLst>
          </p:cNvPr>
          <p:cNvPicPr>
            <a:picLocks noGrp="1" noChangeAspect="1"/>
          </p:cNvPicPr>
          <p:nvPr>
            <p:ph idx="1"/>
          </p:nvPr>
        </p:nvPicPr>
        <p:blipFill>
          <a:blip r:embed="rId2"/>
          <a:stretch>
            <a:fillRect/>
          </a:stretch>
        </p:blipFill>
        <p:spPr>
          <a:xfrm>
            <a:off x="5044613" y="2285678"/>
            <a:ext cx="6981019" cy="4572322"/>
          </a:xfrm>
        </p:spPr>
      </p:pic>
      <p:sp>
        <p:nvSpPr>
          <p:cNvPr id="6" name="TextBox 5">
            <a:extLst>
              <a:ext uri="{FF2B5EF4-FFF2-40B4-BE49-F238E27FC236}">
                <a16:creationId xmlns:a16="http://schemas.microsoft.com/office/drawing/2014/main" id="{C14A826E-3894-2661-568B-5B39131D512C}"/>
              </a:ext>
            </a:extLst>
          </p:cNvPr>
          <p:cNvSpPr txBox="1"/>
          <p:nvPr/>
        </p:nvSpPr>
        <p:spPr>
          <a:xfrm>
            <a:off x="908212" y="2423766"/>
            <a:ext cx="2966263" cy="1477328"/>
          </a:xfrm>
          <a:prstGeom prst="rect">
            <a:avLst/>
          </a:prstGeom>
          <a:noFill/>
        </p:spPr>
        <p:txBody>
          <a:bodyPr wrap="square">
            <a:spAutoFit/>
          </a:bodyPr>
          <a:lstStyle/>
          <a:p>
            <a:pPr marL="285750" indent="-285750">
              <a:buFont typeface="Arial" panose="020B0604020202020204" pitchFamily="34" charset="0"/>
              <a:buChar char="•"/>
            </a:pPr>
            <a:r>
              <a:rPr lang="en-US" dirty="0"/>
              <a:t>Laser energy can be transmitted or absorbed based on the composition of the target tissue</a:t>
            </a:r>
          </a:p>
        </p:txBody>
      </p:sp>
    </p:spTree>
    <p:extLst>
      <p:ext uri="{BB962C8B-B14F-4D97-AF65-F5344CB8AC3E}">
        <p14:creationId xmlns:p14="http://schemas.microsoft.com/office/powerpoint/2010/main" val="3475421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TF10001029</vt:lpstr>
      <vt:lpstr>Laser in periodontal and peri- implant Therapy </vt:lpstr>
      <vt:lpstr>Content:</vt:lpstr>
      <vt:lpstr>Introduction:</vt:lpstr>
      <vt:lpstr>Classification of Laser:</vt:lpstr>
      <vt:lpstr>PowerPoint Presentation</vt:lpstr>
      <vt:lpstr>PowerPoint Presentation</vt:lpstr>
      <vt:lpstr>Laser beam Delivery Systems:</vt:lpstr>
      <vt:lpstr>Emission Modes:</vt:lpstr>
      <vt:lpstr>Laser interaction with tissues:</vt:lpstr>
      <vt:lpstr>Absorption:</vt:lpstr>
      <vt:lpstr>Transmission:</vt:lpstr>
      <vt:lpstr>Reflection:</vt:lpstr>
      <vt:lpstr>Scattering:</vt:lpstr>
      <vt:lpstr>Laser Effects On Tissues:</vt:lpstr>
      <vt:lpstr>Photo Thermal Interaction:</vt:lpstr>
      <vt:lpstr>Effects on tissues on certain temperature:</vt:lpstr>
      <vt:lpstr>Photo Chemical interaction:</vt:lpstr>
      <vt:lpstr>Photo mechanical interaction:</vt:lpstr>
      <vt:lpstr>Photo electrical interaction:</vt:lpstr>
      <vt:lpstr>Common dental Lasers:</vt:lpstr>
      <vt:lpstr>PowerPoint Presentation</vt:lpstr>
      <vt:lpstr>PowerPoint Presentation</vt:lpstr>
      <vt:lpstr>PowerPoint Presentation</vt:lpstr>
      <vt:lpstr>PowerPoint Presentation</vt:lpstr>
      <vt:lpstr>PowerPoint Presentation</vt:lpstr>
      <vt:lpstr>Advantages:</vt:lpstr>
      <vt:lpstr>PowerPoint Presentation</vt:lpstr>
      <vt:lpstr>Disadvantages:</vt:lpstr>
      <vt:lpstr>Laser safety in Dental pratice: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Lasers in periodontal And peri-implant Therapy</dc:title>
  <dc:creator>HOPLE SNEHA VIJAYRAO</dc:creator>
  <cp:lastModifiedBy>919284058204</cp:lastModifiedBy>
  <cp:revision>18</cp:revision>
  <dcterms:created xsi:type="dcterms:W3CDTF">2023-01-03T04:55:50Z</dcterms:created>
  <dcterms:modified xsi:type="dcterms:W3CDTF">2023-01-05T06:29:52Z</dcterms:modified>
</cp:coreProperties>
</file>