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3" r:id="rId21"/>
    <p:sldMasterId id="2147483915" r:id="rId22"/>
    <p:sldMasterId id="2147483927" r:id="rId23"/>
    <p:sldMasterId id="2147483939" r:id="rId24"/>
    <p:sldMasterId id="2147483951" r:id="rId25"/>
    <p:sldMasterId id="2147483963" r:id="rId26"/>
    <p:sldMasterId id="2147484270" r:id="rId27"/>
  </p:sldMasterIdLst>
  <p:notesMasterIdLst>
    <p:notesMasterId r:id="rId145"/>
  </p:notesMasterIdLst>
  <p:sldIdLst>
    <p:sldId id="256" r:id="rId28"/>
    <p:sldId id="258" r:id="rId29"/>
    <p:sldId id="400" r:id="rId30"/>
    <p:sldId id="260" r:id="rId31"/>
    <p:sldId id="274" r:id="rId32"/>
    <p:sldId id="301" r:id="rId33"/>
    <p:sldId id="259" r:id="rId34"/>
    <p:sldId id="303" r:id="rId35"/>
    <p:sldId id="304" r:id="rId36"/>
    <p:sldId id="309" r:id="rId37"/>
    <p:sldId id="405" r:id="rId38"/>
    <p:sldId id="306" r:id="rId39"/>
    <p:sldId id="305" r:id="rId40"/>
    <p:sldId id="307" r:id="rId41"/>
    <p:sldId id="308" r:id="rId42"/>
    <p:sldId id="310" r:id="rId43"/>
    <p:sldId id="302" r:id="rId44"/>
    <p:sldId id="262" r:id="rId45"/>
    <p:sldId id="263" r:id="rId46"/>
    <p:sldId id="264" r:id="rId47"/>
    <p:sldId id="265" r:id="rId48"/>
    <p:sldId id="266" r:id="rId49"/>
    <p:sldId id="267" r:id="rId50"/>
    <p:sldId id="406" r:id="rId51"/>
    <p:sldId id="407" r:id="rId52"/>
    <p:sldId id="269" r:id="rId53"/>
    <p:sldId id="409" r:id="rId54"/>
    <p:sldId id="270" r:id="rId55"/>
    <p:sldId id="410" r:id="rId56"/>
    <p:sldId id="411" r:id="rId57"/>
    <p:sldId id="401" r:id="rId58"/>
    <p:sldId id="271" r:id="rId59"/>
    <p:sldId id="272" r:id="rId60"/>
    <p:sldId id="312" r:id="rId61"/>
    <p:sldId id="440" r:id="rId62"/>
    <p:sldId id="275" r:id="rId63"/>
    <p:sldId id="276" r:id="rId64"/>
    <p:sldId id="435" r:id="rId65"/>
    <p:sldId id="278" r:id="rId66"/>
    <p:sldId id="279" r:id="rId67"/>
    <p:sldId id="280" r:id="rId68"/>
    <p:sldId id="281" r:id="rId69"/>
    <p:sldId id="283" r:id="rId70"/>
    <p:sldId id="282" r:id="rId71"/>
    <p:sldId id="284" r:id="rId72"/>
    <p:sldId id="413" r:id="rId73"/>
    <p:sldId id="285" r:id="rId74"/>
    <p:sldId id="286" r:id="rId75"/>
    <p:sldId id="288" r:id="rId76"/>
    <p:sldId id="289" r:id="rId77"/>
    <p:sldId id="317" r:id="rId78"/>
    <p:sldId id="331" r:id="rId79"/>
    <p:sldId id="330" r:id="rId80"/>
    <p:sldId id="441" r:id="rId81"/>
    <p:sldId id="332" r:id="rId82"/>
    <p:sldId id="273" r:id="rId83"/>
    <p:sldId id="336" r:id="rId84"/>
    <p:sldId id="444" r:id="rId85"/>
    <p:sldId id="414" r:id="rId86"/>
    <p:sldId id="420" r:id="rId87"/>
    <p:sldId id="421" r:id="rId88"/>
    <p:sldId id="422" r:id="rId89"/>
    <p:sldId id="423" r:id="rId90"/>
    <p:sldId id="445" r:id="rId91"/>
    <p:sldId id="446" r:id="rId92"/>
    <p:sldId id="343" r:id="rId93"/>
    <p:sldId id="344" r:id="rId94"/>
    <p:sldId id="345" r:id="rId95"/>
    <p:sldId id="342" r:id="rId96"/>
    <p:sldId id="346" r:id="rId97"/>
    <p:sldId id="424" r:id="rId98"/>
    <p:sldId id="347" r:id="rId99"/>
    <p:sldId id="348" r:id="rId100"/>
    <p:sldId id="425" r:id="rId101"/>
    <p:sldId id="297" r:id="rId102"/>
    <p:sldId id="351" r:id="rId103"/>
    <p:sldId id="429" r:id="rId104"/>
    <p:sldId id="353" r:id="rId105"/>
    <p:sldId id="355" r:id="rId106"/>
    <p:sldId id="356" r:id="rId107"/>
    <p:sldId id="357" r:id="rId108"/>
    <p:sldId id="358" r:id="rId109"/>
    <p:sldId id="359" r:id="rId110"/>
    <p:sldId id="362" r:id="rId111"/>
    <p:sldId id="363" r:id="rId112"/>
    <p:sldId id="364" r:id="rId113"/>
    <p:sldId id="365" r:id="rId114"/>
    <p:sldId id="369" r:id="rId115"/>
    <p:sldId id="370" r:id="rId116"/>
    <p:sldId id="371" r:id="rId117"/>
    <p:sldId id="366" r:id="rId118"/>
    <p:sldId id="372" r:id="rId119"/>
    <p:sldId id="373" r:id="rId120"/>
    <p:sldId id="374" r:id="rId121"/>
    <p:sldId id="368" r:id="rId122"/>
    <p:sldId id="367" r:id="rId123"/>
    <p:sldId id="376" r:id="rId124"/>
    <p:sldId id="377" r:id="rId125"/>
    <p:sldId id="375" r:id="rId126"/>
    <p:sldId id="378" r:id="rId127"/>
    <p:sldId id="381" r:id="rId128"/>
    <p:sldId id="380" r:id="rId129"/>
    <p:sldId id="430" r:id="rId130"/>
    <p:sldId id="382" r:id="rId131"/>
    <p:sldId id="431" r:id="rId132"/>
    <p:sldId id="379" r:id="rId133"/>
    <p:sldId id="384" r:id="rId134"/>
    <p:sldId id="432" r:id="rId135"/>
    <p:sldId id="433" r:id="rId136"/>
    <p:sldId id="442" r:id="rId137"/>
    <p:sldId id="393" r:id="rId138"/>
    <p:sldId id="394" r:id="rId139"/>
    <p:sldId id="395" r:id="rId140"/>
    <p:sldId id="396" r:id="rId141"/>
    <p:sldId id="397" r:id="rId142"/>
    <p:sldId id="443" r:id="rId143"/>
    <p:sldId id="438"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CC66"/>
    <a:srgbClr val="CCFFCC"/>
    <a:srgbClr val="FFCCFF"/>
    <a:srgbClr val="FFCC99"/>
    <a:srgbClr val="99FFCC"/>
    <a:srgbClr val="99FF99"/>
    <a:srgbClr val="CCFF99"/>
    <a:srgbClr val="FFCC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33" autoAdjust="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9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 /><Relationship Id="rId117" Type="http://schemas.openxmlformats.org/officeDocument/2006/relationships/slide" Target="slides/slide90.xml" /><Relationship Id="rId21" Type="http://schemas.openxmlformats.org/officeDocument/2006/relationships/slideMaster" Target="slideMasters/slideMaster21.xml" /><Relationship Id="rId42" Type="http://schemas.openxmlformats.org/officeDocument/2006/relationships/slide" Target="slides/slide15.xml" /><Relationship Id="rId47" Type="http://schemas.openxmlformats.org/officeDocument/2006/relationships/slide" Target="slides/slide20.xml" /><Relationship Id="rId63" Type="http://schemas.openxmlformats.org/officeDocument/2006/relationships/slide" Target="slides/slide36.xml" /><Relationship Id="rId68" Type="http://schemas.openxmlformats.org/officeDocument/2006/relationships/slide" Target="slides/slide41.xml" /><Relationship Id="rId84" Type="http://schemas.openxmlformats.org/officeDocument/2006/relationships/slide" Target="slides/slide57.xml" /><Relationship Id="rId89" Type="http://schemas.openxmlformats.org/officeDocument/2006/relationships/slide" Target="slides/slide62.xml" /><Relationship Id="rId112" Type="http://schemas.openxmlformats.org/officeDocument/2006/relationships/slide" Target="slides/slide85.xml" /><Relationship Id="rId133" Type="http://schemas.openxmlformats.org/officeDocument/2006/relationships/slide" Target="slides/slide106.xml" /><Relationship Id="rId138" Type="http://schemas.openxmlformats.org/officeDocument/2006/relationships/slide" Target="slides/slide111.xml" /><Relationship Id="rId16" Type="http://schemas.openxmlformats.org/officeDocument/2006/relationships/slideMaster" Target="slideMasters/slideMaster16.xml" /><Relationship Id="rId107" Type="http://schemas.openxmlformats.org/officeDocument/2006/relationships/slide" Target="slides/slide80.xml" /><Relationship Id="rId11" Type="http://schemas.openxmlformats.org/officeDocument/2006/relationships/slideMaster" Target="slideMasters/slideMaster11.xml" /><Relationship Id="rId32" Type="http://schemas.openxmlformats.org/officeDocument/2006/relationships/slide" Target="slides/slide5.xml" /><Relationship Id="rId37" Type="http://schemas.openxmlformats.org/officeDocument/2006/relationships/slide" Target="slides/slide10.xml" /><Relationship Id="rId53" Type="http://schemas.openxmlformats.org/officeDocument/2006/relationships/slide" Target="slides/slide26.xml" /><Relationship Id="rId58" Type="http://schemas.openxmlformats.org/officeDocument/2006/relationships/slide" Target="slides/slide31.xml" /><Relationship Id="rId74" Type="http://schemas.openxmlformats.org/officeDocument/2006/relationships/slide" Target="slides/slide47.xml" /><Relationship Id="rId79" Type="http://schemas.openxmlformats.org/officeDocument/2006/relationships/slide" Target="slides/slide52.xml" /><Relationship Id="rId102" Type="http://schemas.openxmlformats.org/officeDocument/2006/relationships/slide" Target="slides/slide75.xml" /><Relationship Id="rId123" Type="http://schemas.openxmlformats.org/officeDocument/2006/relationships/slide" Target="slides/slide96.xml" /><Relationship Id="rId128" Type="http://schemas.openxmlformats.org/officeDocument/2006/relationships/slide" Target="slides/slide101.xml" /><Relationship Id="rId144" Type="http://schemas.openxmlformats.org/officeDocument/2006/relationships/slide" Target="slides/slide117.xml" /><Relationship Id="rId149" Type="http://schemas.openxmlformats.org/officeDocument/2006/relationships/tableStyles" Target="tableStyles.xml" /><Relationship Id="rId5" Type="http://schemas.openxmlformats.org/officeDocument/2006/relationships/slideMaster" Target="slideMasters/slideMaster5.xml" /><Relationship Id="rId90" Type="http://schemas.openxmlformats.org/officeDocument/2006/relationships/slide" Target="slides/slide63.xml" /><Relationship Id="rId95" Type="http://schemas.openxmlformats.org/officeDocument/2006/relationships/slide" Target="slides/slide68.xml" /><Relationship Id="rId22" Type="http://schemas.openxmlformats.org/officeDocument/2006/relationships/slideMaster" Target="slideMasters/slideMaster22.xml" /><Relationship Id="rId27" Type="http://schemas.openxmlformats.org/officeDocument/2006/relationships/slideMaster" Target="slideMasters/slideMaster27.xml" /><Relationship Id="rId43" Type="http://schemas.openxmlformats.org/officeDocument/2006/relationships/slide" Target="slides/slide16.xml" /><Relationship Id="rId48" Type="http://schemas.openxmlformats.org/officeDocument/2006/relationships/slide" Target="slides/slide21.xml" /><Relationship Id="rId64" Type="http://schemas.openxmlformats.org/officeDocument/2006/relationships/slide" Target="slides/slide37.xml" /><Relationship Id="rId69" Type="http://schemas.openxmlformats.org/officeDocument/2006/relationships/slide" Target="slides/slide42.xml" /><Relationship Id="rId113" Type="http://schemas.openxmlformats.org/officeDocument/2006/relationships/slide" Target="slides/slide86.xml" /><Relationship Id="rId118" Type="http://schemas.openxmlformats.org/officeDocument/2006/relationships/slide" Target="slides/slide91.xml" /><Relationship Id="rId134" Type="http://schemas.openxmlformats.org/officeDocument/2006/relationships/slide" Target="slides/slide107.xml" /><Relationship Id="rId139" Type="http://schemas.openxmlformats.org/officeDocument/2006/relationships/slide" Target="slides/slide112.xml" /><Relationship Id="rId80" Type="http://schemas.openxmlformats.org/officeDocument/2006/relationships/slide" Target="slides/slide53.xml" /><Relationship Id="rId85" Type="http://schemas.openxmlformats.org/officeDocument/2006/relationships/slide" Target="slides/slide58.xml" /><Relationship Id="rId3" Type="http://schemas.openxmlformats.org/officeDocument/2006/relationships/slideMaster" Target="slideMasters/slideMaster3.xml" /><Relationship Id="rId12" Type="http://schemas.openxmlformats.org/officeDocument/2006/relationships/slideMaster" Target="slideMasters/slideMaster12.xml" /><Relationship Id="rId17" Type="http://schemas.openxmlformats.org/officeDocument/2006/relationships/slideMaster" Target="slideMasters/slideMaster17.xml" /><Relationship Id="rId25" Type="http://schemas.openxmlformats.org/officeDocument/2006/relationships/slideMaster" Target="slideMasters/slideMaster25.xml" /><Relationship Id="rId33" Type="http://schemas.openxmlformats.org/officeDocument/2006/relationships/slide" Target="slides/slide6.xml" /><Relationship Id="rId38" Type="http://schemas.openxmlformats.org/officeDocument/2006/relationships/slide" Target="slides/slide11.xml" /><Relationship Id="rId46" Type="http://schemas.openxmlformats.org/officeDocument/2006/relationships/slide" Target="slides/slide19.xml" /><Relationship Id="rId59" Type="http://schemas.openxmlformats.org/officeDocument/2006/relationships/slide" Target="slides/slide32.xml" /><Relationship Id="rId67" Type="http://schemas.openxmlformats.org/officeDocument/2006/relationships/slide" Target="slides/slide40.xml" /><Relationship Id="rId103" Type="http://schemas.openxmlformats.org/officeDocument/2006/relationships/slide" Target="slides/slide76.xml" /><Relationship Id="rId108" Type="http://schemas.openxmlformats.org/officeDocument/2006/relationships/slide" Target="slides/slide81.xml" /><Relationship Id="rId116" Type="http://schemas.openxmlformats.org/officeDocument/2006/relationships/slide" Target="slides/slide89.xml" /><Relationship Id="rId124" Type="http://schemas.openxmlformats.org/officeDocument/2006/relationships/slide" Target="slides/slide97.xml" /><Relationship Id="rId129" Type="http://schemas.openxmlformats.org/officeDocument/2006/relationships/slide" Target="slides/slide102.xml" /><Relationship Id="rId137" Type="http://schemas.openxmlformats.org/officeDocument/2006/relationships/slide" Target="slides/slide110.xml" /><Relationship Id="rId20" Type="http://schemas.openxmlformats.org/officeDocument/2006/relationships/slideMaster" Target="slideMasters/slideMaster20.xml" /><Relationship Id="rId41" Type="http://schemas.openxmlformats.org/officeDocument/2006/relationships/slide" Target="slides/slide14.xml" /><Relationship Id="rId54" Type="http://schemas.openxmlformats.org/officeDocument/2006/relationships/slide" Target="slides/slide27.xml" /><Relationship Id="rId62" Type="http://schemas.openxmlformats.org/officeDocument/2006/relationships/slide" Target="slides/slide35.xml" /><Relationship Id="rId70" Type="http://schemas.openxmlformats.org/officeDocument/2006/relationships/slide" Target="slides/slide43.xml" /><Relationship Id="rId75" Type="http://schemas.openxmlformats.org/officeDocument/2006/relationships/slide" Target="slides/slide48.xml" /><Relationship Id="rId83" Type="http://schemas.openxmlformats.org/officeDocument/2006/relationships/slide" Target="slides/slide56.xml" /><Relationship Id="rId88" Type="http://schemas.openxmlformats.org/officeDocument/2006/relationships/slide" Target="slides/slide61.xml" /><Relationship Id="rId91" Type="http://schemas.openxmlformats.org/officeDocument/2006/relationships/slide" Target="slides/slide64.xml" /><Relationship Id="rId96" Type="http://schemas.openxmlformats.org/officeDocument/2006/relationships/slide" Target="slides/slide69.xml" /><Relationship Id="rId111" Type="http://schemas.openxmlformats.org/officeDocument/2006/relationships/slide" Target="slides/slide84.xml" /><Relationship Id="rId132" Type="http://schemas.openxmlformats.org/officeDocument/2006/relationships/slide" Target="slides/slide105.xml" /><Relationship Id="rId140" Type="http://schemas.openxmlformats.org/officeDocument/2006/relationships/slide" Target="slides/slide113.xml" /><Relationship Id="rId145"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5" Type="http://schemas.openxmlformats.org/officeDocument/2006/relationships/slideMaster" Target="slideMasters/slideMaster15.xml" /><Relationship Id="rId23" Type="http://schemas.openxmlformats.org/officeDocument/2006/relationships/slideMaster" Target="slideMasters/slideMaster23.xml" /><Relationship Id="rId28" Type="http://schemas.openxmlformats.org/officeDocument/2006/relationships/slide" Target="slides/slide1.xml" /><Relationship Id="rId36" Type="http://schemas.openxmlformats.org/officeDocument/2006/relationships/slide" Target="slides/slide9.xml" /><Relationship Id="rId49" Type="http://schemas.openxmlformats.org/officeDocument/2006/relationships/slide" Target="slides/slide22.xml" /><Relationship Id="rId57" Type="http://schemas.openxmlformats.org/officeDocument/2006/relationships/slide" Target="slides/slide30.xml" /><Relationship Id="rId106" Type="http://schemas.openxmlformats.org/officeDocument/2006/relationships/slide" Target="slides/slide79.xml" /><Relationship Id="rId114" Type="http://schemas.openxmlformats.org/officeDocument/2006/relationships/slide" Target="slides/slide87.xml" /><Relationship Id="rId119" Type="http://schemas.openxmlformats.org/officeDocument/2006/relationships/slide" Target="slides/slide92.xml" /><Relationship Id="rId127" Type="http://schemas.openxmlformats.org/officeDocument/2006/relationships/slide" Target="slides/slide100.xml" /><Relationship Id="rId10" Type="http://schemas.openxmlformats.org/officeDocument/2006/relationships/slideMaster" Target="slideMasters/slideMaster10.xml" /><Relationship Id="rId31" Type="http://schemas.openxmlformats.org/officeDocument/2006/relationships/slide" Target="slides/slide4.xml" /><Relationship Id="rId44" Type="http://schemas.openxmlformats.org/officeDocument/2006/relationships/slide" Target="slides/slide17.xml" /><Relationship Id="rId52" Type="http://schemas.openxmlformats.org/officeDocument/2006/relationships/slide" Target="slides/slide25.xml" /><Relationship Id="rId60" Type="http://schemas.openxmlformats.org/officeDocument/2006/relationships/slide" Target="slides/slide33.xml" /><Relationship Id="rId65" Type="http://schemas.openxmlformats.org/officeDocument/2006/relationships/slide" Target="slides/slide38.xml" /><Relationship Id="rId73" Type="http://schemas.openxmlformats.org/officeDocument/2006/relationships/slide" Target="slides/slide46.xml" /><Relationship Id="rId78" Type="http://schemas.openxmlformats.org/officeDocument/2006/relationships/slide" Target="slides/slide51.xml" /><Relationship Id="rId81" Type="http://schemas.openxmlformats.org/officeDocument/2006/relationships/slide" Target="slides/slide54.xml" /><Relationship Id="rId86" Type="http://schemas.openxmlformats.org/officeDocument/2006/relationships/slide" Target="slides/slide59.xml" /><Relationship Id="rId94" Type="http://schemas.openxmlformats.org/officeDocument/2006/relationships/slide" Target="slides/slide67.xml" /><Relationship Id="rId99" Type="http://schemas.openxmlformats.org/officeDocument/2006/relationships/slide" Target="slides/slide72.xml" /><Relationship Id="rId101" Type="http://schemas.openxmlformats.org/officeDocument/2006/relationships/slide" Target="slides/slide74.xml" /><Relationship Id="rId122" Type="http://schemas.openxmlformats.org/officeDocument/2006/relationships/slide" Target="slides/slide95.xml" /><Relationship Id="rId130" Type="http://schemas.openxmlformats.org/officeDocument/2006/relationships/slide" Target="slides/slide103.xml" /><Relationship Id="rId135" Type="http://schemas.openxmlformats.org/officeDocument/2006/relationships/slide" Target="slides/slide108.xml" /><Relationship Id="rId143" Type="http://schemas.openxmlformats.org/officeDocument/2006/relationships/slide" Target="slides/slide116.xml" /><Relationship Id="rId148" Type="http://schemas.openxmlformats.org/officeDocument/2006/relationships/theme" Target="theme/theme1.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3" Type="http://schemas.openxmlformats.org/officeDocument/2006/relationships/slideMaster" Target="slideMasters/slideMaster13.xml" /><Relationship Id="rId18" Type="http://schemas.openxmlformats.org/officeDocument/2006/relationships/slideMaster" Target="slideMasters/slideMaster18.xml" /><Relationship Id="rId39" Type="http://schemas.openxmlformats.org/officeDocument/2006/relationships/slide" Target="slides/slide12.xml" /><Relationship Id="rId109" Type="http://schemas.openxmlformats.org/officeDocument/2006/relationships/slide" Target="slides/slide82.xml" /><Relationship Id="rId34" Type="http://schemas.openxmlformats.org/officeDocument/2006/relationships/slide" Target="slides/slide7.xml" /><Relationship Id="rId50" Type="http://schemas.openxmlformats.org/officeDocument/2006/relationships/slide" Target="slides/slide23.xml" /><Relationship Id="rId55" Type="http://schemas.openxmlformats.org/officeDocument/2006/relationships/slide" Target="slides/slide28.xml" /><Relationship Id="rId76" Type="http://schemas.openxmlformats.org/officeDocument/2006/relationships/slide" Target="slides/slide49.xml" /><Relationship Id="rId97" Type="http://schemas.openxmlformats.org/officeDocument/2006/relationships/slide" Target="slides/slide70.xml" /><Relationship Id="rId104" Type="http://schemas.openxmlformats.org/officeDocument/2006/relationships/slide" Target="slides/slide77.xml" /><Relationship Id="rId120" Type="http://schemas.openxmlformats.org/officeDocument/2006/relationships/slide" Target="slides/slide93.xml" /><Relationship Id="rId125" Type="http://schemas.openxmlformats.org/officeDocument/2006/relationships/slide" Target="slides/slide98.xml" /><Relationship Id="rId141" Type="http://schemas.openxmlformats.org/officeDocument/2006/relationships/slide" Target="slides/slide114.xml" /><Relationship Id="rId146" Type="http://schemas.openxmlformats.org/officeDocument/2006/relationships/presProps" Target="presProps.xml" /><Relationship Id="rId7" Type="http://schemas.openxmlformats.org/officeDocument/2006/relationships/slideMaster" Target="slideMasters/slideMaster7.xml" /><Relationship Id="rId71" Type="http://schemas.openxmlformats.org/officeDocument/2006/relationships/slide" Target="slides/slide44.xml" /><Relationship Id="rId92" Type="http://schemas.openxmlformats.org/officeDocument/2006/relationships/slide" Target="slides/slide65.xml" /><Relationship Id="rId2" Type="http://schemas.openxmlformats.org/officeDocument/2006/relationships/slideMaster" Target="slideMasters/slideMaster2.xml" /><Relationship Id="rId29" Type="http://schemas.openxmlformats.org/officeDocument/2006/relationships/slide" Target="slides/slide2.xml" /><Relationship Id="rId24" Type="http://schemas.openxmlformats.org/officeDocument/2006/relationships/slideMaster" Target="slideMasters/slideMaster24.xml" /><Relationship Id="rId40" Type="http://schemas.openxmlformats.org/officeDocument/2006/relationships/slide" Target="slides/slide13.xml" /><Relationship Id="rId45" Type="http://schemas.openxmlformats.org/officeDocument/2006/relationships/slide" Target="slides/slide18.xml" /><Relationship Id="rId66" Type="http://schemas.openxmlformats.org/officeDocument/2006/relationships/slide" Target="slides/slide39.xml" /><Relationship Id="rId87" Type="http://schemas.openxmlformats.org/officeDocument/2006/relationships/slide" Target="slides/slide60.xml" /><Relationship Id="rId110" Type="http://schemas.openxmlformats.org/officeDocument/2006/relationships/slide" Target="slides/slide83.xml" /><Relationship Id="rId115" Type="http://schemas.openxmlformats.org/officeDocument/2006/relationships/slide" Target="slides/slide88.xml" /><Relationship Id="rId131" Type="http://schemas.openxmlformats.org/officeDocument/2006/relationships/slide" Target="slides/slide104.xml" /><Relationship Id="rId136" Type="http://schemas.openxmlformats.org/officeDocument/2006/relationships/slide" Target="slides/slide109.xml" /><Relationship Id="rId61" Type="http://schemas.openxmlformats.org/officeDocument/2006/relationships/slide" Target="slides/slide34.xml" /><Relationship Id="rId82" Type="http://schemas.openxmlformats.org/officeDocument/2006/relationships/slide" Target="slides/slide55.xml" /><Relationship Id="rId19" Type="http://schemas.openxmlformats.org/officeDocument/2006/relationships/slideMaster" Target="slideMasters/slideMaster19.xml" /><Relationship Id="rId14" Type="http://schemas.openxmlformats.org/officeDocument/2006/relationships/slideMaster" Target="slideMasters/slideMaster14.xml" /><Relationship Id="rId30" Type="http://schemas.openxmlformats.org/officeDocument/2006/relationships/slide" Target="slides/slide3.xml" /><Relationship Id="rId35" Type="http://schemas.openxmlformats.org/officeDocument/2006/relationships/slide" Target="slides/slide8.xml" /><Relationship Id="rId56" Type="http://schemas.openxmlformats.org/officeDocument/2006/relationships/slide" Target="slides/slide29.xml" /><Relationship Id="rId77" Type="http://schemas.openxmlformats.org/officeDocument/2006/relationships/slide" Target="slides/slide50.xml" /><Relationship Id="rId100" Type="http://schemas.openxmlformats.org/officeDocument/2006/relationships/slide" Target="slides/slide73.xml" /><Relationship Id="rId105" Type="http://schemas.openxmlformats.org/officeDocument/2006/relationships/slide" Target="slides/slide78.xml" /><Relationship Id="rId126" Type="http://schemas.openxmlformats.org/officeDocument/2006/relationships/slide" Target="slides/slide99.xml" /><Relationship Id="rId147" Type="http://schemas.openxmlformats.org/officeDocument/2006/relationships/viewProps" Target="viewProps.xml" /><Relationship Id="rId8" Type="http://schemas.openxmlformats.org/officeDocument/2006/relationships/slideMaster" Target="slideMasters/slideMaster8.xml" /><Relationship Id="rId51" Type="http://schemas.openxmlformats.org/officeDocument/2006/relationships/slide" Target="slides/slide24.xml" /><Relationship Id="rId72" Type="http://schemas.openxmlformats.org/officeDocument/2006/relationships/slide" Target="slides/slide45.xml" /><Relationship Id="rId93" Type="http://schemas.openxmlformats.org/officeDocument/2006/relationships/slide" Target="slides/slide66.xml" /><Relationship Id="rId98" Type="http://schemas.openxmlformats.org/officeDocument/2006/relationships/slide" Target="slides/slide71.xml" /><Relationship Id="rId121" Type="http://schemas.openxmlformats.org/officeDocument/2006/relationships/slide" Target="slides/slide94.xml" /><Relationship Id="rId142" Type="http://schemas.openxmlformats.org/officeDocument/2006/relationships/slide" Target="slides/slide115.xml" /></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B7A16-2595-4562-A45C-5E05E7918556}" type="doc">
      <dgm:prSet loTypeId="urn:microsoft.com/office/officeart/2005/8/layout/chevron1" loCatId="process" qsTypeId="urn:microsoft.com/office/officeart/2005/8/quickstyle/simple1" qsCatId="simple" csTypeId="urn:microsoft.com/office/officeart/2005/8/colors/colorful4" csCatId="colorful" phldr="1"/>
      <dgm:spPr/>
    </dgm:pt>
    <dgm:pt modelId="{586FADC3-04A4-4C8A-A097-4E2A843A5D4F}">
      <dgm:prSet phldrT="[Text]" custT="1"/>
      <dgm:spPr>
        <a:solidFill>
          <a:srgbClr val="FF7C80"/>
        </a:solidFill>
      </dgm:spPr>
      <dgm:t>
        <a:bodyPr/>
        <a:lstStyle/>
        <a:p>
          <a:r>
            <a:rPr lang="en-US" sz="1700" b="1" dirty="0"/>
            <a:t>Pulpal Degeneration</a:t>
          </a:r>
          <a:endParaRPr lang="en-IN" sz="1700" b="1" dirty="0"/>
        </a:p>
      </dgm:t>
    </dgm:pt>
    <dgm:pt modelId="{9D80E9D1-A51D-4E0A-AFD9-7DCDF0D5D4BD}" type="parTrans" cxnId="{61C5DA50-AF5C-4E0D-8722-89DE405FC486}">
      <dgm:prSet/>
      <dgm:spPr/>
      <dgm:t>
        <a:bodyPr/>
        <a:lstStyle/>
        <a:p>
          <a:endParaRPr lang="en-IN" sz="1700"/>
        </a:p>
      </dgm:t>
    </dgm:pt>
    <dgm:pt modelId="{E854A4C1-65C3-41D6-853E-D85CFC735A63}" type="sibTrans" cxnId="{61C5DA50-AF5C-4E0D-8722-89DE405FC486}">
      <dgm:prSet/>
      <dgm:spPr/>
      <dgm:t>
        <a:bodyPr/>
        <a:lstStyle/>
        <a:p>
          <a:endParaRPr lang="en-IN" sz="1700"/>
        </a:p>
      </dgm:t>
    </dgm:pt>
    <dgm:pt modelId="{D87C5DDA-4C12-4964-844C-E0C2CEDF7680}">
      <dgm:prSet phldrT="[Text]" custT="1"/>
      <dgm:spPr>
        <a:solidFill>
          <a:srgbClr val="00CC66"/>
        </a:solidFill>
      </dgm:spPr>
      <dgm:t>
        <a:bodyPr/>
        <a:lstStyle/>
        <a:p>
          <a:r>
            <a:rPr lang="en-US" sz="1700" b="1" dirty="0"/>
            <a:t>Periapical infection</a:t>
          </a:r>
          <a:endParaRPr lang="en-IN" sz="1700" b="1" dirty="0"/>
        </a:p>
      </dgm:t>
    </dgm:pt>
    <dgm:pt modelId="{C6C63944-7B59-40A7-B9EF-AFC13BCF2DEC}" type="parTrans" cxnId="{B2A676D8-791A-4FCE-AF56-A6B42C2E7883}">
      <dgm:prSet/>
      <dgm:spPr/>
      <dgm:t>
        <a:bodyPr/>
        <a:lstStyle/>
        <a:p>
          <a:endParaRPr lang="en-IN" sz="1700"/>
        </a:p>
      </dgm:t>
    </dgm:pt>
    <dgm:pt modelId="{226DC533-BB8B-48FD-B1DA-45633A3564F2}" type="sibTrans" cxnId="{B2A676D8-791A-4FCE-AF56-A6B42C2E7883}">
      <dgm:prSet/>
      <dgm:spPr/>
      <dgm:t>
        <a:bodyPr/>
        <a:lstStyle/>
        <a:p>
          <a:endParaRPr lang="en-IN" sz="1700"/>
        </a:p>
      </dgm:t>
    </dgm:pt>
    <dgm:pt modelId="{CF9B455F-C7D1-4AB4-A41C-748CEDFF7750}">
      <dgm:prSet phldrT="[Text]" custT="1"/>
      <dgm:spPr/>
      <dgm:t>
        <a:bodyPr/>
        <a:lstStyle/>
        <a:p>
          <a:r>
            <a:rPr lang="en-US" sz="1700" b="1" dirty="0"/>
            <a:t>Dysfunction of PDL</a:t>
          </a:r>
        </a:p>
        <a:p>
          <a:r>
            <a:rPr lang="en-US" sz="1700" b="1" dirty="0"/>
            <a:t>Osteoclastic activity</a:t>
          </a:r>
          <a:endParaRPr lang="en-IN" sz="1700" b="1" dirty="0"/>
        </a:p>
      </dgm:t>
    </dgm:pt>
    <dgm:pt modelId="{76869723-70E0-4D8C-93DD-F555432D556B}" type="parTrans" cxnId="{77EAFF10-0339-46E2-9F40-6712062EDD13}">
      <dgm:prSet/>
      <dgm:spPr/>
      <dgm:t>
        <a:bodyPr/>
        <a:lstStyle/>
        <a:p>
          <a:endParaRPr lang="en-IN" sz="1700"/>
        </a:p>
      </dgm:t>
    </dgm:pt>
    <dgm:pt modelId="{C62BE94E-2CAD-4645-9393-E0EB445C4AEF}" type="sibTrans" cxnId="{77EAFF10-0339-46E2-9F40-6712062EDD13}">
      <dgm:prSet/>
      <dgm:spPr/>
      <dgm:t>
        <a:bodyPr/>
        <a:lstStyle/>
        <a:p>
          <a:endParaRPr lang="en-IN" sz="1700"/>
        </a:p>
      </dgm:t>
    </dgm:pt>
    <dgm:pt modelId="{33597340-D353-45D1-B7F6-1B676F69FC31}" type="pres">
      <dgm:prSet presAssocID="{230B7A16-2595-4562-A45C-5E05E7918556}" presName="Name0" presStyleCnt="0">
        <dgm:presLayoutVars>
          <dgm:dir/>
          <dgm:animLvl val="lvl"/>
          <dgm:resizeHandles val="exact"/>
        </dgm:presLayoutVars>
      </dgm:prSet>
      <dgm:spPr/>
    </dgm:pt>
    <dgm:pt modelId="{C696AFBB-540F-4554-B949-40A78BEC983C}" type="pres">
      <dgm:prSet presAssocID="{586FADC3-04A4-4C8A-A097-4E2A843A5D4F}" presName="parTxOnly" presStyleLbl="node1" presStyleIdx="0" presStyleCnt="3" custScaleX="200290" custScaleY="174851">
        <dgm:presLayoutVars>
          <dgm:chMax val="0"/>
          <dgm:chPref val="0"/>
          <dgm:bulletEnabled val="1"/>
        </dgm:presLayoutVars>
      </dgm:prSet>
      <dgm:spPr/>
    </dgm:pt>
    <dgm:pt modelId="{A440BAC0-E782-4007-88D1-2C9B6F70D48E}" type="pres">
      <dgm:prSet presAssocID="{E854A4C1-65C3-41D6-853E-D85CFC735A63}" presName="parTxOnlySpace" presStyleCnt="0"/>
      <dgm:spPr/>
    </dgm:pt>
    <dgm:pt modelId="{9AD7E4BA-B731-4DE5-9242-2921C0099515}" type="pres">
      <dgm:prSet presAssocID="{D87C5DDA-4C12-4964-844C-E0C2CEDF7680}" presName="parTxOnly" presStyleLbl="node1" presStyleIdx="1" presStyleCnt="3" custScaleX="186712" custScaleY="174851">
        <dgm:presLayoutVars>
          <dgm:chMax val="0"/>
          <dgm:chPref val="0"/>
          <dgm:bulletEnabled val="1"/>
        </dgm:presLayoutVars>
      </dgm:prSet>
      <dgm:spPr/>
    </dgm:pt>
    <dgm:pt modelId="{A700E3B8-7322-473E-8C27-1AFA47DEF1D1}" type="pres">
      <dgm:prSet presAssocID="{226DC533-BB8B-48FD-B1DA-45633A3564F2}" presName="parTxOnlySpace" presStyleCnt="0"/>
      <dgm:spPr/>
    </dgm:pt>
    <dgm:pt modelId="{47A0B823-DD0E-4800-A056-561A1A0FB134}" type="pres">
      <dgm:prSet presAssocID="{CF9B455F-C7D1-4AB4-A41C-748CEDFF7750}" presName="parTxOnly" presStyleLbl="node1" presStyleIdx="2" presStyleCnt="3" custScaleX="254067" custScaleY="183119">
        <dgm:presLayoutVars>
          <dgm:chMax val="0"/>
          <dgm:chPref val="0"/>
          <dgm:bulletEnabled val="1"/>
        </dgm:presLayoutVars>
      </dgm:prSet>
      <dgm:spPr/>
    </dgm:pt>
  </dgm:ptLst>
  <dgm:cxnLst>
    <dgm:cxn modelId="{2E6C000E-B5AF-4D06-A723-96A17C7D75BD}" type="presOf" srcId="{D87C5DDA-4C12-4964-844C-E0C2CEDF7680}" destId="{9AD7E4BA-B731-4DE5-9242-2921C0099515}" srcOrd="0" destOrd="0" presId="urn:microsoft.com/office/officeart/2005/8/layout/chevron1"/>
    <dgm:cxn modelId="{77EAFF10-0339-46E2-9F40-6712062EDD13}" srcId="{230B7A16-2595-4562-A45C-5E05E7918556}" destId="{CF9B455F-C7D1-4AB4-A41C-748CEDFF7750}" srcOrd="2" destOrd="0" parTransId="{76869723-70E0-4D8C-93DD-F555432D556B}" sibTransId="{C62BE94E-2CAD-4645-9393-E0EB445C4AEF}"/>
    <dgm:cxn modelId="{0C77652A-453A-4684-94DD-2E3034C9413B}" type="presOf" srcId="{586FADC3-04A4-4C8A-A097-4E2A843A5D4F}" destId="{C696AFBB-540F-4554-B949-40A78BEC983C}" srcOrd="0" destOrd="0" presId="urn:microsoft.com/office/officeart/2005/8/layout/chevron1"/>
    <dgm:cxn modelId="{61C5DA50-AF5C-4E0D-8722-89DE405FC486}" srcId="{230B7A16-2595-4562-A45C-5E05E7918556}" destId="{586FADC3-04A4-4C8A-A097-4E2A843A5D4F}" srcOrd="0" destOrd="0" parTransId="{9D80E9D1-A51D-4E0A-AFD9-7DCDF0D5D4BD}" sibTransId="{E854A4C1-65C3-41D6-853E-D85CFC735A63}"/>
    <dgm:cxn modelId="{8001F374-C163-4A60-837F-7ED6D17EDE5C}" type="presOf" srcId="{230B7A16-2595-4562-A45C-5E05E7918556}" destId="{33597340-D353-45D1-B7F6-1B676F69FC31}" srcOrd="0" destOrd="0" presId="urn:microsoft.com/office/officeart/2005/8/layout/chevron1"/>
    <dgm:cxn modelId="{381F70C2-F7E1-47A5-A415-9CFF4CA6371C}" type="presOf" srcId="{CF9B455F-C7D1-4AB4-A41C-748CEDFF7750}" destId="{47A0B823-DD0E-4800-A056-561A1A0FB134}" srcOrd="0" destOrd="0" presId="urn:microsoft.com/office/officeart/2005/8/layout/chevron1"/>
    <dgm:cxn modelId="{B2A676D8-791A-4FCE-AF56-A6B42C2E7883}" srcId="{230B7A16-2595-4562-A45C-5E05E7918556}" destId="{D87C5DDA-4C12-4964-844C-E0C2CEDF7680}" srcOrd="1" destOrd="0" parTransId="{C6C63944-7B59-40A7-B9EF-AFC13BCF2DEC}" sibTransId="{226DC533-BB8B-48FD-B1DA-45633A3564F2}"/>
    <dgm:cxn modelId="{7CE9F815-180F-468A-96E8-709291D962F1}" type="presParOf" srcId="{33597340-D353-45D1-B7F6-1B676F69FC31}" destId="{C696AFBB-540F-4554-B949-40A78BEC983C}" srcOrd="0" destOrd="0" presId="urn:microsoft.com/office/officeart/2005/8/layout/chevron1"/>
    <dgm:cxn modelId="{7F1CD91B-6D5C-402B-97A3-7852FB49956F}" type="presParOf" srcId="{33597340-D353-45D1-B7F6-1B676F69FC31}" destId="{A440BAC0-E782-4007-88D1-2C9B6F70D48E}" srcOrd="1" destOrd="0" presId="urn:microsoft.com/office/officeart/2005/8/layout/chevron1"/>
    <dgm:cxn modelId="{91D3233E-1234-4D13-9D25-9B3EEB7AA5FD}" type="presParOf" srcId="{33597340-D353-45D1-B7F6-1B676F69FC31}" destId="{9AD7E4BA-B731-4DE5-9242-2921C0099515}" srcOrd="2" destOrd="0" presId="urn:microsoft.com/office/officeart/2005/8/layout/chevron1"/>
    <dgm:cxn modelId="{33B0A74F-7C8C-4E0B-887A-22FABAF8C1DE}" type="presParOf" srcId="{33597340-D353-45D1-B7F6-1B676F69FC31}" destId="{A700E3B8-7322-473E-8C27-1AFA47DEF1D1}" srcOrd="3" destOrd="0" presId="urn:microsoft.com/office/officeart/2005/8/layout/chevron1"/>
    <dgm:cxn modelId="{56CB3144-E32D-4663-97C2-4D498DDE25DC}" type="presParOf" srcId="{33597340-D353-45D1-B7F6-1B676F69FC31}" destId="{47A0B823-DD0E-4800-A056-561A1A0FB134}"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D7663D-DD4B-4587-8743-DECFDCAAB908}" type="doc">
      <dgm:prSet loTypeId="urn:microsoft.com/office/officeart/2005/8/layout/arrow6" loCatId="relationship" qsTypeId="urn:microsoft.com/office/officeart/2005/8/quickstyle/simple1" qsCatId="simple" csTypeId="urn:microsoft.com/office/officeart/2005/8/colors/colorful1#1" csCatId="colorful" phldr="1"/>
      <dgm:spPr/>
      <dgm:t>
        <a:bodyPr/>
        <a:lstStyle/>
        <a:p>
          <a:endParaRPr lang="en-US"/>
        </a:p>
      </dgm:t>
    </dgm:pt>
    <dgm:pt modelId="{B07986A5-1953-4B2C-B210-7CD053033B75}">
      <dgm:prSet phldrT="[Text]"/>
      <dgm:spPr/>
      <dgm:t>
        <a:bodyPr/>
        <a:lstStyle/>
        <a:p>
          <a:r>
            <a:rPr lang="en-US" dirty="0"/>
            <a:t>Mazur &amp; </a:t>
          </a:r>
          <a:r>
            <a:rPr lang="en-US" dirty="0" err="1"/>
            <a:t>Massler</a:t>
          </a:r>
          <a:r>
            <a:rPr lang="en-US" dirty="0"/>
            <a:t> 1964, Ross &amp; Thomson 1978, </a:t>
          </a:r>
          <a:r>
            <a:rPr lang="en-US" dirty="0" err="1"/>
            <a:t>Bergenholtz</a:t>
          </a:r>
          <a:r>
            <a:rPr lang="en-US" dirty="0"/>
            <a:t> &amp; Nyman 1984, </a:t>
          </a:r>
          <a:r>
            <a:rPr lang="en-US" dirty="0" err="1"/>
            <a:t>Torebinejad</a:t>
          </a:r>
          <a:r>
            <a:rPr lang="en-US" dirty="0"/>
            <a:t> &amp; </a:t>
          </a:r>
          <a:r>
            <a:rPr lang="en-US" dirty="0" err="1"/>
            <a:t>Kiger</a:t>
          </a:r>
          <a:r>
            <a:rPr lang="en-US" dirty="0"/>
            <a:t> 1985, Harrington et al 2002</a:t>
          </a:r>
        </a:p>
      </dgm:t>
    </dgm:pt>
    <dgm:pt modelId="{950B9E8F-59A6-4B2D-947E-35081F3D7FDF}" type="sibTrans" cxnId="{D1EF9502-912C-44D6-B98C-7FEEAE0B5C62}">
      <dgm:prSet/>
      <dgm:spPr/>
      <dgm:t>
        <a:bodyPr/>
        <a:lstStyle/>
        <a:p>
          <a:endParaRPr lang="en-US"/>
        </a:p>
      </dgm:t>
    </dgm:pt>
    <dgm:pt modelId="{4DB30F22-9015-42B7-ADE8-81A23CF7E789}" type="parTrans" cxnId="{D1EF9502-912C-44D6-B98C-7FEEAE0B5C62}">
      <dgm:prSet/>
      <dgm:spPr/>
      <dgm:t>
        <a:bodyPr/>
        <a:lstStyle/>
        <a:p>
          <a:endParaRPr lang="en-US"/>
        </a:p>
      </dgm:t>
    </dgm:pt>
    <dgm:pt modelId="{24D01AB2-04C4-4675-B481-E05267200351}">
      <dgm:prSet phldrT="[Text]"/>
      <dgm:spPr/>
      <dgm:t>
        <a:bodyPr/>
        <a:lstStyle/>
        <a:p>
          <a:r>
            <a:rPr lang="en-US" dirty="0"/>
            <a:t>Seltzer et al 1963, Stahl et al 1965,Rubach &amp; Mitchell 1965, </a:t>
          </a:r>
          <a:r>
            <a:rPr lang="en-US" dirty="0" err="1"/>
            <a:t>Stallard</a:t>
          </a:r>
          <a:r>
            <a:rPr lang="en-US" dirty="0"/>
            <a:t> 1972, Bender and Seltzer 1972,Sinai &amp; Soltanoff 1973, Wong &amp; Glickman 2002</a:t>
          </a:r>
        </a:p>
      </dgm:t>
    </dgm:pt>
    <dgm:pt modelId="{53450B35-2AFF-4118-A172-CEA0DDE58CEC}" type="sibTrans" cxnId="{9EE6A090-161E-4898-9542-C86484C4A936}">
      <dgm:prSet/>
      <dgm:spPr/>
      <dgm:t>
        <a:bodyPr/>
        <a:lstStyle/>
        <a:p>
          <a:endParaRPr lang="en-US"/>
        </a:p>
      </dgm:t>
    </dgm:pt>
    <dgm:pt modelId="{0678ECA1-71C3-4A3C-8135-7235B77192F2}" type="parTrans" cxnId="{9EE6A090-161E-4898-9542-C86484C4A936}">
      <dgm:prSet/>
      <dgm:spPr/>
      <dgm:t>
        <a:bodyPr/>
        <a:lstStyle/>
        <a:p>
          <a:endParaRPr lang="en-US"/>
        </a:p>
      </dgm:t>
    </dgm:pt>
    <dgm:pt modelId="{C145DE11-05D8-4D2F-9216-A9EFB9988BCE}" type="pres">
      <dgm:prSet presAssocID="{E0D7663D-DD4B-4587-8743-DECFDCAAB908}" presName="compositeShape" presStyleCnt="0">
        <dgm:presLayoutVars>
          <dgm:chMax val="2"/>
          <dgm:dir/>
          <dgm:resizeHandles val="exact"/>
        </dgm:presLayoutVars>
      </dgm:prSet>
      <dgm:spPr/>
    </dgm:pt>
    <dgm:pt modelId="{B67EAE1E-42DB-4C04-9222-38DC6F1233CA}" type="pres">
      <dgm:prSet presAssocID="{E0D7663D-DD4B-4587-8743-DECFDCAAB908}" presName="ribbon" presStyleLbl="node1" presStyleIdx="0" presStyleCnt="1"/>
      <dgm:spPr/>
    </dgm:pt>
    <dgm:pt modelId="{B40A5897-474C-41C7-9FC5-1BADA34D2CFA}" type="pres">
      <dgm:prSet presAssocID="{E0D7663D-DD4B-4587-8743-DECFDCAAB908}" presName="leftArrowText" presStyleLbl="node1" presStyleIdx="0" presStyleCnt="1">
        <dgm:presLayoutVars>
          <dgm:chMax val="0"/>
          <dgm:bulletEnabled val="1"/>
        </dgm:presLayoutVars>
      </dgm:prSet>
      <dgm:spPr/>
    </dgm:pt>
    <dgm:pt modelId="{47934ECC-647C-4479-AFDC-6505B4ACF94E}" type="pres">
      <dgm:prSet presAssocID="{E0D7663D-DD4B-4587-8743-DECFDCAAB908}" presName="rightArrowText" presStyleLbl="node1" presStyleIdx="0" presStyleCnt="1">
        <dgm:presLayoutVars>
          <dgm:chMax val="0"/>
          <dgm:bulletEnabled val="1"/>
        </dgm:presLayoutVars>
      </dgm:prSet>
      <dgm:spPr/>
    </dgm:pt>
  </dgm:ptLst>
  <dgm:cxnLst>
    <dgm:cxn modelId="{D1EF9502-912C-44D6-B98C-7FEEAE0B5C62}" srcId="{E0D7663D-DD4B-4587-8743-DECFDCAAB908}" destId="{B07986A5-1953-4B2C-B210-7CD053033B75}" srcOrd="1" destOrd="0" parTransId="{4DB30F22-9015-42B7-ADE8-81A23CF7E789}" sibTransId="{950B9E8F-59A6-4B2D-947E-35081F3D7FDF}"/>
    <dgm:cxn modelId="{5F672333-6486-4106-B4F1-E230B49F0DF6}" type="presOf" srcId="{24D01AB2-04C4-4675-B481-E05267200351}" destId="{B40A5897-474C-41C7-9FC5-1BADA34D2CFA}" srcOrd="0" destOrd="0" presId="urn:microsoft.com/office/officeart/2005/8/layout/arrow6"/>
    <dgm:cxn modelId="{9EE6A090-161E-4898-9542-C86484C4A936}" srcId="{E0D7663D-DD4B-4587-8743-DECFDCAAB908}" destId="{24D01AB2-04C4-4675-B481-E05267200351}" srcOrd="0" destOrd="0" parTransId="{0678ECA1-71C3-4A3C-8135-7235B77192F2}" sibTransId="{53450B35-2AFF-4118-A172-CEA0DDE58CEC}"/>
    <dgm:cxn modelId="{C03148A2-B079-44BC-AB99-483600069D0B}" type="presOf" srcId="{B07986A5-1953-4B2C-B210-7CD053033B75}" destId="{47934ECC-647C-4479-AFDC-6505B4ACF94E}" srcOrd="0" destOrd="0" presId="urn:microsoft.com/office/officeart/2005/8/layout/arrow6"/>
    <dgm:cxn modelId="{50628ADA-2A56-48CC-8F70-84A28A340E18}" type="presOf" srcId="{E0D7663D-DD4B-4587-8743-DECFDCAAB908}" destId="{C145DE11-05D8-4D2F-9216-A9EFB9988BCE}" srcOrd="0" destOrd="0" presId="urn:microsoft.com/office/officeart/2005/8/layout/arrow6"/>
    <dgm:cxn modelId="{63F26C0B-E085-4474-AB8A-56CAC0D3D733}" type="presParOf" srcId="{C145DE11-05D8-4D2F-9216-A9EFB9988BCE}" destId="{B67EAE1E-42DB-4C04-9222-38DC6F1233CA}" srcOrd="0" destOrd="0" presId="urn:microsoft.com/office/officeart/2005/8/layout/arrow6"/>
    <dgm:cxn modelId="{7B8D80E9-79A1-4FAE-8EFA-EDBC942EEF3B}" type="presParOf" srcId="{C145DE11-05D8-4D2F-9216-A9EFB9988BCE}" destId="{B40A5897-474C-41C7-9FC5-1BADA34D2CFA}" srcOrd="1" destOrd="0" presId="urn:microsoft.com/office/officeart/2005/8/layout/arrow6"/>
    <dgm:cxn modelId="{81E31C37-8F08-4D5A-8026-6646C23804BA}" type="presParOf" srcId="{C145DE11-05D8-4D2F-9216-A9EFB9988BCE}" destId="{47934ECC-647C-4479-AFDC-6505B4ACF94E}"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F53469-E716-4F44-9791-E820B26777D2}" type="doc">
      <dgm:prSet loTypeId="urn:microsoft.com/office/officeart/2005/8/layout/pyramid4" loCatId="pyramid" qsTypeId="urn:microsoft.com/office/officeart/2005/8/quickstyle/simple4" qsCatId="simple" csTypeId="urn:microsoft.com/office/officeart/2005/8/colors/accent1_2" csCatId="accent1" phldr="1"/>
      <dgm:spPr/>
      <dgm:t>
        <a:bodyPr/>
        <a:lstStyle/>
        <a:p>
          <a:endParaRPr lang="en-IN"/>
        </a:p>
      </dgm:t>
    </dgm:pt>
    <dgm:pt modelId="{E3A111D4-88E3-4239-8D20-C81299BF6ED4}">
      <dgm:prSet phldrT="[Text]" custT="1"/>
      <dgm:spPr/>
      <dgm:t>
        <a:bodyPr/>
        <a:lstStyle/>
        <a:p>
          <a:endParaRPr lang="en-IN" sz="1100" dirty="0"/>
        </a:p>
      </dgm:t>
    </dgm:pt>
    <dgm:pt modelId="{207A00FF-8EDD-410F-9466-5177AE1E8598}" type="parTrans" cxnId="{64FB30D3-6FB1-45A8-980C-F66C5AA02D82}">
      <dgm:prSet/>
      <dgm:spPr/>
      <dgm:t>
        <a:bodyPr/>
        <a:lstStyle/>
        <a:p>
          <a:endParaRPr lang="en-IN"/>
        </a:p>
      </dgm:t>
    </dgm:pt>
    <dgm:pt modelId="{8CE1FFE7-7770-4E3D-9B3C-3C3478980763}" type="sibTrans" cxnId="{64FB30D3-6FB1-45A8-980C-F66C5AA02D82}">
      <dgm:prSet/>
      <dgm:spPr/>
      <dgm:t>
        <a:bodyPr/>
        <a:lstStyle/>
        <a:p>
          <a:endParaRPr lang="en-IN"/>
        </a:p>
      </dgm:t>
    </dgm:pt>
    <dgm:pt modelId="{41094A34-FE57-411A-80DE-47E95506E280}">
      <dgm:prSet phldrT="[Text]" custT="1"/>
      <dgm:spPr/>
      <dgm:t>
        <a:bodyPr/>
        <a:lstStyle/>
        <a:p>
          <a:endParaRPr lang="en-IN" sz="1200" b="1" dirty="0"/>
        </a:p>
      </dgm:t>
    </dgm:pt>
    <dgm:pt modelId="{3002049F-8D3A-42AE-AA06-C04446662E9E}" type="parTrans" cxnId="{1FFAAEF7-A792-49B0-9EB0-A04D13EB6E11}">
      <dgm:prSet/>
      <dgm:spPr/>
      <dgm:t>
        <a:bodyPr/>
        <a:lstStyle/>
        <a:p>
          <a:endParaRPr lang="en-IN"/>
        </a:p>
      </dgm:t>
    </dgm:pt>
    <dgm:pt modelId="{E5829BF6-647C-4C43-A7A3-BAF20B4DCCDC}" type="sibTrans" cxnId="{1FFAAEF7-A792-49B0-9EB0-A04D13EB6E11}">
      <dgm:prSet/>
      <dgm:spPr/>
      <dgm:t>
        <a:bodyPr/>
        <a:lstStyle/>
        <a:p>
          <a:endParaRPr lang="en-IN"/>
        </a:p>
      </dgm:t>
    </dgm:pt>
    <dgm:pt modelId="{601A47AD-D951-4B06-A36F-71D216370A73}">
      <dgm:prSet phldrT="[Text]" phldr="1"/>
      <dgm:spPr/>
      <dgm:t>
        <a:bodyPr/>
        <a:lstStyle/>
        <a:p>
          <a:endParaRPr lang="en-IN" dirty="0"/>
        </a:p>
      </dgm:t>
    </dgm:pt>
    <dgm:pt modelId="{F41D7CD4-5FBE-4A32-A2CC-E60C7F13D416}" type="parTrans" cxnId="{F383697C-ECFE-4011-8020-D4AE7C5B86FB}">
      <dgm:prSet/>
      <dgm:spPr/>
      <dgm:t>
        <a:bodyPr/>
        <a:lstStyle/>
        <a:p>
          <a:endParaRPr lang="en-IN"/>
        </a:p>
      </dgm:t>
    </dgm:pt>
    <dgm:pt modelId="{8C7865D3-D939-4FA6-B9BC-45E177F56C65}" type="sibTrans" cxnId="{F383697C-ECFE-4011-8020-D4AE7C5B86FB}">
      <dgm:prSet/>
      <dgm:spPr/>
      <dgm:t>
        <a:bodyPr/>
        <a:lstStyle/>
        <a:p>
          <a:endParaRPr lang="en-IN"/>
        </a:p>
      </dgm:t>
    </dgm:pt>
    <dgm:pt modelId="{543731CC-009A-42F3-8AED-956546FC2030}">
      <dgm:prSet phldrT="[Text]" custT="1"/>
      <dgm:spPr/>
      <dgm:t>
        <a:bodyPr/>
        <a:lstStyle/>
        <a:p>
          <a:endParaRPr lang="en-IN" sz="1100" b="1" dirty="0"/>
        </a:p>
      </dgm:t>
    </dgm:pt>
    <dgm:pt modelId="{8FF4AD64-BF49-4761-A384-AC66404CA1E7}" type="parTrans" cxnId="{E4EA1E88-0FB7-4E99-90CC-E2B555140281}">
      <dgm:prSet/>
      <dgm:spPr/>
      <dgm:t>
        <a:bodyPr/>
        <a:lstStyle/>
        <a:p>
          <a:endParaRPr lang="en-IN"/>
        </a:p>
      </dgm:t>
    </dgm:pt>
    <dgm:pt modelId="{59307BF4-6F08-402B-9360-8664694B5872}" type="sibTrans" cxnId="{E4EA1E88-0FB7-4E99-90CC-E2B555140281}">
      <dgm:prSet/>
      <dgm:spPr/>
      <dgm:t>
        <a:bodyPr/>
        <a:lstStyle/>
        <a:p>
          <a:endParaRPr lang="en-IN"/>
        </a:p>
      </dgm:t>
    </dgm:pt>
    <dgm:pt modelId="{1C517A25-903E-4965-8FD3-7E6B3C4E6072}" type="pres">
      <dgm:prSet presAssocID="{37F53469-E716-4F44-9791-E820B26777D2}" presName="compositeShape" presStyleCnt="0">
        <dgm:presLayoutVars>
          <dgm:chMax val="9"/>
          <dgm:dir/>
          <dgm:resizeHandles val="exact"/>
        </dgm:presLayoutVars>
      </dgm:prSet>
      <dgm:spPr/>
    </dgm:pt>
    <dgm:pt modelId="{61170F84-5198-4FF4-90E2-F4FBF00EC3CD}" type="pres">
      <dgm:prSet presAssocID="{37F53469-E716-4F44-9791-E820B26777D2}" presName="triangle1" presStyleLbl="node1" presStyleIdx="0" presStyleCnt="4">
        <dgm:presLayoutVars>
          <dgm:bulletEnabled val="1"/>
        </dgm:presLayoutVars>
      </dgm:prSet>
      <dgm:spPr/>
    </dgm:pt>
    <dgm:pt modelId="{1810D6D4-7AE5-4C37-90A4-D4D1505BE8E6}" type="pres">
      <dgm:prSet presAssocID="{37F53469-E716-4F44-9791-E820B26777D2}" presName="triangle2" presStyleLbl="node1" presStyleIdx="1" presStyleCnt="4">
        <dgm:presLayoutVars>
          <dgm:bulletEnabled val="1"/>
        </dgm:presLayoutVars>
      </dgm:prSet>
      <dgm:spPr/>
    </dgm:pt>
    <dgm:pt modelId="{D3A1CC40-A21A-488E-A775-0ADF45404CA1}" type="pres">
      <dgm:prSet presAssocID="{37F53469-E716-4F44-9791-E820B26777D2}" presName="triangle3" presStyleLbl="node1" presStyleIdx="2" presStyleCnt="4">
        <dgm:presLayoutVars>
          <dgm:bulletEnabled val="1"/>
        </dgm:presLayoutVars>
      </dgm:prSet>
      <dgm:spPr/>
    </dgm:pt>
    <dgm:pt modelId="{BC964D9C-A385-4366-B4D4-3E5C8127893C}" type="pres">
      <dgm:prSet presAssocID="{37F53469-E716-4F44-9791-E820B26777D2}" presName="triangle4" presStyleLbl="node1" presStyleIdx="3" presStyleCnt="4">
        <dgm:presLayoutVars>
          <dgm:bulletEnabled val="1"/>
        </dgm:presLayoutVars>
      </dgm:prSet>
      <dgm:spPr/>
    </dgm:pt>
  </dgm:ptLst>
  <dgm:cxnLst>
    <dgm:cxn modelId="{5C145A04-8D58-4B65-96EF-3B2B5D706AB4}" type="presOf" srcId="{E3A111D4-88E3-4239-8D20-C81299BF6ED4}" destId="{61170F84-5198-4FF4-90E2-F4FBF00EC3CD}" srcOrd="0" destOrd="0" presId="urn:microsoft.com/office/officeart/2005/8/layout/pyramid4"/>
    <dgm:cxn modelId="{ABCECD41-4313-4505-8CBC-6EA97BE196D4}" type="presOf" srcId="{37F53469-E716-4F44-9791-E820B26777D2}" destId="{1C517A25-903E-4965-8FD3-7E6B3C4E6072}" srcOrd="0" destOrd="0" presId="urn:microsoft.com/office/officeart/2005/8/layout/pyramid4"/>
    <dgm:cxn modelId="{F383697C-ECFE-4011-8020-D4AE7C5B86FB}" srcId="{37F53469-E716-4F44-9791-E820B26777D2}" destId="{601A47AD-D951-4B06-A36F-71D216370A73}" srcOrd="2" destOrd="0" parTransId="{F41D7CD4-5FBE-4A32-A2CC-E60C7F13D416}" sibTransId="{8C7865D3-D939-4FA6-B9BC-45E177F56C65}"/>
    <dgm:cxn modelId="{E4EA1E88-0FB7-4E99-90CC-E2B555140281}" srcId="{37F53469-E716-4F44-9791-E820B26777D2}" destId="{543731CC-009A-42F3-8AED-956546FC2030}" srcOrd="3" destOrd="0" parTransId="{8FF4AD64-BF49-4761-A384-AC66404CA1E7}" sibTransId="{59307BF4-6F08-402B-9360-8664694B5872}"/>
    <dgm:cxn modelId="{CDBE5494-4DE8-4934-9776-A3E15395753D}" type="presOf" srcId="{41094A34-FE57-411A-80DE-47E95506E280}" destId="{1810D6D4-7AE5-4C37-90A4-D4D1505BE8E6}" srcOrd="0" destOrd="0" presId="urn:microsoft.com/office/officeart/2005/8/layout/pyramid4"/>
    <dgm:cxn modelId="{905224A4-3B69-4EC6-95AD-43A7BEB14120}" type="presOf" srcId="{601A47AD-D951-4B06-A36F-71D216370A73}" destId="{D3A1CC40-A21A-488E-A775-0ADF45404CA1}" srcOrd="0" destOrd="0" presId="urn:microsoft.com/office/officeart/2005/8/layout/pyramid4"/>
    <dgm:cxn modelId="{64FB30D3-6FB1-45A8-980C-F66C5AA02D82}" srcId="{37F53469-E716-4F44-9791-E820B26777D2}" destId="{E3A111D4-88E3-4239-8D20-C81299BF6ED4}" srcOrd="0" destOrd="0" parTransId="{207A00FF-8EDD-410F-9466-5177AE1E8598}" sibTransId="{8CE1FFE7-7770-4E3D-9B3C-3C3478980763}"/>
    <dgm:cxn modelId="{8F3562F2-17CC-432D-ADEC-62C856731FB4}" type="presOf" srcId="{543731CC-009A-42F3-8AED-956546FC2030}" destId="{BC964D9C-A385-4366-B4D4-3E5C8127893C}" srcOrd="0" destOrd="0" presId="urn:microsoft.com/office/officeart/2005/8/layout/pyramid4"/>
    <dgm:cxn modelId="{1FFAAEF7-A792-49B0-9EB0-A04D13EB6E11}" srcId="{37F53469-E716-4F44-9791-E820B26777D2}" destId="{41094A34-FE57-411A-80DE-47E95506E280}" srcOrd="1" destOrd="0" parTransId="{3002049F-8D3A-42AE-AA06-C04446662E9E}" sibTransId="{E5829BF6-647C-4C43-A7A3-BAF20B4DCCDC}"/>
    <dgm:cxn modelId="{7793DC09-D031-4D73-B1D8-B58981AA56E7}" type="presParOf" srcId="{1C517A25-903E-4965-8FD3-7E6B3C4E6072}" destId="{61170F84-5198-4FF4-90E2-F4FBF00EC3CD}" srcOrd="0" destOrd="0" presId="urn:microsoft.com/office/officeart/2005/8/layout/pyramid4"/>
    <dgm:cxn modelId="{9DC71617-1C5B-417B-B94A-C04622C65909}" type="presParOf" srcId="{1C517A25-903E-4965-8FD3-7E6B3C4E6072}" destId="{1810D6D4-7AE5-4C37-90A4-D4D1505BE8E6}" srcOrd="1" destOrd="0" presId="urn:microsoft.com/office/officeart/2005/8/layout/pyramid4"/>
    <dgm:cxn modelId="{F7512076-3E48-4D56-A184-3EA2D103A3EC}" type="presParOf" srcId="{1C517A25-903E-4965-8FD3-7E6B3C4E6072}" destId="{D3A1CC40-A21A-488E-A775-0ADF45404CA1}" srcOrd="2" destOrd="0" presId="urn:microsoft.com/office/officeart/2005/8/layout/pyramid4"/>
    <dgm:cxn modelId="{2947CA3C-6015-4E1E-BFD7-ED00A6202574}" type="presParOf" srcId="{1C517A25-903E-4965-8FD3-7E6B3C4E6072}" destId="{BC964D9C-A385-4366-B4D4-3E5C8127893C}"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A157FA-BBE3-4060-BB78-137D989B0755}" type="doc">
      <dgm:prSet loTypeId="urn:microsoft.com/office/officeart/2005/8/layout/arrow5" loCatId="relationship" qsTypeId="urn:microsoft.com/office/officeart/2005/8/quickstyle/3d1" qsCatId="3D" csTypeId="urn:microsoft.com/office/officeart/2005/8/colors/accent1_2" csCatId="accent1" phldr="1"/>
      <dgm:spPr/>
      <dgm:t>
        <a:bodyPr/>
        <a:lstStyle/>
        <a:p>
          <a:endParaRPr lang="en-IN"/>
        </a:p>
      </dgm:t>
    </dgm:pt>
    <dgm:pt modelId="{27BD2C77-975D-49F2-AAAA-EBFEAD08469F}">
      <dgm:prSet phldrT="[Text]"/>
      <dgm:spPr>
        <a:solidFill>
          <a:srgbClr val="FF9999"/>
        </a:solidFill>
      </dgm:spPr>
      <dgm:t>
        <a:bodyPr/>
        <a:lstStyle/>
        <a:p>
          <a:r>
            <a:rPr lang="en-US" b="1" dirty="0"/>
            <a:t>Endodontic treatment first</a:t>
          </a:r>
        </a:p>
        <a:p>
          <a:r>
            <a:rPr lang="en-US" dirty="0"/>
            <a:t>Tooth is non vital &amp; infected</a:t>
          </a:r>
          <a:endParaRPr lang="en-IN" dirty="0"/>
        </a:p>
      </dgm:t>
    </dgm:pt>
    <dgm:pt modelId="{53EA35A9-4676-44B3-9886-C50D386C298F}" type="parTrans" cxnId="{D7C8D55F-0E4D-479F-927D-319D5043FC08}">
      <dgm:prSet/>
      <dgm:spPr/>
      <dgm:t>
        <a:bodyPr/>
        <a:lstStyle/>
        <a:p>
          <a:endParaRPr lang="en-IN"/>
        </a:p>
      </dgm:t>
    </dgm:pt>
    <dgm:pt modelId="{9603F2AC-13E8-4800-AF1B-620AD1045D71}" type="sibTrans" cxnId="{D7C8D55F-0E4D-479F-927D-319D5043FC08}">
      <dgm:prSet/>
      <dgm:spPr/>
      <dgm:t>
        <a:bodyPr/>
        <a:lstStyle/>
        <a:p>
          <a:endParaRPr lang="en-IN"/>
        </a:p>
      </dgm:t>
    </dgm:pt>
    <dgm:pt modelId="{608989FE-FCAB-471F-809F-07CE909C3FA7}">
      <dgm:prSet phldrT="[Text]"/>
      <dgm:spPr>
        <a:solidFill>
          <a:srgbClr val="92D050"/>
        </a:solidFill>
      </dgm:spPr>
      <dgm:t>
        <a:bodyPr/>
        <a:lstStyle/>
        <a:p>
          <a:r>
            <a:rPr lang="en-US" b="1" dirty="0"/>
            <a:t>Periodontal treatment first</a:t>
          </a:r>
        </a:p>
        <a:p>
          <a:r>
            <a:rPr lang="en-US" b="0" dirty="0"/>
            <a:t>Cases of doubt (partially necrotic &amp; infected pulp that cannot be confirmed)</a:t>
          </a:r>
          <a:endParaRPr lang="en-IN" b="0" dirty="0"/>
        </a:p>
      </dgm:t>
    </dgm:pt>
    <dgm:pt modelId="{E1B3067D-C977-43D3-86A1-61894993809F}" type="parTrans" cxnId="{DAFD7B66-1EF2-428C-8666-389AC13BD51F}">
      <dgm:prSet/>
      <dgm:spPr/>
      <dgm:t>
        <a:bodyPr/>
        <a:lstStyle/>
        <a:p>
          <a:endParaRPr lang="en-IN"/>
        </a:p>
      </dgm:t>
    </dgm:pt>
    <dgm:pt modelId="{B928DD99-49ED-4795-A733-1E5AE6E44E81}" type="sibTrans" cxnId="{DAFD7B66-1EF2-428C-8666-389AC13BD51F}">
      <dgm:prSet/>
      <dgm:spPr/>
      <dgm:t>
        <a:bodyPr/>
        <a:lstStyle/>
        <a:p>
          <a:endParaRPr lang="en-IN"/>
        </a:p>
      </dgm:t>
    </dgm:pt>
    <dgm:pt modelId="{D792D9F6-6E3C-4176-951D-122FF9BB7FA0}" type="pres">
      <dgm:prSet presAssocID="{1CA157FA-BBE3-4060-BB78-137D989B0755}" presName="diagram" presStyleCnt="0">
        <dgm:presLayoutVars>
          <dgm:dir/>
          <dgm:resizeHandles val="exact"/>
        </dgm:presLayoutVars>
      </dgm:prSet>
      <dgm:spPr/>
    </dgm:pt>
    <dgm:pt modelId="{F2D09C44-F038-4DD8-B34F-AFDBD43B66FC}" type="pres">
      <dgm:prSet presAssocID="{27BD2C77-975D-49F2-AAAA-EBFEAD08469F}" presName="arrow" presStyleLbl="node1" presStyleIdx="0" presStyleCnt="2">
        <dgm:presLayoutVars>
          <dgm:bulletEnabled val="1"/>
        </dgm:presLayoutVars>
      </dgm:prSet>
      <dgm:spPr/>
    </dgm:pt>
    <dgm:pt modelId="{81F9E2DC-E80E-4BCE-9F75-255ADD63D4BC}" type="pres">
      <dgm:prSet presAssocID="{608989FE-FCAB-471F-809F-07CE909C3FA7}" presName="arrow" presStyleLbl="node1" presStyleIdx="1" presStyleCnt="2">
        <dgm:presLayoutVars>
          <dgm:bulletEnabled val="1"/>
        </dgm:presLayoutVars>
      </dgm:prSet>
      <dgm:spPr/>
    </dgm:pt>
  </dgm:ptLst>
  <dgm:cxnLst>
    <dgm:cxn modelId="{CB108F2D-B51B-45F9-8534-ABA4988B614F}" type="presOf" srcId="{1CA157FA-BBE3-4060-BB78-137D989B0755}" destId="{D792D9F6-6E3C-4176-951D-122FF9BB7FA0}" srcOrd="0" destOrd="0" presId="urn:microsoft.com/office/officeart/2005/8/layout/arrow5"/>
    <dgm:cxn modelId="{D7C8D55F-0E4D-479F-927D-319D5043FC08}" srcId="{1CA157FA-BBE3-4060-BB78-137D989B0755}" destId="{27BD2C77-975D-49F2-AAAA-EBFEAD08469F}" srcOrd="0" destOrd="0" parTransId="{53EA35A9-4676-44B3-9886-C50D386C298F}" sibTransId="{9603F2AC-13E8-4800-AF1B-620AD1045D71}"/>
    <dgm:cxn modelId="{DAFD7B66-1EF2-428C-8666-389AC13BD51F}" srcId="{1CA157FA-BBE3-4060-BB78-137D989B0755}" destId="{608989FE-FCAB-471F-809F-07CE909C3FA7}" srcOrd="1" destOrd="0" parTransId="{E1B3067D-C977-43D3-86A1-61894993809F}" sibTransId="{B928DD99-49ED-4795-A733-1E5AE6E44E81}"/>
    <dgm:cxn modelId="{17C25376-418E-44B0-899D-5EFABF3AF4CD}" type="presOf" srcId="{27BD2C77-975D-49F2-AAAA-EBFEAD08469F}" destId="{F2D09C44-F038-4DD8-B34F-AFDBD43B66FC}" srcOrd="0" destOrd="0" presId="urn:microsoft.com/office/officeart/2005/8/layout/arrow5"/>
    <dgm:cxn modelId="{F86515EB-4355-4324-B890-1CE8FFBA4A61}" type="presOf" srcId="{608989FE-FCAB-471F-809F-07CE909C3FA7}" destId="{81F9E2DC-E80E-4BCE-9F75-255ADD63D4BC}" srcOrd="0" destOrd="0" presId="urn:microsoft.com/office/officeart/2005/8/layout/arrow5"/>
    <dgm:cxn modelId="{641202D1-CB0C-4D52-A8DC-63FC84D5B942}" type="presParOf" srcId="{D792D9F6-6E3C-4176-951D-122FF9BB7FA0}" destId="{F2D09C44-F038-4DD8-B34F-AFDBD43B66FC}" srcOrd="0" destOrd="0" presId="urn:microsoft.com/office/officeart/2005/8/layout/arrow5"/>
    <dgm:cxn modelId="{FB5F5788-0AAE-419D-A6F7-AC2652921134}" type="presParOf" srcId="{D792D9F6-6E3C-4176-951D-122FF9BB7FA0}" destId="{81F9E2DC-E80E-4BCE-9F75-255ADD63D4BC}"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C7B115-227E-4C50-BCEF-434D40AD1294}" type="doc">
      <dgm:prSet loTypeId="urn:microsoft.com/office/officeart/2005/8/layout/arrow5" loCatId="relationship" qsTypeId="urn:microsoft.com/office/officeart/2005/8/quickstyle/simple4" qsCatId="simple" csTypeId="urn:microsoft.com/office/officeart/2005/8/colors/colorful4" csCatId="colorful" phldr="1"/>
      <dgm:spPr/>
      <dgm:t>
        <a:bodyPr/>
        <a:lstStyle/>
        <a:p>
          <a:endParaRPr lang="en-IN"/>
        </a:p>
      </dgm:t>
    </dgm:pt>
    <dgm:pt modelId="{8D388884-620C-43DE-B128-8E7F68AAB4F2}">
      <dgm:prSet phldrT="[Text]" custT="1"/>
      <dgm:spPr>
        <a:solidFill>
          <a:srgbClr val="CC3300"/>
        </a:solidFill>
      </dgm:spPr>
      <dgm:t>
        <a:bodyPr/>
        <a:lstStyle/>
        <a:p>
          <a:r>
            <a:rPr lang="en-US" sz="1400" b="1" dirty="0"/>
            <a:t>TOOTH RELATED</a:t>
          </a:r>
        </a:p>
        <a:p>
          <a:r>
            <a:rPr lang="en-US" sz="1400" dirty="0"/>
            <a:t>Restorability,</a:t>
          </a:r>
        </a:p>
        <a:p>
          <a:r>
            <a:rPr lang="en-US" sz="1400" dirty="0"/>
            <a:t>Strategic value,</a:t>
          </a:r>
        </a:p>
        <a:p>
          <a:r>
            <a:rPr lang="en-US" sz="1400" dirty="0"/>
            <a:t>Feasibility of endodontic Rx,</a:t>
          </a:r>
        </a:p>
        <a:p>
          <a:r>
            <a:rPr lang="en-US" sz="1400" dirty="0"/>
            <a:t>Post treatment stability </a:t>
          </a:r>
          <a:endParaRPr lang="en-IN" sz="1400" dirty="0"/>
        </a:p>
      </dgm:t>
    </dgm:pt>
    <dgm:pt modelId="{9A41A4C8-6324-497C-A923-A1B2961FB9A0}" type="parTrans" cxnId="{F8D81162-B97E-4CF9-A03B-5A6C49964331}">
      <dgm:prSet/>
      <dgm:spPr/>
      <dgm:t>
        <a:bodyPr/>
        <a:lstStyle/>
        <a:p>
          <a:endParaRPr lang="en-IN"/>
        </a:p>
      </dgm:t>
    </dgm:pt>
    <dgm:pt modelId="{9C078882-5AC9-4972-BC73-698167A2E425}" type="sibTrans" cxnId="{F8D81162-B97E-4CF9-A03B-5A6C49964331}">
      <dgm:prSet/>
      <dgm:spPr/>
      <dgm:t>
        <a:bodyPr/>
        <a:lstStyle/>
        <a:p>
          <a:endParaRPr lang="en-IN"/>
        </a:p>
      </dgm:t>
    </dgm:pt>
    <dgm:pt modelId="{7CD4F19B-1856-4B69-934D-DAE366324526}">
      <dgm:prSet phldrT="[Text]" custT="1"/>
      <dgm:spPr/>
      <dgm:t>
        <a:bodyPr/>
        <a:lstStyle/>
        <a:p>
          <a:r>
            <a:rPr lang="en-US" sz="1600" b="1" dirty="0"/>
            <a:t>ROOT RELATED</a:t>
          </a:r>
        </a:p>
        <a:p>
          <a:r>
            <a:rPr lang="en-US" sz="1600" dirty="0"/>
            <a:t>Length of root trunk,</a:t>
          </a:r>
        </a:p>
        <a:p>
          <a:r>
            <a:rPr lang="en-US" sz="1600" dirty="0"/>
            <a:t>Divergence between roots,</a:t>
          </a:r>
        </a:p>
        <a:p>
          <a:r>
            <a:rPr lang="en-US" sz="1600" dirty="0"/>
            <a:t>Length &amp; Shape of roots </a:t>
          </a:r>
          <a:endParaRPr lang="en-IN" sz="1600" dirty="0"/>
        </a:p>
      </dgm:t>
    </dgm:pt>
    <dgm:pt modelId="{C7C569D7-1E27-4770-8F85-7AD8F8AD3F49}" type="parTrans" cxnId="{8A75CED8-BFC7-47CD-A3D2-871C8FB9E53E}">
      <dgm:prSet/>
      <dgm:spPr/>
      <dgm:t>
        <a:bodyPr/>
        <a:lstStyle/>
        <a:p>
          <a:endParaRPr lang="en-IN"/>
        </a:p>
      </dgm:t>
    </dgm:pt>
    <dgm:pt modelId="{8181ECC4-1D21-455E-8637-0F7C15CB931C}" type="sibTrans" cxnId="{8A75CED8-BFC7-47CD-A3D2-871C8FB9E53E}">
      <dgm:prSet/>
      <dgm:spPr/>
      <dgm:t>
        <a:bodyPr/>
        <a:lstStyle/>
        <a:p>
          <a:endParaRPr lang="en-IN"/>
        </a:p>
      </dgm:t>
    </dgm:pt>
    <dgm:pt modelId="{59F1D76B-69D4-49D8-BFED-3FF83D0BED8D}" type="pres">
      <dgm:prSet presAssocID="{8CC7B115-227E-4C50-BCEF-434D40AD1294}" presName="diagram" presStyleCnt="0">
        <dgm:presLayoutVars>
          <dgm:dir/>
          <dgm:resizeHandles val="exact"/>
        </dgm:presLayoutVars>
      </dgm:prSet>
      <dgm:spPr/>
    </dgm:pt>
    <dgm:pt modelId="{1DE71E32-6137-4C13-BF58-D3A8D1D6F386}" type="pres">
      <dgm:prSet presAssocID="{8D388884-620C-43DE-B128-8E7F68AAB4F2}" presName="arrow" presStyleLbl="node1" presStyleIdx="0" presStyleCnt="2" custScaleY="100042">
        <dgm:presLayoutVars>
          <dgm:bulletEnabled val="1"/>
        </dgm:presLayoutVars>
      </dgm:prSet>
      <dgm:spPr/>
    </dgm:pt>
    <dgm:pt modelId="{9FD30CC8-817E-456B-B642-957DC3447E24}" type="pres">
      <dgm:prSet presAssocID="{7CD4F19B-1856-4B69-934D-DAE366324526}" presName="arrow" presStyleLbl="node1" presStyleIdx="1" presStyleCnt="2">
        <dgm:presLayoutVars>
          <dgm:bulletEnabled val="1"/>
        </dgm:presLayoutVars>
      </dgm:prSet>
      <dgm:spPr/>
    </dgm:pt>
  </dgm:ptLst>
  <dgm:cxnLst>
    <dgm:cxn modelId="{8729FC0E-BDCC-4D0C-8362-B9214B7605CD}" type="presOf" srcId="{7CD4F19B-1856-4B69-934D-DAE366324526}" destId="{9FD30CC8-817E-456B-B642-957DC3447E24}" srcOrd="0" destOrd="0" presId="urn:microsoft.com/office/officeart/2005/8/layout/arrow5"/>
    <dgm:cxn modelId="{F8D81162-B97E-4CF9-A03B-5A6C49964331}" srcId="{8CC7B115-227E-4C50-BCEF-434D40AD1294}" destId="{8D388884-620C-43DE-B128-8E7F68AAB4F2}" srcOrd="0" destOrd="0" parTransId="{9A41A4C8-6324-497C-A923-A1B2961FB9A0}" sibTransId="{9C078882-5AC9-4972-BC73-698167A2E425}"/>
    <dgm:cxn modelId="{9A292447-035F-46B4-B03B-212AED0A1AC4}" type="presOf" srcId="{8CC7B115-227E-4C50-BCEF-434D40AD1294}" destId="{59F1D76B-69D4-49D8-BFED-3FF83D0BED8D}" srcOrd="0" destOrd="0" presId="urn:microsoft.com/office/officeart/2005/8/layout/arrow5"/>
    <dgm:cxn modelId="{73F1ADA7-B787-4464-84D1-88EB422AADDB}" type="presOf" srcId="{8D388884-620C-43DE-B128-8E7F68AAB4F2}" destId="{1DE71E32-6137-4C13-BF58-D3A8D1D6F386}" srcOrd="0" destOrd="0" presId="urn:microsoft.com/office/officeart/2005/8/layout/arrow5"/>
    <dgm:cxn modelId="{8A75CED8-BFC7-47CD-A3D2-871C8FB9E53E}" srcId="{8CC7B115-227E-4C50-BCEF-434D40AD1294}" destId="{7CD4F19B-1856-4B69-934D-DAE366324526}" srcOrd="1" destOrd="0" parTransId="{C7C569D7-1E27-4770-8F85-7AD8F8AD3F49}" sibTransId="{8181ECC4-1D21-455E-8637-0F7C15CB931C}"/>
    <dgm:cxn modelId="{FC5EF544-35E8-44E4-ACA7-CB449DE0E379}" type="presParOf" srcId="{59F1D76B-69D4-49D8-BFED-3FF83D0BED8D}" destId="{1DE71E32-6137-4C13-BF58-D3A8D1D6F386}" srcOrd="0" destOrd="0" presId="urn:microsoft.com/office/officeart/2005/8/layout/arrow5"/>
    <dgm:cxn modelId="{E3B2CA24-D476-4232-AFDE-0DE01D423590}" type="presParOf" srcId="{59F1D76B-69D4-49D8-BFED-3FF83D0BED8D}" destId="{9FD30CC8-817E-456B-B642-957DC3447E24}"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6AFBB-540F-4554-B949-40A78BEC983C}">
      <dsp:nvSpPr>
        <dsp:cNvPr id="0" name=""/>
        <dsp:cNvSpPr/>
      </dsp:nvSpPr>
      <dsp:spPr>
        <a:xfrm>
          <a:off x="2817" y="1036224"/>
          <a:ext cx="2357278" cy="823151"/>
        </a:xfrm>
        <a:prstGeom prst="chevron">
          <a:avLst/>
        </a:prstGeom>
        <a:solidFill>
          <a:srgbClr val="FF7C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t>Pulpal Degeneration</a:t>
          </a:r>
          <a:endParaRPr lang="en-IN" sz="1700" b="1" kern="1200" dirty="0"/>
        </a:p>
      </dsp:txBody>
      <dsp:txXfrm>
        <a:off x="414393" y="1036224"/>
        <a:ext cx="1534127" cy="823151"/>
      </dsp:txXfrm>
    </dsp:sp>
    <dsp:sp modelId="{9AD7E4BA-B731-4DE5-9242-2921C0099515}">
      <dsp:nvSpPr>
        <dsp:cNvPr id="0" name=""/>
        <dsp:cNvSpPr/>
      </dsp:nvSpPr>
      <dsp:spPr>
        <a:xfrm>
          <a:off x="2242403" y="1036224"/>
          <a:ext cx="2197474" cy="823151"/>
        </a:xfrm>
        <a:prstGeom prst="chevron">
          <a:avLst/>
        </a:prstGeom>
        <a:solidFill>
          <a:srgbClr val="00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t>Periapical infection</a:t>
          </a:r>
          <a:endParaRPr lang="en-IN" sz="1700" b="1" kern="1200" dirty="0"/>
        </a:p>
      </dsp:txBody>
      <dsp:txXfrm>
        <a:off x="2653979" y="1036224"/>
        <a:ext cx="1374323" cy="823151"/>
      </dsp:txXfrm>
    </dsp:sp>
    <dsp:sp modelId="{47A0B823-DD0E-4800-A056-561A1A0FB134}">
      <dsp:nvSpPr>
        <dsp:cNvPr id="0" name=""/>
        <dsp:cNvSpPr/>
      </dsp:nvSpPr>
      <dsp:spPr>
        <a:xfrm>
          <a:off x="4322184" y="1016762"/>
          <a:ext cx="2990197" cy="862075"/>
        </a:xfrm>
        <a:prstGeom prst="chevron">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t>Dysfunction of PDL</a:t>
          </a:r>
        </a:p>
        <a:p>
          <a:pPr marL="0" lvl="0" indent="0" algn="ctr" defTabSz="755650">
            <a:lnSpc>
              <a:spcPct val="90000"/>
            </a:lnSpc>
            <a:spcBef>
              <a:spcPct val="0"/>
            </a:spcBef>
            <a:spcAft>
              <a:spcPct val="35000"/>
            </a:spcAft>
            <a:buNone/>
          </a:pPr>
          <a:r>
            <a:rPr lang="en-US" sz="1700" b="1" kern="1200" dirty="0"/>
            <a:t>Osteoclastic activity</a:t>
          </a:r>
          <a:endParaRPr lang="en-IN" sz="1700" b="1" kern="1200" dirty="0"/>
        </a:p>
      </dsp:txBody>
      <dsp:txXfrm>
        <a:off x="4753222" y="1016762"/>
        <a:ext cx="2128122" cy="862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EAE1E-42DB-4C04-9222-38DC6F1233CA}">
      <dsp:nvSpPr>
        <dsp:cNvPr id="0" name=""/>
        <dsp:cNvSpPr/>
      </dsp:nvSpPr>
      <dsp:spPr>
        <a:xfrm>
          <a:off x="0" y="807719"/>
          <a:ext cx="7772400" cy="3108960"/>
        </a:xfrm>
        <a:prstGeom prst="leftRightRibb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0A5897-474C-41C7-9FC5-1BADA34D2CFA}">
      <dsp:nvSpPr>
        <dsp:cNvPr id="0" name=""/>
        <dsp:cNvSpPr/>
      </dsp:nvSpPr>
      <dsp:spPr>
        <a:xfrm>
          <a:off x="932688" y="1351787"/>
          <a:ext cx="2564892" cy="15233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Seltzer et al 1963, Stahl et al 1965,Rubach &amp; Mitchell 1965, </a:t>
          </a:r>
          <a:r>
            <a:rPr lang="en-US" sz="1600" kern="1200" dirty="0" err="1"/>
            <a:t>Stallard</a:t>
          </a:r>
          <a:r>
            <a:rPr lang="en-US" sz="1600" kern="1200" dirty="0"/>
            <a:t> 1972, Bender and Seltzer 1972,Sinai &amp; Soltanoff 1973, Wong &amp; Glickman 2002</a:t>
          </a:r>
        </a:p>
      </dsp:txBody>
      <dsp:txXfrm>
        <a:off x="932688" y="1351787"/>
        <a:ext cx="2564892" cy="1523390"/>
      </dsp:txXfrm>
    </dsp:sp>
    <dsp:sp modelId="{47934ECC-647C-4479-AFDC-6505B4ACF94E}">
      <dsp:nvSpPr>
        <dsp:cNvPr id="0" name=""/>
        <dsp:cNvSpPr/>
      </dsp:nvSpPr>
      <dsp:spPr>
        <a:xfrm>
          <a:off x="3886200" y="1849221"/>
          <a:ext cx="3031236" cy="152339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Mazur &amp; </a:t>
          </a:r>
          <a:r>
            <a:rPr lang="en-US" sz="1600" kern="1200" dirty="0" err="1"/>
            <a:t>Massler</a:t>
          </a:r>
          <a:r>
            <a:rPr lang="en-US" sz="1600" kern="1200" dirty="0"/>
            <a:t> 1964, Ross &amp; Thomson 1978, </a:t>
          </a:r>
          <a:r>
            <a:rPr lang="en-US" sz="1600" kern="1200" dirty="0" err="1"/>
            <a:t>Bergenholtz</a:t>
          </a:r>
          <a:r>
            <a:rPr lang="en-US" sz="1600" kern="1200" dirty="0"/>
            <a:t> &amp; Nyman 1984, </a:t>
          </a:r>
          <a:r>
            <a:rPr lang="en-US" sz="1600" kern="1200" dirty="0" err="1"/>
            <a:t>Torebinejad</a:t>
          </a:r>
          <a:r>
            <a:rPr lang="en-US" sz="1600" kern="1200" dirty="0"/>
            <a:t> &amp; </a:t>
          </a:r>
          <a:r>
            <a:rPr lang="en-US" sz="1600" kern="1200" dirty="0" err="1"/>
            <a:t>Kiger</a:t>
          </a:r>
          <a:r>
            <a:rPr lang="en-US" sz="1600" kern="1200" dirty="0"/>
            <a:t> 1985, Harrington et al 2002</a:t>
          </a:r>
        </a:p>
      </dsp:txBody>
      <dsp:txXfrm>
        <a:off x="3886200" y="1849221"/>
        <a:ext cx="3031236" cy="1523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70F84-5198-4FF4-90E2-F4FBF00EC3CD}">
      <dsp:nvSpPr>
        <dsp:cNvPr id="0" name=""/>
        <dsp:cNvSpPr/>
      </dsp:nvSpPr>
      <dsp:spPr>
        <a:xfrm>
          <a:off x="2032000" y="0"/>
          <a:ext cx="2032000" cy="2032000"/>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IN" sz="1100" kern="1200" dirty="0"/>
        </a:p>
      </dsp:txBody>
      <dsp:txXfrm>
        <a:off x="2540000" y="1016000"/>
        <a:ext cx="1016000" cy="1016000"/>
      </dsp:txXfrm>
    </dsp:sp>
    <dsp:sp modelId="{1810D6D4-7AE5-4C37-90A4-D4D1505BE8E6}">
      <dsp:nvSpPr>
        <dsp:cNvPr id="0" name=""/>
        <dsp:cNvSpPr/>
      </dsp:nvSpPr>
      <dsp:spPr>
        <a:xfrm>
          <a:off x="1016000" y="2032000"/>
          <a:ext cx="2032000" cy="2032000"/>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IN" sz="1200" b="1" kern="1200" dirty="0"/>
        </a:p>
      </dsp:txBody>
      <dsp:txXfrm>
        <a:off x="1524000" y="3048000"/>
        <a:ext cx="1016000" cy="1016000"/>
      </dsp:txXfrm>
    </dsp:sp>
    <dsp:sp modelId="{D3A1CC40-A21A-488E-A775-0ADF45404CA1}">
      <dsp:nvSpPr>
        <dsp:cNvPr id="0" name=""/>
        <dsp:cNvSpPr/>
      </dsp:nvSpPr>
      <dsp:spPr>
        <a:xfrm rot="10800000">
          <a:off x="2032000" y="2032000"/>
          <a:ext cx="2032000" cy="2032000"/>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endParaRPr lang="en-IN" sz="2700" kern="1200" dirty="0"/>
        </a:p>
      </dsp:txBody>
      <dsp:txXfrm rot="10800000">
        <a:off x="2540000" y="2032000"/>
        <a:ext cx="1016000" cy="1016000"/>
      </dsp:txXfrm>
    </dsp:sp>
    <dsp:sp modelId="{BC964D9C-A385-4366-B4D4-3E5C8127893C}">
      <dsp:nvSpPr>
        <dsp:cNvPr id="0" name=""/>
        <dsp:cNvSpPr/>
      </dsp:nvSpPr>
      <dsp:spPr>
        <a:xfrm>
          <a:off x="3048000" y="2032000"/>
          <a:ext cx="2032000" cy="2032000"/>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IN" sz="1100" b="1" kern="1200" dirty="0"/>
        </a:p>
      </dsp:txBody>
      <dsp:txXfrm>
        <a:off x="3556000" y="3048000"/>
        <a:ext cx="1016000" cy="101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09C44-F038-4DD8-B34F-AFDBD43B66FC}">
      <dsp:nvSpPr>
        <dsp:cNvPr id="0" name=""/>
        <dsp:cNvSpPr/>
      </dsp:nvSpPr>
      <dsp:spPr>
        <a:xfrm rot="16200000">
          <a:off x="631" y="260077"/>
          <a:ext cx="3594645" cy="3594645"/>
        </a:xfrm>
        <a:prstGeom prst="downArrow">
          <a:avLst>
            <a:gd name="adj1" fmla="val 50000"/>
            <a:gd name="adj2" fmla="val 35000"/>
          </a:avLst>
        </a:prstGeom>
        <a:solidFill>
          <a:srgbClr val="FF99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Endodontic treatment first</a:t>
          </a:r>
        </a:p>
        <a:p>
          <a:pPr marL="0" lvl="0" indent="0" algn="ctr" defTabSz="844550">
            <a:lnSpc>
              <a:spcPct val="90000"/>
            </a:lnSpc>
            <a:spcBef>
              <a:spcPct val="0"/>
            </a:spcBef>
            <a:spcAft>
              <a:spcPct val="35000"/>
            </a:spcAft>
            <a:buNone/>
          </a:pPr>
          <a:r>
            <a:rPr lang="en-US" sz="1900" kern="1200" dirty="0"/>
            <a:t>Tooth is non vital &amp; infected</a:t>
          </a:r>
          <a:endParaRPr lang="en-IN" sz="1900" kern="1200" dirty="0"/>
        </a:p>
      </dsp:txBody>
      <dsp:txXfrm rot="5400000">
        <a:off x="632" y="1158737"/>
        <a:ext cx="2965582" cy="1797323"/>
      </dsp:txXfrm>
    </dsp:sp>
    <dsp:sp modelId="{81F9E2DC-E80E-4BCE-9F75-255ADD63D4BC}">
      <dsp:nvSpPr>
        <dsp:cNvPr id="0" name=""/>
        <dsp:cNvSpPr/>
      </dsp:nvSpPr>
      <dsp:spPr>
        <a:xfrm rot="5400000">
          <a:off x="3796123" y="260077"/>
          <a:ext cx="3594645" cy="3594645"/>
        </a:xfrm>
        <a:prstGeom prst="downArrow">
          <a:avLst>
            <a:gd name="adj1" fmla="val 50000"/>
            <a:gd name="adj2" fmla="val 35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Periodontal treatment first</a:t>
          </a:r>
        </a:p>
        <a:p>
          <a:pPr marL="0" lvl="0" indent="0" algn="ctr" defTabSz="844550">
            <a:lnSpc>
              <a:spcPct val="90000"/>
            </a:lnSpc>
            <a:spcBef>
              <a:spcPct val="0"/>
            </a:spcBef>
            <a:spcAft>
              <a:spcPct val="35000"/>
            </a:spcAft>
            <a:buNone/>
          </a:pPr>
          <a:r>
            <a:rPr lang="en-US" sz="1900" b="0" kern="1200" dirty="0"/>
            <a:t>Cases of doubt (partially necrotic &amp; infected pulp that cannot be confirmed)</a:t>
          </a:r>
          <a:endParaRPr lang="en-IN" sz="1900" b="0" kern="1200" dirty="0"/>
        </a:p>
      </dsp:txBody>
      <dsp:txXfrm rot="-5400000">
        <a:off x="4425187" y="1158738"/>
        <a:ext cx="2965582" cy="17973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71E32-6137-4C13-BF58-D3A8D1D6F386}">
      <dsp:nvSpPr>
        <dsp:cNvPr id="0" name=""/>
        <dsp:cNvSpPr/>
      </dsp:nvSpPr>
      <dsp:spPr>
        <a:xfrm rot="16200000">
          <a:off x="827" y="96"/>
          <a:ext cx="2818023" cy="2819206"/>
        </a:xfrm>
        <a:prstGeom prst="downArrow">
          <a:avLst>
            <a:gd name="adj1" fmla="val 50000"/>
            <a:gd name="adj2" fmla="val 35000"/>
          </a:avLst>
        </a:prstGeom>
        <a:solidFill>
          <a:srgbClr val="CC33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TOOTH RELATED</a:t>
          </a:r>
        </a:p>
        <a:p>
          <a:pPr marL="0" lvl="0" indent="0" algn="ctr" defTabSz="622300">
            <a:lnSpc>
              <a:spcPct val="90000"/>
            </a:lnSpc>
            <a:spcBef>
              <a:spcPct val="0"/>
            </a:spcBef>
            <a:spcAft>
              <a:spcPct val="35000"/>
            </a:spcAft>
            <a:buNone/>
          </a:pPr>
          <a:r>
            <a:rPr lang="en-US" sz="1400" kern="1200" dirty="0"/>
            <a:t>Restorability,</a:t>
          </a:r>
        </a:p>
        <a:p>
          <a:pPr marL="0" lvl="0" indent="0" algn="ctr" defTabSz="622300">
            <a:lnSpc>
              <a:spcPct val="90000"/>
            </a:lnSpc>
            <a:spcBef>
              <a:spcPct val="0"/>
            </a:spcBef>
            <a:spcAft>
              <a:spcPct val="35000"/>
            </a:spcAft>
            <a:buNone/>
          </a:pPr>
          <a:r>
            <a:rPr lang="en-US" sz="1400" kern="1200" dirty="0"/>
            <a:t>Strategic value,</a:t>
          </a:r>
        </a:p>
        <a:p>
          <a:pPr marL="0" lvl="0" indent="0" algn="ctr" defTabSz="622300">
            <a:lnSpc>
              <a:spcPct val="90000"/>
            </a:lnSpc>
            <a:spcBef>
              <a:spcPct val="0"/>
            </a:spcBef>
            <a:spcAft>
              <a:spcPct val="35000"/>
            </a:spcAft>
            <a:buNone/>
          </a:pPr>
          <a:r>
            <a:rPr lang="en-US" sz="1400" kern="1200" dirty="0"/>
            <a:t>Feasibility of endodontic Rx,</a:t>
          </a:r>
        </a:p>
        <a:p>
          <a:pPr marL="0" lvl="0" indent="0" algn="ctr" defTabSz="622300">
            <a:lnSpc>
              <a:spcPct val="90000"/>
            </a:lnSpc>
            <a:spcBef>
              <a:spcPct val="0"/>
            </a:spcBef>
            <a:spcAft>
              <a:spcPct val="35000"/>
            </a:spcAft>
            <a:buNone/>
          </a:pPr>
          <a:r>
            <a:rPr lang="en-US" sz="1400" kern="1200" dirty="0"/>
            <a:t>Post treatment stability </a:t>
          </a:r>
          <a:endParaRPr lang="en-IN" sz="1400" kern="1200" dirty="0"/>
        </a:p>
      </dsp:txBody>
      <dsp:txXfrm rot="5400000">
        <a:off x="236" y="705193"/>
        <a:ext cx="2326052" cy="1409011"/>
      </dsp:txXfrm>
    </dsp:sp>
    <dsp:sp modelId="{9FD30CC8-817E-456B-B642-957DC3447E24}">
      <dsp:nvSpPr>
        <dsp:cNvPr id="0" name=""/>
        <dsp:cNvSpPr/>
      </dsp:nvSpPr>
      <dsp:spPr>
        <a:xfrm rot="5400000">
          <a:off x="3962949" y="688"/>
          <a:ext cx="2818023" cy="2818023"/>
        </a:xfrm>
        <a:prstGeom prst="downArrow">
          <a:avLst>
            <a:gd name="adj1" fmla="val 50000"/>
            <a:gd name="adj2" fmla="val 35000"/>
          </a:avLst>
        </a:prstGeom>
        <a:gradFill rotWithShape="0">
          <a:gsLst>
            <a:gs pos="0">
              <a:schemeClr val="accent4">
                <a:hueOff val="10800000"/>
                <a:satOff val="47747"/>
                <a:lumOff val="-7255"/>
                <a:alphaOff val="0"/>
                <a:shade val="51000"/>
                <a:satMod val="130000"/>
              </a:schemeClr>
            </a:gs>
            <a:gs pos="80000">
              <a:schemeClr val="accent4">
                <a:hueOff val="10800000"/>
                <a:satOff val="47747"/>
                <a:lumOff val="-7255"/>
                <a:alphaOff val="0"/>
                <a:shade val="93000"/>
                <a:satMod val="130000"/>
              </a:schemeClr>
            </a:gs>
            <a:gs pos="100000">
              <a:schemeClr val="accent4">
                <a:hueOff val="10800000"/>
                <a:satOff val="47747"/>
                <a:lumOff val="-725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ROOT RELATED</a:t>
          </a:r>
        </a:p>
        <a:p>
          <a:pPr marL="0" lvl="0" indent="0" algn="ctr" defTabSz="711200">
            <a:lnSpc>
              <a:spcPct val="90000"/>
            </a:lnSpc>
            <a:spcBef>
              <a:spcPct val="0"/>
            </a:spcBef>
            <a:spcAft>
              <a:spcPct val="35000"/>
            </a:spcAft>
            <a:buNone/>
          </a:pPr>
          <a:r>
            <a:rPr lang="en-US" sz="1600" kern="1200" dirty="0"/>
            <a:t>Length of root trunk,</a:t>
          </a:r>
        </a:p>
        <a:p>
          <a:pPr marL="0" lvl="0" indent="0" algn="ctr" defTabSz="711200">
            <a:lnSpc>
              <a:spcPct val="90000"/>
            </a:lnSpc>
            <a:spcBef>
              <a:spcPct val="0"/>
            </a:spcBef>
            <a:spcAft>
              <a:spcPct val="35000"/>
            </a:spcAft>
            <a:buNone/>
          </a:pPr>
          <a:r>
            <a:rPr lang="en-US" sz="1600" kern="1200" dirty="0"/>
            <a:t>Divergence between roots,</a:t>
          </a:r>
        </a:p>
        <a:p>
          <a:pPr marL="0" lvl="0" indent="0" algn="ctr" defTabSz="711200">
            <a:lnSpc>
              <a:spcPct val="90000"/>
            </a:lnSpc>
            <a:spcBef>
              <a:spcPct val="0"/>
            </a:spcBef>
            <a:spcAft>
              <a:spcPct val="35000"/>
            </a:spcAft>
            <a:buNone/>
          </a:pPr>
          <a:r>
            <a:rPr lang="en-US" sz="1600" kern="1200" dirty="0"/>
            <a:t>Length &amp; Shape of roots </a:t>
          </a:r>
          <a:endParaRPr lang="en-IN" sz="1600" kern="1200" dirty="0"/>
        </a:p>
      </dsp:txBody>
      <dsp:txXfrm rot="-5400000">
        <a:off x="4456103" y="705194"/>
        <a:ext cx="2324869" cy="14090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126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127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125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125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image" Target="../media/image56.png" /><Relationship Id="rId1" Type="http://schemas.openxmlformats.org/officeDocument/2006/relationships/image" Target="../media/image55.png" /><Relationship Id="rId4" Type="http://schemas.openxmlformats.org/officeDocument/2006/relationships/image" Target="../media/image58.png" /></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image" Target="../media/image59.png" /></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png" /></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5.png" /><Relationship Id="rId2" Type="http://schemas.openxmlformats.org/officeDocument/2006/relationships/image" Target="../media/image74.png" /><Relationship Id="rId1" Type="http://schemas.openxmlformats.org/officeDocument/2006/relationships/image" Target="../media/image73.png" /></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8.png" /><Relationship Id="rId2" Type="http://schemas.openxmlformats.org/officeDocument/2006/relationships/image" Target="../media/image77.png" /><Relationship Id="rId1" Type="http://schemas.openxmlformats.org/officeDocument/2006/relationships/image" Target="../media/image76.png" /></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image" Target="../media/image80.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4D8801-52A2-4784-B41C-5C8A47CE58D3}" type="datetimeFigureOut">
              <a:rPr lang="en-US" smtClean="0"/>
              <a:pPr/>
              <a:t>1/5/2023</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5018D5-300A-48B7-B515-02F9D8EBE25D}"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 /><Relationship Id="rId1"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 /><Relationship Id="rId1"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 /><Relationship Id="rId1"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 /><Relationship Id="rId1"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dirty="0">
                <a:effectLst/>
                <a:latin typeface="Calibri" pitchFamily="34" charset="0"/>
              </a:rPr>
              <a:t>Exposed dentinal tubules in areas devoid of cementum may serve as communication pathways between the pulp and the periodontal ligament</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22</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41</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42</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43</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44</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45</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47</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They can be extrinsic such as foreign bodies or intrinsic such as a variety of tissue components.</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48</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49</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E-p art: </a:t>
            </a:r>
            <a:r>
              <a:rPr lang="en-IN" sz="1200" dirty="0">
                <a:effectLst/>
              </a:rPr>
              <a:t>When periapical lesions are studied in relation to the root canal, a clear distinction between these two entities should be made (33, 34).</a:t>
            </a:r>
          </a:p>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50</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a:effectLst/>
                <a:latin typeface="Calibri" pitchFamily="34" charset="0"/>
              </a:rPr>
              <a:t>Exposed dentinal tubules in areas devoid of cementum may serve as communication pathways between the pulp and the periodontal ligament</a:t>
            </a:r>
            <a:endParaRPr lang="en-IN"/>
          </a:p>
        </p:txBody>
      </p:sp>
      <p:sp>
        <p:nvSpPr>
          <p:cNvPr id="4" name="Slide Number Placeholder 3"/>
          <p:cNvSpPr>
            <a:spLocks noGrp="1"/>
          </p:cNvSpPr>
          <p:nvPr>
            <p:ph type="sldNum" sz="quarter" idx="10"/>
          </p:nvPr>
        </p:nvSpPr>
        <p:spPr/>
        <p:txBody>
          <a:bodyPr/>
          <a:lstStyle/>
          <a:p>
            <a:fld id="{EE5018D5-300A-48B7-B515-02F9D8EBE25D}" type="slidenum">
              <a:rPr lang="en-IN" smtClean="0"/>
              <a:pPr/>
              <a:t>23</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52</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53</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54</a:t>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55</a:t>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IN" sz="1200" dirty="0">
                <a:effectLst/>
              </a:rPr>
              <a:t>Endo-Perio lesions continue to challenge clinicians in arriving at a definitive diagnosis of origin. </a:t>
            </a:r>
          </a:p>
          <a:p>
            <a:pPr algn="just"/>
            <a:r>
              <a:rPr lang="en-IN" sz="1200" dirty="0">
                <a:effectLst/>
              </a:rPr>
              <a:t>The principle reason for this is the difficulty in ascertaining the pulp status, as the tissues are invisible. </a:t>
            </a:r>
          </a:p>
          <a:p>
            <a:pPr algn="just"/>
            <a:r>
              <a:rPr lang="en-IN" sz="1200" dirty="0">
                <a:effectLst/>
              </a:rPr>
              <a:t>Total pulp necrosis is relatively easy to diagnose (because of the high sensitivity &amp; specificity of pulp tests under those conditions) but partial pulp necrosis &amp; infection pose a problem, particularly in multirooted teeth.</a:t>
            </a:r>
          </a:p>
          <a:p>
            <a:pPr algn="just"/>
            <a:r>
              <a:rPr lang="en-IN" sz="1200" dirty="0">
                <a:effectLst/>
              </a:rPr>
              <a:t>Diagnosis is based on taking a systematic &amp; careful history &amp; on clinical examination; encompassing both endodontic &amp; periodontal components.</a:t>
            </a:r>
          </a:p>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56</a:t>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57</a:t>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58</a:t>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lgn="just" fontAlgn="base">
              <a:spcBef>
                <a:spcPct val="20000"/>
              </a:spcBef>
              <a:spcAft>
                <a:spcPct val="0"/>
              </a:spcAft>
              <a:buClr>
                <a:schemeClr val="hlink"/>
              </a:buClr>
              <a:buFontTx/>
              <a:buChar char="•"/>
            </a:pPr>
            <a:r>
              <a:rPr lang="en-IN" dirty="0"/>
              <a:t>A thorough visual examination of the lips, cheeks, oral mucosa, tongue, palate and muscles should be done routinely. </a:t>
            </a:r>
          </a:p>
          <a:p>
            <a:pPr marL="342900" indent="-342900" algn="just" fontAlgn="base">
              <a:spcBef>
                <a:spcPct val="20000"/>
              </a:spcBef>
              <a:spcAft>
                <a:spcPct val="0"/>
              </a:spcAft>
              <a:buClr>
                <a:schemeClr val="hlink"/>
              </a:buClr>
              <a:buFontTx/>
              <a:buChar char="•"/>
            </a:pPr>
            <a:r>
              <a:rPr lang="en-IN" dirty="0"/>
              <a:t>Digital examination of the same tissues is performed simultaneously. </a:t>
            </a:r>
          </a:p>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59</a:t>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lgn="just" fontAlgn="base">
              <a:spcBef>
                <a:spcPct val="20000"/>
              </a:spcBef>
              <a:spcAft>
                <a:spcPct val="0"/>
              </a:spcAft>
              <a:buClr>
                <a:schemeClr val="hlink"/>
              </a:buClr>
              <a:buFontTx/>
              <a:buNone/>
            </a:pPr>
            <a:r>
              <a:rPr lang="en-IN" dirty="0"/>
              <a:t> compare with control teeth</a:t>
            </a:r>
          </a:p>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60</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61</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effectLst/>
              </a:rPr>
              <a:t>This result is thought to be a reparative process rather than an inflammatory response, where the pulp tends to close off channels of communication by the laying down of secondary dentin &amp; sclerosis of dentinal tubules.</a:t>
            </a:r>
          </a:p>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32</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62</a:t>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63</a:t>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64</a:t>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65</a:t>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66</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67</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68</a:t>
            </a:fld>
            <a:endParaRPr lang="en-I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69</a:t>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70</a:t>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71</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effectLst/>
              </a:rPr>
              <a:t>The different causes &amp; their presenting features are described below.</a:t>
            </a:r>
          </a:p>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34</a:t>
            </a:fld>
            <a:endParaRPr lang="en-I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72</a:t>
            </a:fld>
            <a:endParaRPr lang="en-I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73</a:t>
            </a:fld>
            <a:endParaRPr lang="en-I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74</a:t>
            </a:fld>
            <a:endParaRPr lang="en-I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Degree of furcation involvement is classified based on the amount of periodontal</a:t>
            </a:r>
            <a:r>
              <a:rPr lang="en-IN" baseline="0" dirty="0"/>
              <a:t> </a:t>
            </a:r>
            <a:r>
              <a:rPr lang="en-IN" dirty="0"/>
              <a:t>destruction in the inter-radicular area</a:t>
            </a:r>
          </a:p>
        </p:txBody>
      </p:sp>
      <p:sp>
        <p:nvSpPr>
          <p:cNvPr id="4" name="Slide Number Placeholder 3"/>
          <p:cNvSpPr>
            <a:spLocks noGrp="1"/>
          </p:cNvSpPr>
          <p:nvPr>
            <p:ph type="sldNum" sz="quarter" idx="10"/>
          </p:nvPr>
        </p:nvSpPr>
        <p:spPr/>
        <p:txBody>
          <a:bodyPr/>
          <a:lstStyle/>
          <a:p>
            <a:fld id="{EE5018D5-300A-48B7-B515-02F9D8EBE25D}" type="slidenum">
              <a:rPr lang="en-IN" smtClean="0"/>
              <a:pPr/>
              <a:t>78</a:t>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79</a:t>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tx1"/>
                </a:solidFill>
                <a:effectLst/>
                <a:uLnTx/>
                <a:uFillTx/>
                <a:latin typeface="+mn-lt"/>
                <a:ea typeface="+mn-ea"/>
                <a:cs typeface="+mn-cs"/>
              </a:rPr>
              <a:t>These</a:t>
            </a:r>
            <a:r>
              <a:rPr kumimoji="0" lang="en-US" b="0" i="0" u="none" strike="noStrike" kern="0" cap="none" spc="0" normalizeH="0" noProof="0" dirty="0">
                <a:ln>
                  <a:noFill/>
                </a:ln>
                <a:solidFill>
                  <a:schemeClr val="tx1"/>
                </a:solidFill>
                <a:effectLst/>
                <a:uLnTx/>
                <a:uFillTx/>
                <a:latin typeface="+mn-lt"/>
                <a:ea typeface="+mn-ea"/>
                <a:cs typeface="+mn-cs"/>
              </a:rPr>
              <a:t> are lesions that arise from the diseased pulp.</a:t>
            </a:r>
          </a:p>
          <a:p>
            <a:r>
              <a:rPr lang="en-IN" dirty="0"/>
              <a:t>Signs of inflammation such as…..</a:t>
            </a:r>
          </a:p>
        </p:txBody>
      </p:sp>
      <p:sp>
        <p:nvSpPr>
          <p:cNvPr id="4" name="Slide Number Placeholder 3"/>
          <p:cNvSpPr>
            <a:spLocks noGrp="1"/>
          </p:cNvSpPr>
          <p:nvPr>
            <p:ph type="sldNum" sz="quarter" idx="10"/>
          </p:nvPr>
        </p:nvSpPr>
        <p:spPr/>
        <p:txBody>
          <a:bodyPr/>
          <a:lstStyle/>
          <a:p>
            <a:fld id="{EE5018D5-300A-48B7-B515-02F9D8EBE25D}" type="slidenum">
              <a:rPr lang="en-IN" smtClean="0"/>
              <a:pPr/>
              <a:t>80</a:t>
            </a:fld>
            <a:endParaRPr lang="en-I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81</a:t>
            </a:fld>
            <a:endParaRPr lang="en-I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82</a:t>
            </a:fld>
            <a:endParaRPr lang="en-I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83</a:t>
            </a:fld>
            <a:endParaRPr lang="en-I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84</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The live pathogens in a diseased pulp that can cause lesions in the periodontal tissues are bacteria, fungi, viruses and their </a:t>
            </a:r>
            <a:r>
              <a:rPr lang="en-IN" sz="1200" kern="1200" baseline="0" dirty="0" err="1">
                <a:solidFill>
                  <a:schemeClr val="tx1"/>
                </a:solidFill>
                <a:latin typeface="+mn-lt"/>
                <a:ea typeface="+mn-ea"/>
                <a:cs typeface="+mn-cs"/>
              </a:rPr>
              <a:t>byproducts</a:t>
            </a:r>
            <a:r>
              <a:rPr lang="en-IN" sz="1200" kern="1200" baseline="0" dirty="0">
                <a:solidFill>
                  <a:schemeClr val="tx1"/>
                </a:solidFill>
                <a:latin typeface="+mn-lt"/>
                <a:ea typeface="+mn-ea"/>
                <a:cs typeface="+mn-cs"/>
              </a:rPr>
              <a:t> &amp; need to be eliminated during RCT.</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36</a:t>
            </a:fld>
            <a:endParaRPr lang="en-I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cz</a:t>
            </a:r>
            <a:r>
              <a:rPr lang="en-US" dirty="0"/>
              <a:t> </a:t>
            </a:r>
            <a:r>
              <a:rPr lang="en-IN" sz="1200" kern="1200" baseline="0" dirty="0">
                <a:solidFill>
                  <a:schemeClr val="tx1"/>
                </a:solidFill>
                <a:latin typeface="+mn-lt"/>
                <a:ea typeface="+mn-ea"/>
                <a:cs typeface="+mn-cs"/>
              </a:rPr>
              <a:t>This sequence of treatment allows sufficient time for initial tissue healing and better assessment of the periodontal condition. </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85</a:t>
            </a:fld>
            <a:endParaRPr lang="en-I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lgn="just" fontAlgn="base">
              <a:spcBef>
                <a:spcPct val="20000"/>
              </a:spcBef>
              <a:spcAft>
                <a:spcPct val="0"/>
              </a:spcAft>
              <a:buClr>
                <a:schemeClr val="hlink"/>
              </a:buClr>
              <a:buFontTx/>
              <a:buChar char="•"/>
            </a:pPr>
            <a:r>
              <a:rPr lang="en-IN" dirty="0"/>
              <a:t>Periodontal disease has a progressive nature.</a:t>
            </a:r>
          </a:p>
          <a:p>
            <a:pPr marL="342900" indent="-342900" algn="just" fontAlgn="base">
              <a:spcBef>
                <a:spcPct val="20000"/>
              </a:spcBef>
              <a:spcAft>
                <a:spcPct val="0"/>
              </a:spcAft>
              <a:buClr>
                <a:schemeClr val="hlink"/>
              </a:buClr>
              <a:buFontTx/>
              <a:buChar char="•"/>
            </a:pPr>
            <a:r>
              <a:rPr lang="en-IN" dirty="0"/>
              <a:t>Unchecked or untreated periodontitis begins in the sulcus &amp; progresses to the apex as deposits of plaque &amp; calculus produce inflammation, causing loss of surrounding alveolar bone &amp; supporting periodontal soft tissues.</a:t>
            </a:r>
          </a:p>
          <a:p>
            <a:pPr marL="342900" indent="-342900" algn="just" fontAlgn="base">
              <a:spcBef>
                <a:spcPct val="20000"/>
              </a:spcBef>
              <a:spcAft>
                <a:spcPct val="0"/>
              </a:spcAft>
              <a:buClr>
                <a:schemeClr val="hlink"/>
              </a:buClr>
              <a:buFontTx/>
              <a:buChar char="•"/>
            </a:pPr>
            <a:r>
              <a:rPr lang="en-IN" dirty="0"/>
              <a:t>This leads to a loss of clinical attachment &amp; formation of a periodontal abscess during the acute phase of destruction.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86</a:t>
            </a:fld>
            <a:endParaRPr lang="en-I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87</a:t>
            </a:fld>
            <a:endParaRPr lang="en-I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Primary periodontal lesions with secondary endodontic involvement differ from the primary endodontic lesion with secondary periodontal involvement only by the temporal sequence of the disease processes.</a:t>
            </a:r>
          </a:p>
          <a:p>
            <a:r>
              <a:rPr lang="en-US" sz="1200" kern="1200" baseline="0" dirty="0">
                <a:solidFill>
                  <a:schemeClr val="tx1"/>
                </a:solidFill>
                <a:latin typeface="+mn-lt"/>
                <a:ea typeface="+mn-ea"/>
                <a:cs typeface="+mn-cs"/>
              </a:rPr>
              <a:t>Causes: - periodontal lesions communicate the canal through - …….. </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88</a:t>
            </a:fld>
            <a:endParaRPr lang="en-I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lgn="just" fontAlgn="base">
              <a:spcBef>
                <a:spcPct val="20000"/>
              </a:spcBef>
              <a:spcAft>
                <a:spcPct val="0"/>
              </a:spcAft>
              <a:buClr>
                <a:schemeClr val="hlink"/>
              </a:buClr>
              <a:buFontTx/>
              <a:buChar char="•"/>
            </a:pPr>
            <a:r>
              <a:rPr lang="en-US" dirty="0"/>
              <a:t>c/f – intro…</a:t>
            </a:r>
            <a:r>
              <a:rPr lang="en-IN" dirty="0"/>
              <a:t>When the progression of the periodontal disease involves the primary pulp vessels at the apex </a:t>
            </a:r>
            <a:r>
              <a:rPr lang="en-IN" dirty="0" err="1"/>
              <a:t>retroinfection</a:t>
            </a:r>
            <a:r>
              <a:rPr lang="en-IN" dirty="0"/>
              <a:t> takes place and the pulp becomes </a:t>
            </a:r>
            <a:r>
              <a:rPr lang="en-IN" dirty="0" err="1"/>
              <a:t>inflammed</a:t>
            </a:r>
            <a:r>
              <a:rPr lang="en-IN" dirty="0"/>
              <a:t> and necrotic. </a:t>
            </a:r>
          </a:p>
          <a:p>
            <a:pPr marL="342900" indent="-342900" algn="just" fontAlgn="base">
              <a:spcBef>
                <a:spcPct val="20000"/>
              </a:spcBef>
              <a:spcAft>
                <a:spcPct val="0"/>
              </a:spcAft>
              <a:buClr>
                <a:schemeClr val="hlink"/>
              </a:buClr>
              <a:buFontTx/>
              <a:buChar char="•"/>
            </a:pPr>
            <a:r>
              <a:rPr lang="en-IN" dirty="0"/>
              <a:t>It is possible for a blood vessel within a lateral canal to be severed by a curette and for microorganisms to be pushed into the area during treatment, thus resulting in pulp inflammation and necrosis.</a:t>
            </a:r>
          </a:p>
          <a:p>
            <a:pPr marL="342900" indent="-342900" algn="just" fontAlgn="base">
              <a:spcBef>
                <a:spcPct val="20000"/>
              </a:spcBef>
              <a:spcAft>
                <a:spcPct val="0"/>
              </a:spcAft>
              <a:buClr>
                <a:schemeClr val="hlink"/>
              </a:buClr>
              <a:buFontTx/>
              <a:buChar char="•"/>
            </a:pPr>
            <a:r>
              <a:rPr lang="en-IN" dirty="0"/>
              <a:t>Progressive periodontal disease results in the apical migration of the attachment and root surface exposure to the oral cavity and to irritants such as bacterial plaque.</a:t>
            </a:r>
          </a:p>
          <a:p>
            <a:pPr marL="342900" indent="-342900" algn="just" fontAlgn="base">
              <a:spcBef>
                <a:spcPct val="20000"/>
              </a:spcBef>
              <a:spcAft>
                <a:spcPct val="0"/>
              </a:spcAft>
              <a:buClr>
                <a:schemeClr val="hlink"/>
              </a:buClr>
              <a:buFontTx/>
              <a:buChar char="•"/>
            </a:pPr>
            <a:r>
              <a:rPr lang="en-IN" dirty="0"/>
              <a:t>"Seltzer" states that oral flora can transmit toxic products into the pulp via the lateral canals or dentinal tubules to cause atrophic, degenerative, inflammatory and resorptive alterations.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89</a:t>
            </a:fld>
            <a:endParaRPr lang="en-I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90</a:t>
            </a:fld>
            <a:endParaRPr lang="en-I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91</a:t>
            </a:fld>
            <a:endParaRPr lang="en-I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92</a:t>
            </a:fld>
            <a:endParaRPr lang="en-I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93</a:t>
            </a:fld>
            <a:endParaRPr lang="en-I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94</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37</a:t>
            </a:fld>
            <a:endParaRPr lang="en-I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When traditional endodontic &amp; periodontal treatments prove insufficient to </a:t>
            </a:r>
            <a:r>
              <a:rPr lang="en-IN" sz="1200" kern="1200" baseline="0">
                <a:solidFill>
                  <a:schemeClr val="tx1"/>
                </a:solidFill>
                <a:latin typeface="+mn-lt"/>
                <a:ea typeface="+mn-ea"/>
                <a:cs typeface="+mn-cs"/>
              </a:rPr>
              <a:t>stabilize an affected </a:t>
            </a:r>
            <a:r>
              <a:rPr lang="en-IN" sz="1200" kern="1200" baseline="0" dirty="0">
                <a:solidFill>
                  <a:schemeClr val="tx1"/>
                </a:solidFill>
                <a:latin typeface="+mn-lt"/>
                <a:ea typeface="+mn-ea"/>
                <a:cs typeface="+mn-cs"/>
              </a:rPr>
              <a:t>tooth, the clinician must consider treatment alternatives that include:</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95</a:t>
            </a:fld>
            <a:endParaRPr lang="en-I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96</a:t>
            </a:fld>
            <a:endParaRPr lang="en-I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97</a:t>
            </a:fld>
            <a:endParaRPr lang="en-I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98</a:t>
            </a:fld>
            <a:endParaRPr lang="en-I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When traditional endodontic &amp; periodontal treatments prove insufficient to </a:t>
            </a:r>
            <a:r>
              <a:rPr lang="en-IN" sz="1200" kern="1200" baseline="0">
                <a:solidFill>
                  <a:schemeClr val="tx1"/>
                </a:solidFill>
                <a:latin typeface="+mn-lt"/>
                <a:ea typeface="+mn-ea"/>
                <a:cs typeface="+mn-cs"/>
              </a:rPr>
              <a:t>stabilize an affected </a:t>
            </a:r>
            <a:r>
              <a:rPr lang="en-IN" sz="1200" kern="1200" baseline="0" dirty="0">
                <a:solidFill>
                  <a:schemeClr val="tx1"/>
                </a:solidFill>
                <a:latin typeface="+mn-lt"/>
                <a:ea typeface="+mn-ea"/>
                <a:cs typeface="+mn-cs"/>
              </a:rPr>
              <a:t>tooth, the clinician must consider treatment alternatives that include:</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99</a:t>
            </a:fld>
            <a:endParaRPr lang="en-I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100</a:t>
            </a:fld>
            <a:endParaRPr lang="en-I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Length of the root trunk – ideally a tooth with a short root trunk is a better candidate for resection. Teeth with long trunks will have a low furcation entrance &amp; once established the amount of periodontal support remaining around the roots will be poor.</a:t>
            </a:r>
          </a:p>
          <a:p>
            <a:r>
              <a:rPr lang="en-IN" sz="1200" kern="1200" baseline="0" dirty="0">
                <a:solidFill>
                  <a:schemeClr val="tx1"/>
                </a:solidFill>
                <a:latin typeface="+mn-lt"/>
                <a:ea typeface="+mn-ea"/>
                <a:cs typeface="+mn-cs"/>
              </a:rPr>
              <a:t>o Divergence between the roots – the smaller the divergence (closely </a:t>
            </a:r>
            <a:r>
              <a:rPr lang="en-IN" sz="1200" kern="1200" baseline="0" dirty="0" err="1">
                <a:solidFill>
                  <a:schemeClr val="tx1"/>
                </a:solidFill>
                <a:latin typeface="+mn-lt"/>
                <a:ea typeface="+mn-ea"/>
                <a:cs typeface="+mn-cs"/>
              </a:rPr>
              <a:t>proximated</a:t>
            </a:r>
            <a:r>
              <a:rPr lang="en-IN" sz="1200" kern="1200" baseline="0" dirty="0">
                <a:solidFill>
                  <a:schemeClr val="tx1"/>
                </a:solidFill>
                <a:latin typeface="+mn-lt"/>
                <a:ea typeface="+mn-ea"/>
                <a:cs typeface="+mn-cs"/>
              </a:rPr>
              <a:t> roots), the smaller the inter-radicular space &amp; these teeth are poor candidates for resection</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101</a:t>
            </a:fld>
            <a:endParaRPr lang="en-I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102</a:t>
            </a:fld>
            <a:endParaRPr lang="en-I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The coronal &amp; radicular access cavities for endodontic treatment should be conservative &amp; compatible with the requirement of debridement to achieve the goal of infection elimination as well as maintaining restorability.</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104</a:t>
            </a:fld>
            <a:endParaRPr lang="en-I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105</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38</a:t>
            </a:fld>
            <a:endParaRPr lang="en-IN"/>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106</a:t>
            </a:fld>
            <a:endParaRPr lang="en-I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a:solidFill>
                  <a:schemeClr val="tx1"/>
                </a:solidFill>
                <a:latin typeface="+mn-lt"/>
                <a:ea typeface="+mn-ea"/>
                <a:cs typeface="+mn-cs"/>
              </a:rPr>
              <a:t>Hemisection is indicated when one or two roots of multirooted teeth become untreatable because of;</a:t>
            </a:r>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107</a:t>
            </a:fld>
            <a:endParaRPr lang="en-I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108</a:t>
            </a:fld>
            <a:endParaRPr lang="en-IN"/>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109</a:t>
            </a:fld>
            <a:endParaRPr lang="en-IN"/>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110</a:t>
            </a:fld>
            <a:endParaRPr lang="en-IN"/>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111</a:t>
            </a:fld>
            <a:endParaRPr lang="en-IN"/>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112</a:t>
            </a:fld>
            <a:endParaRPr lang="en-IN"/>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113</a:t>
            </a:fld>
            <a:endParaRPr lang="en-IN"/>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114</a:t>
            </a:fld>
            <a:endParaRPr lang="en-IN"/>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115</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39</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E5018D5-300A-48B7-B515-02F9D8EBE25D}" type="slidenum">
              <a:rPr lang="en-IN" smtClean="0"/>
              <a:pPr/>
              <a:t>40</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Master" Target="../slideMasters/slideMaster15.xml" /></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0C034E89-2F9F-4246-AC9E-25BC12E38DF8}" type="slidenum">
              <a:rPr lang="en-IN"/>
              <a:pPr/>
              <a:t>‹#›</a:t>
            </a:fld>
            <a:endParaRPr lang="en-I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9FA08A69-8355-412C-AC70-AE57CBED91A3}" type="slidenum">
              <a:rPr lang="en-IN"/>
              <a:pPr/>
              <a:t>‹#›</a:t>
            </a:fld>
            <a:endParaRPr lang="en-I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92D59C1D-71B3-4886-A591-313F85066A83}" type="slidenum">
              <a:rPr lang="en-IN"/>
              <a:pPr/>
              <a:t>‹#›</a:t>
            </a:fld>
            <a:endParaRPr lang="en-I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1295400" y="1600200"/>
            <a:ext cx="3619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5067300" y="1600200"/>
            <a:ext cx="3619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E14CE2D4-D92D-48B3-8A89-7050E04B16E2}" type="slidenum">
              <a:rPr lang="en-IN"/>
              <a:pPr/>
              <a:t>‹#›</a:t>
            </a:fld>
            <a:endParaRPr lang="en-I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2004FEA6-341E-4A11-AEF9-4F9433A827EB}" type="slidenum">
              <a:rPr lang="en-IN"/>
              <a:pPr/>
              <a:t>‹#›</a:t>
            </a:fld>
            <a:endParaRPr lang="en-I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389ED0E0-342A-4772-9B03-0CADCB9BAA9A}" type="slidenum">
              <a:rPr lang="en-IN"/>
              <a:pPr/>
              <a:t>‹#›</a:t>
            </a:fld>
            <a:endParaRPr lang="en-I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9BBCFDF1-65B1-481A-BE29-D42EAFF34DB3}" type="slidenum">
              <a:rPr lang="en-IN"/>
              <a:pPr/>
              <a:t>‹#›</a:t>
            </a:fld>
            <a:endParaRPr lang="en-IN"/>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2B94139B-EDD0-4966-90B6-D35F4338A385}" type="slidenum">
              <a:rPr lang="en-IN"/>
              <a:pPr/>
              <a:t>‹#›</a:t>
            </a:fld>
            <a:endParaRPr lang="en-IN"/>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B82E12C8-7F9B-40D3-9242-F5C267983A12}" type="slidenum">
              <a:rPr lang="en-IN"/>
              <a:pPr/>
              <a:t>‹#›</a:t>
            </a:fld>
            <a:endParaRPr lang="en-I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98E5F0B-13C9-4DCB-AFFC-AEF9A2157D52}" type="slidenum">
              <a:rPr lang="en-IN"/>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74638"/>
            <a:ext cx="18669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1219200" y="274638"/>
            <a:ext cx="54483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A9536C8-E9AD-4D04-BF0E-71AE2CE592BD}" type="slidenum">
              <a:rPr lang="en-IN"/>
              <a:pPr/>
              <a:t>‹#›</a:t>
            </a:fld>
            <a:endParaRPr lang="en-I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3D6721C8-5F6B-4733-8D10-0562A005E4AC}" type="slidenum">
              <a:rPr lang="en-IN"/>
              <a:pPr/>
              <a:t>‹#›</a:t>
            </a:fld>
            <a:endParaRPr lang="en-I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FAF4564A-A465-482B-A557-603573FFEA8E}" type="slidenum">
              <a:rPr lang="en-IN"/>
              <a:pPr/>
              <a:t>‹#›</a:t>
            </a:fld>
            <a:endParaRPr lang="en-IN"/>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7A8BD2B4-2DFF-4B09-9B53-B20A317C145C}" type="slidenum">
              <a:rPr lang="en-IN"/>
              <a:pPr/>
              <a:t>‹#›</a:t>
            </a:fld>
            <a:endParaRPr lang="en-IN"/>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22AC0910-F7C3-4416-B636-3B710D56E047}" type="slidenum">
              <a:rPr lang="en-IN"/>
              <a:pPr/>
              <a:t>‹#›</a:t>
            </a:fld>
            <a:endParaRPr lang="en-IN"/>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2BA4F358-920D-49E2-B076-291C78B15B63}" type="slidenum">
              <a:rPr lang="en-IN"/>
              <a:pPr/>
              <a:t>‹#›</a:t>
            </a:fld>
            <a:endParaRPr lang="en-IN"/>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FEE0E73-757A-4D58-A1F9-93BAAB2594BC}" type="slidenum">
              <a:rPr lang="en-IN"/>
              <a:pPr/>
              <a:t>‹#›</a:t>
            </a:fld>
            <a:endParaRPr lang="en-IN"/>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95AB88B2-E2D8-489B-BED5-D45F2E859E8D}" type="slidenum">
              <a:rPr lang="en-IN"/>
              <a:pPr/>
              <a:t>‹#›</a:t>
            </a:fld>
            <a:endParaRPr lang="en-IN"/>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B8700755-D446-490F-9834-14AF8BB2798E}" type="slidenum">
              <a:rPr lang="en-IN"/>
              <a:pPr/>
              <a:t>‹#›</a:t>
            </a:fld>
            <a:endParaRPr lang="en-IN"/>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81D84774-CDB9-434D-BC94-0BE190E17A75}" type="slidenum">
              <a:rPr lang="en-IN"/>
              <a:pPr/>
              <a:t>‹#›</a:t>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DBB9774D-02DF-432B-8222-3D1D9779DB4D}" type="slidenum">
              <a:rPr lang="en-IN"/>
              <a:pPr/>
              <a:t>‹#›</a:t>
            </a:fld>
            <a:endParaRPr lang="en-I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9037B2BF-B07C-4895-9F57-37E342E17761}" type="slidenum">
              <a:rPr lang="en-IN"/>
              <a:pPr/>
              <a:t>‹#›</a:t>
            </a:fld>
            <a:endParaRPr lang="en-IN"/>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27477578-050B-48FA-B63E-3E10477B8B72}" type="slidenum">
              <a:rPr lang="en-IN"/>
              <a:pPr/>
              <a:t>‹#›</a:t>
            </a:fld>
            <a:endParaRPr lang="en-IN"/>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233ADF2-03D6-4EEE-99EF-20520F46AE14}" type="slidenum">
              <a:rPr lang="en-IN"/>
              <a:pPr/>
              <a:t>‹#›</a:t>
            </a:fld>
            <a:endParaRPr lang="en-IN"/>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4F27DE0-033B-48A6-A2AB-1727DB6E9D50}" type="slidenum">
              <a:rPr lang="en-IN"/>
              <a:pPr/>
              <a:t>‹#›</a:t>
            </a:fld>
            <a:endParaRPr lang="en-IN"/>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466517CB-5DD8-482E-B31C-7D5777813635}" type="slidenum">
              <a:rPr lang="en-IN"/>
              <a:pPr/>
              <a:t>‹#›</a:t>
            </a:fld>
            <a:endParaRPr lang="en-IN"/>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E802719B-51C1-4396-B6E5-4CC4568074C2}" type="slidenum">
              <a:rPr lang="en-IN"/>
              <a:pPr/>
              <a:t>‹#›</a:t>
            </a:fld>
            <a:endParaRPr lang="en-IN"/>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D7044F2D-5B02-4146-9458-B39DE40431D2}" type="slidenum">
              <a:rPr lang="en-IN"/>
              <a:pPr/>
              <a:t>‹#›</a:t>
            </a:fld>
            <a:endParaRPr lang="en-IN"/>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DB7E5D7C-F415-4D5B-A0F4-E0CA8520E039}" type="slidenum">
              <a:rPr lang="en-IN"/>
              <a:pPr/>
              <a:t>‹#›</a:t>
            </a:fld>
            <a:endParaRPr lang="en-IN"/>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0C53F063-4F83-4858-923D-AF0C465C7F82}" type="slidenum">
              <a:rPr lang="en-IN"/>
              <a:pPr/>
              <a:t>‹#›</a:t>
            </a:fld>
            <a:endParaRPr lang="en-IN"/>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0EF6C892-1148-42B0-8EB4-9D11F181F014}" type="slidenum">
              <a:rPr lang="en-IN"/>
              <a:pPr/>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E7394C7-2D26-46FE-A254-CC9213FE178B}" type="slidenum">
              <a:rPr lang="en-IN"/>
              <a:pPr/>
              <a:t>‹#›</a:t>
            </a:fld>
            <a:endParaRPr lang="en-IN"/>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E4FC9DED-EB34-42CD-97D8-04C1C7605FD8}" type="slidenum">
              <a:rPr lang="en-IN"/>
              <a:pPr/>
              <a:t>‹#›</a:t>
            </a:fld>
            <a:endParaRPr lang="en-IN"/>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DEACADEC-D93B-4E09-984B-1FDC5B9B8557}" type="slidenum">
              <a:rPr lang="en-IN"/>
              <a:pPr/>
              <a:t>‹#›</a:t>
            </a:fld>
            <a:endParaRPr lang="en-IN"/>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7845E5C1-DED0-44F3-9188-264824C52E4B}" type="slidenum">
              <a:rPr lang="en-IN"/>
              <a:pPr/>
              <a:t>‹#›</a:t>
            </a:fld>
            <a:endParaRPr lang="en-IN"/>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D908B103-2C21-40D1-AF89-E3A056E3BF0C}" type="slidenum">
              <a:rPr lang="en-IN"/>
              <a:pPr/>
              <a:t>‹#›</a:t>
            </a:fld>
            <a:endParaRPr lang="en-IN"/>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48EA6485-F416-41CE-9101-C076A868A60E}" type="slidenum">
              <a:rPr lang="en-IN"/>
              <a:pPr/>
              <a:t>‹#›</a:t>
            </a:fld>
            <a:endParaRPr lang="en-IN"/>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E3D7057-7BA6-4C77-981F-9EFC72D43086}" type="slidenum">
              <a:rPr lang="en-IN"/>
              <a:pPr/>
              <a:t>‹#›</a:t>
            </a:fld>
            <a:endParaRPr lang="en-IN"/>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0EB3CEE7-3197-4DE8-9D36-31015024F156}" type="slidenum">
              <a:rPr lang="en-IN"/>
              <a:pPr/>
              <a:t>‹#›</a:t>
            </a:fld>
            <a:endParaRPr lang="en-IN"/>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0372F3AA-D1CA-49AD-887F-0FF654CD1693}" type="slidenum">
              <a:rPr lang="en-IN"/>
              <a:pPr/>
              <a:t>‹#›</a:t>
            </a:fld>
            <a:endParaRPr lang="en-IN"/>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257D87F5-C64D-497E-A898-01F756D0DAB1}" type="slidenum">
              <a:rPr lang="en-IN"/>
              <a:pPr/>
              <a:t>‹#›</a:t>
            </a:fld>
            <a:endParaRPr lang="en-IN"/>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BBDDA6D9-B4A2-4FC7-BCFD-FE453F94CAE5}" type="slidenum">
              <a:rPr lang="en-IN"/>
              <a:pPr/>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36E6D2C-44D8-4687-8148-1D700B1079AF}" type="slidenum">
              <a:rPr lang="en-IN"/>
              <a:pPr/>
              <a:t>‹#›</a:t>
            </a:fld>
            <a:endParaRPr lang="en-IN"/>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1B49A0D9-9161-4A78-809D-1079002E6EA5}" type="slidenum">
              <a:rPr lang="en-IN"/>
              <a:pPr/>
              <a:t>‹#›</a:t>
            </a:fld>
            <a:endParaRPr lang="en-IN"/>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F315C869-324E-4C48-88E4-FE19909757DE}" type="slidenum">
              <a:rPr lang="en-IN"/>
              <a:pPr/>
              <a:t>‹#›</a:t>
            </a:fld>
            <a:endParaRPr lang="en-IN"/>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078683E9-CFB4-44EB-BEDC-3E02C5D6CE76}" type="slidenum">
              <a:rPr lang="en-IN"/>
              <a:pPr/>
              <a:t>‹#›</a:t>
            </a:fld>
            <a:endParaRPr lang="en-IN"/>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E1E7BA7-537E-4459-93BD-4C29B8D1BF0A}" type="slidenum">
              <a:rPr lang="en-IN"/>
              <a:pPr/>
              <a:t>‹#›</a:t>
            </a:fld>
            <a:endParaRPr lang="en-IN"/>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C7159DC3-1794-4891-8097-1A2474C739B6}" type="slidenum">
              <a:rPr lang="en-IN"/>
              <a:pPr/>
              <a:t>‹#›</a:t>
            </a:fld>
            <a:endParaRPr lang="en-I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02"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endParaRPr kumimoji="1" lang="en-US"/>
          </a:p>
        </p:txBody>
      </p:sp>
      <p:grpSp>
        <p:nvGrpSpPr>
          <p:cNvPr id="2" name="Group 3"/>
          <p:cNvGrpSpPr>
            <a:grpSpLocks/>
          </p:cNvGrpSpPr>
          <p:nvPr/>
        </p:nvGrpSpPr>
        <p:grpSpPr bwMode="auto">
          <a:xfrm>
            <a:off x="2133600" y="473075"/>
            <a:ext cx="4878388" cy="3490913"/>
            <a:chOff x="1344" y="298"/>
            <a:chExt cx="3073" cy="2199"/>
          </a:xfrm>
        </p:grpSpPr>
        <p:sp>
          <p:nvSpPr>
            <p:cNvPr id="25604"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endParaRPr lang="en-IN"/>
            </a:p>
          </p:txBody>
        </p:sp>
        <p:sp>
          <p:nvSpPr>
            <p:cNvPr id="25605"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endParaRPr lang="en-IN"/>
            </a:p>
          </p:txBody>
        </p:sp>
        <p:grpSp>
          <p:nvGrpSpPr>
            <p:cNvPr id="3" name="Group 6"/>
            <p:cNvGrpSpPr>
              <a:grpSpLocks/>
            </p:cNvGrpSpPr>
            <p:nvPr/>
          </p:nvGrpSpPr>
          <p:grpSpPr bwMode="auto">
            <a:xfrm>
              <a:off x="1571" y="298"/>
              <a:ext cx="2632" cy="2199"/>
              <a:chOff x="1571" y="298"/>
              <a:chExt cx="2632" cy="2199"/>
            </a:xfrm>
          </p:grpSpPr>
          <p:sp>
            <p:nvSpPr>
              <p:cNvPr id="25607"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endParaRPr lang="en-IN"/>
              </a:p>
            </p:txBody>
          </p:sp>
          <p:sp>
            <p:nvSpPr>
              <p:cNvPr id="25608"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endParaRPr lang="en-IN"/>
              </a:p>
            </p:txBody>
          </p:sp>
          <p:sp>
            <p:nvSpPr>
              <p:cNvPr id="25609"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endParaRPr lang="en-IN"/>
              </a:p>
            </p:txBody>
          </p:sp>
          <p:sp>
            <p:nvSpPr>
              <p:cNvPr id="25610"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endParaRPr lang="en-IN"/>
              </a:p>
            </p:txBody>
          </p:sp>
        </p:grpSp>
        <p:sp>
          <p:nvSpPr>
            <p:cNvPr id="25611"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endParaRPr lang="en-IN"/>
            </a:p>
          </p:txBody>
        </p:sp>
      </p:grpSp>
      <p:sp>
        <p:nvSpPr>
          <p:cNvPr id="25612"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25613" name="Rectangle 13"/>
          <p:cNvSpPr>
            <a:spLocks noGrp="1" noChangeArrowheads="1"/>
          </p:cNvSpPr>
          <p:nvPr>
            <p:ph type="subTitle" sz="quarter" idx="1"/>
          </p:nvPr>
        </p:nvSpPr>
        <p:spPr>
          <a:xfrm>
            <a:off x="1371600" y="5410200"/>
            <a:ext cx="6400800" cy="1295400"/>
          </a:xfrm>
        </p:spPr>
        <p:txBody>
          <a:bodyPr/>
          <a:lstStyle>
            <a:lvl1pPr marL="0" indent="0" algn="ctr">
              <a:buFont typeface="Wingdings" pitchFamily="2" charset="2"/>
              <a:buNone/>
              <a:defRPr/>
            </a:lvl1pPr>
          </a:lstStyle>
          <a:p>
            <a:r>
              <a:rPr lang="en-US"/>
              <a:t>Click to edit Master subtitle style</a:t>
            </a:r>
          </a:p>
        </p:txBody>
      </p:sp>
      <p:sp>
        <p:nvSpPr>
          <p:cNvPr id="25614" name="Rectangle 14"/>
          <p:cNvSpPr>
            <a:spLocks noGrp="1" noChangeArrowheads="1"/>
          </p:cNvSpPr>
          <p:nvPr>
            <p:ph type="dt" sz="quarter" idx="2"/>
          </p:nvPr>
        </p:nvSpPr>
        <p:spPr>
          <a:xfrm>
            <a:off x="685800" y="0"/>
            <a:ext cx="1905000" cy="457200"/>
          </a:xfrm>
        </p:spPr>
        <p:txBody>
          <a:bodyPr/>
          <a:lstStyle>
            <a:lvl1pPr>
              <a:defRPr/>
            </a:lvl1pPr>
          </a:lstStyle>
          <a:p>
            <a:fld id="{AF18AD5D-2289-4181-9034-ACD822DDB089}" type="datetimeFigureOut">
              <a:rPr lang="en-US" smtClean="0"/>
              <a:pPr/>
              <a:t>1/5/2023</a:t>
            </a:fld>
            <a:endParaRPr lang="en-IN"/>
          </a:p>
        </p:txBody>
      </p:sp>
      <p:sp>
        <p:nvSpPr>
          <p:cNvPr id="25615" name="Rectangle 15"/>
          <p:cNvSpPr>
            <a:spLocks noGrp="1" noChangeArrowheads="1"/>
          </p:cNvSpPr>
          <p:nvPr>
            <p:ph type="ftr" sz="quarter" idx="3"/>
          </p:nvPr>
        </p:nvSpPr>
        <p:spPr>
          <a:xfrm>
            <a:off x="3124200" y="0"/>
            <a:ext cx="2895600" cy="457200"/>
          </a:xfrm>
        </p:spPr>
        <p:txBody>
          <a:bodyPr/>
          <a:lstStyle>
            <a:lvl1pPr>
              <a:defRPr/>
            </a:lvl1pPr>
          </a:lstStyle>
          <a:p>
            <a:endParaRPr lang="en-IN"/>
          </a:p>
        </p:txBody>
      </p:sp>
      <p:sp>
        <p:nvSpPr>
          <p:cNvPr id="25616" name="Rectangle 16"/>
          <p:cNvSpPr>
            <a:spLocks noGrp="1" noChangeArrowheads="1"/>
          </p:cNvSpPr>
          <p:nvPr>
            <p:ph type="sldNum" sz="quarter" idx="4"/>
          </p:nvPr>
        </p:nvSpPr>
        <p:spPr>
          <a:xfrm>
            <a:off x="6553200" y="0"/>
            <a:ext cx="19050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AC4C67F4-552B-49D4-958E-40D2DF086028}" type="slidenum">
              <a:rPr lang="en-IN"/>
              <a:pPr/>
              <a:t>‹#›</a:t>
            </a:fld>
            <a:endParaRPr lang="en-IN"/>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31527701-3246-4608-904D-84C62C6881F1}" type="slidenum">
              <a:rPr lang="en-IN"/>
              <a:pPr/>
              <a:t>‹#›</a:t>
            </a:fld>
            <a:endParaRPr lang="en-IN"/>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99687600-54E5-4397-9527-17B772B938EB}" type="slidenum">
              <a:rPr lang="en-IN"/>
              <a:pPr/>
              <a:t>‹#›</a:t>
            </a:fld>
            <a:endParaRPr lang="en-IN"/>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218427EF-13BE-4904-8E7F-D58CE5478426}" type="slidenum">
              <a:rPr lang="en-IN"/>
              <a:pPr/>
              <a:t>‹#›</a:t>
            </a:fld>
            <a:endParaRPr lang="en-IN"/>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5084C7F-4579-45FD-935E-8F1A3D644AD8}" type="slidenum">
              <a:rPr lang="en-IN"/>
              <a:pPr/>
              <a:t>‹#›</a:t>
            </a:fld>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17B5C7DE-808D-4FE3-BEDA-1BB7CC0B20E8}" type="slidenum">
              <a:rPr lang="en-IN"/>
              <a:pPr/>
              <a:t>‹#›</a:t>
            </a:fld>
            <a:endParaRPr lang="en-IN"/>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BD4DA1A5-5EB9-48A6-8F8F-307C91CB551D}" type="slidenum">
              <a:rPr lang="en-IN"/>
              <a:pPr/>
              <a:t>‹#›</a:t>
            </a:fld>
            <a:endParaRPr lang="en-IN"/>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C19382DF-CA50-460C-AD95-B061BD888D64}" type="slidenum">
              <a:rPr lang="en-IN"/>
              <a:pPr/>
              <a:t>‹#›</a:t>
            </a:fld>
            <a:endParaRPr lang="en-IN"/>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ABF095A0-0CA7-4837-9793-8322FD29E86D}" type="slidenum">
              <a:rPr lang="en-IN"/>
              <a:pPr/>
              <a:t>‹#›</a:t>
            </a:fld>
            <a:endParaRPr lang="en-IN"/>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7669F348-ECA9-41B7-8137-AFF973DA4483}" type="slidenum">
              <a:rPr lang="en-IN"/>
              <a:pPr/>
              <a:t>‹#›</a:t>
            </a:fld>
            <a:endParaRPr lang="en-IN"/>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BA80321-90E3-4A0F-AF07-1547ED2D6233}" type="slidenum">
              <a:rPr lang="en-IN"/>
              <a:pPr/>
              <a:t>‹#›</a:t>
            </a:fld>
            <a:endParaRPr lang="en-IN"/>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83C7DD9-CAE3-4884-A923-4F96A314FD0D}" type="slidenum">
              <a:rPr lang="en-IN"/>
              <a:pPr/>
              <a:t>‹#›</a:t>
            </a:fld>
            <a:endParaRPr lang="en-IN"/>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FE39E45F-B536-438B-B16D-3A899B180725}" type="slidenum">
              <a:rPr lang="en-IN"/>
              <a:pPr/>
              <a:t>‹#›</a:t>
            </a:fld>
            <a:endParaRPr lang="en-IN"/>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7E0E4360-22AA-4E9B-8B59-085322EE1354}" type="slidenum">
              <a:rPr lang="en-IN"/>
              <a:pPr/>
              <a:t>‹#›</a:t>
            </a:fld>
            <a:endParaRPr lang="en-IN"/>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870A6801-3E97-4F7B-9FA2-FC9417F6B04F}" type="slidenum">
              <a:rPr lang="en-IN"/>
              <a:pPr/>
              <a:t>‹#›</a:t>
            </a:fld>
            <a:endParaRPr lang="en-IN"/>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F0B744AF-EFEF-4927-A478-DBB4B88E8CCB}" type="slidenum">
              <a:rPr lang="en-IN"/>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A098FC88-0EA2-4168-A9F6-16F69712BD7F}" type="slidenum">
              <a:rPr lang="en-IN"/>
              <a:pPr/>
              <a:t>‹#›</a:t>
            </a:fld>
            <a:endParaRPr lang="en-IN"/>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EFB3DD04-9573-40F7-BADB-F181ABC1CB7C}" type="slidenum">
              <a:rPr lang="en-IN"/>
              <a:pPr/>
              <a:t>‹#›</a:t>
            </a:fld>
            <a:endParaRPr lang="en-IN"/>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AE3CF9BC-8196-4FB5-94D4-F0064D612DA3}" type="slidenum">
              <a:rPr lang="en-IN"/>
              <a:pPr/>
              <a:t>‹#›</a:t>
            </a:fld>
            <a:endParaRPr lang="en-IN"/>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914400" y="1600200"/>
            <a:ext cx="3619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86300" y="1600200"/>
            <a:ext cx="3619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7B86E7BD-CEB5-4F63-9C09-71B248C0B98E}" type="slidenum">
              <a:rPr lang="en-IN"/>
              <a:pPr/>
              <a:t>‹#›</a:t>
            </a:fld>
            <a:endParaRPr lang="en-IN"/>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251D0B4C-9557-47ED-B33F-3B5354C6CEB7}" type="slidenum">
              <a:rPr lang="en-IN"/>
              <a:pPr/>
              <a:t>‹#›</a:t>
            </a:fld>
            <a:endParaRPr lang="en-IN"/>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40F2D9D0-F6BC-4E40-88B7-60BFB25394E2}" type="slidenum">
              <a:rPr lang="en-IN"/>
              <a:pPr/>
              <a:t>‹#›</a:t>
            </a:fld>
            <a:endParaRPr lang="en-IN"/>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D0DFAA0D-BBB8-4D4B-AE0D-0487D2A73F1F}" type="slidenum">
              <a:rPr lang="en-IN"/>
              <a:pPr/>
              <a:t>‹#›</a:t>
            </a:fld>
            <a:endParaRPr lang="en-IN"/>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E7E17BE4-9824-45DE-B11F-73359956079A}" type="slidenum">
              <a:rPr lang="en-IN"/>
              <a:pPr/>
              <a:t>‹#›</a:t>
            </a:fld>
            <a:endParaRPr lang="en-IN"/>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7A4AC7F0-F199-43A2-B032-D6BA7F7323E3}" type="slidenum">
              <a:rPr lang="en-IN"/>
              <a:pPr/>
              <a:t>‹#›</a:t>
            </a:fld>
            <a:endParaRPr lang="en-IN"/>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F528148-2E5D-4B31-A61A-8AF9916B0B22}" type="slidenum">
              <a:rPr lang="en-IN"/>
              <a:pPr/>
              <a:t>‹#›</a:t>
            </a:fld>
            <a:endParaRPr lang="en-IN"/>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3A291B89-B456-456E-9B6D-16D21E2D1343}" type="slidenum">
              <a:rPr lang="en-IN"/>
              <a:pPr/>
              <a:t>‹#›</a:t>
            </a:fld>
            <a:endParaRPr lang="en-I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0B5B0BDF-3A00-4A67-A29F-39655847F7FA}" type="slidenum">
              <a:rPr lang="en-IN"/>
              <a:pPr/>
              <a:t>‹#›</a:t>
            </a:fld>
            <a:endParaRPr lang="en-IN"/>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87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7987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9876" name="Rectangle 4"/>
          <p:cNvSpPr>
            <a:spLocks noGrp="1" noChangeArrowheads="1"/>
          </p:cNvSpPr>
          <p:nvPr>
            <p:ph type="dt" sz="quarter" idx="2"/>
          </p:nvPr>
        </p:nvSpPr>
        <p:spPr/>
        <p:txBody>
          <a:bodyPr/>
          <a:lstStyle>
            <a:lvl1pPr>
              <a:defRPr/>
            </a:lvl1pPr>
          </a:lstStyle>
          <a:p>
            <a:fld id="{AF18AD5D-2289-4181-9034-ACD822DDB089}" type="datetimeFigureOut">
              <a:rPr lang="en-US" smtClean="0"/>
              <a:pPr/>
              <a:t>1/5/2023</a:t>
            </a:fld>
            <a:endParaRPr lang="en-IN"/>
          </a:p>
        </p:txBody>
      </p:sp>
      <p:sp>
        <p:nvSpPr>
          <p:cNvPr id="79877" name="Rectangle 5"/>
          <p:cNvSpPr>
            <a:spLocks noGrp="1" noChangeArrowheads="1"/>
          </p:cNvSpPr>
          <p:nvPr>
            <p:ph type="ftr" sz="quarter" idx="3"/>
          </p:nvPr>
        </p:nvSpPr>
        <p:spPr/>
        <p:txBody>
          <a:bodyPr/>
          <a:lstStyle>
            <a:lvl1pPr>
              <a:defRPr/>
            </a:lvl1pPr>
          </a:lstStyle>
          <a:p>
            <a:endParaRPr lang="en-IN"/>
          </a:p>
        </p:txBody>
      </p:sp>
      <p:sp>
        <p:nvSpPr>
          <p:cNvPr id="79878" name="Rectangle 6"/>
          <p:cNvSpPr>
            <a:spLocks noGrp="1" noChangeArrowheads="1"/>
          </p:cNvSpPr>
          <p:nvPr>
            <p:ph type="sldNum" sz="quarter" idx="4"/>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D21376AE-31C9-4FD7-B5FC-0BDD900A4280}" type="slidenum">
              <a:rPr lang="en-IN"/>
              <a:pPr/>
              <a:t>‹#›</a:t>
            </a:fld>
            <a:endParaRPr lang="en-IN"/>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IN"/>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AF18AD5D-2289-4181-9034-ACD822DDB089}" type="datetimeFigureOut">
              <a:rPr lang="en-US" smtClean="0"/>
              <a:pPr/>
              <a:t>1/5/2023</a:t>
            </a:fld>
            <a:endParaRPr lang="en-I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IN"/>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endParaRPr lang="en-IN"/>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a:xfrm>
            <a:off x="457200" y="6245225"/>
            <a:ext cx="2133600" cy="476250"/>
          </a:xfrm>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IN"/>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AADA9CC-E36B-480E-94F4-D7158E2CCAA0}" type="slidenum">
              <a:rPr lang="en-IN"/>
              <a:pPr/>
              <a:t>‹#›</a:t>
            </a:fld>
            <a:endParaRPr lang="en-IN"/>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EFC2610-9871-430E-A5DB-A081ED43380F}" type="slidenum">
              <a:rPr lang="en-IN"/>
              <a:pPr/>
              <a:t>‹#›</a:t>
            </a:fld>
            <a:endParaRPr lang="en-IN"/>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F68FCBEF-0E44-41B6-A5FD-097F7268F66A}" type="slidenum">
              <a:rPr lang="en-IN"/>
              <a:pPr/>
              <a:t>‹#›</a:t>
            </a:fld>
            <a:endParaRPr lang="en-IN"/>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AE5C5A5-1319-483E-8542-F7AD4332A14D}" type="slidenum">
              <a:rPr lang="en-IN"/>
              <a:pPr/>
              <a:t>‹#›</a:t>
            </a:fld>
            <a:endParaRPr lang="en-IN"/>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CFBBFB13-969B-484C-921B-66A5E3853860}" type="slidenum">
              <a:rPr lang="en-IN"/>
              <a:pPr/>
              <a:t>‹#›</a:t>
            </a:fld>
            <a:endParaRPr lang="en-IN"/>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04398512-2E18-47F0-9632-77EF04B0498F}" type="slidenum">
              <a:rPr lang="en-IN"/>
              <a:pPr/>
              <a:t>‹#›</a:t>
            </a:fld>
            <a:endParaRPr lang="en-I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D966FA-8EF2-4456-A53B-ABA61211643B}" type="slidenum">
              <a:rPr lang="en-IN"/>
              <a:pPr/>
              <a:t>‹#›</a:t>
            </a:fld>
            <a:endParaRPr lang="en-IN"/>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CB094B9D-EFF6-4E84-A7D5-2116F43DB762}" type="slidenum">
              <a:rPr lang="en-IN"/>
              <a:pPr/>
              <a:t>‹#›</a:t>
            </a:fld>
            <a:endParaRPr lang="en-IN"/>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12B4501E-D7A4-47C0-9148-75A1FEF10835}" type="slidenum">
              <a:rPr lang="en-IN"/>
              <a:pPr/>
              <a:t>‹#›</a:t>
            </a:fld>
            <a:endParaRPr lang="en-IN"/>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963CF8DB-35F9-460A-86DD-88BF1E2AB5CC}" type="slidenum">
              <a:rPr lang="en-IN"/>
              <a:pPr/>
              <a:t>‹#›</a:t>
            </a:fld>
            <a:endParaRPr lang="en-IN"/>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C086BD4-A7A4-4DB5-83FF-EDF338F81E28}" type="slidenum">
              <a:rPr lang="en-IN"/>
              <a:pPr/>
              <a:t>‹#›</a:t>
            </a:fld>
            <a:endParaRPr lang="en-IN"/>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73D9C000-77B3-403E-B3AC-E6AB23A35922}" type="slidenum">
              <a:rPr lang="en-IN"/>
              <a:pPr/>
              <a:t>‹#›</a:t>
            </a:fld>
            <a:endParaRPr lang="en-IN"/>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C55C397D-AE22-4D15-88CD-526F8422C284}" type="slidenum">
              <a:rPr lang="en-IN"/>
              <a:pPr/>
              <a:t>‹#›</a:t>
            </a:fld>
            <a:endParaRPr lang="en-IN"/>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9A16739-7F88-4A7B-9666-090D2BFA1757}" type="slidenum">
              <a:rPr lang="en-IN"/>
              <a:pPr/>
              <a:t>‹#›</a:t>
            </a:fld>
            <a:endParaRPr lang="en-IN"/>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C798B81-6150-4C0B-B880-4A5AAB2FACED}" type="slidenum">
              <a:rPr lang="en-IN"/>
              <a:pPr/>
              <a:t>‹#›</a:t>
            </a:fld>
            <a:endParaRPr lang="en-IN"/>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794C806B-B51A-48BC-913A-6DF44EF48C62}" type="slidenum">
              <a:rPr lang="en-IN"/>
              <a:pPr/>
              <a:t>‹#›</a:t>
            </a:fld>
            <a:endParaRPr lang="en-IN"/>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2A32EDB5-2244-45DA-BBCF-33B3EFB8CE27}" type="slidenum">
              <a:rPr lang="en-IN"/>
              <a:pPr/>
              <a:t>‹#›</a:t>
            </a:fld>
            <a:endParaRPr lang="en-I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DEB8E13-5E74-4ABA-9EE3-8FF40918E695}" type="slidenum">
              <a:rPr lang="en-IN"/>
              <a:pPr/>
              <a:t>‹#›</a:t>
            </a:fld>
            <a:endParaRPr lang="en-IN"/>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7922C4A0-BF6E-4FA1-8195-FF179B10BD9E}" type="slidenum">
              <a:rPr lang="en-IN"/>
              <a:pPr/>
              <a:t>‹#›</a:t>
            </a:fld>
            <a:endParaRPr lang="en-IN"/>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C10E45D8-B90B-4312-89E6-3F9F9E9F84FA}" type="slidenum">
              <a:rPr lang="en-IN"/>
              <a:pPr/>
              <a:t>‹#›</a:t>
            </a:fld>
            <a:endParaRPr lang="en-IN"/>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9D2B2279-F773-494A-89F2-69612F985B7F}" type="slidenum">
              <a:rPr lang="en-IN"/>
              <a:pPr/>
              <a:t>‹#›</a:t>
            </a:fld>
            <a:endParaRPr lang="en-IN"/>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1755A13-B0F3-4AAE-A811-30EB966315BF}" type="slidenum">
              <a:rPr lang="en-IN"/>
              <a:pPr/>
              <a:t>‹#›</a:t>
            </a:fld>
            <a:endParaRPr lang="en-IN"/>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75725C86-7B6F-4096-9A9F-384A062D1242}" type="slidenum">
              <a:rPr lang="en-IN"/>
              <a:pPr/>
              <a:t>‹#›</a:t>
            </a:fld>
            <a:endParaRPr lang="en-IN"/>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ED3218E-23E4-4E97-AF83-647FA9FC5AEC}" type="slidenum">
              <a:rPr lang="en-IN"/>
              <a:pPr/>
              <a:t>‹#›</a:t>
            </a:fld>
            <a:endParaRPr lang="en-IN"/>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D6FEDD8B-2FCF-4964-843B-1CB83E95FFF1}" type="slidenum">
              <a:rPr lang="en-IN"/>
              <a:pPr/>
              <a:t>‹#›</a:t>
            </a:fld>
            <a:endParaRPr lang="en-IN"/>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D0C0DD3-971C-44A6-A5D9-DD7CEC49FCE3}" type="slidenum">
              <a:rPr lang="en-IN"/>
              <a:pPr/>
              <a:t>‹#›</a:t>
            </a:fld>
            <a:endParaRPr lang="en-IN"/>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E430C794-0EB4-4E11-957B-CFF0DB8A111B}" type="slidenum">
              <a:rPr lang="en-IN"/>
              <a:pPr/>
              <a:t>‹#›</a:t>
            </a:fld>
            <a:endParaRPr lang="en-IN"/>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A766FFB9-C04C-4C05-A495-B0B2C7DEE21F}" type="slidenum">
              <a:rPr lang="en-IN"/>
              <a:pPr/>
              <a:t>‹#›</a:t>
            </a:fld>
            <a:endParaRPr lang="en-I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C7B8BBE5-8F89-4BBB-B24A-EBC3FB286F47}" type="slidenum">
              <a:rPr lang="en-IN"/>
              <a:pPr/>
              <a:t>‹#›</a:t>
            </a:fld>
            <a:endParaRPr lang="en-IN"/>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7244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4767846E-0C7D-43A6-B5D2-10E30E8E6918}" type="slidenum">
              <a:rPr lang="en-IN"/>
              <a:pPr/>
              <a:t>‹#›</a:t>
            </a:fld>
            <a:endParaRPr lang="en-IN"/>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396DE2A5-5E33-43D4-86BA-CFA43D7C4211}" type="slidenum">
              <a:rPr lang="en-IN"/>
              <a:pPr/>
              <a:t>‹#›</a:t>
            </a:fld>
            <a:endParaRPr lang="en-IN"/>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8240AD6E-9DE8-46B7-A84E-F44A58A1F95E}" type="slidenum">
              <a:rPr lang="en-IN"/>
              <a:pPr/>
              <a:t>‹#›</a:t>
            </a:fld>
            <a:endParaRPr lang="en-IN"/>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AB6EC84A-F45E-41E4-8661-C09BD54BD3D9}" type="slidenum">
              <a:rPr lang="en-IN"/>
              <a:pPr/>
              <a:t>‹#›</a:t>
            </a:fld>
            <a:endParaRPr lang="en-IN"/>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0B5D7B90-B984-43A6-85E8-51A9F83772F7}" type="slidenum">
              <a:rPr lang="en-IN"/>
              <a:pPr/>
              <a:t>‹#›</a:t>
            </a:fld>
            <a:endParaRPr lang="en-IN"/>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A0404757-4C3C-46A5-907F-B35E345A7920}" type="slidenum">
              <a:rPr lang="en-IN"/>
              <a:pPr/>
              <a:t>‹#›</a:t>
            </a:fld>
            <a:endParaRPr lang="en-IN"/>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A1387615-BA63-40C1-ACCB-065A58C831AF}" type="slidenum">
              <a:rPr lang="en-IN"/>
              <a:pPr/>
              <a:t>‹#›</a:t>
            </a:fld>
            <a:endParaRPr lang="en-IN"/>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A81BF785-A1D7-44D8-8E71-9F5D01779937}" type="slidenum">
              <a:rPr lang="en-IN"/>
              <a:pPr/>
              <a:t>‹#›</a:t>
            </a:fld>
            <a:endParaRPr lang="en-IN"/>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pPr>
                <a:defRPr/>
              </a:pPr>
              <a:endParaRPr lang="en-IN"/>
            </a:p>
          </p:txBody>
        </p:sp>
      </p:grpSp>
      <p:sp>
        <p:nvSpPr>
          <p:cNvPr id="74758"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4759"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smtClean="0"/>
            </a:lvl1pPr>
          </a:lstStyle>
          <a:p>
            <a:endParaRPr lang="en-IN"/>
          </a:p>
        </p:txBody>
      </p:sp>
      <p:sp>
        <p:nvSpPr>
          <p:cNvPr id="9" name="Rectangle 9"/>
          <p:cNvSpPr>
            <a:spLocks noGrp="1" noChangeArrowheads="1"/>
          </p:cNvSpPr>
          <p:nvPr>
            <p:ph type="ftr" sz="quarter" idx="11"/>
          </p:nvPr>
        </p:nvSpPr>
        <p:spPr>
          <a:xfrm>
            <a:off x="3251200" y="6248400"/>
            <a:ext cx="2887663" cy="457200"/>
          </a:xfrm>
        </p:spPr>
        <p:txBody>
          <a:bodyPr/>
          <a:lstStyle>
            <a:lvl1pPr>
              <a:defRPr smtClean="0"/>
            </a:lvl1pPr>
          </a:lstStyle>
          <a:p>
            <a:endParaRPr lang="en-IN"/>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fld id="{BB639C6D-150B-4345-BACB-5FE5519EBD00}" type="slidenum">
              <a:rPr lang="en-IN" smtClean="0"/>
              <a:pPr/>
              <a:t>‹#›</a:t>
            </a:fld>
            <a:endParaRPr lang="en-IN"/>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8"/>
          <p:cNvSpPr>
            <a:spLocks noGrp="1" noChangeArrowheads="1"/>
          </p:cNvSpPr>
          <p:nvPr>
            <p:ph type="dt" sz="half" idx="10"/>
          </p:nvPr>
        </p:nvSpPr>
        <p:spPr>
          <a:ln/>
        </p:spPr>
        <p:txBody>
          <a:bodyPr/>
          <a:lstStyle>
            <a:lvl1pPr>
              <a:defRPr/>
            </a:lvl1pPr>
          </a:lstStyle>
          <a:p>
            <a:endParaRPr lang="en-IN"/>
          </a:p>
        </p:txBody>
      </p:sp>
      <p:sp>
        <p:nvSpPr>
          <p:cNvPr id="5" name="Rectangle 9"/>
          <p:cNvSpPr>
            <a:spLocks noGrp="1" noChangeArrowheads="1"/>
          </p:cNvSpPr>
          <p:nvPr>
            <p:ph type="ftr" sz="quarter" idx="11"/>
          </p:nvPr>
        </p:nvSpPr>
        <p:spPr>
          <a:ln/>
        </p:spPr>
        <p:txBody>
          <a:bodyPr/>
          <a:lstStyle>
            <a:lvl1pPr>
              <a:defRPr/>
            </a:lvl1pPr>
          </a:lstStyle>
          <a:p>
            <a:endParaRPr lang="en-IN"/>
          </a:p>
        </p:txBody>
      </p:sp>
      <p:sp>
        <p:nvSpPr>
          <p:cNvPr id="6" name="Rectangle 10"/>
          <p:cNvSpPr>
            <a:spLocks noGrp="1" noChangeArrowheads="1"/>
          </p:cNvSpPr>
          <p:nvPr>
            <p:ph type="sldNum" sz="quarter" idx="12"/>
          </p:nvPr>
        </p:nvSpPr>
        <p:spPr>
          <a:ln/>
        </p:spPr>
        <p:txBody>
          <a:bodyPr/>
          <a:lstStyle>
            <a:lvl1pPr>
              <a:defRPr/>
            </a:lvl1pPr>
          </a:lstStyle>
          <a:p>
            <a:fld id="{8079EF33-B30E-4997-8254-06DBABA84C38}" type="slidenum">
              <a:rPr lang="en-IN" smtClean="0"/>
              <a:pPr/>
              <a:t>‹#›</a:t>
            </a:fld>
            <a:endParaRPr lang="en-I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792D69C5-02E6-4075-9CFC-931CA5E76505}" type="slidenum">
              <a:rPr lang="en-IN"/>
              <a:pPr/>
              <a:t>‹#›</a:t>
            </a:fld>
            <a:endParaRPr lang="en-IN"/>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IN"/>
          </a:p>
        </p:txBody>
      </p:sp>
      <p:sp>
        <p:nvSpPr>
          <p:cNvPr id="5" name="Rectangle 9"/>
          <p:cNvSpPr>
            <a:spLocks noGrp="1" noChangeArrowheads="1"/>
          </p:cNvSpPr>
          <p:nvPr>
            <p:ph type="ftr" sz="quarter" idx="11"/>
          </p:nvPr>
        </p:nvSpPr>
        <p:spPr>
          <a:ln/>
        </p:spPr>
        <p:txBody>
          <a:bodyPr/>
          <a:lstStyle>
            <a:lvl1pPr>
              <a:defRPr/>
            </a:lvl1pPr>
          </a:lstStyle>
          <a:p>
            <a:endParaRPr lang="en-IN"/>
          </a:p>
        </p:txBody>
      </p:sp>
      <p:sp>
        <p:nvSpPr>
          <p:cNvPr id="6" name="Rectangle 10"/>
          <p:cNvSpPr>
            <a:spLocks noGrp="1" noChangeArrowheads="1"/>
          </p:cNvSpPr>
          <p:nvPr>
            <p:ph type="sldNum" sz="quarter" idx="12"/>
          </p:nvPr>
        </p:nvSpPr>
        <p:spPr>
          <a:ln/>
        </p:spPr>
        <p:txBody>
          <a:bodyPr/>
          <a:lstStyle>
            <a:lvl1pPr>
              <a:defRPr/>
            </a:lvl1pPr>
          </a:lstStyle>
          <a:p>
            <a:fld id="{5A796DD3-D138-4768-96F0-04029A926A5B}" type="slidenum">
              <a:rPr lang="en-IN" smtClean="0"/>
              <a:pPr/>
              <a:t>‹#›</a:t>
            </a:fld>
            <a:endParaRPr lang="en-IN"/>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8"/>
          <p:cNvSpPr>
            <a:spLocks noGrp="1" noChangeArrowheads="1"/>
          </p:cNvSpPr>
          <p:nvPr>
            <p:ph type="dt" sz="half" idx="10"/>
          </p:nvPr>
        </p:nvSpPr>
        <p:spPr>
          <a:ln/>
        </p:spPr>
        <p:txBody>
          <a:bodyPr/>
          <a:lstStyle>
            <a:lvl1pPr>
              <a:defRPr/>
            </a:lvl1pPr>
          </a:lstStyle>
          <a:p>
            <a:endParaRPr lang="en-IN"/>
          </a:p>
        </p:txBody>
      </p:sp>
      <p:sp>
        <p:nvSpPr>
          <p:cNvPr id="6" name="Rectangle 9"/>
          <p:cNvSpPr>
            <a:spLocks noGrp="1" noChangeArrowheads="1"/>
          </p:cNvSpPr>
          <p:nvPr>
            <p:ph type="ftr" sz="quarter" idx="11"/>
          </p:nvPr>
        </p:nvSpPr>
        <p:spPr>
          <a:ln/>
        </p:spPr>
        <p:txBody>
          <a:bodyPr/>
          <a:lstStyle>
            <a:lvl1pPr>
              <a:defRPr/>
            </a:lvl1pPr>
          </a:lstStyle>
          <a:p>
            <a:endParaRPr lang="en-IN"/>
          </a:p>
        </p:txBody>
      </p:sp>
      <p:sp>
        <p:nvSpPr>
          <p:cNvPr id="7" name="Rectangle 10"/>
          <p:cNvSpPr>
            <a:spLocks noGrp="1" noChangeArrowheads="1"/>
          </p:cNvSpPr>
          <p:nvPr>
            <p:ph type="sldNum" sz="quarter" idx="12"/>
          </p:nvPr>
        </p:nvSpPr>
        <p:spPr>
          <a:ln/>
        </p:spPr>
        <p:txBody>
          <a:bodyPr/>
          <a:lstStyle>
            <a:lvl1pPr>
              <a:defRPr/>
            </a:lvl1pPr>
          </a:lstStyle>
          <a:p>
            <a:fld id="{A8866792-B66E-433D-B655-9A21D60C6744}" type="slidenum">
              <a:rPr lang="en-IN" smtClean="0"/>
              <a:pPr/>
              <a:t>‹#›</a:t>
            </a:fld>
            <a:endParaRPr lang="en-IN"/>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8"/>
          <p:cNvSpPr>
            <a:spLocks noGrp="1" noChangeArrowheads="1"/>
          </p:cNvSpPr>
          <p:nvPr>
            <p:ph type="dt" sz="half" idx="10"/>
          </p:nvPr>
        </p:nvSpPr>
        <p:spPr>
          <a:ln/>
        </p:spPr>
        <p:txBody>
          <a:bodyPr/>
          <a:lstStyle>
            <a:lvl1pPr>
              <a:defRPr/>
            </a:lvl1pPr>
          </a:lstStyle>
          <a:p>
            <a:endParaRPr lang="en-IN"/>
          </a:p>
        </p:txBody>
      </p:sp>
      <p:sp>
        <p:nvSpPr>
          <p:cNvPr id="8" name="Rectangle 9"/>
          <p:cNvSpPr>
            <a:spLocks noGrp="1" noChangeArrowheads="1"/>
          </p:cNvSpPr>
          <p:nvPr>
            <p:ph type="ftr" sz="quarter" idx="11"/>
          </p:nvPr>
        </p:nvSpPr>
        <p:spPr>
          <a:ln/>
        </p:spPr>
        <p:txBody>
          <a:bodyPr/>
          <a:lstStyle>
            <a:lvl1pPr>
              <a:defRPr/>
            </a:lvl1pPr>
          </a:lstStyle>
          <a:p>
            <a:endParaRPr lang="en-IN"/>
          </a:p>
        </p:txBody>
      </p:sp>
      <p:sp>
        <p:nvSpPr>
          <p:cNvPr id="9" name="Rectangle 10"/>
          <p:cNvSpPr>
            <a:spLocks noGrp="1" noChangeArrowheads="1"/>
          </p:cNvSpPr>
          <p:nvPr>
            <p:ph type="sldNum" sz="quarter" idx="12"/>
          </p:nvPr>
        </p:nvSpPr>
        <p:spPr>
          <a:ln/>
        </p:spPr>
        <p:txBody>
          <a:bodyPr/>
          <a:lstStyle>
            <a:lvl1pPr>
              <a:defRPr/>
            </a:lvl1pPr>
          </a:lstStyle>
          <a:p>
            <a:fld id="{8B3E1848-D761-4561-AE98-72E107942CE4}" type="slidenum">
              <a:rPr lang="en-IN" smtClean="0"/>
              <a:pPr/>
              <a:t>‹#›</a:t>
            </a:fld>
            <a:endParaRPr lang="en-IN"/>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8"/>
          <p:cNvSpPr>
            <a:spLocks noGrp="1" noChangeArrowheads="1"/>
          </p:cNvSpPr>
          <p:nvPr>
            <p:ph type="dt" sz="half" idx="10"/>
          </p:nvPr>
        </p:nvSpPr>
        <p:spPr>
          <a:ln/>
        </p:spPr>
        <p:txBody>
          <a:bodyPr/>
          <a:lstStyle>
            <a:lvl1pPr>
              <a:defRPr/>
            </a:lvl1pPr>
          </a:lstStyle>
          <a:p>
            <a:endParaRPr lang="en-IN"/>
          </a:p>
        </p:txBody>
      </p:sp>
      <p:sp>
        <p:nvSpPr>
          <p:cNvPr id="4" name="Rectangle 9"/>
          <p:cNvSpPr>
            <a:spLocks noGrp="1" noChangeArrowheads="1"/>
          </p:cNvSpPr>
          <p:nvPr>
            <p:ph type="ftr" sz="quarter" idx="11"/>
          </p:nvPr>
        </p:nvSpPr>
        <p:spPr>
          <a:ln/>
        </p:spPr>
        <p:txBody>
          <a:bodyPr/>
          <a:lstStyle>
            <a:lvl1pPr>
              <a:defRPr/>
            </a:lvl1pPr>
          </a:lstStyle>
          <a:p>
            <a:endParaRPr lang="en-IN"/>
          </a:p>
        </p:txBody>
      </p:sp>
      <p:sp>
        <p:nvSpPr>
          <p:cNvPr id="5" name="Rectangle 10"/>
          <p:cNvSpPr>
            <a:spLocks noGrp="1" noChangeArrowheads="1"/>
          </p:cNvSpPr>
          <p:nvPr>
            <p:ph type="sldNum" sz="quarter" idx="12"/>
          </p:nvPr>
        </p:nvSpPr>
        <p:spPr>
          <a:ln/>
        </p:spPr>
        <p:txBody>
          <a:bodyPr/>
          <a:lstStyle>
            <a:lvl1pPr>
              <a:defRPr/>
            </a:lvl1pPr>
          </a:lstStyle>
          <a:p>
            <a:fld id="{E733415B-0CBD-4ACD-976B-2829EC2D4C71}" type="slidenum">
              <a:rPr lang="en-IN" smtClean="0"/>
              <a:pPr/>
              <a:t>‹#›</a:t>
            </a:fld>
            <a:endParaRPr lang="en-IN"/>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IN"/>
          </a:p>
        </p:txBody>
      </p:sp>
      <p:sp>
        <p:nvSpPr>
          <p:cNvPr id="3" name="Rectangle 9"/>
          <p:cNvSpPr>
            <a:spLocks noGrp="1" noChangeArrowheads="1"/>
          </p:cNvSpPr>
          <p:nvPr>
            <p:ph type="ftr" sz="quarter" idx="11"/>
          </p:nvPr>
        </p:nvSpPr>
        <p:spPr>
          <a:ln/>
        </p:spPr>
        <p:txBody>
          <a:bodyPr/>
          <a:lstStyle>
            <a:lvl1pPr>
              <a:defRPr/>
            </a:lvl1pPr>
          </a:lstStyle>
          <a:p>
            <a:endParaRPr lang="en-IN"/>
          </a:p>
        </p:txBody>
      </p:sp>
      <p:sp>
        <p:nvSpPr>
          <p:cNvPr id="4" name="Rectangle 10"/>
          <p:cNvSpPr>
            <a:spLocks noGrp="1" noChangeArrowheads="1"/>
          </p:cNvSpPr>
          <p:nvPr>
            <p:ph type="sldNum" sz="quarter" idx="12"/>
          </p:nvPr>
        </p:nvSpPr>
        <p:spPr>
          <a:ln/>
        </p:spPr>
        <p:txBody>
          <a:bodyPr/>
          <a:lstStyle>
            <a:lvl1pPr>
              <a:defRPr/>
            </a:lvl1pPr>
          </a:lstStyle>
          <a:p>
            <a:fld id="{3DCE1241-45BD-44E8-8E4A-56EB91F34735}" type="slidenum">
              <a:rPr lang="en-IN" smtClean="0"/>
              <a:pPr/>
              <a:t>‹#›</a:t>
            </a:fld>
            <a:endParaRPr lang="en-IN"/>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IN"/>
          </a:p>
        </p:txBody>
      </p:sp>
      <p:sp>
        <p:nvSpPr>
          <p:cNvPr id="6" name="Rectangle 9"/>
          <p:cNvSpPr>
            <a:spLocks noGrp="1" noChangeArrowheads="1"/>
          </p:cNvSpPr>
          <p:nvPr>
            <p:ph type="ftr" sz="quarter" idx="11"/>
          </p:nvPr>
        </p:nvSpPr>
        <p:spPr>
          <a:ln/>
        </p:spPr>
        <p:txBody>
          <a:bodyPr/>
          <a:lstStyle>
            <a:lvl1pPr>
              <a:defRPr/>
            </a:lvl1pPr>
          </a:lstStyle>
          <a:p>
            <a:endParaRPr lang="en-IN"/>
          </a:p>
        </p:txBody>
      </p:sp>
      <p:sp>
        <p:nvSpPr>
          <p:cNvPr id="7" name="Rectangle 10"/>
          <p:cNvSpPr>
            <a:spLocks noGrp="1" noChangeArrowheads="1"/>
          </p:cNvSpPr>
          <p:nvPr>
            <p:ph type="sldNum" sz="quarter" idx="12"/>
          </p:nvPr>
        </p:nvSpPr>
        <p:spPr>
          <a:ln/>
        </p:spPr>
        <p:txBody>
          <a:bodyPr/>
          <a:lstStyle>
            <a:lvl1pPr>
              <a:defRPr/>
            </a:lvl1pPr>
          </a:lstStyle>
          <a:p>
            <a:fld id="{98866644-37DF-4F86-AA67-8BA6C0EDDCD6}" type="slidenum">
              <a:rPr lang="en-IN" smtClean="0"/>
              <a:pPr/>
              <a:t>‹#›</a:t>
            </a:fld>
            <a:endParaRPr lang="en-IN"/>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IN"/>
          </a:p>
        </p:txBody>
      </p:sp>
      <p:sp>
        <p:nvSpPr>
          <p:cNvPr id="6" name="Rectangle 9"/>
          <p:cNvSpPr>
            <a:spLocks noGrp="1" noChangeArrowheads="1"/>
          </p:cNvSpPr>
          <p:nvPr>
            <p:ph type="ftr" sz="quarter" idx="11"/>
          </p:nvPr>
        </p:nvSpPr>
        <p:spPr>
          <a:ln/>
        </p:spPr>
        <p:txBody>
          <a:bodyPr/>
          <a:lstStyle>
            <a:lvl1pPr>
              <a:defRPr/>
            </a:lvl1pPr>
          </a:lstStyle>
          <a:p>
            <a:endParaRPr lang="en-IN"/>
          </a:p>
        </p:txBody>
      </p:sp>
      <p:sp>
        <p:nvSpPr>
          <p:cNvPr id="7" name="Rectangle 10"/>
          <p:cNvSpPr>
            <a:spLocks noGrp="1" noChangeArrowheads="1"/>
          </p:cNvSpPr>
          <p:nvPr>
            <p:ph type="sldNum" sz="quarter" idx="12"/>
          </p:nvPr>
        </p:nvSpPr>
        <p:spPr>
          <a:ln/>
        </p:spPr>
        <p:txBody>
          <a:bodyPr/>
          <a:lstStyle>
            <a:lvl1pPr>
              <a:defRPr/>
            </a:lvl1pPr>
          </a:lstStyle>
          <a:p>
            <a:fld id="{60459D5B-2F46-4194-A3D9-4AF552FDDA13}" type="slidenum">
              <a:rPr lang="en-IN" smtClean="0"/>
              <a:pPr/>
              <a:t>‹#›</a:t>
            </a:fld>
            <a:endParaRPr lang="en-IN"/>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8"/>
          <p:cNvSpPr>
            <a:spLocks noGrp="1" noChangeArrowheads="1"/>
          </p:cNvSpPr>
          <p:nvPr>
            <p:ph type="dt" sz="half" idx="10"/>
          </p:nvPr>
        </p:nvSpPr>
        <p:spPr>
          <a:ln/>
        </p:spPr>
        <p:txBody>
          <a:bodyPr/>
          <a:lstStyle>
            <a:lvl1pPr>
              <a:defRPr/>
            </a:lvl1pPr>
          </a:lstStyle>
          <a:p>
            <a:endParaRPr lang="en-IN"/>
          </a:p>
        </p:txBody>
      </p:sp>
      <p:sp>
        <p:nvSpPr>
          <p:cNvPr id="5" name="Rectangle 9"/>
          <p:cNvSpPr>
            <a:spLocks noGrp="1" noChangeArrowheads="1"/>
          </p:cNvSpPr>
          <p:nvPr>
            <p:ph type="ftr" sz="quarter" idx="11"/>
          </p:nvPr>
        </p:nvSpPr>
        <p:spPr>
          <a:ln/>
        </p:spPr>
        <p:txBody>
          <a:bodyPr/>
          <a:lstStyle>
            <a:lvl1pPr>
              <a:defRPr/>
            </a:lvl1pPr>
          </a:lstStyle>
          <a:p>
            <a:endParaRPr lang="en-IN"/>
          </a:p>
        </p:txBody>
      </p:sp>
      <p:sp>
        <p:nvSpPr>
          <p:cNvPr id="6" name="Rectangle 10"/>
          <p:cNvSpPr>
            <a:spLocks noGrp="1" noChangeArrowheads="1"/>
          </p:cNvSpPr>
          <p:nvPr>
            <p:ph type="sldNum" sz="quarter" idx="12"/>
          </p:nvPr>
        </p:nvSpPr>
        <p:spPr>
          <a:ln/>
        </p:spPr>
        <p:txBody>
          <a:bodyPr/>
          <a:lstStyle>
            <a:lvl1pPr>
              <a:defRPr/>
            </a:lvl1pPr>
          </a:lstStyle>
          <a:p>
            <a:fld id="{34850C98-1166-4E46-A82C-D2505473343D}" type="slidenum">
              <a:rPr lang="en-IN" smtClean="0"/>
              <a:pPr/>
              <a:t>‹#›</a:t>
            </a:fld>
            <a:endParaRPr lang="en-IN"/>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8"/>
          <p:cNvSpPr>
            <a:spLocks noGrp="1" noChangeArrowheads="1"/>
          </p:cNvSpPr>
          <p:nvPr>
            <p:ph type="dt" sz="half" idx="10"/>
          </p:nvPr>
        </p:nvSpPr>
        <p:spPr>
          <a:ln/>
        </p:spPr>
        <p:txBody>
          <a:bodyPr/>
          <a:lstStyle>
            <a:lvl1pPr>
              <a:defRPr/>
            </a:lvl1pPr>
          </a:lstStyle>
          <a:p>
            <a:endParaRPr lang="en-IN"/>
          </a:p>
        </p:txBody>
      </p:sp>
      <p:sp>
        <p:nvSpPr>
          <p:cNvPr id="5" name="Rectangle 9"/>
          <p:cNvSpPr>
            <a:spLocks noGrp="1" noChangeArrowheads="1"/>
          </p:cNvSpPr>
          <p:nvPr>
            <p:ph type="ftr" sz="quarter" idx="11"/>
          </p:nvPr>
        </p:nvSpPr>
        <p:spPr>
          <a:ln/>
        </p:spPr>
        <p:txBody>
          <a:bodyPr/>
          <a:lstStyle>
            <a:lvl1pPr>
              <a:defRPr/>
            </a:lvl1pPr>
          </a:lstStyle>
          <a:p>
            <a:endParaRPr lang="en-IN"/>
          </a:p>
        </p:txBody>
      </p:sp>
      <p:sp>
        <p:nvSpPr>
          <p:cNvPr id="6" name="Rectangle 10"/>
          <p:cNvSpPr>
            <a:spLocks noGrp="1" noChangeArrowheads="1"/>
          </p:cNvSpPr>
          <p:nvPr>
            <p:ph type="sldNum" sz="quarter" idx="12"/>
          </p:nvPr>
        </p:nvSpPr>
        <p:spPr>
          <a:ln/>
        </p:spPr>
        <p:txBody>
          <a:bodyPr/>
          <a:lstStyle>
            <a:lvl1pPr>
              <a:defRPr/>
            </a:lvl1pPr>
          </a:lstStyle>
          <a:p>
            <a:fld id="{55AA0D85-8E21-4CFD-90A0-F2C45DA315CF}" type="slidenum">
              <a:rPr lang="en-IN" smtClean="0"/>
              <a:pPr/>
              <a:t>‹#›</a:t>
            </a:fld>
            <a:endParaRPr lang="en-IN"/>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144000" cy="4046538"/>
            <a:chOff x="0" y="1536"/>
            <a:chExt cx="5760" cy="2549"/>
          </a:xfrm>
        </p:grpSpPr>
        <p:sp>
          <p:nvSpPr>
            <p:cNvPr id="24576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endParaRPr lang="en-IN"/>
            </a:p>
          </p:txBody>
        </p:sp>
        <p:sp>
          <p:nvSpPr>
            <p:cNvPr id="245764" name="Freeform 4"/>
            <p:cNvSpPr>
              <a:spLocks/>
            </p:cNvSpPr>
            <p:nvPr userDrawn="1"/>
          </p:nvSpPr>
          <p:spPr bwMode="hidden">
            <a:xfrm>
              <a:off x="0" y="2664"/>
              <a:ext cx="2688" cy="1224"/>
            </a:xfrm>
            <a:custGeom>
              <a:avLst/>
              <a:gdLst/>
              <a:ahLst/>
              <a:cxnLst>
                <a:cxn ang="0">
                  <a:pos x="0" y="0"/>
                </a:cxn>
                <a:cxn ang="0">
                  <a:pos x="960" y="552"/>
                </a:cxn>
                <a:cxn ang="0">
                  <a:pos x="1968" y="264"/>
                </a:cxn>
                <a:cxn ang="0">
                  <a:pos x="2028" y="270"/>
                </a:cxn>
                <a:cxn ang="0">
                  <a:pos x="2661" y="528"/>
                </a:cxn>
                <a:cxn ang="0">
                  <a:pos x="2688" y="648"/>
                </a:cxn>
                <a:cxn ang="0">
                  <a:pos x="2304" y="1080"/>
                </a:cxn>
                <a:cxn ang="0">
                  <a:pos x="1584" y="1224"/>
                </a:cxn>
                <a:cxn ang="0">
                  <a:pos x="1296" y="936"/>
                </a:cxn>
                <a:cxn ang="0">
                  <a:pos x="864" y="1032"/>
                </a:cxn>
                <a:cxn ang="0">
                  <a:pos x="0" y="552"/>
                </a:cxn>
                <a:cxn ang="0">
                  <a:pos x="0" y="0"/>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a:effectLst/>
          </p:spPr>
          <p:txBody>
            <a:bodyPr/>
            <a:lstStyle/>
            <a:p>
              <a:endParaRPr lang="en-IN"/>
            </a:p>
          </p:txBody>
        </p:sp>
        <p:sp>
          <p:nvSpPr>
            <p:cNvPr id="245765" name="Freeform 5"/>
            <p:cNvSpPr>
              <a:spLocks/>
            </p:cNvSpPr>
            <p:nvPr userDrawn="1"/>
          </p:nvSpPr>
          <p:spPr bwMode="hidden">
            <a:xfrm>
              <a:off x="3359" y="1536"/>
              <a:ext cx="2401" cy="1232"/>
            </a:xfrm>
            <a:custGeom>
              <a:avLst/>
              <a:gdLst/>
              <a:ahLst/>
              <a:cxnLst>
                <a:cxn ang="0">
                  <a:pos x="2208" y="15"/>
                </a:cxn>
                <a:cxn ang="0">
                  <a:pos x="2088" y="57"/>
                </a:cxn>
                <a:cxn ang="0">
                  <a:pos x="1951" y="99"/>
                </a:cxn>
                <a:cxn ang="0">
                  <a:pos x="1704" y="135"/>
                </a:cxn>
                <a:cxn ang="0">
                  <a:pos x="1314" y="177"/>
                </a:cxn>
                <a:cxn ang="0">
                  <a:pos x="1176" y="189"/>
                </a:cxn>
                <a:cxn ang="0">
                  <a:pos x="1122" y="195"/>
                </a:cxn>
                <a:cxn ang="0">
                  <a:pos x="1075" y="231"/>
                </a:cxn>
                <a:cxn ang="0">
                  <a:pos x="924" y="321"/>
                </a:cxn>
                <a:cxn ang="0">
                  <a:pos x="840" y="369"/>
                </a:cxn>
                <a:cxn ang="0">
                  <a:pos x="630" y="458"/>
                </a:cxn>
                <a:cxn ang="0">
                  <a:pos x="529" y="500"/>
                </a:cxn>
                <a:cxn ang="0">
                  <a:pos x="487" y="542"/>
                </a:cxn>
                <a:cxn ang="0">
                  <a:pos x="457" y="590"/>
                </a:cxn>
                <a:cxn ang="0">
                  <a:pos x="402" y="638"/>
                </a:cxn>
                <a:cxn ang="0">
                  <a:pos x="330" y="758"/>
                </a:cxn>
                <a:cxn ang="0">
                  <a:pos x="312" y="788"/>
                </a:cxn>
                <a:cxn ang="0">
                  <a:pos x="252" y="824"/>
                </a:cxn>
                <a:cxn ang="0">
                  <a:pos x="84" y="926"/>
                </a:cxn>
                <a:cxn ang="0">
                  <a:pos x="0" y="992"/>
                </a:cxn>
                <a:cxn ang="0">
                  <a:pos x="12" y="1040"/>
                </a:cxn>
                <a:cxn ang="0">
                  <a:pos x="132" y="1034"/>
                </a:cxn>
                <a:cxn ang="0">
                  <a:pos x="336" y="980"/>
                </a:cxn>
                <a:cxn ang="0">
                  <a:pos x="529" y="896"/>
                </a:cxn>
                <a:cxn ang="0">
                  <a:pos x="576" y="872"/>
                </a:cxn>
                <a:cxn ang="0">
                  <a:pos x="714" y="848"/>
                </a:cxn>
                <a:cxn ang="0">
                  <a:pos x="966" y="794"/>
                </a:cxn>
                <a:cxn ang="0">
                  <a:pos x="1212" y="782"/>
                </a:cxn>
                <a:cxn ang="0">
                  <a:pos x="1416" y="872"/>
                </a:cxn>
                <a:cxn ang="0">
                  <a:pos x="1464" y="932"/>
                </a:cxn>
                <a:cxn ang="0">
                  <a:pos x="1440" y="992"/>
                </a:cxn>
                <a:cxn ang="0">
                  <a:pos x="1302" y="1040"/>
                </a:cxn>
                <a:cxn ang="0">
                  <a:pos x="1158" y="1100"/>
                </a:cxn>
                <a:cxn ang="0">
                  <a:pos x="1093" y="1148"/>
                </a:cxn>
                <a:cxn ang="0">
                  <a:pos x="1075" y="1208"/>
                </a:cxn>
                <a:cxn ang="0">
                  <a:pos x="1093" y="1232"/>
                </a:cxn>
                <a:cxn ang="0">
                  <a:pos x="1152" y="1226"/>
                </a:cxn>
                <a:cxn ang="0">
                  <a:pos x="1332" y="1208"/>
                </a:cxn>
                <a:cxn ang="0">
                  <a:pos x="1434" y="1184"/>
                </a:cxn>
                <a:cxn ang="0">
                  <a:pos x="1464" y="1172"/>
                </a:cxn>
                <a:cxn ang="0">
                  <a:pos x="1578" y="1130"/>
                </a:cxn>
                <a:cxn ang="0">
                  <a:pos x="1758" y="1064"/>
                </a:cxn>
                <a:cxn ang="0">
                  <a:pos x="1872" y="962"/>
                </a:cxn>
                <a:cxn ang="0">
                  <a:pos x="1986" y="800"/>
                </a:cxn>
                <a:cxn ang="0">
                  <a:pos x="2166" y="650"/>
                </a:cxn>
                <a:cxn ang="0">
                  <a:pos x="2257" y="590"/>
                </a:cxn>
                <a:cxn ang="0">
                  <a:pos x="2400" y="57"/>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endParaRPr lang="en-IN"/>
            </a:p>
          </p:txBody>
        </p:sp>
        <p:sp>
          <p:nvSpPr>
            <p:cNvPr id="24576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5767" name="Freeform 7"/>
            <p:cNvSpPr>
              <a:spLocks/>
            </p:cNvSpPr>
            <p:nvPr userDrawn="1"/>
          </p:nvSpPr>
          <p:spPr bwMode="hidden">
            <a:xfrm>
              <a:off x="3599" y="2477"/>
              <a:ext cx="186" cy="120"/>
            </a:xfrm>
            <a:custGeom>
              <a:avLst/>
              <a:gdLst/>
              <a:ahLst/>
              <a:cxnLst>
                <a:cxn ang="0">
                  <a:pos x="185" y="0"/>
                </a:cxn>
                <a:cxn ang="0">
                  <a:pos x="185" y="6"/>
                </a:cxn>
                <a:cxn ang="0">
                  <a:pos x="185" y="18"/>
                </a:cxn>
                <a:cxn ang="0">
                  <a:pos x="185" y="36"/>
                </a:cxn>
                <a:cxn ang="0">
                  <a:pos x="179" y="54"/>
                </a:cxn>
                <a:cxn ang="0">
                  <a:pos x="161" y="72"/>
                </a:cxn>
                <a:cxn ang="0">
                  <a:pos x="137" y="96"/>
                </a:cxn>
                <a:cxn ang="0">
                  <a:pos x="101" y="108"/>
                </a:cxn>
                <a:cxn ang="0">
                  <a:pos x="47" y="120"/>
                </a:cxn>
                <a:cxn ang="0">
                  <a:pos x="29" y="120"/>
                </a:cxn>
                <a:cxn ang="0">
                  <a:pos x="17" y="114"/>
                </a:cxn>
                <a:cxn ang="0">
                  <a:pos x="0" y="96"/>
                </a:cxn>
                <a:cxn ang="0">
                  <a:pos x="0" y="78"/>
                </a:cxn>
                <a:cxn ang="0">
                  <a:pos x="0" y="72"/>
                </a:cxn>
                <a:cxn ang="0">
                  <a:pos x="185" y="0"/>
                </a:cxn>
                <a:cxn ang="0">
                  <a:pos x="185" y="0"/>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w="9525">
              <a:noFill/>
              <a:round/>
              <a:headEnd/>
              <a:tailEnd/>
            </a:ln>
          </p:spPr>
          <p:txBody>
            <a:bodyPr/>
            <a:lstStyle/>
            <a:p>
              <a:endParaRPr lang="en-IN"/>
            </a:p>
          </p:txBody>
        </p:sp>
        <p:sp>
          <p:nvSpPr>
            <p:cNvPr id="245768" name="Freeform 8"/>
            <p:cNvSpPr>
              <a:spLocks/>
            </p:cNvSpPr>
            <p:nvPr userDrawn="1"/>
          </p:nvSpPr>
          <p:spPr bwMode="hidden">
            <a:xfrm>
              <a:off x="3779" y="2393"/>
              <a:ext cx="185" cy="120"/>
            </a:xfrm>
            <a:custGeom>
              <a:avLst/>
              <a:gdLst/>
              <a:ahLst/>
              <a:cxnLst>
                <a:cxn ang="0">
                  <a:pos x="185" y="0"/>
                </a:cxn>
                <a:cxn ang="0">
                  <a:pos x="185" y="6"/>
                </a:cxn>
                <a:cxn ang="0">
                  <a:pos x="179" y="24"/>
                </a:cxn>
                <a:cxn ang="0">
                  <a:pos x="167" y="42"/>
                </a:cxn>
                <a:cxn ang="0">
                  <a:pos x="149" y="66"/>
                </a:cxn>
                <a:cxn ang="0">
                  <a:pos x="131" y="90"/>
                </a:cxn>
                <a:cxn ang="0">
                  <a:pos x="102" y="108"/>
                </a:cxn>
                <a:cxn ang="0">
                  <a:pos x="66" y="120"/>
                </a:cxn>
                <a:cxn ang="0">
                  <a:pos x="18" y="120"/>
                </a:cxn>
                <a:cxn ang="0">
                  <a:pos x="0" y="60"/>
                </a:cxn>
                <a:cxn ang="0">
                  <a:pos x="185" y="0"/>
                </a:cxn>
                <a:cxn ang="0">
                  <a:pos x="185" y="0"/>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w="9525">
              <a:noFill/>
              <a:round/>
              <a:headEnd/>
              <a:tailEnd/>
            </a:ln>
          </p:spPr>
          <p:txBody>
            <a:bodyPr/>
            <a:lstStyle/>
            <a:p>
              <a:endParaRPr lang="en-IN"/>
            </a:p>
          </p:txBody>
        </p:sp>
        <p:sp>
          <p:nvSpPr>
            <p:cNvPr id="245769" name="Freeform 9"/>
            <p:cNvSpPr>
              <a:spLocks/>
            </p:cNvSpPr>
            <p:nvPr userDrawn="1"/>
          </p:nvSpPr>
          <p:spPr bwMode="hidden">
            <a:xfrm>
              <a:off x="3839" y="1836"/>
              <a:ext cx="528" cy="275"/>
            </a:xfrm>
            <a:custGeom>
              <a:avLst/>
              <a:gdLst/>
              <a:ahLst/>
              <a:cxnLst>
                <a:cxn ang="0">
                  <a:pos x="0" y="275"/>
                </a:cxn>
                <a:cxn ang="0">
                  <a:pos x="0" y="269"/>
                </a:cxn>
                <a:cxn ang="0">
                  <a:pos x="6" y="251"/>
                </a:cxn>
                <a:cxn ang="0">
                  <a:pos x="6" y="239"/>
                </a:cxn>
                <a:cxn ang="0">
                  <a:pos x="12" y="227"/>
                </a:cxn>
                <a:cxn ang="0">
                  <a:pos x="18" y="221"/>
                </a:cxn>
                <a:cxn ang="0">
                  <a:pos x="36" y="215"/>
                </a:cxn>
                <a:cxn ang="0">
                  <a:pos x="77" y="203"/>
                </a:cxn>
                <a:cxn ang="0">
                  <a:pos x="137" y="179"/>
                </a:cxn>
                <a:cxn ang="0">
                  <a:pos x="209" y="143"/>
                </a:cxn>
                <a:cxn ang="0">
                  <a:pos x="251" y="120"/>
                </a:cxn>
                <a:cxn ang="0">
                  <a:pos x="299" y="96"/>
                </a:cxn>
                <a:cxn ang="0">
                  <a:pos x="394" y="48"/>
                </a:cxn>
                <a:cxn ang="0">
                  <a:pos x="442" y="30"/>
                </a:cxn>
                <a:cxn ang="0">
                  <a:pos x="478" y="12"/>
                </a:cxn>
                <a:cxn ang="0">
                  <a:pos x="502" y="6"/>
                </a:cxn>
                <a:cxn ang="0">
                  <a:pos x="520" y="0"/>
                </a:cxn>
                <a:cxn ang="0">
                  <a:pos x="526" y="0"/>
                </a:cxn>
                <a:cxn ang="0">
                  <a:pos x="520" y="6"/>
                </a:cxn>
                <a:cxn ang="0">
                  <a:pos x="508" y="12"/>
                </a:cxn>
                <a:cxn ang="0">
                  <a:pos x="484" y="24"/>
                </a:cxn>
                <a:cxn ang="0">
                  <a:pos x="460" y="42"/>
                </a:cxn>
                <a:cxn ang="0">
                  <a:pos x="436" y="54"/>
                </a:cxn>
                <a:cxn ang="0">
                  <a:pos x="394" y="78"/>
                </a:cxn>
                <a:cxn ang="0">
                  <a:pos x="340" y="108"/>
                </a:cxn>
                <a:cxn ang="0">
                  <a:pos x="275" y="143"/>
                </a:cxn>
                <a:cxn ang="0">
                  <a:pos x="131" y="221"/>
                </a:cxn>
                <a:cxn ang="0">
                  <a:pos x="65" y="251"/>
                </a:cxn>
                <a:cxn ang="0">
                  <a:pos x="0" y="275"/>
                </a:cxn>
                <a:cxn ang="0">
                  <a:pos x="0" y="275"/>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w="9525">
              <a:noFill/>
              <a:round/>
              <a:headEnd/>
              <a:tailEnd/>
            </a:ln>
          </p:spPr>
          <p:txBody>
            <a:bodyPr/>
            <a:lstStyle/>
            <a:p>
              <a:endParaRPr lang="en-IN"/>
            </a:p>
          </p:txBody>
        </p:sp>
        <p:sp>
          <p:nvSpPr>
            <p:cNvPr id="245770" name="Freeform 10"/>
            <p:cNvSpPr>
              <a:spLocks/>
            </p:cNvSpPr>
            <p:nvPr userDrawn="1"/>
          </p:nvSpPr>
          <p:spPr bwMode="hidden">
            <a:xfrm>
              <a:off x="3676" y="2015"/>
              <a:ext cx="721" cy="306"/>
            </a:xfrm>
            <a:custGeom>
              <a:avLst/>
              <a:gdLst/>
              <a:ahLst/>
              <a:cxnLst>
                <a:cxn ang="0">
                  <a:pos x="48" y="216"/>
                </a:cxn>
                <a:cxn ang="0">
                  <a:pos x="30" y="252"/>
                </a:cxn>
                <a:cxn ang="0">
                  <a:pos x="12" y="282"/>
                </a:cxn>
                <a:cxn ang="0">
                  <a:pos x="6" y="300"/>
                </a:cxn>
                <a:cxn ang="0">
                  <a:pos x="0" y="306"/>
                </a:cxn>
                <a:cxn ang="0">
                  <a:pos x="48" y="276"/>
                </a:cxn>
                <a:cxn ang="0">
                  <a:pos x="84" y="252"/>
                </a:cxn>
                <a:cxn ang="0">
                  <a:pos x="108" y="234"/>
                </a:cxn>
                <a:cxn ang="0">
                  <a:pos x="120" y="228"/>
                </a:cxn>
                <a:cxn ang="0">
                  <a:pos x="126" y="228"/>
                </a:cxn>
                <a:cxn ang="0">
                  <a:pos x="144" y="222"/>
                </a:cxn>
                <a:cxn ang="0">
                  <a:pos x="168" y="216"/>
                </a:cxn>
                <a:cxn ang="0">
                  <a:pos x="198" y="204"/>
                </a:cxn>
                <a:cxn ang="0">
                  <a:pos x="275" y="180"/>
                </a:cxn>
                <a:cxn ang="0">
                  <a:pos x="371" y="156"/>
                </a:cxn>
                <a:cxn ang="0">
                  <a:pos x="461" y="126"/>
                </a:cxn>
                <a:cxn ang="0">
                  <a:pos x="544" y="102"/>
                </a:cxn>
                <a:cxn ang="0">
                  <a:pos x="574" y="90"/>
                </a:cxn>
                <a:cxn ang="0">
                  <a:pos x="604" y="84"/>
                </a:cxn>
                <a:cxn ang="0">
                  <a:pos x="622" y="78"/>
                </a:cxn>
                <a:cxn ang="0">
                  <a:pos x="628" y="72"/>
                </a:cxn>
                <a:cxn ang="0">
                  <a:pos x="634" y="66"/>
                </a:cxn>
                <a:cxn ang="0">
                  <a:pos x="652" y="60"/>
                </a:cxn>
                <a:cxn ang="0">
                  <a:pos x="694" y="30"/>
                </a:cxn>
                <a:cxn ang="0">
                  <a:pos x="712" y="18"/>
                </a:cxn>
                <a:cxn ang="0">
                  <a:pos x="718" y="6"/>
                </a:cxn>
                <a:cxn ang="0">
                  <a:pos x="712" y="0"/>
                </a:cxn>
                <a:cxn ang="0">
                  <a:pos x="688" y="0"/>
                </a:cxn>
                <a:cxn ang="0">
                  <a:pos x="628" y="0"/>
                </a:cxn>
                <a:cxn ang="0">
                  <a:pos x="580" y="0"/>
                </a:cxn>
                <a:cxn ang="0">
                  <a:pos x="544" y="0"/>
                </a:cxn>
                <a:cxn ang="0">
                  <a:pos x="514" y="18"/>
                </a:cxn>
                <a:cxn ang="0">
                  <a:pos x="485" y="42"/>
                </a:cxn>
                <a:cxn ang="0">
                  <a:pos x="467" y="54"/>
                </a:cxn>
                <a:cxn ang="0">
                  <a:pos x="449" y="60"/>
                </a:cxn>
                <a:cxn ang="0">
                  <a:pos x="425" y="60"/>
                </a:cxn>
                <a:cxn ang="0">
                  <a:pos x="389" y="66"/>
                </a:cxn>
                <a:cxn ang="0">
                  <a:pos x="347" y="84"/>
                </a:cxn>
                <a:cxn ang="0">
                  <a:pos x="311" y="108"/>
                </a:cxn>
                <a:cxn ang="0">
                  <a:pos x="287" y="126"/>
                </a:cxn>
                <a:cxn ang="0">
                  <a:pos x="275" y="132"/>
                </a:cxn>
                <a:cxn ang="0">
                  <a:pos x="257" y="138"/>
                </a:cxn>
                <a:cxn ang="0">
                  <a:pos x="221" y="138"/>
                </a:cxn>
                <a:cxn ang="0">
                  <a:pos x="186" y="138"/>
                </a:cxn>
                <a:cxn ang="0">
                  <a:pos x="180" y="138"/>
                </a:cxn>
                <a:cxn ang="0">
                  <a:pos x="174" y="138"/>
                </a:cxn>
                <a:cxn ang="0">
                  <a:pos x="114" y="162"/>
                </a:cxn>
                <a:cxn ang="0">
                  <a:pos x="48" y="216"/>
                </a:cxn>
                <a:cxn ang="0">
                  <a:pos x="48" y="216"/>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w="9525">
              <a:noFill/>
              <a:round/>
              <a:headEnd/>
              <a:tailEnd/>
            </a:ln>
          </p:spPr>
          <p:txBody>
            <a:bodyPr/>
            <a:lstStyle/>
            <a:p>
              <a:endParaRPr lang="en-IN"/>
            </a:p>
          </p:txBody>
        </p:sp>
        <p:sp>
          <p:nvSpPr>
            <p:cNvPr id="245771" name="Freeform 11"/>
            <p:cNvSpPr>
              <a:spLocks/>
            </p:cNvSpPr>
            <p:nvPr userDrawn="1"/>
          </p:nvSpPr>
          <p:spPr bwMode="hidden">
            <a:xfrm>
              <a:off x="3358" y="1890"/>
              <a:ext cx="2400" cy="881"/>
            </a:xfrm>
            <a:custGeom>
              <a:avLst/>
              <a:gdLst/>
              <a:ahLst/>
              <a:cxnLst>
                <a:cxn ang="0">
                  <a:pos x="2231" y="54"/>
                </a:cxn>
                <a:cxn ang="0">
                  <a:pos x="2189" y="54"/>
                </a:cxn>
                <a:cxn ang="0">
                  <a:pos x="2147" y="66"/>
                </a:cxn>
                <a:cxn ang="0">
                  <a:pos x="2021" y="101"/>
                </a:cxn>
                <a:cxn ang="0">
                  <a:pos x="1956" y="119"/>
                </a:cxn>
                <a:cxn ang="0">
                  <a:pos x="1860" y="167"/>
                </a:cxn>
                <a:cxn ang="0">
                  <a:pos x="1836" y="245"/>
                </a:cxn>
                <a:cxn ang="0">
                  <a:pos x="1842" y="305"/>
                </a:cxn>
                <a:cxn ang="0">
                  <a:pos x="1758" y="317"/>
                </a:cxn>
                <a:cxn ang="0">
                  <a:pos x="1597" y="263"/>
                </a:cxn>
                <a:cxn ang="0">
                  <a:pos x="1507" y="257"/>
                </a:cxn>
                <a:cxn ang="0">
                  <a:pos x="1399" y="311"/>
                </a:cxn>
                <a:cxn ang="0">
                  <a:pos x="1334" y="353"/>
                </a:cxn>
                <a:cxn ang="0">
                  <a:pos x="1310" y="359"/>
                </a:cxn>
                <a:cxn ang="0">
                  <a:pos x="1214" y="371"/>
                </a:cxn>
                <a:cxn ang="0">
                  <a:pos x="1160" y="365"/>
                </a:cxn>
                <a:cxn ang="0">
                  <a:pos x="1053" y="371"/>
                </a:cxn>
                <a:cxn ang="0">
                  <a:pos x="957" y="383"/>
                </a:cxn>
                <a:cxn ang="0">
                  <a:pos x="921" y="401"/>
                </a:cxn>
                <a:cxn ang="0">
                  <a:pos x="819" y="419"/>
                </a:cxn>
                <a:cxn ang="0">
                  <a:pos x="778" y="419"/>
                </a:cxn>
                <a:cxn ang="0">
                  <a:pos x="664" y="437"/>
                </a:cxn>
                <a:cxn ang="0">
                  <a:pos x="598" y="473"/>
                </a:cxn>
                <a:cxn ang="0">
                  <a:pos x="503" y="467"/>
                </a:cxn>
                <a:cxn ang="0">
                  <a:pos x="431" y="491"/>
                </a:cxn>
                <a:cxn ang="0">
                  <a:pos x="413" y="539"/>
                </a:cxn>
                <a:cxn ang="0">
                  <a:pos x="347" y="569"/>
                </a:cxn>
                <a:cxn ang="0">
                  <a:pos x="222" y="599"/>
                </a:cxn>
                <a:cxn ang="0">
                  <a:pos x="138" y="647"/>
                </a:cxn>
                <a:cxn ang="0">
                  <a:pos x="108" y="659"/>
                </a:cxn>
                <a:cxn ang="0">
                  <a:pos x="0" y="671"/>
                </a:cxn>
                <a:cxn ang="0">
                  <a:pos x="84" y="695"/>
                </a:cxn>
                <a:cxn ang="0">
                  <a:pos x="263" y="653"/>
                </a:cxn>
                <a:cxn ang="0">
                  <a:pos x="473" y="569"/>
                </a:cxn>
                <a:cxn ang="0">
                  <a:pos x="568" y="521"/>
                </a:cxn>
                <a:cxn ang="0">
                  <a:pos x="646" y="515"/>
                </a:cxn>
                <a:cxn ang="0">
                  <a:pos x="873" y="461"/>
                </a:cxn>
                <a:cxn ang="0">
                  <a:pos x="1148" y="425"/>
                </a:cxn>
                <a:cxn ang="0">
                  <a:pos x="1292" y="461"/>
                </a:cxn>
                <a:cxn ang="0">
                  <a:pos x="1417" y="533"/>
                </a:cxn>
                <a:cxn ang="0">
                  <a:pos x="1435" y="617"/>
                </a:cxn>
                <a:cxn ang="0">
                  <a:pos x="1376" y="653"/>
                </a:cxn>
                <a:cxn ang="0">
                  <a:pos x="1226" y="701"/>
                </a:cxn>
                <a:cxn ang="0">
                  <a:pos x="1112" y="755"/>
                </a:cxn>
                <a:cxn ang="0">
                  <a:pos x="1065" y="809"/>
                </a:cxn>
                <a:cxn ang="0">
                  <a:pos x="1077" y="869"/>
                </a:cxn>
                <a:cxn ang="0">
                  <a:pos x="1106" y="881"/>
                </a:cxn>
                <a:cxn ang="0">
                  <a:pos x="1208" y="869"/>
                </a:cxn>
                <a:cxn ang="0">
                  <a:pos x="1388" y="857"/>
                </a:cxn>
                <a:cxn ang="0">
                  <a:pos x="1441" y="851"/>
                </a:cxn>
                <a:cxn ang="0">
                  <a:pos x="1483" y="833"/>
                </a:cxn>
                <a:cxn ang="0">
                  <a:pos x="1675" y="743"/>
                </a:cxn>
                <a:cxn ang="0">
                  <a:pos x="1806" y="689"/>
                </a:cxn>
                <a:cxn ang="0">
                  <a:pos x="1884" y="581"/>
                </a:cxn>
                <a:cxn ang="0">
                  <a:pos x="2039" y="389"/>
                </a:cxn>
                <a:cxn ang="0">
                  <a:pos x="2207" y="269"/>
                </a:cxn>
                <a:cxn ang="0">
                  <a:pos x="2249" y="239"/>
                </a:cxn>
                <a:cxn ang="0">
                  <a:pos x="2392" y="0"/>
                </a:cxn>
                <a:cxn ang="0">
                  <a:pos x="2302" y="36"/>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w="9525">
              <a:noFill/>
              <a:round/>
              <a:headEnd/>
              <a:tailEnd/>
            </a:ln>
          </p:spPr>
          <p:txBody>
            <a:bodyPr/>
            <a:lstStyle/>
            <a:p>
              <a:endParaRPr lang="en-IN"/>
            </a:p>
          </p:txBody>
        </p:sp>
        <p:sp>
          <p:nvSpPr>
            <p:cNvPr id="24577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5773" name="Freeform 13"/>
            <p:cNvSpPr>
              <a:spLocks/>
            </p:cNvSpPr>
            <p:nvPr userDrawn="1"/>
          </p:nvSpPr>
          <p:spPr bwMode="hidden">
            <a:xfrm>
              <a:off x="5327" y="1642"/>
              <a:ext cx="5" cy="1"/>
            </a:xfrm>
            <a:custGeom>
              <a:avLst/>
              <a:gdLst/>
              <a:ahLst/>
              <a:cxnLst>
                <a:cxn ang="0">
                  <a:pos x="0" y="0"/>
                </a:cxn>
                <a:cxn ang="0">
                  <a:pos x="5" y="0"/>
                </a:cxn>
                <a:cxn ang="0">
                  <a:pos x="0" y="0"/>
                </a:cxn>
                <a:cxn ang="0">
                  <a:pos x="0" y="0"/>
                </a:cxn>
              </a:cxnLst>
              <a:rect l="0" t="0" r="r" b="b"/>
              <a:pathLst>
                <a:path w="5">
                  <a:moveTo>
                    <a:pt x="0" y="0"/>
                  </a:moveTo>
                  <a:lnTo>
                    <a:pt x="5" y="0"/>
                  </a:lnTo>
                  <a:lnTo>
                    <a:pt x="0" y="0"/>
                  </a:lnTo>
                  <a:lnTo>
                    <a:pt x="0" y="0"/>
                  </a:lnTo>
                  <a:close/>
                </a:path>
              </a:pathLst>
            </a:custGeom>
            <a:solidFill>
              <a:srgbClr val="FED1AD"/>
            </a:solidFill>
            <a:ln w="9525">
              <a:noFill/>
              <a:round/>
              <a:headEnd/>
              <a:tailEnd/>
            </a:ln>
          </p:spPr>
          <p:txBody>
            <a:bodyPr/>
            <a:lstStyle/>
            <a:p>
              <a:endParaRPr lang="en-IN"/>
            </a:p>
          </p:txBody>
        </p:sp>
        <p:sp>
          <p:nvSpPr>
            <p:cNvPr id="24577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577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577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5777" name="Freeform 17"/>
            <p:cNvSpPr>
              <a:spLocks/>
            </p:cNvSpPr>
            <p:nvPr userDrawn="1"/>
          </p:nvSpPr>
          <p:spPr bwMode="hidden">
            <a:xfrm>
              <a:off x="0" y="2994"/>
              <a:ext cx="2723" cy="1091"/>
            </a:xfrm>
            <a:custGeom>
              <a:avLst/>
              <a:gdLst/>
              <a:ahLst/>
              <a:cxnLst>
                <a:cxn ang="0">
                  <a:pos x="2370" y="72"/>
                </a:cxn>
                <a:cxn ang="0">
                  <a:pos x="2597" y="198"/>
                </a:cxn>
                <a:cxn ang="0">
                  <a:pos x="2639" y="276"/>
                </a:cxn>
                <a:cxn ang="0">
                  <a:pos x="2453" y="264"/>
                </a:cxn>
                <a:cxn ang="0">
                  <a:pos x="2297" y="204"/>
                </a:cxn>
                <a:cxn ang="0">
                  <a:pos x="2112" y="66"/>
                </a:cxn>
                <a:cxn ang="0">
                  <a:pos x="2088" y="72"/>
                </a:cxn>
                <a:cxn ang="0">
                  <a:pos x="2106" y="114"/>
                </a:cxn>
                <a:cxn ang="0">
                  <a:pos x="2412" y="552"/>
                </a:cxn>
                <a:cxn ang="0">
                  <a:pos x="2279" y="564"/>
                </a:cxn>
                <a:cxn ang="0">
                  <a:pos x="2189" y="492"/>
                </a:cxn>
                <a:cxn ang="0">
                  <a:pos x="2058" y="330"/>
                </a:cxn>
                <a:cxn ang="0">
                  <a:pos x="1991" y="234"/>
                </a:cxn>
                <a:cxn ang="0">
                  <a:pos x="1949" y="174"/>
                </a:cxn>
                <a:cxn ang="0">
                  <a:pos x="1824" y="132"/>
                </a:cxn>
                <a:cxn ang="0">
                  <a:pos x="1794" y="144"/>
                </a:cxn>
                <a:cxn ang="0">
                  <a:pos x="1895" y="222"/>
                </a:cxn>
                <a:cxn ang="0">
                  <a:pos x="1943" y="366"/>
                </a:cxn>
                <a:cxn ang="0">
                  <a:pos x="2064" y="630"/>
                </a:cxn>
                <a:cxn ang="0">
                  <a:pos x="2052" y="695"/>
                </a:cxn>
                <a:cxn ang="0">
                  <a:pos x="1955" y="683"/>
                </a:cxn>
                <a:cxn ang="0">
                  <a:pos x="1913" y="636"/>
                </a:cxn>
                <a:cxn ang="0">
                  <a:pos x="1703" y="312"/>
                </a:cxn>
                <a:cxn ang="0">
                  <a:pos x="1637" y="276"/>
                </a:cxn>
                <a:cxn ang="0">
                  <a:pos x="1643" y="318"/>
                </a:cxn>
                <a:cxn ang="0">
                  <a:pos x="1673" y="408"/>
                </a:cxn>
                <a:cxn ang="0">
                  <a:pos x="1716" y="779"/>
                </a:cxn>
                <a:cxn ang="0">
                  <a:pos x="1691" y="737"/>
                </a:cxn>
                <a:cxn ang="0">
                  <a:pos x="1613" y="582"/>
                </a:cxn>
                <a:cxn ang="0">
                  <a:pos x="1494" y="480"/>
                </a:cxn>
                <a:cxn ang="0">
                  <a:pos x="1248" y="528"/>
                </a:cxn>
                <a:cxn ang="0">
                  <a:pos x="996" y="630"/>
                </a:cxn>
                <a:cxn ang="0">
                  <a:pos x="714" y="534"/>
                </a:cxn>
                <a:cxn ang="0">
                  <a:pos x="198" y="288"/>
                </a:cxn>
                <a:cxn ang="0">
                  <a:pos x="0" y="460"/>
                </a:cxn>
                <a:cxn ang="0">
                  <a:pos x="288" y="570"/>
                </a:cxn>
                <a:cxn ang="0">
                  <a:pos x="461" y="654"/>
                </a:cxn>
                <a:cxn ang="0">
                  <a:pos x="725" y="755"/>
                </a:cxn>
                <a:cxn ang="0">
                  <a:pos x="966" y="791"/>
                </a:cxn>
                <a:cxn ang="0">
                  <a:pos x="1176" y="779"/>
                </a:cxn>
                <a:cxn ang="0">
                  <a:pos x="1278" y="791"/>
                </a:cxn>
                <a:cxn ang="0">
                  <a:pos x="1404" y="845"/>
                </a:cxn>
                <a:cxn ang="0">
                  <a:pos x="1416" y="887"/>
                </a:cxn>
                <a:cxn ang="0">
                  <a:pos x="1361" y="923"/>
                </a:cxn>
                <a:cxn ang="0">
                  <a:pos x="1385" y="1007"/>
                </a:cxn>
                <a:cxn ang="0">
                  <a:pos x="1494" y="1085"/>
                </a:cxn>
                <a:cxn ang="0">
                  <a:pos x="1697" y="1043"/>
                </a:cxn>
                <a:cxn ang="0">
                  <a:pos x="1812" y="989"/>
                </a:cxn>
                <a:cxn ang="0">
                  <a:pos x="1973" y="917"/>
                </a:cxn>
                <a:cxn ang="0">
                  <a:pos x="2201" y="899"/>
                </a:cxn>
                <a:cxn ang="0">
                  <a:pos x="2364" y="863"/>
                </a:cxn>
                <a:cxn ang="0">
                  <a:pos x="2400" y="743"/>
                </a:cxn>
                <a:cxn ang="0">
                  <a:pos x="2471" y="701"/>
                </a:cxn>
                <a:cxn ang="0">
                  <a:pos x="2621" y="504"/>
                </a:cxn>
                <a:cxn ang="0">
                  <a:pos x="2693" y="374"/>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endParaRPr lang="en-IN"/>
            </a:p>
          </p:txBody>
        </p:sp>
      </p:grpSp>
      <p:sp>
        <p:nvSpPr>
          <p:cNvPr id="245778"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24577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45780" name="Rectangle 20"/>
          <p:cNvSpPr>
            <a:spLocks noGrp="1" noChangeArrowheads="1"/>
          </p:cNvSpPr>
          <p:nvPr>
            <p:ph type="dt" sz="quarter" idx="2"/>
          </p:nvPr>
        </p:nvSpPr>
        <p:spPr/>
        <p:txBody>
          <a:bodyPr/>
          <a:lstStyle>
            <a:lvl1pPr>
              <a:defRPr/>
            </a:lvl1pPr>
          </a:lstStyle>
          <a:p>
            <a:fld id="{AF18AD5D-2289-4181-9034-ACD822DDB089}" type="datetimeFigureOut">
              <a:rPr lang="en-US" smtClean="0"/>
              <a:pPr/>
              <a:t>1/5/2023</a:t>
            </a:fld>
            <a:endParaRPr lang="en-IN"/>
          </a:p>
        </p:txBody>
      </p:sp>
      <p:sp>
        <p:nvSpPr>
          <p:cNvPr id="245781" name="Rectangle 21"/>
          <p:cNvSpPr>
            <a:spLocks noGrp="1" noChangeArrowheads="1"/>
          </p:cNvSpPr>
          <p:nvPr>
            <p:ph type="ftr" sz="quarter" idx="3"/>
          </p:nvPr>
        </p:nvSpPr>
        <p:spPr/>
        <p:txBody>
          <a:bodyPr/>
          <a:lstStyle>
            <a:lvl1pPr>
              <a:defRPr/>
            </a:lvl1pPr>
          </a:lstStyle>
          <a:p>
            <a:endParaRPr lang="en-IN"/>
          </a:p>
        </p:txBody>
      </p:sp>
      <p:sp>
        <p:nvSpPr>
          <p:cNvPr id="245782" name="Rectangle 22"/>
          <p:cNvSpPr>
            <a:spLocks noGrp="1" noChangeArrowheads="1"/>
          </p:cNvSpPr>
          <p:nvPr>
            <p:ph type="sldNum" sz="quarter" idx="4"/>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8CCFD648-15F9-488F-B7F7-99BE3160FA39}" type="slidenum">
              <a:rPr lang="en-IN"/>
              <a:pPr/>
              <a:t>‹#›</a:t>
            </a:fld>
            <a:endParaRPr lang="en-IN"/>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12800E84-F782-4544-8D68-BFED063CAD55}" type="slidenum">
              <a:rPr lang="en-IN"/>
              <a:pPr/>
              <a:t>‹#›</a:t>
            </a:fld>
            <a:endParaRPr lang="en-IN"/>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SmartArt Placeholder 2"/>
          <p:cNvSpPr>
            <a:spLocks noGrp="1"/>
          </p:cNvSpPr>
          <p:nvPr>
            <p:ph type="dgm" idx="1"/>
          </p:nvPr>
        </p:nvSpPr>
        <p:spPr>
          <a:xfrm>
            <a:off x="457200" y="1600200"/>
            <a:ext cx="8229600" cy="4495800"/>
          </a:xfrm>
        </p:spPr>
        <p:txBody>
          <a:bodyPr/>
          <a:lstStyle/>
          <a:p>
            <a:r>
              <a:rPr lang="en-US"/>
              <a:t>Click icon to add SmartArt graphic</a:t>
            </a:r>
            <a:endParaRPr lang="en-IN"/>
          </a:p>
        </p:txBody>
      </p:sp>
      <p:sp>
        <p:nvSpPr>
          <p:cNvPr id="4" name="Date Placeholder 3"/>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IN"/>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IN"/>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IN"/>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IN"/>
          </a:p>
        </p:txBody>
      </p:sp>
      <p:sp>
        <p:nvSpPr>
          <p:cNvPr id="9" name="Slide Number Placeholder 8"/>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144000" cy="4046538"/>
            <a:chOff x="0" y="1536"/>
            <a:chExt cx="5760" cy="2549"/>
          </a:xfrm>
        </p:grpSpPr>
        <p:sp>
          <p:nvSpPr>
            <p:cNvPr id="24576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endParaRPr lang="en-IN"/>
            </a:p>
          </p:txBody>
        </p:sp>
        <p:sp>
          <p:nvSpPr>
            <p:cNvPr id="245764" name="Freeform 4"/>
            <p:cNvSpPr>
              <a:spLocks/>
            </p:cNvSpPr>
            <p:nvPr userDrawn="1"/>
          </p:nvSpPr>
          <p:spPr bwMode="hidden">
            <a:xfrm>
              <a:off x="0" y="2664"/>
              <a:ext cx="2688" cy="1224"/>
            </a:xfrm>
            <a:custGeom>
              <a:avLst/>
              <a:gdLst/>
              <a:ahLst/>
              <a:cxnLst>
                <a:cxn ang="0">
                  <a:pos x="0" y="0"/>
                </a:cxn>
                <a:cxn ang="0">
                  <a:pos x="960" y="552"/>
                </a:cxn>
                <a:cxn ang="0">
                  <a:pos x="1968" y="264"/>
                </a:cxn>
                <a:cxn ang="0">
                  <a:pos x="2028" y="270"/>
                </a:cxn>
                <a:cxn ang="0">
                  <a:pos x="2661" y="528"/>
                </a:cxn>
                <a:cxn ang="0">
                  <a:pos x="2688" y="648"/>
                </a:cxn>
                <a:cxn ang="0">
                  <a:pos x="2304" y="1080"/>
                </a:cxn>
                <a:cxn ang="0">
                  <a:pos x="1584" y="1224"/>
                </a:cxn>
                <a:cxn ang="0">
                  <a:pos x="1296" y="936"/>
                </a:cxn>
                <a:cxn ang="0">
                  <a:pos x="864" y="1032"/>
                </a:cxn>
                <a:cxn ang="0">
                  <a:pos x="0" y="552"/>
                </a:cxn>
                <a:cxn ang="0">
                  <a:pos x="0" y="0"/>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a:effectLst/>
          </p:spPr>
          <p:txBody>
            <a:bodyPr/>
            <a:lstStyle/>
            <a:p>
              <a:endParaRPr lang="en-IN"/>
            </a:p>
          </p:txBody>
        </p:sp>
        <p:sp>
          <p:nvSpPr>
            <p:cNvPr id="245765" name="Freeform 5"/>
            <p:cNvSpPr>
              <a:spLocks/>
            </p:cNvSpPr>
            <p:nvPr userDrawn="1"/>
          </p:nvSpPr>
          <p:spPr bwMode="hidden">
            <a:xfrm>
              <a:off x="3359" y="1536"/>
              <a:ext cx="2401" cy="1232"/>
            </a:xfrm>
            <a:custGeom>
              <a:avLst/>
              <a:gdLst/>
              <a:ahLst/>
              <a:cxnLst>
                <a:cxn ang="0">
                  <a:pos x="2208" y="15"/>
                </a:cxn>
                <a:cxn ang="0">
                  <a:pos x="2088" y="57"/>
                </a:cxn>
                <a:cxn ang="0">
                  <a:pos x="1951" y="99"/>
                </a:cxn>
                <a:cxn ang="0">
                  <a:pos x="1704" y="135"/>
                </a:cxn>
                <a:cxn ang="0">
                  <a:pos x="1314" y="177"/>
                </a:cxn>
                <a:cxn ang="0">
                  <a:pos x="1176" y="189"/>
                </a:cxn>
                <a:cxn ang="0">
                  <a:pos x="1122" y="195"/>
                </a:cxn>
                <a:cxn ang="0">
                  <a:pos x="1075" y="231"/>
                </a:cxn>
                <a:cxn ang="0">
                  <a:pos x="924" y="321"/>
                </a:cxn>
                <a:cxn ang="0">
                  <a:pos x="840" y="369"/>
                </a:cxn>
                <a:cxn ang="0">
                  <a:pos x="630" y="458"/>
                </a:cxn>
                <a:cxn ang="0">
                  <a:pos x="529" y="500"/>
                </a:cxn>
                <a:cxn ang="0">
                  <a:pos x="487" y="542"/>
                </a:cxn>
                <a:cxn ang="0">
                  <a:pos x="457" y="590"/>
                </a:cxn>
                <a:cxn ang="0">
                  <a:pos x="402" y="638"/>
                </a:cxn>
                <a:cxn ang="0">
                  <a:pos x="330" y="758"/>
                </a:cxn>
                <a:cxn ang="0">
                  <a:pos x="312" y="788"/>
                </a:cxn>
                <a:cxn ang="0">
                  <a:pos x="252" y="824"/>
                </a:cxn>
                <a:cxn ang="0">
                  <a:pos x="84" y="926"/>
                </a:cxn>
                <a:cxn ang="0">
                  <a:pos x="0" y="992"/>
                </a:cxn>
                <a:cxn ang="0">
                  <a:pos x="12" y="1040"/>
                </a:cxn>
                <a:cxn ang="0">
                  <a:pos x="132" y="1034"/>
                </a:cxn>
                <a:cxn ang="0">
                  <a:pos x="336" y="980"/>
                </a:cxn>
                <a:cxn ang="0">
                  <a:pos x="529" y="896"/>
                </a:cxn>
                <a:cxn ang="0">
                  <a:pos x="576" y="872"/>
                </a:cxn>
                <a:cxn ang="0">
                  <a:pos x="714" y="848"/>
                </a:cxn>
                <a:cxn ang="0">
                  <a:pos x="966" y="794"/>
                </a:cxn>
                <a:cxn ang="0">
                  <a:pos x="1212" y="782"/>
                </a:cxn>
                <a:cxn ang="0">
                  <a:pos x="1416" y="872"/>
                </a:cxn>
                <a:cxn ang="0">
                  <a:pos x="1464" y="932"/>
                </a:cxn>
                <a:cxn ang="0">
                  <a:pos x="1440" y="992"/>
                </a:cxn>
                <a:cxn ang="0">
                  <a:pos x="1302" y="1040"/>
                </a:cxn>
                <a:cxn ang="0">
                  <a:pos x="1158" y="1100"/>
                </a:cxn>
                <a:cxn ang="0">
                  <a:pos x="1093" y="1148"/>
                </a:cxn>
                <a:cxn ang="0">
                  <a:pos x="1075" y="1208"/>
                </a:cxn>
                <a:cxn ang="0">
                  <a:pos x="1093" y="1232"/>
                </a:cxn>
                <a:cxn ang="0">
                  <a:pos x="1152" y="1226"/>
                </a:cxn>
                <a:cxn ang="0">
                  <a:pos x="1332" y="1208"/>
                </a:cxn>
                <a:cxn ang="0">
                  <a:pos x="1434" y="1184"/>
                </a:cxn>
                <a:cxn ang="0">
                  <a:pos x="1464" y="1172"/>
                </a:cxn>
                <a:cxn ang="0">
                  <a:pos x="1578" y="1130"/>
                </a:cxn>
                <a:cxn ang="0">
                  <a:pos x="1758" y="1064"/>
                </a:cxn>
                <a:cxn ang="0">
                  <a:pos x="1872" y="962"/>
                </a:cxn>
                <a:cxn ang="0">
                  <a:pos x="1986" y="800"/>
                </a:cxn>
                <a:cxn ang="0">
                  <a:pos x="2166" y="650"/>
                </a:cxn>
                <a:cxn ang="0">
                  <a:pos x="2257" y="590"/>
                </a:cxn>
                <a:cxn ang="0">
                  <a:pos x="2400" y="57"/>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endParaRPr lang="en-IN"/>
            </a:p>
          </p:txBody>
        </p:sp>
        <p:sp>
          <p:nvSpPr>
            <p:cNvPr id="24576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5767" name="Freeform 7"/>
            <p:cNvSpPr>
              <a:spLocks/>
            </p:cNvSpPr>
            <p:nvPr userDrawn="1"/>
          </p:nvSpPr>
          <p:spPr bwMode="hidden">
            <a:xfrm>
              <a:off x="3599" y="2477"/>
              <a:ext cx="186" cy="120"/>
            </a:xfrm>
            <a:custGeom>
              <a:avLst/>
              <a:gdLst/>
              <a:ahLst/>
              <a:cxnLst>
                <a:cxn ang="0">
                  <a:pos x="185" y="0"/>
                </a:cxn>
                <a:cxn ang="0">
                  <a:pos x="185" y="6"/>
                </a:cxn>
                <a:cxn ang="0">
                  <a:pos x="185" y="18"/>
                </a:cxn>
                <a:cxn ang="0">
                  <a:pos x="185" y="36"/>
                </a:cxn>
                <a:cxn ang="0">
                  <a:pos x="179" y="54"/>
                </a:cxn>
                <a:cxn ang="0">
                  <a:pos x="161" y="72"/>
                </a:cxn>
                <a:cxn ang="0">
                  <a:pos x="137" y="96"/>
                </a:cxn>
                <a:cxn ang="0">
                  <a:pos x="101" y="108"/>
                </a:cxn>
                <a:cxn ang="0">
                  <a:pos x="47" y="120"/>
                </a:cxn>
                <a:cxn ang="0">
                  <a:pos x="29" y="120"/>
                </a:cxn>
                <a:cxn ang="0">
                  <a:pos x="17" y="114"/>
                </a:cxn>
                <a:cxn ang="0">
                  <a:pos x="0" y="96"/>
                </a:cxn>
                <a:cxn ang="0">
                  <a:pos x="0" y="78"/>
                </a:cxn>
                <a:cxn ang="0">
                  <a:pos x="0" y="72"/>
                </a:cxn>
                <a:cxn ang="0">
                  <a:pos x="185" y="0"/>
                </a:cxn>
                <a:cxn ang="0">
                  <a:pos x="185" y="0"/>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w="9525">
              <a:noFill/>
              <a:round/>
              <a:headEnd/>
              <a:tailEnd/>
            </a:ln>
          </p:spPr>
          <p:txBody>
            <a:bodyPr/>
            <a:lstStyle/>
            <a:p>
              <a:endParaRPr lang="en-IN"/>
            </a:p>
          </p:txBody>
        </p:sp>
        <p:sp>
          <p:nvSpPr>
            <p:cNvPr id="245768" name="Freeform 8"/>
            <p:cNvSpPr>
              <a:spLocks/>
            </p:cNvSpPr>
            <p:nvPr userDrawn="1"/>
          </p:nvSpPr>
          <p:spPr bwMode="hidden">
            <a:xfrm>
              <a:off x="3779" y="2393"/>
              <a:ext cx="185" cy="120"/>
            </a:xfrm>
            <a:custGeom>
              <a:avLst/>
              <a:gdLst/>
              <a:ahLst/>
              <a:cxnLst>
                <a:cxn ang="0">
                  <a:pos x="185" y="0"/>
                </a:cxn>
                <a:cxn ang="0">
                  <a:pos x="185" y="6"/>
                </a:cxn>
                <a:cxn ang="0">
                  <a:pos x="179" y="24"/>
                </a:cxn>
                <a:cxn ang="0">
                  <a:pos x="167" y="42"/>
                </a:cxn>
                <a:cxn ang="0">
                  <a:pos x="149" y="66"/>
                </a:cxn>
                <a:cxn ang="0">
                  <a:pos x="131" y="90"/>
                </a:cxn>
                <a:cxn ang="0">
                  <a:pos x="102" y="108"/>
                </a:cxn>
                <a:cxn ang="0">
                  <a:pos x="66" y="120"/>
                </a:cxn>
                <a:cxn ang="0">
                  <a:pos x="18" y="120"/>
                </a:cxn>
                <a:cxn ang="0">
                  <a:pos x="0" y="60"/>
                </a:cxn>
                <a:cxn ang="0">
                  <a:pos x="185" y="0"/>
                </a:cxn>
                <a:cxn ang="0">
                  <a:pos x="185" y="0"/>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w="9525">
              <a:noFill/>
              <a:round/>
              <a:headEnd/>
              <a:tailEnd/>
            </a:ln>
          </p:spPr>
          <p:txBody>
            <a:bodyPr/>
            <a:lstStyle/>
            <a:p>
              <a:endParaRPr lang="en-IN"/>
            </a:p>
          </p:txBody>
        </p:sp>
        <p:sp>
          <p:nvSpPr>
            <p:cNvPr id="245769" name="Freeform 9"/>
            <p:cNvSpPr>
              <a:spLocks/>
            </p:cNvSpPr>
            <p:nvPr userDrawn="1"/>
          </p:nvSpPr>
          <p:spPr bwMode="hidden">
            <a:xfrm>
              <a:off x="3839" y="1836"/>
              <a:ext cx="528" cy="275"/>
            </a:xfrm>
            <a:custGeom>
              <a:avLst/>
              <a:gdLst/>
              <a:ahLst/>
              <a:cxnLst>
                <a:cxn ang="0">
                  <a:pos x="0" y="275"/>
                </a:cxn>
                <a:cxn ang="0">
                  <a:pos x="0" y="269"/>
                </a:cxn>
                <a:cxn ang="0">
                  <a:pos x="6" y="251"/>
                </a:cxn>
                <a:cxn ang="0">
                  <a:pos x="6" y="239"/>
                </a:cxn>
                <a:cxn ang="0">
                  <a:pos x="12" y="227"/>
                </a:cxn>
                <a:cxn ang="0">
                  <a:pos x="18" y="221"/>
                </a:cxn>
                <a:cxn ang="0">
                  <a:pos x="36" y="215"/>
                </a:cxn>
                <a:cxn ang="0">
                  <a:pos x="77" y="203"/>
                </a:cxn>
                <a:cxn ang="0">
                  <a:pos x="137" y="179"/>
                </a:cxn>
                <a:cxn ang="0">
                  <a:pos x="209" y="143"/>
                </a:cxn>
                <a:cxn ang="0">
                  <a:pos x="251" y="120"/>
                </a:cxn>
                <a:cxn ang="0">
                  <a:pos x="299" y="96"/>
                </a:cxn>
                <a:cxn ang="0">
                  <a:pos x="394" y="48"/>
                </a:cxn>
                <a:cxn ang="0">
                  <a:pos x="442" y="30"/>
                </a:cxn>
                <a:cxn ang="0">
                  <a:pos x="478" y="12"/>
                </a:cxn>
                <a:cxn ang="0">
                  <a:pos x="502" y="6"/>
                </a:cxn>
                <a:cxn ang="0">
                  <a:pos x="520" y="0"/>
                </a:cxn>
                <a:cxn ang="0">
                  <a:pos x="526" y="0"/>
                </a:cxn>
                <a:cxn ang="0">
                  <a:pos x="520" y="6"/>
                </a:cxn>
                <a:cxn ang="0">
                  <a:pos x="508" y="12"/>
                </a:cxn>
                <a:cxn ang="0">
                  <a:pos x="484" y="24"/>
                </a:cxn>
                <a:cxn ang="0">
                  <a:pos x="460" y="42"/>
                </a:cxn>
                <a:cxn ang="0">
                  <a:pos x="436" y="54"/>
                </a:cxn>
                <a:cxn ang="0">
                  <a:pos x="394" y="78"/>
                </a:cxn>
                <a:cxn ang="0">
                  <a:pos x="340" y="108"/>
                </a:cxn>
                <a:cxn ang="0">
                  <a:pos x="275" y="143"/>
                </a:cxn>
                <a:cxn ang="0">
                  <a:pos x="131" y="221"/>
                </a:cxn>
                <a:cxn ang="0">
                  <a:pos x="65" y="251"/>
                </a:cxn>
                <a:cxn ang="0">
                  <a:pos x="0" y="275"/>
                </a:cxn>
                <a:cxn ang="0">
                  <a:pos x="0" y="275"/>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w="9525">
              <a:noFill/>
              <a:round/>
              <a:headEnd/>
              <a:tailEnd/>
            </a:ln>
          </p:spPr>
          <p:txBody>
            <a:bodyPr/>
            <a:lstStyle/>
            <a:p>
              <a:endParaRPr lang="en-IN"/>
            </a:p>
          </p:txBody>
        </p:sp>
        <p:sp>
          <p:nvSpPr>
            <p:cNvPr id="245770" name="Freeform 10"/>
            <p:cNvSpPr>
              <a:spLocks/>
            </p:cNvSpPr>
            <p:nvPr userDrawn="1"/>
          </p:nvSpPr>
          <p:spPr bwMode="hidden">
            <a:xfrm>
              <a:off x="3676" y="2015"/>
              <a:ext cx="721" cy="306"/>
            </a:xfrm>
            <a:custGeom>
              <a:avLst/>
              <a:gdLst/>
              <a:ahLst/>
              <a:cxnLst>
                <a:cxn ang="0">
                  <a:pos x="48" y="216"/>
                </a:cxn>
                <a:cxn ang="0">
                  <a:pos x="30" y="252"/>
                </a:cxn>
                <a:cxn ang="0">
                  <a:pos x="12" y="282"/>
                </a:cxn>
                <a:cxn ang="0">
                  <a:pos x="6" y="300"/>
                </a:cxn>
                <a:cxn ang="0">
                  <a:pos x="0" y="306"/>
                </a:cxn>
                <a:cxn ang="0">
                  <a:pos x="48" y="276"/>
                </a:cxn>
                <a:cxn ang="0">
                  <a:pos x="84" y="252"/>
                </a:cxn>
                <a:cxn ang="0">
                  <a:pos x="108" y="234"/>
                </a:cxn>
                <a:cxn ang="0">
                  <a:pos x="120" y="228"/>
                </a:cxn>
                <a:cxn ang="0">
                  <a:pos x="126" y="228"/>
                </a:cxn>
                <a:cxn ang="0">
                  <a:pos x="144" y="222"/>
                </a:cxn>
                <a:cxn ang="0">
                  <a:pos x="168" y="216"/>
                </a:cxn>
                <a:cxn ang="0">
                  <a:pos x="198" y="204"/>
                </a:cxn>
                <a:cxn ang="0">
                  <a:pos x="275" y="180"/>
                </a:cxn>
                <a:cxn ang="0">
                  <a:pos x="371" y="156"/>
                </a:cxn>
                <a:cxn ang="0">
                  <a:pos x="461" y="126"/>
                </a:cxn>
                <a:cxn ang="0">
                  <a:pos x="544" y="102"/>
                </a:cxn>
                <a:cxn ang="0">
                  <a:pos x="574" y="90"/>
                </a:cxn>
                <a:cxn ang="0">
                  <a:pos x="604" y="84"/>
                </a:cxn>
                <a:cxn ang="0">
                  <a:pos x="622" y="78"/>
                </a:cxn>
                <a:cxn ang="0">
                  <a:pos x="628" y="72"/>
                </a:cxn>
                <a:cxn ang="0">
                  <a:pos x="634" y="66"/>
                </a:cxn>
                <a:cxn ang="0">
                  <a:pos x="652" y="60"/>
                </a:cxn>
                <a:cxn ang="0">
                  <a:pos x="694" y="30"/>
                </a:cxn>
                <a:cxn ang="0">
                  <a:pos x="712" y="18"/>
                </a:cxn>
                <a:cxn ang="0">
                  <a:pos x="718" y="6"/>
                </a:cxn>
                <a:cxn ang="0">
                  <a:pos x="712" y="0"/>
                </a:cxn>
                <a:cxn ang="0">
                  <a:pos x="688" y="0"/>
                </a:cxn>
                <a:cxn ang="0">
                  <a:pos x="628" y="0"/>
                </a:cxn>
                <a:cxn ang="0">
                  <a:pos x="580" y="0"/>
                </a:cxn>
                <a:cxn ang="0">
                  <a:pos x="544" y="0"/>
                </a:cxn>
                <a:cxn ang="0">
                  <a:pos x="514" y="18"/>
                </a:cxn>
                <a:cxn ang="0">
                  <a:pos x="485" y="42"/>
                </a:cxn>
                <a:cxn ang="0">
                  <a:pos x="467" y="54"/>
                </a:cxn>
                <a:cxn ang="0">
                  <a:pos x="449" y="60"/>
                </a:cxn>
                <a:cxn ang="0">
                  <a:pos x="425" y="60"/>
                </a:cxn>
                <a:cxn ang="0">
                  <a:pos x="389" y="66"/>
                </a:cxn>
                <a:cxn ang="0">
                  <a:pos x="347" y="84"/>
                </a:cxn>
                <a:cxn ang="0">
                  <a:pos x="311" y="108"/>
                </a:cxn>
                <a:cxn ang="0">
                  <a:pos x="287" y="126"/>
                </a:cxn>
                <a:cxn ang="0">
                  <a:pos x="275" y="132"/>
                </a:cxn>
                <a:cxn ang="0">
                  <a:pos x="257" y="138"/>
                </a:cxn>
                <a:cxn ang="0">
                  <a:pos x="221" y="138"/>
                </a:cxn>
                <a:cxn ang="0">
                  <a:pos x="186" y="138"/>
                </a:cxn>
                <a:cxn ang="0">
                  <a:pos x="180" y="138"/>
                </a:cxn>
                <a:cxn ang="0">
                  <a:pos x="174" y="138"/>
                </a:cxn>
                <a:cxn ang="0">
                  <a:pos x="114" y="162"/>
                </a:cxn>
                <a:cxn ang="0">
                  <a:pos x="48" y="216"/>
                </a:cxn>
                <a:cxn ang="0">
                  <a:pos x="48" y="216"/>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w="9525">
              <a:noFill/>
              <a:round/>
              <a:headEnd/>
              <a:tailEnd/>
            </a:ln>
          </p:spPr>
          <p:txBody>
            <a:bodyPr/>
            <a:lstStyle/>
            <a:p>
              <a:endParaRPr lang="en-IN"/>
            </a:p>
          </p:txBody>
        </p:sp>
        <p:sp>
          <p:nvSpPr>
            <p:cNvPr id="245771" name="Freeform 11"/>
            <p:cNvSpPr>
              <a:spLocks/>
            </p:cNvSpPr>
            <p:nvPr userDrawn="1"/>
          </p:nvSpPr>
          <p:spPr bwMode="hidden">
            <a:xfrm>
              <a:off x="3358" y="1890"/>
              <a:ext cx="2400" cy="881"/>
            </a:xfrm>
            <a:custGeom>
              <a:avLst/>
              <a:gdLst/>
              <a:ahLst/>
              <a:cxnLst>
                <a:cxn ang="0">
                  <a:pos x="2231" y="54"/>
                </a:cxn>
                <a:cxn ang="0">
                  <a:pos x="2189" y="54"/>
                </a:cxn>
                <a:cxn ang="0">
                  <a:pos x="2147" y="66"/>
                </a:cxn>
                <a:cxn ang="0">
                  <a:pos x="2021" y="101"/>
                </a:cxn>
                <a:cxn ang="0">
                  <a:pos x="1956" y="119"/>
                </a:cxn>
                <a:cxn ang="0">
                  <a:pos x="1860" y="167"/>
                </a:cxn>
                <a:cxn ang="0">
                  <a:pos x="1836" y="245"/>
                </a:cxn>
                <a:cxn ang="0">
                  <a:pos x="1842" y="305"/>
                </a:cxn>
                <a:cxn ang="0">
                  <a:pos x="1758" y="317"/>
                </a:cxn>
                <a:cxn ang="0">
                  <a:pos x="1597" y="263"/>
                </a:cxn>
                <a:cxn ang="0">
                  <a:pos x="1507" y="257"/>
                </a:cxn>
                <a:cxn ang="0">
                  <a:pos x="1399" y="311"/>
                </a:cxn>
                <a:cxn ang="0">
                  <a:pos x="1334" y="353"/>
                </a:cxn>
                <a:cxn ang="0">
                  <a:pos x="1310" y="359"/>
                </a:cxn>
                <a:cxn ang="0">
                  <a:pos x="1214" y="371"/>
                </a:cxn>
                <a:cxn ang="0">
                  <a:pos x="1160" y="365"/>
                </a:cxn>
                <a:cxn ang="0">
                  <a:pos x="1053" y="371"/>
                </a:cxn>
                <a:cxn ang="0">
                  <a:pos x="957" y="383"/>
                </a:cxn>
                <a:cxn ang="0">
                  <a:pos x="921" y="401"/>
                </a:cxn>
                <a:cxn ang="0">
                  <a:pos x="819" y="419"/>
                </a:cxn>
                <a:cxn ang="0">
                  <a:pos x="778" y="419"/>
                </a:cxn>
                <a:cxn ang="0">
                  <a:pos x="664" y="437"/>
                </a:cxn>
                <a:cxn ang="0">
                  <a:pos x="598" y="473"/>
                </a:cxn>
                <a:cxn ang="0">
                  <a:pos x="503" y="467"/>
                </a:cxn>
                <a:cxn ang="0">
                  <a:pos x="431" y="491"/>
                </a:cxn>
                <a:cxn ang="0">
                  <a:pos x="413" y="539"/>
                </a:cxn>
                <a:cxn ang="0">
                  <a:pos x="347" y="569"/>
                </a:cxn>
                <a:cxn ang="0">
                  <a:pos x="222" y="599"/>
                </a:cxn>
                <a:cxn ang="0">
                  <a:pos x="138" y="647"/>
                </a:cxn>
                <a:cxn ang="0">
                  <a:pos x="108" y="659"/>
                </a:cxn>
                <a:cxn ang="0">
                  <a:pos x="0" y="671"/>
                </a:cxn>
                <a:cxn ang="0">
                  <a:pos x="84" y="695"/>
                </a:cxn>
                <a:cxn ang="0">
                  <a:pos x="263" y="653"/>
                </a:cxn>
                <a:cxn ang="0">
                  <a:pos x="473" y="569"/>
                </a:cxn>
                <a:cxn ang="0">
                  <a:pos x="568" y="521"/>
                </a:cxn>
                <a:cxn ang="0">
                  <a:pos x="646" y="515"/>
                </a:cxn>
                <a:cxn ang="0">
                  <a:pos x="873" y="461"/>
                </a:cxn>
                <a:cxn ang="0">
                  <a:pos x="1148" y="425"/>
                </a:cxn>
                <a:cxn ang="0">
                  <a:pos x="1292" y="461"/>
                </a:cxn>
                <a:cxn ang="0">
                  <a:pos x="1417" y="533"/>
                </a:cxn>
                <a:cxn ang="0">
                  <a:pos x="1435" y="617"/>
                </a:cxn>
                <a:cxn ang="0">
                  <a:pos x="1376" y="653"/>
                </a:cxn>
                <a:cxn ang="0">
                  <a:pos x="1226" y="701"/>
                </a:cxn>
                <a:cxn ang="0">
                  <a:pos x="1112" y="755"/>
                </a:cxn>
                <a:cxn ang="0">
                  <a:pos x="1065" y="809"/>
                </a:cxn>
                <a:cxn ang="0">
                  <a:pos x="1077" y="869"/>
                </a:cxn>
                <a:cxn ang="0">
                  <a:pos x="1106" y="881"/>
                </a:cxn>
                <a:cxn ang="0">
                  <a:pos x="1208" y="869"/>
                </a:cxn>
                <a:cxn ang="0">
                  <a:pos x="1388" y="857"/>
                </a:cxn>
                <a:cxn ang="0">
                  <a:pos x="1441" y="851"/>
                </a:cxn>
                <a:cxn ang="0">
                  <a:pos x="1483" y="833"/>
                </a:cxn>
                <a:cxn ang="0">
                  <a:pos x="1675" y="743"/>
                </a:cxn>
                <a:cxn ang="0">
                  <a:pos x="1806" y="689"/>
                </a:cxn>
                <a:cxn ang="0">
                  <a:pos x="1884" y="581"/>
                </a:cxn>
                <a:cxn ang="0">
                  <a:pos x="2039" y="389"/>
                </a:cxn>
                <a:cxn ang="0">
                  <a:pos x="2207" y="269"/>
                </a:cxn>
                <a:cxn ang="0">
                  <a:pos x="2249" y="239"/>
                </a:cxn>
                <a:cxn ang="0">
                  <a:pos x="2392" y="0"/>
                </a:cxn>
                <a:cxn ang="0">
                  <a:pos x="2302" y="36"/>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w="9525">
              <a:noFill/>
              <a:round/>
              <a:headEnd/>
              <a:tailEnd/>
            </a:ln>
          </p:spPr>
          <p:txBody>
            <a:bodyPr/>
            <a:lstStyle/>
            <a:p>
              <a:endParaRPr lang="en-IN"/>
            </a:p>
          </p:txBody>
        </p:sp>
        <p:sp>
          <p:nvSpPr>
            <p:cNvPr id="24577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5773" name="Freeform 13"/>
            <p:cNvSpPr>
              <a:spLocks/>
            </p:cNvSpPr>
            <p:nvPr userDrawn="1"/>
          </p:nvSpPr>
          <p:spPr bwMode="hidden">
            <a:xfrm>
              <a:off x="5327" y="1642"/>
              <a:ext cx="5" cy="1"/>
            </a:xfrm>
            <a:custGeom>
              <a:avLst/>
              <a:gdLst/>
              <a:ahLst/>
              <a:cxnLst>
                <a:cxn ang="0">
                  <a:pos x="0" y="0"/>
                </a:cxn>
                <a:cxn ang="0">
                  <a:pos x="5" y="0"/>
                </a:cxn>
                <a:cxn ang="0">
                  <a:pos x="0" y="0"/>
                </a:cxn>
                <a:cxn ang="0">
                  <a:pos x="0" y="0"/>
                </a:cxn>
              </a:cxnLst>
              <a:rect l="0" t="0" r="r" b="b"/>
              <a:pathLst>
                <a:path w="5">
                  <a:moveTo>
                    <a:pt x="0" y="0"/>
                  </a:moveTo>
                  <a:lnTo>
                    <a:pt x="5" y="0"/>
                  </a:lnTo>
                  <a:lnTo>
                    <a:pt x="0" y="0"/>
                  </a:lnTo>
                  <a:lnTo>
                    <a:pt x="0" y="0"/>
                  </a:lnTo>
                  <a:close/>
                </a:path>
              </a:pathLst>
            </a:custGeom>
            <a:solidFill>
              <a:srgbClr val="FED1AD"/>
            </a:solidFill>
            <a:ln w="9525">
              <a:noFill/>
              <a:round/>
              <a:headEnd/>
              <a:tailEnd/>
            </a:ln>
          </p:spPr>
          <p:txBody>
            <a:bodyPr/>
            <a:lstStyle/>
            <a:p>
              <a:endParaRPr lang="en-IN"/>
            </a:p>
          </p:txBody>
        </p:sp>
        <p:sp>
          <p:nvSpPr>
            <p:cNvPr id="24577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577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577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5777" name="Freeform 17"/>
            <p:cNvSpPr>
              <a:spLocks/>
            </p:cNvSpPr>
            <p:nvPr userDrawn="1"/>
          </p:nvSpPr>
          <p:spPr bwMode="hidden">
            <a:xfrm>
              <a:off x="0" y="2994"/>
              <a:ext cx="2723" cy="1091"/>
            </a:xfrm>
            <a:custGeom>
              <a:avLst/>
              <a:gdLst/>
              <a:ahLst/>
              <a:cxnLst>
                <a:cxn ang="0">
                  <a:pos x="2370" y="72"/>
                </a:cxn>
                <a:cxn ang="0">
                  <a:pos x="2597" y="198"/>
                </a:cxn>
                <a:cxn ang="0">
                  <a:pos x="2639" y="276"/>
                </a:cxn>
                <a:cxn ang="0">
                  <a:pos x="2453" y="264"/>
                </a:cxn>
                <a:cxn ang="0">
                  <a:pos x="2297" y="204"/>
                </a:cxn>
                <a:cxn ang="0">
                  <a:pos x="2112" y="66"/>
                </a:cxn>
                <a:cxn ang="0">
                  <a:pos x="2088" y="72"/>
                </a:cxn>
                <a:cxn ang="0">
                  <a:pos x="2106" y="114"/>
                </a:cxn>
                <a:cxn ang="0">
                  <a:pos x="2412" y="552"/>
                </a:cxn>
                <a:cxn ang="0">
                  <a:pos x="2279" y="564"/>
                </a:cxn>
                <a:cxn ang="0">
                  <a:pos x="2189" y="492"/>
                </a:cxn>
                <a:cxn ang="0">
                  <a:pos x="2058" y="330"/>
                </a:cxn>
                <a:cxn ang="0">
                  <a:pos x="1991" y="234"/>
                </a:cxn>
                <a:cxn ang="0">
                  <a:pos x="1949" y="174"/>
                </a:cxn>
                <a:cxn ang="0">
                  <a:pos x="1824" y="132"/>
                </a:cxn>
                <a:cxn ang="0">
                  <a:pos x="1794" y="144"/>
                </a:cxn>
                <a:cxn ang="0">
                  <a:pos x="1895" y="222"/>
                </a:cxn>
                <a:cxn ang="0">
                  <a:pos x="1943" y="366"/>
                </a:cxn>
                <a:cxn ang="0">
                  <a:pos x="2064" y="630"/>
                </a:cxn>
                <a:cxn ang="0">
                  <a:pos x="2052" y="695"/>
                </a:cxn>
                <a:cxn ang="0">
                  <a:pos x="1955" y="683"/>
                </a:cxn>
                <a:cxn ang="0">
                  <a:pos x="1913" y="636"/>
                </a:cxn>
                <a:cxn ang="0">
                  <a:pos x="1703" y="312"/>
                </a:cxn>
                <a:cxn ang="0">
                  <a:pos x="1637" y="276"/>
                </a:cxn>
                <a:cxn ang="0">
                  <a:pos x="1643" y="318"/>
                </a:cxn>
                <a:cxn ang="0">
                  <a:pos x="1673" y="408"/>
                </a:cxn>
                <a:cxn ang="0">
                  <a:pos x="1716" y="779"/>
                </a:cxn>
                <a:cxn ang="0">
                  <a:pos x="1691" y="737"/>
                </a:cxn>
                <a:cxn ang="0">
                  <a:pos x="1613" y="582"/>
                </a:cxn>
                <a:cxn ang="0">
                  <a:pos x="1494" y="480"/>
                </a:cxn>
                <a:cxn ang="0">
                  <a:pos x="1248" y="528"/>
                </a:cxn>
                <a:cxn ang="0">
                  <a:pos x="996" y="630"/>
                </a:cxn>
                <a:cxn ang="0">
                  <a:pos x="714" y="534"/>
                </a:cxn>
                <a:cxn ang="0">
                  <a:pos x="198" y="288"/>
                </a:cxn>
                <a:cxn ang="0">
                  <a:pos x="0" y="460"/>
                </a:cxn>
                <a:cxn ang="0">
                  <a:pos x="288" y="570"/>
                </a:cxn>
                <a:cxn ang="0">
                  <a:pos x="461" y="654"/>
                </a:cxn>
                <a:cxn ang="0">
                  <a:pos x="725" y="755"/>
                </a:cxn>
                <a:cxn ang="0">
                  <a:pos x="966" y="791"/>
                </a:cxn>
                <a:cxn ang="0">
                  <a:pos x="1176" y="779"/>
                </a:cxn>
                <a:cxn ang="0">
                  <a:pos x="1278" y="791"/>
                </a:cxn>
                <a:cxn ang="0">
                  <a:pos x="1404" y="845"/>
                </a:cxn>
                <a:cxn ang="0">
                  <a:pos x="1416" y="887"/>
                </a:cxn>
                <a:cxn ang="0">
                  <a:pos x="1361" y="923"/>
                </a:cxn>
                <a:cxn ang="0">
                  <a:pos x="1385" y="1007"/>
                </a:cxn>
                <a:cxn ang="0">
                  <a:pos x="1494" y="1085"/>
                </a:cxn>
                <a:cxn ang="0">
                  <a:pos x="1697" y="1043"/>
                </a:cxn>
                <a:cxn ang="0">
                  <a:pos x="1812" y="989"/>
                </a:cxn>
                <a:cxn ang="0">
                  <a:pos x="1973" y="917"/>
                </a:cxn>
                <a:cxn ang="0">
                  <a:pos x="2201" y="899"/>
                </a:cxn>
                <a:cxn ang="0">
                  <a:pos x="2364" y="863"/>
                </a:cxn>
                <a:cxn ang="0">
                  <a:pos x="2400" y="743"/>
                </a:cxn>
                <a:cxn ang="0">
                  <a:pos x="2471" y="701"/>
                </a:cxn>
                <a:cxn ang="0">
                  <a:pos x="2621" y="504"/>
                </a:cxn>
                <a:cxn ang="0">
                  <a:pos x="2693" y="374"/>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endParaRPr lang="en-IN"/>
            </a:p>
          </p:txBody>
        </p:sp>
      </p:grpSp>
      <p:sp>
        <p:nvSpPr>
          <p:cNvPr id="245778"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24577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45780" name="Rectangle 20"/>
          <p:cNvSpPr>
            <a:spLocks noGrp="1" noChangeArrowheads="1"/>
          </p:cNvSpPr>
          <p:nvPr>
            <p:ph type="dt" sz="quarter" idx="2"/>
          </p:nvPr>
        </p:nvSpPr>
        <p:spPr/>
        <p:txBody>
          <a:bodyPr/>
          <a:lstStyle>
            <a:lvl1pPr>
              <a:defRPr/>
            </a:lvl1pPr>
          </a:lstStyle>
          <a:p>
            <a:fld id="{AF18AD5D-2289-4181-9034-ACD822DDB089}" type="datetimeFigureOut">
              <a:rPr lang="en-US" smtClean="0"/>
              <a:pPr/>
              <a:t>1/5/2023</a:t>
            </a:fld>
            <a:endParaRPr lang="en-IN"/>
          </a:p>
        </p:txBody>
      </p:sp>
      <p:sp>
        <p:nvSpPr>
          <p:cNvPr id="245781" name="Rectangle 21"/>
          <p:cNvSpPr>
            <a:spLocks noGrp="1" noChangeArrowheads="1"/>
          </p:cNvSpPr>
          <p:nvPr>
            <p:ph type="ftr" sz="quarter" idx="3"/>
          </p:nvPr>
        </p:nvSpPr>
        <p:spPr/>
        <p:txBody>
          <a:bodyPr/>
          <a:lstStyle>
            <a:lvl1pPr>
              <a:defRPr/>
            </a:lvl1pPr>
          </a:lstStyle>
          <a:p>
            <a:endParaRPr lang="en-IN"/>
          </a:p>
        </p:txBody>
      </p:sp>
      <p:sp>
        <p:nvSpPr>
          <p:cNvPr id="245782" name="Rectangle 22"/>
          <p:cNvSpPr>
            <a:spLocks noGrp="1" noChangeArrowheads="1"/>
          </p:cNvSpPr>
          <p:nvPr>
            <p:ph type="sldNum" sz="quarter" idx="4"/>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DF019A1C-C9A1-472D-A968-8A322243821B}" type="slidenum">
              <a:rPr lang="en-IN"/>
              <a:pPr/>
              <a:t>‹#›</a:t>
            </a:fld>
            <a:endParaRPr lang="en-IN"/>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SmartArt Placeholder 2"/>
          <p:cNvSpPr>
            <a:spLocks noGrp="1"/>
          </p:cNvSpPr>
          <p:nvPr>
            <p:ph type="dgm" idx="1"/>
          </p:nvPr>
        </p:nvSpPr>
        <p:spPr>
          <a:xfrm>
            <a:off x="457200" y="1600200"/>
            <a:ext cx="8229600" cy="4495800"/>
          </a:xfrm>
        </p:spPr>
        <p:txBody>
          <a:bodyPr/>
          <a:lstStyle/>
          <a:p>
            <a:r>
              <a:rPr lang="en-US"/>
              <a:t>Click icon to add SmartArt graphic</a:t>
            </a:r>
            <a:endParaRPr lang="en-IN"/>
          </a:p>
        </p:txBody>
      </p:sp>
      <p:sp>
        <p:nvSpPr>
          <p:cNvPr id="4" name="Date Placeholder 3"/>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IN"/>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IN"/>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IN"/>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a:xfrm>
            <a:off x="457200" y="6248400"/>
            <a:ext cx="2133600" cy="457200"/>
          </a:xfrm>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IN"/>
          </a:p>
        </p:txBody>
      </p:sp>
      <p:sp>
        <p:nvSpPr>
          <p:cNvPr id="9" name="Slide Number Placeholder 8"/>
          <p:cNvSpPr>
            <a:spLocks noGrp="1"/>
          </p:cNvSpPr>
          <p:nvPr>
            <p:ph type="sldNum" sz="quarter" idx="12"/>
          </p:nvPr>
        </p:nvSpPr>
        <p:spPr>
          <a:xfrm>
            <a:off x="6553200" y="6248400"/>
            <a:ext cx="2133600" cy="457200"/>
          </a:xfrm>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D1FCFCE9-2814-445A-943A-80D85504EA60}" type="slidenum">
              <a:rPr lang="en-IN"/>
              <a:pPr/>
              <a:t>‹#›</a:t>
            </a:fld>
            <a:endParaRPr lang="en-I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7FDD611-6F14-4951-A041-F37E8ACE504F}" type="slidenum">
              <a:rPr lang="en-IN"/>
              <a:pPr/>
              <a:t>‹#›</a:t>
            </a:fld>
            <a:endParaRPr lang="en-I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905B6466-34DF-4AFC-849F-C74105859A2F}" type="slidenum">
              <a:rPr lang="en-IN"/>
              <a:pPr/>
              <a:t>‹#›</a:t>
            </a:fld>
            <a:endParaRPr lang="en-I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37AF03C-2C7A-420A-81EB-D577A5E88C09}" type="slidenum">
              <a:rPr lang="en-IN"/>
              <a:pPr/>
              <a:t>‹#›</a:t>
            </a:fld>
            <a:endParaRPr lang="en-I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8D1ABE5-9785-45D4-94AD-4268B04B9612}" type="slidenum">
              <a:rPr lang="en-IN"/>
              <a:pPr/>
              <a:t>‹#›</a:t>
            </a:fld>
            <a:endParaRPr lang="en-I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F4D088EE-4059-4522-A1C7-3DB13EF3E6FD}" type="slidenum">
              <a:rPr lang="en-IN"/>
              <a:pPr/>
              <a:t>‹#›</a:t>
            </a:fld>
            <a:endParaRPr lang="en-I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0B079A1F-D734-47BF-B537-6240A9BB98D5}" type="slidenum">
              <a:rPr lang="en-IN"/>
              <a:pPr/>
              <a:t>‹#›</a:t>
            </a:fld>
            <a:endParaRPr lang="en-I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9DA86D7E-F336-4CAC-92A8-24FEC3CB4191}" type="slidenum">
              <a:rPr lang="en-IN"/>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454EC1EC-892E-449E-9189-D5EFD6536D1A}" type="slidenum">
              <a:rPr lang="en-IN"/>
              <a:pPr/>
              <a:t>‹#›</a:t>
            </a:fld>
            <a:endParaRPr lang="en-I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9E5256CA-287F-4DE1-83A2-E805C29FA233}" type="slidenum">
              <a:rPr lang="en-IN"/>
              <a:pPr/>
              <a:t>‹#›</a:t>
            </a:fld>
            <a:endParaRPr lang="en-I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FD8110EB-C61C-46A2-B5E4-B089A9135B63}" type="slidenum">
              <a:rPr lang="en-IN"/>
              <a:pPr/>
              <a:t>‹#›</a:t>
            </a:fld>
            <a:endParaRPr lang="en-I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3FA5E41-1EC3-4FBF-B14C-8C88A876D623}" type="slidenum">
              <a:rPr lang="en-IN"/>
              <a:pPr/>
              <a:t>‹#›</a:t>
            </a:fld>
            <a:endParaRPr lang="en-I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02AF4664-6502-4D72-B60D-DCECEC8A3001}" type="slidenum">
              <a:rPr lang="en-IN"/>
              <a:pPr/>
              <a:t>‹#›</a:t>
            </a:fld>
            <a:endParaRPr lang="en-I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206BDF05-B4D7-43A3-9EC0-9A1111BD5A0F}" type="slidenum">
              <a:rPr lang="en-IN"/>
              <a:pPr/>
              <a:t>‹#›</a:t>
            </a:fld>
            <a:endParaRPr lang="en-I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9B681CA-12EA-4862-B050-27AB9347CBBF}" type="slidenum">
              <a:rPr lang="en-IN"/>
              <a:pPr/>
              <a:t>‹#›</a:t>
            </a:fld>
            <a:endParaRPr lang="en-I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B76831C-366F-4889-8BDA-31FF936CFAAF}" type="slidenum">
              <a:rPr lang="en-IN"/>
              <a:pPr/>
              <a:t>‹#›</a:t>
            </a:fld>
            <a:endParaRPr lang="en-I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34430A58-69A5-4CCF-BE39-1890DDB36845}" type="slidenum">
              <a:rPr lang="en-IN"/>
              <a:pPr/>
              <a:t>‹#›</a:t>
            </a:fld>
            <a:endParaRPr lang="en-I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AD63F49D-71DF-4C71-AADC-B01FD15E28A8}" type="slidenum">
              <a:rPr lang="en-IN"/>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862A538B-ECB3-4AEE-B8A8-7937A9CAF6DB}" type="slidenum">
              <a:rPr lang="en-IN"/>
              <a:pPr/>
              <a:t>‹#›</a:t>
            </a:fld>
            <a:endParaRPr lang="en-I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A690B3CB-237D-4377-8808-33AE0DD9969B}" type="slidenum">
              <a:rPr lang="en-IN"/>
              <a:pPr/>
              <a:t>‹#›</a:t>
            </a:fld>
            <a:endParaRPr lang="en-I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B96543CE-3C9B-4CAE-A1BA-8C7FB4B6A36C}" type="slidenum">
              <a:rPr lang="en-IN"/>
              <a:pPr/>
              <a:t>‹#›</a:t>
            </a:fld>
            <a:endParaRPr lang="en-I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4994DF5A-8798-42EC-A911-DC4794FE65A0}" type="slidenum">
              <a:rPr lang="en-IN"/>
              <a:pPr/>
              <a:t>‹#›</a:t>
            </a:fld>
            <a:endParaRPr lang="en-I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F7B5141E-749F-46CE-AF32-CFBEE5152928}" type="slidenum">
              <a:rPr lang="en-IN"/>
              <a:pPr/>
              <a:t>‹#›</a:t>
            </a:fld>
            <a:endParaRPr lang="en-I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802B538-4BF5-4F27-8EF2-4E07E5F7B800}" type="slidenum">
              <a:rPr lang="en-IN"/>
              <a:pPr/>
              <a:t>‹#›</a:t>
            </a:fld>
            <a:endParaRPr lang="en-I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8D67CCE-2555-42BB-BDAC-0CC05C16B3D1}" type="slidenum">
              <a:rPr lang="en-IN"/>
              <a:pPr/>
              <a:t>‹#›</a:t>
            </a:fld>
            <a:endParaRPr lang="en-I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C461B2B-9DBE-4BDF-983C-0B2E1042AFC2}" type="slidenum">
              <a:rPr lang="en-IN"/>
              <a:pPr/>
              <a:t>‹#›</a:t>
            </a:fld>
            <a:endParaRPr lang="en-I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7B5DCDEF-A358-43CF-A16E-B69F7E73D6EF}" type="slidenum">
              <a:rPr lang="en-IN"/>
              <a:pPr/>
              <a:t>‹#›</a:t>
            </a:fld>
            <a:endParaRPr lang="en-I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300C4B1B-535E-470D-90FA-1466D2563403}" type="slidenum">
              <a:rPr lang="en-IN"/>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600200"/>
            <a:ext cx="3886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724400" y="1600200"/>
            <a:ext cx="3886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A104D265-E4FC-4648-B644-22C6E445FA16}" type="slidenum">
              <a:rPr lang="en-IN"/>
              <a:pPr/>
              <a:t>‹#›</a:t>
            </a:fld>
            <a:endParaRPr lang="en-I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2C5E4DD5-529E-40E7-B1A3-C99AD21EF069}" type="slidenum">
              <a:rPr lang="en-IN"/>
              <a:pPr/>
              <a:t>‹#›</a:t>
            </a:fld>
            <a:endParaRPr lang="en-I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A91573CA-D5A1-4F6B-9DEE-B0D73149B5FD}" type="slidenum">
              <a:rPr lang="en-IN"/>
              <a:pPr/>
              <a:t>‹#›</a:t>
            </a:fld>
            <a:endParaRPr lang="en-I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BD58C9BC-7AD6-4F33-A2A8-124D3F418AF2}" type="slidenum">
              <a:rPr lang="en-IN"/>
              <a:pPr/>
              <a:t>‹#›</a:t>
            </a:fld>
            <a:endParaRPr lang="en-I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09ADDF1E-A6CC-4EEB-8DB9-491AACCC148E}" type="slidenum">
              <a:rPr lang="en-IN"/>
              <a:pPr/>
              <a:t>‹#›</a:t>
            </a:fld>
            <a:endParaRPr lang="en-I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1999CE0E-8B80-44E0-A750-E016BD842E12}" type="slidenum">
              <a:rPr lang="en-IN"/>
              <a:pPr/>
              <a:t>‹#›</a:t>
            </a:fld>
            <a:endParaRPr lang="en-I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417B9F3-B70A-432D-8E2B-6E77A0234468}" type="slidenum">
              <a:rPr lang="en-IN"/>
              <a:pPr/>
              <a:t>‹#›</a:t>
            </a:fld>
            <a:endParaRPr lang="en-I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07C3978-EBCF-443A-AF05-AA4F5560642A}" type="slidenum">
              <a:rPr lang="en-IN"/>
              <a:pPr/>
              <a:t>‹#›</a:t>
            </a:fld>
            <a:endParaRPr lang="en-I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fld id="{AF18AD5D-2289-4181-9034-ACD822DDB089}" type="datetimeFigureOut">
              <a:rPr lang="en-US" smtClean="0"/>
              <a:pPr/>
              <a:t>1/5/2023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6AD5AC1-6C73-4256-9643-29A00B1CA7BF}" type="slidenum">
              <a:rPr lang="en-IN" smtClean="0"/>
              <a:pPr/>
              <a:t>‹#›</a:t>
            </a:fld>
            <a:endParaRPr lang="en-I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B639C6D-150B-4345-BACB-5FE5519EBD00}" type="slidenum">
              <a:rPr lang="en-IN"/>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19B81C2-4915-4B77-9D2C-F3FBE647148D}" type="datetimeFigureOut">
              <a:rPr lang="en-US" smtClean="0"/>
              <a:pPr/>
              <a:t>1/5/2023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5C07F0A-ADA2-46BD-B833-BCE564BE5D24}" type="slidenum">
              <a:rPr lang="en-IN" smtClean="0"/>
              <a:pPr/>
              <a:t>‹#›</a:t>
            </a:fld>
            <a:endParaRPr lang="en-I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079EF33-B30E-4997-8254-06DBABA84C38}" type="slidenum">
              <a:rPr lang="en-IN"/>
              <a:pPr/>
              <a:t>‹#›</a:t>
            </a:fld>
            <a:endParaRPr lang="en-I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A796DD3-D138-4768-96F0-04029A926A5B}" type="slidenum">
              <a:rPr lang="en-IN"/>
              <a:pPr/>
              <a:t>‹#›</a:t>
            </a:fld>
            <a:endParaRPr lang="en-I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A8866792-B66E-433D-B655-9A21D60C6744}" type="slidenum">
              <a:rPr lang="en-IN"/>
              <a:pPr/>
              <a:t>‹#›</a:t>
            </a:fld>
            <a:endParaRPr lang="en-I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8B3E1848-D761-4561-AE98-72E107942CE4}" type="slidenum">
              <a:rPr lang="en-IN"/>
              <a:pPr/>
              <a:t>‹#›</a:t>
            </a:fld>
            <a:endParaRPr lang="en-I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E733415B-0CBD-4ACD-976B-2829EC2D4C71}" type="slidenum">
              <a:rPr lang="en-IN"/>
              <a:pPr/>
              <a:t>‹#›</a:t>
            </a:fld>
            <a:endParaRPr lang="en-I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3DCE1241-45BD-44E8-8E4A-56EB91F34735}" type="slidenum">
              <a:rPr lang="en-IN"/>
              <a:pPr/>
              <a:t>‹#›</a:t>
            </a:fld>
            <a:endParaRPr lang="en-I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98866644-37DF-4F86-AA67-8BA6C0EDDCD6}" type="slidenum">
              <a:rPr lang="en-IN"/>
              <a:pPr/>
              <a:t>‹#›</a:t>
            </a:fld>
            <a:endParaRPr lang="en-I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0459D5B-2F46-4194-A3D9-4AF552FDDA13}" type="slidenum">
              <a:rPr lang="en-IN"/>
              <a:pPr/>
              <a:t>‹#›</a:t>
            </a:fld>
            <a:endParaRPr lang="en-I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34850C98-1166-4E46-A82C-D2505473343D}" type="slidenum">
              <a:rPr lang="en-IN"/>
              <a:pPr/>
              <a:t>‹#›</a:t>
            </a:fld>
            <a:endParaRPr lang="en-I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5AA0D85-8E21-4CFD-90A0-F2C45DA315CF}" type="slidenum">
              <a:rPr lang="en-IN"/>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e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 /><Relationship Id="rId13" Type="http://schemas.openxmlformats.org/officeDocument/2006/relationships/image" Target="../media/image10.jpeg" /><Relationship Id="rId3" Type="http://schemas.openxmlformats.org/officeDocument/2006/relationships/slideLayout" Target="../slideLayouts/slideLayout102.xml" /><Relationship Id="rId7" Type="http://schemas.openxmlformats.org/officeDocument/2006/relationships/slideLayout" Target="../slideLayouts/slideLayout106.xml" /><Relationship Id="rId12" Type="http://schemas.openxmlformats.org/officeDocument/2006/relationships/theme" Target="../theme/theme10.xml" /><Relationship Id="rId2" Type="http://schemas.openxmlformats.org/officeDocument/2006/relationships/slideLayout" Target="../slideLayouts/slideLayout101.xml" /><Relationship Id="rId1" Type="http://schemas.openxmlformats.org/officeDocument/2006/relationships/slideLayout" Target="../slideLayouts/slideLayout100.xml" /><Relationship Id="rId6" Type="http://schemas.openxmlformats.org/officeDocument/2006/relationships/slideLayout" Target="../slideLayouts/slideLayout105.xml" /><Relationship Id="rId11" Type="http://schemas.openxmlformats.org/officeDocument/2006/relationships/slideLayout" Target="../slideLayouts/slideLayout110.xml" /><Relationship Id="rId5" Type="http://schemas.openxmlformats.org/officeDocument/2006/relationships/slideLayout" Target="../slideLayouts/slideLayout104.xml" /><Relationship Id="rId10" Type="http://schemas.openxmlformats.org/officeDocument/2006/relationships/slideLayout" Target="../slideLayouts/slideLayout109.xml" /><Relationship Id="rId4" Type="http://schemas.openxmlformats.org/officeDocument/2006/relationships/slideLayout" Target="../slideLayouts/slideLayout103.xml" /><Relationship Id="rId9" Type="http://schemas.openxmlformats.org/officeDocument/2006/relationships/slideLayout" Target="../slideLayouts/slideLayout108.xml" /></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 /><Relationship Id="rId13" Type="http://schemas.openxmlformats.org/officeDocument/2006/relationships/image" Target="../media/image11.jpeg" /><Relationship Id="rId3" Type="http://schemas.openxmlformats.org/officeDocument/2006/relationships/slideLayout" Target="../slideLayouts/slideLayout113.xml" /><Relationship Id="rId7" Type="http://schemas.openxmlformats.org/officeDocument/2006/relationships/slideLayout" Target="../slideLayouts/slideLayout117.xml" /><Relationship Id="rId12" Type="http://schemas.openxmlformats.org/officeDocument/2006/relationships/theme" Target="../theme/theme11.xml" /><Relationship Id="rId2" Type="http://schemas.openxmlformats.org/officeDocument/2006/relationships/slideLayout" Target="../slideLayouts/slideLayout112.xml" /><Relationship Id="rId1" Type="http://schemas.openxmlformats.org/officeDocument/2006/relationships/slideLayout" Target="../slideLayouts/slideLayout111.xml" /><Relationship Id="rId6" Type="http://schemas.openxmlformats.org/officeDocument/2006/relationships/slideLayout" Target="../slideLayouts/slideLayout116.xml" /><Relationship Id="rId11" Type="http://schemas.openxmlformats.org/officeDocument/2006/relationships/slideLayout" Target="../slideLayouts/slideLayout121.xml" /><Relationship Id="rId5" Type="http://schemas.openxmlformats.org/officeDocument/2006/relationships/slideLayout" Target="../slideLayouts/slideLayout115.xml" /><Relationship Id="rId10" Type="http://schemas.openxmlformats.org/officeDocument/2006/relationships/slideLayout" Target="../slideLayouts/slideLayout120.xml" /><Relationship Id="rId4" Type="http://schemas.openxmlformats.org/officeDocument/2006/relationships/slideLayout" Target="../slideLayouts/slideLayout114.xml" /><Relationship Id="rId9" Type="http://schemas.openxmlformats.org/officeDocument/2006/relationships/slideLayout" Target="../slideLayouts/slideLayout119.xml" /></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 /><Relationship Id="rId13" Type="http://schemas.openxmlformats.org/officeDocument/2006/relationships/image" Target="../media/image12.jpeg" /><Relationship Id="rId3" Type="http://schemas.openxmlformats.org/officeDocument/2006/relationships/slideLayout" Target="../slideLayouts/slideLayout124.xml" /><Relationship Id="rId7" Type="http://schemas.openxmlformats.org/officeDocument/2006/relationships/slideLayout" Target="../slideLayouts/slideLayout128.xml" /><Relationship Id="rId12" Type="http://schemas.openxmlformats.org/officeDocument/2006/relationships/theme" Target="../theme/theme12.xml" /><Relationship Id="rId2" Type="http://schemas.openxmlformats.org/officeDocument/2006/relationships/slideLayout" Target="../slideLayouts/slideLayout123.xml" /><Relationship Id="rId1" Type="http://schemas.openxmlformats.org/officeDocument/2006/relationships/slideLayout" Target="../slideLayouts/slideLayout122.xml" /><Relationship Id="rId6" Type="http://schemas.openxmlformats.org/officeDocument/2006/relationships/slideLayout" Target="../slideLayouts/slideLayout127.xml" /><Relationship Id="rId11" Type="http://schemas.openxmlformats.org/officeDocument/2006/relationships/slideLayout" Target="../slideLayouts/slideLayout132.xml" /><Relationship Id="rId5" Type="http://schemas.openxmlformats.org/officeDocument/2006/relationships/slideLayout" Target="../slideLayouts/slideLayout126.xml" /><Relationship Id="rId10" Type="http://schemas.openxmlformats.org/officeDocument/2006/relationships/slideLayout" Target="../slideLayouts/slideLayout131.xml" /><Relationship Id="rId4" Type="http://schemas.openxmlformats.org/officeDocument/2006/relationships/slideLayout" Target="../slideLayouts/slideLayout125.xml" /><Relationship Id="rId9" Type="http://schemas.openxmlformats.org/officeDocument/2006/relationships/slideLayout" Target="../slideLayouts/slideLayout130.xml" /></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 /><Relationship Id="rId13" Type="http://schemas.openxmlformats.org/officeDocument/2006/relationships/image" Target="../media/image13.jpeg" /><Relationship Id="rId3" Type="http://schemas.openxmlformats.org/officeDocument/2006/relationships/slideLayout" Target="../slideLayouts/slideLayout135.xml" /><Relationship Id="rId7" Type="http://schemas.openxmlformats.org/officeDocument/2006/relationships/slideLayout" Target="../slideLayouts/slideLayout139.xml" /><Relationship Id="rId12" Type="http://schemas.openxmlformats.org/officeDocument/2006/relationships/theme" Target="../theme/theme13.xml" /><Relationship Id="rId2" Type="http://schemas.openxmlformats.org/officeDocument/2006/relationships/slideLayout" Target="../slideLayouts/slideLayout134.xml" /><Relationship Id="rId1" Type="http://schemas.openxmlformats.org/officeDocument/2006/relationships/slideLayout" Target="../slideLayouts/slideLayout133.xml" /><Relationship Id="rId6" Type="http://schemas.openxmlformats.org/officeDocument/2006/relationships/slideLayout" Target="../slideLayouts/slideLayout138.xml" /><Relationship Id="rId11" Type="http://schemas.openxmlformats.org/officeDocument/2006/relationships/slideLayout" Target="../slideLayouts/slideLayout143.xml" /><Relationship Id="rId5" Type="http://schemas.openxmlformats.org/officeDocument/2006/relationships/slideLayout" Target="../slideLayouts/slideLayout137.xml" /><Relationship Id="rId10" Type="http://schemas.openxmlformats.org/officeDocument/2006/relationships/slideLayout" Target="../slideLayouts/slideLayout142.xml" /><Relationship Id="rId4" Type="http://schemas.openxmlformats.org/officeDocument/2006/relationships/slideLayout" Target="../slideLayouts/slideLayout136.xml" /><Relationship Id="rId9" Type="http://schemas.openxmlformats.org/officeDocument/2006/relationships/slideLayout" Target="../slideLayouts/slideLayout141.xml" /></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 /><Relationship Id="rId13" Type="http://schemas.openxmlformats.org/officeDocument/2006/relationships/image" Target="../media/image14.jpeg" /><Relationship Id="rId3" Type="http://schemas.openxmlformats.org/officeDocument/2006/relationships/slideLayout" Target="../slideLayouts/slideLayout146.xml" /><Relationship Id="rId7" Type="http://schemas.openxmlformats.org/officeDocument/2006/relationships/slideLayout" Target="../slideLayouts/slideLayout150.xml" /><Relationship Id="rId12" Type="http://schemas.openxmlformats.org/officeDocument/2006/relationships/theme" Target="../theme/theme14.xml" /><Relationship Id="rId2" Type="http://schemas.openxmlformats.org/officeDocument/2006/relationships/slideLayout" Target="../slideLayouts/slideLayout145.xml" /><Relationship Id="rId1" Type="http://schemas.openxmlformats.org/officeDocument/2006/relationships/slideLayout" Target="../slideLayouts/slideLayout144.xml" /><Relationship Id="rId6" Type="http://schemas.openxmlformats.org/officeDocument/2006/relationships/slideLayout" Target="../slideLayouts/slideLayout149.xml" /><Relationship Id="rId11" Type="http://schemas.openxmlformats.org/officeDocument/2006/relationships/slideLayout" Target="../slideLayouts/slideLayout154.xml" /><Relationship Id="rId5" Type="http://schemas.openxmlformats.org/officeDocument/2006/relationships/slideLayout" Target="../slideLayouts/slideLayout148.xml" /><Relationship Id="rId10" Type="http://schemas.openxmlformats.org/officeDocument/2006/relationships/slideLayout" Target="../slideLayouts/slideLayout153.xml" /><Relationship Id="rId4" Type="http://schemas.openxmlformats.org/officeDocument/2006/relationships/slideLayout" Target="../slideLayouts/slideLayout147.xml" /><Relationship Id="rId9" Type="http://schemas.openxmlformats.org/officeDocument/2006/relationships/slideLayout" Target="../slideLayouts/slideLayout152.xml" /></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 /><Relationship Id="rId13" Type="http://schemas.openxmlformats.org/officeDocument/2006/relationships/image" Target="../media/image15.jpeg" /><Relationship Id="rId3" Type="http://schemas.openxmlformats.org/officeDocument/2006/relationships/slideLayout" Target="../slideLayouts/slideLayout157.xml" /><Relationship Id="rId7" Type="http://schemas.openxmlformats.org/officeDocument/2006/relationships/slideLayout" Target="../slideLayouts/slideLayout161.xml" /><Relationship Id="rId12" Type="http://schemas.openxmlformats.org/officeDocument/2006/relationships/theme" Target="../theme/theme15.xml" /><Relationship Id="rId2" Type="http://schemas.openxmlformats.org/officeDocument/2006/relationships/slideLayout" Target="../slideLayouts/slideLayout156.xml" /><Relationship Id="rId1" Type="http://schemas.openxmlformats.org/officeDocument/2006/relationships/slideLayout" Target="../slideLayouts/slideLayout155.xml" /><Relationship Id="rId6" Type="http://schemas.openxmlformats.org/officeDocument/2006/relationships/slideLayout" Target="../slideLayouts/slideLayout160.xml" /><Relationship Id="rId11" Type="http://schemas.openxmlformats.org/officeDocument/2006/relationships/slideLayout" Target="../slideLayouts/slideLayout165.xml" /><Relationship Id="rId5" Type="http://schemas.openxmlformats.org/officeDocument/2006/relationships/slideLayout" Target="../slideLayouts/slideLayout159.xml" /><Relationship Id="rId10" Type="http://schemas.openxmlformats.org/officeDocument/2006/relationships/slideLayout" Target="../slideLayouts/slideLayout164.xml" /><Relationship Id="rId4" Type="http://schemas.openxmlformats.org/officeDocument/2006/relationships/slideLayout" Target="../slideLayouts/slideLayout158.xml" /><Relationship Id="rId9" Type="http://schemas.openxmlformats.org/officeDocument/2006/relationships/slideLayout" Target="../slideLayouts/slideLayout163.xml" /></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 /><Relationship Id="rId13" Type="http://schemas.openxmlformats.org/officeDocument/2006/relationships/image" Target="../media/image16.jpeg" /><Relationship Id="rId3" Type="http://schemas.openxmlformats.org/officeDocument/2006/relationships/slideLayout" Target="../slideLayouts/slideLayout168.xml" /><Relationship Id="rId7" Type="http://schemas.openxmlformats.org/officeDocument/2006/relationships/slideLayout" Target="../slideLayouts/slideLayout172.xml" /><Relationship Id="rId12" Type="http://schemas.openxmlformats.org/officeDocument/2006/relationships/theme" Target="../theme/theme16.xml" /><Relationship Id="rId2" Type="http://schemas.openxmlformats.org/officeDocument/2006/relationships/slideLayout" Target="../slideLayouts/slideLayout167.xml" /><Relationship Id="rId1" Type="http://schemas.openxmlformats.org/officeDocument/2006/relationships/slideLayout" Target="../slideLayouts/slideLayout166.xml" /><Relationship Id="rId6" Type="http://schemas.openxmlformats.org/officeDocument/2006/relationships/slideLayout" Target="../slideLayouts/slideLayout171.xml" /><Relationship Id="rId11" Type="http://schemas.openxmlformats.org/officeDocument/2006/relationships/slideLayout" Target="../slideLayouts/slideLayout176.xml" /><Relationship Id="rId5" Type="http://schemas.openxmlformats.org/officeDocument/2006/relationships/slideLayout" Target="../slideLayouts/slideLayout170.xml" /><Relationship Id="rId10" Type="http://schemas.openxmlformats.org/officeDocument/2006/relationships/slideLayout" Target="../slideLayouts/slideLayout175.xml" /><Relationship Id="rId4" Type="http://schemas.openxmlformats.org/officeDocument/2006/relationships/slideLayout" Target="../slideLayouts/slideLayout169.xml" /><Relationship Id="rId9" Type="http://schemas.openxmlformats.org/officeDocument/2006/relationships/slideLayout" Target="../slideLayouts/slideLayout174.xml" /></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 /><Relationship Id="rId13" Type="http://schemas.openxmlformats.org/officeDocument/2006/relationships/image" Target="../media/image17.jpeg" /><Relationship Id="rId3" Type="http://schemas.openxmlformats.org/officeDocument/2006/relationships/slideLayout" Target="../slideLayouts/slideLayout179.xml" /><Relationship Id="rId7" Type="http://schemas.openxmlformats.org/officeDocument/2006/relationships/slideLayout" Target="../slideLayouts/slideLayout183.xml" /><Relationship Id="rId12" Type="http://schemas.openxmlformats.org/officeDocument/2006/relationships/theme" Target="../theme/theme17.xml" /><Relationship Id="rId2" Type="http://schemas.openxmlformats.org/officeDocument/2006/relationships/slideLayout" Target="../slideLayouts/slideLayout178.xml" /><Relationship Id="rId1" Type="http://schemas.openxmlformats.org/officeDocument/2006/relationships/slideLayout" Target="../slideLayouts/slideLayout177.xml" /><Relationship Id="rId6" Type="http://schemas.openxmlformats.org/officeDocument/2006/relationships/slideLayout" Target="../slideLayouts/slideLayout182.xml" /><Relationship Id="rId11" Type="http://schemas.openxmlformats.org/officeDocument/2006/relationships/slideLayout" Target="../slideLayouts/slideLayout187.xml" /><Relationship Id="rId5" Type="http://schemas.openxmlformats.org/officeDocument/2006/relationships/slideLayout" Target="../slideLayouts/slideLayout181.xml" /><Relationship Id="rId10" Type="http://schemas.openxmlformats.org/officeDocument/2006/relationships/slideLayout" Target="../slideLayouts/slideLayout186.xml" /><Relationship Id="rId4" Type="http://schemas.openxmlformats.org/officeDocument/2006/relationships/slideLayout" Target="../slideLayouts/slideLayout180.xml" /><Relationship Id="rId9" Type="http://schemas.openxmlformats.org/officeDocument/2006/relationships/slideLayout" Target="../slideLayouts/slideLayout185.xml" /></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 /><Relationship Id="rId13" Type="http://schemas.openxmlformats.org/officeDocument/2006/relationships/image" Target="../media/image18.jpeg" /><Relationship Id="rId3" Type="http://schemas.openxmlformats.org/officeDocument/2006/relationships/slideLayout" Target="../slideLayouts/slideLayout190.xml" /><Relationship Id="rId7" Type="http://schemas.openxmlformats.org/officeDocument/2006/relationships/slideLayout" Target="../slideLayouts/slideLayout194.xml" /><Relationship Id="rId12" Type="http://schemas.openxmlformats.org/officeDocument/2006/relationships/theme" Target="../theme/theme18.xml" /><Relationship Id="rId2" Type="http://schemas.openxmlformats.org/officeDocument/2006/relationships/slideLayout" Target="../slideLayouts/slideLayout189.xml" /><Relationship Id="rId1" Type="http://schemas.openxmlformats.org/officeDocument/2006/relationships/slideLayout" Target="../slideLayouts/slideLayout188.xml" /><Relationship Id="rId6" Type="http://schemas.openxmlformats.org/officeDocument/2006/relationships/slideLayout" Target="../slideLayouts/slideLayout193.xml" /><Relationship Id="rId11" Type="http://schemas.openxmlformats.org/officeDocument/2006/relationships/slideLayout" Target="../slideLayouts/slideLayout198.xml" /><Relationship Id="rId5" Type="http://schemas.openxmlformats.org/officeDocument/2006/relationships/slideLayout" Target="../slideLayouts/slideLayout192.xml" /><Relationship Id="rId10" Type="http://schemas.openxmlformats.org/officeDocument/2006/relationships/slideLayout" Target="../slideLayouts/slideLayout197.xml" /><Relationship Id="rId4" Type="http://schemas.openxmlformats.org/officeDocument/2006/relationships/slideLayout" Target="../slideLayouts/slideLayout191.xml" /><Relationship Id="rId9" Type="http://schemas.openxmlformats.org/officeDocument/2006/relationships/slideLayout" Target="../slideLayouts/slideLayout196.xml" /></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 /><Relationship Id="rId13" Type="http://schemas.openxmlformats.org/officeDocument/2006/relationships/image" Target="../media/image19.jpeg" /><Relationship Id="rId3" Type="http://schemas.openxmlformats.org/officeDocument/2006/relationships/slideLayout" Target="../slideLayouts/slideLayout201.xml" /><Relationship Id="rId7" Type="http://schemas.openxmlformats.org/officeDocument/2006/relationships/slideLayout" Target="../slideLayouts/slideLayout205.xml" /><Relationship Id="rId12" Type="http://schemas.openxmlformats.org/officeDocument/2006/relationships/theme" Target="../theme/theme19.xml" /><Relationship Id="rId2" Type="http://schemas.openxmlformats.org/officeDocument/2006/relationships/slideLayout" Target="../slideLayouts/slideLayout200.xml" /><Relationship Id="rId1" Type="http://schemas.openxmlformats.org/officeDocument/2006/relationships/slideLayout" Target="../slideLayouts/slideLayout199.xml" /><Relationship Id="rId6" Type="http://schemas.openxmlformats.org/officeDocument/2006/relationships/slideLayout" Target="../slideLayouts/slideLayout204.xml" /><Relationship Id="rId11" Type="http://schemas.openxmlformats.org/officeDocument/2006/relationships/slideLayout" Target="../slideLayouts/slideLayout209.xml" /><Relationship Id="rId5" Type="http://schemas.openxmlformats.org/officeDocument/2006/relationships/slideLayout" Target="../slideLayouts/slideLayout203.xml" /><Relationship Id="rId10" Type="http://schemas.openxmlformats.org/officeDocument/2006/relationships/slideLayout" Target="../slideLayouts/slideLayout208.xml" /><Relationship Id="rId4" Type="http://schemas.openxmlformats.org/officeDocument/2006/relationships/slideLayout" Target="../slideLayouts/slideLayout202.xml" /><Relationship Id="rId9" Type="http://schemas.openxmlformats.org/officeDocument/2006/relationships/slideLayout" Target="../slideLayouts/slideLayout207.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image" Target="../media/image2.jpeg"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 /><Relationship Id="rId13" Type="http://schemas.openxmlformats.org/officeDocument/2006/relationships/slideLayout" Target="../slideLayouts/slideLayout222.xml" /><Relationship Id="rId3" Type="http://schemas.openxmlformats.org/officeDocument/2006/relationships/slideLayout" Target="../slideLayouts/slideLayout212.xml" /><Relationship Id="rId7" Type="http://schemas.openxmlformats.org/officeDocument/2006/relationships/slideLayout" Target="../slideLayouts/slideLayout216.xml" /><Relationship Id="rId12" Type="http://schemas.openxmlformats.org/officeDocument/2006/relationships/slideLayout" Target="../slideLayouts/slideLayout221.xml" /><Relationship Id="rId2" Type="http://schemas.openxmlformats.org/officeDocument/2006/relationships/slideLayout" Target="../slideLayouts/slideLayout211.xml" /><Relationship Id="rId16" Type="http://schemas.openxmlformats.org/officeDocument/2006/relationships/image" Target="../media/image20.gif" /><Relationship Id="rId1" Type="http://schemas.openxmlformats.org/officeDocument/2006/relationships/slideLayout" Target="../slideLayouts/slideLayout210.xml" /><Relationship Id="rId6" Type="http://schemas.openxmlformats.org/officeDocument/2006/relationships/slideLayout" Target="../slideLayouts/slideLayout215.xml" /><Relationship Id="rId11" Type="http://schemas.openxmlformats.org/officeDocument/2006/relationships/slideLayout" Target="../slideLayouts/slideLayout220.xml" /><Relationship Id="rId5" Type="http://schemas.openxmlformats.org/officeDocument/2006/relationships/slideLayout" Target="../slideLayouts/slideLayout214.xml" /><Relationship Id="rId15" Type="http://schemas.openxmlformats.org/officeDocument/2006/relationships/theme" Target="../theme/theme20.xml" /><Relationship Id="rId10" Type="http://schemas.openxmlformats.org/officeDocument/2006/relationships/slideLayout" Target="../slideLayouts/slideLayout219.xml" /><Relationship Id="rId4" Type="http://schemas.openxmlformats.org/officeDocument/2006/relationships/slideLayout" Target="../slideLayouts/slideLayout213.xml" /><Relationship Id="rId9" Type="http://schemas.openxmlformats.org/officeDocument/2006/relationships/slideLayout" Target="../slideLayouts/slideLayout218.xml" /><Relationship Id="rId14" Type="http://schemas.openxmlformats.org/officeDocument/2006/relationships/slideLayout" Target="../slideLayouts/slideLayout223.xml" /></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 /><Relationship Id="rId13" Type="http://schemas.openxmlformats.org/officeDocument/2006/relationships/image" Target="../media/image21.jpeg" /><Relationship Id="rId3" Type="http://schemas.openxmlformats.org/officeDocument/2006/relationships/slideLayout" Target="../slideLayouts/slideLayout226.xml" /><Relationship Id="rId7" Type="http://schemas.openxmlformats.org/officeDocument/2006/relationships/slideLayout" Target="../slideLayouts/slideLayout230.xml" /><Relationship Id="rId12" Type="http://schemas.openxmlformats.org/officeDocument/2006/relationships/theme" Target="../theme/theme21.xml" /><Relationship Id="rId2" Type="http://schemas.openxmlformats.org/officeDocument/2006/relationships/slideLayout" Target="../slideLayouts/slideLayout225.xml" /><Relationship Id="rId1" Type="http://schemas.openxmlformats.org/officeDocument/2006/relationships/slideLayout" Target="../slideLayouts/slideLayout224.xml" /><Relationship Id="rId6" Type="http://schemas.openxmlformats.org/officeDocument/2006/relationships/slideLayout" Target="../slideLayouts/slideLayout229.xml" /><Relationship Id="rId11" Type="http://schemas.openxmlformats.org/officeDocument/2006/relationships/slideLayout" Target="../slideLayouts/slideLayout234.xml" /><Relationship Id="rId5" Type="http://schemas.openxmlformats.org/officeDocument/2006/relationships/slideLayout" Target="../slideLayouts/slideLayout228.xml" /><Relationship Id="rId10" Type="http://schemas.openxmlformats.org/officeDocument/2006/relationships/slideLayout" Target="../slideLayouts/slideLayout233.xml" /><Relationship Id="rId4" Type="http://schemas.openxmlformats.org/officeDocument/2006/relationships/slideLayout" Target="../slideLayouts/slideLayout227.xml" /><Relationship Id="rId9" Type="http://schemas.openxmlformats.org/officeDocument/2006/relationships/slideLayout" Target="../slideLayouts/slideLayout232.xml" /></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 /><Relationship Id="rId13" Type="http://schemas.openxmlformats.org/officeDocument/2006/relationships/image" Target="../media/image22.jpeg" /><Relationship Id="rId3" Type="http://schemas.openxmlformats.org/officeDocument/2006/relationships/slideLayout" Target="../slideLayouts/slideLayout237.xml" /><Relationship Id="rId7" Type="http://schemas.openxmlformats.org/officeDocument/2006/relationships/slideLayout" Target="../slideLayouts/slideLayout241.xml" /><Relationship Id="rId12" Type="http://schemas.openxmlformats.org/officeDocument/2006/relationships/theme" Target="../theme/theme22.xml" /><Relationship Id="rId2" Type="http://schemas.openxmlformats.org/officeDocument/2006/relationships/slideLayout" Target="../slideLayouts/slideLayout236.xml" /><Relationship Id="rId1" Type="http://schemas.openxmlformats.org/officeDocument/2006/relationships/slideLayout" Target="../slideLayouts/slideLayout235.xml" /><Relationship Id="rId6" Type="http://schemas.openxmlformats.org/officeDocument/2006/relationships/slideLayout" Target="../slideLayouts/slideLayout240.xml" /><Relationship Id="rId11" Type="http://schemas.openxmlformats.org/officeDocument/2006/relationships/slideLayout" Target="../slideLayouts/slideLayout245.xml" /><Relationship Id="rId5" Type="http://schemas.openxmlformats.org/officeDocument/2006/relationships/slideLayout" Target="../slideLayouts/slideLayout239.xml" /><Relationship Id="rId10" Type="http://schemas.openxmlformats.org/officeDocument/2006/relationships/slideLayout" Target="../slideLayouts/slideLayout244.xml" /><Relationship Id="rId4" Type="http://schemas.openxmlformats.org/officeDocument/2006/relationships/slideLayout" Target="../slideLayouts/slideLayout238.xml" /><Relationship Id="rId9" Type="http://schemas.openxmlformats.org/officeDocument/2006/relationships/slideLayout" Target="../slideLayouts/slideLayout243.xml" /></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 /><Relationship Id="rId13" Type="http://schemas.openxmlformats.org/officeDocument/2006/relationships/image" Target="../media/image23.jpeg" /><Relationship Id="rId3" Type="http://schemas.openxmlformats.org/officeDocument/2006/relationships/slideLayout" Target="../slideLayouts/slideLayout248.xml" /><Relationship Id="rId7" Type="http://schemas.openxmlformats.org/officeDocument/2006/relationships/slideLayout" Target="../slideLayouts/slideLayout252.xml" /><Relationship Id="rId12" Type="http://schemas.openxmlformats.org/officeDocument/2006/relationships/theme" Target="../theme/theme23.xml" /><Relationship Id="rId2" Type="http://schemas.openxmlformats.org/officeDocument/2006/relationships/slideLayout" Target="../slideLayouts/slideLayout247.xml" /><Relationship Id="rId1" Type="http://schemas.openxmlformats.org/officeDocument/2006/relationships/slideLayout" Target="../slideLayouts/slideLayout246.xml" /><Relationship Id="rId6" Type="http://schemas.openxmlformats.org/officeDocument/2006/relationships/slideLayout" Target="../slideLayouts/slideLayout251.xml" /><Relationship Id="rId11" Type="http://schemas.openxmlformats.org/officeDocument/2006/relationships/slideLayout" Target="../slideLayouts/slideLayout256.xml" /><Relationship Id="rId5" Type="http://schemas.openxmlformats.org/officeDocument/2006/relationships/slideLayout" Target="../slideLayouts/slideLayout250.xml" /><Relationship Id="rId10" Type="http://schemas.openxmlformats.org/officeDocument/2006/relationships/slideLayout" Target="../slideLayouts/slideLayout255.xml" /><Relationship Id="rId4" Type="http://schemas.openxmlformats.org/officeDocument/2006/relationships/slideLayout" Target="../slideLayouts/slideLayout249.xml" /><Relationship Id="rId9" Type="http://schemas.openxmlformats.org/officeDocument/2006/relationships/slideLayout" Target="../slideLayouts/slideLayout254.xml" /></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 /><Relationship Id="rId13" Type="http://schemas.openxmlformats.org/officeDocument/2006/relationships/image" Target="../media/image24.jpeg" /><Relationship Id="rId3" Type="http://schemas.openxmlformats.org/officeDocument/2006/relationships/slideLayout" Target="../slideLayouts/slideLayout259.xml" /><Relationship Id="rId7" Type="http://schemas.openxmlformats.org/officeDocument/2006/relationships/slideLayout" Target="../slideLayouts/slideLayout263.xml" /><Relationship Id="rId12" Type="http://schemas.openxmlformats.org/officeDocument/2006/relationships/theme" Target="../theme/theme24.xml" /><Relationship Id="rId2" Type="http://schemas.openxmlformats.org/officeDocument/2006/relationships/slideLayout" Target="../slideLayouts/slideLayout258.xml" /><Relationship Id="rId1" Type="http://schemas.openxmlformats.org/officeDocument/2006/relationships/slideLayout" Target="../slideLayouts/slideLayout257.xml" /><Relationship Id="rId6" Type="http://schemas.openxmlformats.org/officeDocument/2006/relationships/slideLayout" Target="../slideLayouts/slideLayout262.xml" /><Relationship Id="rId11" Type="http://schemas.openxmlformats.org/officeDocument/2006/relationships/slideLayout" Target="../slideLayouts/slideLayout267.xml" /><Relationship Id="rId5" Type="http://schemas.openxmlformats.org/officeDocument/2006/relationships/slideLayout" Target="../slideLayouts/slideLayout261.xml" /><Relationship Id="rId10" Type="http://schemas.openxmlformats.org/officeDocument/2006/relationships/slideLayout" Target="../slideLayouts/slideLayout266.xml" /><Relationship Id="rId4" Type="http://schemas.openxmlformats.org/officeDocument/2006/relationships/slideLayout" Target="../slideLayouts/slideLayout260.xml" /><Relationship Id="rId9" Type="http://schemas.openxmlformats.org/officeDocument/2006/relationships/slideLayout" Target="../slideLayouts/slideLayout265.xml" /></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 /><Relationship Id="rId3" Type="http://schemas.openxmlformats.org/officeDocument/2006/relationships/slideLayout" Target="../slideLayouts/slideLayout270.xml" /><Relationship Id="rId7" Type="http://schemas.openxmlformats.org/officeDocument/2006/relationships/slideLayout" Target="../slideLayouts/slideLayout274.xml" /><Relationship Id="rId12" Type="http://schemas.openxmlformats.org/officeDocument/2006/relationships/theme" Target="../theme/theme25.xml" /><Relationship Id="rId2" Type="http://schemas.openxmlformats.org/officeDocument/2006/relationships/slideLayout" Target="../slideLayouts/slideLayout269.xml" /><Relationship Id="rId1" Type="http://schemas.openxmlformats.org/officeDocument/2006/relationships/slideLayout" Target="../slideLayouts/slideLayout268.xml" /><Relationship Id="rId6" Type="http://schemas.openxmlformats.org/officeDocument/2006/relationships/slideLayout" Target="../slideLayouts/slideLayout273.xml" /><Relationship Id="rId11" Type="http://schemas.openxmlformats.org/officeDocument/2006/relationships/slideLayout" Target="../slideLayouts/slideLayout278.xml" /><Relationship Id="rId5" Type="http://schemas.openxmlformats.org/officeDocument/2006/relationships/slideLayout" Target="../slideLayouts/slideLayout272.xml" /><Relationship Id="rId10" Type="http://schemas.openxmlformats.org/officeDocument/2006/relationships/slideLayout" Target="../slideLayouts/slideLayout277.xml" /><Relationship Id="rId4" Type="http://schemas.openxmlformats.org/officeDocument/2006/relationships/slideLayout" Target="../slideLayouts/slideLayout271.xml" /><Relationship Id="rId9" Type="http://schemas.openxmlformats.org/officeDocument/2006/relationships/slideLayout" Target="../slideLayouts/slideLayout276.xml" /></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 /><Relationship Id="rId13" Type="http://schemas.openxmlformats.org/officeDocument/2006/relationships/slideLayout" Target="../slideLayouts/slideLayout291.xml" /><Relationship Id="rId3" Type="http://schemas.openxmlformats.org/officeDocument/2006/relationships/slideLayout" Target="../slideLayouts/slideLayout281.xml" /><Relationship Id="rId7" Type="http://schemas.openxmlformats.org/officeDocument/2006/relationships/slideLayout" Target="../slideLayouts/slideLayout285.xml" /><Relationship Id="rId12" Type="http://schemas.openxmlformats.org/officeDocument/2006/relationships/slideLayout" Target="../slideLayouts/slideLayout290.xml" /><Relationship Id="rId17" Type="http://schemas.openxmlformats.org/officeDocument/2006/relationships/image" Target="../media/image25.jpeg" /><Relationship Id="rId2" Type="http://schemas.openxmlformats.org/officeDocument/2006/relationships/slideLayout" Target="../slideLayouts/slideLayout280.xml" /><Relationship Id="rId16" Type="http://schemas.openxmlformats.org/officeDocument/2006/relationships/theme" Target="../theme/theme26.xml" /><Relationship Id="rId1" Type="http://schemas.openxmlformats.org/officeDocument/2006/relationships/slideLayout" Target="../slideLayouts/slideLayout279.xml" /><Relationship Id="rId6" Type="http://schemas.openxmlformats.org/officeDocument/2006/relationships/slideLayout" Target="../slideLayouts/slideLayout284.xml" /><Relationship Id="rId11" Type="http://schemas.openxmlformats.org/officeDocument/2006/relationships/slideLayout" Target="../slideLayouts/slideLayout289.xml" /><Relationship Id="rId5" Type="http://schemas.openxmlformats.org/officeDocument/2006/relationships/slideLayout" Target="../slideLayouts/slideLayout283.xml" /><Relationship Id="rId15" Type="http://schemas.openxmlformats.org/officeDocument/2006/relationships/slideLayout" Target="../slideLayouts/slideLayout293.xml" /><Relationship Id="rId10" Type="http://schemas.openxmlformats.org/officeDocument/2006/relationships/slideLayout" Target="../slideLayouts/slideLayout288.xml" /><Relationship Id="rId4" Type="http://schemas.openxmlformats.org/officeDocument/2006/relationships/slideLayout" Target="../slideLayouts/slideLayout282.xml" /><Relationship Id="rId9" Type="http://schemas.openxmlformats.org/officeDocument/2006/relationships/slideLayout" Target="../slideLayouts/slideLayout287.xml" /><Relationship Id="rId14" Type="http://schemas.openxmlformats.org/officeDocument/2006/relationships/slideLayout" Target="../slideLayouts/slideLayout292.xml" /></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 /><Relationship Id="rId13" Type="http://schemas.openxmlformats.org/officeDocument/2006/relationships/slideLayout" Target="../slideLayouts/slideLayout306.xml" /><Relationship Id="rId3" Type="http://schemas.openxmlformats.org/officeDocument/2006/relationships/slideLayout" Target="../slideLayouts/slideLayout296.xml" /><Relationship Id="rId7" Type="http://schemas.openxmlformats.org/officeDocument/2006/relationships/slideLayout" Target="../slideLayouts/slideLayout300.xml" /><Relationship Id="rId12" Type="http://schemas.openxmlformats.org/officeDocument/2006/relationships/slideLayout" Target="../slideLayouts/slideLayout305.xml" /><Relationship Id="rId17" Type="http://schemas.openxmlformats.org/officeDocument/2006/relationships/image" Target="../media/image25.jpeg" /><Relationship Id="rId2" Type="http://schemas.openxmlformats.org/officeDocument/2006/relationships/slideLayout" Target="../slideLayouts/slideLayout295.xml" /><Relationship Id="rId16" Type="http://schemas.openxmlformats.org/officeDocument/2006/relationships/theme" Target="../theme/theme27.xml" /><Relationship Id="rId1" Type="http://schemas.openxmlformats.org/officeDocument/2006/relationships/slideLayout" Target="../slideLayouts/slideLayout294.xml" /><Relationship Id="rId6" Type="http://schemas.openxmlformats.org/officeDocument/2006/relationships/slideLayout" Target="../slideLayouts/slideLayout299.xml" /><Relationship Id="rId11" Type="http://schemas.openxmlformats.org/officeDocument/2006/relationships/slideLayout" Target="../slideLayouts/slideLayout304.xml" /><Relationship Id="rId5" Type="http://schemas.openxmlformats.org/officeDocument/2006/relationships/slideLayout" Target="../slideLayouts/slideLayout298.xml" /><Relationship Id="rId15" Type="http://schemas.openxmlformats.org/officeDocument/2006/relationships/slideLayout" Target="../slideLayouts/slideLayout308.xml" /><Relationship Id="rId10" Type="http://schemas.openxmlformats.org/officeDocument/2006/relationships/slideLayout" Target="../slideLayouts/slideLayout303.xml" /><Relationship Id="rId4" Type="http://schemas.openxmlformats.org/officeDocument/2006/relationships/slideLayout" Target="../slideLayouts/slideLayout297.xml" /><Relationship Id="rId9" Type="http://schemas.openxmlformats.org/officeDocument/2006/relationships/slideLayout" Target="../slideLayouts/slideLayout302.xml" /><Relationship Id="rId14" Type="http://schemas.openxmlformats.org/officeDocument/2006/relationships/slideLayout" Target="../slideLayouts/slideLayout307.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13" Type="http://schemas.openxmlformats.org/officeDocument/2006/relationships/image" Target="../media/image3.jpeg"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13" Type="http://schemas.openxmlformats.org/officeDocument/2006/relationships/image" Target="../media/image4.jpeg"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 /><Relationship Id="rId13" Type="http://schemas.openxmlformats.org/officeDocument/2006/relationships/image" Target="../media/image5.jpeg" /><Relationship Id="rId3" Type="http://schemas.openxmlformats.org/officeDocument/2006/relationships/slideLayout" Target="../slideLayouts/slideLayout47.xml" /><Relationship Id="rId7" Type="http://schemas.openxmlformats.org/officeDocument/2006/relationships/slideLayout" Target="../slideLayouts/slideLayout51.xml" /><Relationship Id="rId12" Type="http://schemas.openxmlformats.org/officeDocument/2006/relationships/theme" Target="../theme/theme5.xml" /><Relationship Id="rId2" Type="http://schemas.openxmlformats.org/officeDocument/2006/relationships/slideLayout" Target="../slideLayouts/slideLayout46.xml" /><Relationship Id="rId1" Type="http://schemas.openxmlformats.org/officeDocument/2006/relationships/slideLayout" Target="../slideLayouts/slideLayout45.xml" /><Relationship Id="rId6" Type="http://schemas.openxmlformats.org/officeDocument/2006/relationships/slideLayout" Target="../slideLayouts/slideLayout50.xml" /><Relationship Id="rId11" Type="http://schemas.openxmlformats.org/officeDocument/2006/relationships/slideLayout" Target="../slideLayouts/slideLayout55.xml" /><Relationship Id="rId5" Type="http://schemas.openxmlformats.org/officeDocument/2006/relationships/slideLayout" Target="../slideLayouts/slideLayout49.xml" /><Relationship Id="rId10" Type="http://schemas.openxmlformats.org/officeDocument/2006/relationships/slideLayout" Target="../slideLayouts/slideLayout54.xml" /><Relationship Id="rId4" Type="http://schemas.openxmlformats.org/officeDocument/2006/relationships/slideLayout" Target="../slideLayouts/slideLayout48.xml" /><Relationship Id="rId9" Type="http://schemas.openxmlformats.org/officeDocument/2006/relationships/slideLayout" Target="../slideLayouts/slideLayout53.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 /><Relationship Id="rId13" Type="http://schemas.openxmlformats.org/officeDocument/2006/relationships/image" Target="../media/image6.jpeg" /><Relationship Id="rId3" Type="http://schemas.openxmlformats.org/officeDocument/2006/relationships/slideLayout" Target="../slideLayouts/slideLayout58.xml" /><Relationship Id="rId7" Type="http://schemas.openxmlformats.org/officeDocument/2006/relationships/slideLayout" Target="../slideLayouts/slideLayout62.xml" /><Relationship Id="rId12" Type="http://schemas.openxmlformats.org/officeDocument/2006/relationships/theme" Target="../theme/theme6.xml" /><Relationship Id="rId2" Type="http://schemas.openxmlformats.org/officeDocument/2006/relationships/slideLayout" Target="../slideLayouts/slideLayout57.xml" /><Relationship Id="rId1" Type="http://schemas.openxmlformats.org/officeDocument/2006/relationships/slideLayout" Target="../slideLayouts/slideLayout56.xml" /><Relationship Id="rId6" Type="http://schemas.openxmlformats.org/officeDocument/2006/relationships/slideLayout" Target="../slideLayouts/slideLayout61.xml" /><Relationship Id="rId11" Type="http://schemas.openxmlformats.org/officeDocument/2006/relationships/slideLayout" Target="../slideLayouts/slideLayout66.xml" /><Relationship Id="rId5" Type="http://schemas.openxmlformats.org/officeDocument/2006/relationships/slideLayout" Target="../slideLayouts/slideLayout60.xml" /><Relationship Id="rId10" Type="http://schemas.openxmlformats.org/officeDocument/2006/relationships/slideLayout" Target="../slideLayouts/slideLayout65.xml" /><Relationship Id="rId4" Type="http://schemas.openxmlformats.org/officeDocument/2006/relationships/slideLayout" Target="../slideLayouts/slideLayout59.xml" /><Relationship Id="rId9" Type="http://schemas.openxmlformats.org/officeDocument/2006/relationships/slideLayout" Target="../slideLayouts/slideLayout64.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 /><Relationship Id="rId13" Type="http://schemas.openxmlformats.org/officeDocument/2006/relationships/image" Target="../media/image7.jpeg" /><Relationship Id="rId3" Type="http://schemas.openxmlformats.org/officeDocument/2006/relationships/slideLayout" Target="../slideLayouts/slideLayout69.xml" /><Relationship Id="rId7" Type="http://schemas.openxmlformats.org/officeDocument/2006/relationships/slideLayout" Target="../slideLayouts/slideLayout73.xml" /><Relationship Id="rId12" Type="http://schemas.openxmlformats.org/officeDocument/2006/relationships/theme" Target="../theme/theme7.xml" /><Relationship Id="rId2" Type="http://schemas.openxmlformats.org/officeDocument/2006/relationships/slideLayout" Target="../slideLayouts/slideLayout68.xml" /><Relationship Id="rId1" Type="http://schemas.openxmlformats.org/officeDocument/2006/relationships/slideLayout" Target="../slideLayouts/slideLayout67.xml" /><Relationship Id="rId6" Type="http://schemas.openxmlformats.org/officeDocument/2006/relationships/slideLayout" Target="../slideLayouts/slideLayout72.xml" /><Relationship Id="rId11" Type="http://schemas.openxmlformats.org/officeDocument/2006/relationships/slideLayout" Target="../slideLayouts/slideLayout77.xml" /><Relationship Id="rId5" Type="http://schemas.openxmlformats.org/officeDocument/2006/relationships/slideLayout" Target="../slideLayouts/slideLayout71.xml" /><Relationship Id="rId10" Type="http://schemas.openxmlformats.org/officeDocument/2006/relationships/slideLayout" Target="../slideLayouts/slideLayout76.xml" /><Relationship Id="rId4" Type="http://schemas.openxmlformats.org/officeDocument/2006/relationships/slideLayout" Target="../slideLayouts/slideLayout70.xml" /><Relationship Id="rId9" Type="http://schemas.openxmlformats.org/officeDocument/2006/relationships/slideLayout" Target="../slideLayouts/slideLayout75.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 /><Relationship Id="rId13" Type="http://schemas.openxmlformats.org/officeDocument/2006/relationships/image" Target="../media/image8.jpeg" /><Relationship Id="rId3" Type="http://schemas.openxmlformats.org/officeDocument/2006/relationships/slideLayout" Target="../slideLayouts/slideLayout80.xml" /><Relationship Id="rId7" Type="http://schemas.openxmlformats.org/officeDocument/2006/relationships/slideLayout" Target="../slideLayouts/slideLayout84.xml" /><Relationship Id="rId12" Type="http://schemas.openxmlformats.org/officeDocument/2006/relationships/theme" Target="../theme/theme8.xml" /><Relationship Id="rId2" Type="http://schemas.openxmlformats.org/officeDocument/2006/relationships/slideLayout" Target="../slideLayouts/slideLayout79.xml" /><Relationship Id="rId1" Type="http://schemas.openxmlformats.org/officeDocument/2006/relationships/slideLayout" Target="../slideLayouts/slideLayout78.xml" /><Relationship Id="rId6" Type="http://schemas.openxmlformats.org/officeDocument/2006/relationships/slideLayout" Target="../slideLayouts/slideLayout83.xml" /><Relationship Id="rId11" Type="http://schemas.openxmlformats.org/officeDocument/2006/relationships/slideLayout" Target="../slideLayouts/slideLayout88.xml" /><Relationship Id="rId5" Type="http://schemas.openxmlformats.org/officeDocument/2006/relationships/slideLayout" Target="../slideLayouts/slideLayout82.xml" /><Relationship Id="rId10" Type="http://schemas.openxmlformats.org/officeDocument/2006/relationships/slideLayout" Target="../slideLayouts/slideLayout87.xml" /><Relationship Id="rId4" Type="http://schemas.openxmlformats.org/officeDocument/2006/relationships/slideLayout" Target="../slideLayouts/slideLayout81.xml" /><Relationship Id="rId9" Type="http://schemas.openxmlformats.org/officeDocument/2006/relationships/slideLayout" Target="../slideLayouts/slideLayout86.xm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 /><Relationship Id="rId13" Type="http://schemas.openxmlformats.org/officeDocument/2006/relationships/image" Target="../media/image9.jpeg" /><Relationship Id="rId3" Type="http://schemas.openxmlformats.org/officeDocument/2006/relationships/slideLayout" Target="../slideLayouts/slideLayout91.xml" /><Relationship Id="rId7" Type="http://schemas.openxmlformats.org/officeDocument/2006/relationships/slideLayout" Target="../slideLayouts/slideLayout95.xml" /><Relationship Id="rId12" Type="http://schemas.openxmlformats.org/officeDocument/2006/relationships/theme" Target="../theme/theme9.xml" /><Relationship Id="rId2" Type="http://schemas.openxmlformats.org/officeDocument/2006/relationships/slideLayout" Target="../slideLayouts/slideLayout90.xml" /><Relationship Id="rId1" Type="http://schemas.openxmlformats.org/officeDocument/2006/relationships/slideLayout" Target="../slideLayouts/slideLayout89.xml" /><Relationship Id="rId6" Type="http://schemas.openxmlformats.org/officeDocument/2006/relationships/slideLayout" Target="../slideLayouts/slideLayout94.xml" /><Relationship Id="rId11" Type="http://schemas.openxmlformats.org/officeDocument/2006/relationships/slideLayout" Target="../slideLayouts/slideLayout99.xml" /><Relationship Id="rId5" Type="http://schemas.openxmlformats.org/officeDocument/2006/relationships/slideLayout" Target="../slideLayouts/slideLayout93.xml" /><Relationship Id="rId10" Type="http://schemas.openxmlformats.org/officeDocument/2006/relationships/slideLayout" Target="../slideLayouts/slideLayout98.xml" /><Relationship Id="rId4" Type="http://schemas.openxmlformats.org/officeDocument/2006/relationships/slideLayout" Target="../slideLayouts/slideLayout92.xml" /><Relationship Id="rId9" Type="http://schemas.openxmlformats.org/officeDocument/2006/relationships/slideLayout" Target="../slideLayouts/slideLayout97.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E19B81C2-4915-4B77-9D2C-F3FBE647148D}" type="datetimeFigureOut">
              <a:rPr lang="en-US" smtClean="0"/>
              <a:pPr/>
              <a:t>1/5/2023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5C07F0A-ADA2-46BD-B833-BCE564BE5D24}"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219200" y="274638"/>
            <a:ext cx="7467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9219" name="Rectangle 3"/>
          <p:cNvSpPr>
            <a:spLocks noGrp="1" noChangeArrowheads="1"/>
          </p:cNvSpPr>
          <p:nvPr>
            <p:ph type="body" idx="1"/>
          </p:nvPr>
        </p:nvSpPr>
        <p:spPr bwMode="auto">
          <a:xfrm>
            <a:off x="1295400" y="1600200"/>
            <a:ext cx="7391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220" name="Rectangle 4"/>
          <p:cNvSpPr>
            <a:spLocks noGrp="1" noChangeArrowheads="1"/>
          </p:cNvSpPr>
          <p:nvPr>
            <p:ph type="dt" sz="half" idx="2"/>
          </p:nvPr>
        </p:nvSpPr>
        <p:spPr bwMode="auto">
          <a:xfrm>
            <a:off x="11430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9221" name="Rectangle 5"/>
          <p:cNvSpPr>
            <a:spLocks noGrp="1" noChangeArrowheads="1"/>
          </p:cNvSpPr>
          <p:nvPr>
            <p:ph type="ftr" sz="quarter" idx="3"/>
          </p:nvPr>
        </p:nvSpPr>
        <p:spPr bwMode="auto">
          <a:xfrm>
            <a:off x="36576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9222" name="Rectangle 6"/>
          <p:cNvSpPr>
            <a:spLocks noGrp="1" noChangeArrowheads="1"/>
          </p:cNvSpPr>
          <p:nvPr>
            <p:ph type="sldNum" sz="quarter" idx="4"/>
          </p:nvPr>
        </p:nvSpPr>
        <p:spPr bwMode="auto">
          <a:xfrm>
            <a:off x="68580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6767D1-F22C-4E87-935D-301655DE018D}"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F18AD5D-2289-4181-9034-ACD822DDB089}" type="datetimeFigureOut">
              <a:rPr lang="en-US" smtClean="0"/>
              <a:pPr/>
              <a:t>1/5/2023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AD5AC1-6C73-4256-9643-29A00B1CA7B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0FB76C-9766-4D3F-9B73-A78D1C254885}"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40AB3A4-2B36-47C3-A91E-820E8079177B}"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F2678DD-C8F6-447E-AE25-F899B4683031}"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8488C4"/>
            </a:gs>
            <a:gs pos="53000">
              <a:srgbClr val="D4DEFF"/>
            </a:gs>
            <a:gs pos="83000">
              <a:srgbClr val="D4DEFF"/>
            </a:gs>
            <a:gs pos="100000">
              <a:srgbClr val="96AB94"/>
            </a:gs>
          </a:gsLst>
          <a:lin ang="5400000" scaled="1"/>
        </a:gradFill>
        <a:effectLst/>
      </p:bgPr>
    </p:bg>
    <p:spTree>
      <p:nvGrpSpPr>
        <p:cNvPr id="1" name=""/>
        <p:cNvGrpSpPr/>
        <p:nvPr/>
      </p:nvGrpSpPr>
      <p:grpSpPr>
        <a:xfrm>
          <a:off x="0" y="0"/>
          <a:ext cx="0" cy="0"/>
          <a:chOff x="0" y="0"/>
          <a:chExt cx="0" cy="0"/>
        </a:xfrm>
      </p:grpSpPr>
      <p:sp>
        <p:nvSpPr>
          <p:cNvPr id="24578" name="Rectangle 2050"/>
          <p:cNvSpPr>
            <a:spLocks noChangeArrowheads="1"/>
          </p:cNvSpPr>
          <p:nvPr/>
        </p:nvSpPr>
        <p:spPr bwMode="hidden">
          <a:xfrm>
            <a:off x="0" y="0"/>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endParaRPr kumimoji="1" lang="en-US"/>
          </a:p>
        </p:txBody>
      </p:sp>
      <p:grpSp>
        <p:nvGrpSpPr>
          <p:cNvPr id="2" name="Group 2051"/>
          <p:cNvGrpSpPr>
            <a:grpSpLocks/>
          </p:cNvGrpSpPr>
          <p:nvPr/>
        </p:nvGrpSpPr>
        <p:grpSpPr bwMode="auto">
          <a:xfrm>
            <a:off x="152400" y="374650"/>
            <a:ext cx="1525588" cy="1227138"/>
            <a:chOff x="96" y="236"/>
            <a:chExt cx="961" cy="773"/>
          </a:xfrm>
        </p:grpSpPr>
        <p:sp>
          <p:nvSpPr>
            <p:cNvPr id="24580" name="Freeform 2052"/>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endParaRPr lang="en-IN"/>
            </a:p>
          </p:txBody>
        </p:sp>
        <p:sp>
          <p:nvSpPr>
            <p:cNvPr id="24581" name="Freeform 2053"/>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endParaRPr lang="en-IN"/>
            </a:p>
          </p:txBody>
        </p:sp>
        <p:grpSp>
          <p:nvGrpSpPr>
            <p:cNvPr id="3" name="Group 2054"/>
            <p:cNvGrpSpPr>
              <a:grpSpLocks/>
            </p:cNvGrpSpPr>
            <p:nvPr/>
          </p:nvGrpSpPr>
          <p:grpSpPr bwMode="auto">
            <a:xfrm>
              <a:off x="152" y="236"/>
              <a:ext cx="823" cy="773"/>
              <a:chOff x="152" y="236"/>
              <a:chExt cx="823" cy="773"/>
            </a:xfrm>
          </p:grpSpPr>
          <p:sp>
            <p:nvSpPr>
              <p:cNvPr id="24583" name="AutoShape 2055"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endParaRPr lang="en-IN"/>
              </a:p>
            </p:txBody>
          </p:sp>
          <p:sp>
            <p:nvSpPr>
              <p:cNvPr id="24584" name="Freeform 2056"/>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endParaRPr lang="en-IN"/>
              </a:p>
            </p:txBody>
          </p:sp>
          <p:sp>
            <p:nvSpPr>
              <p:cNvPr id="24585" name="Freeform 2057"/>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endParaRPr lang="en-IN"/>
              </a:p>
            </p:txBody>
          </p:sp>
          <p:sp>
            <p:nvSpPr>
              <p:cNvPr id="24586" name="Freeform 2058"/>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endParaRPr lang="en-IN"/>
              </a:p>
            </p:txBody>
          </p:sp>
        </p:grpSp>
        <p:sp>
          <p:nvSpPr>
            <p:cNvPr id="24587" name="Rectangle 2059"/>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endParaRPr lang="en-IN"/>
            </a:p>
          </p:txBody>
        </p:sp>
      </p:grpSp>
      <p:sp>
        <p:nvSpPr>
          <p:cNvPr id="24588" name="Rectangle 2060"/>
          <p:cNvSpPr>
            <a:spLocks noGrp="1" noChangeArrowheads="1"/>
          </p:cNvSpPr>
          <p:nvPr>
            <p:ph type="title"/>
          </p:nvPr>
        </p:nvSpPr>
        <p:spPr bwMode="auto">
          <a:xfrm>
            <a:off x="1905000" y="228600"/>
            <a:ext cx="7086600" cy="1447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89" name="Rectangle 2061"/>
          <p:cNvSpPr>
            <a:spLocks noGrp="1" noChangeArrowheads="1"/>
          </p:cNvSpPr>
          <p:nvPr>
            <p:ph type="body" idx="1"/>
          </p:nvPr>
        </p:nvSpPr>
        <p:spPr bwMode="auto">
          <a:xfrm>
            <a:off x="661988" y="19050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90" name="Rectangle 2062"/>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fld id="{AF18AD5D-2289-4181-9034-ACD822DDB089}" type="datetimeFigureOut">
              <a:rPr lang="en-US" smtClean="0"/>
              <a:pPr/>
              <a:t>1/5/2023</a:t>
            </a:fld>
            <a:endParaRPr lang="en-IN"/>
          </a:p>
        </p:txBody>
      </p:sp>
      <p:sp>
        <p:nvSpPr>
          <p:cNvPr id="24591" name="Rectangle 2063"/>
          <p:cNvSpPr>
            <a:spLocks noGrp="1" noChangeArrowheads="1"/>
          </p:cNvSpPr>
          <p:nvPr>
            <p:ph type="ftr" sz="quarter" idx="3"/>
          </p:nvPr>
        </p:nvSpPr>
        <p:spPr bwMode="auto">
          <a:xfrm>
            <a:off x="3124200" y="6399213"/>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IN"/>
          </a:p>
        </p:txBody>
      </p:sp>
      <p:sp>
        <p:nvSpPr>
          <p:cNvPr id="24592" name="Rectangle 2064"/>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56AD5AC1-6C73-4256-9643-29A00B1CA7BF}" type="slidenum">
              <a:rPr lang="en-IN" smtClean="0"/>
              <a:pPr/>
              <a:t>‹#›</a:t>
            </a:fld>
            <a:endParaRPr lang="en-IN"/>
          </a:p>
        </p:txBody>
      </p:sp>
    </p:spTree>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charset="0"/>
        </a:defRPr>
      </a:lvl2pPr>
      <a:lvl3pPr algn="l" rtl="0" eaLnBrk="1" fontAlgn="base" hangingPunct="1">
        <a:spcBef>
          <a:spcPct val="0"/>
        </a:spcBef>
        <a:spcAft>
          <a:spcPct val="0"/>
        </a:spcAft>
        <a:defRPr sz="4400">
          <a:solidFill>
            <a:schemeClr val="tx2"/>
          </a:solidFill>
          <a:latin typeface="Times New Roman" charset="0"/>
        </a:defRPr>
      </a:lvl3pPr>
      <a:lvl4pPr algn="l" rtl="0" eaLnBrk="1" fontAlgn="base" hangingPunct="1">
        <a:spcBef>
          <a:spcPct val="0"/>
        </a:spcBef>
        <a:spcAft>
          <a:spcPct val="0"/>
        </a:spcAft>
        <a:defRPr sz="4400">
          <a:solidFill>
            <a:schemeClr val="tx2"/>
          </a:solidFill>
          <a:latin typeface="Times New Roman" charset="0"/>
        </a:defRPr>
      </a:lvl4pPr>
      <a:lvl5pPr algn="l" rtl="0" eaLnBrk="1" fontAlgn="base" hangingPunct="1">
        <a:spcBef>
          <a:spcPct val="0"/>
        </a:spcBef>
        <a:spcAft>
          <a:spcPct val="0"/>
        </a:spcAft>
        <a:defRPr sz="4400">
          <a:solidFill>
            <a:schemeClr val="tx2"/>
          </a:solidFill>
          <a:latin typeface="Times New Roman" charset="0"/>
        </a:defRPr>
      </a:lvl5pPr>
      <a:lvl6pPr marL="457200" algn="l" rtl="0" eaLnBrk="1" fontAlgn="base" hangingPunct="1">
        <a:spcBef>
          <a:spcPct val="0"/>
        </a:spcBef>
        <a:spcAft>
          <a:spcPct val="0"/>
        </a:spcAft>
        <a:defRPr sz="4400">
          <a:solidFill>
            <a:schemeClr val="tx2"/>
          </a:solidFill>
          <a:latin typeface="Times New Roman" charset="0"/>
        </a:defRPr>
      </a:lvl6pPr>
      <a:lvl7pPr marL="914400" algn="l" rtl="0" eaLnBrk="1" fontAlgn="base" hangingPunct="1">
        <a:spcBef>
          <a:spcPct val="0"/>
        </a:spcBef>
        <a:spcAft>
          <a:spcPct val="0"/>
        </a:spcAft>
        <a:defRPr sz="4400">
          <a:solidFill>
            <a:schemeClr val="tx2"/>
          </a:solidFill>
          <a:latin typeface="Times New Roman" charset="0"/>
        </a:defRPr>
      </a:lvl7pPr>
      <a:lvl8pPr marL="1371600" algn="l" rtl="0" eaLnBrk="1" fontAlgn="base" hangingPunct="1">
        <a:spcBef>
          <a:spcPct val="0"/>
        </a:spcBef>
        <a:spcAft>
          <a:spcPct val="0"/>
        </a:spcAft>
        <a:defRPr sz="4400">
          <a:solidFill>
            <a:schemeClr val="tx2"/>
          </a:solidFill>
          <a:latin typeface="Times New Roman" charset="0"/>
        </a:defRPr>
      </a:lvl8pPr>
      <a:lvl9pPr marL="1828800" algn="l"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lr>
          <a:schemeClr val="tx2"/>
        </a:buClr>
        <a:buSzPct val="90000"/>
        <a:buFont typeface="Wingdings" pitchFamily="2" charset="2"/>
        <a:buChar char="Ú"/>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F18AD5D-2289-4181-9034-ACD822DDB089}" type="datetimeFigureOut">
              <a:rPr lang="en-US" smtClean="0"/>
              <a:pPr/>
              <a:t>1/5/2023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AD5AC1-6C73-4256-9643-29A00B1CA7B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7B2AB49-3AE4-444F-8F8A-C76FEAEEF364}"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F18AD5D-2289-4181-9034-ACD822DDB089}" type="datetimeFigureOut">
              <a:rPr lang="en-US" smtClean="0"/>
              <a:pPr/>
              <a:t>1/5/2023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AD5AC1-6C73-4256-9643-29A00B1CA7BF}" type="slidenum">
              <a:rPr lang="en-IN" smtClean="0"/>
              <a:pPr/>
              <a:t>‹#›</a:t>
            </a:fld>
            <a:endParaRPr lang="en-IN"/>
          </a:p>
        </p:txBody>
      </p:sp>
    </p:spTree>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8195" name="Rectangle 3"/>
          <p:cNvSpPr>
            <a:spLocks noGrp="1" noChangeArrowheads="1"/>
          </p:cNvSpPr>
          <p:nvPr>
            <p:ph type="body" idx="1"/>
          </p:nvPr>
        </p:nvSpPr>
        <p:spPr bwMode="auto">
          <a:xfrm>
            <a:off x="914400" y="1600200"/>
            <a:ext cx="7391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365BE1-2F50-4A91-9067-BC2167E6ED40}"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CE93989-1E6F-4788-ABDB-9AC48CD002DA}"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fld id="{AF18AD5D-2289-4181-9034-ACD822DDB089}" type="datetimeFigureOut">
              <a:rPr lang="en-US" smtClean="0"/>
              <a:pPr/>
              <a:t>1/5/2023</a:t>
            </a:fld>
            <a:endParaRPr lang="en-IN"/>
          </a:p>
        </p:txBody>
      </p:sp>
      <p:sp>
        <p:nvSpPr>
          <p:cNvPr id="78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endParaRPr lang="en-IN"/>
          </a:p>
        </p:txBody>
      </p:sp>
      <p:sp>
        <p:nvSpPr>
          <p:cNvPr id="78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56AD5AC1-6C73-4256-9643-29A00B1CA7BF}" type="slidenum">
              <a:rPr lang="en-IN" smtClean="0"/>
              <a:pPr/>
              <a:t>‹#›</a:t>
            </a:fld>
            <a:endParaRPr lang="en-IN"/>
          </a:p>
        </p:txBody>
      </p:sp>
    </p:spTree>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F18AD5D-2289-4181-9034-ACD822DDB089}" type="datetimeFigureOut">
              <a:rPr lang="en-US" smtClean="0"/>
              <a:pPr/>
              <a:t>1/5/2023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AD5AC1-6C73-4256-9643-29A00B1CA7BF}" type="slidenum">
              <a:rPr lang="en-IN" smtClean="0"/>
              <a:pPr/>
              <a:t>‹#›</a:t>
            </a:fld>
            <a:endParaRPr lang="en-IN"/>
          </a:p>
        </p:txBody>
      </p:sp>
    </p:spTree>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2CDCCC7-3648-4414-81E6-3E5780DEBC52}" type="slidenum">
              <a:rPr lang="en-IN"/>
              <a:pPr/>
              <a:t>‹#›</a:t>
            </a:fld>
            <a:endParaRPr lang="en-IN"/>
          </a:p>
        </p:txBody>
      </p:sp>
    </p:spTree>
  </p:cSld>
  <p:clrMap bg1="dk2" tx1="lt1" bg2="dk1"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4B37AE2-16B0-4DEC-B445-9129C9A82A01}" type="slidenum">
              <a:rPr lang="en-IN"/>
              <a:pPr/>
              <a:t>‹#›</a:t>
            </a:fld>
            <a:endParaRPr lang="en-IN"/>
          </a:p>
        </p:txBody>
      </p:sp>
    </p:spTree>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4339" name="Rectangle 3"/>
          <p:cNvSpPr>
            <a:spLocks noGrp="1" noChangeArrowheads="1"/>
          </p:cNvSpPr>
          <p:nvPr>
            <p:ph type="body" idx="1"/>
          </p:nvPr>
        </p:nvSpPr>
        <p:spPr bwMode="auto">
          <a:xfrm>
            <a:off x="838200" y="1600200"/>
            <a:ext cx="7620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340" name="Rectangle 4"/>
          <p:cNvSpPr>
            <a:spLocks noGrp="1" noChangeArrowheads="1"/>
          </p:cNvSpPr>
          <p:nvPr>
            <p:ph type="dt" sz="half" idx="2"/>
          </p:nvPr>
        </p:nvSpPr>
        <p:spPr bwMode="auto">
          <a:xfrm>
            <a:off x="7620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4342" name="Rectangle 6"/>
          <p:cNvSpPr>
            <a:spLocks noGrp="1" noChangeArrowheads="1"/>
          </p:cNvSpPr>
          <p:nvPr>
            <p:ph type="sldNum" sz="quarter" idx="4"/>
          </p:nvPr>
        </p:nvSpPr>
        <p:spPr bwMode="auto">
          <a:xfrm>
            <a:off x="62484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ECFADDC-B5F2-4F51-934B-5A9E63C0AA0B}"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228600"/>
            <a:ext cx="8686800" cy="5943600"/>
            <a:chOff x="144" y="144"/>
            <a:chExt cx="5472" cy="3744"/>
          </a:xfrm>
        </p:grpSpPr>
        <p:sp>
          <p:nvSpPr>
            <p:cNvPr id="73731"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3732"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3733"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a:defRPr/>
              </a:pPr>
              <a:endParaRPr lang="en-IN"/>
            </a:p>
          </p:txBody>
        </p:sp>
      </p:grpSp>
      <p:sp>
        <p:nvSpPr>
          <p:cNvPr id="1027"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6"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smtClean="0"/>
            </a:lvl1pPr>
          </a:lstStyle>
          <a:p>
            <a:fld id="{AF18AD5D-2289-4181-9034-ACD822DDB089}" type="datetimeFigureOut">
              <a:rPr lang="en-US" smtClean="0"/>
              <a:pPr/>
              <a:t>1/5/2023</a:t>
            </a:fld>
            <a:endParaRPr lang="en-IN"/>
          </a:p>
        </p:txBody>
      </p:sp>
      <p:sp>
        <p:nvSpPr>
          <p:cNvPr id="73737"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smtClean="0"/>
            </a:lvl1pPr>
          </a:lstStyle>
          <a:p>
            <a:endParaRPr lang="en-IN"/>
          </a:p>
        </p:txBody>
      </p:sp>
      <p:sp>
        <p:nvSpPr>
          <p:cNvPr id="73738"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lvl1pPr>
          </a:lstStyle>
          <a:p>
            <a:fld id="{56AD5AC1-6C73-4256-9643-29A00B1CA7BF}" type="slidenum">
              <a:rPr lang="en-IN" smtClean="0"/>
              <a:pPr/>
              <a:t>‹#›</a:t>
            </a:fld>
            <a:endParaRPr lang="en-IN"/>
          </a:p>
        </p:txBody>
      </p:sp>
    </p:spTree>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rtl="0" eaLnBrk="1" fontAlgn="base" hangingPunct="1">
        <a:lnSpc>
          <a:spcPct val="80000"/>
        </a:lnSpc>
        <a:spcBef>
          <a:spcPct val="0"/>
        </a:spcBef>
        <a:spcAft>
          <a:spcPct val="0"/>
        </a:spcAft>
        <a:defRPr sz="4400">
          <a:solidFill>
            <a:schemeClr val="tx2"/>
          </a:solidFill>
          <a:latin typeface="+mj-lt"/>
          <a:ea typeface="+mj-ea"/>
          <a:cs typeface="+mj-cs"/>
        </a:defRPr>
      </a:lvl1pPr>
      <a:lvl2pPr algn="l" rtl="0" eaLnBrk="1" fontAlgn="base" hangingPunct="1">
        <a:lnSpc>
          <a:spcPct val="80000"/>
        </a:lnSpc>
        <a:spcBef>
          <a:spcPct val="0"/>
        </a:spcBef>
        <a:spcAft>
          <a:spcPct val="0"/>
        </a:spcAft>
        <a:defRPr sz="4400">
          <a:solidFill>
            <a:schemeClr val="tx2"/>
          </a:solidFill>
          <a:latin typeface="Times New Roman" pitchFamily="18" charset="0"/>
        </a:defRPr>
      </a:lvl2pPr>
      <a:lvl3pPr algn="l" rtl="0" eaLnBrk="1" fontAlgn="base" hangingPunct="1">
        <a:lnSpc>
          <a:spcPct val="80000"/>
        </a:lnSpc>
        <a:spcBef>
          <a:spcPct val="0"/>
        </a:spcBef>
        <a:spcAft>
          <a:spcPct val="0"/>
        </a:spcAft>
        <a:defRPr sz="4400">
          <a:solidFill>
            <a:schemeClr val="tx2"/>
          </a:solidFill>
          <a:latin typeface="Times New Roman" pitchFamily="18" charset="0"/>
        </a:defRPr>
      </a:lvl3pPr>
      <a:lvl4pPr algn="l" rtl="0" eaLnBrk="1" fontAlgn="base" hangingPunct="1">
        <a:lnSpc>
          <a:spcPct val="80000"/>
        </a:lnSpc>
        <a:spcBef>
          <a:spcPct val="0"/>
        </a:spcBef>
        <a:spcAft>
          <a:spcPct val="0"/>
        </a:spcAft>
        <a:defRPr sz="4400">
          <a:solidFill>
            <a:schemeClr val="tx2"/>
          </a:solidFill>
          <a:latin typeface="Times New Roman" pitchFamily="18" charset="0"/>
        </a:defRPr>
      </a:lvl4pPr>
      <a:lvl5pPr algn="l" rtl="0" eaLnBrk="1" fontAlgn="base" hangingPunct="1">
        <a:lnSpc>
          <a:spcPct val="80000"/>
        </a:lnSpc>
        <a:spcBef>
          <a:spcPct val="0"/>
        </a:spcBef>
        <a:spcAft>
          <a:spcPct val="0"/>
        </a:spcAft>
        <a:defRPr sz="4400">
          <a:solidFill>
            <a:schemeClr val="tx2"/>
          </a:solidFill>
          <a:latin typeface="Times New Roman" pitchFamily="18" charset="0"/>
        </a:defRPr>
      </a:lvl5pPr>
      <a:lvl6pPr marL="457200" algn="l" rtl="0" eaLnBrk="1" fontAlgn="base" hangingPunct="1">
        <a:lnSpc>
          <a:spcPct val="80000"/>
        </a:lnSpc>
        <a:spcBef>
          <a:spcPct val="0"/>
        </a:spcBef>
        <a:spcAft>
          <a:spcPct val="0"/>
        </a:spcAft>
        <a:defRPr sz="4400">
          <a:solidFill>
            <a:schemeClr val="tx2"/>
          </a:solidFill>
          <a:latin typeface="Times New Roman" pitchFamily="18" charset="0"/>
        </a:defRPr>
      </a:lvl6pPr>
      <a:lvl7pPr marL="914400" algn="l" rtl="0" eaLnBrk="1" fontAlgn="base" hangingPunct="1">
        <a:lnSpc>
          <a:spcPct val="80000"/>
        </a:lnSpc>
        <a:spcBef>
          <a:spcPct val="0"/>
        </a:spcBef>
        <a:spcAft>
          <a:spcPct val="0"/>
        </a:spcAft>
        <a:defRPr sz="4400">
          <a:solidFill>
            <a:schemeClr val="tx2"/>
          </a:solidFill>
          <a:latin typeface="Times New Roman" pitchFamily="18" charset="0"/>
        </a:defRPr>
      </a:lvl7pPr>
      <a:lvl8pPr marL="1371600" algn="l" rtl="0" eaLnBrk="1" fontAlgn="base" hangingPunct="1">
        <a:lnSpc>
          <a:spcPct val="80000"/>
        </a:lnSpc>
        <a:spcBef>
          <a:spcPct val="0"/>
        </a:spcBef>
        <a:spcAft>
          <a:spcPct val="0"/>
        </a:spcAft>
        <a:defRPr sz="4400">
          <a:solidFill>
            <a:schemeClr val="tx2"/>
          </a:solidFill>
          <a:latin typeface="Times New Roman" pitchFamily="18" charset="0"/>
        </a:defRPr>
      </a:lvl8pPr>
      <a:lvl9pPr marL="1828800" algn="l" rtl="0" eaLnBrk="1" fontAlgn="base" hangingPunct="1">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144000" cy="4046538"/>
            <a:chOff x="0" y="1536"/>
            <a:chExt cx="5760" cy="2549"/>
          </a:xfrm>
        </p:grpSpPr>
        <p:sp>
          <p:nvSpPr>
            <p:cNvPr id="24473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endParaRPr lang="en-IN"/>
            </a:p>
          </p:txBody>
        </p:sp>
        <p:sp>
          <p:nvSpPr>
            <p:cNvPr id="244740" name="Freeform 4"/>
            <p:cNvSpPr>
              <a:spLocks/>
            </p:cNvSpPr>
            <p:nvPr userDrawn="1"/>
          </p:nvSpPr>
          <p:spPr bwMode="hidden">
            <a:xfrm>
              <a:off x="0" y="2664"/>
              <a:ext cx="2688" cy="1224"/>
            </a:xfrm>
            <a:custGeom>
              <a:avLst/>
              <a:gdLst/>
              <a:ahLst/>
              <a:cxnLst>
                <a:cxn ang="0">
                  <a:pos x="0" y="0"/>
                </a:cxn>
                <a:cxn ang="0">
                  <a:pos x="960" y="552"/>
                </a:cxn>
                <a:cxn ang="0">
                  <a:pos x="1968" y="264"/>
                </a:cxn>
                <a:cxn ang="0">
                  <a:pos x="2028" y="270"/>
                </a:cxn>
                <a:cxn ang="0">
                  <a:pos x="2661" y="528"/>
                </a:cxn>
                <a:cxn ang="0">
                  <a:pos x="2688" y="648"/>
                </a:cxn>
                <a:cxn ang="0">
                  <a:pos x="2304" y="1080"/>
                </a:cxn>
                <a:cxn ang="0">
                  <a:pos x="1584" y="1224"/>
                </a:cxn>
                <a:cxn ang="0">
                  <a:pos x="1296" y="936"/>
                </a:cxn>
                <a:cxn ang="0">
                  <a:pos x="864" y="1032"/>
                </a:cxn>
                <a:cxn ang="0">
                  <a:pos x="0" y="552"/>
                </a:cxn>
                <a:cxn ang="0">
                  <a:pos x="0" y="0"/>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a:effectLst/>
          </p:spPr>
          <p:txBody>
            <a:bodyPr/>
            <a:lstStyle/>
            <a:p>
              <a:endParaRPr lang="en-IN"/>
            </a:p>
          </p:txBody>
        </p:sp>
        <p:sp>
          <p:nvSpPr>
            <p:cNvPr id="244741" name="Freeform 5"/>
            <p:cNvSpPr>
              <a:spLocks/>
            </p:cNvSpPr>
            <p:nvPr userDrawn="1"/>
          </p:nvSpPr>
          <p:spPr bwMode="hidden">
            <a:xfrm>
              <a:off x="3359" y="1536"/>
              <a:ext cx="2401" cy="1232"/>
            </a:xfrm>
            <a:custGeom>
              <a:avLst/>
              <a:gdLst/>
              <a:ahLst/>
              <a:cxnLst>
                <a:cxn ang="0">
                  <a:pos x="2208" y="15"/>
                </a:cxn>
                <a:cxn ang="0">
                  <a:pos x="2088" y="57"/>
                </a:cxn>
                <a:cxn ang="0">
                  <a:pos x="1951" y="99"/>
                </a:cxn>
                <a:cxn ang="0">
                  <a:pos x="1704" y="135"/>
                </a:cxn>
                <a:cxn ang="0">
                  <a:pos x="1314" y="177"/>
                </a:cxn>
                <a:cxn ang="0">
                  <a:pos x="1176" y="189"/>
                </a:cxn>
                <a:cxn ang="0">
                  <a:pos x="1122" y="195"/>
                </a:cxn>
                <a:cxn ang="0">
                  <a:pos x="1075" y="231"/>
                </a:cxn>
                <a:cxn ang="0">
                  <a:pos x="924" y="321"/>
                </a:cxn>
                <a:cxn ang="0">
                  <a:pos x="840" y="369"/>
                </a:cxn>
                <a:cxn ang="0">
                  <a:pos x="630" y="458"/>
                </a:cxn>
                <a:cxn ang="0">
                  <a:pos x="529" y="500"/>
                </a:cxn>
                <a:cxn ang="0">
                  <a:pos x="487" y="542"/>
                </a:cxn>
                <a:cxn ang="0">
                  <a:pos x="457" y="590"/>
                </a:cxn>
                <a:cxn ang="0">
                  <a:pos x="402" y="638"/>
                </a:cxn>
                <a:cxn ang="0">
                  <a:pos x="330" y="758"/>
                </a:cxn>
                <a:cxn ang="0">
                  <a:pos x="312" y="788"/>
                </a:cxn>
                <a:cxn ang="0">
                  <a:pos x="252" y="824"/>
                </a:cxn>
                <a:cxn ang="0">
                  <a:pos x="84" y="926"/>
                </a:cxn>
                <a:cxn ang="0">
                  <a:pos x="0" y="992"/>
                </a:cxn>
                <a:cxn ang="0">
                  <a:pos x="12" y="1040"/>
                </a:cxn>
                <a:cxn ang="0">
                  <a:pos x="132" y="1034"/>
                </a:cxn>
                <a:cxn ang="0">
                  <a:pos x="336" y="980"/>
                </a:cxn>
                <a:cxn ang="0">
                  <a:pos x="529" y="896"/>
                </a:cxn>
                <a:cxn ang="0">
                  <a:pos x="576" y="872"/>
                </a:cxn>
                <a:cxn ang="0">
                  <a:pos x="714" y="848"/>
                </a:cxn>
                <a:cxn ang="0">
                  <a:pos x="966" y="794"/>
                </a:cxn>
                <a:cxn ang="0">
                  <a:pos x="1212" y="782"/>
                </a:cxn>
                <a:cxn ang="0">
                  <a:pos x="1416" y="872"/>
                </a:cxn>
                <a:cxn ang="0">
                  <a:pos x="1464" y="932"/>
                </a:cxn>
                <a:cxn ang="0">
                  <a:pos x="1440" y="992"/>
                </a:cxn>
                <a:cxn ang="0">
                  <a:pos x="1302" y="1040"/>
                </a:cxn>
                <a:cxn ang="0">
                  <a:pos x="1158" y="1100"/>
                </a:cxn>
                <a:cxn ang="0">
                  <a:pos x="1093" y="1148"/>
                </a:cxn>
                <a:cxn ang="0">
                  <a:pos x="1075" y="1208"/>
                </a:cxn>
                <a:cxn ang="0">
                  <a:pos x="1093" y="1232"/>
                </a:cxn>
                <a:cxn ang="0">
                  <a:pos x="1152" y="1226"/>
                </a:cxn>
                <a:cxn ang="0">
                  <a:pos x="1332" y="1208"/>
                </a:cxn>
                <a:cxn ang="0">
                  <a:pos x="1434" y="1184"/>
                </a:cxn>
                <a:cxn ang="0">
                  <a:pos x="1464" y="1172"/>
                </a:cxn>
                <a:cxn ang="0">
                  <a:pos x="1578" y="1130"/>
                </a:cxn>
                <a:cxn ang="0">
                  <a:pos x="1758" y="1064"/>
                </a:cxn>
                <a:cxn ang="0">
                  <a:pos x="1872" y="962"/>
                </a:cxn>
                <a:cxn ang="0">
                  <a:pos x="1986" y="800"/>
                </a:cxn>
                <a:cxn ang="0">
                  <a:pos x="2166" y="650"/>
                </a:cxn>
                <a:cxn ang="0">
                  <a:pos x="2257" y="590"/>
                </a:cxn>
                <a:cxn ang="0">
                  <a:pos x="2400" y="57"/>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endParaRPr lang="en-IN"/>
            </a:p>
          </p:txBody>
        </p:sp>
        <p:sp>
          <p:nvSpPr>
            <p:cNvPr id="244742"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4743" name="Freeform 7"/>
            <p:cNvSpPr>
              <a:spLocks/>
            </p:cNvSpPr>
            <p:nvPr userDrawn="1"/>
          </p:nvSpPr>
          <p:spPr bwMode="hidden">
            <a:xfrm>
              <a:off x="3599" y="2477"/>
              <a:ext cx="186" cy="120"/>
            </a:xfrm>
            <a:custGeom>
              <a:avLst/>
              <a:gdLst/>
              <a:ahLst/>
              <a:cxnLst>
                <a:cxn ang="0">
                  <a:pos x="185" y="0"/>
                </a:cxn>
                <a:cxn ang="0">
                  <a:pos x="185" y="6"/>
                </a:cxn>
                <a:cxn ang="0">
                  <a:pos x="185" y="18"/>
                </a:cxn>
                <a:cxn ang="0">
                  <a:pos x="185" y="36"/>
                </a:cxn>
                <a:cxn ang="0">
                  <a:pos x="179" y="54"/>
                </a:cxn>
                <a:cxn ang="0">
                  <a:pos x="161" y="72"/>
                </a:cxn>
                <a:cxn ang="0">
                  <a:pos x="137" y="96"/>
                </a:cxn>
                <a:cxn ang="0">
                  <a:pos x="101" y="108"/>
                </a:cxn>
                <a:cxn ang="0">
                  <a:pos x="47" y="120"/>
                </a:cxn>
                <a:cxn ang="0">
                  <a:pos x="29" y="120"/>
                </a:cxn>
                <a:cxn ang="0">
                  <a:pos x="17" y="114"/>
                </a:cxn>
                <a:cxn ang="0">
                  <a:pos x="0" y="96"/>
                </a:cxn>
                <a:cxn ang="0">
                  <a:pos x="0" y="78"/>
                </a:cxn>
                <a:cxn ang="0">
                  <a:pos x="0" y="72"/>
                </a:cxn>
                <a:cxn ang="0">
                  <a:pos x="185" y="0"/>
                </a:cxn>
                <a:cxn ang="0">
                  <a:pos x="185" y="0"/>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w="9525">
              <a:noFill/>
              <a:round/>
              <a:headEnd/>
              <a:tailEnd/>
            </a:ln>
          </p:spPr>
          <p:txBody>
            <a:bodyPr/>
            <a:lstStyle/>
            <a:p>
              <a:endParaRPr lang="en-IN"/>
            </a:p>
          </p:txBody>
        </p:sp>
        <p:sp>
          <p:nvSpPr>
            <p:cNvPr id="244744" name="Freeform 8"/>
            <p:cNvSpPr>
              <a:spLocks/>
            </p:cNvSpPr>
            <p:nvPr userDrawn="1"/>
          </p:nvSpPr>
          <p:spPr bwMode="hidden">
            <a:xfrm>
              <a:off x="3779" y="2393"/>
              <a:ext cx="185" cy="120"/>
            </a:xfrm>
            <a:custGeom>
              <a:avLst/>
              <a:gdLst/>
              <a:ahLst/>
              <a:cxnLst>
                <a:cxn ang="0">
                  <a:pos x="185" y="0"/>
                </a:cxn>
                <a:cxn ang="0">
                  <a:pos x="185" y="6"/>
                </a:cxn>
                <a:cxn ang="0">
                  <a:pos x="179" y="24"/>
                </a:cxn>
                <a:cxn ang="0">
                  <a:pos x="167" y="42"/>
                </a:cxn>
                <a:cxn ang="0">
                  <a:pos x="149" y="66"/>
                </a:cxn>
                <a:cxn ang="0">
                  <a:pos x="131" y="90"/>
                </a:cxn>
                <a:cxn ang="0">
                  <a:pos x="102" y="108"/>
                </a:cxn>
                <a:cxn ang="0">
                  <a:pos x="66" y="120"/>
                </a:cxn>
                <a:cxn ang="0">
                  <a:pos x="18" y="120"/>
                </a:cxn>
                <a:cxn ang="0">
                  <a:pos x="0" y="60"/>
                </a:cxn>
                <a:cxn ang="0">
                  <a:pos x="185" y="0"/>
                </a:cxn>
                <a:cxn ang="0">
                  <a:pos x="185" y="0"/>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w="9525">
              <a:noFill/>
              <a:round/>
              <a:headEnd/>
              <a:tailEnd/>
            </a:ln>
          </p:spPr>
          <p:txBody>
            <a:bodyPr/>
            <a:lstStyle/>
            <a:p>
              <a:endParaRPr lang="en-IN"/>
            </a:p>
          </p:txBody>
        </p:sp>
        <p:sp>
          <p:nvSpPr>
            <p:cNvPr id="244745" name="Freeform 9"/>
            <p:cNvSpPr>
              <a:spLocks/>
            </p:cNvSpPr>
            <p:nvPr userDrawn="1"/>
          </p:nvSpPr>
          <p:spPr bwMode="hidden">
            <a:xfrm>
              <a:off x="3839" y="1836"/>
              <a:ext cx="528" cy="275"/>
            </a:xfrm>
            <a:custGeom>
              <a:avLst/>
              <a:gdLst/>
              <a:ahLst/>
              <a:cxnLst>
                <a:cxn ang="0">
                  <a:pos x="0" y="275"/>
                </a:cxn>
                <a:cxn ang="0">
                  <a:pos x="0" y="269"/>
                </a:cxn>
                <a:cxn ang="0">
                  <a:pos x="6" y="251"/>
                </a:cxn>
                <a:cxn ang="0">
                  <a:pos x="6" y="239"/>
                </a:cxn>
                <a:cxn ang="0">
                  <a:pos x="12" y="227"/>
                </a:cxn>
                <a:cxn ang="0">
                  <a:pos x="18" y="221"/>
                </a:cxn>
                <a:cxn ang="0">
                  <a:pos x="36" y="215"/>
                </a:cxn>
                <a:cxn ang="0">
                  <a:pos x="77" y="203"/>
                </a:cxn>
                <a:cxn ang="0">
                  <a:pos x="137" y="179"/>
                </a:cxn>
                <a:cxn ang="0">
                  <a:pos x="209" y="143"/>
                </a:cxn>
                <a:cxn ang="0">
                  <a:pos x="251" y="120"/>
                </a:cxn>
                <a:cxn ang="0">
                  <a:pos x="299" y="96"/>
                </a:cxn>
                <a:cxn ang="0">
                  <a:pos x="394" y="48"/>
                </a:cxn>
                <a:cxn ang="0">
                  <a:pos x="442" y="30"/>
                </a:cxn>
                <a:cxn ang="0">
                  <a:pos x="478" y="12"/>
                </a:cxn>
                <a:cxn ang="0">
                  <a:pos x="502" y="6"/>
                </a:cxn>
                <a:cxn ang="0">
                  <a:pos x="520" y="0"/>
                </a:cxn>
                <a:cxn ang="0">
                  <a:pos x="526" y="0"/>
                </a:cxn>
                <a:cxn ang="0">
                  <a:pos x="520" y="6"/>
                </a:cxn>
                <a:cxn ang="0">
                  <a:pos x="508" y="12"/>
                </a:cxn>
                <a:cxn ang="0">
                  <a:pos x="484" y="24"/>
                </a:cxn>
                <a:cxn ang="0">
                  <a:pos x="460" y="42"/>
                </a:cxn>
                <a:cxn ang="0">
                  <a:pos x="436" y="54"/>
                </a:cxn>
                <a:cxn ang="0">
                  <a:pos x="394" y="78"/>
                </a:cxn>
                <a:cxn ang="0">
                  <a:pos x="340" y="108"/>
                </a:cxn>
                <a:cxn ang="0">
                  <a:pos x="275" y="143"/>
                </a:cxn>
                <a:cxn ang="0">
                  <a:pos x="131" y="221"/>
                </a:cxn>
                <a:cxn ang="0">
                  <a:pos x="65" y="251"/>
                </a:cxn>
                <a:cxn ang="0">
                  <a:pos x="0" y="275"/>
                </a:cxn>
                <a:cxn ang="0">
                  <a:pos x="0" y="275"/>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w="9525">
              <a:noFill/>
              <a:round/>
              <a:headEnd/>
              <a:tailEnd/>
            </a:ln>
          </p:spPr>
          <p:txBody>
            <a:bodyPr/>
            <a:lstStyle/>
            <a:p>
              <a:endParaRPr lang="en-IN"/>
            </a:p>
          </p:txBody>
        </p:sp>
        <p:sp>
          <p:nvSpPr>
            <p:cNvPr id="244746" name="Freeform 10"/>
            <p:cNvSpPr>
              <a:spLocks/>
            </p:cNvSpPr>
            <p:nvPr userDrawn="1"/>
          </p:nvSpPr>
          <p:spPr bwMode="hidden">
            <a:xfrm>
              <a:off x="3676" y="2015"/>
              <a:ext cx="721" cy="306"/>
            </a:xfrm>
            <a:custGeom>
              <a:avLst/>
              <a:gdLst/>
              <a:ahLst/>
              <a:cxnLst>
                <a:cxn ang="0">
                  <a:pos x="48" y="216"/>
                </a:cxn>
                <a:cxn ang="0">
                  <a:pos x="30" y="252"/>
                </a:cxn>
                <a:cxn ang="0">
                  <a:pos x="12" y="282"/>
                </a:cxn>
                <a:cxn ang="0">
                  <a:pos x="6" y="300"/>
                </a:cxn>
                <a:cxn ang="0">
                  <a:pos x="0" y="306"/>
                </a:cxn>
                <a:cxn ang="0">
                  <a:pos x="48" y="276"/>
                </a:cxn>
                <a:cxn ang="0">
                  <a:pos x="84" y="252"/>
                </a:cxn>
                <a:cxn ang="0">
                  <a:pos x="108" y="234"/>
                </a:cxn>
                <a:cxn ang="0">
                  <a:pos x="120" y="228"/>
                </a:cxn>
                <a:cxn ang="0">
                  <a:pos x="126" y="228"/>
                </a:cxn>
                <a:cxn ang="0">
                  <a:pos x="144" y="222"/>
                </a:cxn>
                <a:cxn ang="0">
                  <a:pos x="168" y="216"/>
                </a:cxn>
                <a:cxn ang="0">
                  <a:pos x="198" y="204"/>
                </a:cxn>
                <a:cxn ang="0">
                  <a:pos x="275" y="180"/>
                </a:cxn>
                <a:cxn ang="0">
                  <a:pos x="371" y="156"/>
                </a:cxn>
                <a:cxn ang="0">
                  <a:pos x="461" y="126"/>
                </a:cxn>
                <a:cxn ang="0">
                  <a:pos x="544" y="102"/>
                </a:cxn>
                <a:cxn ang="0">
                  <a:pos x="574" y="90"/>
                </a:cxn>
                <a:cxn ang="0">
                  <a:pos x="604" y="84"/>
                </a:cxn>
                <a:cxn ang="0">
                  <a:pos x="622" y="78"/>
                </a:cxn>
                <a:cxn ang="0">
                  <a:pos x="628" y="72"/>
                </a:cxn>
                <a:cxn ang="0">
                  <a:pos x="634" y="66"/>
                </a:cxn>
                <a:cxn ang="0">
                  <a:pos x="652" y="60"/>
                </a:cxn>
                <a:cxn ang="0">
                  <a:pos x="694" y="30"/>
                </a:cxn>
                <a:cxn ang="0">
                  <a:pos x="712" y="18"/>
                </a:cxn>
                <a:cxn ang="0">
                  <a:pos x="718" y="6"/>
                </a:cxn>
                <a:cxn ang="0">
                  <a:pos x="712" y="0"/>
                </a:cxn>
                <a:cxn ang="0">
                  <a:pos x="688" y="0"/>
                </a:cxn>
                <a:cxn ang="0">
                  <a:pos x="628" y="0"/>
                </a:cxn>
                <a:cxn ang="0">
                  <a:pos x="580" y="0"/>
                </a:cxn>
                <a:cxn ang="0">
                  <a:pos x="544" y="0"/>
                </a:cxn>
                <a:cxn ang="0">
                  <a:pos x="514" y="18"/>
                </a:cxn>
                <a:cxn ang="0">
                  <a:pos x="485" y="42"/>
                </a:cxn>
                <a:cxn ang="0">
                  <a:pos x="467" y="54"/>
                </a:cxn>
                <a:cxn ang="0">
                  <a:pos x="449" y="60"/>
                </a:cxn>
                <a:cxn ang="0">
                  <a:pos x="425" y="60"/>
                </a:cxn>
                <a:cxn ang="0">
                  <a:pos x="389" y="66"/>
                </a:cxn>
                <a:cxn ang="0">
                  <a:pos x="347" y="84"/>
                </a:cxn>
                <a:cxn ang="0">
                  <a:pos x="311" y="108"/>
                </a:cxn>
                <a:cxn ang="0">
                  <a:pos x="287" y="126"/>
                </a:cxn>
                <a:cxn ang="0">
                  <a:pos x="275" y="132"/>
                </a:cxn>
                <a:cxn ang="0">
                  <a:pos x="257" y="138"/>
                </a:cxn>
                <a:cxn ang="0">
                  <a:pos x="221" y="138"/>
                </a:cxn>
                <a:cxn ang="0">
                  <a:pos x="186" y="138"/>
                </a:cxn>
                <a:cxn ang="0">
                  <a:pos x="180" y="138"/>
                </a:cxn>
                <a:cxn ang="0">
                  <a:pos x="174" y="138"/>
                </a:cxn>
                <a:cxn ang="0">
                  <a:pos x="114" y="162"/>
                </a:cxn>
                <a:cxn ang="0">
                  <a:pos x="48" y="216"/>
                </a:cxn>
                <a:cxn ang="0">
                  <a:pos x="48" y="216"/>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w="9525">
              <a:noFill/>
              <a:round/>
              <a:headEnd/>
              <a:tailEnd/>
            </a:ln>
          </p:spPr>
          <p:txBody>
            <a:bodyPr/>
            <a:lstStyle/>
            <a:p>
              <a:endParaRPr lang="en-IN"/>
            </a:p>
          </p:txBody>
        </p:sp>
        <p:sp>
          <p:nvSpPr>
            <p:cNvPr id="244747" name="Freeform 11"/>
            <p:cNvSpPr>
              <a:spLocks/>
            </p:cNvSpPr>
            <p:nvPr userDrawn="1"/>
          </p:nvSpPr>
          <p:spPr bwMode="hidden">
            <a:xfrm>
              <a:off x="3358" y="1890"/>
              <a:ext cx="2400" cy="881"/>
            </a:xfrm>
            <a:custGeom>
              <a:avLst/>
              <a:gdLst/>
              <a:ahLst/>
              <a:cxnLst>
                <a:cxn ang="0">
                  <a:pos x="2231" y="54"/>
                </a:cxn>
                <a:cxn ang="0">
                  <a:pos x="2189" y="54"/>
                </a:cxn>
                <a:cxn ang="0">
                  <a:pos x="2147" y="66"/>
                </a:cxn>
                <a:cxn ang="0">
                  <a:pos x="2021" y="101"/>
                </a:cxn>
                <a:cxn ang="0">
                  <a:pos x="1956" y="119"/>
                </a:cxn>
                <a:cxn ang="0">
                  <a:pos x="1860" y="167"/>
                </a:cxn>
                <a:cxn ang="0">
                  <a:pos x="1836" y="245"/>
                </a:cxn>
                <a:cxn ang="0">
                  <a:pos x="1842" y="305"/>
                </a:cxn>
                <a:cxn ang="0">
                  <a:pos x="1758" y="317"/>
                </a:cxn>
                <a:cxn ang="0">
                  <a:pos x="1597" y="263"/>
                </a:cxn>
                <a:cxn ang="0">
                  <a:pos x="1507" y="257"/>
                </a:cxn>
                <a:cxn ang="0">
                  <a:pos x="1399" y="311"/>
                </a:cxn>
                <a:cxn ang="0">
                  <a:pos x="1334" y="353"/>
                </a:cxn>
                <a:cxn ang="0">
                  <a:pos x="1310" y="359"/>
                </a:cxn>
                <a:cxn ang="0">
                  <a:pos x="1214" y="371"/>
                </a:cxn>
                <a:cxn ang="0">
                  <a:pos x="1160" y="365"/>
                </a:cxn>
                <a:cxn ang="0">
                  <a:pos x="1053" y="371"/>
                </a:cxn>
                <a:cxn ang="0">
                  <a:pos x="957" y="383"/>
                </a:cxn>
                <a:cxn ang="0">
                  <a:pos x="921" y="401"/>
                </a:cxn>
                <a:cxn ang="0">
                  <a:pos x="819" y="419"/>
                </a:cxn>
                <a:cxn ang="0">
                  <a:pos x="778" y="419"/>
                </a:cxn>
                <a:cxn ang="0">
                  <a:pos x="664" y="437"/>
                </a:cxn>
                <a:cxn ang="0">
                  <a:pos x="598" y="473"/>
                </a:cxn>
                <a:cxn ang="0">
                  <a:pos x="503" y="467"/>
                </a:cxn>
                <a:cxn ang="0">
                  <a:pos x="431" y="491"/>
                </a:cxn>
                <a:cxn ang="0">
                  <a:pos x="413" y="539"/>
                </a:cxn>
                <a:cxn ang="0">
                  <a:pos x="347" y="569"/>
                </a:cxn>
                <a:cxn ang="0">
                  <a:pos x="222" y="599"/>
                </a:cxn>
                <a:cxn ang="0">
                  <a:pos x="138" y="647"/>
                </a:cxn>
                <a:cxn ang="0">
                  <a:pos x="108" y="659"/>
                </a:cxn>
                <a:cxn ang="0">
                  <a:pos x="0" y="671"/>
                </a:cxn>
                <a:cxn ang="0">
                  <a:pos x="84" y="695"/>
                </a:cxn>
                <a:cxn ang="0">
                  <a:pos x="263" y="653"/>
                </a:cxn>
                <a:cxn ang="0">
                  <a:pos x="473" y="569"/>
                </a:cxn>
                <a:cxn ang="0">
                  <a:pos x="568" y="521"/>
                </a:cxn>
                <a:cxn ang="0">
                  <a:pos x="646" y="515"/>
                </a:cxn>
                <a:cxn ang="0">
                  <a:pos x="873" y="461"/>
                </a:cxn>
                <a:cxn ang="0">
                  <a:pos x="1148" y="425"/>
                </a:cxn>
                <a:cxn ang="0">
                  <a:pos x="1292" y="461"/>
                </a:cxn>
                <a:cxn ang="0">
                  <a:pos x="1417" y="533"/>
                </a:cxn>
                <a:cxn ang="0">
                  <a:pos x="1435" y="617"/>
                </a:cxn>
                <a:cxn ang="0">
                  <a:pos x="1376" y="653"/>
                </a:cxn>
                <a:cxn ang="0">
                  <a:pos x="1226" y="701"/>
                </a:cxn>
                <a:cxn ang="0">
                  <a:pos x="1112" y="755"/>
                </a:cxn>
                <a:cxn ang="0">
                  <a:pos x="1065" y="809"/>
                </a:cxn>
                <a:cxn ang="0">
                  <a:pos x="1077" y="869"/>
                </a:cxn>
                <a:cxn ang="0">
                  <a:pos x="1106" y="881"/>
                </a:cxn>
                <a:cxn ang="0">
                  <a:pos x="1208" y="869"/>
                </a:cxn>
                <a:cxn ang="0">
                  <a:pos x="1388" y="857"/>
                </a:cxn>
                <a:cxn ang="0">
                  <a:pos x="1441" y="851"/>
                </a:cxn>
                <a:cxn ang="0">
                  <a:pos x="1483" y="833"/>
                </a:cxn>
                <a:cxn ang="0">
                  <a:pos x="1675" y="743"/>
                </a:cxn>
                <a:cxn ang="0">
                  <a:pos x="1806" y="689"/>
                </a:cxn>
                <a:cxn ang="0">
                  <a:pos x="1884" y="581"/>
                </a:cxn>
                <a:cxn ang="0">
                  <a:pos x="2039" y="389"/>
                </a:cxn>
                <a:cxn ang="0">
                  <a:pos x="2207" y="269"/>
                </a:cxn>
                <a:cxn ang="0">
                  <a:pos x="2249" y="239"/>
                </a:cxn>
                <a:cxn ang="0">
                  <a:pos x="2392" y="0"/>
                </a:cxn>
                <a:cxn ang="0">
                  <a:pos x="2302" y="36"/>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w="9525">
              <a:noFill/>
              <a:round/>
              <a:headEnd/>
              <a:tailEnd/>
            </a:ln>
          </p:spPr>
          <p:txBody>
            <a:bodyPr/>
            <a:lstStyle/>
            <a:p>
              <a:endParaRPr lang="en-IN"/>
            </a:p>
          </p:txBody>
        </p:sp>
        <p:sp>
          <p:nvSpPr>
            <p:cNvPr id="244748"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4749" name="Freeform 13"/>
            <p:cNvSpPr>
              <a:spLocks/>
            </p:cNvSpPr>
            <p:nvPr userDrawn="1"/>
          </p:nvSpPr>
          <p:spPr bwMode="hidden">
            <a:xfrm>
              <a:off x="5327" y="1642"/>
              <a:ext cx="5" cy="1"/>
            </a:xfrm>
            <a:custGeom>
              <a:avLst/>
              <a:gdLst/>
              <a:ahLst/>
              <a:cxnLst>
                <a:cxn ang="0">
                  <a:pos x="0" y="0"/>
                </a:cxn>
                <a:cxn ang="0">
                  <a:pos x="5" y="0"/>
                </a:cxn>
                <a:cxn ang="0">
                  <a:pos x="0" y="0"/>
                </a:cxn>
                <a:cxn ang="0">
                  <a:pos x="0" y="0"/>
                </a:cxn>
              </a:cxnLst>
              <a:rect l="0" t="0" r="r" b="b"/>
              <a:pathLst>
                <a:path w="5">
                  <a:moveTo>
                    <a:pt x="0" y="0"/>
                  </a:moveTo>
                  <a:lnTo>
                    <a:pt x="5" y="0"/>
                  </a:lnTo>
                  <a:lnTo>
                    <a:pt x="0" y="0"/>
                  </a:lnTo>
                  <a:lnTo>
                    <a:pt x="0" y="0"/>
                  </a:lnTo>
                  <a:close/>
                </a:path>
              </a:pathLst>
            </a:custGeom>
            <a:solidFill>
              <a:srgbClr val="FED1AD"/>
            </a:solidFill>
            <a:ln w="9525">
              <a:noFill/>
              <a:round/>
              <a:headEnd/>
              <a:tailEnd/>
            </a:ln>
          </p:spPr>
          <p:txBody>
            <a:bodyPr/>
            <a:lstStyle/>
            <a:p>
              <a:endParaRPr lang="en-IN"/>
            </a:p>
          </p:txBody>
        </p:sp>
        <p:sp>
          <p:nvSpPr>
            <p:cNvPr id="244750"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4751"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4752"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4753" name="Freeform 17"/>
            <p:cNvSpPr>
              <a:spLocks/>
            </p:cNvSpPr>
            <p:nvPr userDrawn="1"/>
          </p:nvSpPr>
          <p:spPr bwMode="hidden">
            <a:xfrm>
              <a:off x="0" y="2994"/>
              <a:ext cx="2723" cy="1091"/>
            </a:xfrm>
            <a:custGeom>
              <a:avLst/>
              <a:gdLst/>
              <a:ahLst/>
              <a:cxnLst>
                <a:cxn ang="0">
                  <a:pos x="2370" y="72"/>
                </a:cxn>
                <a:cxn ang="0">
                  <a:pos x="2597" y="198"/>
                </a:cxn>
                <a:cxn ang="0">
                  <a:pos x="2639" y="276"/>
                </a:cxn>
                <a:cxn ang="0">
                  <a:pos x="2453" y="264"/>
                </a:cxn>
                <a:cxn ang="0">
                  <a:pos x="2297" y="204"/>
                </a:cxn>
                <a:cxn ang="0">
                  <a:pos x="2112" y="66"/>
                </a:cxn>
                <a:cxn ang="0">
                  <a:pos x="2088" y="72"/>
                </a:cxn>
                <a:cxn ang="0">
                  <a:pos x="2106" y="114"/>
                </a:cxn>
                <a:cxn ang="0">
                  <a:pos x="2412" y="552"/>
                </a:cxn>
                <a:cxn ang="0">
                  <a:pos x="2279" y="564"/>
                </a:cxn>
                <a:cxn ang="0">
                  <a:pos x="2189" y="492"/>
                </a:cxn>
                <a:cxn ang="0">
                  <a:pos x="2058" y="330"/>
                </a:cxn>
                <a:cxn ang="0">
                  <a:pos x="1991" y="234"/>
                </a:cxn>
                <a:cxn ang="0">
                  <a:pos x="1949" y="174"/>
                </a:cxn>
                <a:cxn ang="0">
                  <a:pos x="1824" y="132"/>
                </a:cxn>
                <a:cxn ang="0">
                  <a:pos x="1794" y="144"/>
                </a:cxn>
                <a:cxn ang="0">
                  <a:pos x="1895" y="222"/>
                </a:cxn>
                <a:cxn ang="0">
                  <a:pos x="1943" y="366"/>
                </a:cxn>
                <a:cxn ang="0">
                  <a:pos x="2064" y="630"/>
                </a:cxn>
                <a:cxn ang="0">
                  <a:pos x="2052" y="695"/>
                </a:cxn>
                <a:cxn ang="0">
                  <a:pos x="1955" y="683"/>
                </a:cxn>
                <a:cxn ang="0">
                  <a:pos x="1913" y="636"/>
                </a:cxn>
                <a:cxn ang="0">
                  <a:pos x="1703" y="312"/>
                </a:cxn>
                <a:cxn ang="0">
                  <a:pos x="1637" y="276"/>
                </a:cxn>
                <a:cxn ang="0">
                  <a:pos x="1643" y="318"/>
                </a:cxn>
                <a:cxn ang="0">
                  <a:pos x="1673" y="408"/>
                </a:cxn>
                <a:cxn ang="0">
                  <a:pos x="1716" y="779"/>
                </a:cxn>
                <a:cxn ang="0">
                  <a:pos x="1691" y="737"/>
                </a:cxn>
                <a:cxn ang="0">
                  <a:pos x="1613" y="582"/>
                </a:cxn>
                <a:cxn ang="0">
                  <a:pos x="1494" y="480"/>
                </a:cxn>
                <a:cxn ang="0">
                  <a:pos x="1248" y="528"/>
                </a:cxn>
                <a:cxn ang="0">
                  <a:pos x="996" y="630"/>
                </a:cxn>
                <a:cxn ang="0">
                  <a:pos x="714" y="534"/>
                </a:cxn>
                <a:cxn ang="0">
                  <a:pos x="198" y="288"/>
                </a:cxn>
                <a:cxn ang="0">
                  <a:pos x="0" y="460"/>
                </a:cxn>
                <a:cxn ang="0">
                  <a:pos x="288" y="570"/>
                </a:cxn>
                <a:cxn ang="0">
                  <a:pos x="461" y="654"/>
                </a:cxn>
                <a:cxn ang="0">
                  <a:pos x="725" y="755"/>
                </a:cxn>
                <a:cxn ang="0">
                  <a:pos x="966" y="791"/>
                </a:cxn>
                <a:cxn ang="0">
                  <a:pos x="1176" y="779"/>
                </a:cxn>
                <a:cxn ang="0">
                  <a:pos x="1278" y="791"/>
                </a:cxn>
                <a:cxn ang="0">
                  <a:pos x="1404" y="845"/>
                </a:cxn>
                <a:cxn ang="0">
                  <a:pos x="1416" y="887"/>
                </a:cxn>
                <a:cxn ang="0">
                  <a:pos x="1361" y="923"/>
                </a:cxn>
                <a:cxn ang="0">
                  <a:pos x="1385" y="1007"/>
                </a:cxn>
                <a:cxn ang="0">
                  <a:pos x="1494" y="1085"/>
                </a:cxn>
                <a:cxn ang="0">
                  <a:pos x="1697" y="1043"/>
                </a:cxn>
                <a:cxn ang="0">
                  <a:pos x="1812" y="989"/>
                </a:cxn>
                <a:cxn ang="0">
                  <a:pos x="1973" y="917"/>
                </a:cxn>
                <a:cxn ang="0">
                  <a:pos x="2201" y="899"/>
                </a:cxn>
                <a:cxn ang="0">
                  <a:pos x="2364" y="863"/>
                </a:cxn>
                <a:cxn ang="0">
                  <a:pos x="2400" y="743"/>
                </a:cxn>
                <a:cxn ang="0">
                  <a:pos x="2471" y="701"/>
                </a:cxn>
                <a:cxn ang="0">
                  <a:pos x="2621" y="504"/>
                </a:cxn>
                <a:cxn ang="0">
                  <a:pos x="2693" y="374"/>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endParaRPr lang="en-IN"/>
            </a:p>
          </p:txBody>
        </p:sp>
      </p:grpSp>
      <p:sp>
        <p:nvSpPr>
          <p:cNvPr id="244754"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44755"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AF18AD5D-2289-4181-9034-ACD822DDB089}" type="datetimeFigureOut">
              <a:rPr lang="en-US" smtClean="0"/>
              <a:pPr/>
              <a:t>1/5/2023</a:t>
            </a:fld>
            <a:endParaRPr lang="en-IN"/>
          </a:p>
        </p:txBody>
      </p:sp>
      <p:sp>
        <p:nvSpPr>
          <p:cNvPr id="24475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IN"/>
          </a:p>
        </p:txBody>
      </p:sp>
      <p:sp>
        <p:nvSpPr>
          <p:cNvPr id="244757"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6AD5AC1-6C73-4256-9643-29A00B1CA7BF}" type="slidenum">
              <a:rPr lang="en-IN" smtClean="0"/>
              <a:pPr/>
              <a:t>‹#›</a:t>
            </a:fld>
            <a:endParaRPr lang="en-IN"/>
          </a:p>
        </p:txBody>
      </p:sp>
      <p:sp>
        <p:nvSpPr>
          <p:cNvPr id="244758"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Lst>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1" fontAlgn="base" hangingPunct="1">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144000" cy="4046538"/>
            <a:chOff x="0" y="1536"/>
            <a:chExt cx="5760" cy="2549"/>
          </a:xfrm>
        </p:grpSpPr>
        <p:sp>
          <p:nvSpPr>
            <p:cNvPr id="24473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endParaRPr lang="en-IN"/>
            </a:p>
          </p:txBody>
        </p:sp>
        <p:sp>
          <p:nvSpPr>
            <p:cNvPr id="244740" name="Freeform 4"/>
            <p:cNvSpPr>
              <a:spLocks/>
            </p:cNvSpPr>
            <p:nvPr userDrawn="1"/>
          </p:nvSpPr>
          <p:spPr bwMode="hidden">
            <a:xfrm>
              <a:off x="0" y="2664"/>
              <a:ext cx="2688" cy="1224"/>
            </a:xfrm>
            <a:custGeom>
              <a:avLst/>
              <a:gdLst/>
              <a:ahLst/>
              <a:cxnLst>
                <a:cxn ang="0">
                  <a:pos x="0" y="0"/>
                </a:cxn>
                <a:cxn ang="0">
                  <a:pos x="960" y="552"/>
                </a:cxn>
                <a:cxn ang="0">
                  <a:pos x="1968" y="264"/>
                </a:cxn>
                <a:cxn ang="0">
                  <a:pos x="2028" y="270"/>
                </a:cxn>
                <a:cxn ang="0">
                  <a:pos x="2661" y="528"/>
                </a:cxn>
                <a:cxn ang="0">
                  <a:pos x="2688" y="648"/>
                </a:cxn>
                <a:cxn ang="0">
                  <a:pos x="2304" y="1080"/>
                </a:cxn>
                <a:cxn ang="0">
                  <a:pos x="1584" y="1224"/>
                </a:cxn>
                <a:cxn ang="0">
                  <a:pos x="1296" y="936"/>
                </a:cxn>
                <a:cxn ang="0">
                  <a:pos x="864" y="1032"/>
                </a:cxn>
                <a:cxn ang="0">
                  <a:pos x="0" y="552"/>
                </a:cxn>
                <a:cxn ang="0">
                  <a:pos x="0" y="0"/>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a:effectLst/>
          </p:spPr>
          <p:txBody>
            <a:bodyPr/>
            <a:lstStyle/>
            <a:p>
              <a:endParaRPr lang="en-IN"/>
            </a:p>
          </p:txBody>
        </p:sp>
        <p:sp>
          <p:nvSpPr>
            <p:cNvPr id="244741" name="Freeform 5"/>
            <p:cNvSpPr>
              <a:spLocks/>
            </p:cNvSpPr>
            <p:nvPr userDrawn="1"/>
          </p:nvSpPr>
          <p:spPr bwMode="hidden">
            <a:xfrm>
              <a:off x="3359" y="1536"/>
              <a:ext cx="2401" cy="1232"/>
            </a:xfrm>
            <a:custGeom>
              <a:avLst/>
              <a:gdLst/>
              <a:ahLst/>
              <a:cxnLst>
                <a:cxn ang="0">
                  <a:pos x="2208" y="15"/>
                </a:cxn>
                <a:cxn ang="0">
                  <a:pos x="2088" y="57"/>
                </a:cxn>
                <a:cxn ang="0">
                  <a:pos x="1951" y="99"/>
                </a:cxn>
                <a:cxn ang="0">
                  <a:pos x="1704" y="135"/>
                </a:cxn>
                <a:cxn ang="0">
                  <a:pos x="1314" y="177"/>
                </a:cxn>
                <a:cxn ang="0">
                  <a:pos x="1176" y="189"/>
                </a:cxn>
                <a:cxn ang="0">
                  <a:pos x="1122" y="195"/>
                </a:cxn>
                <a:cxn ang="0">
                  <a:pos x="1075" y="231"/>
                </a:cxn>
                <a:cxn ang="0">
                  <a:pos x="924" y="321"/>
                </a:cxn>
                <a:cxn ang="0">
                  <a:pos x="840" y="369"/>
                </a:cxn>
                <a:cxn ang="0">
                  <a:pos x="630" y="458"/>
                </a:cxn>
                <a:cxn ang="0">
                  <a:pos x="529" y="500"/>
                </a:cxn>
                <a:cxn ang="0">
                  <a:pos x="487" y="542"/>
                </a:cxn>
                <a:cxn ang="0">
                  <a:pos x="457" y="590"/>
                </a:cxn>
                <a:cxn ang="0">
                  <a:pos x="402" y="638"/>
                </a:cxn>
                <a:cxn ang="0">
                  <a:pos x="330" y="758"/>
                </a:cxn>
                <a:cxn ang="0">
                  <a:pos x="312" y="788"/>
                </a:cxn>
                <a:cxn ang="0">
                  <a:pos x="252" y="824"/>
                </a:cxn>
                <a:cxn ang="0">
                  <a:pos x="84" y="926"/>
                </a:cxn>
                <a:cxn ang="0">
                  <a:pos x="0" y="992"/>
                </a:cxn>
                <a:cxn ang="0">
                  <a:pos x="12" y="1040"/>
                </a:cxn>
                <a:cxn ang="0">
                  <a:pos x="132" y="1034"/>
                </a:cxn>
                <a:cxn ang="0">
                  <a:pos x="336" y="980"/>
                </a:cxn>
                <a:cxn ang="0">
                  <a:pos x="529" y="896"/>
                </a:cxn>
                <a:cxn ang="0">
                  <a:pos x="576" y="872"/>
                </a:cxn>
                <a:cxn ang="0">
                  <a:pos x="714" y="848"/>
                </a:cxn>
                <a:cxn ang="0">
                  <a:pos x="966" y="794"/>
                </a:cxn>
                <a:cxn ang="0">
                  <a:pos x="1212" y="782"/>
                </a:cxn>
                <a:cxn ang="0">
                  <a:pos x="1416" y="872"/>
                </a:cxn>
                <a:cxn ang="0">
                  <a:pos x="1464" y="932"/>
                </a:cxn>
                <a:cxn ang="0">
                  <a:pos x="1440" y="992"/>
                </a:cxn>
                <a:cxn ang="0">
                  <a:pos x="1302" y="1040"/>
                </a:cxn>
                <a:cxn ang="0">
                  <a:pos x="1158" y="1100"/>
                </a:cxn>
                <a:cxn ang="0">
                  <a:pos x="1093" y="1148"/>
                </a:cxn>
                <a:cxn ang="0">
                  <a:pos x="1075" y="1208"/>
                </a:cxn>
                <a:cxn ang="0">
                  <a:pos x="1093" y="1232"/>
                </a:cxn>
                <a:cxn ang="0">
                  <a:pos x="1152" y="1226"/>
                </a:cxn>
                <a:cxn ang="0">
                  <a:pos x="1332" y="1208"/>
                </a:cxn>
                <a:cxn ang="0">
                  <a:pos x="1434" y="1184"/>
                </a:cxn>
                <a:cxn ang="0">
                  <a:pos x="1464" y="1172"/>
                </a:cxn>
                <a:cxn ang="0">
                  <a:pos x="1578" y="1130"/>
                </a:cxn>
                <a:cxn ang="0">
                  <a:pos x="1758" y="1064"/>
                </a:cxn>
                <a:cxn ang="0">
                  <a:pos x="1872" y="962"/>
                </a:cxn>
                <a:cxn ang="0">
                  <a:pos x="1986" y="800"/>
                </a:cxn>
                <a:cxn ang="0">
                  <a:pos x="2166" y="650"/>
                </a:cxn>
                <a:cxn ang="0">
                  <a:pos x="2257" y="590"/>
                </a:cxn>
                <a:cxn ang="0">
                  <a:pos x="2400" y="57"/>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endParaRPr lang="en-IN"/>
            </a:p>
          </p:txBody>
        </p:sp>
        <p:sp>
          <p:nvSpPr>
            <p:cNvPr id="244742"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4743" name="Freeform 7"/>
            <p:cNvSpPr>
              <a:spLocks/>
            </p:cNvSpPr>
            <p:nvPr userDrawn="1"/>
          </p:nvSpPr>
          <p:spPr bwMode="hidden">
            <a:xfrm>
              <a:off x="3599" y="2477"/>
              <a:ext cx="186" cy="120"/>
            </a:xfrm>
            <a:custGeom>
              <a:avLst/>
              <a:gdLst/>
              <a:ahLst/>
              <a:cxnLst>
                <a:cxn ang="0">
                  <a:pos x="185" y="0"/>
                </a:cxn>
                <a:cxn ang="0">
                  <a:pos x="185" y="6"/>
                </a:cxn>
                <a:cxn ang="0">
                  <a:pos x="185" y="18"/>
                </a:cxn>
                <a:cxn ang="0">
                  <a:pos x="185" y="36"/>
                </a:cxn>
                <a:cxn ang="0">
                  <a:pos x="179" y="54"/>
                </a:cxn>
                <a:cxn ang="0">
                  <a:pos x="161" y="72"/>
                </a:cxn>
                <a:cxn ang="0">
                  <a:pos x="137" y="96"/>
                </a:cxn>
                <a:cxn ang="0">
                  <a:pos x="101" y="108"/>
                </a:cxn>
                <a:cxn ang="0">
                  <a:pos x="47" y="120"/>
                </a:cxn>
                <a:cxn ang="0">
                  <a:pos x="29" y="120"/>
                </a:cxn>
                <a:cxn ang="0">
                  <a:pos x="17" y="114"/>
                </a:cxn>
                <a:cxn ang="0">
                  <a:pos x="0" y="96"/>
                </a:cxn>
                <a:cxn ang="0">
                  <a:pos x="0" y="78"/>
                </a:cxn>
                <a:cxn ang="0">
                  <a:pos x="0" y="72"/>
                </a:cxn>
                <a:cxn ang="0">
                  <a:pos x="185" y="0"/>
                </a:cxn>
                <a:cxn ang="0">
                  <a:pos x="185" y="0"/>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w="9525">
              <a:noFill/>
              <a:round/>
              <a:headEnd/>
              <a:tailEnd/>
            </a:ln>
          </p:spPr>
          <p:txBody>
            <a:bodyPr/>
            <a:lstStyle/>
            <a:p>
              <a:endParaRPr lang="en-IN"/>
            </a:p>
          </p:txBody>
        </p:sp>
        <p:sp>
          <p:nvSpPr>
            <p:cNvPr id="244744" name="Freeform 8"/>
            <p:cNvSpPr>
              <a:spLocks/>
            </p:cNvSpPr>
            <p:nvPr userDrawn="1"/>
          </p:nvSpPr>
          <p:spPr bwMode="hidden">
            <a:xfrm>
              <a:off x="3779" y="2393"/>
              <a:ext cx="185" cy="120"/>
            </a:xfrm>
            <a:custGeom>
              <a:avLst/>
              <a:gdLst/>
              <a:ahLst/>
              <a:cxnLst>
                <a:cxn ang="0">
                  <a:pos x="185" y="0"/>
                </a:cxn>
                <a:cxn ang="0">
                  <a:pos x="185" y="6"/>
                </a:cxn>
                <a:cxn ang="0">
                  <a:pos x="179" y="24"/>
                </a:cxn>
                <a:cxn ang="0">
                  <a:pos x="167" y="42"/>
                </a:cxn>
                <a:cxn ang="0">
                  <a:pos x="149" y="66"/>
                </a:cxn>
                <a:cxn ang="0">
                  <a:pos x="131" y="90"/>
                </a:cxn>
                <a:cxn ang="0">
                  <a:pos x="102" y="108"/>
                </a:cxn>
                <a:cxn ang="0">
                  <a:pos x="66" y="120"/>
                </a:cxn>
                <a:cxn ang="0">
                  <a:pos x="18" y="120"/>
                </a:cxn>
                <a:cxn ang="0">
                  <a:pos x="0" y="60"/>
                </a:cxn>
                <a:cxn ang="0">
                  <a:pos x="185" y="0"/>
                </a:cxn>
                <a:cxn ang="0">
                  <a:pos x="185" y="0"/>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w="9525">
              <a:noFill/>
              <a:round/>
              <a:headEnd/>
              <a:tailEnd/>
            </a:ln>
          </p:spPr>
          <p:txBody>
            <a:bodyPr/>
            <a:lstStyle/>
            <a:p>
              <a:endParaRPr lang="en-IN"/>
            </a:p>
          </p:txBody>
        </p:sp>
        <p:sp>
          <p:nvSpPr>
            <p:cNvPr id="244745" name="Freeform 9"/>
            <p:cNvSpPr>
              <a:spLocks/>
            </p:cNvSpPr>
            <p:nvPr userDrawn="1"/>
          </p:nvSpPr>
          <p:spPr bwMode="hidden">
            <a:xfrm>
              <a:off x="3839" y="1836"/>
              <a:ext cx="528" cy="275"/>
            </a:xfrm>
            <a:custGeom>
              <a:avLst/>
              <a:gdLst/>
              <a:ahLst/>
              <a:cxnLst>
                <a:cxn ang="0">
                  <a:pos x="0" y="275"/>
                </a:cxn>
                <a:cxn ang="0">
                  <a:pos x="0" y="269"/>
                </a:cxn>
                <a:cxn ang="0">
                  <a:pos x="6" y="251"/>
                </a:cxn>
                <a:cxn ang="0">
                  <a:pos x="6" y="239"/>
                </a:cxn>
                <a:cxn ang="0">
                  <a:pos x="12" y="227"/>
                </a:cxn>
                <a:cxn ang="0">
                  <a:pos x="18" y="221"/>
                </a:cxn>
                <a:cxn ang="0">
                  <a:pos x="36" y="215"/>
                </a:cxn>
                <a:cxn ang="0">
                  <a:pos x="77" y="203"/>
                </a:cxn>
                <a:cxn ang="0">
                  <a:pos x="137" y="179"/>
                </a:cxn>
                <a:cxn ang="0">
                  <a:pos x="209" y="143"/>
                </a:cxn>
                <a:cxn ang="0">
                  <a:pos x="251" y="120"/>
                </a:cxn>
                <a:cxn ang="0">
                  <a:pos x="299" y="96"/>
                </a:cxn>
                <a:cxn ang="0">
                  <a:pos x="394" y="48"/>
                </a:cxn>
                <a:cxn ang="0">
                  <a:pos x="442" y="30"/>
                </a:cxn>
                <a:cxn ang="0">
                  <a:pos x="478" y="12"/>
                </a:cxn>
                <a:cxn ang="0">
                  <a:pos x="502" y="6"/>
                </a:cxn>
                <a:cxn ang="0">
                  <a:pos x="520" y="0"/>
                </a:cxn>
                <a:cxn ang="0">
                  <a:pos x="526" y="0"/>
                </a:cxn>
                <a:cxn ang="0">
                  <a:pos x="520" y="6"/>
                </a:cxn>
                <a:cxn ang="0">
                  <a:pos x="508" y="12"/>
                </a:cxn>
                <a:cxn ang="0">
                  <a:pos x="484" y="24"/>
                </a:cxn>
                <a:cxn ang="0">
                  <a:pos x="460" y="42"/>
                </a:cxn>
                <a:cxn ang="0">
                  <a:pos x="436" y="54"/>
                </a:cxn>
                <a:cxn ang="0">
                  <a:pos x="394" y="78"/>
                </a:cxn>
                <a:cxn ang="0">
                  <a:pos x="340" y="108"/>
                </a:cxn>
                <a:cxn ang="0">
                  <a:pos x="275" y="143"/>
                </a:cxn>
                <a:cxn ang="0">
                  <a:pos x="131" y="221"/>
                </a:cxn>
                <a:cxn ang="0">
                  <a:pos x="65" y="251"/>
                </a:cxn>
                <a:cxn ang="0">
                  <a:pos x="0" y="275"/>
                </a:cxn>
                <a:cxn ang="0">
                  <a:pos x="0" y="275"/>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w="9525">
              <a:noFill/>
              <a:round/>
              <a:headEnd/>
              <a:tailEnd/>
            </a:ln>
          </p:spPr>
          <p:txBody>
            <a:bodyPr/>
            <a:lstStyle/>
            <a:p>
              <a:endParaRPr lang="en-IN"/>
            </a:p>
          </p:txBody>
        </p:sp>
        <p:sp>
          <p:nvSpPr>
            <p:cNvPr id="244746" name="Freeform 10"/>
            <p:cNvSpPr>
              <a:spLocks/>
            </p:cNvSpPr>
            <p:nvPr userDrawn="1"/>
          </p:nvSpPr>
          <p:spPr bwMode="hidden">
            <a:xfrm>
              <a:off x="3676" y="2015"/>
              <a:ext cx="721" cy="306"/>
            </a:xfrm>
            <a:custGeom>
              <a:avLst/>
              <a:gdLst/>
              <a:ahLst/>
              <a:cxnLst>
                <a:cxn ang="0">
                  <a:pos x="48" y="216"/>
                </a:cxn>
                <a:cxn ang="0">
                  <a:pos x="30" y="252"/>
                </a:cxn>
                <a:cxn ang="0">
                  <a:pos x="12" y="282"/>
                </a:cxn>
                <a:cxn ang="0">
                  <a:pos x="6" y="300"/>
                </a:cxn>
                <a:cxn ang="0">
                  <a:pos x="0" y="306"/>
                </a:cxn>
                <a:cxn ang="0">
                  <a:pos x="48" y="276"/>
                </a:cxn>
                <a:cxn ang="0">
                  <a:pos x="84" y="252"/>
                </a:cxn>
                <a:cxn ang="0">
                  <a:pos x="108" y="234"/>
                </a:cxn>
                <a:cxn ang="0">
                  <a:pos x="120" y="228"/>
                </a:cxn>
                <a:cxn ang="0">
                  <a:pos x="126" y="228"/>
                </a:cxn>
                <a:cxn ang="0">
                  <a:pos x="144" y="222"/>
                </a:cxn>
                <a:cxn ang="0">
                  <a:pos x="168" y="216"/>
                </a:cxn>
                <a:cxn ang="0">
                  <a:pos x="198" y="204"/>
                </a:cxn>
                <a:cxn ang="0">
                  <a:pos x="275" y="180"/>
                </a:cxn>
                <a:cxn ang="0">
                  <a:pos x="371" y="156"/>
                </a:cxn>
                <a:cxn ang="0">
                  <a:pos x="461" y="126"/>
                </a:cxn>
                <a:cxn ang="0">
                  <a:pos x="544" y="102"/>
                </a:cxn>
                <a:cxn ang="0">
                  <a:pos x="574" y="90"/>
                </a:cxn>
                <a:cxn ang="0">
                  <a:pos x="604" y="84"/>
                </a:cxn>
                <a:cxn ang="0">
                  <a:pos x="622" y="78"/>
                </a:cxn>
                <a:cxn ang="0">
                  <a:pos x="628" y="72"/>
                </a:cxn>
                <a:cxn ang="0">
                  <a:pos x="634" y="66"/>
                </a:cxn>
                <a:cxn ang="0">
                  <a:pos x="652" y="60"/>
                </a:cxn>
                <a:cxn ang="0">
                  <a:pos x="694" y="30"/>
                </a:cxn>
                <a:cxn ang="0">
                  <a:pos x="712" y="18"/>
                </a:cxn>
                <a:cxn ang="0">
                  <a:pos x="718" y="6"/>
                </a:cxn>
                <a:cxn ang="0">
                  <a:pos x="712" y="0"/>
                </a:cxn>
                <a:cxn ang="0">
                  <a:pos x="688" y="0"/>
                </a:cxn>
                <a:cxn ang="0">
                  <a:pos x="628" y="0"/>
                </a:cxn>
                <a:cxn ang="0">
                  <a:pos x="580" y="0"/>
                </a:cxn>
                <a:cxn ang="0">
                  <a:pos x="544" y="0"/>
                </a:cxn>
                <a:cxn ang="0">
                  <a:pos x="514" y="18"/>
                </a:cxn>
                <a:cxn ang="0">
                  <a:pos x="485" y="42"/>
                </a:cxn>
                <a:cxn ang="0">
                  <a:pos x="467" y="54"/>
                </a:cxn>
                <a:cxn ang="0">
                  <a:pos x="449" y="60"/>
                </a:cxn>
                <a:cxn ang="0">
                  <a:pos x="425" y="60"/>
                </a:cxn>
                <a:cxn ang="0">
                  <a:pos x="389" y="66"/>
                </a:cxn>
                <a:cxn ang="0">
                  <a:pos x="347" y="84"/>
                </a:cxn>
                <a:cxn ang="0">
                  <a:pos x="311" y="108"/>
                </a:cxn>
                <a:cxn ang="0">
                  <a:pos x="287" y="126"/>
                </a:cxn>
                <a:cxn ang="0">
                  <a:pos x="275" y="132"/>
                </a:cxn>
                <a:cxn ang="0">
                  <a:pos x="257" y="138"/>
                </a:cxn>
                <a:cxn ang="0">
                  <a:pos x="221" y="138"/>
                </a:cxn>
                <a:cxn ang="0">
                  <a:pos x="186" y="138"/>
                </a:cxn>
                <a:cxn ang="0">
                  <a:pos x="180" y="138"/>
                </a:cxn>
                <a:cxn ang="0">
                  <a:pos x="174" y="138"/>
                </a:cxn>
                <a:cxn ang="0">
                  <a:pos x="114" y="162"/>
                </a:cxn>
                <a:cxn ang="0">
                  <a:pos x="48" y="216"/>
                </a:cxn>
                <a:cxn ang="0">
                  <a:pos x="48" y="216"/>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w="9525">
              <a:noFill/>
              <a:round/>
              <a:headEnd/>
              <a:tailEnd/>
            </a:ln>
          </p:spPr>
          <p:txBody>
            <a:bodyPr/>
            <a:lstStyle/>
            <a:p>
              <a:endParaRPr lang="en-IN"/>
            </a:p>
          </p:txBody>
        </p:sp>
        <p:sp>
          <p:nvSpPr>
            <p:cNvPr id="244747" name="Freeform 11"/>
            <p:cNvSpPr>
              <a:spLocks/>
            </p:cNvSpPr>
            <p:nvPr userDrawn="1"/>
          </p:nvSpPr>
          <p:spPr bwMode="hidden">
            <a:xfrm>
              <a:off x="3358" y="1890"/>
              <a:ext cx="2400" cy="881"/>
            </a:xfrm>
            <a:custGeom>
              <a:avLst/>
              <a:gdLst/>
              <a:ahLst/>
              <a:cxnLst>
                <a:cxn ang="0">
                  <a:pos x="2231" y="54"/>
                </a:cxn>
                <a:cxn ang="0">
                  <a:pos x="2189" y="54"/>
                </a:cxn>
                <a:cxn ang="0">
                  <a:pos x="2147" y="66"/>
                </a:cxn>
                <a:cxn ang="0">
                  <a:pos x="2021" y="101"/>
                </a:cxn>
                <a:cxn ang="0">
                  <a:pos x="1956" y="119"/>
                </a:cxn>
                <a:cxn ang="0">
                  <a:pos x="1860" y="167"/>
                </a:cxn>
                <a:cxn ang="0">
                  <a:pos x="1836" y="245"/>
                </a:cxn>
                <a:cxn ang="0">
                  <a:pos x="1842" y="305"/>
                </a:cxn>
                <a:cxn ang="0">
                  <a:pos x="1758" y="317"/>
                </a:cxn>
                <a:cxn ang="0">
                  <a:pos x="1597" y="263"/>
                </a:cxn>
                <a:cxn ang="0">
                  <a:pos x="1507" y="257"/>
                </a:cxn>
                <a:cxn ang="0">
                  <a:pos x="1399" y="311"/>
                </a:cxn>
                <a:cxn ang="0">
                  <a:pos x="1334" y="353"/>
                </a:cxn>
                <a:cxn ang="0">
                  <a:pos x="1310" y="359"/>
                </a:cxn>
                <a:cxn ang="0">
                  <a:pos x="1214" y="371"/>
                </a:cxn>
                <a:cxn ang="0">
                  <a:pos x="1160" y="365"/>
                </a:cxn>
                <a:cxn ang="0">
                  <a:pos x="1053" y="371"/>
                </a:cxn>
                <a:cxn ang="0">
                  <a:pos x="957" y="383"/>
                </a:cxn>
                <a:cxn ang="0">
                  <a:pos x="921" y="401"/>
                </a:cxn>
                <a:cxn ang="0">
                  <a:pos x="819" y="419"/>
                </a:cxn>
                <a:cxn ang="0">
                  <a:pos x="778" y="419"/>
                </a:cxn>
                <a:cxn ang="0">
                  <a:pos x="664" y="437"/>
                </a:cxn>
                <a:cxn ang="0">
                  <a:pos x="598" y="473"/>
                </a:cxn>
                <a:cxn ang="0">
                  <a:pos x="503" y="467"/>
                </a:cxn>
                <a:cxn ang="0">
                  <a:pos x="431" y="491"/>
                </a:cxn>
                <a:cxn ang="0">
                  <a:pos x="413" y="539"/>
                </a:cxn>
                <a:cxn ang="0">
                  <a:pos x="347" y="569"/>
                </a:cxn>
                <a:cxn ang="0">
                  <a:pos x="222" y="599"/>
                </a:cxn>
                <a:cxn ang="0">
                  <a:pos x="138" y="647"/>
                </a:cxn>
                <a:cxn ang="0">
                  <a:pos x="108" y="659"/>
                </a:cxn>
                <a:cxn ang="0">
                  <a:pos x="0" y="671"/>
                </a:cxn>
                <a:cxn ang="0">
                  <a:pos x="84" y="695"/>
                </a:cxn>
                <a:cxn ang="0">
                  <a:pos x="263" y="653"/>
                </a:cxn>
                <a:cxn ang="0">
                  <a:pos x="473" y="569"/>
                </a:cxn>
                <a:cxn ang="0">
                  <a:pos x="568" y="521"/>
                </a:cxn>
                <a:cxn ang="0">
                  <a:pos x="646" y="515"/>
                </a:cxn>
                <a:cxn ang="0">
                  <a:pos x="873" y="461"/>
                </a:cxn>
                <a:cxn ang="0">
                  <a:pos x="1148" y="425"/>
                </a:cxn>
                <a:cxn ang="0">
                  <a:pos x="1292" y="461"/>
                </a:cxn>
                <a:cxn ang="0">
                  <a:pos x="1417" y="533"/>
                </a:cxn>
                <a:cxn ang="0">
                  <a:pos x="1435" y="617"/>
                </a:cxn>
                <a:cxn ang="0">
                  <a:pos x="1376" y="653"/>
                </a:cxn>
                <a:cxn ang="0">
                  <a:pos x="1226" y="701"/>
                </a:cxn>
                <a:cxn ang="0">
                  <a:pos x="1112" y="755"/>
                </a:cxn>
                <a:cxn ang="0">
                  <a:pos x="1065" y="809"/>
                </a:cxn>
                <a:cxn ang="0">
                  <a:pos x="1077" y="869"/>
                </a:cxn>
                <a:cxn ang="0">
                  <a:pos x="1106" y="881"/>
                </a:cxn>
                <a:cxn ang="0">
                  <a:pos x="1208" y="869"/>
                </a:cxn>
                <a:cxn ang="0">
                  <a:pos x="1388" y="857"/>
                </a:cxn>
                <a:cxn ang="0">
                  <a:pos x="1441" y="851"/>
                </a:cxn>
                <a:cxn ang="0">
                  <a:pos x="1483" y="833"/>
                </a:cxn>
                <a:cxn ang="0">
                  <a:pos x="1675" y="743"/>
                </a:cxn>
                <a:cxn ang="0">
                  <a:pos x="1806" y="689"/>
                </a:cxn>
                <a:cxn ang="0">
                  <a:pos x="1884" y="581"/>
                </a:cxn>
                <a:cxn ang="0">
                  <a:pos x="2039" y="389"/>
                </a:cxn>
                <a:cxn ang="0">
                  <a:pos x="2207" y="269"/>
                </a:cxn>
                <a:cxn ang="0">
                  <a:pos x="2249" y="239"/>
                </a:cxn>
                <a:cxn ang="0">
                  <a:pos x="2392" y="0"/>
                </a:cxn>
                <a:cxn ang="0">
                  <a:pos x="2302" y="36"/>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w="9525">
              <a:noFill/>
              <a:round/>
              <a:headEnd/>
              <a:tailEnd/>
            </a:ln>
          </p:spPr>
          <p:txBody>
            <a:bodyPr/>
            <a:lstStyle/>
            <a:p>
              <a:endParaRPr lang="en-IN"/>
            </a:p>
          </p:txBody>
        </p:sp>
        <p:sp>
          <p:nvSpPr>
            <p:cNvPr id="244748"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4749" name="Freeform 13"/>
            <p:cNvSpPr>
              <a:spLocks/>
            </p:cNvSpPr>
            <p:nvPr userDrawn="1"/>
          </p:nvSpPr>
          <p:spPr bwMode="hidden">
            <a:xfrm>
              <a:off x="5327" y="1642"/>
              <a:ext cx="5" cy="1"/>
            </a:xfrm>
            <a:custGeom>
              <a:avLst/>
              <a:gdLst/>
              <a:ahLst/>
              <a:cxnLst>
                <a:cxn ang="0">
                  <a:pos x="0" y="0"/>
                </a:cxn>
                <a:cxn ang="0">
                  <a:pos x="5" y="0"/>
                </a:cxn>
                <a:cxn ang="0">
                  <a:pos x="0" y="0"/>
                </a:cxn>
                <a:cxn ang="0">
                  <a:pos x="0" y="0"/>
                </a:cxn>
              </a:cxnLst>
              <a:rect l="0" t="0" r="r" b="b"/>
              <a:pathLst>
                <a:path w="5">
                  <a:moveTo>
                    <a:pt x="0" y="0"/>
                  </a:moveTo>
                  <a:lnTo>
                    <a:pt x="5" y="0"/>
                  </a:lnTo>
                  <a:lnTo>
                    <a:pt x="0" y="0"/>
                  </a:lnTo>
                  <a:lnTo>
                    <a:pt x="0" y="0"/>
                  </a:lnTo>
                  <a:close/>
                </a:path>
              </a:pathLst>
            </a:custGeom>
            <a:solidFill>
              <a:srgbClr val="FED1AD"/>
            </a:solidFill>
            <a:ln w="9525">
              <a:noFill/>
              <a:round/>
              <a:headEnd/>
              <a:tailEnd/>
            </a:ln>
          </p:spPr>
          <p:txBody>
            <a:bodyPr/>
            <a:lstStyle/>
            <a:p>
              <a:endParaRPr lang="en-IN"/>
            </a:p>
          </p:txBody>
        </p:sp>
        <p:sp>
          <p:nvSpPr>
            <p:cNvPr id="244750"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4751"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endParaRPr lang="en-IN"/>
            </a:p>
          </p:txBody>
        </p:sp>
        <p:sp>
          <p:nvSpPr>
            <p:cNvPr id="244752"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IN"/>
            </a:p>
          </p:txBody>
        </p:sp>
        <p:sp>
          <p:nvSpPr>
            <p:cNvPr id="244753" name="Freeform 17"/>
            <p:cNvSpPr>
              <a:spLocks/>
            </p:cNvSpPr>
            <p:nvPr userDrawn="1"/>
          </p:nvSpPr>
          <p:spPr bwMode="hidden">
            <a:xfrm>
              <a:off x="0" y="2994"/>
              <a:ext cx="2723" cy="1091"/>
            </a:xfrm>
            <a:custGeom>
              <a:avLst/>
              <a:gdLst/>
              <a:ahLst/>
              <a:cxnLst>
                <a:cxn ang="0">
                  <a:pos x="2370" y="72"/>
                </a:cxn>
                <a:cxn ang="0">
                  <a:pos x="2597" y="198"/>
                </a:cxn>
                <a:cxn ang="0">
                  <a:pos x="2639" y="276"/>
                </a:cxn>
                <a:cxn ang="0">
                  <a:pos x="2453" y="264"/>
                </a:cxn>
                <a:cxn ang="0">
                  <a:pos x="2297" y="204"/>
                </a:cxn>
                <a:cxn ang="0">
                  <a:pos x="2112" y="66"/>
                </a:cxn>
                <a:cxn ang="0">
                  <a:pos x="2088" y="72"/>
                </a:cxn>
                <a:cxn ang="0">
                  <a:pos x="2106" y="114"/>
                </a:cxn>
                <a:cxn ang="0">
                  <a:pos x="2412" y="552"/>
                </a:cxn>
                <a:cxn ang="0">
                  <a:pos x="2279" y="564"/>
                </a:cxn>
                <a:cxn ang="0">
                  <a:pos x="2189" y="492"/>
                </a:cxn>
                <a:cxn ang="0">
                  <a:pos x="2058" y="330"/>
                </a:cxn>
                <a:cxn ang="0">
                  <a:pos x="1991" y="234"/>
                </a:cxn>
                <a:cxn ang="0">
                  <a:pos x="1949" y="174"/>
                </a:cxn>
                <a:cxn ang="0">
                  <a:pos x="1824" y="132"/>
                </a:cxn>
                <a:cxn ang="0">
                  <a:pos x="1794" y="144"/>
                </a:cxn>
                <a:cxn ang="0">
                  <a:pos x="1895" y="222"/>
                </a:cxn>
                <a:cxn ang="0">
                  <a:pos x="1943" y="366"/>
                </a:cxn>
                <a:cxn ang="0">
                  <a:pos x="2064" y="630"/>
                </a:cxn>
                <a:cxn ang="0">
                  <a:pos x="2052" y="695"/>
                </a:cxn>
                <a:cxn ang="0">
                  <a:pos x="1955" y="683"/>
                </a:cxn>
                <a:cxn ang="0">
                  <a:pos x="1913" y="636"/>
                </a:cxn>
                <a:cxn ang="0">
                  <a:pos x="1703" y="312"/>
                </a:cxn>
                <a:cxn ang="0">
                  <a:pos x="1637" y="276"/>
                </a:cxn>
                <a:cxn ang="0">
                  <a:pos x="1643" y="318"/>
                </a:cxn>
                <a:cxn ang="0">
                  <a:pos x="1673" y="408"/>
                </a:cxn>
                <a:cxn ang="0">
                  <a:pos x="1716" y="779"/>
                </a:cxn>
                <a:cxn ang="0">
                  <a:pos x="1691" y="737"/>
                </a:cxn>
                <a:cxn ang="0">
                  <a:pos x="1613" y="582"/>
                </a:cxn>
                <a:cxn ang="0">
                  <a:pos x="1494" y="480"/>
                </a:cxn>
                <a:cxn ang="0">
                  <a:pos x="1248" y="528"/>
                </a:cxn>
                <a:cxn ang="0">
                  <a:pos x="996" y="630"/>
                </a:cxn>
                <a:cxn ang="0">
                  <a:pos x="714" y="534"/>
                </a:cxn>
                <a:cxn ang="0">
                  <a:pos x="198" y="288"/>
                </a:cxn>
                <a:cxn ang="0">
                  <a:pos x="0" y="460"/>
                </a:cxn>
                <a:cxn ang="0">
                  <a:pos x="288" y="570"/>
                </a:cxn>
                <a:cxn ang="0">
                  <a:pos x="461" y="654"/>
                </a:cxn>
                <a:cxn ang="0">
                  <a:pos x="725" y="755"/>
                </a:cxn>
                <a:cxn ang="0">
                  <a:pos x="966" y="791"/>
                </a:cxn>
                <a:cxn ang="0">
                  <a:pos x="1176" y="779"/>
                </a:cxn>
                <a:cxn ang="0">
                  <a:pos x="1278" y="791"/>
                </a:cxn>
                <a:cxn ang="0">
                  <a:pos x="1404" y="845"/>
                </a:cxn>
                <a:cxn ang="0">
                  <a:pos x="1416" y="887"/>
                </a:cxn>
                <a:cxn ang="0">
                  <a:pos x="1361" y="923"/>
                </a:cxn>
                <a:cxn ang="0">
                  <a:pos x="1385" y="1007"/>
                </a:cxn>
                <a:cxn ang="0">
                  <a:pos x="1494" y="1085"/>
                </a:cxn>
                <a:cxn ang="0">
                  <a:pos x="1697" y="1043"/>
                </a:cxn>
                <a:cxn ang="0">
                  <a:pos x="1812" y="989"/>
                </a:cxn>
                <a:cxn ang="0">
                  <a:pos x="1973" y="917"/>
                </a:cxn>
                <a:cxn ang="0">
                  <a:pos x="2201" y="899"/>
                </a:cxn>
                <a:cxn ang="0">
                  <a:pos x="2364" y="863"/>
                </a:cxn>
                <a:cxn ang="0">
                  <a:pos x="2400" y="743"/>
                </a:cxn>
                <a:cxn ang="0">
                  <a:pos x="2471" y="701"/>
                </a:cxn>
                <a:cxn ang="0">
                  <a:pos x="2621" y="504"/>
                </a:cxn>
                <a:cxn ang="0">
                  <a:pos x="2693" y="374"/>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endParaRPr lang="en-IN"/>
            </a:p>
          </p:txBody>
        </p:sp>
      </p:grpSp>
      <p:sp>
        <p:nvSpPr>
          <p:cNvPr id="244754"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44755"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AF18AD5D-2289-4181-9034-ACD822DDB089}" type="datetimeFigureOut">
              <a:rPr lang="en-US" smtClean="0"/>
              <a:pPr/>
              <a:t>1/5/2023</a:t>
            </a:fld>
            <a:endParaRPr lang="en-IN"/>
          </a:p>
        </p:txBody>
      </p:sp>
      <p:sp>
        <p:nvSpPr>
          <p:cNvPr id="24475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IN"/>
          </a:p>
        </p:txBody>
      </p:sp>
      <p:sp>
        <p:nvSpPr>
          <p:cNvPr id="244757"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6AD5AC1-6C73-4256-9643-29A00B1CA7BF}" type="slidenum">
              <a:rPr lang="en-IN" smtClean="0"/>
              <a:pPr/>
              <a:t>‹#›</a:t>
            </a:fld>
            <a:endParaRPr lang="en-IN"/>
          </a:p>
        </p:txBody>
      </p:sp>
      <p:sp>
        <p:nvSpPr>
          <p:cNvPr id="244758"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Lst>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1" fontAlgn="base" hangingPunct="1">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70ABE28-7018-4584-9F66-706F2FB80298}"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F18AD5D-2289-4181-9034-ACD822DDB089}" type="datetimeFigureOut">
              <a:rPr lang="en-US" smtClean="0"/>
              <a:pPr/>
              <a:t>1/5/2023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AD5AC1-6C73-4256-9643-29A00B1CA7B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2739BCC-CE0B-4CF3-90EB-BE7705FC5E72}"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B2D06BB-BADF-4D04-B887-870C4033F6D2}"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43" name="Rectangle 7"/>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4344" name="Rectangle 8"/>
          <p:cNvSpPr>
            <a:spLocks noGrp="1" noChangeArrowheads="1"/>
          </p:cNvSpPr>
          <p:nvPr>
            <p:ph type="body" idx="1"/>
          </p:nvPr>
        </p:nvSpPr>
        <p:spPr bwMode="auto">
          <a:xfrm>
            <a:off x="685800" y="1600200"/>
            <a:ext cx="7924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345" name="Rectangle 9"/>
          <p:cNvSpPr>
            <a:spLocks noGrp="1" noChangeArrowheads="1"/>
          </p:cNvSpPr>
          <p:nvPr>
            <p:ph type="dt" sz="half" idx="2"/>
          </p:nvPr>
        </p:nvSpPr>
        <p:spPr bwMode="auto">
          <a:xfrm>
            <a:off x="457200" y="6096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14346" name="Rectangle 10"/>
          <p:cNvSpPr>
            <a:spLocks noGrp="1" noChangeArrowheads="1"/>
          </p:cNvSpPr>
          <p:nvPr>
            <p:ph type="ftr" sz="quarter" idx="3"/>
          </p:nvPr>
        </p:nvSpPr>
        <p:spPr bwMode="auto">
          <a:xfrm>
            <a:off x="3124200" y="60960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4347" name="Rectangle 11"/>
          <p:cNvSpPr>
            <a:spLocks noGrp="1" noChangeArrowheads="1"/>
          </p:cNvSpPr>
          <p:nvPr>
            <p:ph type="sldNum" sz="quarter" idx="4"/>
          </p:nvPr>
        </p:nvSpPr>
        <p:spPr bwMode="auto">
          <a:xfrm>
            <a:off x="6553200" y="6096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C6A79C-C95E-4F5B-91DD-ED7E8ECEAD81}"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F18AD5D-2289-4181-9034-ACD822DDB089}" type="datetimeFigureOut">
              <a:rPr lang="en-US" smtClean="0"/>
              <a:pPr/>
              <a:t>1/5/2023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AD5AC1-6C73-4256-9643-29A00B1CA7BF}" type="slidenum">
              <a:rPr lang="en-IN" smtClean="0"/>
              <a:pPr/>
              <a:t>‹#›</a:t>
            </a:fld>
            <a:endParaRPr lang="en-IN"/>
          </a:p>
        </p:txBody>
      </p:sp>
    </p:spTree>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DE319B9-71DF-47EB-8D85-761300926DB3}" type="slidenum">
              <a:rPr lang="en-IN"/>
              <a:pPr/>
              <a:t>‹#›</a:t>
            </a:fld>
            <a:endParaRPr lang="en-IN"/>
          </a:p>
        </p:txBody>
      </p:sp>
    </p:spTree>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4.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 /><Relationship Id="rId1" Type="http://schemas.openxmlformats.org/officeDocument/2006/relationships/slideLayout" Target="../slideLayouts/slideLayout295.xml" /></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5.xml" /><Relationship Id="rId7" Type="http://schemas.microsoft.com/office/2007/relationships/diagramDrawing" Target="../diagrams/drawing5.xml" /><Relationship Id="rId2" Type="http://schemas.openxmlformats.org/officeDocument/2006/relationships/notesSlide" Target="../notesSlides/notesSlide66.xml" /><Relationship Id="rId1" Type="http://schemas.openxmlformats.org/officeDocument/2006/relationships/slideLayout" Target="../slideLayouts/slideLayout295.xml" /><Relationship Id="rId6" Type="http://schemas.openxmlformats.org/officeDocument/2006/relationships/diagramColors" Target="../diagrams/colors5.xml" /><Relationship Id="rId5" Type="http://schemas.openxmlformats.org/officeDocument/2006/relationships/diagramQuickStyle" Target="../diagrams/quickStyle5.xml" /><Relationship Id="rId4" Type="http://schemas.openxmlformats.org/officeDocument/2006/relationships/diagramLayout" Target="../diagrams/layout5.xml" /></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 /><Relationship Id="rId1" Type="http://schemas.openxmlformats.org/officeDocument/2006/relationships/slideLayout" Target="../slideLayouts/slideLayout295.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04.xml.rels><?xml version="1.0" encoding="UTF-8" standalone="yes"?>
<Relationships xmlns="http://schemas.openxmlformats.org/package/2006/relationships"><Relationship Id="rId3" Type="http://schemas.openxmlformats.org/officeDocument/2006/relationships/image" Target="../media/image86.png" /><Relationship Id="rId2" Type="http://schemas.openxmlformats.org/officeDocument/2006/relationships/notesSlide" Target="../notesSlides/notesSlide68.xml" /><Relationship Id="rId1" Type="http://schemas.openxmlformats.org/officeDocument/2006/relationships/slideLayout" Target="../slideLayouts/slideLayout295.xml" /><Relationship Id="rId5" Type="http://schemas.openxmlformats.org/officeDocument/2006/relationships/image" Target="../media/image88.png" /><Relationship Id="rId4" Type="http://schemas.openxmlformats.org/officeDocument/2006/relationships/image" Target="../media/image87.png" /></Relationships>
</file>

<file path=ppt/slides/_rels/slide105.xml.rels><?xml version="1.0" encoding="UTF-8" standalone="yes"?>
<Relationships xmlns="http://schemas.openxmlformats.org/package/2006/relationships"><Relationship Id="rId3" Type="http://schemas.openxmlformats.org/officeDocument/2006/relationships/image" Target="../media/image86.png" /><Relationship Id="rId2" Type="http://schemas.openxmlformats.org/officeDocument/2006/relationships/notesSlide" Target="../notesSlides/notesSlide69.xml" /><Relationship Id="rId1" Type="http://schemas.openxmlformats.org/officeDocument/2006/relationships/slideLayout" Target="../slideLayouts/slideLayout295.xml" /><Relationship Id="rId5" Type="http://schemas.openxmlformats.org/officeDocument/2006/relationships/image" Target="../media/image88.png" /><Relationship Id="rId4" Type="http://schemas.openxmlformats.org/officeDocument/2006/relationships/image" Target="../media/image87.png" /></Relationships>
</file>

<file path=ppt/slides/_rels/slide106.xml.rels><?xml version="1.0" encoding="UTF-8" standalone="yes"?>
<Relationships xmlns="http://schemas.openxmlformats.org/package/2006/relationships"><Relationship Id="rId3" Type="http://schemas.openxmlformats.org/officeDocument/2006/relationships/image" Target="../media/image89.png" /><Relationship Id="rId2" Type="http://schemas.openxmlformats.org/officeDocument/2006/relationships/notesSlide" Target="../notesSlides/notesSlide70.xml" /><Relationship Id="rId1" Type="http://schemas.openxmlformats.org/officeDocument/2006/relationships/slideLayout" Target="../slideLayouts/slideLayout295.xml" /></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 /><Relationship Id="rId1" Type="http://schemas.openxmlformats.org/officeDocument/2006/relationships/slideLayout" Target="../slideLayouts/slideLayout295.xml" /></Relationships>
</file>

<file path=ppt/slides/_rels/slide108.xml.rels><?xml version="1.0" encoding="UTF-8" standalone="yes"?>
<Relationships xmlns="http://schemas.openxmlformats.org/package/2006/relationships"><Relationship Id="rId3" Type="http://schemas.openxmlformats.org/officeDocument/2006/relationships/image" Target="../media/image90.png" /><Relationship Id="rId2" Type="http://schemas.openxmlformats.org/officeDocument/2006/relationships/notesSlide" Target="../notesSlides/notesSlide72.xml" /><Relationship Id="rId1" Type="http://schemas.openxmlformats.org/officeDocument/2006/relationships/slideLayout" Target="../slideLayouts/slideLayout295.xml" /><Relationship Id="rId4" Type="http://schemas.openxmlformats.org/officeDocument/2006/relationships/image" Target="../media/image87.png" /></Relationships>
</file>

<file path=ppt/slides/_rels/slide109.xml.rels><?xml version="1.0" encoding="UTF-8" standalone="yes"?>
<Relationships xmlns="http://schemas.openxmlformats.org/package/2006/relationships"><Relationship Id="rId3" Type="http://schemas.openxmlformats.org/officeDocument/2006/relationships/image" Target="../media/image90.png" /><Relationship Id="rId2" Type="http://schemas.openxmlformats.org/officeDocument/2006/relationships/notesSlide" Target="../notesSlides/notesSlide73.xml" /><Relationship Id="rId1" Type="http://schemas.openxmlformats.org/officeDocument/2006/relationships/slideLayout" Target="../slideLayouts/slideLayout295.xml" /><Relationship Id="rId4" Type="http://schemas.openxmlformats.org/officeDocument/2006/relationships/image" Target="../media/image87.pn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10.xml.rels><?xml version="1.0" encoding="UTF-8" standalone="yes"?>
<Relationships xmlns="http://schemas.openxmlformats.org/package/2006/relationships"><Relationship Id="rId3" Type="http://schemas.openxmlformats.org/officeDocument/2006/relationships/image" Target="../media/image91.png" /><Relationship Id="rId2" Type="http://schemas.openxmlformats.org/officeDocument/2006/relationships/notesSlide" Target="../notesSlides/notesSlide74.xml" /><Relationship Id="rId1" Type="http://schemas.openxmlformats.org/officeDocument/2006/relationships/slideLayout" Target="../slideLayouts/slideLayout295.xml" /></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 /><Relationship Id="rId1" Type="http://schemas.openxmlformats.org/officeDocument/2006/relationships/slideLayout" Target="../slideLayouts/slideLayout295.xml" /></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6.xml" /><Relationship Id="rId1" Type="http://schemas.openxmlformats.org/officeDocument/2006/relationships/slideLayout" Target="../slideLayouts/slideLayout295.xml" /></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7.xml" /><Relationship Id="rId1" Type="http://schemas.openxmlformats.org/officeDocument/2006/relationships/slideLayout" Target="../slideLayouts/slideLayout295.xml" /></Relationships>
</file>

<file path=ppt/slides/_rels/slide114.xml.rels><?xml version="1.0" encoding="UTF-8" standalone="yes"?>
<Relationships xmlns="http://schemas.openxmlformats.org/package/2006/relationships"><Relationship Id="rId3" Type="http://schemas.openxmlformats.org/officeDocument/2006/relationships/image" Target="../media/image92.png" /><Relationship Id="rId2" Type="http://schemas.openxmlformats.org/officeDocument/2006/relationships/notesSlide" Target="../notesSlides/notesSlide78.xml" /><Relationship Id="rId1" Type="http://schemas.openxmlformats.org/officeDocument/2006/relationships/slideLayout" Target="../slideLayouts/slideLayout295.xml" /></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 /><Relationship Id="rId1" Type="http://schemas.openxmlformats.org/officeDocument/2006/relationships/slideLayout" Target="../slideLayouts/slideLayout295.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17.xml.rels><?xml version="1.0" encoding="UTF-8" standalone="yes"?>
<Relationships xmlns="http://schemas.openxmlformats.org/package/2006/relationships"><Relationship Id="rId2" Type="http://schemas.openxmlformats.org/officeDocument/2006/relationships/image" Target="../media/image93.jpeg" /><Relationship Id="rId1" Type="http://schemas.openxmlformats.org/officeDocument/2006/relationships/slideLayout" Target="../slideLayouts/slideLayout300.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5.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95.xml" /></Relationships>
</file>

<file path=ppt/slides/_rels/slide16.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295.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18.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95.xml" /></Relationships>
</file>

<file path=ppt/slides/_rels/slide19.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jpeg" /><Relationship Id="rId1" Type="http://schemas.openxmlformats.org/officeDocument/2006/relationships/slideLayout" Target="../slideLayouts/slideLayout295.xml" /></Relationships>
</file>

<file path=ppt/slides/_rels/slide2.xml.rels><?xml version="1.0" encoding="UTF-8" standalone="yes"?>
<Relationships xmlns="http://schemas.openxmlformats.org/package/2006/relationships"><Relationship Id="rId3" Type="http://schemas.openxmlformats.org/officeDocument/2006/relationships/hyperlink" Target="http://dentaltravelromania.eu/wp-content/uploads/2009/07/endodontics-44.jpg" TargetMode="External" /><Relationship Id="rId2" Type="http://schemas.openxmlformats.org/officeDocument/2006/relationships/image" Target="../media/image26.gif" /><Relationship Id="rId1" Type="http://schemas.openxmlformats.org/officeDocument/2006/relationships/slideLayout" Target="../slideLayouts/slideLayout295.xml" /><Relationship Id="rId6" Type="http://schemas.openxmlformats.org/officeDocument/2006/relationships/image" Target="../media/image29.jpeg" /><Relationship Id="rId5" Type="http://schemas.openxmlformats.org/officeDocument/2006/relationships/image" Target="../media/image28.jpeg" /><Relationship Id="rId4" Type="http://schemas.openxmlformats.org/officeDocument/2006/relationships/image" Target="../media/image27.jpeg" /></Relationships>
</file>

<file path=ppt/slides/_rels/slide20.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9.jpeg" /><Relationship Id="rId1" Type="http://schemas.openxmlformats.org/officeDocument/2006/relationships/slideLayout" Target="../slideLayouts/slideLayout295.xml" /></Relationships>
</file>

<file path=ppt/slides/_rels/slide21.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95.xml" /></Relationships>
</file>

<file path=ppt/slides/_rels/slide22.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notesSlide" Target="../notesSlides/notesSlide1.xml" /><Relationship Id="rId1" Type="http://schemas.openxmlformats.org/officeDocument/2006/relationships/slideLayout" Target="../slideLayouts/slideLayout295.xml" /></Relationships>
</file>

<file path=ppt/slides/_rels/slide23.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2.xml" /><Relationship Id="rId1" Type="http://schemas.openxmlformats.org/officeDocument/2006/relationships/slideLayout" Target="../slideLayouts/slideLayout295.xml" /><Relationship Id="rId4" Type="http://schemas.openxmlformats.org/officeDocument/2006/relationships/image" Target="../media/image42.png"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300.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3.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295.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95.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95.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306.xml" /></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 /><Relationship Id="rId7" Type="http://schemas.openxmlformats.org/officeDocument/2006/relationships/image" Target="../media/image43.jpeg" /><Relationship Id="rId2" Type="http://schemas.openxmlformats.org/officeDocument/2006/relationships/diagramData" Target="../diagrams/data3.xml" /><Relationship Id="rId1" Type="http://schemas.openxmlformats.org/officeDocument/2006/relationships/slideLayout" Target="../slideLayouts/slideLayout295.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95.xml" /></Relationships>
</file>

<file path=ppt/slides/_rels/slide37.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notesSlide" Target="../notesSlides/notesSlide6.xml" /><Relationship Id="rId1" Type="http://schemas.openxmlformats.org/officeDocument/2006/relationships/slideLayout" Target="../slideLayouts/slideLayout295.xml" /><Relationship Id="rId4" Type="http://schemas.openxmlformats.org/officeDocument/2006/relationships/image" Target="../media/image45.jpeg" /></Relationships>
</file>

<file path=ppt/slides/_rels/slide38.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7.xml" /><Relationship Id="rId1" Type="http://schemas.openxmlformats.org/officeDocument/2006/relationships/slideLayout" Target="../slideLayouts/slideLayout295.xml" /></Relationships>
</file>

<file path=ppt/slides/_rels/slide39.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notesSlide" Target="../notesSlides/notesSlide8.xml" /><Relationship Id="rId1" Type="http://schemas.openxmlformats.org/officeDocument/2006/relationships/slideLayout" Target="../slideLayouts/slideLayout295.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40.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9.xml" /><Relationship Id="rId1" Type="http://schemas.openxmlformats.org/officeDocument/2006/relationships/slideLayout" Target="../slideLayouts/slideLayout295.xml" /><Relationship Id="rId4" Type="http://schemas.openxmlformats.org/officeDocument/2006/relationships/image" Target="../media/image49.jpeg"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95.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95.xml" /></Relationships>
</file>

<file path=ppt/slides/_rels/slide43.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notesSlide" Target="../notesSlides/notesSlide12.xml" /><Relationship Id="rId1" Type="http://schemas.openxmlformats.org/officeDocument/2006/relationships/slideLayout" Target="../slideLayouts/slideLayout295.xml" /></Relationships>
</file>

<file path=ppt/slides/_rels/slide44.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notesSlide" Target="../notesSlides/notesSlide13.xml" /><Relationship Id="rId1" Type="http://schemas.openxmlformats.org/officeDocument/2006/relationships/slideLayout" Target="../slideLayouts/slideLayout295.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95.xml" /></Relationships>
</file>

<file path=ppt/slides/_rels/slide46.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300.xml"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95.xml"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95.xml"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95.xml" /></Relationships>
</file>

<file path=ppt/slides/_rels/slide5.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295.xml" /></Relationships>
</file>

<file path=ppt/slides/_rels/slide50.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18.xml" /><Relationship Id="rId1" Type="http://schemas.openxmlformats.org/officeDocument/2006/relationships/slideLayout" Target="../slideLayouts/slideLayout295.xml" /><Relationship Id="rId4" Type="http://schemas.openxmlformats.org/officeDocument/2006/relationships/image" Target="../media/image54.png"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295.xml" /></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3.bin" /><Relationship Id="rId3" Type="http://schemas.openxmlformats.org/officeDocument/2006/relationships/notesSlide" Target="../notesSlides/notesSlide20.xml" /><Relationship Id="rId7" Type="http://schemas.openxmlformats.org/officeDocument/2006/relationships/image" Target="../media/image56.png" /><Relationship Id="rId2" Type="http://schemas.openxmlformats.org/officeDocument/2006/relationships/slideLayout" Target="../slideLayouts/slideLayout295.xml" /><Relationship Id="rId1" Type="http://schemas.openxmlformats.org/officeDocument/2006/relationships/vmlDrawing" Target="../drawings/vmlDrawing1.vml" /><Relationship Id="rId6" Type="http://schemas.openxmlformats.org/officeDocument/2006/relationships/oleObject" Target="../embeddings/oleObject2.bin" /><Relationship Id="rId11" Type="http://schemas.openxmlformats.org/officeDocument/2006/relationships/image" Target="../media/image58.png" /><Relationship Id="rId5" Type="http://schemas.openxmlformats.org/officeDocument/2006/relationships/image" Target="../media/image55.png" /><Relationship Id="rId10" Type="http://schemas.openxmlformats.org/officeDocument/2006/relationships/oleObject" Target="../embeddings/oleObject4.bin" /><Relationship Id="rId4" Type="http://schemas.openxmlformats.org/officeDocument/2006/relationships/oleObject" Target="../embeddings/oleObject1.bin" /><Relationship Id="rId9" Type="http://schemas.openxmlformats.org/officeDocument/2006/relationships/image" Target="../media/image57.png" /></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 /><Relationship Id="rId7" Type="http://schemas.openxmlformats.org/officeDocument/2006/relationships/image" Target="../media/image60.png" /><Relationship Id="rId2" Type="http://schemas.openxmlformats.org/officeDocument/2006/relationships/slideLayout" Target="../slideLayouts/slideLayout295.xml" /><Relationship Id="rId1" Type="http://schemas.openxmlformats.org/officeDocument/2006/relationships/vmlDrawing" Target="../drawings/vmlDrawing2.vml" /><Relationship Id="rId6" Type="http://schemas.openxmlformats.org/officeDocument/2006/relationships/oleObject" Target="../embeddings/oleObject6.bin" /><Relationship Id="rId5" Type="http://schemas.openxmlformats.org/officeDocument/2006/relationships/image" Target="../media/image59.png" /><Relationship Id="rId4" Type="http://schemas.openxmlformats.org/officeDocument/2006/relationships/oleObject" Target="../embeddings/oleObject5.bin" /></Relationships>
</file>

<file path=ppt/slides/_rels/slide54.xml.rels><?xml version="1.0" encoding="UTF-8" standalone="yes"?>
<Relationships xmlns="http://schemas.openxmlformats.org/package/2006/relationships"><Relationship Id="rId8" Type="http://schemas.openxmlformats.org/officeDocument/2006/relationships/image" Target="../media/image66.png" /><Relationship Id="rId3" Type="http://schemas.openxmlformats.org/officeDocument/2006/relationships/image" Target="../media/image61.png" /><Relationship Id="rId7" Type="http://schemas.openxmlformats.org/officeDocument/2006/relationships/image" Target="../media/image65.png" /><Relationship Id="rId2" Type="http://schemas.openxmlformats.org/officeDocument/2006/relationships/notesSlide" Target="../notesSlides/notesSlide22.xml" /><Relationship Id="rId1" Type="http://schemas.openxmlformats.org/officeDocument/2006/relationships/slideLayout" Target="../slideLayouts/slideLayout295.xml" /><Relationship Id="rId6" Type="http://schemas.openxmlformats.org/officeDocument/2006/relationships/image" Target="../media/image64.png" /><Relationship Id="rId5" Type="http://schemas.openxmlformats.org/officeDocument/2006/relationships/image" Target="../media/image63.png" /><Relationship Id="rId4" Type="http://schemas.openxmlformats.org/officeDocument/2006/relationships/image" Target="../media/image62.png" /><Relationship Id="rId9" Type="http://schemas.openxmlformats.org/officeDocument/2006/relationships/image" Target="../media/image67.png" /></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3.xml" /><Relationship Id="rId2" Type="http://schemas.openxmlformats.org/officeDocument/2006/relationships/slideLayout" Target="../slideLayouts/slideLayout295.xml" /><Relationship Id="rId1" Type="http://schemas.openxmlformats.org/officeDocument/2006/relationships/vmlDrawing" Target="../drawings/vmlDrawing3.vml" /><Relationship Id="rId5" Type="http://schemas.openxmlformats.org/officeDocument/2006/relationships/image" Target="../media/image68.png" /><Relationship Id="rId4" Type="http://schemas.openxmlformats.org/officeDocument/2006/relationships/oleObject" Target="../embeddings/oleObject7.bin" /></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295.xml" /></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 /><Relationship Id="rId1" Type="http://schemas.openxmlformats.org/officeDocument/2006/relationships/slideLayout" Target="../slideLayouts/slideLayout295.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295.xml" /></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295.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295.xml" /></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295.xml" /></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295.xml" /></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295.xml" /></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295.xml" /></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295.xml" /></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 /><Relationship Id="rId1" Type="http://schemas.openxmlformats.org/officeDocument/2006/relationships/slideLayout" Target="../slideLayouts/slideLayout295.xml" /></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295.xml" /></Relationships>
</file>

<file path=ppt/slides/_rels/slide68.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notesSlide" Target="../notesSlides/notesSlide36.xml" /><Relationship Id="rId1" Type="http://schemas.openxmlformats.org/officeDocument/2006/relationships/slideLayout" Target="../slideLayouts/slideLayout295.xml" /><Relationship Id="rId6" Type="http://schemas.openxmlformats.org/officeDocument/2006/relationships/image" Target="../media/image72.png" /><Relationship Id="rId5" Type="http://schemas.openxmlformats.org/officeDocument/2006/relationships/image" Target="../media/image71.png" /><Relationship Id="rId4" Type="http://schemas.openxmlformats.org/officeDocument/2006/relationships/image" Target="../media/image70.png" /></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0.bin" /><Relationship Id="rId3" Type="http://schemas.openxmlformats.org/officeDocument/2006/relationships/notesSlide" Target="../notesSlides/notesSlide37.xml" /><Relationship Id="rId7" Type="http://schemas.openxmlformats.org/officeDocument/2006/relationships/image" Target="../media/image74.png" /><Relationship Id="rId2" Type="http://schemas.openxmlformats.org/officeDocument/2006/relationships/slideLayout" Target="../slideLayouts/slideLayout295.xml" /><Relationship Id="rId1" Type="http://schemas.openxmlformats.org/officeDocument/2006/relationships/vmlDrawing" Target="../drawings/vmlDrawing4.vml" /><Relationship Id="rId6" Type="http://schemas.openxmlformats.org/officeDocument/2006/relationships/oleObject" Target="../embeddings/oleObject9.bin" /><Relationship Id="rId5" Type="http://schemas.openxmlformats.org/officeDocument/2006/relationships/image" Target="../media/image73.png" /><Relationship Id="rId4" Type="http://schemas.openxmlformats.org/officeDocument/2006/relationships/oleObject" Target="../embeddings/oleObject8.bin" /><Relationship Id="rId9" Type="http://schemas.openxmlformats.org/officeDocument/2006/relationships/image" Target="../media/image75.pn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13.bin" /><Relationship Id="rId3" Type="http://schemas.openxmlformats.org/officeDocument/2006/relationships/notesSlide" Target="../notesSlides/notesSlide38.xml" /><Relationship Id="rId7" Type="http://schemas.openxmlformats.org/officeDocument/2006/relationships/image" Target="../media/image77.png" /><Relationship Id="rId2" Type="http://schemas.openxmlformats.org/officeDocument/2006/relationships/slideLayout" Target="../slideLayouts/slideLayout295.xml" /><Relationship Id="rId1" Type="http://schemas.openxmlformats.org/officeDocument/2006/relationships/vmlDrawing" Target="../drawings/vmlDrawing5.vml" /><Relationship Id="rId6" Type="http://schemas.openxmlformats.org/officeDocument/2006/relationships/oleObject" Target="../embeddings/oleObject12.bin" /><Relationship Id="rId5" Type="http://schemas.openxmlformats.org/officeDocument/2006/relationships/image" Target="../media/image76.png" /><Relationship Id="rId4" Type="http://schemas.openxmlformats.org/officeDocument/2006/relationships/oleObject" Target="../embeddings/oleObject11.bin" /><Relationship Id="rId9" Type="http://schemas.openxmlformats.org/officeDocument/2006/relationships/image" Target="../media/image78.png" /></Relationships>
</file>

<file path=ppt/slides/_rels/slide71.xml.rels><?xml version="1.0" encoding="UTF-8" standalone="yes"?>
<Relationships xmlns="http://schemas.openxmlformats.org/package/2006/relationships"><Relationship Id="rId3" Type="http://schemas.openxmlformats.org/officeDocument/2006/relationships/image" Target="../media/image79.png" /><Relationship Id="rId2" Type="http://schemas.openxmlformats.org/officeDocument/2006/relationships/notesSlide" Target="../notesSlides/notesSlide39.xml" /><Relationship Id="rId1" Type="http://schemas.openxmlformats.org/officeDocument/2006/relationships/slideLayout" Target="../slideLayouts/slideLayout295.xml" /></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 /><Relationship Id="rId1" Type="http://schemas.openxmlformats.org/officeDocument/2006/relationships/slideLayout" Target="../slideLayouts/slideLayout295.xml" /></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1.xml" /><Relationship Id="rId7" Type="http://schemas.openxmlformats.org/officeDocument/2006/relationships/image" Target="../media/image81.png" /><Relationship Id="rId2" Type="http://schemas.openxmlformats.org/officeDocument/2006/relationships/slideLayout" Target="../slideLayouts/slideLayout295.xml" /><Relationship Id="rId1" Type="http://schemas.openxmlformats.org/officeDocument/2006/relationships/vmlDrawing" Target="../drawings/vmlDrawing6.vml" /><Relationship Id="rId6" Type="http://schemas.openxmlformats.org/officeDocument/2006/relationships/oleObject" Target="../embeddings/oleObject15.bin" /><Relationship Id="rId5" Type="http://schemas.openxmlformats.org/officeDocument/2006/relationships/image" Target="../media/image80.png" /><Relationship Id="rId4" Type="http://schemas.openxmlformats.org/officeDocument/2006/relationships/oleObject" Target="../embeddings/oleObject14.bin" /></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 /><Relationship Id="rId1" Type="http://schemas.openxmlformats.org/officeDocument/2006/relationships/slideLayout" Target="../slideLayouts/slideLayout295.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95.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 /><Relationship Id="rId1" Type="http://schemas.openxmlformats.org/officeDocument/2006/relationships/slideLayout" Target="../slideLayouts/slideLayout295.xml" /></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 /><Relationship Id="rId1" Type="http://schemas.openxmlformats.org/officeDocument/2006/relationships/slideLayout" Target="../slideLayouts/slideLayout295.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 /><Relationship Id="rId1" Type="http://schemas.openxmlformats.org/officeDocument/2006/relationships/slideLayout" Target="../slideLayouts/slideLayout295.xml" /></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 /><Relationship Id="rId1" Type="http://schemas.openxmlformats.org/officeDocument/2006/relationships/slideLayout" Target="../slideLayouts/slideLayout295.xml" /></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 /><Relationship Id="rId1" Type="http://schemas.openxmlformats.org/officeDocument/2006/relationships/slideLayout" Target="../slideLayouts/slideLayout295.xml" /></Relationships>
</file>

<file path=ppt/slides/_rels/slide83.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notesSlide" Target="../notesSlides/notesSlide48.xml" /><Relationship Id="rId1" Type="http://schemas.openxmlformats.org/officeDocument/2006/relationships/slideLayout" Target="../slideLayouts/slideLayout295.xml" /></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 /><Relationship Id="rId1" Type="http://schemas.openxmlformats.org/officeDocument/2006/relationships/slideLayout" Target="../slideLayouts/slideLayout295.xml" /></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 /><Relationship Id="rId1" Type="http://schemas.openxmlformats.org/officeDocument/2006/relationships/slideLayout" Target="../slideLayouts/slideLayout295.xml" /></Relationships>
</file>

<file path=ppt/slides/_rels/slide86.xml.rels><?xml version="1.0" encoding="UTF-8" standalone="yes"?>
<Relationships xmlns="http://schemas.openxmlformats.org/package/2006/relationships"><Relationship Id="rId3" Type="http://schemas.openxmlformats.org/officeDocument/2006/relationships/image" Target="../media/image83.png" /><Relationship Id="rId2" Type="http://schemas.openxmlformats.org/officeDocument/2006/relationships/notesSlide" Target="../notesSlides/notesSlide51.xml" /><Relationship Id="rId1" Type="http://schemas.openxmlformats.org/officeDocument/2006/relationships/slideLayout" Target="../slideLayouts/slideLayout295.xml" /></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 /><Relationship Id="rId1" Type="http://schemas.openxmlformats.org/officeDocument/2006/relationships/slideLayout" Target="../slideLayouts/slideLayout295.xml" /></Relationships>
</file>

<file path=ppt/slides/_rels/slide88.xml.rels><?xml version="1.0" encoding="UTF-8" standalone="yes"?>
<Relationships xmlns="http://schemas.openxmlformats.org/package/2006/relationships"><Relationship Id="rId3" Type="http://schemas.openxmlformats.org/officeDocument/2006/relationships/image" Target="../media/image84.png" /><Relationship Id="rId2" Type="http://schemas.openxmlformats.org/officeDocument/2006/relationships/notesSlide" Target="../notesSlides/notesSlide53.xml" /><Relationship Id="rId1" Type="http://schemas.openxmlformats.org/officeDocument/2006/relationships/slideLayout" Target="../slideLayouts/slideLayout295.xml" /></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 /><Relationship Id="rId1" Type="http://schemas.openxmlformats.org/officeDocument/2006/relationships/slideLayout" Target="../slideLayouts/slideLayout295.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5.xml" /></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 /><Relationship Id="rId1" Type="http://schemas.openxmlformats.org/officeDocument/2006/relationships/slideLayout" Target="../slideLayouts/slideLayout295.xml" /></Relationships>
</file>

<file path=ppt/slides/_rels/slide91.xml.rels><?xml version="1.0" encoding="UTF-8" standalone="yes"?>
<Relationships xmlns="http://schemas.openxmlformats.org/package/2006/relationships"><Relationship Id="rId3" Type="http://schemas.openxmlformats.org/officeDocument/2006/relationships/image" Target="../media/image85.png" /><Relationship Id="rId2" Type="http://schemas.openxmlformats.org/officeDocument/2006/relationships/notesSlide" Target="../notesSlides/notesSlide56.xml" /><Relationship Id="rId1" Type="http://schemas.openxmlformats.org/officeDocument/2006/relationships/slideLayout" Target="../slideLayouts/slideLayout295.xml" /></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 /><Relationship Id="rId1" Type="http://schemas.openxmlformats.org/officeDocument/2006/relationships/slideLayout" Target="../slideLayouts/slideLayout295.xml" /></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 /><Relationship Id="rId1" Type="http://schemas.openxmlformats.org/officeDocument/2006/relationships/slideLayout" Target="../slideLayouts/slideLayout295.xml" /></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 /><Relationship Id="rId1" Type="http://schemas.openxmlformats.org/officeDocument/2006/relationships/slideLayout" Target="../slideLayouts/slideLayout295.xml" /></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 /><Relationship Id="rId1" Type="http://schemas.openxmlformats.org/officeDocument/2006/relationships/slideLayout" Target="../slideLayouts/slideLayout295.xml" /></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 /><Relationship Id="rId1" Type="http://schemas.openxmlformats.org/officeDocument/2006/relationships/slideLayout" Target="../slideLayouts/slideLayout295.xml" /></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 /><Relationship Id="rId1" Type="http://schemas.openxmlformats.org/officeDocument/2006/relationships/slideLayout" Target="../slideLayouts/slideLayout295.xml" /></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3.xml" /><Relationship Id="rId1" Type="http://schemas.openxmlformats.org/officeDocument/2006/relationships/slideLayout" Target="../slideLayouts/slideLayout295.xml" /></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4.xml" /><Relationship Id="rId1" Type="http://schemas.openxmlformats.org/officeDocument/2006/relationships/slideLayout" Target="../slideLayouts/slideLayout29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1759857"/>
            <a:ext cx="8077200" cy="1745343"/>
          </a:xfrm>
        </p:spPr>
        <p:txBody>
          <a:bodyPr/>
          <a:lstStyle/>
          <a:p>
            <a:r>
              <a:rPr lang="en-US" dirty="0"/>
              <a:t>ENDO – PERIO </a:t>
            </a:r>
            <a:r>
              <a:rPr lang="en-GB" dirty="0"/>
              <a:t>Lesion</a:t>
            </a:r>
            <a:endParaRPr lang="en-IN" dirty="0"/>
          </a:p>
        </p:txBody>
      </p:sp>
      <p:sp>
        <p:nvSpPr>
          <p:cNvPr id="8" name="TextBox 7">
            <a:extLst>
              <a:ext uri="{FF2B5EF4-FFF2-40B4-BE49-F238E27FC236}">
                <a16:creationId xmlns:a16="http://schemas.microsoft.com/office/drawing/2014/main" id="{640E7A9D-0249-09FF-D28D-D5EC64AB772D}"/>
              </a:ext>
            </a:extLst>
          </p:cNvPr>
          <p:cNvSpPr txBox="1"/>
          <p:nvPr/>
        </p:nvSpPr>
        <p:spPr>
          <a:xfrm>
            <a:off x="4384374" y="6009196"/>
            <a:ext cx="4493643" cy="461665"/>
          </a:xfrm>
          <a:prstGeom prst="rect">
            <a:avLst/>
          </a:prstGeom>
          <a:noFill/>
        </p:spPr>
        <p:txBody>
          <a:bodyPr wrap="square" rtlCol="0">
            <a:spAutoFit/>
          </a:bodyPr>
          <a:lstStyle/>
          <a:p>
            <a:pPr algn="l"/>
            <a:r>
              <a:rPr lang="en-GB" sz="2400" b="1" dirty="0">
                <a:solidFill>
                  <a:srgbClr val="7030A0"/>
                </a:solidFill>
              </a:rPr>
              <a:t>Presented By – </a:t>
            </a:r>
            <a:r>
              <a:rPr lang="en-GB" sz="2400" b="1" dirty="0" err="1">
                <a:solidFill>
                  <a:srgbClr val="7030A0"/>
                </a:solidFill>
              </a:rPr>
              <a:t>Hrishikesh</a:t>
            </a:r>
            <a:r>
              <a:rPr lang="en-GB" sz="2400" b="1" dirty="0">
                <a:solidFill>
                  <a:srgbClr val="7030A0"/>
                </a:solidFill>
              </a:rPr>
              <a:t> </a:t>
            </a:r>
            <a:r>
              <a:rPr lang="en-GB" sz="2400" b="1" dirty="0" err="1">
                <a:solidFill>
                  <a:srgbClr val="7030A0"/>
                </a:solidFill>
              </a:rPr>
              <a:t>Sugave</a:t>
            </a:r>
            <a:r>
              <a:rPr lang="en-GB" sz="2400" b="1" dirty="0">
                <a:solidFill>
                  <a:srgbClr val="7030A0"/>
                </a:solidFill>
              </a:rPr>
              <a:t> </a:t>
            </a:r>
            <a:endParaRPr lang="en-US" sz="2400" b="1" dirty="0">
              <a:solidFill>
                <a:srgbClr val="7030A0"/>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p:cNvSpPr/>
          <p:nvPr/>
        </p:nvSpPr>
        <p:spPr bwMode="auto">
          <a:xfrm>
            <a:off x="6934200" y="5867400"/>
            <a:ext cx="1905000" cy="762000"/>
          </a:xfrm>
          <a:prstGeom prst="ellipse">
            <a:avLst/>
          </a:prstGeom>
          <a:solidFill>
            <a:schemeClr val="bg1"/>
          </a:solid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 name="Content Placeholder 3"/>
          <p:cNvSpPr>
            <a:spLocks noGrp="1"/>
          </p:cNvSpPr>
          <p:nvPr>
            <p:ph idx="1"/>
          </p:nvPr>
        </p:nvSpPr>
        <p:spPr>
          <a:xfrm>
            <a:off x="457200" y="1600200"/>
            <a:ext cx="8229600" cy="2438400"/>
          </a:xfrm>
          <a:solidFill>
            <a:schemeClr val="bg1">
              <a:alpha val="65000"/>
            </a:schemeClr>
          </a:solidFill>
        </p:spPr>
        <p:txBody>
          <a:bodyPr/>
          <a:lstStyle/>
          <a:p>
            <a:pPr algn="just"/>
            <a:r>
              <a:rPr lang="en-US" sz="2000" dirty="0">
                <a:effectLst/>
              </a:rPr>
              <a:t>Type I    – primary endodontic lesions</a:t>
            </a:r>
          </a:p>
          <a:p>
            <a:pPr algn="just"/>
            <a:r>
              <a:rPr lang="en-US" sz="2000" dirty="0">
                <a:effectLst/>
              </a:rPr>
              <a:t>Type II   – primary endodontic lesions with secondary </a:t>
            </a:r>
          </a:p>
          <a:p>
            <a:pPr algn="just">
              <a:buNone/>
            </a:pPr>
            <a:r>
              <a:rPr lang="en-US" sz="2000" dirty="0">
                <a:effectLst/>
              </a:rPr>
              <a:t>                        periodontal  involvement</a:t>
            </a:r>
          </a:p>
          <a:p>
            <a:pPr algn="just"/>
            <a:r>
              <a:rPr lang="en-US" sz="2000" dirty="0">
                <a:effectLst/>
              </a:rPr>
              <a:t>Type III  – primary periodontal lesions</a:t>
            </a:r>
          </a:p>
          <a:p>
            <a:pPr algn="just"/>
            <a:r>
              <a:rPr lang="en-US" sz="2000" dirty="0">
                <a:effectLst/>
              </a:rPr>
              <a:t>Type IV  – primary periodontal lesions with secondary   </a:t>
            </a:r>
          </a:p>
          <a:p>
            <a:pPr algn="just">
              <a:buNone/>
            </a:pPr>
            <a:r>
              <a:rPr lang="en-US" sz="2000" dirty="0">
                <a:effectLst/>
              </a:rPr>
              <a:t>                        endodontic  involvement</a:t>
            </a:r>
          </a:p>
          <a:p>
            <a:pPr algn="just">
              <a:buNone/>
            </a:pPr>
            <a:endParaRPr lang="en-IN" sz="20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0"/>
            <a:ext cx="84582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solidFill>
                  <a:schemeClr val="bg2"/>
                </a:solidFill>
                <a:effectLst>
                  <a:outerShdw blurRad="38100" dist="38100" dir="2700000" algn="tl">
                    <a:srgbClr val="000000">
                      <a:alpha val="43137"/>
                    </a:srgbClr>
                  </a:outerShdw>
                </a:effectLst>
                <a:latin typeface="+mj-lt"/>
                <a:ea typeface="+mj-ea"/>
                <a:cs typeface="+mj-cs"/>
              </a:rPr>
              <a:t>Modified Simon’s classification (1988)</a:t>
            </a:r>
            <a:endParaRPr kumimoji="0" lang="en-IN" sz="2800" b="1"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010400" y="5943600"/>
            <a:ext cx="1752600" cy="649188"/>
          </a:xfrm>
          <a:prstGeom prst="ellipse">
            <a:avLst/>
          </a:prstGeom>
          <a:solidFill>
            <a:srgbClr val="99FF99"/>
          </a:solidFill>
          <a:ln w="31750" cmpd="dbl">
            <a:solidFill>
              <a:schemeClr val="accent1"/>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b="1" dirty="0">
                <a:solidFill>
                  <a:schemeClr val="accent4">
                    <a:lumMod val="10000"/>
                  </a:schemeClr>
                </a:solidFill>
              </a:rPr>
              <a:t>Stock </a:t>
            </a:r>
            <a:endParaRPr lang="en-IN" sz="2400" b="1" dirty="0">
              <a:solidFill>
                <a:schemeClr val="accent4">
                  <a:lumMod val="10000"/>
                </a:schemeClr>
              </a:solidFill>
            </a:endParaRPr>
          </a:p>
        </p:txBody>
      </p:sp>
      <p:sp>
        <p:nvSpPr>
          <p:cNvPr id="10" name="Content Placeholder 3"/>
          <p:cNvSpPr txBox="1">
            <a:spLocks/>
          </p:cNvSpPr>
          <p:nvPr/>
        </p:nvSpPr>
        <p:spPr bwMode="auto">
          <a:xfrm>
            <a:off x="762000" y="4038600"/>
            <a:ext cx="7696200" cy="1219200"/>
          </a:xfrm>
          <a:prstGeom prst="rect">
            <a:avLst/>
          </a:prstGeom>
          <a:solidFill>
            <a:schemeClr val="bg1">
              <a:alpha val="65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buFontTx/>
              <a:buNone/>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Both type II and type IV lesions in advanced stages – combined lesions</a:t>
            </a:r>
          </a:p>
          <a:p>
            <a:pPr marL="342900" marR="0" lvl="0" indent="-342900" algn="just" defTabSz="914400" rtl="0" eaLnBrk="1" fontAlgn="base" latinLnBrk="0" hangingPunct="1">
              <a:lnSpc>
                <a:spcPct val="100000"/>
              </a:lnSpc>
              <a:spcBef>
                <a:spcPct val="20000"/>
              </a:spcBef>
              <a:spcAft>
                <a:spcPct val="0"/>
              </a:spcAft>
              <a:buClr>
                <a:schemeClr val="hlink"/>
              </a:buClr>
              <a:buSzTx/>
              <a:buFontTx/>
              <a:buNone/>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Separate</a:t>
            </a:r>
            <a:r>
              <a:rPr kumimoji="0" lang="en-US" sz="2000" b="0" i="0" u="none" strike="noStrike" kern="0" cap="none" spc="0" normalizeH="0" noProof="0" dirty="0">
                <a:ln>
                  <a:noFill/>
                </a:ln>
                <a:solidFill>
                  <a:schemeClr val="tx1"/>
                </a:solidFill>
                <a:effectLst/>
                <a:uLnTx/>
                <a:uFillTx/>
                <a:latin typeface="+mn-lt"/>
                <a:ea typeface="+mn-ea"/>
                <a:cs typeface="+mn-cs"/>
              </a:rPr>
              <a:t> class not necessary!!</a:t>
            </a:r>
            <a:endParaRPr kumimoji="0" lang="en-IN"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533400" y="1752600"/>
            <a:ext cx="8153400" cy="1676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Root resection is defined as the removal of one or two roots of </a:t>
            </a:r>
            <a:r>
              <a:rPr lang="en-IN" dirty="0" err="1"/>
              <a:t>mutirooted</a:t>
            </a:r>
            <a:r>
              <a:rPr lang="en-IN" dirty="0"/>
              <a:t> teeth, leaving the crown of the tooth intact.</a:t>
            </a:r>
          </a:p>
          <a:p>
            <a:pPr marL="342900" indent="-342900" algn="just" fontAlgn="base">
              <a:spcBef>
                <a:spcPct val="20000"/>
              </a:spcBef>
              <a:spcAft>
                <a:spcPct val="0"/>
              </a:spcAft>
              <a:buClr>
                <a:schemeClr val="hlink"/>
              </a:buClr>
              <a:buFontTx/>
              <a:buChar char="•"/>
            </a:pPr>
            <a:r>
              <a:rPr lang="en-IN" dirty="0"/>
              <a:t>Root resections are considered when the furcation is compromised by endodontic complications or Degree II or III involvement. </a:t>
            </a:r>
          </a:p>
          <a:p>
            <a:pPr marL="342900" indent="-342900" algn="just" fontAlgn="base">
              <a:spcBef>
                <a:spcPct val="20000"/>
              </a:spcBef>
              <a:spcAft>
                <a:spcPct val="0"/>
              </a:spcAft>
              <a:buClr>
                <a:schemeClr val="hlink"/>
              </a:buClr>
              <a:buFontTx/>
              <a:buChar char="•"/>
            </a:pPr>
            <a:r>
              <a:rPr lang="en-IN" dirty="0"/>
              <a:t>Factors to be considered when deciding on root resection are:</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Root Amputation/ Resection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own Arrow 9"/>
          <p:cNvSpPr/>
          <p:nvPr/>
        </p:nvSpPr>
        <p:spPr bwMode="auto">
          <a:xfrm>
            <a:off x="3276600" y="1371600"/>
            <a:ext cx="2667000" cy="2743200"/>
          </a:xfrm>
          <a:prstGeom prst="downArrow">
            <a:avLst/>
          </a:prstGeom>
          <a:solidFill>
            <a:srgbClr val="CC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Root Resection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graphicFrame>
        <p:nvGraphicFramePr>
          <p:cNvPr id="6" name="Diagram 5"/>
          <p:cNvGraphicFramePr/>
          <p:nvPr/>
        </p:nvGraphicFramePr>
        <p:xfrm>
          <a:off x="1143000" y="2971800"/>
          <a:ext cx="67818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bwMode="auto">
          <a:xfrm>
            <a:off x="3657600" y="3810000"/>
            <a:ext cx="1905000" cy="1066800"/>
          </a:xfrm>
          <a:prstGeom prst="rect">
            <a:avLst/>
          </a:prstGeom>
          <a:solidFill>
            <a:srgbClr val="33CC33"/>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ROOT </a:t>
            </a:r>
          </a:p>
          <a:p>
            <a:pPr marL="342900" lvl="0" indent="-342900" algn="ctr" fontAlgn="base">
              <a:spcBef>
                <a:spcPct val="20000"/>
              </a:spcBef>
              <a:spcAft>
                <a:spcPct val="0"/>
              </a:spcAft>
              <a:buClr>
                <a:schemeClr val="hlink"/>
              </a:buClr>
              <a:defRPr/>
            </a:pPr>
            <a:r>
              <a:rPr lang="en-US" sz="2000" b="1" kern="0" dirty="0">
                <a:solidFill>
                  <a:schemeClr val="bg1"/>
                </a:solidFill>
              </a:rPr>
              <a:t>RESECTION </a:t>
            </a:r>
            <a:endParaRPr lang="en-IN" sz="2000" b="1" kern="0" dirty="0">
              <a:solidFill>
                <a:schemeClr val="bg1"/>
              </a:solidFill>
            </a:endParaRPr>
          </a:p>
        </p:txBody>
      </p:sp>
      <p:sp>
        <p:nvSpPr>
          <p:cNvPr id="11" name="TextBox 10"/>
          <p:cNvSpPr txBox="1"/>
          <p:nvPr/>
        </p:nvSpPr>
        <p:spPr>
          <a:xfrm>
            <a:off x="3886200" y="2438400"/>
            <a:ext cx="1600200" cy="1077218"/>
          </a:xfrm>
          <a:prstGeom prst="rect">
            <a:avLst/>
          </a:prstGeom>
          <a:noFill/>
        </p:spPr>
        <p:txBody>
          <a:bodyPr wrap="square" rtlCol="0">
            <a:spAutoFit/>
          </a:bodyPr>
          <a:lstStyle/>
          <a:p>
            <a:r>
              <a:rPr lang="en-US" sz="1600" b="1" dirty="0">
                <a:solidFill>
                  <a:schemeClr val="bg1"/>
                </a:solidFill>
              </a:rPr>
              <a:t>BONE RELATED </a:t>
            </a:r>
          </a:p>
          <a:p>
            <a:r>
              <a:rPr lang="en-US" sz="1600" dirty="0">
                <a:solidFill>
                  <a:schemeClr val="bg1"/>
                </a:solidFill>
              </a:rPr>
              <a:t>Residual bone,</a:t>
            </a:r>
          </a:p>
          <a:p>
            <a:r>
              <a:rPr lang="en-US" sz="1600" dirty="0">
                <a:solidFill>
                  <a:schemeClr val="bg1"/>
                </a:solidFill>
              </a:rPr>
              <a:t>Localized deep attachment loss</a:t>
            </a:r>
            <a:endParaRPr lang="en-IN" sz="16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6" grpId="0">
        <p:bldAsOne/>
      </p:bldGraphic>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Content Placeholder 3"/>
          <p:cNvSpPr txBox="1">
            <a:spLocks/>
          </p:cNvSpPr>
          <p:nvPr/>
        </p:nvSpPr>
        <p:spPr bwMode="auto">
          <a:xfrm>
            <a:off x="533400" y="457200"/>
            <a:ext cx="8153400" cy="6019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b="1" dirty="0"/>
              <a:t>INDICATIONS:</a:t>
            </a:r>
          </a:p>
          <a:p>
            <a:pPr marL="342900" indent="-342900" algn="just" fontAlgn="base">
              <a:spcBef>
                <a:spcPct val="20000"/>
              </a:spcBef>
              <a:spcAft>
                <a:spcPct val="0"/>
              </a:spcAft>
              <a:buClr>
                <a:schemeClr val="hlink"/>
              </a:buClr>
              <a:buFontTx/>
              <a:buChar char="•"/>
            </a:pPr>
            <a:r>
              <a:rPr lang="en-IN" dirty="0"/>
              <a:t>Root fracture</a:t>
            </a:r>
          </a:p>
          <a:p>
            <a:pPr marL="342900" indent="-342900" algn="just" fontAlgn="base">
              <a:spcBef>
                <a:spcPct val="20000"/>
              </a:spcBef>
              <a:spcAft>
                <a:spcPct val="0"/>
              </a:spcAft>
              <a:buClr>
                <a:schemeClr val="hlink"/>
              </a:buClr>
              <a:buFontTx/>
              <a:buChar char="•"/>
            </a:pPr>
            <a:r>
              <a:rPr lang="en-IN" dirty="0"/>
              <a:t>Perforation</a:t>
            </a:r>
          </a:p>
          <a:p>
            <a:pPr marL="342900" indent="-342900" algn="just" fontAlgn="base">
              <a:spcBef>
                <a:spcPct val="20000"/>
              </a:spcBef>
              <a:spcAft>
                <a:spcPct val="0"/>
              </a:spcAft>
              <a:buClr>
                <a:schemeClr val="hlink"/>
              </a:buClr>
              <a:buFontTx/>
              <a:buChar char="•"/>
            </a:pPr>
            <a:r>
              <a:rPr lang="en-IN" dirty="0"/>
              <a:t>Root caries</a:t>
            </a:r>
          </a:p>
          <a:p>
            <a:pPr marL="342900" indent="-342900" algn="just" fontAlgn="base">
              <a:spcBef>
                <a:spcPct val="20000"/>
              </a:spcBef>
              <a:spcAft>
                <a:spcPct val="0"/>
              </a:spcAft>
              <a:buClr>
                <a:schemeClr val="hlink"/>
              </a:buClr>
              <a:buFontTx/>
              <a:buChar char="•"/>
            </a:pPr>
            <a:r>
              <a:rPr lang="en-IN" dirty="0"/>
              <a:t>Dehiscence</a:t>
            </a:r>
          </a:p>
          <a:p>
            <a:pPr marL="342900" indent="-342900" algn="just" fontAlgn="base">
              <a:spcBef>
                <a:spcPct val="20000"/>
              </a:spcBef>
              <a:spcAft>
                <a:spcPct val="0"/>
              </a:spcAft>
              <a:buClr>
                <a:schemeClr val="hlink"/>
              </a:buClr>
              <a:buFontTx/>
              <a:buChar char="•"/>
            </a:pPr>
            <a:r>
              <a:rPr lang="en-IN" dirty="0"/>
              <a:t>Fenestration</a:t>
            </a:r>
          </a:p>
          <a:p>
            <a:pPr marL="342900" indent="-342900" algn="just" fontAlgn="base">
              <a:spcBef>
                <a:spcPct val="20000"/>
              </a:spcBef>
              <a:spcAft>
                <a:spcPct val="0"/>
              </a:spcAft>
              <a:buClr>
                <a:schemeClr val="hlink"/>
              </a:buClr>
              <a:buFontTx/>
              <a:buChar char="•"/>
            </a:pPr>
            <a:r>
              <a:rPr lang="en-IN" dirty="0"/>
              <a:t>External root resorption involving one root</a:t>
            </a:r>
          </a:p>
          <a:p>
            <a:pPr marL="342900" indent="-342900" algn="just" fontAlgn="base">
              <a:spcBef>
                <a:spcPct val="20000"/>
              </a:spcBef>
              <a:spcAft>
                <a:spcPct val="0"/>
              </a:spcAft>
              <a:buClr>
                <a:schemeClr val="hlink"/>
              </a:buClr>
              <a:buFontTx/>
              <a:buChar char="•"/>
            </a:pPr>
            <a:r>
              <a:rPr lang="en-IN" dirty="0"/>
              <a:t>Impaired endodontic treatment of a particular root</a:t>
            </a:r>
          </a:p>
          <a:p>
            <a:pPr marL="342900" indent="-342900" algn="just" fontAlgn="base">
              <a:spcBef>
                <a:spcPct val="20000"/>
              </a:spcBef>
              <a:spcAft>
                <a:spcPct val="0"/>
              </a:spcAft>
              <a:buClr>
                <a:schemeClr val="hlink"/>
              </a:buClr>
              <a:buFontTx/>
              <a:buChar char="•"/>
            </a:pPr>
            <a:r>
              <a:rPr lang="en-IN" dirty="0"/>
              <a:t>Severe periodontitis affecting only one root</a:t>
            </a:r>
          </a:p>
          <a:p>
            <a:pPr marL="342900" indent="-342900" algn="just" fontAlgn="base">
              <a:spcBef>
                <a:spcPct val="20000"/>
              </a:spcBef>
              <a:spcAft>
                <a:spcPct val="0"/>
              </a:spcAft>
              <a:buClr>
                <a:schemeClr val="hlink"/>
              </a:buClr>
              <a:buFontTx/>
              <a:buChar char="•"/>
            </a:pPr>
            <a:r>
              <a:rPr lang="en-IN" dirty="0"/>
              <a:t>Severe Grade II or III furcation involvement.</a:t>
            </a:r>
          </a:p>
          <a:p>
            <a:pPr marL="342900" indent="-342900" algn="just" fontAlgn="base">
              <a:spcBef>
                <a:spcPct val="20000"/>
              </a:spcBef>
              <a:spcAft>
                <a:spcPct val="0"/>
              </a:spcAft>
              <a:buClr>
                <a:schemeClr val="hlink"/>
              </a:buClr>
            </a:pPr>
            <a:endParaRPr lang="en-IN" dirty="0"/>
          </a:p>
          <a:p>
            <a:pPr marL="342900" indent="-342900" algn="just" fontAlgn="base">
              <a:spcBef>
                <a:spcPct val="20000"/>
              </a:spcBef>
              <a:spcAft>
                <a:spcPct val="0"/>
              </a:spcAft>
              <a:buClr>
                <a:schemeClr val="hlink"/>
              </a:buClr>
            </a:pPr>
            <a:r>
              <a:rPr lang="en-IN" b="1" dirty="0"/>
              <a:t>CONTRAINDICATIONS:</a:t>
            </a:r>
          </a:p>
          <a:p>
            <a:pPr marL="342900" indent="-342900" algn="just" fontAlgn="base">
              <a:spcBef>
                <a:spcPct val="20000"/>
              </a:spcBef>
              <a:spcAft>
                <a:spcPct val="0"/>
              </a:spcAft>
              <a:buClr>
                <a:schemeClr val="hlink"/>
              </a:buClr>
              <a:buFontTx/>
              <a:buChar char="•"/>
            </a:pPr>
            <a:r>
              <a:rPr lang="en-IN" dirty="0"/>
              <a:t>Lack of necessary osseous support for the remaining roots.</a:t>
            </a:r>
          </a:p>
          <a:p>
            <a:pPr marL="342900" indent="-342900" algn="just" fontAlgn="base">
              <a:spcBef>
                <a:spcPct val="20000"/>
              </a:spcBef>
              <a:spcAft>
                <a:spcPct val="0"/>
              </a:spcAft>
              <a:buClr>
                <a:schemeClr val="hlink"/>
              </a:buClr>
              <a:buFontTx/>
              <a:buChar char="•"/>
            </a:pPr>
            <a:r>
              <a:rPr lang="en-IN" dirty="0"/>
              <a:t>When the bridge span is long &amp; the abutment tooth would lend inadequate support.</a:t>
            </a:r>
          </a:p>
          <a:p>
            <a:pPr marL="342900" indent="-342900" algn="just" fontAlgn="base">
              <a:spcBef>
                <a:spcPct val="20000"/>
              </a:spcBef>
              <a:spcAft>
                <a:spcPct val="0"/>
              </a:spcAft>
              <a:buClr>
                <a:schemeClr val="hlink"/>
              </a:buClr>
              <a:buFontTx/>
              <a:buChar char="•"/>
            </a:pPr>
            <a:r>
              <a:rPr lang="en-IN" dirty="0"/>
              <a:t>Fused roots.</a:t>
            </a:r>
          </a:p>
          <a:p>
            <a:pPr marL="342900" indent="-342900" algn="just" fontAlgn="base">
              <a:spcBef>
                <a:spcPct val="20000"/>
              </a:spcBef>
              <a:spcAft>
                <a:spcPct val="0"/>
              </a:spcAft>
              <a:buClr>
                <a:schemeClr val="hlink"/>
              </a:buClr>
              <a:buFontTx/>
              <a:buChar char="•"/>
            </a:pPr>
            <a:r>
              <a:rPr lang="en-IN" dirty="0"/>
              <a:t>Remaining root or roots endodontically inoperable.</a:t>
            </a:r>
          </a:p>
          <a:p>
            <a:pPr marL="342900" indent="-342900" algn="just" fontAlgn="base">
              <a:spcBef>
                <a:spcPct val="20000"/>
              </a:spcBef>
              <a:spcAft>
                <a:spcPct val="0"/>
              </a:spcAft>
              <a:buClr>
                <a:schemeClr val="hlink"/>
              </a:buClr>
              <a:buFontTx/>
              <a:buChar char="•"/>
            </a:pPr>
            <a:r>
              <a:rPr lang="en-US" dirty="0"/>
              <a:t>Poor patient compliance to perform home care measures.</a:t>
            </a: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524000"/>
            <a:ext cx="4267200" cy="4191000"/>
          </a:xfrm>
          <a:prstGeom prst="verticalScroll">
            <a:avLst/>
          </a:prstGeom>
          <a:solidFill>
            <a:srgbClr val="CCFFCC">
              <a:alpha val="98824"/>
            </a:srgbClr>
          </a:solidFill>
          <a:ln w="28575">
            <a:solidFill>
              <a:schemeClr val="accent1"/>
            </a:solidFill>
          </a:ln>
        </p:spPr>
        <p:txBody>
          <a:bodyPr/>
          <a:lstStyle/>
          <a:p>
            <a:pPr algn="just">
              <a:buNone/>
            </a:pPr>
            <a:r>
              <a:rPr lang="en-US" sz="2000" b="1" dirty="0">
                <a:effectLst/>
              </a:rPr>
              <a:t>VERTICAL</a:t>
            </a:r>
          </a:p>
          <a:p>
            <a:pPr algn="just">
              <a:buNone/>
            </a:pPr>
            <a:endParaRPr lang="en-US" sz="2000" b="1" dirty="0">
              <a:effectLst/>
            </a:endParaRPr>
          </a:p>
          <a:p>
            <a:pPr algn="just">
              <a:buFont typeface="Wingdings" pitchFamily="2" charset="2"/>
              <a:buChar char="ü"/>
            </a:pPr>
            <a:r>
              <a:rPr lang="en-US" sz="2000" dirty="0">
                <a:effectLst/>
              </a:rPr>
              <a:t>Amputation of pathologic root and its associated portion of crown.</a:t>
            </a:r>
          </a:p>
          <a:p>
            <a:pPr algn="just">
              <a:buFont typeface="Wingdings" pitchFamily="2" charset="2"/>
              <a:buChar char="ü"/>
            </a:pPr>
            <a:r>
              <a:rPr lang="en-US" sz="2000" dirty="0">
                <a:effectLst/>
              </a:rPr>
              <a:t>Termed as </a:t>
            </a:r>
            <a:r>
              <a:rPr lang="en-US" sz="2000" b="1" dirty="0">
                <a:effectLst/>
              </a:rPr>
              <a:t>Hemisection or Trisection. </a:t>
            </a:r>
            <a:endParaRPr lang="en-IN" sz="2000" b="1" dirty="0">
              <a:effectLst/>
            </a:endParaRPr>
          </a:p>
        </p:txBody>
      </p:sp>
      <p:sp>
        <p:nvSpPr>
          <p:cNvPr id="4" name="Rectangle 3"/>
          <p:cNvSpPr/>
          <p:nvPr/>
        </p:nvSpPr>
        <p:spPr bwMode="auto">
          <a:xfrm>
            <a:off x="2514600" y="685800"/>
            <a:ext cx="3962400" cy="457200"/>
          </a:xfrm>
          <a:prstGeom prst="rect">
            <a:avLst/>
          </a:prstGeom>
          <a:solidFill>
            <a:schemeClr val="accent2"/>
          </a:solidFill>
          <a:ln w="28575" cap="flat" cmpd="dbl"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TWO APPROACHES</a:t>
            </a:r>
            <a:endParaRPr lang="en-IN" sz="2000" b="1" kern="0" dirty="0">
              <a:solidFill>
                <a:schemeClr val="bg1"/>
              </a:solidFill>
            </a:endParaRPr>
          </a:p>
        </p:txBody>
      </p:sp>
      <p:sp>
        <p:nvSpPr>
          <p:cNvPr id="5" name="Content Placeholder 2"/>
          <p:cNvSpPr txBox="1">
            <a:spLocks/>
          </p:cNvSpPr>
          <p:nvPr/>
        </p:nvSpPr>
        <p:spPr bwMode="auto">
          <a:xfrm>
            <a:off x="381000" y="1600200"/>
            <a:ext cx="4038600" cy="4114800"/>
          </a:xfrm>
          <a:prstGeom prst="verticalScroll">
            <a:avLst/>
          </a:prstGeom>
          <a:solidFill>
            <a:srgbClr val="CCFFCC"/>
          </a:solidFill>
          <a:ln w="2857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buFontTx/>
              <a:buNone/>
              <a:tabLst/>
              <a:defRPr/>
            </a:pPr>
            <a:r>
              <a:rPr kumimoji="0" lang="en-US" sz="2000" b="1" i="0" u="none" strike="noStrike" kern="0" cap="none" spc="0" normalizeH="0" baseline="0" noProof="0" dirty="0">
                <a:ln>
                  <a:noFill/>
                </a:ln>
                <a:solidFill>
                  <a:schemeClr val="tx1"/>
                </a:solidFill>
                <a:effectLst/>
                <a:uLnTx/>
                <a:uFillTx/>
                <a:latin typeface="+mn-lt"/>
                <a:ea typeface="+mn-ea"/>
                <a:cs typeface="+mn-cs"/>
              </a:rPr>
              <a:t>HORIZONTAL / OBLIQUE</a:t>
            </a:r>
          </a:p>
          <a:p>
            <a:pPr marL="342900" marR="0" lvl="0" indent="-342900" algn="just" defTabSz="914400" rtl="0" eaLnBrk="1" fontAlgn="base" latinLnBrk="0" hangingPunct="1">
              <a:lnSpc>
                <a:spcPct val="100000"/>
              </a:lnSpc>
              <a:spcBef>
                <a:spcPct val="20000"/>
              </a:spcBef>
              <a:spcAft>
                <a:spcPct val="0"/>
              </a:spcAft>
              <a:buClr>
                <a:schemeClr val="hlink"/>
              </a:buClr>
              <a:buSzTx/>
              <a:buFontTx/>
              <a:buNone/>
              <a:tabLst/>
              <a:defRPr/>
            </a:pPr>
            <a:endParaRPr kumimoji="0" lang="en-US" sz="2000" b="1"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buFont typeface="Wingdings" pitchFamily="2" charset="2"/>
              <a:buChar char="ü"/>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Resection of the involved root at the point where it joins the crown.</a:t>
            </a:r>
          </a:p>
          <a:p>
            <a:pPr marL="342900" marR="0" lvl="0" indent="-342900" algn="just" defTabSz="914400" rtl="0" eaLnBrk="1" fontAlgn="base" latinLnBrk="0" hangingPunct="1">
              <a:lnSpc>
                <a:spcPct val="100000"/>
              </a:lnSpc>
              <a:spcBef>
                <a:spcPct val="20000"/>
              </a:spcBef>
              <a:spcAft>
                <a:spcPct val="0"/>
              </a:spcAft>
              <a:buClr>
                <a:schemeClr val="hlink"/>
              </a:buClr>
              <a:buSzTx/>
              <a:buFont typeface="Wingdings" pitchFamily="2" charset="2"/>
              <a:buChar char="ü"/>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A process termed </a:t>
            </a:r>
            <a:r>
              <a:rPr kumimoji="0" lang="en-US" sz="2000" b="1" i="0" u="none" strike="noStrike" kern="0" cap="none" spc="0" normalizeH="0" baseline="0" noProof="0" dirty="0">
                <a:ln>
                  <a:noFill/>
                </a:ln>
                <a:solidFill>
                  <a:schemeClr val="tx1"/>
                </a:solidFill>
                <a:effectLst/>
                <a:uLnTx/>
                <a:uFillTx/>
                <a:latin typeface="+mn-lt"/>
                <a:ea typeface="+mn-ea"/>
                <a:cs typeface="+mn-cs"/>
              </a:rPr>
              <a:t>root amputation/ resection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fltVal val="0"/>
                                          </p:val>
                                        </p:tav>
                                        <p:tav tm="100000">
                                          <p:val>
                                            <p:strVal val="#ppt_w"/>
                                          </p:val>
                                        </p:tav>
                                      </p:tavLst>
                                    </p:anim>
                                    <p:anim calcmode="lin" valueType="num">
                                      <p:cBhvr>
                                        <p:cTn id="12" dur="500" fill="hold"/>
                                        <p:tgtEl>
                                          <p:spTgt spid="3">
                                            <p:bg/>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97699" name="Picture 3"/>
          <p:cNvPicPr>
            <a:picLocks noChangeAspect="1" noChangeArrowheads="1"/>
          </p:cNvPicPr>
          <p:nvPr/>
        </p:nvPicPr>
        <p:blipFill>
          <a:blip r:embed="rId3"/>
          <a:srcRect b="17866"/>
          <a:stretch>
            <a:fillRect/>
          </a:stretch>
        </p:blipFill>
        <p:spPr bwMode="auto">
          <a:xfrm>
            <a:off x="3340100" y="4343400"/>
            <a:ext cx="2374900" cy="2514600"/>
          </a:xfrm>
          <a:prstGeom prst="rect">
            <a:avLst/>
          </a:prstGeom>
          <a:noFill/>
          <a:ln w="9525">
            <a:noFill/>
            <a:miter lim="800000"/>
            <a:headEnd/>
            <a:tailEnd/>
          </a:ln>
          <a:effectLst/>
        </p:spPr>
      </p:pic>
      <p:sp>
        <p:nvSpPr>
          <p:cNvPr id="12" name="Content Placeholder 3"/>
          <p:cNvSpPr txBox="1">
            <a:spLocks/>
          </p:cNvSpPr>
          <p:nvPr/>
        </p:nvSpPr>
        <p:spPr bwMode="auto">
          <a:xfrm>
            <a:off x="533400" y="457200"/>
            <a:ext cx="8153400" cy="3581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b="1" dirty="0"/>
              <a:t>PROCEDURE:</a:t>
            </a:r>
          </a:p>
          <a:p>
            <a:pPr marL="342900" indent="-342900" algn="just" fontAlgn="base">
              <a:spcBef>
                <a:spcPct val="20000"/>
              </a:spcBef>
              <a:spcAft>
                <a:spcPct val="0"/>
              </a:spcAft>
              <a:buClr>
                <a:schemeClr val="hlink"/>
              </a:buClr>
              <a:buFontTx/>
              <a:buChar char="•"/>
            </a:pPr>
            <a:r>
              <a:rPr lang="en-IN" dirty="0"/>
              <a:t>The roots to be retained should exhibit both good endodontic &amp; restorative prognosis.</a:t>
            </a:r>
          </a:p>
          <a:p>
            <a:pPr marL="342900" indent="-342900" algn="just" fontAlgn="base">
              <a:spcBef>
                <a:spcPct val="20000"/>
              </a:spcBef>
              <a:spcAft>
                <a:spcPct val="0"/>
              </a:spcAft>
              <a:buClr>
                <a:schemeClr val="hlink"/>
              </a:buClr>
              <a:buFontTx/>
              <a:buChar char="•"/>
            </a:pPr>
            <a:r>
              <a:rPr lang="en-IN" dirty="0"/>
              <a:t>Before resection endodontic treatment is done on roots to be retained.</a:t>
            </a:r>
          </a:p>
          <a:p>
            <a:pPr marL="342900" indent="-342900" algn="just" fontAlgn="base">
              <a:spcBef>
                <a:spcPct val="20000"/>
              </a:spcBef>
              <a:spcAft>
                <a:spcPct val="0"/>
              </a:spcAft>
              <a:buClr>
                <a:schemeClr val="hlink"/>
              </a:buClr>
              <a:buFontTx/>
              <a:buChar char="•"/>
            </a:pPr>
            <a:r>
              <a:rPr lang="en-IN" dirty="0"/>
              <a:t>To be retained root canal is filled &amp; access is permanently restored followed by resective surgery. </a:t>
            </a:r>
          </a:p>
          <a:p>
            <a:pPr marL="342900" indent="-342900" algn="just" fontAlgn="base">
              <a:spcBef>
                <a:spcPct val="20000"/>
              </a:spcBef>
              <a:spcAft>
                <a:spcPct val="0"/>
              </a:spcAft>
              <a:buClr>
                <a:schemeClr val="hlink"/>
              </a:buClr>
              <a:buFontTx/>
              <a:buChar char="•"/>
            </a:pPr>
            <a:r>
              <a:rPr lang="en-US" dirty="0"/>
              <a:t>Surgical length smooth fissure bur.</a:t>
            </a:r>
          </a:p>
          <a:p>
            <a:pPr marL="342900" indent="-342900" algn="just" fontAlgn="base">
              <a:spcBef>
                <a:spcPct val="20000"/>
              </a:spcBef>
              <a:spcAft>
                <a:spcPct val="0"/>
              </a:spcAft>
              <a:buClr>
                <a:schemeClr val="hlink"/>
              </a:buClr>
              <a:buFontTx/>
              <a:buChar char="•"/>
            </a:pPr>
            <a:r>
              <a:rPr lang="en-US" dirty="0"/>
              <a:t>Root is sectioned via coronal aspect of tooth. Root is removed.</a:t>
            </a:r>
          </a:p>
          <a:p>
            <a:pPr marL="342900" indent="-342900" algn="just" fontAlgn="base">
              <a:spcBef>
                <a:spcPct val="20000"/>
              </a:spcBef>
              <a:spcAft>
                <a:spcPct val="0"/>
              </a:spcAft>
              <a:buClr>
                <a:schemeClr val="hlink"/>
              </a:buClr>
              <a:buFontTx/>
              <a:buChar char="•"/>
            </a:pPr>
            <a:r>
              <a:rPr lang="en-US" dirty="0"/>
              <a:t>Distance between pulp chamber floor &amp; coronal aspect of root separation = 3mm.</a:t>
            </a:r>
          </a:p>
          <a:p>
            <a:pPr marL="342900" indent="-342900" algn="just" fontAlgn="base">
              <a:spcBef>
                <a:spcPct val="20000"/>
              </a:spcBef>
              <a:spcAft>
                <a:spcPct val="0"/>
              </a:spcAft>
              <a:buClr>
                <a:schemeClr val="hlink"/>
              </a:buClr>
              <a:buFontTx/>
              <a:buChar char="•"/>
            </a:pPr>
            <a:r>
              <a:rPr lang="en-US" dirty="0"/>
              <a:t>Recontouring of crown at point of resection – plain fissure burs &amp; tapered diamond stones.</a:t>
            </a:r>
            <a:endParaRPr lang="en-IN" dirty="0"/>
          </a:p>
          <a:p>
            <a:pPr marL="342900" indent="-342900" algn="just" fontAlgn="base">
              <a:spcBef>
                <a:spcPct val="20000"/>
              </a:spcBef>
              <a:spcAft>
                <a:spcPct val="0"/>
              </a:spcAft>
              <a:buClr>
                <a:schemeClr val="hlink"/>
              </a:buClr>
              <a:buFontTx/>
              <a:buChar char="•"/>
            </a:pPr>
            <a:endParaRPr lang="en-IN" dirty="0"/>
          </a:p>
          <a:p>
            <a:pPr marL="342900" indent="-342900" algn="just" fontAlgn="base">
              <a:spcBef>
                <a:spcPct val="20000"/>
              </a:spcBef>
              <a:spcAft>
                <a:spcPct val="0"/>
              </a:spcAft>
              <a:buClr>
                <a:schemeClr val="hlink"/>
              </a:buClr>
            </a:pPr>
            <a:endParaRPr lang="en-IN" dirty="0"/>
          </a:p>
        </p:txBody>
      </p:sp>
      <p:pic>
        <p:nvPicPr>
          <p:cNvPr id="803842" name="Picture 2"/>
          <p:cNvPicPr>
            <a:picLocks noChangeAspect="1" noChangeArrowheads="1"/>
          </p:cNvPicPr>
          <p:nvPr/>
        </p:nvPicPr>
        <p:blipFill>
          <a:blip r:embed="rId4"/>
          <a:srcRect/>
          <a:stretch>
            <a:fillRect/>
          </a:stretch>
        </p:blipFill>
        <p:spPr bwMode="auto">
          <a:xfrm>
            <a:off x="0" y="3982892"/>
            <a:ext cx="3581400" cy="2875108"/>
          </a:xfrm>
          <a:prstGeom prst="rect">
            <a:avLst/>
          </a:prstGeom>
          <a:noFill/>
          <a:ln w="9525">
            <a:noFill/>
            <a:miter lim="800000"/>
            <a:headEnd/>
            <a:tailEnd/>
          </a:ln>
          <a:effectLst/>
        </p:spPr>
      </p:pic>
      <p:pic>
        <p:nvPicPr>
          <p:cNvPr id="803843" name="Picture 3"/>
          <p:cNvPicPr>
            <a:picLocks noChangeAspect="1" noChangeArrowheads="1"/>
          </p:cNvPicPr>
          <p:nvPr/>
        </p:nvPicPr>
        <p:blipFill>
          <a:blip r:embed="rId5"/>
          <a:srcRect/>
          <a:stretch>
            <a:fillRect/>
          </a:stretch>
        </p:blipFill>
        <p:spPr bwMode="auto">
          <a:xfrm>
            <a:off x="5580344" y="4033838"/>
            <a:ext cx="3563656" cy="2824162"/>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97699" name="Picture 3"/>
          <p:cNvPicPr>
            <a:picLocks noChangeAspect="1" noChangeArrowheads="1"/>
          </p:cNvPicPr>
          <p:nvPr/>
        </p:nvPicPr>
        <p:blipFill>
          <a:blip r:embed="rId3"/>
          <a:srcRect b="17866"/>
          <a:stretch>
            <a:fillRect/>
          </a:stretch>
        </p:blipFill>
        <p:spPr bwMode="auto">
          <a:xfrm>
            <a:off x="3340100" y="4343400"/>
            <a:ext cx="2374900" cy="2514600"/>
          </a:xfrm>
          <a:prstGeom prst="rect">
            <a:avLst/>
          </a:prstGeom>
          <a:noFill/>
          <a:ln w="9525">
            <a:noFill/>
            <a:miter lim="800000"/>
            <a:headEnd/>
            <a:tailEnd/>
          </a:ln>
          <a:effectLst/>
        </p:spPr>
      </p:pic>
      <p:pic>
        <p:nvPicPr>
          <p:cNvPr id="803842" name="Picture 2"/>
          <p:cNvPicPr>
            <a:picLocks noChangeAspect="1" noChangeArrowheads="1"/>
          </p:cNvPicPr>
          <p:nvPr/>
        </p:nvPicPr>
        <p:blipFill>
          <a:blip r:embed="rId4"/>
          <a:srcRect/>
          <a:stretch>
            <a:fillRect/>
          </a:stretch>
        </p:blipFill>
        <p:spPr bwMode="auto">
          <a:xfrm>
            <a:off x="0" y="3982892"/>
            <a:ext cx="3581400" cy="2875108"/>
          </a:xfrm>
          <a:prstGeom prst="rect">
            <a:avLst/>
          </a:prstGeom>
          <a:noFill/>
          <a:ln w="9525">
            <a:noFill/>
            <a:miter lim="800000"/>
            <a:headEnd/>
            <a:tailEnd/>
          </a:ln>
          <a:effectLst/>
        </p:spPr>
      </p:pic>
      <p:pic>
        <p:nvPicPr>
          <p:cNvPr id="803843" name="Picture 3"/>
          <p:cNvPicPr>
            <a:picLocks noChangeAspect="1" noChangeArrowheads="1"/>
          </p:cNvPicPr>
          <p:nvPr/>
        </p:nvPicPr>
        <p:blipFill>
          <a:blip r:embed="rId5"/>
          <a:srcRect/>
          <a:stretch>
            <a:fillRect/>
          </a:stretch>
        </p:blipFill>
        <p:spPr bwMode="auto">
          <a:xfrm>
            <a:off x="5580344" y="4033838"/>
            <a:ext cx="3563656" cy="2824162"/>
          </a:xfrm>
          <a:prstGeom prst="rect">
            <a:avLst/>
          </a:prstGeom>
          <a:noFill/>
          <a:ln w="9525">
            <a:noFill/>
            <a:miter lim="800000"/>
            <a:headEnd/>
            <a:tailEnd/>
          </a:ln>
          <a:effectLst/>
        </p:spPr>
      </p:pic>
      <p:sp>
        <p:nvSpPr>
          <p:cNvPr id="6" name="Content Placeholder 3"/>
          <p:cNvSpPr txBox="1">
            <a:spLocks/>
          </p:cNvSpPr>
          <p:nvPr/>
        </p:nvSpPr>
        <p:spPr bwMode="auto">
          <a:xfrm>
            <a:off x="533400" y="457200"/>
            <a:ext cx="8153400" cy="3962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Flap design is dictated by the extent of periodontal breakdown. </a:t>
            </a:r>
          </a:p>
          <a:p>
            <a:pPr marL="342900" indent="-342900" algn="just" fontAlgn="base">
              <a:spcBef>
                <a:spcPct val="20000"/>
              </a:spcBef>
              <a:spcAft>
                <a:spcPct val="0"/>
              </a:spcAft>
              <a:buClr>
                <a:schemeClr val="hlink"/>
              </a:buClr>
              <a:buFontTx/>
              <a:buChar char="•"/>
            </a:pPr>
            <a:r>
              <a:rPr lang="en-IN" dirty="0"/>
              <a:t>Although some operators use ‘buccal’ flaps only, it is important that both a buccal &amp; palatal (lingual) flap is raised to allow access to all the furcal entrances.</a:t>
            </a:r>
          </a:p>
          <a:p>
            <a:pPr marL="342900" indent="-342900" algn="just" fontAlgn="base">
              <a:spcBef>
                <a:spcPct val="20000"/>
              </a:spcBef>
              <a:spcAft>
                <a:spcPct val="0"/>
              </a:spcAft>
              <a:buClr>
                <a:schemeClr val="hlink"/>
              </a:buClr>
              <a:buFontTx/>
              <a:buChar char="•"/>
            </a:pPr>
            <a:r>
              <a:rPr lang="en-IN" dirty="0"/>
              <a:t>Relieving incisions are only used when visibility into the furcation &amp; periodontal defect is poor. </a:t>
            </a:r>
          </a:p>
          <a:p>
            <a:pPr marL="342900" indent="-342900" algn="just" fontAlgn="base">
              <a:spcBef>
                <a:spcPct val="20000"/>
              </a:spcBef>
              <a:spcAft>
                <a:spcPct val="0"/>
              </a:spcAft>
              <a:buClr>
                <a:schemeClr val="hlink"/>
              </a:buClr>
              <a:buFontTx/>
              <a:buChar char="•"/>
            </a:pPr>
            <a:r>
              <a:rPr lang="en-IN" dirty="0"/>
              <a:t>Intracrevicular incisions are normally used &amp; it is important that a full thickness flap is elevated to allow access to both the furcal entrances from a buccal &amp; palatal aspect.</a:t>
            </a:r>
          </a:p>
          <a:p>
            <a:pPr marL="342900" indent="-342900" algn="just" fontAlgn="base">
              <a:spcBef>
                <a:spcPct val="20000"/>
              </a:spcBef>
              <a:spcAft>
                <a:spcPct val="0"/>
              </a:spcAft>
              <a:buClr>
                <a:schemeClr val="hlink"/>
              </a:buClr>
              <a:buFontTx/>
              <a:buChar char="•"/>
            </a:pPr>
            <a:r>
              <a:rPr lang="en-IN" dirty="0"/>
              <a:t>Junction of crown with the furcation should be smooth with gradual taper towards interdental embrasure.</a:t>
            </a:r>
          </a:p>
          <a:p>
            <a:pPr marL="342900" indent="-342900" algn="just" fontAlgn="base">
              <a:spcBef>
                <a:spcPct val="20000"/>
              </a:spcBef>
              <a:spcAft>
                <a:spcPct val="0"/>
              </a:spcAft>
              <a:buClr>
                <a:schemeClr val="hlink"/>
              </a:buClr>
              <a:buFontTx/>
              <a:buChar char="•"/>
            </a:pPr>
            <a:r>
              <a:rPr lang="en-US" dirty="0"/>
              <a:t>Clearance between undersurface of crown and tissue.</a:t>
            </a:r>
            <a:endParaRPr lang="en-IN" dirty="0"/>
          </a:p>
          <a:p>
            <a:pPr marL="342900" indent="-342900" algn="just" fontAlgn="base">
              <a:spcBef>
                <a:spcPct val="20000"/>
              </a:spcBef>
              <a:spcAft>
                <a:spcPct val="0"/>
              </a:spcAft>
              <a:buClr>
                <a:schemeClr val="hlink"/>
              </a:buClr>
              <a:buFontTx/>
              <a:buChar char="•"/>
            </a:pPr>
            <a:endParaRPr lang="en-IN" dirty="0"/>
          </a:p>
          <a:p>
            <a:pPr marL="342900" indent="-342900" algn="just" fontAlgn="base">
              <a:spcBef>
                <a:spcPct val="20000"/>
              </a:spcBef>
              <a:spcAft>
                <a:spcPct val="0"/>
              </a:spcAft>
              <a:buClr>
                <a:schemeClr val="hlink"/>
              </a:buClr>
            </a:pP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98722" name="Picture 2"/>
          <p:cNvPicPr>
            <a:picLocks noChangeAspect="1" noChangeArrowheads="1"/>
          </p:cNvPicPr>
          <p:nvPr/>
        </p:nvPicPr>
        <p:blipFill>
          <a:blip r:embed="rId3"/>
          <a:srcRect/>
          <a:stretch>
            <a:fillRect/>
          </a:stretch>
        </p:blipFill>
        <p:spPr bwMode="auto">
          <a:xfrm>
            <a:off x="5029200" y="4175760"/>
            <a:ext cx="3352800" cy="2606040"/>
          </a:xfrm>
          <a:prstGeom prst="rect">
            <a:avLst/>
          </a:prstGeom>
          <a:noFill/>
          <a:ln w="9525">
            <a:noFill/>
            <a:miter lim="800000"/>
            <a:headEnd/>
            <a:tailEnd/>
          </a:ln>
          <a:effectLst/>
        </p:spPr>
      </p:pic>
      <p:sp>
        <p:nvSpPr>
          <p:cNvPr id="9" name="Content Placeholder 3"/>
          <p:cNvSpPr txBox="1">
            <a:spLocks/>
          </p:cNvSpPr>
          <p:nvPr/>
        </p:nvSpPr>
        <p:spPr bwMode="auto">
          <a:xfrm>
            <a:off x="609600" y="1447800"/>
            <a:ext cx="8153400" cy="3200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Hemisection is defined as “the surgical separation of a multirooted tooth (mandibular molar) through the furcation in which the pathologic root and its associated portion of the crown are removed”.</a:t>
            </a:r>
          </a:p>
          <a:p>
            <a:pPr marL="342900" indent="-342900" algn="just" fontAlgn="base">
              <a:spcBef>
                <a:spcPct val="20000"/>
              </a:spcBef>
              <a:spcAft>
                <a:spcPct val="0"/>
              </a:spcAft>
              <a:buClr>
                <a:schemeClr val="hlink"/>
              </a:buClr>
              <a:buFontTx/>
              <a:buChar char="•"/>
            </a:pPr>
            <a:r>
              <a:rPr lang="en-IN" dirty="0"/>
              <a:t>Before carrying out any such procedures the occlusal forces, restorability and the value of the remaining roots must be examined.</a:t>
            </a:r>
          </a:p>
          <a:p>
            <a:pPr marL="342900" indent="-342900" algn="just" fontAlgn="base">
              <a:spcBef>
                <a:spcPct val="20000"/>
              </a:spcBef>
              <a:spcAft>
                <a:spcPct val="0"/>
              </a:spcAft>
              <a:buClr>
                <a:schemeClr val="hlink"/>
              </a:buClr>
              <a:buFontTx/>
              <a:buChar char="•"/>
            </a:pPr>
            <a:r>
              <a:rPr lang="en-IN" dirty="0" err="1"/>
              <a:t>Radisectomy</a:t>
            </a:r>
            <a:r>
              <a:rPr lang="en-IN" dirty="0"/>
              <a:t> and Hemisection are often desirable for periodontal reasons.</a:t>
            </a:r>
          </a:p>
          <a:p>
            <a:pPr marL="342900" indent="-342900" algn="just" fontAlgn="base">
              <a:spcBef>
                <a:spcPct val="20000"/>
              </a:spcBef>
              <a:spcAft>
                <a:spcPct val="0"/>
              </a:spcAft>
              <a:buClr>
                <a:schemeClr val="hlink"/>
              </a:buClr>
              <a:buFontTx/>
              <a:buChar char="•"/>
            </a:pPr>
            <a:r>
              <a:rPr lang="en-IN" dirty="0"/>
              <a:t>Whenever possible, Endodontic treatment should precede root removal because it is difficult to treat a tooth properly when it has been sectioned through the pulp chamber because asepsis is impossible and anatomic guidelines used in the treatment are destroyed.</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Hemisection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Content Placeholder 3"/>
          <p:cNvSpPr txBox="1">
            <a:spLocks/>
          </p:cNvSpPr>
          <p:nvPr/>
        </p:nvSpPr>
        <p:spPr bwMode="auto">
          <a:xfrm>
            <a:off x="533400" y="457200"/>
            <a:ext cx="8153400" cy="5638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b="1" dirty="0"/>
              <a:t>INDICATIONS:</a:t>
            </a:r>
          </a:p>
          <a:p>
            <a:pPr marL="342900" indent="-342900" algn="just" fontAlgn="base">
              <a:spcBef>
                <a:spcPct val="20000"/>
              </a:spcBef>
              <a:spcAft>
                <a:spcPct val="0"/>
              </a:spcAft>
              <a:buClr>
                <a:schemeClr val="hlink"/>
              </a:buClr>
            </a:pPr>
            <a:r>
              <a:rPr lang="en-IN" b="1" dirty="0"/>
              <a:t>Endodontic reasons</a:t>
            </a:r>
          </a:p>
          <a:p>
            <a:pPr marL="342900" indent="-342900" algn="just" fontAlgn="base">
              <a:spcBef>
                <a:spcPct val="20000"/>
              </a:spcBef>
              <a:spcAft>
                <a:spcPct val="0"/>
              </a:spcAft>
              <a:buClr>
                <a:schemeClr val="hlink"/>
              </a:buClr>
              <a:buFontTx/>
              <a:buChar char="•"/>
            </a:pPr>
            <a:r>
              <a:rPr lang="en-IN" dirty="0"/>
              <a:t>Separated instrument</a:t>
            </a:r>
          </a:p>
          <a:p>
            <a:pPr marL="342900" indent="-342900" algn="just" fontAlgn="base">
              <a:spcBef>
                <a:spcPct val="20000"/>
              </a:spcBef>
              <a:spcAft>
                <a:spcPct val="0"/>
              </a:spcAft>
              <a:buClr>
                <a:schemeClr val="hlink"/>
              </a:buClr>
              <a:buFontTx/>
              <a:buChar char="•"/>
            </a:pPr>
            <a:r>
              <a:rPr lang="en-IN" dirty="0"/>
              <a:t>Root resorption</a:t>
            </a:r>
          </a:p>
          <a:p>
            <a:pPr marL="342900" indent="-342900" algn="just" fontAlgn="base">
              <a:spcBef>
                <a:spcPct val="20000"/>
              </a:spcBef>
              <a:spcAft>
                <a:spcPct val="0"/>
              </a:spcAft>
              <a:buClr>
                <a:schemeClr val="hlink"/>
              </a:buClr>
              <a:buFontTx/>
              <a:buChar char="•"/>
            </a:pPr>
            <a:r>
              <a:rPr lang="en-IN" dirty="0"/>
              <a:t>Obstructed canals</a:t>
            </a:r>
          </a:p>
          <a:p>
            <a:pPr marL="342900" indent="-342900" algn="just" fontAlgn="base">
              <a:spcBef>
                <a:spcPct val="20000"/>
              </a:spcBef>
              <a:spcAft>
                <a:spcPct val="0"/>
              </a:spcAft>
              <a:buClr>
                <a:schemeClr val="hlink"/>
              </a:buClr>
              <a:buFontTx/>
              <a:buChar char="•"/>
            </a:pPr>
            <a:r>
              <a:rPr lang="en-IN" dirty="0"/>
              <a:t>Perforations</a:t>
            </a:r>
          </a:p>
          <a:p>
            <a:pPr marL="342900" indent="-342900" algn="just" fontAlgn="base">
              <a:spcBef>
                <a:spcPct val="20000"/>
              </a:spcBef>
              <a:spcAft>
                <a:spcPct val="0"/>
              </a:spcAft>
              <a:buClr>
                <a:schemeClr val="hlink"/>
              </a:buClr>
              <a:buFontTx/>
              <a:buChar char="•"/>
            </a:pPr>
            <a:r>
              <a:rPr lang="en-IN" dirty="0"/>
              <a:t>Restorative reasons</a:t>
            </a:r>
          </a:p>
          <a:p>
            <a:pPr marL="342900" indent="-342900" algn="just" fontAlgn="base">
              <a:spcBef>
                <a:spcPct val="20000"/>
              </a:spcBef>
              <a:spcAft>
                <a:spcPct val="0"/>
              </a:spcAft>
              <a:buClr>
                <a:schemeClr val="hlink"/>
              </a:buClr>
              <a:buFontTx/>
              <a:buChar char="•"/>
            </a:pPr>
            <a:r>
              <a:rPr lang="en-IN" dirty="0"/>
              <a:t>Caries destruction</a:t>
            </a:r>
          </a:p>
          <a:p>
            <a:pPr marL="342900" indent="-342900" algn="just" fontAlgn="base">
              <a:spcBef>
                <a:spcPct val="20000"/>
              </a:spcBef>
              <a:spcAft>
                <a:spcPct val="0"/>
              </a:spcAft>
              <a:buClr>
                <a:schemeClr val="hlink"/>
              </a:buClr>
              <a:buFontTx/>
              <a:buChar char="•"/>
            </a:pPr>
            <a:r>
              <a:rPr lang="en-IN" dirty="0"/>
              <a:t>Erosion of large part of crown and root</a:t>
            </a:r>
          </a:p>
          <a:p>
            <a:pPr marL="342900" indent="-342900" algn="just" fontAlgn="base">
              <a:spcBef>
                <a:spcPct val="20000"/>
              </a:spcBef>
              <a:spcAft>
                <a:spcPct val="0"/>
              </a:spcAft>
              <a:buClr>
                <a:schemeClr val="hlink"/>
              </a:buClr>
              <a:buFontTx/>
              <a:buChar char="•"/>
            </a:pPr>
            <a:r>
              <a:rPr lang="en-IN" dirty="0"/>
              <a:t>Fracture</a:t>
            </a:r>
          </a:p>
          <a:p>
            <a:pPr marL="342900" indent="-342900" algn="just" fontAlgn="base">
              <a:spcBef>
                <a:spcPct val="20000"/>
              </a:spcBef>
              <a:spcAft>
                <a:spcPct val="0"/>
              </a:spcAft>
              <a:buClr>
                <a:schemeClr val="hlink"/>
              </a:buClr>
            </a:pPr>
            <a:endParaRPr lang="en-IN" b="1" dirty="0"/>
          </a:p>
          <a:p>
            <a:pPr marL="342900" indent="-342900" algn="just" fontAlgn="base">
              <a:spcBef>
                <a:spcPct val="20000"/>
              </a:spcBef>
              <a:spcAft>
                <a:spcPct val="0"/>
              </a:spcAft>
              <a:buClr>
                <a:schemeClr val="hlink"/>
              </a:buClr>
            </a:pPr>
            <a:r>
              <a:rPr lang="en-IN" b="1" dirty="0"/>
              <a:t>Periodontal reasons</a:t>
            </a:r>
          </a:p>
          <a:p>
            <a:pPr marL="342900" indent="-342900" algn="just" fontAlgn="base">
              <a:spcBef>
                <a:spcPct val="20000"/>
              </a:spcBef>
              <a:spcAft>
                <a:spcPct val="0"/>
              </a:spcAft>
              <a:buClr>
                <a:schemeClr val="hlink"/>
              </a:buClr>
              <a:buFontTx/>
              <a:buChar char="•"/>
            </a:pPr>
            <a:r>
              <a:rPr lang="en-IN" dirty="0"/>
              <a:t>Furcation involvement</a:t>
            </a:r>
          </a:p>
          <a:p>
            <a:pPr marL="342900" indent="-342900" algn="just" fontAlgn="base">
              <a:spcBef>
                <a:spcPct val="20000"/>
              </a:spcBef>
              <a:spcAft>
                <a:spcPct val="0"/>
              </a:spcAft>
              <a:buClr>
                <a:schemeClr val="hlink"/>
              </a:buClr>
              <a:buFontTx/>
              <a:buChar char="•"/>
            </a:pPr>
            <a:r>
              <a:rPr lang="en-IN" dirty="0"/>
              <a:t>Severe bone loss around one root</a:t>
            </a:r>
          </a:p>
          <a:p>
            <a:pPr marL="342900" indent="-342900" algn="just" fontAlgn="base">
              <a:spcBef>
                <a:spcPct val="20000"/>
              </a:spcBef>
              <a:spcAft>
                <a:spcPct val="0"/>
              </a:spcAft>
              <a:buClr>
                <a:schemeClr val="hlink"/>
              </a:buClr>
              <a:buFontTx/>
              <a:buChar char="•"/>
            </a:pPr>
            <a:r>
              <a:rPr lang="en-IN" dirty="0"/>
              <a:t>Combination of these.</a:t>
            </a:r>
          </a:p>
        </p:txBody>
      </p:sp>
    </p:spTree>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04866" name="Picture 2"/>
          <p:cNvPicPr>
            <a:picLocks noChangeAspect="1" noChangeArrowheads="1"/>
          </p:cNvPicPr>
          <p:nvPr/>
        </p:nvPicPr>
        <p:blipFill>
          <a:blip r:embed="rId3"/>
          <a:srcRect/>
          <a:stretch>
            <a:fillRect/>
          </a:stretch>
        </p:blipFill>
        <p:spPr bwMode="auto">
          <a:xfrm>
            <a:off x="4876800" y="3679088"/>
            <a:ext cx="3886200" cy="3178912"/>
          </a:xfrm>
          <a:prstGeom prst="rect">
            <a:avLst/>
          </a:prstGeom>
          <a:noFill/>
          <a:ln w="9525">
            <a:noFill/>
            <a:miter lim="800000"/>
            <a:headEnd/>
            <a:tailEnd/>
          </a:ln>
          <a:effectLst/>
        </p:spPr>
      </p:pic>
      <p:pic>
        <p:nvPicPr>
          <p:cNvPr id="803842" name="Picture 2"/>
          <p:cNvPicPr>
            <a:picLocks noChangeAspect="1" noChangeArrowheads="1"/>
          </p:cNvPicPr>
          <p:nvPr/>
        </p:nvPicPr>
        <p:blipFill>
          <a:blip r:embed="rId4"/>
          <a:srcRect/>
          <a:stretch>
            <a:fillRect/>
          </a:stretch>
        </p:blipFill>
        <p:spPr bwMode="auto">
          <a:xfrm>
            <a:off x="685800" y="3738202"/>
            <a:ext cx="3886200" cy="3119798"/>
          </a:xfrm>
          <a:prstGeom prst="rect">
            <a:avLst/>
          </a:prstGeom>
          <a:noFill/>
          <a:ln w="9525">
            <a:noFill/>
            <a:miter lim="800000"/>
            <a:headEnd/>
            <a:tailEnd/>
          </a:ln>
          <a:effectLst/>
        </p:spPr>
      </p:pic>
      <p:sp>
        <p:nvSpPr>
          <p:cNvPr id="6" name="Content Placeholder 3"/>
          <p:cNvSpPr txBox="1">
            <a:spLocks/>
          </p:cNvSpPr>
          <p:nvPr/>
        </p:nvSpPr>
        <p:spPr bwMode="auto">
          <a:xfrm>
            <a:off x="533400" y="609600"/>
            <a:ext cx="8305800" cy="3581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dirty="0"/>
              <a:t>Root to be retained is endodontically treated, permanent access restoration is done followed by hemisection.</a:t>
            </a:r>
          </a:p>
          <a:p>
            <a:pPr marL="342900" indent="-342900" algn="just" fontAlgn="base">
              <a:spcBef>
                <a:spcPct val="20000"/>
              </a:spcBef>
              <a:spcAft>
                <a:spcPct val="0"/>
              </a:spcAft>
              <a:buClr>
                <a:schemeClr val="hlink"/>
              </a:buClr>
              <a:buFontTx/>
              <a:buChar char="•"/>
            </a:pPr>
            <a:r>
              <a:rPr lang="en-US" dirty="0"/>
              <a:t>Elevation of buccal &amp; palatal flap – access to involved tooth &amp; adjacent bone.</a:t>
            </a:r>
          </a:p>
          <a:p>
            <a:pPr marL="342900" indent="-342900" algn="just" fontAlgn="base">
              <a:spcBef>
                <a:spcPct val="20000"/>
              </a:spcBef>
              <a:spcAft>
                <a:spcPct val="0"/>
              </a:spcAft>
              <a:buClr>
                <a:schemeClr val="hlink"/>
              </a:buClr>
              <a:buFontTx/>
              <a:buChar char="•"/>
            </a:pPr>
            <a:r>
              <a:rPr lang="en-US" dirty="0"/>
              <a:t>Long fissure bur on high speed handpiece – placed along buccal groove &amp; cut made.</a:t>
            </a:r>
          </a:p>
          <a:p>
            <a:pPr marL="342900" indent="-342900" algn="just" fontAlgn="base">
              <a:spcBef>
                <a:spcPct val="20000"/>
              </a:spcBef>
              <a:spcAft>
                <a:spcPct val="0"/>
              </a:spcAft>
              <a:buClr>
                <a:schemeClr val="hlink"/>
              </a:buClr>
              <a:buFontTx/>
              <a:buChar char="•"/>
            </a:pPr>
            <a:r>
              <a:rPr lang="en-US" dirty="0"/>
              <a:t>Cut is channeled towards centre of tooth &amp; then directed towards interproximal furcation opening of the affected root.</a:t>
            </a:r>
          </a:p>
          <a:p>
            <a:pPr marL="342900" indent="-342900" algn="just" fontAlgn="base">
              <a:spcBef>
                <a:spcPct val="20000"/>
              </a:spcBef>
              <a:spcAft>
                <a:spcPct val="0"/>
              </a:spcAft>
              <a:buClr>
                <a:schemeClr val="hlink"/>
              </a:buClr>
              <a:buFontTx/>
              <a:buChar char="•"/>
            </a:pPr>
            <a:r>
              <a:rPr lang="en-US" dirty="0"/>
              <a:t>Interproximal opening – buccal area in back &amp; forth motion &amp; concurrently moved apically towards furcation</a:t>
            </a:r>
            <a:endParaRPr lang="en-IN" dirty="0"/>
          </a:p>
          <a:p>
            <a:pPr marL="342900" indent="-342900" algn="just" fontAlgn="base">
              <a:spcBef>
                <a:spcPct val="20000"/>
              </a:spcBef>
              <a:spcAft>
                <a:spcPct val="0"/>
              </a:spcAft>
              <a:buClr>
                <a:schemeClr val="hlink"/>
              </a:buClr>
            </a:pP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04866" name="Picture 2"/>
          <p:cNvPicPr>
            <a:picLocks noChangeAspect="1" noChangeArrowheads="1"/>
          </p:cNvPicPr>
          <p:nvPr/>
        </p:nvPicPr>
        <p:blipFill>
          <a:blip r:embed="rId3"/>
          <a:srcRect/>
          <a:stretch>
            <a:fillRect/>
          </a:stretch>
        </p:blipFill>
        <p:spPr bwMode="auto">
          <a:xfrm>
            <a:off x="4876800" y="3679088"/>
            <a:ext cx="3886200" cy="3178912"/>
          </a:xfrm>
          <a:prstGeom prst="rect">
            <a:avLst/>
          </a:prstGeom>
          <a:noFill/>
          <a:ln w="9525">
            <a:noFill/>
            <a:miter lim="800000"/>
            <a:headEnd/>
            <a:tailEnd/>
          </a:ln>
          <a:effectLst/>
        </p:spPr>
      </p:pic>
      <p:pic>
        <p:nvPicPr>
          <p:cNvPr id="803842" name="Picture 2"/>
          <p:cNvPicPr>
            <a:picLocks noChangeAspect="1" noChangeArrowheads="1"/>
          </p:cNvPicPr>
          <p:nvPr/>
        </p:nvPicPr>
        <p:blipFill>
          <a:blip r:embed="rId4"/>
          <a:srcRect/>
          <a:stretch>
            <a:fillRect/>
          </a:stretch>
        </p:blipFill>
        <p:spPr bwMode="auto">
          <a:xfrm>
            <a:off x="685800" y="3738202"/>
            <a:ext cx="3886200" cy="3119798"/>
          </a:xfrm>
          <a:prstGeom prst="rect">
            <a:avLst/>
          </a:prstGeom>
          <a:noFill/>
          <a:ln w="9525">
            <a:noFill/>
            <a:miter lim="800000"/>
            <a:headEnd/>
            <a:tailEnd/>
          </a:ln>
          <a:effectLst/>
        </p:spPr>
      </p:pic>
      <p:sp>
        <p:nvSpPr>
          <p:cNvPr id="6" name="Content Placeholder 3"/>
          <p:cNvSpPr txBox="1">
            <a:spLocks/>
          </p:cNvSpPr>
          <p:nvPr/>
        </p:nvSpPr>
        <p:spPr bwMode="auto">
          <a:xfrm>
            <a:off x="533400" y="762000"/>
            <a:ext cx="8305800" cy="2743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dirty="0"/>
              <a:t>Once the bur severs chamber floor, root is separated from remaining portion of tooth.</a:t>
            </a:r>
          </a:p>
          <a:p>
            <a:pPr marL="342900" indent="-342900" algn="just" fontAlgn="base">
              <a:spcBef>
                <a:spcPct val="20000"/>
              </a:spcBef>
              <a:spcAft>
                <a:spcPct val="0"/>
              </a:spcAft>
              <a:buClr>
                <a:schemeClr val="hlink"/>
              </a:buClr>
              <a:buFontTx/>
              <a:buChar char="•"/>
            </a:pPr>
            <a:r>
              <a:rPr lang="en-US" dirty="0"/>
              <a:t>Bur must not be extended apically to the floor of the chamber to </a:t>
            </a:r>
            <a:r>
              <a:rPr lang="en-US" dirty="0" err="1"/>
              <a:t>resect</a:t>
            </a:r>
            <a:r>
              <a:rPr lang="en-US" dirty="0"/>
              <a:t> the underlying osseous structures.</a:t>
            </a:r>
          </a:p>
          <a:p>
            <a:pPr marL="342900" indent="-342900" algn="just" fontAlgn="base">
              <a:spcBef>
                <a:spcPct val="20000"/>
              </a:spcBef>
              <a:spcAft>
                <a:spcPct val="0"/>
              </a:spcAft>
              <a:buClr>
                <a:schemeClr val="hlink"/>
              </a:buClr>
              <a:buFontTx/>
              <a:buChar char="•"/>
            </a:pPr>
            <a:r>
              <a:rPr lang="en-US" dirty="0"/>
              <a:t>These are recontoured once the root is removed.</a:t>
            </a:r>
          </a:p>
          <a:p>
            <a:pPr marL="342900" indent="-342900" algn="just" fontAlgn="base">
              <a:spcBef>
                <a:spcPct val="20000"/>
              </a:spcBef>
              <a:spcAft>
                <a:spcPct val="0"/>
              </a:spcAft>
              <a:buClr>
                <a:schemeClr val="hlink"/>
              </a:buClr>
              <a:buFontTx/>
              <a:buChar char="•"/>
            </a:pPr>
            <a:r>
              <a:rPr lang="en-US" dirty="0"/>
              <a:t>Severed portion of root removed with forcep or elevator.</a:t>
            </a:r>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p:cNvSpPr/>
          <p:nvPr/>
        </p:nvSpPr>
        <p:spPr bwMode="auto">
          <a:xfrm>
            <a:off x="6934200" y="5867400"/>
            <a:ext cx="1905000" cy="762000"/>
          </a:xfrm>
          <a:prstGeom prst="ellipse">
            <a:avLst/>
          </a:prstGeom>
          <a:solidFill>
            <a:schemeClr val="bg1"/>
          </a:solid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 name="Content Placeholder 3"/>
          <p:cNvSpPr>
            <a:spLocks noGrp="1"/>
          </p:cNvSpPr>
          <p:nvPr>
            <p:ph idx="1"/>
          </p:nvPr>
        </p:nvSpPr>
        <p:spPr>
          <a:xfrm>
            <a:off x="457200" y="1600200"/>
            <a:ext cx="8229600" cy="2438400"/>
          </a:xfrm>
          <a:solidFill>
            <a:schemeClr val="bg1">
              <a:alpha val="65000"/>
            </a:schemeClr>
          </a:solidFill>
        </p:spPr>
        <p:txBody>
          <a:bodyPr/>
          <a:lstStyle/>
          <a:p>
            <a:pPr algn="just"/>
            <a:r>
              <a:rPr lang="en-US" sz="2000" dirty="0">
                <a:effectLst/>
              </a:rPr>
              <a:t>Type I   – primary endodontic lesion (with potential for true secondary </a:t>
            </a:r>
          </a:p>
          <a:p>
            <a:pPr algn="just">
              <a:buNone/>
            </a:pPr>
            <a:r>
              <a:rPr lang="en-US" sz="2000" dirty="0">
                <a:effectLst/>
              </a:rPr>
              <a:t>                        periodontal  involvement)</a:t>
            </a:r>
          </a:p>
          <a:p>
            <a:pPr algn="just"/>
            <a:r>
              <a:rPr lang="en-US" sz="2000" dirty="0">
                <a:effectLst/>
              </a:rPr>
              <a:t>Type II  – primary periodontal lesion (with potential for true secondary </a:t>
            </a:r>
          </a:p>
          <a:p>
            <a:pPr algn="just">
              <a:buNone/>
            </a:pPr>
            <a:r>
              <a:rPr lang="en-US" sz="2000" dirty="0">
                <a:effectLst/>
              </a:rPr>
              <a:t>                       pulpal involvement)</a:t>
            </a:r>
          </a:p>
          <a:p>
            <a:pPr algn="just"/>
            <a:r>
              <a:rPr lang="en-US" sz="2000" dirty="0">
                <a:effectLst/>
              </a:rPr>
              <a:t>Type III  – true combined lesions of dual origin</a:t>
            </a:r>
          </a:p>
          <a:p>
            <a:pPr algn="just">
              <a:buNone/>
            </a:pPr>
            <a:endParaRPr lang="en-IN" sz="2000" dirty="0">
              <a:effectLst/>
            </a:endParaRPr>
          </a:p>
        </p:txBody>
      </p:sp>
      <p:sp>
        <p:nvSpPr>
          <p:cNvPr id="7" name="TextBox 6"/>
          <p:cNvSpPr txBox="1"/>
          <p:nvPr/>
        </p:nvSpPr>
        <p:spPr>
          <a:xfrm>
            <a:off x="7010400" y="5943600"/>
            <a:ext cx="1752600" cy="649188"/>
          </a:xfrm>
          <a:prstGeom prst="ellipse">
            <a:avLst/>
          </a:prstGeom>
          <a:solidFill>
            <a:srgbClr val="99FF99"/>
          </a:solidFill>
          <a:ln w="31750" cmpd="dbl">
            <a:solidFill>
              <a:schemeClr val="accent1"/>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b="1" dirty="0">
                <a:solidFill>
                  <a:schemeClr val="accent4">
                    <a:lumMod val="10000"/>
                  </a:schemeClr>
                </a:solidFill>
              </a:rPr>
              <a:t>Stock </a:t>
            </a:r>
            <a:endParaRPr lang="en-IN" sz="2400" b="1"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24674" name="Picture 2"/>
          <p:cNvPicPr>
            <a:picLocks noChangeAspect="1" noChangeArrowheads="1"/>
          </p:cNvPicPr>
          <p:nvPr/>
        </p:nvPicPr>
        <p:blipFill>
          <a:blip r:embed="rId3"/>
          <a:srcRect/>
          <a:stretch>
            <a:fillRect/>
          </a:stretch>
        </p:blipFill>
        <p:spPr bwMode="auto">
          <a:xfrm>
            <a:off x="76199" y="0"/>
            <a:ext cx="8839201" cy="6367462"/>
          </a:xfrm>
          <a:prstGeom prst="rect">
            <a:avLst/>
          </a:prstGeom>
          <a:noFill/>
          <a:ln w="9525">
            <a:noFill/>
            <a:miter lim="800000"/>
            <a:headEnd/>
            <a:tailEnd/>
          </a:ln>
          <a:effectLst/>
        </p:spPr>
      </p:pic>
      <p:sp>
        <p:nvSpPr>
          <p:cNvPr id="3" name="Rectangle 2"/>
          <p:cNvSpPr/>
          <p:nvPr/>
        </p:nvSpPr>
        <p:spPr>
          <a:xfrm>
            <a:off x="3810000" y="6488668"/>
            <a:ext cx="5334000" cy="369332"/>
          </a:xfrm>
          <a:prstGeom prst="rect">
            <a:avLst/>
          </a:prstGeom>
        </p:spPr>
        <p:txBody>
          <a:bodyPr wrap="square">
            <a:spAutoFit/>
          </a:bodyPr>
          <a:lstStyle/>
          <a:p>
            <a:pPr algn="ctr"/>
            <a:r>
              <a:rPr lang="en-IN" b="1" dirty="0">
                <a:solidFill>
                  <a:schemeClr val="accent1"/>
                </a:solidFill>
              </a:rPr>
              <a:t>Se-Lim Oh et al. J Endod 2009;35:1331–1336.</a:t>
            </a:r>
          </a:p>
        </p:txBody>
      </p:sp>
    </p:spTree>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ROLE OF ANTIBIOTICS IN ENDO-PERIO LESIONS</a:t>
            </a:r>
            <a:endParaRPr lang="en-IN" sz="4000" dirty="0"/>
          </a:p>
        </p:txBody>
      </p:sp>
      <p:sp>
        <p:nvSpPr>
          <p:cNvPr id="5" name="Content Placeholder 4"/>
          <p:cNvSpPr>
            <a:spLocks noGrp="1"/>
          </p:cNvSpPr>
          <p:nvPr>
            <p:ph idx="1"/>
          </p:nvPr>
        </p:nvSpPr>
        <p:spPr>
          <a:xfrm>
            <a:off x="381000" y="1752600"/>
            <a:ext cx="8534400" cy="4724400"/>
          </a:xfrm>
          <a:solidFill>
            <a:schemeClr val="accent5">
              <a:lumMod val="50000"/>
              <a:alpha val="5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just">
              <a:buNone/>
            </a:pPr>
            <a:r>
              <a:rPr lang="en-IN" sz="1800" dirty="0">
                <a:effectLst/>
              </a:rPr>
              <a:t>In Endodontic Therapy</a:t>
            </a:r>
          </a:p>
          <a:p>
            <a:pPr algn="just"/>
            <a:r>
              <a:rPr lang="en-IN" sz="1800" dirty="0">
                <a:effectLst/>
              </a:rPr>
              <a:t>The treatment of acute and chronic infections of endodontic origin is primarily by operative intervention. </a:t>
            </a:r>
          </a:p>
          <a:p>
            <a:pPr algn="just"/>
            <a:r>
              <a:rPr lang="en-IN" sz="1800" dirty="0">
                <a:effectLst/>
              </a:rPr>
              <a:t>Endodontic therapy emphasizes the importance of debridement procedures, thereby eliminating or reducing the microorganisms. </a:t>
            </a:r>
          </a:p>
          <a:p>
            <a:pPr algn="just"/>
            <a:r>
              <a:rPr lang="en-IN" sz="1800" dirty="0">
                <a:effectLst/>
              </a:rPr>
              <a:t>Severe infections rarely occur, even if it occurs, establishing the surgical drainage is the primary treatment in order to remove the cause of infection.</a:t>
            </a:r>
          </a:p>
          <a:p>
            <a:pPr algn="just">
              <a:buNone/>
            </a:pPr>
            <a:endParaRPr lang="en-IN" sz="1800" dirty="0">
              <a:effectLst/>
            </a:endParaRPr>
          </a:p>
          <a:p>
            <a:pPr algn="just">
              <a:buNone/>
            </a:pPr>
            <a:r>
              <a:rPr lang="en-IN" sz="1800" dirty="0">
                <a:effectLst/>
              </a:rPr>
              <a:t>Antibiotics should be given:</a:t>
            </a:r>
          </a:p>
          <a:p>
            <a:pPr algn="just"/>
            <a:r>
              <a:rPr lang="en-IN" sz="1800" dirty="0">
                <a:effectLst/>
              </a:rPr>
              <a:t>Only when the drainage becomes difficult to obtain.</a:t>
            </a:r>
          </a:p>
          <a:p>
            <a:pPr algn="just"/>
            <a:r>
              <a:rPr lang="en-IN" sz="1800" dirty="0">
                <a:effectLst/>
              </a:rPr>
              <a:t>If there is a diffuse spread of infection (e.g. In case of acute </a:t>
            </a:r>
            <a:r>
              <a:rPr lang="en-IN" sz="1800" dirty="0" err="1">
                <a:effectLst/>
              </a:rPr>
              <a:t>dento</a:t>
            </a:r>
            <a:r>
              <a:rPr lang="en-IN" sz="1800" dirty="0">
                <a:effectLst/>
              </a:rPr>
              <a:t> alveolar abscess).</a:t>
            </a:r>
          </a:p>
          <a:p>
            <a:pPr algn="just"/>
            <a:r>
              <a:rPr lang="en-IN" sz="1800" dirty="0">
                <a:effectLst/>
              </a:rPr>
              <a:t>When the host resistance is low (as in case of medically compromised patients).</a:t>
            </a:r>
          </a:p>
          <a:p>
            <a:pPr algn="just"/>
            <a:r>
              <a:rPr lang="en-IN" sz="1800" dirty="0">
                <a:effectLst/>
              </a:rPr>
              <a:t>When the virulence of the microorganism is very high.</a:t>
            </a:r>
          </a:p>
          <a:p>
            <a:pPr algn="just"/>
            <a:r>
              <a:rPr lang="en-IN" sz="1800" dirty="0">
                <a:effectLst/>
              </a:rPr>
              <a:t>The most commonly prescribed antibiotics are erythromycin amoxicillin, penicillin and metronidazole</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p:cTn id="2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5" end="5"/>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p:cTn id="2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p:cTn id="31"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7" end="7"/>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p:cTn id="35"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8" end="8"/>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 calcmode="lin" valueType="num">
                                      <p:cBhvr>
                                        <p:cTn id="39"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9" end="9"/>
                                            </p:txEl>
                                          </p:spTgt>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p:cTn id="43"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457200"/>
            <a:ext cx="8534400" cy="6096000"/>
          </a:xfrm>
          <a:solidFill>
            <a:schemeClr val="accent5">
              <a:lumMod val="50000"/>
              <a:alpha val="5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just">
              <a:buNone/>
            </a:pPr>
            <a:r>
              <a:rPr lang="en-IN" sz="1800" dirty="0">
                <a:effectLst/>
              </a:rPr>
              <a:t>In Periodontal Therapy</a:t>
            </a:r>
          </a:p>
          <a:p>
            <a:pPr algn="just"/>
            <a:r>
              <a:rPr lang="en-IN" sz="1800" dirty="0">
                <a:effectLst/>
              </a:rPr>
              <a:t>The use of antibiotics in the treatment of periodontal disease is based on the infectious nature of the disease. </a:t>
            </a:r>
          </a:p>
          <a:p>
            <a:pPr algn="just"/>
            <a:r>
              <a:rPr lang="en-IN" sz="1800" dirty="0">
                <a:effectLst/>
              </a:rPr>
              <a:t>In the early stages of periodontal disease, gram positive bacteria will be seen where as in the later stages gram negative bacteria and spirochetes play an important role.</a:t>
            </a:r>
          </a:p>
          <a:p>
            <a:pPr algn="just"/>
            <a:r>
              <a:rPr lang="en-IN" sz="1800" dirty="0">
                <a:effectLst/>
              </a:rPr>
              <a:t>The bacterial cultures and antibiotic sensitivity test should be performed before selecting an antibiotic.</a:t>
            </a:r>
          </a:p>
          <a:p>
            <a:pPr algn="just"/>
            <a:r>
              <a:rPr lang="en-IN" sz="1800" dirty="0">
                <a:effectLst/>
              </a:rPr>
              <a:t>No single antibiotic at concentrations achieved in body fluids inhibits all periodontal pathogens. </a:t>
            </a:r>
          </a:p>
          <a:p>
            <a:pPr algn="just"/>
            <a:r>
              <a:rPr lang="en-IN" sz="1800" dirty="0">
                <a:effectLst/>
              </a:rPr>
              <a:t>A combination of antibiotics may be necessary to eliminate all the pathogens from periodontal pockets. Both systemic and topical antibiotics have been evaluated.</a:t>
            </a:r>
          </a:p>
          <a:p>
            <a:pPr algn="just"/>
            <a:endParaRPr lang="en-IN" sz="1800" dirty="0">
              <a:effectLst/>
            </a:endParaRPr>
          </a:p>
          <a:p>
            <a:pPr algn="just">
              <a:buNone/>
            </a:pPr>
            <a:r>
              <a:rPr lang="en-IN" sz="1800" dirty="0">
                <a:effectLst/>
              </a:rPr>
              <a:t>Advantages of topical application:</a:t>
            </a:r>
          </a:p>
          <a:p>
            <a:pPr algn="just"/>
            <a:r>
              <a:rPr lang="en-IN" sz="1800" dirty="0">
                <a:effectLst/>
              </a:rPr>
              <a:t>Antibiotics can be directed to their specific target areas</a:t>
            </a:r>
          </a:p>
          <a:p>
            <a:pPr algn="just"/>
            <a:r>
              <a:rPr lang="en-IN" sz="1800" dirty="0">
                <a:effectLst/>
              </a:rPr>
              <a:t>Reduced drug dosage</a:t>
            </a:r>
          </a:p>
          <a:p>
            <a:pPr algn="just"/>
            <a:r>
              <a:rPr lang="en-IN" sz="1800" dirty="0">
                <a:effectLst/>
              </a:rPr>
              <a:t>Increased concentrations</a:t>
            </a:r>
          </a:p>
          <a:p>
            <a:pPr algn="just"/>
            <a:r>
              <a:rPr lang="en-IN" sz="1800" dirty="0">
                <a:effectLst/>
              </a:rPr>
              <a:t>Reduces side effects.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p:cTn id="2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5" end="5"/>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p:cTn id="31"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7" end="7"/>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p:cTn id="35"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8" end="8"/>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 calcmode="lin" valueType="num">
                                      <p:cBhvr>
                                        <p:cTn id="39"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9" end="9"/>
                                            </p:txEl>
                                          </p:spTgt>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p:cTn id="43"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10" end="10"/>
                                            </p:txEl>
                                          </p:spTgt>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 calcmode="lin" valueType="num">
                                      <p:cBhvr>
                                        <p:cTn id="47"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11" end="1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685800" y="838200"/>
            <a:ext cx="7924800" cy="4572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endParaRPr lang="en-IN" b="1" dirty="0"/>
          </a:p>
          <a:p>
            <a:pPr marL="342900" indent="-342900" algn="just" fontAlgn="base">
              <a:spcBef>
                <a:spcPct val="20000"/>
              </a:spcBef>
              <a:spcAft>
                <a:spcPct val="0"/>
              </a:spcAft>
              <a:buClr>
                <a:schemeClr val="hlink"/>
              </a:buClr>
            </a:pPr>
            <a:r>
              <a:rPr lang="en-IN" b="1" dirty="0"/>
              <a:t>Antibiotics for Endo-Perio Lesions:</a:t>
            </a:r>
          </a:p>
          <a:p>
            <a:pPr marL="342900" indent="-342900" algn="just" fontAlgn="base">
              <a:spcBef>
                <a:spcPct val="20000"/>
              </a:spcBef>
              <a:spcAft>
                <a:spcPct val="0"/>
              </a:spcAft>
              <a:buClr>
                <a:schemeClr val="hlink"/>
              </a:buClr>
              <a:buFontTx/>
              <a:buChar char="•"/>
            </a:pPr>
            <a:r>
              <a:rPr lang="en-IN" dirty="0"/>
              <a:t>There are no studies to support the use of systemic antibiotics in the management of endo-perio lesions. </a:t>
            </a:r>
          </a:p>
          <a:p>
            <a:pPr marL="342900" indent="-342900" algn="just" fontAlgn="base">
              <a:spcBef>
                <a:spcPct val="20000"/>
              </a:spcBef>
              <a:spcAft>
                <a:spcPct val="0"/>
              </a:spcAft>
              <a:buClr>
                <a:schemeClr val="hlink"/>
              </a:buClr>
              <a:buFontTx/>
              <a:buChar char="•"/>
            </a:pPr>
            <a:r>
              <a:rPr lang="en-IN" dirty="0"/>
              <a:t>Systemic antibiotics are not a substitute for the effective mechanical debridement of root canal system and the root surface. </a:t>
            </a:r>
          </a:p>
          <a:p>
            <a:pPr marL="342900" indent="-342900" algn="just" fontAlgn="base">
              <a:spcBef>
                <a:spcPct val="20000"/>
              </a:spcBef>
              <a:spcAft>
                <a:spcPct val="0"/>
              </a:spcAft>
              <a:buClr>
                <a:schemeClr val="hlink"/>
              </a:buClr>
              <a:buFontTx/>
              <a:buChar char="•"/>
            </a:pPr>
            <a:r>
              <a:rPr lang="en-IN" dirty="0"/>
              <a:t>Topical antibiotics such as tetracyclines or metronidazole may be applied to the periodontal ligament as an adjunct to root planing. </a:t>
            </a:r>
          </a:p>
          <a:p>
            <a:pPr marL="342900" indent="-342900" algn="just" fontAlgn="base">
              <a:spcBef>
                <a:spcPct val="20000"/>
              </a:spcBef>
              <a:spcAft>
                <a:spcPct val="0"/>
              </a:spcAft>
              <a:buClr>
                <a:schemeClr val="hlink"/>
              </a:buClr>
              <a:buFontTx/>
              <a:buChar char="•"/>
            </a:pPr>
            <a:r>
              <a:rPr lang="en-IN" dirty="0"/>
              <a:t>Tetracyclines appear to be more useful for both endodontics and periodontal infections. </a:t>
            </a:r>
          </a:p>
          <a:p>
            <a:pPr marL="342900" indent="-342900" algn="just" fontAlgn="base">
              <a:spcBef>
                <a:spcPct val="20000"/>
              </a:spcBef>
              <a:spcAft>
                <a:spcPct val="0"/>
              </a:spcAft>
              <a:buClr>
                <a:schemeClr val="hlink"/>
              </a:buClr>
              <a:buFontTx/>
              <a:buChar char="•"/>
            </a:pPr>
            <a:r>
              <a:rPr lang="en-IN" dirty="0"/>
              <a:t>Systemic antibiotics can be used prophylactically for patients with a history of rheumatic heart disease and other systemic conditions. </a:t>
            </a:r>
          </a:p>
          <a:p>
            <a:pPr marL="342900" indent="-342900" algn="just" fontAlgn="base">
              <a:spcBef>
                <a:spcPct val="20000"/>
              </a:spcBef>
              <a:spcAft>
                <a:spcPct val="0"/>
              </a:spcAft>
              <a:buClr>
                <a:schemeClr val="hlink"/>
              </a:buClr>
              <a:buFontTx/>
              <a:buChar char="•"/>
            </a:pPr>
            <a:r>
              <a:rPr lang="en-IN" dirty="0"/>
              <a:t>They can be used as an adjunct to the surgical procedures involving root resection, osseous grafting etc.</a:t>
            </a:r>
          </a:p>
        </p:txBody>
      </p:sp>
    </p:spTree>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685800" y="304800"/>
            <a:ext cx="7924800" cy="2209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endParaRPr lang="en-IN" b="1" dirty="0"/>
          </a:p>
          <a:p>
            <a:pPr marL="342900" indent="-342900" algn="just" fontAlgn="base">
              <a:spcBef>
                <a:spcPct val="20000"/>
              </a:spcBef>
              <a:spcAft>
                <a:spcPct val="0"/>
              </a:spcAft>
              <a:buClr>
                <a:schemeClr val="hlink"/>
              </a:buClr>
            </a:pPr>
            <a:r>
              <a:rPr lang="en-IN" b="1" dirty="0"/>
              <a:t>Antibiotics for Endo-Perio Lesions:</a:t>
            </a:r>
          </a:p>
          <a:p>
            <a:pPr marL="342900" indent="-342900" algn="just" fontAlgn="base">
              <a:spcBef>
                <a:spcPct val="20000"/>
              </a:spcBef>
              <a:spcAft>
                <a:spcPct val="0"/>
              </a:spcAft>
              <a:buClr>
                <a:schemeClr val="hlink"/>
              </a:buClr>
              <a:buFontTx/>
              <a:buChar char="•"/>
            </a:pPr>
            <a:r>
              <a:rPr lang="en-IN" dirty="0"/>
              <a:t>Chlorhexidine is gaining increasing popularity as a microbial agent.</a:t>
            </a:r>
          </a:p>
          <a:p>
            <a:pPr marL="342900" indent="-342900" algn="just" fontAlgn="base">
              <a:spcBef>
                <a:spcPct val="20000"/>
              </a:spcBef>
              <a:spcAft>
                <a:spcPct val="0"/>
              </a:spcAft>
              <a:buClr>
                <a:schemeClr val="hlink"/>
              </a:buClr>
              <a:buFontTx/>
              <a:buChar char="•"/>
            </a:pPr>
            <a:r>
              <a:rPr lang="en-IN" dirty="0"/>
              <a:t>Chlorhexidine is incorporated in the small strip which is placed directly in the periodontal defect and left in place. This is called PERIO CHIP.</a:t>
            </a:r>
          </a:p>
          <a:p>
            <a:pPr marL="342900" indent="-342900" algn="just" fontAlgn="base">
              <a:spcBef>
                <a:spcPct val="20000"/>
              </a:spcBef>
              <a:spcAft>
                <a:spcPct val="0"/>
              </a:spcAft>
              <a:buClr>
                <a:schemeClr val="hlink"/>
              </a:buClr>
              <a:buFontTx/>
              <a:buChar char="•"/>
            </a:pPr>
            <a:endParaRPr lang="en-IN" dirty="0"/>
          </a:p>
        </p:txBody>
      </p:sp>
      <p:pic>
        <p:nvPicPr>
          <p:cNvPr id="800770" name="Picture 2"/>
          <p:cNvPicPr>
            <a:picLocks noChangeAspect="1" noChangeArrowheads="1"/>
          </p:cNvPicPr>
          <p:nvPr/>
        </p:nvPicPr>
        <p:blipFill>
          <a:blip r:embed="rId3"/>
          <a:srcRect/>
          <a:stretch>
            <a:fillRect/>
          </a:stretch>
        </p:blipFill>
        <p:spPr bwMode="auto">
          <a:xfrm>
            <a:off x="1197516" y="3200400"/>
            <a:ext cx="7184484" cy="20574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685800" y="1524000"/>
            <a:ext cx="7924800" cy="4343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endParaRPr lang="en-IN" b="1" dirty="0"/>
          </a:p>
          <a:p>
            <a:pPr marL="342900" indent="-342900" algn="just" fontAlgn="base">
              <a:spcBef>
                <a:spcPct val="20000"/>
              </a:spcBef>
              <a:spcAft>
                <a:spcPct val="0"/>
              </a:spcAft>
              <a:buClr>
                <a:schemeClr val="hlink"/>
              </a:buClr>
              <a:buFontTx/>
              <a:buChar char="•"/>
            </a:pPr>
            <a:r>
              <a:rPr lang="en-IN" dirty="0"/>
              <a:t>Endodontic &amp; periodontal lesions result from the close interrelationship of pulp tissue &amp; the periodontium. </a:t>
            </a:r>
          </a:p>
          <a:p>
            <a:pPr marL="342900" indent="-342900" algn="just" fontAlgn="base">
              <a:spcBef>
                <a:spcPct val="20000"/>
              </a:spcBef>
              <a:spcAft>
                <a:spcPct val="0"/>
              </a:spcAft>
              <a:buClr>
                <a:schemeClr val="hlink"/>
              </a:buClr>
              <a:buFontTx/>
              <a:buChar char="•"/>
            </a:pPr>
            <a:r>
              <a:rPr lang="en-IN" dirty="0"/>
              <a:t>The differential diagnosis of endodontic &amp; periodontal lesions is not always straightforward &amp; requires clinical data accumulation from a number of diagnostic tests to obtain a correct diagnosis.</a:t>
            </a:r>
          </a:p>
          <a:p>
            <a:pPr marL="342900" indent="-342900" algn="just" fontAlgn="base">
              <a:spcBef>
                <a:spcPct val="20000"/>
              </a:spcBef>
              <a:spcAft>
                <a:spcPct val="0"/>
              </a:spcAft>
              <a:buClr>
                <a:schemeClr val="hlink"/>
              </a:buClr>
              <a:buFontTx/>
              <a:buChar char="•"/>
            </a:pPr>
            <a:r>
              <a:rPr lang="en-IN" dirty="0"/>
              <a:t>Lesions with combined causes will require both endodontic &amp; periodontal therapy, &amp; endodontic therapy should be completed first. In addition, root resection &amp; regenerative techniques offer alternative approaches, thus enhancing the clinician’s ability to deal with these complex clinical problems.</a:t>
            </a:r>
          </a:p>
          <a:p>
            <a:pPr marL="342900" indent="-342900" algn="just" fontAlgn="base">
              <a:spcBef>
                <a:spcPct val="20000"/>
              </a:spcBef>
              <a:spcAft>
                <a:spcPct val="0"/>
              </a:spcAft>
              <a:buClr>
                <a:schemeClr val="hlink"/>
              </a:buClr>
              <a:buFontTx/>
              <a:buChar char="•"/>
            </a:pPr>
            <a:r>
              <a:rPr lang="en-IN" dirty="0"/>
              <a:t>Thus, with adequate tender love and care we can nourish it for a peaceful coexistence between the tooth and gums.</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CONCLUSION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References </a:t>
            </a:r>
            <a:endParaRPr lang="en-IN" dirty="0"/>
          </a:p>
        </p:txBody>
      </p:sp>
      <p:sp>
        <p:nvSpPr>
          <p:cNvPr id="3" name="Content Placeholder 2"/>
          <p:cNvSpPr>
            <a:spLocks noGrp="1"/>
          </p:cNvSpPr>
          <p:nvPr>
            <p:ph idx="1"/>
          </p:nvPr>
        </p:nvSpPr>
        <p:spPr>
          <a:xfrm>
            <a:off x="457200" y="1295400"/>
            <a:ext cx="8229600" cy="4876800"/>
          </a:xfrm>
        </p:spPr>
        <p:txBody>
          <a:bodyPr/>
          <a:lstStyle/>
          <a:p>
            <a:r>
              <a:rPr lang="en-IN" sz="1800" dirty="0">
                <a:effectLst/>
              </a:rPr>
              <a:t>Ingle’s Endodontics 6</a:t>
            </a:r>
            <a:r>
              <a:rPr lang="en-IN" sz="1800" baseline="30000" dirty="0">
                <a:effectLst/>
              </a:rPr>
              <a:t>th</a:t>
            </a:r>
            <a:r>
              <a:rPr lang="en-IN" sz="1800" dirty="0">
                <a:effectLst/>
              </a:rPr>
              <a:t> edition.</a:t>
            </a:r>
          </a:p>
          <a:p>
            <a:r>
              <a:rPr lang="en-IN" sz="1800" dirty="0">
                <a:effectLst/>
              </a:rPr>
              <a:t>Stock and Gulabivala’s Endodontics 3</a:t>
            </a:r>
            <a:r>
              <a:rPr lang="en-IN" sz="1800" baseline="30000" dirty="0">
                <a:effectLst/>
              </a:rPr>
              <a:t>rd</a:t>
            </a:r>
            <a:r>
              <a:rPr lang="en-IN" sz="1800" dirty="0">
                <a:effectLst/>
              </a:rPr>
              <a:t> edition.</a:t>
            </a:r>
          </a:p>
          <a:p>
            <a:r>
              <a:rPr lang="en-IN" sz="1800" dirty="0">
                <a:effectLst/>
              </a:rPr>
              <a:t>Weine’s Endodontic therapy 6</a:t>
            </a:r>
            <a:r>
              <a:rPr lang="en-IN" sz="1800" baseline="30000" dirty="0">
                <a:effectLst/>
              </a:rPr>
              <a:t>th</a:t>
            </a:r>
            <a:r>
              <a:rPr lang="en-IN" sz="1800" dirty="0">
                <a:effectLst/>
              </a:rPr>
              <a:t> edition.</a:t>
            </a:r>
          </a:p>
          <a:p>
            <a:r>
              <a:rPr lang="en-IN" sz="1800" dirty="0">
                <a:effectLst/>
              </a:rPr>
              <a:t>Cohen’s Pathways of Pulp 9</a:t>
            </a:r>
            <a:r>
              <a:rPr lang="en-IN" sz="1800" baseline="30000" dirty="0">
                <a:effectLst/>
              </a:rPr>
              <a:t>th</a:t>
            </a:r>
            <a:r>
              <a:rPr lang="en-IN" sz="1800" dirty="0">
                <a:effectLst/>
              </a:rPr>
              <a:t> edition.</a:t>
            </a:r>
          </a:p>
          <a:p>
            <a:r>
              <a:rPr lang="en-US" sz="1800" dirty="0">
                <a:effectLst/>
              </a:rPr>
              <a:t>Grossman’s Endodontic practice 12</a:t>
            </a:r>
            <a:r>
              <a:rPr lang="en-US" sz="1800" baseline="30000" dirty="0">
                <a:effectLst/>
              </a:rPr>
              <a:t>th</a:t>
            </a:r>
            <a:r>
              <a:rPr lang="en-US" sz="1800" dirty="0">
                <a:effectLst/>
              </a:rPr>
              <a:t> edition.</a:t>
            </a:r>
          </a:p>
          <a:p>
            <a:r>
              <a:rPr lang="en-US" sz="1800" dirty="0">
                <a:effectLst/>
              </a:rPr>
              <a:t>Textbook of Endodontics by Dr. Mithra Hegde</a:t>
            </a:r>
          </a:p>
          <a:p>
            <a:r>
              <a:rPr lang="en-US" sz="1800" dirty="0" err="1">
                <a:effectLst/>
              </a:rPr>
              <a:t>Textboook</a:t>
            </a:r>
            <a:r>
              <a:rPr lang="en-US" sz="1800" dirty="0">
                <a:effectLst/>
              </a:rPr>
              <a:t> of Endodontics by Dr. Anil </a:t>
            </a:r>
            <a:r>
              <a:rPr lang="en-US" sz="1800" dirty="0" err="1">
                <a:effectLst/>
              </a:rPr>
              <a:t>Kohli</a:t>
            </a:r>
            <a:endParaRPr lang="en-IN" sz="1800" dirty="0">
              <a:effectLst/>
            </a:endParaRPr>
          </a:p>
          <a:p>
            <a:r>
              <a:rPr lang="en-IN" sz="1800" dirty="0">
                <a:effectLst/>
              </a:rPr>
              <a:t>Simring M, Goldberg M. The pulpal pocket approach: retrograde periodontitis. J </a:t>
            </a:r>
            <a:r>
              <a:rPr lang="en-IN" sz="1800" dirty="0" err="1">
                <a:effectLst/>
              </a:rPr>
              <a:t>Periodontol</a:t>
            </a:r>
            <a:r>
              <a:rPr lang="en-IN" sz="1800" dirty="0">
                <a:effectLst/>
              </a:rPr>
              <a:t>. 1964;35(1):22-48.</a:t>
            </a:r>
          </a:p>
          <a:p>
            <a:r>
              <a:rPr lang="en-IN" sz="1800" dirty="0">
                <a:effectLst/>
              </a:rPr>
              <a:t>Rotstein I, Simon JH. Diagnosis, prognosis and decision-making in the treatment of combined periodontal endodontic lesions. </a:t>
            </a:r>
            <a:r>
              <a:rPr lang="en-IN" sz="1800" dirty="0" err="1">
                <a:effectLst/>
              </a:rPr>
              <a:t>Periodontol</a:t>
            </a:r>
            <a:r>
              <a:rPr lang="en-IN" sz="1800" dirty="0">
                <a:effectLst/>
              </a:rPr>
              <a:t>. 2000;34(3):165-203.</a:t>
            </a:r>
          </a:p>
          <a:p>
            <a:r>
              <a:rPr lang="en-IN" sz="1800" dirty="0">
                <a:effectLst/>
              </a:rPr>
              <a:t>Rotstein et al. Endo Perio lesion: critical appraisal of the disease condition Endodontic Topics 2006, 13, 34–56</a:t>
            </a:r>
            <a:r>
              <a:rPr lang="en-US" sz="1800" dirty="0">
                <a:effectLst/>
              </a:rPr>
              <a:t>.</a:t>
            </a:r>
            <a:endParaRPr lang="en-IN" sz="1800" dirty="0">
              <a:effectLst/>
            </a:endParaRPr>
          </a:p>
          <a:p>
            <a:r>
              <a:rPr lang="en-US" sz="1800" dirty="0" err="1">
                <a:effectLst/>
              </a:rPr>
              <a:t>Sunitha</a:t>
            </a:r>
            <a:r>
              <a:rPr lang="en-US" sz="1800" dirty="0">
                <a:effectLst/>
              </a:rPr>
              <a:t> Raja et al. The periodontal – endodontic continuum. J Conservative Dent, April- June 2010.</a:t>
            </a:r>
          </a:p>
          <a:p>
            <a:endParaRPr lang="en-IN" sz="1800" dirty="0">
              <a:effectLst/>
            </a:endParaRPr>
          </a:p>
          <a:p>
            <a:endParaRPr lang="en-US" sz="1800" dirty="0">
              <a:effectLst/>
            </a:endParaRPr>
          </a:p>
          <a:p>
            <a:endParaRPr lang="en-IN" sz="1800" dirty="0">
              <a:effectLst/>
            </a:endParaRP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32866" name="Picture 2" descr="C:\Users\Dell\Pictures\flower-picture-Hoya-carnosa-Martin-Heiga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5257800" y="304800"/>
            <a:ext cx="3124200" cy="923330"/>
          </a:xfrm>
          <a:prstGeom prst="rect">
            <a:avLst/>
          </a:prstGeom>
          <a:noFill/>
        </p:spPr>
        <p:txBody>
          <a:bodyPr wrap="square" rtlCol="0">
            <a:spAutoFit/>
          </a:bodyPr>
          <a:lstStyle/>
          <a:p>
            <a:pPr algn="r"/>
            <a:r>
              <a:rPr lang="en-US" sz="5400" dirty="0">
                <a:solidFill>
                  <a:schemeClr val="bg1"/>
                </a:solidFill>
                <a:latin typeface="Mistral" pitchFamily="66" charset="0"/>
              </a:rPr>
              <a:t>Thank you!!</a:t>
            </a:r>
            <a:endParaRPr lang="en-IN" sz="5400" dirty="0">
              <a:solidFill>
                <a:schemeClr val="bg1"/>
              </a:solidFill>
              <a:latin typeface="Mistral" pitchFamily="66" charset="0"/>
            </a:endParaRPr>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p:cNvSpPr/>
          <p:nvPr/>
        </p:nvSpPr>
        <p:spPr bwMode="auto">
          <a:xfrm>
            <a:off x="7010400" y="5562600"/>
            <a:ext cx="1981200" cy="1066800"/>
          </a:xfrm>
          <a:prstGeom prst="ellipse">
            <a:avLst/>
          </a:prstGeom>
          <a:solidFill>
            <a:schemeClr val="bg1"/>
          </a:solid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 name="Content Placeholder 3"/>
          <p:cNvSpPr>
            <a:spLocks noGrp="1"/>
          </p:cNvSpPr>
          <p:nvPr>
            <p:ph idx="1"/>
          </p:nvPr>
        </p:nvSpPr>
        <p:spPr>
          <a:xfrm>
            <a:off x="457200" y="1219200"/>
            <a:ext cx="8229600" cy="4572000"/>
          </a:xfrm>
          <a:solidFill>
            <a:schemeClr val="bg1">
              <a:alpha val="65000"/>
            </a:schemeClr>
          </a:solidFill>
        </p:spPr>
        <p:txBody>
          <a:bodyPr/>
          <a:lstStyle/>
          <a:p>
            <a:pPr algn="just"/>
            <a:r>
              <a:rPr lang="en-US" sz="2000" b="1" dirty="0">
                <a:effectLst/>
              </a:rPr>
              <a:t>Lesions that require endodontic procedures only</a:t>
            </a:r>
          </a:p>
          <a:p>
            <a:pPr algn="just">
              <a:buNone/>
            </a:pPr>
            <a:endParaRPr lang="en-US" sz="2000" b="1" dirty="0">
              <a:effectLst/>
            </a:endParaRPr>
          </a:p>
          <a:p>
            <a:pPr algn="just">
              <a:buFont typeface="Wingdings" pitchFamily="2" charset="2"/>
              <a:buChar char="ü"/>
            </a:pPr>
            <a:r>
              <a:rPr lang="en-US" sz="2000" dirty="0">
                <a:effectLst/>
              </a:rPr>
              <a:t>Necrotic pulp and apical granulomatous tissue replacing periodontium  and bone with or without sinus tract</a:t>
            </a:r>
          </a:p>
          <a:p>
            <a:pPr algn="just">
              <a:buFont typeface="Wingdings" pitchFamily="2" charset="2"/>
              <a:buChar char="ü"/>
            </a:pPr>
            <a:r>
              <a:rPr lang="en-US" sz="2000" dirty="0">
                <a:effectLst/>
              </a:rPr>
              <a:t>Chronic periapical abscess with sinus tract</a:t>
            </a:r>
          </a:p>
          <a:p>
            <a:pPr algn="just">
              <a:buFont typeface="Wingdings" pitchFamily="2" charset="2"/>
              <a:buChar char="ü"/>
            </a:pPr>
            <a:r>
              <a:rPr lang="en-US" sz="2000" dirty="0">
                <a:effectLst/>
              </a:rPr>
              <a:t>Longitudinal and horizontal root fractures</a:t>
            </a:r>
          </a:p>
          <a:p>
            <a:pPr algn="just">
              <a:buFont typeface="Wingdings" pitchFamily="2" charset="2"/>
              <a:buChar char="ü"/>
            </a:pPr>
            <a:r>
              <a:rPr lang="en-US" sz="2000" dirty="0">
                <a:effectLst/>
              </a:rPr>
              <a:t>Pathologic and iatrogenic root perforations</a:t>
            </a:r>
          </a:p>
          <a:p>
            <a:pPr algn="just">
              <a:buFont typeface="Wingdings" pitchFamily="2" charset="2"/>
              <a:buChar char="ü"/>
            </a:pPr>
            <a:r>
              <a:rPr lang="en-US" sz="2000" dirty="0">
                <a:effectLst/>
              </a:rPr>
              <a:t>Teeth with incomplete apical root development</a:t>
            </a:r>
          </a:p>
          <a:p>
            <a:pPr algn="just">
              <a:buFont typeface="Wingdings" pitchFamily="2" charset="2"/>
              <a:buChar char="ü"/>
            </a:pPr>
            <a:r>
              <a:rPr lang="en-US" sz="2000" dirty="0">
                <a:effectLst/>
              </a:rPr>
              <a:t>Endodontic implants / replants / transplants</a:t>
            </a:r>
          </a:p>
          <a:p>
            <a:pPr algn="just">
              <a:buFont typeface="Wingdings" pitchFamily="2" charset="2"/>
              <a:buChar char="ü"/>
            </a:pPr>
            <a:r>
              <a:rPr lang="en-US" sz="2000" dirty="0">
                <a:effectLst/>
              </a:rPr>
              <a:t>Teeth that require hemisection / </a:t>
            </a:r>
            <a:r>
              <a:rPr lang="en-US" sz="2000" dirty="0" err="1">
                <a:effectLst/>
              </a:rPr>
              <a:t>radisectomy</a:t>
            </a:r>
            <a:endParaRPr lang="en-US" sz="2000" dirty="0">
              <a:effectLst/>
            </a:endParaRPr>
          </a:p>
          <a:p>
            <a:pPr algn="just">
              <a:buFont typeface="Wingdings" pitchFamily="2" charset="2"/>
              <a:buChar char="ü"/>
            </a:pPr>
            <a:r>
              <a:rPr lang="en-US" sz="2000" dirty="0">
                <a:effectLst/>
              </a:rPr>
              <a:t>Root submergence</a:t>
            </a:r>
          </a:p>
          <a:p>
            <a:pPr algn="just">
              <a:buFont typeface="Wingdings" pitchFamily="2" charset="2"/>
              <a:buChar char="ü"/>
            </a:pPr>
            <a:r>
              <a:rPr lang="en-US" sz="2000" dirty="0">
                <a:effectLst/>
              </a:rPr>
              <a:t>Intentional endodontic therapy for prosthodontic consideration</a:t>
            </a:r>
          </a:p>
          <a:p>
            <a:pPr algn="just">
              <a:buFont typeface="Wingdings" pitchFamily="2" charset="2"/>
              <a:buChar char="ü"/>
            </a:pPr>
            <a:endParaRPr lang="en-IN" sz="20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0"/>
            <a:ext cx="84582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solidFill>
                  <a:schemeClr val="bg2"/>
                </a:solidFill>
                <a:effectLst>
                  <a:outerShdw blurRad="38100" dist="38100" dir="2700000" algn="tl">
                    <a:srgbClr val="000000">
                      <a:alpha val="43137"/>
                    </a:srgbClr>
                  </a:outerShdw>
                </a:effectLst>
                <a:latin typeface="+mj-lt"/>
                <a:ea typeface="+mj-ea"/>
                <a:cs typeface="+mj-cs"/>
              </a:rPr>
              <a:t>According to Oliet, Pollock – based on treatment plan (1968)</a:t>
            </a:r>
            <a:endParaRPr kumimoji="0" lang="en-IN" sz="2800" b="1"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086600" y="5633978"/>
            <a:ext cx="1828800" cy="995422"/>
          </a:xfrm>
          <a:prstGeom prst="ellipse">
            <a:avLst/>
          </a:prstGeom>
          <a:solidFill>
            <a:srgbClr val="99FF99"/>
          </a:solidFill>
          <a:ln w="31750" cmpd="dbl">
            <a:solidFill>
              <a:schemeClr val="accent1"/>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b="1" dirty="0">
                <a:solidFill>
                  <a:schemeClr val="accent4">
                    <a:lumMod val="10000"/>
                  </a:schemeClr>
                </a:solidFill>
              </a:rPr>
              <a:t>Grossman 1988  </a:t>
            </a:r>
            <a:endParaRPr lang="en-IN" sz="2000" b="1"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p:cNvSpPr/>
          <p:nvPr/>
        </p:nvSpPr>
        <p:spPr bwMode="auto">
          <a:xfrm>
            <a:off x="7010400" y="5562600"/>
            <a:ext cx="1981200" cy="1066800"/>
          </a:xfrm>
          <a:prstGeom prst="ellipse">
            <a:avLst/>
          </a:prstGeom>
          <a:solidFill>
            <a:schemeClr val="bg1"/>
          </a:solid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 name="Content Placeholder 3"/>
          <p:cNvSpPr>
            <a:spLocks noGrp="1"/>
          </p:cNvSpPr>
          <p:nvPr>
            <p:ph idx="1"/>
          </p:nvPr>
        </p:nvSpPr>
        <p:spPr>
          <a:xfrm>
            <a:off x="457200" y="1600200"/>
            <a:ext cx="8229600" cy="3962400"/>
          </a:xfrm>
          <a:solidFill>
            <a:schemeClr val="bg1">
              <a:alpha val="65000"/>
            </a:schemeClr>
          </a:solidFill>
        </p:spPr>
        <p:txBody>
          <a:bodyPr/>
          <a:lstStyle/>
          <a:p>
            <a:pPr algn="just"/>
            <a:r>
              <a:rPr lang="en-US" sz="2000" b="1" dirty="0">
                <a:effectLst/>
              </a:rPr>
              <a:t>Lesions that require periodontic procedures only</a:t>
            </a:r>
          </a:p>
          <a:p>
            <a:pPr algn="just">
              <a:buNone/>
            </a:pPr>
            <a:endParaRPr lang="en-US" sz="2000" b="1" dirty="0">
              <a:effectLst/>
            </a:endParaRPr>
          </a:p>
          <a:p>
            <a:pPr algn="just">
              <a:buFont typeface="Wingdings" pitchFamily="2" charset="2"/>
              <a:buChar char="ü"/>
            </a:pPr>
            <a:r>
              <a:rPr lang="en-US" sz="2000" dirty="0">
                <a:effectLst/>
              </a:rPr>
              <a:t>Occlusal trauma causing reversible pulpitis</a:t>
            </a:r>
          </a:p>
          <a:p>
            <a:pPr algn="just">
              <a:buFont typeface="Wingdings" pitchFamily="2" charset="2"/>
              <a:buChar char="ü"/>
            </a:pPr>
            <a:r>
              <a:rPr lang="en-US" sz="2000" dirty="0">
                <a:effectLst/>
              </a:rPr>
              <a:t>Occlusal trauma plus gingival inflammation resulting in pocket formation and reversible pulpitis</a:t>
            </a:r>
          </a:p>
          <a:p>
            <a:pPr algn="just">
              <a:buFont typeface="Wingdings" pitchFamily="2" charset="2"/>
              <a:buChar char="ü"/>
            </a:pPr>
            <a:r>
              <a:rPr lang="en-US" sz="2000" dirty="0">
                <a:effectLst/>
              </a:rPr>
              <a:t>Suprabony or infrabony pocket formation treated with overzealous root planing and curettage leading to pulpal sensitivity</a:t>
            </a:r>
          </a:p>
          <a:p>
            <a:pPr algn="just">
              <a:buFont typeface="Wingdings" pitchFamily="2" charset="2"/>
              <a:buChar char="ü"/>
            </a:pPr>
            <a:r>
              <a:rPr lang="en-US" sz="2000" dirty="0">
                <a:effectLst/>
              </a:rPr>
              <a:t>Extensive infrabony pocket formation extending beyond the root apex and sometimes coupled with lateral or apical resorption yet with pulp that responds with in normal limits to clinical testing</a:t>
            </a:r>
          </a:p>
          <a:p>
            <a:pPr algn="just">
              <a:buFont typeface="Wingdings" pitchFamily="2" charset="2"/>
              <a:buChar char="ü"/>
            </a:pPr>
            <a:endParaRPr lang="en-IN" sz="2000" dirty="0">
              <a:effectLst/>
            </a:endParaRPr>
          </a:p>
        </p:txBody>
      </p:sp>
      <p:sp>
        <p:nvSpPr>
          <p:cNvPr id="7" name="TextBox 6"/>
          <p:cNvSpPr txBox="1"/>
          <p:nvPr/>
        </p:nvSpPr>
        <p:spPr>
          <a:xfrm>
            <a:off x="7086600" y="5633978"/>
            <a:ext cx="1828800" cy="995422"/>
          </a:xfrm>
          <a:prstGeom prst="ellipse">
            <a:avLst/>
          </a:prstGeom>
          <a:solidFill>
            <a:srgbClr val="99FF99"/>
          </a:solidFill>
          <a:ln w="31750" cmpd="dbl">
            <a:solidFill>
              <a:schemeClr val="accent1"/>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b="1" dirty="0">
                <a:solidFill>
                  <a:schemeClr val="accent4">
                    <a:lumMod val="10000"/>
                  </a:schemeClr>
                </a:solidFill>
              </a:rPr>
              <a:t>Grossman 1988  </a:t>
            </a:r>
            <a:endParaRPr lang="en-IN" sz="2000" b="1"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p:cNvSpPr/>
          <p:nvPr/>
        </p:nvSpPr>
        <p:spPr bwMode="auto">
          <a:xfrm>
            <a:off x="7010400" y="5562600"/>
            <a:ext cx="1981200" cy="1066800"/>
          </a:xfrm>
          <a:prstGeom prst="ellipse">
            <a:avLst/>
          </a:prstGeom>
          <a:solidFill>
            <a:schemeClr val="bg1"/>
          </a:solid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 name="Content Placeholder 3"/>
          <p:cNvSpPr>
            <a:spLocks noGrp="1"/>
          </p:cNvSpPr>
          <p:nvPr>
            <p:ph idx="1"/>
          </p:nvPr>
        </p:nvSpPr>
        <p:spPr>
          <a:xfrm>
            <a:off x="457200" y="1600200"/>
            <a:ext cx="8229600" cy="3048000"/>
          </a:xfrm>
          <a:solidFill>
            <a:schemeClr val="bg1">
              <a:alpha val="65000"/>
            </a:schemeClr>
          </a:solidFill>
        </p:spPr>
        <p:txBody>
          <a:bodyPr/>
          <a:lstStyle/>
          <a:p>
            <a:pPr algn="just"/>
            <a:r>
              <a:rPr lang="en-US" sz="2000" b="1" dirty="0">
                <a:effectLst/>
              </a:rPr>
              <a:t>Lesions that require combined endo – perio treatment procedures</a:t>
            </a:r>
          </a:p>
          <a:p>
            <a:pPr algn="just">
              <a:buNone/>
            </a:pPr>
            <a:endParaRPr lang="en-US" sz="2000" b="1" dirty="0">
              <a:effectLst/>
            </a:endParaRPr>
          </a:p>
          <a:p>
            <a:pPr algn="just">
              <a:buFont typeface="Wingdings" pitchFamily="2" charset="2"/>
              <a:buChar char="ü"/>
            </a:pPr>
            <a:r>
              <a:rPr lang="en-US" sz="2000" dirty="0">
                <a:effectLst/>
              </a:rPr>
              <a:t>Any lesion in Group I That results in irreversible reactions in the attachment apparatus and requires periodontal treatment</a:t>
            </a:r>
          </a:p>
          <a:p>
            <a:pPr algn="just">
              <a:buFont typeface="Wingdings" pitchFamily="2" charset="2"/>
              <a:buChar char="ü"/>
            </a:pPr>
            <a:endParaRPr lang="en-US" sz="2000" dirty="0">
              <a:effectLst/>
            </a:endParaRPr>
          </a:p>
          <a:p>
            <a:pPr algn="just">
              <a:buFont typeface="Wingdings" pitchFamily="2" charset="2"/>
              <a:buChar char="ü"/>
            </a:pPr>
            <a:r>
              <a:rPr lang="en-US" sz="2000" dirty="0">
                <a:effectLst/>
              </a:rPr>
              <a:t>Any lesion in Group II that results in irreversible reactions to the pulp tissue and also requires endodontic treatment</a:t>
            </a:r>
          </a:p>
          <a:p>
            <a:pPr algn="just">
              <a:buNone/>
            </a:pPr>
            <a:endParaRPr lang="en-IN" sz="2000" b="1" dirty="0">
              <a:effectLst/>
            </a:endParaRPr>
          </a:p>
        </p:txBody>
      </p:sp>
      <p:sp>
        <p:nvSpPr>
          <p:cNvPr id="7" name="TextBox 6"/>
          <p:cNvSpPr txBox="1"/>
          <p:nvPr/>
        </p:nvSpPr>
        <p:spPr>
          <a:xfrm>
            <a:off x="7086600" y="5633978"/>
            <a:ext cx="1828800" cy="995422"/>
          </a:xfrm>
          <a:prstGeom prst="ellipse">
            <a:avLst/>
          </a:prstGeom>
          <a:solidFill>
            <a:srgbClr val="99FF99"/>
          </a:solidFill>
          <a:ln w="31750" cmpd="dbl">
            <a:solidFill>
              <a:schemeClr val="accent1"/>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b="1" dirty="0">
                <a:solidFill>
                  <a:schemeClr val="accent4">
                    <a:lumMod val="10000"/>
                  </a:schemeClr>
                </a:solidFill>
              </a:rPr>
              <a:t>Grossman 1988  </a:t>
            </a:r>
            <a:endParaRPr lang="en-IN" sz="2000" b="1"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0"/>
            <a:ext cx="84582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solidFill>
                  <a:schemeClr val="bg2"/>
                </a:solidFill>
                <a:effectLst>
                  <a:outerShdw blurRad="38100" dist="38100" dir="2700000" algn="tl">
                    <a:srgbClr val="000000">
                      <a:alpha val="43137"/>
                    </a:srgbClr>
                  </a:outerShdw>
                </a:effectLst>
                <a:latin typeface="+mj-lt"/>
                <a:ea typeface="+mj-ea"/>
                <a:cs typeface="+mj-cs"/>
              </a:rPr>
              <a:t>According to Weine </a:t>
            </a:r>
            <a:endParaRPr kumimoji="0" lang="en-IN" sz="2800" b="1"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mj-lt"/>
              <a:ea typeface="+mj-ea"/>
              <a:cs typeface="+mj-cs"/>
            </a:endParaRPr>
          </a:p>
        </p:txBody>
      </p:sp>
      <p:pic>
        <p:nvPicPr>
          <p:cNvPr id="3074" name="Picture 2"/>
          <p:cNvPicPr>
            <a:picLocks noChangeAspect="1" noChangeArrowheads="1"/>
          </p:cNvPicPr>
          <p:nvPr/>
        </p:nvPicPr>
        <p:blipFill>
          <a:blip r:embed="rId2"/>
          <a:srcRect/>
          <a:stretch>
            <a:fillRect/>
          </a:stretch>
        </p:blipFill>
        <p:spPr bwMode="auto">
          <a:xfrm>
            <a:off x="228600" y="1790700"/>
            <a:ext cx="8686800" cy="31623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pic>
        <p:nvPicPr>
          <p:cNvPr id="4099" name="Picture 3"/>
          <p:cNvPicPr>
            <a:picLocks noChangeAspect="1" noChangeArrowheads="1"/>
          </p:cNvPicPr>
          <p:nvPr/>
        </p:nvPicPr>
        <p:blipFill>
          <a:blip r:embed="rId2"/>
          <a:srcRect/>
          <a:stretch>
            <a:fillRect/>
          </a:stretch>
        </p:blipFill>
        <p:spPr bwMode="auto">
          <a:xfrm>
            <a:off x="0" y="0"/>
            <a:ext cx="9144000" cy="5243512"/>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b="51111"/>
          <a:stretch>
            <a:fillRect/>
          </a:stretch>
        </p:blipFill>
        <p:spPr bwMode="auto">
          <a:xfrm>
            <a:off x="228600" y="5029200"/>
            <a:ext cx="8534400" cy="838200"/>
          </a:xfrm>
          <a:prstGeom prst="rect">
            <a:avLst/>
          </a:prstGeom>
          <a:noFill/>
          <a:ln w="9525">
            <a:noFill/>
            <a:miter lim="800000"/>
            <a:headEnd/>
            <a:tailEnd/>
          </a:ln>
          <a:effectLst/>
        </p:spPr>
      </p:pic>
      <p:pic>
        <p:nvPicPr>
          <p:cNvPr id="10" name="Picture 2"/>
          <p:cNvPicPr>
            <a:picLocks noChangeAspect="1" noChangeArrowheads="1"/>
          </p:cNvPicPr>
          <p:nvPr/>
        </p:nvPicPr>
        <p:blipFill>
          <a:blip r:embed="rId3"/>
          <a:srcRect t="48888" b="28889"/>
          <a:stretch>
            <a:fillRect/>
          </a:stretch>
        </p:blipFill>
        <p:spPr bwMode="auto">
          <a:xfrm>
            <a:off x="228600" y="5943600"/>
            <a:ext cx="8534400" cy="381000"/>
          </a:xfrm>
          <a:prstGeom prst="rect">
            <a:avLst/>
          </a:prstGeom>
          <a:noFill/>
          <a:ln w="9525">
            <a:noFill/>
            <a:miter lim="800000"/>
            <a:headEnd/>
            <a:tailEnd/>
          </a:ln>
          <a:effectLst/>
        </p:spPr>
      </p:pic>
      <p:pic>
        <p:nvPicPr>
          <p:cNvPr id="11" name="Picture 2"/>
          <p:cNvPicPr>
            <a:picLocks noChangeAspect="1" noChangeArrowheads="1"/>
          </p:cNvPicPr>
          <p:nvPr/>
        </p:nvPicPr>
        <p:blipFill>
          <a:blip r:embed="rId3"/>
          <a:srcRect t="71111"/>
          <a:stretch>
            <a:fillRect/>
          </a:stretch>
        </p:blipFill>
        <p:spPr bwMode="auto">
          <a:xfrm>
            <a:off x="228600" y="6362700"/>
            <a:ext cx="8534400" cy="4953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Bottom)">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Pathways Of Communication</a:t>
            </a:r>
            <a:endParaRPr lang="en-IN" dirty="0"/>
          </a:p>
        </p:txBody>
      </p:sp>
      <p:sp>
        <p:nvSpPr>
          <p:cNvPr id="6" name="Content Placeholder 5"/>
          <p:cNvSpPr>
            <a:spLocks noGrp="1"/>
          </p:cNvSpPr>
          <p:nvPr>
            <p:ph idx="1"/>
          </p:nvPr>
        </p:nvSpPr>
        <p:spPr/>
        <p:txBody>
          <a:bodyPr/>
          <a:lstStyle/>
          <a:p>
            <a:r>
              <a:rPr lang="en-US" sz="2800" b="1" dirty="0">
                <a:effectLst/>
              </a:rPr>
              <a:t>Pathways of developmental origin</a:t>
            </a:r>
          </a:p>
          <a:p>
            <a:r>
              <a:rPr lang="en-US" sz="2800" b="1" dirty="0">
                <a:effectLst/>
              </a:rPr>
              <a:t>Pathways of pathological origin</a:t>
            </a:r>
          </a:p>
          <a:p>
            <a:r>
              <a:rPr lang="en-US" sz="2800" b="1" dirty="0">
                <a:effectLst/>
              </a:rPr>
              <a:t>Pathways of iatrogenic origin</a:t>
            </a:r>
            <a:endParaRPr lang="en-IN" sz="2800" b="1" dirty="0">
              <a:effectLst/>
            </a:endParaRP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229600" cy="1143000"/>
          </a:xfrm>
        </p:spPr>
        <p:txBody>
          <a:bodyPr/>
          <a:lstStyle/>
          <a:p>
            <a:pPr algn="l"/>
            <a:r>
              <a:rPr lang="en-US" sz="4000" dirty="0">
                <a:effectLst/>
              </a:rPr>
              <a:t>Pathways of developmental origin</a:t>
            </a:r>
            <a:endParaRPr lang="en-IN" sz="4000" dirty="0">
              <a:effectLst/>
            </a:endParaRPr>
          </a:p>
        </p:txBody>
      </p:sp>
      <p:sp>
        <p:nvSpPr>
          <p:cNvPr id="4" name="Content Placeholder 3"/>
          <p:cNvSpPr>
            <a:spLocks noGrp="1"/>
          </p:cNvSpPr>
          <p:nvPr>
            <p:ph idx="1"/>
          </p:nvPr>
        </p:nvSpPr>
        <p:spPr>
          <a:xfrm>
            <a:off x="381000" y="1219200"/>
            <a:ext cx="4495800" cy="4800600"/>
          </a:xfrm>
          <a:solidFill>
            <a:schemeClr val="bg1">
              <a:alpha val="51000"/>
            </a:schemeClr>
          </a:solidFill>
        </p:spPr>
        <p:txBody>
          <a:bodyPr/>
          <a:lstStyle/>
          <a:p>
            <a:pPr marL="457200" indent="-457200" algn="just">
              <a:buAutoNum type="arabicPeriod"/>
            </a:pPr>
            <a:r>
              <a:rPr lang="en-US" sz="2000" dirty="0">
                <a:solidFill>
                  <a:srgbClr val="00CC66"/>
                </a:solidFill>
                <a:effectLst/>
                <a:latin typeface="Calibri" pitchFamily="34" charset="0"/>
              </a:rPr>
              <a:t>Apical foramen:</a:t>
            </a:r>
          </a:p>
          <a:p>
            <a:pPr marL="457200" indent="-457200" algn="just">
              <a:buFont typeface="Arial" pitchFamily="34" charset="0"/>
              <a:buChar char="•"/>
            </a:pPr>
            <a:r>
              <a:rPr lang="en-IN" sz="2000" dirty="0">
                <a:effectLst/>
                <a:latin typeface="Calibri" pitchFamily="34" charset="0"/>
              </a:rPr>
              <a:t>Principal route of communication between the pulp and the periodontium. </a:t>
            </a:r>
          </a:p>
          <a:p>
            <a:pPr marL="457200" indent="-457200" algn="just">
              <a:buFont typeface="Arial" pitchFamily="34" charset="0"/>
              <a:buChar char="•"/>
            </a:pPr>
            <a:r>
              <a:rPr lang="en-IN" sz="2000" dirty="0">
                <a:effectLst/>
                <a:latin typeface="Calibri" pitchFamily="34" charset="0"/>
              </a:rPr>
              <a:t>Bacterial by products and inflammatory mediators in a diseased pulp may exit readily via the apical foramen- periapical pathosis.  </a:t>
            </a:r>
          </a:p>
          <a:p>
            <a:pPr marL="457200" indent="-457200" algn="just">
              <a:buFont typeface="Arial" pitchFamily="34" charset="0"/>
              <a:buChar char="•"/>
            </a:pPr>
            <a:r>
              <a:rPr lang="en-IN" sz="2000" dirty="0">
                <a:effectLst/>
                <a:latin typeface="Calibri" pitchFamily="34" charset="0"/>
              </a:rPr>
              <a:t>Apex is also a portal of entry of inflammatory elements from deep periodontal pockets to the pulp.</a:t>
            </a:r>
          </a:p>
          <a:p>
            <a:pPr marL="457200" indent="-457200" algn="just">
              <a:buFont typeface="Arial" pitchFamily="34" charset="0"/>
              <a:buChar char="•"/>
            </a:pPr>
            <a:r>
              <a:rPr lang="en-IN" sz="2000" dirty="0">
                <a:effectLst/>
                <a:latin typeface="Calibri" pitchFamily="34" charset="0"/>
              </a:rPr>
              <a:t>Local inflammatory response often associated with bone and root resorption.</a:t>
            </a:r>
          </a:p>
        </p:txBody>
      </p:sp>
      <p:pic>
        <p:nvPicPr>
          <p:cNvPr id="5" name="Picture 4"/>
          <p:cNvPicPr>
            <a:picLocks noChangeAspect="1" noChangeArrowheads="1"/>
          </p:cNvPicPr>
          <p:nvPr/>
        </p:nvPicPr>
        <p:blipFill>
          <a:blip r:embed="rId2"/>
          <a:srcRect l="35391" r="33333"/>
          <a:stretch>
            <a:fillRect/>
          </a:stretch>
        </p:blipFill>
        <p:spPr bwMode="auto">
          <a:xfrm>
            <a:off x="5257800" y="990600"/>
            <a:ext cx="3770142" cy="51054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381000"/>
            <a:ext cx="8382000" cy="4267200"/>
          </a:xfrm>
          <a:solidFill>
            <a:schemeClr val="bg1">
              <a:alpha val="65000"/>
            </a:schemeClr>
          </a:solidFill>
        </p:spPr>
        <p:txBody>
          <a:bodyPr/>
          <a:lstStyle/>
          <a:p>
            <a:pPr algn="just">
              <a:buNone/>
            </a:pPr>
            <a:r>
              <a:rPr lang="en-US" sz="1800" dirty="0">
                <a:effectLst/>
                <a:latin typeface="Calibri" pitchFamily="34" charset="0"/>
              </a:rPr>
              <a:t>2. </a:t>
            </a:r>
            <a:r>
              <a:rPr lang="en-US" sz="1800" dirty="0">
                <a:solidFill>
                  <a:srgbClr val="00CC66"/>
                </a:solidFill>
                <a:effectLst/>
                <a:latin typeface="Calibri" pitchFamily="34" charset="0"/>
              </a:rPr>
              <a:t>Lateral and accessory canals </a:t>
            </a:r>
            <a:r>
              <a:rPr lang="en-US" sz="1800" dirty="0">
                <a:effectLst/>
                <a:latin typeface="Calibri" pitchFamily="34" charset="0"/>
              </a:rPr>
              <a:t>– </a:t>
            </a:r>
          </a:p>
          <a:p>
            <a:pPr algn="just"/>
            <a:r>
              <a:rPr lang="en-IN" sz="1800" dirty="0">
                <a:effectLst/>
                <a:latin typeface="Calibri" pitchFamily="34" charset="0"/>
              </a:rPr>
              <a:t>Lateral and accessory canals can be present anywhere along the root. </a:t>
            </a:r>
          </a:p>
          <a:p>
            <a:pPr algn="just"/>
            <a:r>
              <a:rPr lang="en-IN" sz="1800" dirty="0">
                <a:effectLst/>
                <a:latin typeface="Calibri" pitchFamily="34" charset="0"/>
              </a:rPr>
              <a:t>30–40% of all teeth have lateral or accessory canals and majority - apical third of the root.</a:t>
            </a:r>
          </a:p>
          <a:p>
            <a:pPr algn="just"/>
            <a:r>
              <a:rPr lang="en-IN" sz="1800" dirty="0">
                <a:effectLst/>
                <a:latin typeface="Calibri" pitchFamily="34" charset="0"/>
              </a:rPr>
              <a:t>DeDeus </a:t>
            </a:r>
            <a:r>
              <a:rPr lang="en-IN" sz="1800" b="1" dirty="0">
                <a:solidFill>
                  <a:schemeClr val="accent1"/>
                </a:solidFill>
                <a:effectLst/>
                <a:latin typeface="Calibri" pitchFamily="34" charset="0"/>
              </a:rPr>
              <a:t>[J Endod 1975:1; 361]</a:t>
            </a:r>
            <a:r>
              <a:rPr lang="en-IN" sz="1800" dirty="0">
                <a:effectLst/>
                <a:latin typeface="Calibri" pitchFamily="34" charset="0"/>
              </a:rPr>
              <a:t> found that 17% of teeth presented lateral canals in the apical third of the root, about 9% - middle third, and less than 2% - coronal third. </a:t>
            </a:r>
          </a:p>
          <a:p>
            <a:pPr algn="just"/>
            <a:r>
              <a:rPr lang="en-IN" sz="1800" dirty="0">
                <a:effectLst/>
                <a:latin typeface="Calibri" pitchFamily="34" charset="0"/>
              </a:rPr>
              <a:t>However, it seems that the incidence of periodontal disease associated with lateral canals caused by irritants in the dental pulp is low.</a:t>
            </a:r>
          </a:p>
          <a:p>
            <a:pPr algn="just"/>
            <a:r>
              <a:rPr lang="en-IN" sz="1800" dirty="0">
                <a:effectLst/>
                <a:latin typeface="Calibri" pitchFamily="34" charset="0"/>
              </a:rPr>
              <a:t>Kirkham </a:t>
            </a:r>
            <a:r>
              <a:rPr lang="en-IN" sz="1800" b="1" dirty="0">
                <a:solidFill>
                  <a:schemeClr val="accent1"/>
                </a:solidFill>
                <a:effectLst/>
                <a:latin typeface="Calibri" pitchFamily="34" charset="0"/>
              </a:rPr>
              <a:t>[J Am Dent Assoc 1975: 91: 353]</a:t>
            </a:r>
            <a:r>
              <a:rPr lang="en-IN" sz="1800" dirty="0">
                <a:effectLst/>
                <a:latin typeface="Calibri" pitchFamily="34" charset="0"/>
              </a:rPr>
              <a:t>, studying 1000 human teeth with extensive periodontal disease, found only 2% of lateral canals associated with the involved periodontal pocket.</a:t>
            </a:r>
          </a:p>
        </p:txBody>
      </p:sp>
      <p:pic>
        <p:nvPicPr>
          <p:cNvPr id="3" name="Picture 3"/>
          <p:cNvPicPr>
            <a:picLocks noChangeAspect="1" noChangeArrowheads="1"/>
          </p:cNvPicPr>
          <p:nvPr/>
        </p:nvPicPr>
        <p:blipFill>
          <a:blip r:embed="rId2"/>
          <a:srcRect/>
          <a:stretch>
            <a:fillRect/>
          </a:stretch>
        </p:blipFill>
        <p:spPr bwMode="auto">
          <a:xfrm>
            <a:off x="3614557" y="3886200"/>
            <a:ext cx="5104235" cy="2971799"/>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b="33333"/>
          <a:stretch>
            <a:fillRect/>
          </a:stretch>
        </p:blipFill>
        <p:spPr bwMode="auto">
          <a:xfrm>
            <a:off x="76200" y="6400800"/>
            <a:ext cx="3581400" cy="4572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Contents </a:t>
            </a:r>
            <a:endParaRPr lang="en-IN" dirty="0"/>
          </a:p>
        </p:txBody>
      </p:sp>
      <p:sp>
        <p:nvSpPr>
          <p:cNvPr id="3" name="Content Placeholder 2"/>
          <p:cNvSpPr>
            <a:spLocks noGrp="1"/>
          </p:cNvSpPr>
          <p:nvPr>
            <p:ph idx="1"/>
          </p:nvPr>
        </p:nvSpPr>
        <p:spPr>
          <a:xfrm>
            <a:off x="457200" y="914400"/>
            <a:ext cx="8229600" cy="4800600"/>
          </a:xfrm>
        </p:spPr>
        <p:txBody>
          <a:bodyPr/>
          <a:lstStyle/>
          <a:p>
            <a:pPr algn="just"/>
            <a:r>
              <a:rPr lang="en-US" sz="2000" b="1" dirty="0">
                <a:effectLst/>
              </a:rPr>
              <a:t>Introduction</a:t>
            </a:r>
          </a:p>
          <a:p>
            <a:pPr algn="just"/>
            <a:r>
              <a:rPr lang="en-US" sz="2000" b="1" dirty="0">
                <a:effectLst/>
              </a:rPr>
              <a:t>Pathways of communication between dental pulp and periodontium</a:t>
            </a:r>
          </a:p>
          <a:p>
            <a:pPr algn="just"/>
            <a:r>
              <a:rPr lang="en-US" sz="2000" b="1" dirty="0">
                <a:effectLst/>
              </a:rPr>
              <a:t>Effect of pulp disease and its treatment on the periodontium</a:t>
            </a:r>
          </a:p>
          <a:p>
            <a:pPr algn="just"/>
            <a:r>
              <a:rPr lang="en-US" sz="2000" b="1" dirty="0">
                <a:effectLst/>
              </a:rPr>
              <a:t>Effect of periodontal disease and its treatment on the pulp</a:t>
            </a:r>
          </a:p>
          <a:p>
            <a:pPr algn="just"/>
            <a:r>
              <a:rPr lang="en-US" sz="2000" b="1" dirty="0">
                <a:effectLst/>
              </a:rPr>
              <a:t>Classification of Endo-Perio lesions</a:t>
            </a:r>
          </a:p>
          <a:p>
            <a:pPr algn="just"/>
            <a:r>
              <a:rPr lang="en-US" sz="2000" b="1" dirty="0">
                <a:effectLst/>
              </a:rPr>
              <a:t>Etiological factors</a:t>
            </a:r>
          </a:p>
          <a:p>
            <a:pPr algn="just"/>
            <a:r>
              <a:rPr lang="en-US" sz="2000" b="1" dirty="0">
                <a:effectLst/>
              </a:rPr>
              <a:t>Clinical diagnostic procedures</a:t>
            </a:r>
          </a:p>
          <a:p>
            <a:pPr algn="just"/>
            <a:r>
              <a:rPr lang="en-US" sz="2000" b="1" dirty="0">
                <a:effectLst/>
              </a:rPr>
              <a:t>Individual lesion description</a:t>
            </a:r>
            <a:endParaRPr lang="en-IN" sz="2000" b="1" dirty="0">
              <a:effectLst/>
            </a:endParaRPr>
          </a:p>
          <a:p>
            <a:pPr algn="just"/>
            <a:r>
              <a:rPr lang="en-US" sz="2000" b="1" dirty="0">
                <a:effectLst/>
              </a:rPr>
              <a:t>Alternative treatment modalities</a:t>
            </a:r>
          </a:p>
          <a:p>
            <a:pPr algn="just"/>
            <a:r>
              <a:rPr lang="en-US" sz="2000" b="1" dirty="0">
                <a:effectLst/>
              </a:rPr>
              <a:t>Conclusion</a:t>
            </a:r>
          </a:p>
          <a:p>
            <a:pPr algn="just"/>
            <a:r>
              <a:rPr lang="en-US" sz="2000" b="1" dirty="0">
                <a:effectLst/>
              </a:rPr>
              <a:t>References </a:t>
            </a:r>
          </a:p>
        </p:txBody>
      </p:sp>
      <p:pic>
        <p:nvPicPr>
          <p:cNvPr id="6" name="Picture 4" descr="http://www.joponline.org/na101/home/literatum/publisher/aap/journals/content/jop/2007/jop.2007.78.issue-12/jop.2007.070033/production/images/small/figure1.gif"/>
          <p:cNvPicPr>
            <a:picLocks noChangeAspect="1" noChangeArrowheads="1"/>
          </p:cNvPicPr>
          <p:nvPr/>
        </p:nvPicPr>
        <p:blipFill>
          <a:blip r:embed="rId2"/>
          <a:srcRect/>
          <a:stretch>
            <a:fillRect/>
          </a:stretch>
        </p:blipFill>
        <p:spPr bwMode="auto">
          <a:xfrm>
            <a:off x="2209800" y="5105400"/>
            <a:ext cx="2133600" cy="1752600"/>
          </a:xfrm>
          <a:prstGeom prst="rect">
            <a:avLst/>
          </a:prstGeom>
          <a:noFill/>
        </p:spPr>
      </p:pic>
      <p:pic>
        <p:nvPicPr>
          <p:cNvPr id="7" name="Picture 2" descr="endodontics-44">
            <a:hlinkClick r:id="rId3"/>
          </p:cNvPr>
          <p:cNvPicPr>
            <a:picLocks noChangeAspect="1" noChangeArrowheads="1"/>
          </p:cNvPicPr>
          <p:nvPr/>
        </p:nvPicPr>
        <p:blipFill>
          <a:blip r:embed="rId4"/>
          <a:srcRect/>
          <a:stretch>
            <a:fillRect/>
          </a:stretch>
        </p:blipFill>
        <p:spPr bwMode="auto">
          <a:xfrm>
            <a:off x="0" y="5116944"/>
            <a:ext cx="2209800" cy="1741055"/>
          </a:xfrm>
          <a:prstGeom prst="rect">
            <a:avLst/>
          </a:prstGeom>
          <a:noFill/>
        </p:spPr>
      </p:pic>
      <p:pic>
        <p:nvPicPr>
          <p:cNvPr id="8" name="Picture 5"/>
          <p:cNvPicPr>
            <a:picLocks noChangeAspect="1" noChangeArrowheads="1"/>
          </p:cNvPicPr>
          <p:nvPr/>
        </p:nvPicPr>
        <p:blipFill>
          <a:blip r:embed="rId5" cstate="print"/>
          <a:srcRect/>
          <a:stretch>
            <a:fillRect/>
          </a:stretch>
        </p:blipFill>
        <p:spPr bwMode="auto">
          <a:xfrm>
            <a:off x="6515100" y="5105400"/>
            <a:ext cx="2628900" cy="1752600"/>
          </a:xfrm>
          <a:prstGeom prst="rect">
            <a:avLst/>
          </a:prstGeom>
          <a:noFill/>
          <a:ln w="9525">
            <a:noFill/>
            <a:miter lim="800000"/>
            <a:headEnd/>
            <a:tailEnd/>
          </a:ln>
          <a:effectLst/>
        </p:spPr>
      </p:pic>
      <p:pic>
        <p:nvPicPr>
          <p:cNvPr id="30721" name="Picture 1"/>
          <p:cNvPicPr>
            <a:picLocks noChangeAspect="1" noChangeArrowheads="1"/>
          </p:cNvPicPr>
          <p:nvPr/>
        </p:nvPicPr>
        <p:blipFill>
          <a:blip r:embed="rId6" cstate="print"/>
          <a:srcRect/>
          <a:stretch>
            <a:fillRect/>
          </a:stretch>
        </p:blipFill>
        <p:spPr bwMode="auto">
          <a:xfrm>
            <a:off x="4343399" y="5105400"/>
            <a:ext cx="2209801" cy="1752600"/>
          </a:xfrm>
          <a:prstGeom prst="rect">
            <a:avLst/>
          </a:prstGeom>
          <a:noFill/>
          <a:ln w="9525">
            <a:noFill/>
            <a:miter lim="800000"/>
            <a:headEnd/>
            <a:tailEnd/>
          </a:ln>
          <a:effectLst/>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2" descr="C:\Documents and Settings\Dr.Joan Maria Roshan\Desktop\New Folder\a.jpg"/>
          <p:cNvPicPr>
            <a:picLocks noChangeAspect="1" noChangeArrowheads="1"/>
          </p:cNvPicPr>
          <p:nvPr/>
        </p:nvPicPr>
        <p:blipFill>
          <a:blip r:embed="rId2"/>
          <a:srcRect/>
          <a:stretch>
            <a:fillRect/>
          </a:stretch>
        </p:blipFill>
        <p:spPr bwMode="auto">
          <a:xfrm>
            <a:off x="5410200" y="5065712"/>
            <a:ext cx="3580936" cy="1792288"/>
          </a:xfrm>
          <a:prstGeom prst="rect">
            <a:avLst/>
          </a:prstGeom>
          <a:noFill/>
        </p:spPr>
      </p:pic>
      <p:pic>
        <p:nvPicPr>
          <p:cNvPr id="3" name="Picture 2"/>
          <p:cNvPicPr>
            <a:picLocks noChangeAspect="1" noChangeArrowheads="1"/>
          </p:cNvPicPr>
          <p:nvPr/>
        </p:nvPicPr>
        <p:blipFill>
          <a:blip r:embed="rId3"/>
          <a:srcRect r="62140" b="5801"/>
          <a:stretch>
            <a:fillRect/>
          </a:stretch>
        </p:blipFill>
        <p:spPr bwMode="auto">
          <a:xfrm>
            <a:off x="4572000" y="96982"/>
            <a:ext cx="4572000" cy="5237018"/>
          </a:xfrm>
          <a:prstGeom prst="rect">
            <a:avLst/>
          </a:prstGeom>
          <a:noFill/>
          <a:ln w="9525">
            <a:noFill/>
            <a:miter lim="800000"/>
            <a:headEnd/>
            <a:tailEnd/>
          </a:ln>
          <a:effectLst/>
        </p:spPr>
      </p:pic>
      <p:sp>
        <p:nvSpPr>
          <p:cNvPr id="4" name="Content Placeholder 3"/>
          <p:cNvSpPr>
            <a:spLocks noGrp="1"/>
          </p:cNvSpPr>
          <p:nvPr>
            <p:ph idx="1"/>
          </p:nvPr>
        </p:nvSpPr>
        <p:spPr>
          <a:xfrm>
            <a:off x="457200" y="381000"/>
            <a:ext cx="4648200" cy="6096000"/>
          </a:xfrm>
          <a:solidFill>
            <a:schemeClr val="bg1">
              <a:alpha val="65000"/>
            </a:schemeClr>
          </a:solidFill>
        </p:spPr>
        <p:txBody>
          <a:bodyPr/>
          <a:lstStyle/>
          <a:p>
            <a:pPr algn="just"/>
            <a:r>
              <a:rPr lang="en-IN" sz="1800" dirty="0">
                <a:solidFill>
                  <a:srgbClr val="00CC66"/>
                </a:solidFill>
                <a:effectLst/>
                <a:latin typeface="Calibri" pitchFamily="34" charset="0"/>
              </a:rPr>
              <a:t>Accessory canals</a:t>
            </a:r>
            <a:r>
              <a:rPr lang="en-IN" sz="1800" dirty="0">
                <a:effectLst/>
                <a:latin typeface="Calibri" pitchFamily="34" charset="0"/>
              </a:rPr>
              <a:t> contain connective tissue and blood vessels that connect the circulatory system of the pulp with that of the periodontium. </a:t>
            </a:r>
          </a:p>
          <a:p>
            <a:pPr algn="just"/>
            <a:r>
              <a:rPr lang="en-IN" sz="1800" dirty="0">
                <a:effectLst/>
                <a:latin typeface="Calibri" pitchFamily="34" charset="0"/>
              </a:rPr>
              <a:t>However, not all these canals extend the full length from the pulp chamber to the floor of the furcation. </a:t>
            </a:r>
            <a:r>
              <a:rPr lang="en-IN" sz="1800" b="1" dirty="0">
                <a:solidFill>
                  <a:schemeClr val="accent1"/>
                </a:solidFill>
                <a:effectLst/>
                <a:latin typeface="Calibri" pitchFamily="34" charset="0"/>
              </a:rPr>
              <a:t>[J Endod 1987: 13; 176]</a:t>
            </a:r>
            <a:r>
              <a:rPr lang="en-IN" sz="1800" dirty="0">
                <a:effectLst/>
                <a:latin typeface="Calibri" pitchFamily="34" charset="0"/>
              </a:rPr>
              <a:t> </a:t>
            </a:r>
          </a:p>
          <a:p>
            <a:pPr algn="just"/>
            <a:r>
              <a:rPr lang="en-IN" sz="1800" dirty="0">
                <a:effectLst/>
                <a:latin typeface="Calibri" pitchFamily="34" charset="0"/>
              </a:rPr>
              <a:t>Incidence - 23% to 76% </a:t>
            </a:r>
            <a:r>
              <a:rPr lang="en-IN" sz="1800" b="1" dirty="0">
                <a:solidFill>
                  <a:schemeClr val="accent1"/>
                </a:solidFill>
                <a:effectLst/>
                <a:latin typeface="Calibri" pitchFamily="34" charset="0"/>
              </a:rPr>
              <a:t>[Endod Topics 2006] </a:t>
            </a:r>
            <a:endParaRPr lang="en-IN" sz="1800" dirty="0">
              <a:effectLst/>
              <a:latin typeface="Calibri" pitchFamily="34" charset="0"/>
            </a:endParaRPr>
          </a:p>
          <a:p>
            <a:pPr algn="just"/>
            <a:r>
              <a:rPr lang="en-IN" sz="1800" dirty="0">
                <a:effectLst/>
                <a:latin typeface="Calibri" pitchFamily="34" charset="0"/>
              </a:rPr>
              <a:t>Accessory canals - furcation of molars - direct pathway of communication between the pulp and the periodontium. </a:t>
            </a:r>
          </a:p>
          <a:p>
            <a:pPr algn="just"/>
            <a:r>
              <a:rPr lang="en-IN" sz="1800" dirty="0">
                <a:effectLst/>
                <a:latin typeface="Calibri" pitchFamily="34" charset="0"/>
              </a:rPr>
              <a:t>Seltzer et al. </a:t>
            </a:r>
            <a:r>
              <a:rPr lang="en-IN" sz="1800" b="1" dirty="0">
                <a:solidFill>
                  <a:schemeClr val="accent1"/>
                </a:solidFill>
                <a:effectLst/>
                <a:latin typeface="Calibri" pitchFamily="34" charset="0"/>
              </a:rPr>
              <a:t>[OOOOE 1963]</a:t>
            </a:r>
            <a:r>
              <a:rPr lang="en-IN" sz="1800" dirty="0">
                <a:effectLst/>
                <a:latin typeface="Calibri" pitchFamily="34" charset="0"/>
              </a:rPr>
              <a:t> reported that pulpal inflammation – Inflammatory reaction in the interradicular periodontal tissues. </a:t>
            </a:r>
          </a:p>
          <a:p>
            <a:pPr algn="just"/>
            <a:r>
              <a:rPr lang="en-IN" sz="1800" dirty="0">
                <a:effectLst/>
                <a:latin typeface="Calibri" pitchFamily="34" charset="0"/>
              </a:rPr>
              <a:t>Potential pathway for the spread of microorganisms and their toxic by-products from the pulp to the PDL and vice versa - inflammatory process.</a:t>
            </a:r>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609600"/>
            <a:ext cx="8229600" cy="3810000"/>
          </a:xfrm>
          <a:solidFill>
            <a:schemeClr val="bg1">
              <a:alpha val="49000"/>
            </a:schemeClr>
          </a:solidFill>
        </p:spPr>
        <p:txBody>
          <a:bodyPr/>
          <a:lstStyle/>
          <a:p>
            <a:pPr algn="just"/>
            <a:r>
              <a:rPr lang="en-IN" sz="2000" dirty="0">
                <a:effectLst/>
                <a:latin typeface="Calibri" pitchFamily="34" charset="0"/>
              </a:rPr>
              <a:t>Clinically lateral canals are very difficult to detect.</a:t>
            </a:r>
          </a:p>
          <a:p>
            <a:pPr algn="just"/>
            <a:r>
              <a:rPr lang="en-US" sz="2000" dirty="0">
                <a:effectLst/>
                <a:latin typeface="Calibri" pitchFamily="34" charset="0"/>
              </a:rPr>
              <a:t>According to </a:t>
            </a:r>
            <a:r>
              <a:rPr lang="en-US" sz="2000" dirty="0">
                <a:solidFill>
                  <a:srgbClr val="00CC66"/>
                </a:solidFill>
                <a:effectLst/>
                <a:latin typeface="Calibri" pitchFamily="34" charset="0"/>
              </a:rPr>
              <a:t>Pineda &amp; Kuttler </a:t>
            </a:r>
            <a:r>
              <a:rPr lang="en-US" sz="2000" dirty="0">
                <a:effectLst/>
                <a:latin typeface="Calibri" pitchFamily="34" charset="0"/>
              </a:rPr>
              <a:t>– 2 view radiographs can identify upto 30% of lateral canals and standard radiographs about 8%.</a:t>
            </a:r>
          </a:p>
          <a:p>
            <a:pPr algn="just">
              <a:buNone/>
            </a:pPr>
            <a:endParaRPr lang="en-US" sz="2000" dirty="0">
              <a:effectLst/>
              <a:latin typeface="Calibri" pitchFamily="34" charset="0"/>
            </a:endParaRPr>
          </a:p>
          <a:p>
            <a:pPr algn="just"/>
            <a:r>
              <a:rPr lang="en-US" sz="2000" dirty="0">
                <a:effectLst/>
                <a:latin typeface="Calibri" pitchFamily="34" charset="0"/>
              </a:rPr>
              <a:t>Several clinical aids may be helpful for identification of lateral and accessory canals:</a:t>
            </a:r>
          </a:p>
          <a:p>
            <a:pPr marL="457200" indent="-457200" algn="just">
              <a:buAutoNum type="arabicPeriod"/>
            </a:pPr>
            <a:r>
              <a:rPr lang="en-US" sz="2000" dirty="0">
                <a:effectLst/>
                <a:latin typeface="Calibri" pitchFamily="34" charset="0"/>
              </a:rPr>
              <a:t>Radiographic image of a </a:t>
            </a:r>
            <a:r>
              <a:rPr lang="en-US" sz="2000" dirty="0">
                <a:solidFill>
                  <a:srgbClr val="00CC66"/>
                </a:solidFill>
                <a:effectLst/>
                <a:latin typeface="Calibri" pitchFamily="34" charset="0"/>
              </a:rPr>
              <a:t>discrete lateral lesion </a:t>
            </a:r>
            <a:r>
              <a:rPr lang="en-US" sz="2000" dirty="0">
                <a:effectLst/>
                <a:latin typeface="Calibri" pitchFamily="34" charset="0"/>
              </a:rPr>
              <a:t>associated with a necrotic pulp</a:t>
            </a:r>
          </a:p>
          <a:p>
            <a:pPr marL="457200" indent="-457200" algn="just">
              <a:buAutoNum type="arabicPeriod"/>
            </a:pPr>
            <a:r>
              <a:rPr lang="en-US" sz="2000" dirty="0">
                <a:effectLst/>
                <a:latin typeface="Calibri" pitchFamily="34" charset="0"/>
              </a:rPr>
              <a:t>Radiographic identification of a </a:t>
            </a:r>
            <a:r>
              <a:rPr lang="en-US" sz="2000" dirty="0">
                <a:solidFill>
                  <a:srgbClr val="00CC66"/>
                </a:solidFill>
                <a:effectLst/>
                <a:latin typeface="Calibri" pitchFamily="34" charset="0"/>
              </a:rPr>
              <a:t>“notch” on lateral root surface</a:t>
            </a:r>
          </a:p>
          <a:p>
            <a:pPr marL="457200" indent="-457200" algn="just">
              <a:buAutoNum type="arabicPeriod"/>
            </a:pPr>
            <a:r>
              <a:rPr lang="en-US" sz="2000" dirty="0">
                <a:effectLst/>
                <a:latin typeface="Calibri" pitchFamily="34" charset="0"/>
              </a:rPr>
              <a:t>Demonstration of </a:t>
            </a:r>
            <a:r>
              <a:rPr lang="en-US" sz="2000" dirty="0">
                <a:solidFill>
                  <a:srgbClr val="00CC66"/>
                </a:solidFill>
                <a:effectLst/>
                <a:latin typeface="Calibri" pitchFamily="34" charset="0"/>
              </a:rPr>
              <a:t>root canal filling material or sealer </a:t>
            </a:r>
            <a:r>
              <a:rPr lang="en-US" sz="2000" dirty="0">
                <a:effectLst/>
                <a:latin typeface="Calibri" pitchFamily="34" charset="0"/>
              </a:rPr>
              <a:t>extruding through the patent orifices.   </a:t>
            </a:r>
            <a:endParaRPr lang="en-IN" sz="2000" dirty="0">
              <a:effectLst/>
              <a:latin typeface="Calibri" pitchFamily="34" charset="0"/>
            </a:endParaRPr>
          </a:p>
        </p:txBody>
      </p:sp>
      <p:pic>
        <p:nvPicPr>
          <p:cNvPr id="8194" name="Picture 2" descr="http://www.dentistrytoday.com/Media/EditLiveJava/0411_buchanan_02.jpg"/>
          <p:cNvPicPr>
            <a:picLocks noChangeAspect="1" noChangeArrowheads="1"/>
          </p:cNvPicPr>
          <p:nvPr/>
        </p:nvPicPr>
        <p:blipFill>
          <a:blip r:embed="rId2"/>
          <a:srcRect/>
          <a:stretch>
            <a:fillRect/>
          </a:stretch>
        </p:blipFill>
        <p:spPr bwMode="auto">
          <a:xfrm>
            <a:off x="6019800" y="4124324"/>
            <a:ext cx="2667000" cy="2733676"/>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l="64198" r="7226"/>
          <a:stretch>
            <a:fillRect/>
          </a:stretch>
        </p:blipFill>
        <p:spPr bwMode="auto">
          <a:xfrm>
            <a:off x="5084634" y="279944"/>
            <a:ext cx="4059366" cy="5358856"/>
          </a:xfrm>
          <a:prstGeom prst="rect">
            <a:avLst/>
          </a:prstGeom>
          <a:noFill/>
          <a:ln w="9525">
            <a:noFill/>
            <a:miter lim="800000"/>
            <a:headEnd/>
            <a:tailEnd/>
          </a:ln>
          <a:effectLst/>
        </p:spPr>
      </p:pic>
      <p:sp>
        <p:nvSpPr>
          <p:cNvPr id="4" name="Content Placeholder 3"/>
          <p:cNvSpPr>
            <a:spLocks noGrp="1"/>
          </p:cNvSpPr>
          <p:nvPr>
            <p:ph idx="1"/>
          </p:nvPr>
        </p:nvSpPr>
        <p:spPr>
          <a:xfrm>
            <a:off x="457200" y="228600"/>
            <a:ext cx="5105400" cy="6096000"/>
          </a:xfrm>
          <a:solidFill>
            <a:schemeClr val="bg1">
              <a:alpha val="66000"/>
            </a:schemeClr>
          </a:solidFill>
        </p:spPr>
        <p:txBody>
          <a:bodyPr/>
          <a:lstStyle/>
          <a:p>
            <a:pPr algn="just">
              <a:buNone/>
            </a:pPr>
            <a:r>
              <a:rPr lang="en-US" sz="1800" dirty="0">
                <a:solidFill>
                  <a:srgbClr val="00CC66"/>
                </a:solidFill>
                <a:effectLst/>
                <a:latin typeface="Calibri" pitchFamily="34" charset="0"/>
              </a:rPr>
              <a:t>3.</a:t>
            </a:r>
            <a:r>
              <a:rPr lang="en-US" sz="1800" dirty="0">
                <a:effectLst/>
                <a:latin typeface="Calibri" pitchFamily="34" charset="0"/>
              </a:rPr>
              <a:t> </a:t>
            </a:r>
            <a:r>
              <a:rPr lang="en-US" sz="1800" dirty="0">
                <a:solidFill>
                  <a:srgbClr val="00CC66"/>
                </a:solidFill>
                <a:effectLst/>
                <a:latin typeface="Calibri" pitchFamily="34" charset="0"/>
              </a:rPr>
              <a:t>Dentinal tubules – </a:t>
            </a:r>
          </a:p>
          <a:p>
            <a:pPr algn="just"/>
            <a:r>
              <a:rPr lang="en-US" sz="1800" dirty="0">
                <a:effectLst/>
                <a:latin typeface="Calibri" pitchFamily="34" charset="0"/>
              </a:rPr>
              <a:t>Via patent dentinal tubules if the cementum layer is interrupted.</a:t>
            </a:r>
            <a:endParaRPr lang="en-IN" sz="1800" dirty="0">
              <a:effectLst/>
              <a:latin typeface="Calibri" pitchFamily="34" charset="0"/>
            </a:endParaRPr>
          </a:p>
          <a:p>
            <a:pPr algn="just"/>
            <a:r>
              <a:rPr lang="en-IN" sz="1800" dirty="0">
                <a:solidFill>
                  <a:srgbClr val="00CC66"/>
                </a:solidFill>
                <a:effectLst/>
                <a:latin typeface="Calibri" pitchFamily="34" charset="0"/>
              </a:rPr>
              <a:t>Exposure of dentinal tubules </a:t>
            </a:r>
            <a:r>
              <a:rPr lang="en-IN" sz="1800" dirty="0">
                <a:effectLst/>
                <a:latin typeface="Calibri" pitchFamily="34" charset="0"/>
              </a:rPr>
              <a:t>- due to developmental defects, disease processes, or periodontal or surgical procedures. </a:t>
            </a:r>
          </a:p>
          <a:p>
            <a:pPr algn="just"/>
            <a:r>
              <a:rPr lang="en-IN" sz="1800" dirty="0">
                <a:effectLst/>
                <a:latin typeface="Calibri" pitchFamily="34" charset="0"/>
              </a:rPr>
              <a:t>Radicular dentin tubules extend from the pulp to the </a:t>
            </a:r>
            <a:r>
              <a:rPr lang="en-IN" sz="1800" dirty="0" err="1">
                <a:effectLst/>
                <a:latin typeface="Calibri" pitchFamily="34" charset="0"/>
              </a:rPr>
              <a:t>cemento</a:t>
            </a:r>
            <a:r>
              <a:rPr lang="en-IN" sz="1800" dirty="0">
                <a:effectLst/>
                <a:latin typeface="Calibri" pitchFamily="34" charset="0"/>
              </a:rPr>
              <a:t>-dentinal junction (CDJ).</a:t>
            </a:r>
          </a:p>
          <a:p>
            <a:pPr algn="just"/>
            <a:r>
              <a:rPr lang="en-IN" sz="1800" dirty="0">
                <a:effectLst/>
                <a:latin typeface="Calibri" pitchFamily="34" charset="0"/>
              </a:rPr>
              <a:t>Run a relatively straight course.</a:t>
            </a:r>
          </a:p>
          <a:p>
            <a:pPr algn="just"/>
            <a:r>
              <a:rPr lang="en-IN" sz="1800" dirty="0">
                <a:solidFill>
                  <a:srgbClr val="00CC66"/>
                </a:solidFill>
                <a:effectLst/>
                <a:latin typeface="Calibri" pitchFamily="34" charset="0"/>
              </a:rPr>
              <a:t>Diameter</a:t>
            </a:r>
            <a:r>
              <a:rPr lang="en-IN" sz="1800" dirty="0">
                <a:effectLst/>
                <a:latin typeface="Calibri" pitchFamily="34" charset="0"/>
              </a:rPr>
              <a:t> - 1 mm in the periphery to 3 mm near the pulp.</a:t>
            </a:r>
          </a:p>
          <a:p>
            <a:pPr algn="just"/>
            <a:r>
              <a:rPr lang="en-IN" sz="1800" dirty="0">
                <a:effectLst/>
                <a:latin typeface="Calibri" pitchFamily="34" charset="0"/>
              </a:rPr>
              <a:t>Tubular lumen decreases with age or as a response to chronic low-grade stimuli causing apposition of highly mineralized peritubular dentin.</a:t>
            </a:r>
          </a:p>
          <a:p>
            <a:pPr algn="just"/>
            <a:r>
              <a:rPr lang="en-IN" sz="1800" dirty="0">
                <a:solidFill>
                  <a:srgbClr val="00CC66"/>
                </a:solidFill>
                <a:effectLst/>
                <a:latin typeface="Calibri" pitchFamily="34" charset="0"/>
              </a:rPr>
              <a:t>Density</a:t>
            </a:r>
            <a:r>
              <a:rPr lang="en-IN" sz="1800" dirty="0">
                <a:effectLst/>
                <a:latin typeface="Calibri" pitchFamily="34" charset="0"/>
              </a:rPr>
              <a:t> of dentin tubules varies from approximately 15 000/mm sq. at the CDJ in the cervical portion of the root - 8000 near the apex, whereas at the pulpal ends the number increases to 57 000/ sq mm.</a:t>
            </a:r>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76200"/>
            <a:ext cx="8077200" cy="3962400"/>
          </a:xfrm>
          <a:solidFill>
            <a:schemeClr val="bg1">
              <a:alpha val="66000"/>
            </a:schemeClr>
          </a:solidFill>
        </p:spPr>
        <p:txBody>
          <a:bodyPr/>
          <a:lstStyle/>
          <a:p>
            <a:pPr algn="just">
              <a:buNone/>
            </a:pPr>
            <a:endParaRPr lang="en-US" sz="1800" dirty="0">
              <a:effectLst/>
              <a:latin typeface="Calibri" pitchFamily="34" charset="0"/>
            </a:endParaRPr>
          </a:p>
          <a:p>
            <a:pPr algn="just"/>
            <a:r>
              <a:rPr lang="en-IN" sz="1800" dirty="0">
                <a:effectLst/>
                <a:latin typeface="Calibri" pitchFamily="34" charset="0"/>
              </a:rPr>
              <a:t>When the cementum and enamel do not meet at the CEJ, these tubules remain exposed, thus creating pathways of communication between the pulp and the periodontal ligament. </a:t>
            </a:r>
          </a:p>
          <a:p>
            <a:pPr algn="just"/>
            <a:r>
              <a:rPr lang="en-IN" sz="1800" dirty="0">
                <a:solidFill>
                  <a:srgbClr val="00CC66"/>
                </a:solidFill>
                <a:effectLst/>
                <a:latin typeface="Calibri" pitchFamily="34" charset="0"/>
              </a:rPr>
              <a:t>Cervical dentin hypersensitivity </a:t>
            </a:r>
            <a:r>
              <a:rPr lang="en-IN" sz="1800" dirty="0">
                <a:effectLst/>
                <a:latin typeface="Calibri" pitchFamily="34" charset="0"/>
              </a:rPr>
              <a:t>is a classic example of such tubular exposure</a:t>
            </a:r>
          </a:p>
          <a:p>
            <a:pPr algn="just"/>
            <a:r>
              <a:rPr lang="en-IN" sz="1800" dirty="0">
                <a:effectLst/>
                <a:latin typeface="Calibri" pitchFamily="34" charset="0"/>
              </a:rPr>
              <a:t>SEM studies - dentin exposure at the CEJ - 18% of teeth in general and in 25% of anterior teeth in particular. </a:t>
            </a:r>
            <a:r>
              <a:rPr lang="en-IN" sz="1800" b="1" dirty="0">
                <a:solidFill>
                  <a:schemeClr val="accent1"/>
                </a:solidFill>
                <a:effectLst/>
                <a:latin typeface="Calibri" pitchFamily="34" charset="0"/>
              </a:rPr>
              <a:t>[Rotstein et al. Endodontic Topics 2006].</a:t>
            </a:r>
            <a:r>
              <a:rPr lang="en-IN" sz="1800" dirty="0">
                <a:effectLst/>
                <a:latin typeface="Calibri" pitchFamily="34" charset="0"/>
              </a:rPr>
              <a:t> </a:t>
            </a:r>
          </a:p>
          <a:p>
            <a:pPr algn="just"/>
            <a:r>
              <a:rPr lang="en-IN" sz="1800" dirty="0">
                <a:effectLst/>
                <a:latin typeface="Calibri" pitchFamily="34" charset="0"/>
              </a:rPr>
              <a:t>Same tooth may have different CEJ characteristics presenting dentin exposure on one side while the other sides are covered with cementum. </a:t>
            </a:r>
          </a:p>
          <a:p>
            <a:pPr algn="just"/>
            <a:r>
              <a:rPr lang="en-IN" sz="1800" dirty="0">
                <a:effectLst/>
                <a:latin typeface="Calibri" pitchFamily="34" charset="0"/>
              </a:rPr>
              <a:t>This area becomes important in assessing the progression of endodontic pathogens, as well as the effect of root scaling and planing on cementum integrity, trauma, and bleaching-induced pathosis.</a:t>
            </a:r>
          </a:p>
        </p:txBody>
      </p:sp>
      <p:pic>
        <p:nvPicPr>
          <p:cNvPr id="7170" name="Picture 2"/>
          <p:cNvPicPr>
            <a:picLocks noChangeAspect="1" noChangeArrowheads="1"/>
          </p:cNvPicPr>
          <p:nvPr/>
        </p:nvPicPr>
        <p:blipFill>
          <a:blip r:embed="rId3"/>
          <a:srcRect/>
          <a:stretch>
            <a:fillRect/>
          </a:stretch>
        </p:blipFill>
        <p:spPr bwMode="auto">
          <a:xfrm>
            <a:off x="152400" y="3810000"/>
            <a:ext cx="5297388" cy="3048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5334001" y="6096000"/>
            <a:ext cx="3810000" cy="7620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Horizontal Scroll 3"/>
          <p:cNvSpPr/>
          <p:nvPr/>
        </p:nvSpPr>
        <p:spPr bwMode="auto">
          <a:xfrm>
            <a:off x="457200" y="1295400"/>
            <a:ext cx="8001000" cy="3505200"/>
          </a:xfrm>
          <a:prstGeom prst="horizontalScroll">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2" name="Title 1"/>
          <p:cNvSpPr>
            <a:spLocks noGrp="1"/>
          </p:cNvSpPr>
          <p:nvPr>
            <p:ph type="title"/>
          </p:nvPr>
        </p:nvSpPr>
        <p:spPr/>
        <p:txBody>
          <a:bodyPr/>
          <a:lstStyle/>
          <a:p>
            <a:r>
              <a:rPr lang="en-US" sz="4000" dirty="0">
                <a:effectLst/>
              </a:rPr>
              <a:t>Pathways Of Pathological Origin</a:t>
            </a:r>
            <a:endParaRPr lang="en-IN" sz="4000" dirty="0">
              <a:effectLst/>
            </a:endParaRPr>
          </a:p>
        </p:txBody>
      </p:sp>
      <p:sp>
        <p:nvSpPr>
          <p:cNvPr id="3" name="Content Placeholder 2"/>
          <p:cNvSpPr>
            <a:spLocks noGrp="1"/>
          </p:cNvSpPr>
          <p:nvPr>
            <p:ph idx="1"/>
          </p:nvPr>
        </p:nvSpPr>
        <p:spPr>
          <a:xfrm>
            <a:off x="1066800" y="2133600"/>
            <a:ext cx="7467600" cy="2971800"/>
          </a:xfrm>
        </p:spPr>
        <p:txBody>
          <a:bodyPr/>
          <a:lstStyle/>
          <a:p>
            <a:pPr algn="just">
              <a:buClr>
                <a:schemeClr val="accent4">
                  <a:lumMod val="10000"/>
                </a:schemeClr>
              </a:buClr>
            </a:pPr>
            <a:r>
              <a:rPr lang="en-US" sz="2400" dirty="0">
                <a:solidFill>
                  <a:schemeClr val="bg1"/>
                </a:solidFill>
                <a:effectLst/>
                <a:latin typeface="Calibri" pitchFamily="34" charset="0"/>
              </a:rPr>
              <a:t>Empty spaces on root created by Sharpey’s fibers</a:t>
            </a:r>
          </a:p>
          <a:p>
            <a:pPr algn="just">
              <a:buClr>
                <a:schemeClr val="accent4">
                  <a:lumMod val="10000"/>
                </a:schemeClr>
              </a:buClr>
            </a:pPr>
            <a:r>
              <a:rPr lang="en-US" sz="2400" dirty="0">
                <a:solidFill>
                  <a:schemeClr val="bg1"/>
                </a:solidFill>
                <a:effectLst/>
                <a:latin typeface="Calibri" pitchFamily="34" charset="0"/>
              </a:rPr>
              <a:t>Root fractures following trauma</a:t>
            </a:r>
          </a:p>
          <a:p>
            <a:pPr algn="just">
              <a:buClr>
                <a:schemeClr val="accent4">
                  <a:lumMod val="10000"/>
                </a:schemeClr>
              </a:buClr>
            </a:pPr>
            <a:r>
              <a:rPr lang="en-US" sz="2400" dirty="0">
                <a:solidFill>
                  <a:schemeClr val="bg1"/>
                </a:solidFill>
                <a:effectLst/>
                <a:latin typeface="Calibri" pitchFamily="34" charset="0"/>
              </a:rPr>
              <a:t>Idiopathic resorption – Internal and external</a:t>
            </a:r>
          </a:p>
          <a:p>
            <a:pPr algn="just">
              <a:buClr>
                <a:schemeClr val="accent4">
                  <a:lumMod val="10000"/>
                </a:schemeClr>
              </a:buClr>
            </a:pPr>
            <a:r>
              <a:rPr lang="en-US" sz="2400" dirty="0">
                <a:solidFill>
                  <a:schemeClr val="bg1"/>
                </a:solidFill>
                <a:effectLst/>
                <a:latin typeface="Calibri" pitchFamily="34" charset="0"/>
              </a:rPr>
              <a:t>Loss of cementum due to external irritants</a:t>
            </a:r>
          </a:p>
          <a:p>
            <a:pPr algn="just">
              <a:buClr>
                <a:schemeClr val="accent4">
                  <a:lumMod val="10000"/>
                </a:schemeClr>
              </a:buClr>
            </a:pPr>
            <a:r>
              <a:rPr lang="en-US" sz="2400" dirty="0">
                <a:solidFill>
                  <a:schemeClr val="bg1"/>
                </a:solidFill>
                <a:effectLst/>
                <a:latin typeface="Calibri" pitchFamily="34" charset="0"/>
              </a:rPr>
              <a:t>Hypophosphatasia </a:t>
            </a:r>
            <a:endParaRPr lang="en-IN" sz="2400" dirty="0">
              <a:solidFill>
                <a:schemeClr val="bg1"/>
              </a:solidFill>
              <a:effectLst/>
              <a:latin typeface="Calibri"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Horizontal Scroll 3"/>
          <p:cNvSpPr/>
          <p:nvPr/>
        </p:nvSpPr>
        <p:spPr bwMode="auto">
          <a:xfrm>
            <a:off x="457200" y="1219200"/>
            <a:ext cx="8001000" cy="3505200"/>
          </a:xfrm>
          <a:prstGeom prst="horizontalScroll">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6" name="Content Placeholder 2"/>
          <p:cNvSpPr txBox="1">
            <a:spLocks/>
          </p:cNvSpPr>
          <p:nvPr/>
        </p:nvSpPr>
        <p:spPr bwMode="auto">
          <a:xfrm>
            <a:off x="1066800" y="1752600"/>
            <a:ext cx="70866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Exposure of dentinal tubules following root planing</a:t>
            </a: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Accidental root perforations during endodontic procedures</a:t>
            </a: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Root fractures caused due to endodontic procedures</a:t>
            </a: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Teeth restored due to intracanal post are more prone to fracture.</a:t>
            </a:r>
            <a:endParaRPr kumimoji="0" lang="en-IN" sz="2400" b="0" i="0" u="none" strike="noStrike" kern="0" cap="none" spc="0" normalizeH="0" baseline="0" noProof="0" dirty="0">
              <a:ln>
                <a:noFill/>
              </a:ln>
              <a:solidFill>
                <a:schemeClr val="bg1"/>
              </a:solidFill>
              <a:effectLst/>
              <a:uLnTx/>
              <a:uFillTx/>
              <a:latin typeface="Calibri" pitchFamily="34" charset="0"/>
              <a:ea typeface="+mn-ea"/>
              <a:cs typeface="+mn-cs"/>
            </a:endParaRPr>
          </a:p>
        </p:txBody>
      </p:sp>
      <p:sp>
        <p:nvSpPr>
          <p:cNvPr id="8" name="Title 1"/>
          <p:cNvSpPr txBox="1">
            <a:spLocks/>
          </p:cNvSpPr>
          <p:nvPr/>
        </p:nvSpPr>
        <p:spPr bwMode="auto">
          <a:xfrm>
            <a:off x="304800" y="228600"/>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mj-lt"/>
                <a:ea typeface="+mj-ea"/>
                <a:cs typeface="+mj-cs"/>
              </a:rPr>
              <a:t>Pathways Of Iatrogenic Origin</a:t>
            </a:r>
            <a:endParaRPr kumimoji="0" lang="en-IN"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sz="4000" dirty="0"/>
              <a:t>PULPAL PERIODONTAL INTERRELATIONSHIP</a:t>
            </a:r>
            <a:endParaRPr lang="en-IN" sz="4000" dirty="0"/>
          </a:p>
        </p:txBody>
      </p:sp>
      <p:sp>
        <p:nvSpPr>
          <p:cNvPr id="3" name="Content Placeholder 2"/>
          <p:cNvSpPr>
            <a:spLocks noGrp="1"/>
          </p:cNvSpPr>
          <p:nvPr>
            <p:ph idx="1"/>
          </p:nvPr>
        </p:nvSpPr>
        <p:spPr>
          <a:xfrm>
            <a:off x="457200" y="1981200"/>
            <a:ext cx="8229600" cy="3886200"/>
          </a:xfrm>
          <a:solidFill>
            <a:schemeClr val="accent1">
              <a:lumMod val="75000"/>
              <a:alpha val="51000"/>
            </a:schemeClr>
          </a:solidFill>
        </p:spPr>
        <p:txBody>
          <a:bodyPr/>
          <a:lstStyle/>
          <a:p>
            <a:pPr algn="just"/>
            <a:r>
              <a:rPr lang="en-IN" sz="2000" dirty="0">
                <a:effectLst/>
                <a:latin typeface="Calibri" pitchFamily="34" charset="0"/>
              </a:rPr>
              <a:t>When the pulp becomes inflamed/infected, it elicits an inflammatory response of the periodontal ligament at the apical foramen and/or adjacent to openings of lateral &amp; accessory canals.</a:t>
            </a:r>
          </a:p>
          <a:p>
            <a:pPr algn="just"/>
            <a:r>
              <a:rPr lang="en-IN" sz="2000" dirty="0">
                <a:effectLst/>
                <a:latin typeface="Calibri" pitchFamily="34" charset="0"/>
              </a:rPr>
              <a:t>Inflammatory mediators, bacterial by-products, toxic irritants may leach out through the apex, lateral and accessory canals, and dentinal tubules – periodontal destruction apically – Retrograde periodontitis.</a:t>
            </a:r>
          </a:p>
          <a:p>
            <a:pPr algn="just"/>
            <a:r>
              <a:rPr lang="en-IN" sz="2000" dirty="0">
                <a:effectLst/>
                <a:latin typeface="Calibri" pitchFamily="34" charset="0"/>
              </a:rPr>
              <a:t>Products released - living bacterial strains, fungi &amp; viruses including as well as of non-living pathogens.</a:t>
            </a:r>
          </a:p>
          <a:p>
            <a:pPr algn="just"/>
            <a:r>
              <a:rPr lang="en-US" sz="2000" dirty="0">
                <a:effectLst/>
                <a:latin typeface="Calibri" pitchFamily="34" charset="0"/>
              </a:rPr>
              <a:t>Lesion related to pulpal necrosis – sinus tract draining through attached gingiva or alveolar mucosa. localized or diffuse swelling that occasionally involves the gingival attachment.</a:t>
            </a:r>
          </a:p>
        </p:txBody>
      </p:sp>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Content Placeholder 2"/>
          <p:cNvSpPr txBox="1">
            <a:spLocks/>
          </p:cNvSpPr>
          <p:nvPr/>
        </p:nvSpPr>
        <p:spPr>
          <a:xfrm>
            <a:off x="457200" y="1752600"/>
            <a:ext cx="8001000" cy="1905000"/>
          </a:xfrm>
          <a:prstGeom prst="rect">
            <a:avLst/>
          </a:prstGeom>
          <a:solidFill>
            <a:schemeClr val="bg1">
              <a:alpha val="50000"/>
            </a:schemeClr>
          </a:solidFill>
        </p:spPr>
        <p:txBody>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IN"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r>
              <a:rPr kumimoji="0" lang="en-IN" sz="1800" b="0" i="0" u="none" strike="noStrike" kern="0" cap="none" spc="0" normalizeH="0" baseline="0" noProof="0" dirty="0">
                <a:ln>
                  <a:noFill/>
                </a:ln>
                <a:solidFill>
                  <a:schemeClr val="tx1"/>
                </a:solidFill>
                <a:effectLst/>
                <a:uLnTx/>
                <a:uFillTx/>
                <a:latin typeface="+mn-lt"/>
                <a:ea typeface="+mn-ea"/>
                <a:cs typeface="+mn-cs"/>
              </a:rPr>
              <a:t>The endodontic infection has been regarded as a local modifying risk factor for periodontitis progression if left untreated. </a:t>
            </a: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r>
              <a:rPr kumimoji="0" lang="en-IN" sz="1800" b="0" i="0" u="none" strike="noStrike" kern="0" cap="none" spc="0" normalizeH="0" baseline="0" noProof="0" dirty="0">
                <a:ln>
                  <a:noFill/>
                </a:ln>
                <a:solidFill>
                  <a:schemeClr val="tx1"/>
                </a:solidFill>
                <a:effectLst/>
                <a:uLnTx/>
                <a:uFillTx/>
                <a:latin typeface="+mn-lt"/>
                <a:ea typeface="+mn-ea"/>
                <a:cs typeface="+mn-cs"/>
              </a:rPr>
              <a:t>Aggravate periodontal pocket formation, bone loss &amp; impair wound healing to further accelerate periodontal disease development and progression.</a:t>
            </a: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r>
              <a:rPr kumimoji="0" lang="en-IN" sz="1800" b="0" i="0" u="none" strike="noStrike" kern="0" cap="none" spc="0" normalizeH="0" baseline="0" noProof="0" dirty="0">
                <a:ln>
                  <a:noFill/>
                </a:ln>
                <a:solidFill>
                  <a:schemeClr val="tx1"/>
                </a:solidFill>
                <a:effectLst/>
                <a:uLnTx/>
                <a:uFillTx/>
                <a:latin typeface="+mn-lt"/>
                <a:ea typeface="+mn-ea"/>
                <a:cs typeface="+mn-cs"/>
              </a:rPr>
              <a:t>The inflammation may contribute to</a:t>
            </a:r>
          </a:p>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sz="1800" b="0" i="0" u="none" strike="noStrike" kern="0" cap="none" spc="0" normalizeH="0" baseline="0" noProof="0" dirty="0">
              <a:ln>
                <a:noFill/>
              </a:ln>
              <a:solidFill>
                <a:schemeClr val="tx1"/>
              </a:solidFill>
              <a:effectLst/>
              <a:uLnTx/>
              <a:uFillTx/>
              <a:latin typeface="Calibri" pitchFamily="34" charset="0"/>
              <a:ea typeface="+mn-ea"/>
              <a:cs typeface="+mn-cs"/>
            </a:endParaRPr>
          </a:p>
        </p:txBody>
      </p:sp>
      <p:graphicFrame>
        <p:nvGraphicFramePr>
          <p:cNvPr id="4" name="Diagram 3"/>
          <p:cNvGraphicFramePr/>
          <p:nvPr/>
        </p:nvGraphicFramePr>
        <p:xfrm>
          <a:off x="685800" y="0"/>
          <a:ext cx="73152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p:cNvSpPr txBox="1">
            <a:spLocks/>
          </p:cNvSpPr>
          <p:nvPr/>
        </p:nvSpPr>
        <p:spPr>
          <a:xfrm>
            <a:off x="609600" y="381000"/>
            <a:ext cx="8001000" cy="533400"/>
          </a:xfrm>
          <a:prstGeom prst="rect">
            <a:avLst/>
          </a:prstGeom>
        </p:spPr>
        <p:txBody>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r>
              <a:rPr kumimoji="0" lang="en-IN" sz="2400" b="1" i="0" u="none" strike="noStrike" kern="0" cap="none" spc="0" normalizeH="0" baseline="0" noProof="0" dirty="0">
                <a:ln>
                  <a:noFill/>
                </a:ln>
                <a:solidFill>
                  <a:schemeClr val="tx1"/>
                </a:solidFill>
                <a:effectLst/>
                <a:uLnTx/>
                <a:uFillTx/>
                <a:latin typeface="+mn-lt"/>
                <a:ea typeface="+mn-ea"/>
                <a:cs typeface="+mn-cs"/>
              </a:rPr>
              <a:t>Periodontal inflammation &amp; bone loss</a:t>
            </a:r>
          </a:p>
        </p:txBody>
      </p:sp>
      <p:sp>
        <p:nvSpPr>
          <p:cNvPr id="8" name="Content Placeholder 2"/>
          <p:cNvSpPr txBox="1">
            <a:spLocks/>
          </p:cNvSpPr>
          <p:nvPr/>
        </p:nvSpPr>
        <p:spPr>
          <a:xfrm>
            <a:off x="4724400" y="3505200"/>
            <a:ext cx="3124200" cy="1371600"/>
          </a:xfrm>
          <a:prstGeom prst="rect">
            <a:avLst/>
          </a:prstGeom>
          <a:solidFill>
            <a:srgbClr val="00CC66">
              <a:alpha val="50000"/>
            </a:srgbClr>
          </a:solidFill>
          <a:ln cmpd="dbl">
            <a:solidFill>
              <a:schemeClr val="accent1"/>
            </a:solidFill>
          </a:ln>
        </p:spPr>
        <p:txBody>
          <a:bodyPr/>
          <a:lstStyle/>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kumimoji="0" lang="en-IN" sz="1800" b="0" i="0" u="none" strike="noStrike" kern="0" cap="none" spc="0" normalizeH="0" baseline="0" noProof="0" dirty="0">
                <a:ln>
                  <a:noFill/>
                </a:ln>
                <a:effectLst/>
                <a:uLnTx/>
                <a:uFillTx/>
                <a:latin typeface="+mn-lt"/>
                <a:ea typeface="+mn-ea"/>
                <a:cs typeface="+mn-cs"/>
              </a:rPr>
              <a:t> Horizontal bone loss</a:t>
            </a: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lang="en-IN" kern="0" dirty="0"/>
              <a:t>Sub marginal bone loss</a:t>
            </a: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kumimoji="0" lang="en-IN" sz="1800" b="0" i="0" u="none" strike="noStrike" kern="0" cap="none" spc="0" normalizeH="0" baseline="0" noProof="0" dirty="0">
                <a:ln>
                  <a:noFill/>
                </a:ln>
                <a:effectLst/>
                <a:uLnTx/>
                <a:uFillTx/>
                <a:latin typeface="+mn-lt"/>
                <a:ea typeface="+mn-ea"/>
                <a:cs typeface="+mn-cs"/>
              </a:rPr>
              <a:t>Vertical intrabony defects</a:t>
            </a: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kumimoji="0" lang="en-IN" sz="1800" b="0" i="0" u="none" strike="noStrike" kern="0" cap="none" spc="0" normalizeH="0" baseline="0" noProof="0" dirty="0">
                <a:ln>
                  <a:noFill/>
                </a:ln>
                <a:effectLst/>
                <a:uLnTx/>
                <a:uFillTx/>
                <a:latin typeface="+mn-lt"/>
                <a:ea typeface="+mn-ea"/>
                <a:cs typeface="+mn-cs"/>
              </a:rPr>
              <a:t>Furcation involvement</a:t>
            </a:r>
            <a:endParaRPr kumimoji="0" lang="en-US" sz="1800" b="0" i="0" u="none" strike="noStrike" kern="0" cap="none" spc="0" normalizeH="0" baseline="0" noProof="0" dirty="0">
              <a:ln>
                <a:noFill/>
              </a:ln>
              <a:effectLst/>
              <a:uLnTx/>
              <a:uFillTx/>
              <a:latin typeface="Calibri" pitchFamily="34" charset="0"/>
              <a:ea typeface="+mn-ea"/>
              <a:cs typeface="+mn-cs"/>
            </a:endParaRPr>
          </a:p>
        </p:txBody>
      </p:sp>
      <p:sp>
        <p:nvSpPr>
          <p:cNvPr id="9" name="Content Placeholder 2"/>
          <p:cNvSpPr txBox="1">
            <a:spLocks/>
          </p:cNvSpPr>
          <p:nvPr/>
        </p:nvSpPr>
        <p:spPr>
          <a:xfrm>
            <a:off x="533400" y="5334000"/>
            <a:ext cx="3810000" cy="914400"/>
          </a:xfrm>
          <a:prstGeom prst="rect">
            <a:avLst/>
          </a:prstGeom>
          <a:solidFill>
            <a:schemeClr val="bg1">
              <a:alpha val="50000"/>
            </a:schemeClr>
          </a:solidFill>
        </p:spPr>
        <p:txBody>
          <a:bodyPr/>
          <a:lstStyle/>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r>
              <a:rPr lang="en-US" kern="0" dirty="0"/>
              <a:t>Nature &amp; extent of periodontal destruction depends on</a:t>
            </a:r>
            <a:endParaRPr kumimoji="0" lang="en-IN"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sz="1800" b="0" i="0" u="none" strike="noStrike" kern="0" cap="none" spc="0" normalizeH="0" baseline="0" noProof="0" dirty="0">
              <a:ln>
                <a:noFill/>
              </a:ln>
              <a:solidFill>
                <a:schemeClr val="tx1"/>
              </a:solidFill>
              <a:effectLst/>
              <a:uLnTx/>
              <a:uFillTx/>
              <a:latin typeface="Calibri" pitchFamily="34" charset="0"/>
              <a:ea typeface="+mn-ea"/>
              <a:cs typeface="+mn-cs"/>
            </a:endParaRPr>
          </a:p>
        </p:txBody>
      </p:sp>
      <p:sp>
        <p:nvSpPr>
          <p:cNvPr id="10" name="Content Placeholder 2"/>
          <p:cNvSpPr txBox="1">
            <a:spLocks/>
          </p:cNvSpPr>
          <p:nvPr/>
        </p:nvSpPr>
        <p:spPr>
          <a:xfrm>
            <a:off x="4648200" y="5257800"/>
            <a:ext cx="3581400" cy="1371600"/>
          </a:xfrm>
          <a:prstGeom prst="rect">
            <a:avLst/>
          </a:prstGeom>
          <a:solidFill>
            <a:srgbClr val="00CC66">
              <a:alpha val="50000"/>
            </a:srgbClr>
          </a:solidFill>
          <a:ln cmpd="dbl">
            <a:solidFill>
              <a:schemeClr val="accent1"/>
            </a:solidFill>
          </a:ln>
        </p:spPr>
        <p:txBody>
          <a:bodyPr/>
          <a:lstStyle/>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kumimoji="0" lang="en-IN" sz="1800" b="0" i="0" u="none" strike="noStrike" kern="0" cap="none" spc="0" normalizeH="0" baseline="0" noProof="0" dirty="0">
                <a:ln>
                  <a:noFill/>
                </a:ln>
                <a:effectLst/>
                <a:uLnTx/>
                <a:uFillTx/>
                <a:latin typeface="+mn-lt"/>
                <a:ea typeface="+mn-ea"/>
                <a:cs typeface="+mn-cs"/>
              </a:rPr>
              <a:t>Virulence </a:t>
            </a: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lang="en-US" kern="0" dirty="0"/>
              <a:t>Foreign body reactions</a:t>
            </a:r>
            <a:endParaRPr lang="en-IN" kern="0" dirty="0"/>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lang="en-US" kern="0" dirty="0"/>
              <a:t>Duration &amp; severity of disease</a:t>
            </a:r>
            <a:endParaRPr kumimoji="0" lang="en-IN" sz="1800" b="0" i="0" u="none" strike="noStrike" kern="0" cap="none" spc="0" normalizeH="0" baseline="0" noProof="0" dirty="0">
              <a:ln>
                <a:noFill/>
              </a:ln>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accent4">
                  <a:lumMod val="10000"/>
                </a:schemeClr>
              </a:buClr>
              <a:buSzTx/>
              <a:buFont typeface="Wingdings" pitchFamily="2" charset="2"/>
              <a:buChar char="ü"/>
              <a:tabLst/>
              <a:defRPr/>
            </a:pPr>
            <a:r>
              <a:rPr lang="en-US" kern="0" dirty="0"/>
              <a:t>Host defense mechanisms</a:t>
            </a:r>
            <a:endParaRPr kumimoji="0" lang="en-US" sz="1800" b="0" i="0" u="none" strike="noStrike" kern="0" cap="none" spc="0" normalizeH="0" baseline="0" noProof="0" dirty="0">
              <a:ln>
                <a:noFill/>
              </a:ln>
              <a:effectLst/>
              <a:uLnTx/>
              <a:uFillTx/>
              <a:latin typeface="Calibri" pitchFamily="34" charset="0"/>
              <a:ea typeface="+mn-ea"/>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lide(fromLeft)">
                                      <p:cBhvr>
                                        <p:cTn id="21" dur="500"/>
                                        <p:tgtEl>
                                          <p:spTgt spid="9"/>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edg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4" grpId="0">
        <p:bldAsOne/>
      </p:bldGraphic>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001000" cy="4495800"/>
          </a:xfrm>
          <a:solidFill>
            <a:schemeClr val="bg1"/>
          </a:solidFill>
        </p:spPr>
        <p:txBody>
          <a:bodyPr/>
          <a:lstStyle/>
          <a:p>
            <a:pPr algn="just">
              <a:buNone/>
            </a:pPr>
            <a:endParaRPr lang="en-US" sz="1800" dirty="0">
              <a:effectLst/>
            </a:endParaRPr>
          </a:p>
          <a:p>
            <a:pPr algn="just"/>
            <a:r>
              <a:rPr lang="en-US" sz="1800" dirty="0">
                <a:effectLst/>
              </a:rPr>
              <a:t>Certain procedures involved in root canal treatment – transient inflammatory response in the periodontium.</a:t>
            </a:r>
          </a:p>
          <a:p>
            <a:pPr algn="just"/>
            <a:r>
              <a:rPr lang="en-US" sz="1800" dirty="0">
                <a:effectLst/>
              </a:rPr>
              <a:t>Procedural mishaps such as perforations apical to gingival attachment, strip perforations or root perforations; vertical root # due to excessive force during obturation or restorative procedures – attachment breakdown and periodontal defects </a:t>
            </a:r>
          </a:p>
          <a:p>
            <a:r>
              <a:rPr lang="en-IN" sz="1800" dirty="0">
                <a:effectLst/>
              </a:rPr>
              <a:t>Teeth with pulps necrotized by acute trauma may have compromised periodontal healing.</a:t>
            </a:r>
          </a:p>
          <a:p>
            <a:r>
              <a:rPr lang="en-IN" sz="1800" dirty="0">
                <a:effectLst/>
              </a:rPr>
              <a:t>Periodontal wound healing after surgery may also be compromised if root canal infection is present.</a:t>
            </a:r>
          </a:p>
          <a:p>
            <a:r>
              <a:rPr lang="en-IN" sz="1800" dirty="0">
                <a:effectLst/>
              </a:rPr>
              <a:t>Periodontal healing after periapical surgery is often associated with post-surgical attachment loss or recession. </a:t>
            </a:r>
            <a:endParaRPr lang="en-US" sz="1800" dirty="0">
              <a:effectLst/>
            </a:endParaRPr>
          </a:p>
        </p:txBody>
      </p:sp>
      <p:sp>
        <p:nvSpPr>
          <p:cNvPr id="4" name="Content Placeholder 2"/>
          <p:cNvSpPr txBox="1">
            <a:spLocks/>
          </p:cNvSpPr>
          <p:nvPr/>
        </p:nvSpPr>
        <p:spPr>
          <a:xfrm>
            <a:off x="609600" y="381000"/>
            <a:ext cx="8001000" cy="533400"/>
          </a:xfrm>
          <a:prstGeom prst="rect">
            <a:avLst/>
          </a:prstGeom>
        </p:spPr>
        <p:txBody>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r>
              <a:rPr kumimoji="0" lang="en-IN" sz="2400" b="1" i="0" u="none" strike="noStrike" kern="0" cap="none" spc="0" normalizeH="0" baseline="0" noProof="0" dirty="0">
                <a:ln>
                  <a:noFill/>
                </a:ln>
                <a:solidFill>
                  <a:schemeClr val="tx1"/>
                </a:solidFill>
                <a:effectLst/>
                <a:uLnTx/>
                <a:uFillTx/>
                <a:latin typeface="+mn-lt"/>
                <a:ea typeface="+mn-ea"/>
                <a:cs typeface="+mn-cs"/>
              </a:rPr>
              <a:t>Periodontal wound</a:t>
            </a:r>
            <a:r>
              <a:rPr kumimoji="0" lang="en-IN" sz="2400" b="1" i="0" u="none" strike="noStrike" kern="0" cap="none" spc="0" normalizeH="0" noProof="0" dirty="0">
                <a:ln>
                  <a:noFill/>
                </a:ln>
                <a:solidFill>
                  <a:schemeClr val="tx1"/>
                </a:solidFill>
                <a:effectLst/>
                <a:uLnTx/>
                <a:uFillTx/>
                <a:latin typeface="+mn-lt"/>
                <a:ea typeface="+mn-ea"/>
                <a:cs typeface="+mn-cs"/>
              </a:rPr>
              <a:t> healing</a:t>
            </a:r>
            <a:endParaRPr kumimoji="0" lang="en-IN" sz="2400" b="1" i="0" u="none" strike="noStrike" kern="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a:xfrm>
            <a:off x="609600" y="5429071"/>
            <a:ext cx="7848600" cy="1200329"/>
          </a:xfrm>
          <a:prstGeom prst="rect">
            <a:avLst/>
          </a:prstGeom>
          <a:solidFill>
            <a:schemeClr val="accent2"/>
          </a:solidFill>
          <a:ln cmpd="dbl">
            <a:solidFill>
              <a:schemeClr val="accent1"/>
            </a:solidFill>
          </a:ln>
        </p:spPr>
        <p:txBody>
          <a:bodyPr wrap="square">
            <a:spAutoFit/>
          </a:bodyPr>
          <a:lstStyle/>
          <a:p>
            <a:pPr algn="just"/>
            <a:r>
              <a:rPr lang="en-IN" b="1" i="1" dirty="0">
                <a:solidFill>
                  <a:schemeClr val="accent4">
                    <a:lumMod val="10000"/>
                  </a:schemeClr>
                </a:solidFill>
              </a:rPr>
              <a:t>This is why many periodontist’s insist on RCT on teeth with “doubtful" pulp status when regenerative surgery is planned in the site…….the rationale is to eliminate possible sources of infection to maximize the potential for successful outcome!!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001000" cy="2971800"/>
          </a:xfrm>
          <a:solidFill>
            <a:schemeClr val="bg1"/>
          </a:solidFill>
        </p:spPr>
        <p:txBody>
          <a:bodyPr/>
          <a:lstStyle/>
          <a:p>
            <a:pPr algn="just">
              <a:buNone/>
            </a:pPr>
            <a:endParaRPr lang="en-US" sz="2000" dirty="0">
              <a:effectLst/>
            </a:endParaRPr>
          </a:p>
          <a:p>
            <a:pPr>
              <a:buNone/>
            </a:pPr>
            <a:r>
              <a:rPr lang="en-IN" sz="2000" dirty="0">
                <a:effectLst/>
              </a:rPr>
              <a:t>Many factors influence this that includes – </a:t>
            </a:r>
          </a:p>
          <a:p>
            <a:r>
              <a:rPr lang="en-IN" sz="2000" dirty="0">
                <a:effectLst/>
              </a:rPr>
              <a:t> Gingival tissue thickness</a:t>
            </a:r>
          </a:p>
          <a:p>
            <a:r>
              <a:rPr lang="en-IN" sz="2000" dirty="0">
                <a:effectLst/>
              </a:rPr>
              <a:t> Alveolar bone level</a:t>
            </a:r>
          </a:p>
          <a:p>
            <a:r>
              <a:rPr lang="en-IN" sz="2000" dirty="0">
                <a:effectLst/>
              </a:rPr>
              <a:t> Surgical trauma to the flap</a:t>
            </a:r>
          </a:p>
          <a:p>
            <a:r>
              <a:rPr lang="en-IN" sz="2000" dirty="0">
                <a:effectLst/>
              </a:rPr>
              <a:t> Effective flap repositioning</a:t>
            </a:r>
          </a:p>
          <a:p>
            <a:r>
              <a:rPr lang="en-IN" sz="2000" dirty="0">
                <a:effectLst/>
              </a:rPr>
              <a:t> Persistent root canal infection - results in greater attachment loss after surgery.</a:t>
            </a:r>
          </a:p>
          <a:p>
            <a:endParaRPr lang="en-US" sz="2000" dirty="0">
              <a:effectLst/>
            </a:endParaRPr>
          </a:p>
        </p:txBody>
      </p:sp>
      <p:sp>
        <p:nvSpPr>
          <p:cNvPr id="4" name="Content Placeholder 2"/>
          <p:cNvSpPr txBox="1">
            <a:spLocks/>
          </p:cNvSpPr>
          <p:nvPr/>
        </p:nvSpPr>
        <p:spPr>
          <a:xfrm>
            <a:off x="609600" y="381000"/>
            <a:ext cx="8001000" cy="533400"/>
          </a:xfrm>
          <a:prstGeom prst="rect">
            <a:avLst/>
          </a:prstGeom>
        </p:spPr>
        <p:txBody>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r>
              <a:rPr kumimoji="0" lang="en-IN" sz="2400" b="1" i="0" u="none" strike="noStrike" kern="0" cap="none" spc="0" normalizeH="0" baseline="0" noProof="0" dirty="0">
                <a:ln>
                  <a:noFill/>
                </a:ln>
                <a:solidFill>
                  <a:schemeClr val="tx1"/>
                </a:solidFill>
                <a:effectLst/>
                <a:uLnTx/>
                <a:uFillTx/>
                <a:latin typeface="+mn-lt"/>
                <a:ea typeface="+mn-ea"/>
                <a:cs typeface="+mn-cs"/>
              </a:rPr>
              <a:t>Periodontal wound</a:t>
            </a:r>
            <a:r>
              <a:rPr kumimoji="0" lang="en-IN" sz="2400" b="1" i="0" u="none" strike="noStrike" kern="0" cap="none" spc="0" normalizeH="0" noProof="0" dirty="0">
                <a:ln>
                  <a:noFill/>
                </a:ln>
                <a:solidFill>
                  <a:schemeClr val="tx1"/>
                </a:solidFill>
                <a:effectLst/>
                <a:uLnTx/>
                <a:uFillTx/>
                <a:latin typeface="+mn-lt"/>
                <a:ea typeface="+mn-ea"/>
                <a:cs typeface="+mn-cs"/>
              </a:rPr>
              <a:t> healing</a:t>
            </a:r>
            <a:endParaRPr kumimoji="0" lang="en-IN"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81000"/>
            <a:ext cx="8458200" cy="2438400"/>
          </a:xfrm>
        </p:spPr>
        <p:txBody>
          <a:bodyPr>
            <a:normAutofit/>
          </a:bodyPr>
          <a:lstStyle/>
          <a:p>
            <a:pPr>
              <a:buNone/>
            </a:pPr>
            <a:r>
              <a:rPr lang="en-US" sz="2000" b="1" dirty="0">
                <a:effectLst/>
              </a:rPr>
              <a:t>                                         Ectomesenchymal in origin</a:t>
            </a:r>
          </a:p>
          <a:p>
            <a:pPr>
              <a:buNone/>
            </a:pPr>
            <a:endParaRPr lang="en-US" sz="2000" b="1" dirty="0">
              <a:effectLst/>
            </a:endParaRPr>
          </a:p>
          <a:p>
            <a:pPr>
              <a:buNone/>
            </a:pPr>
            <a:r>
              <a:rPr lang="en-US" sz="2000" b="1" dirty="0">
                <a:effectLst/>
              </a:rPr>
              <a:t>                                                Cells proliferate </a:t>
            </a:r>
          </a:p>
          <a:p>
            <a:pPr>
              <a:buNone/>
            </a:pPr>
            <a:endParaRPr lang="en-US" sz="2000" b="1" dirty="0">
              <a:effectLst/>
            </a:endParaRPr>
          </a:p>
          <a:p>
            <a:pPr>
              <a:buNone/>
            </a:pPr>
            <a:endParaRPr lang="en-US" sz="2000" b="1" dirty="0">
              <a:effectLst/>
            </a:endParaRPr>
          </a:p>
          <a:p>
            <a:pPr>
              <a:buNone/>
            </a:pPr>
            <a:endParaRPr lang="en-US" sz="2000" b="1" dirty="0">
              <a:effectLst/>
            </a:endParaRPr>
          </a:p>
        </p:txBody>
      </p:sp>
      <p:cxnSp>
        <p:nvCxnSpPr>
          <p:cNvPr id="8" name="Straight Arrow Connector 7"/>
          <p:cNvCxnSpPr/>
          <p:nvPr/>
        </p:nvCxnSpPr>
        <p:spPr>
          <a:xfrm rot="5400000">
            <a:off x="3925094" y="951706"/>
            <a:ext cx="381000" cy="1588"/>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657600" y="1524000"/>
            <a:ext cx="533400" cy="5334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4191000" y="1524000"/>
            <a:ext cx="533400" cy="5334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19200" y="1981200"/>
            <a:ext cx="2819400" cy="646331"/>
          </a:xfrm>
          <a:prstGeom prst="rect">
            <a:avLst/>
          </a:prstGeom>
        </p:spPr>
        <p:txBody>
          <a:bodyPr wrap="square">
            <a:spAutoFit/>
          </a:bodyPr>
          <a:lstStyle/>
          <a:p>
            <a:pPr algn="ctr">
              <a:buNone/>
            </a:pPr>
            <a:r>
              <a:rPr lang="en-US" b="1" dirty="0"/>
              <a:t> Dental Papilla</a:t>
            </a:r>
          </a:p>
          <a:p>
            <a:pPr algn="ctr">
              <a:buNone/>
            </a:pPr>
            <a:r>
              <a:rPr lang="en-US" b="1" dirty="0"/>
              <a:t>(Precursors Of The Pulp)</a:t>
            </a:r>
            <a:endParaRPr lang="en-IN" b="1" dirty="0"/>
          </a:p>
        </p:txBody>
      </p:sp>
      <p:sp>
        <p:nvSpPr>
          <p:cNvPr id="12" name="Rectangle 11"/>
          <p:cNvSpPr/>
          <p:nvPr/>
        </p:nvSpPr>
        <p:spPr>
          <a:xfrm>
            <a:off x="4114800" y="1981200"/>
            <a:ext cx="3505200" cy="646331"/>
          </a:xfrm>
          <a:prstGeom prst="rect">
            <a:avLst/>
          </a:prstGeom>
        </p:spPr>
        <p:txBody>
          <a:bodyPr wrap="square">
            <a:spAutoFit/>
          </a:bodyPr>
          <a:lstStyle/>
          <a:p>
            <a:pPr algn="ctr">
              <a:buNone/>
            </a:pPr>
            <a:r>
              <a:rPr lang="en-US" b="1" dirty="0"/>
              <a:t>Dental Follicle</a:t>
            </a:r>
          </a:p>
          <a:p>
            <a:pPr algn="ctr">
              <a:buNone/>
            </a:pPr>
            <a:r>
              <a:rPr lang="en-US" b="1" dirty="0"/>
              <a:t>(Precursors Of The Periodontium)</a:t>
            </a:r>
            <a:endParaRPr lang="en-IN" b="1" dirty="0"/>
          </a:p>
        </p:txBody>
      </p:sp>
      <p:pic>
        <p:nvPicPr>
          <p:cNvPr id="14" name="Picture 3" descr="E:\bks\Ten Cate's\Oral Histology (G)\ColorImageCollection\DevToothSuppTissues\Figure_012.jpg"/>
          <p:cNvPicPr>
            <a:picLocks noChangeAspect="1" noChangeArrowheads="1"/>
          </p:cNvPicPr>
          <p:nvPr/>
        </p:nvPicPr>
        <p:blipFill>
          <a:blip r:embed="rId2"/>
          <a:srcRect/>
          <a:stretch>
            <a:fillRect/>
          </a:stretch>
        </p:blipFill>
        <p:spPr bwMode="auto">
          <a:xfrm>
            <a:off x="4724400" y="2759638"/>
            <a:ext cx="4419600" cy="4098362"/>
          </a:xfrm>
          <a:prstGeom prst="rect">
            <a:avLst/>
          </a:prstGeom>
          <a:noFill/>
          <a:ln w="9525">
            <a:noFill/>
            <a:miter lim="800000"/>
            <a:headEnd/>
            <a:tailEnd/>
          </a:ln>
        </p:spPr>
      </p:pic>
      <p:pic>
        <p:nvPicPr>
          <p:cNvPr id="15" name="Picture 2" descr="E:\bks\Ten Cate's\Oral Histology (G)\ColorImageCollection\DevToothSuppTissues\Figure_011.jpg"/>
          <p:cNvPicPr>
            <a:picLocks noChangeAspect="1" noChangeArrowheads="1"/>
          </p:cNvPicPr>
          <p:nvPr/>
        </p:nvPicPr>
        <p:blipFill>
          <a:blip r:embed="rId3"/>
          <a:srcRect/>
          <a:stretch>
            <a:fillRect/>
          </a:stretch>
        </p:blipFill>
        <p:spPr bwMode="auto">
          <a:xfrm>
            <a:off x="1" y="2743200"/>
            <a:ext cx="4422316" cy="41148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sz="3600" dirty="0"/>
              <a:t>PERIODONTAL PULPAL INTERRELATIONSHIP</a:t>
            </a:r>
            <a:endParaRPr lang="en-IN" sz="3600" dirty="0"/>
          </a:p>
        </p:txBody>
      </p:sp>
      <p:sp>
        <p:nvSpPr>
          <p:cNvPr id="3" name="Content Placeholder 2"/>
          <p:cNvSpPr>
            <a:spLocks noGrp="1"/>
          </p:cNvSpPr>
          <p:nvPr>
            <p:ph idx="1"/>
          </p:nvPr>
        </p:nvSpPr>
        <p:spPr>
          <a:xfrm>
            <a:off x="457200" y="1905000"/>
            <a:ext cx="8229600" cy="3962400"/>
          </a:xfrm>
        </p:spPr>
        <p:txBody>
          <a:bodyPr/>
          <a:lstStyle/>
          <a:p>
            <a:pPr algn="just"/>
            <a:r>
              <a:rPr lang="en-IN" sz="2000" dirty="0">
                <a:effectLst/>
              </a:rPr>
              <a:t>The effect of periodontal inflammation on the pulp is controversial.</a:t>
            </a:r>
          </a:p>
          <a:p>
            <a:pPr algn="just"/>
            <a:r>
              <a:rPr lang="en-IN" sz="2000" dirty="0">
                <a:effectLst/>
              </a:rPr>
              <a:t>Some investigators have proved that pulpitis &amp; pulp necrosis can occur as a result of periodontal inflammation involving lateral, accessory &amp; apical canals. </a:t>
            </a:r>
          </a:p>
          <a:p>
            <a:pPr algn="just"/>
            <a:r>
              <a:rPr lang="en-IN" sz="2000" dirty="0">
                <a:effectLst/>
              </a:rPr>
              <a:t>Bacterial products &amp; toxins may also gain access to the pulp by way of exposed dentinal tubules. </a:t>
            </a:r>
          </a:p>
          <a:p>
            <a:pPr algn="just"/>
            <a:r>
              <a:rPr lang="en-IN" sz="2000" dirty="0">
                <a:effectLst/>
              </a:rPr>
              <a:t>The pulp may eventually succumb either because the periodontal disease reaches the root apex or the infection in the pulp spreads (due to bacterial products).</a:t>
            </a:r>
          </a:p>
          <a:p>
            <a:pPr algn="just"/>
            <a:r>
              <a:rPr lang="en-IN" sz="2000" dirty="0">
                <a:effectLst/>
              </a:rPr>
              <a:t>It has been suggested that periodontal disease has no effect on the pulp before it involves the apex. </a:t>
            </a:r>
            <a:r>
              <a:rPr lang="en-IN" sz="2000" b="1" dirty="0">
                <a:solidFill>
                  <a:srgbClr val="CCFF66"/>
                </a:solidFill>
                <a:effectLst/>
              </a:rPr>
              <a:t>[J Endod 1979: 6: 242]</a:t>
            </a:r>
            <a:endParaRPr lang="en-IN" sz="2000" dirty="0">
              <a:solidFill>
                <a:srgbClr val="CCFF66"/>
              </a:solidFill>
              <a:effectLst/>
              <a:latin typeface="Calibri"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600" dirty="0"/>
              <a:t>Periodontal - Pulpal Interrelationship</a:t>
            </a:r>
            <a:br>
              <a:rPr lang="en-US" sz="3600" dirty="0"/>
            </a:br>
            <a:endParaRPr lang="en-US" dirty="0"/>
          </a:p>
        </p:txBody>
      </p:sp>
      <p:sp>
        <p:nvSpPr>
          <p:cNvPr id="4" name="Content Placeholder 3"/>
          <p:cNvSpPr>
            <a:spLocks noGrp="1"/>
          </p:cNvSpPr>
          <p:nvPr>
            <p:ph idx="1"/>
          </p:nvPr>
        </p:nvSpPr>
        <p:spPr>
          <a:xfrm>
            <a:off x="762000" y="990600"/>
            <a:ext cx="7924800" cy="457200"/>
          </a:xfrm>
        </p:spPr>
        <p:txBody>
          <a:bodyPr>
            <a:normAutofit/>
          </a:bodyPr>
          <a:lstStyle/>
          <a:p>
            <a:pPr>
              <a:buNone/>
            </a:pPr>
            <a:endParaRPr lang="en-US" sz="2000" dirty="0">
              <a:effectLst/>
            </a:endParaRPr>
          </a:p>
          <a:p>
            <a:endParaRPr lang="en-US" sz="2000" dirty="0">
              <a:effectLst/>
            </a:endParaRPr>
          </a:p>
          <a:p>
            <a:endParaRPr lang="en-US" sz="2000" dirty="0">
              <a:effectLst/>
            </a:endParaRPr>
          </a:p>
          <a:p>
            <a:pPr>
              <a:buNone/>
            </a:pPr>
            <a:endParaRPr lang="en-US" sz="2000" dirty="0">
              <a:effectLst/>
            </a:endParaRPr>
          </a:p>
          <a:p>
            <a:pPr>
              <a:buNone/>
            </a:pPr>
            <a:endParaRPr lang="en-US" sz="2000" dirty="0">
              <a:effectLst/>
            </a:endParaRPr>
          </a:p>
        </p:txBody>
      </p:sp>
      <p:graphicFrame>
        <p:nvGraphicFramePr>
          <p:cNvPr id="9" name="Diagram 8"/>
          <p:cNvGraphicFramePr/>
          <p:nvPr/>
        </p:nvGraphicFramePr>
        <p:xfrm>
          <a:off x="609600" y="1371600"/>
          <a:ext cx="7772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62000" y="5257800"/>
            <a:ext cx="2819400" cy="923330"/>
          </a:xfrm>
          <a:prstGeom prst="rect">
            <a:avLst/>
          </a:prstGeom>
          <a:solidFill>
            <a:srgbClr val="FF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Studies supporting the effect of periodontal disease on the pulp</a:t>
            </a:r>
          </a:p>
        </p:txBody>
      </p:sp>
      <p:sp>
        <p:nvSpPr>
          <p:cNvPr id="8" name="TextBox 7"/>
          <p:cNvSpPr txBox="1"/>
          <p:nvPr/>
        </p:nvSpPr>
        <p:spPr>
          <a:xfrm>
            <a:off x="5880847" y="5325070"/>
            <a:ext cx="2653553" cy="923330"/>
          </a:xfrm>
          <a:prstGeom prst="rect">
            <a:avLst/>
          </a:prstGeom>
          <a:solidFill>
            <a:srgbClr val="FF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Studies not supporting the effect of periodontal disease on the pulp</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3505200"/>
          </a:xfrm>
          <a:solidFill>
            <a:schemeClr val="bg1"/>
          </a:solidFill>
        </p:spPr>
        <p:txBody>
          <a:bodyPr/>
          <a:lstStyle/>
          <a:p>
            <a:pPr algn="just">
              <a:buNone/>
            </a:pPr>
            <a:endParaRPr lang="en-IN" sz="1800" dirty="0">
              <a:effectLst/>
            </a:endParaRPr>
          </a:p>
          <a:p>
            <a:pPr algn="just"/>
            <a:r>
              <a:rPr lang="en-IN" sz="1800" dirty="0">
                <a:effectLst/>
              </a:rPr>
              <a:t>Effect of periodontal disease on the pulp is degenerative in nature -  increase in dystrophic pulp calcifications, fibrosis, and collagen resorption, in addition to the direct inflammatory sequelae.</a:t>
            </a:r>
          </a:p>
          <a:p>
            <a:pPr algn="just"/>
            <a:r>
              <a:rPr lang="en-IN" sz="1800" dirty="0">
                <a:effectLst/>
              </a:rPr>
              <a:t>Reparative response - Canals associated with periodontally involved teeth were reported to be narrower than canals of teeth that were not periodontally involved. </a:t>
            </a:r>
          </a:p>
          <a:p>
            <a:pPr algn="just"/>
            <a:r>
              <a:rPr lang="en-IN" sz="1800" dirty="0">
                <a:effectLst/>
              </a:rPr>
              <a:t>Not all researchers agree about the effect of periodontal disease on the pulp. </a:t>
            </a:r>
          </a:p>
          <a:p>
            <a:pPr algn="just"/>
            <a:r>
              <a:rPr lang="en-IN" sz="1800" dirty="0">
                <a:effectLst/>
              </a:rPr>
              <a:t>Additional studies have failed to confirm a direct correlation between periodontal disease &amp; pulp tissue changes. When pathologic changes occur in the pulp as a result of periodontal disease, the pulp usually does not degenerate as long as the main canal is not involved. </a:t>
            </a:r>
          </a:p>
          <a:p>
            <a:pPr algn="just"/>
            <a:endParaRPr lang="en-IN" sz="1800" dirty="0">
              <a:effectLst/>
            </a:endParaRPr>
          </a:p>
        </p:txBody>
      </p:sp>
      <p:sp>
        <p:nvSpPr>
          <p:cNvPr id="5" name="Rectangle 4"/>
          <p:cNvSpPr/>
          <p:nvPr/>
        </p:nvSpPr>
        <p:spPr>
          <a:xfrm>
            <a:off x="381000" y="4572000"/>
            <a:ext cx="8534400" cy="2031325"/>
          </a:xfrm>
          <a:prstGeom prst="rect">
            <a:avLst/>
          </a:prstGeom>
          <a:solidFill>
            <a:schemeClr val="accent2"/>
          </a:solidFill>
        </p:spPr>
        <p:txBody>
          <a:bodyPr wrap="square">
            <a:spAutoFit/>
          </a:bodyPr>
          <a:lstStyle/>
          <a:p>
            <a:pPr algn="ctr"/>
            <a:r>
              <a:rPr lang="en-IN" b="1" i="1" dirty="0">
                <a:solidFill>
                  <a:schemeClr val="accent4">
                    <a:lumMod val="10000"/>
                  </a:schemeClr>
                </a:solidFill>
              </a:rPr>
              <a:t>Generally, as long as the blood supply through the apical foramen remains intact, the pulp is usually capable of withstanding physiologic insults induced by periodontal disease. </a:t>
            </a:r>
          </a:p>
          <a:p>
            <a:pPr algn="ctr"/>
            <a:endParaRPr lang="en-IN" b="1" i="1" dirty="0">
              <a:solidFill>
                <a:schemeClr val="accent4">
                  <a:lumMod val="10000"/>
                </a:schemeClr>
              </a:solidFill>
            </a:endParaRPr>
          </a:p>
          <a:p>
            <a:pPr algn="ctr"/>
            <a:r>
              <a:rPr lang="en-IN" b="1" i="1" dirty="0">
                <a:solidFill>
                  <a:schemeClr val="accent4">
                    <a:lumMod val="10000"/>
                  </a:schemeClr>
                </a:solidFill>
              </a:rPr>
              <a:t>Chacker stated that the periodontal disease would not usually cause pulpal disease because inflammation follows the venous drainage, &amp; venous blood flows outward from the pulp into the periodontium.</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181600"/>
          </a:xfrm>
          <a:solidFill>
            <a:schemeClr val="bg1">
              <a:alpha val="50000"/>
            </a:schemeClr>
          </a:solidFill>
        </p:spPr>
        <p:txBody>
          <a:bodyPr/>
          <a:lstStyle/>
          <a:p>
            <a:pPr algn="just"/>
            <a:r>
              <a:rPr lang="en-IN" sz="1800" dirty="0">
                <a:effectLst/>
              </a:rPr>
              <a:t>The effect of periodontal treatment on the pulp is similar during scaling, curettage as well as periodontal surgery if accessory canals are severed &amp;/ or opened to the oral environment.</a:t>
            </a:r>
          </a:p>
          <a:p>
            <a:pPr algn="just"/>
            <a:r>
              <a:rPr lang="en-IN" sz="1800" dirty="0">
                <a:effectLst/>
              </a:rPr>
              <a:t>Pathogenic invasion and secondary inflammation -  necrosis of the pulp.</a:t>
            </a:r>
          </a:p>
          <a:p>
            <a:pPr algn="just"/>
            <a:r>
              <a:rPr lang="en-IN" sz="1800" dirty="0">
                <a:effectLst/>
              </a:rPr>
              <a:t>Effects of endodontic infection on periodontal probing depth and the presence of furcation involvement in mandibular molars were also investigated </a:t>
            </a:r>
            <a:r>
              <a:rPr lang="en-IN" sz="1800" b="1" dirty="0">
                <a:solidFill>
                  <a:schemeClr val="accent1"/>
                </a:solidFill>
                <a:effectLst/>
              </a:rPr>
              <a:t>[</a:t>
            </a:r>
            <a:r>
              <a:rPr lang="en-IN" sz="1800" b="1" dirty="0" err="1">
                <a:solidFill>
                  <a:schemeClr val="accent1"/>
                </a:solidFill>
                <a:effectLst/>
              </a:rPr>
              <a:t>Jansson</a:t>
            </a:r>
            <a:r>
              <a:rPr lang="en-IN" sz="1800" b="1" dirty="0">
                <a:solidFill>
                  <a:schemeClr val="accent1"/>
                </a:solidFill>
                <a:effectLst/>
              </a:rPr>
              <a:t> L et al. J </a:t>
            </a:r>
            <a:r>
              <a:rPr lang="en-IN" sz="1800" b="1" dirty="0" err="1">
                <a:solidFill>
                  <a:schemeClr val="accent1"/>
                </a:solidFill>
                <a:effectLst/>
              </a:rPr>
              <a:t>Periodontol</a:t>
            </a:r>
            <a:r>
              <a:rPr lang="en-IN" sz="1800" b="1" dirty="0">
                <a:solidFill>
                  <a:schemeClr val="accent1"/>
                </a:solidFill>
                <a:effectLst/>
              </a:rPr>
              <a:t> 1998: 69: 1392–1396]</a:t>
            </a:r>
          </a:p>
          <a:p>
            <a:pPr algn="just"/>
            <a:r>
              <a:rPr lang="en-IN" sz="1800" dirty="0">
                <a:effectLst/>
              </a:rPr>
              <a:t>It was found that endodontic infection in mandibular molars was associated with more attachment loss in the furca. </a:t>
            </a:r>
          </a:p>
          <a:p>
            <a:pPr algn="just"/>
            <a:r>
              <a:rPr lang="en-IN" sz="1800" dirty="0">
                <a:effectLst/>
              </a:rPr>
              <a:t>These authors suggested that endodontic infection in molars associated with periodontal disease might enhance periodontitis progression by spreading pathogens through accessory canals and dentinal tubules. </a:t>
            </a:r>
          </a:p>
          <a:p>
            <a:pPr algn="just"/>
            <a:r>
              <a:rPr lang="en-IN" sz="1800" dirty="0">
                <a:effectLst/>
              </a:rPr>
              <a:t>In contrast to these findings, Miyashita et al.</a:t>
            </a:r>
            <a:r>
              <a:rPr lang="en-IN" sz="1800" b="1" dirty="0">
                <a:solidFill>
                  <a:schemeClr val="accent1"/>
                </a:solidFill>
                <a:effectLst/>
              </a:rPr>
              <a:t>[ J </a:t>
            </a:r>
            <a:r>
              <a:rPr lang="en-IN" sz="1800" b="1" dirty="0" err="1">
                <a:solidFill>
                  <a:schemeClr val="accent1"/>
                </a:solidFill>
                <a:effectLst/>
              </a:rPr>
              <a:t>Periodontol</a:t>
            </a:r>
            <a:r>
              <a:rPr lang="en-IN" sz="1800" b="1" dirty="0">
                <a:solidFill>
                  <a:schemeClr val="accent1"/>
                </a:solidFill>
                <a:effectLst/>
              </a:rPr>
              <a:t> 1998: 69: 158–164]</a:t>
            </a:r>
            <a:r>
              <a:rPr lang="en-IN" sz="1800" dirty="0">
                <a:effectLst/>
              </a:rPr>
              <a:t> failed to observe a correlation between a reduced marginal bone support and endodontic status.  </a:t>
            </a:r>
          </a:p>
        </p:txBody>
      </p:sp>
    </p:spTree>
  </p:cSld>
  <p:clrMapOvr>
    <a:overrideClrMapping bg1="lt1" tx1="dk1" bg2="lt2" tx2="dk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CAUSES OF ENDO-PERIO LESIONS</a:t>
            </a:r>
            <a:endParaRPr lang="en-IN" sz="3600" dirty="0"/>
          </a:p>
        </p:txBody>
      </p:sp>
      <p:sp>
        <p:nvSpPr>
          <p:cNvPr id="4" name="Text Placeholder 3"/>
          <p:cNvSpPr>
            <a:spLocks noGrp="1"/>
          </p:cNvSpPr>
          <p:nvPr>
            <p:ph type="body" sz="half" idx="1"/>
          </p:nvPr>
        </p:nvSpPr>
        <p:spPr>
          <a:xfrm>
            <a:off x="609600" y="1600200"/>
            <a:ext cx="8077200" cy="2057400"/>
          </a:xfrm>
        </p:spPr>
        <p:txBody>
          <a:bodyPr/>
          <a:lstStyle/>
          <a:p>
            <a:pPr algn="just"/>
            <a:r>
              <a:rPr lang="en-IN" sz="2000" dirty="0">
                <a:effectLst/>
              </a:rPr>
              <a:t>Lesions with a higher chance of primary endodontic etiology exhibit the following  features:</a:t>
            </a:r>
          </a:p>
          <a:p>
            <a:pPr algn="just">
              <a:buFont typeface="Wingdings" pitchFamily="2" charset="2"/>
              <a:buChar char="ü"/>
            </a:pPr>
            <a:r>
              <a:rPr lang="en-IN" sz="2000" dirty="0">
                <a:effectLst/>
              </a:rPr>
              <a:t> Relatively narrow, deep, isolated, periodontal probing depths.</a:t>
            </a:r>
          </a:p>
          <a:p>
            <a:pPr algn="just"/>
            <a:endParaRPr lang="en-IN" sz="2000" dirty="0"/>
          </a:p>
        </p:txBody>
      </p:sp>
      <p:sp>
        <p:nvSpPr>
          <p:cNvPr id="3" name="Content Placeholder 2"/>
          <p:cNvSpPr>
            <a:spLocks noGrp="1"/>
          </p:cNvSpPr>
          <p:nvPr>
            <p:ph sz="half" idx="2"/>
          </p:nvPr>
        </p:nvSpPr>
        <p:spPr>
          <a:xfrm>
            <a:off x="609600" y="3962400"/>
            <a:ext cx="7848600" cy="1981200"/>
          </a:xfrm>
        </p:spPr>
        <p:txBody>
          <a:bodyPr/>
          <a:lstStyle/>
          <a:p>
            <a:pPr algn="just"/>
            <a:r>
              <a:rPr lang="en-IN" sz="2000" dirty="0">
                <a:effectLst/>
              </a:rPr>
              <a:t>Lesions with a higher chance of primary periodontal etiology exhibit the following features: </a:t>
            </a:r>
          </a:p>
          <a:p>
            <a:pPr algn="just">
              <a:buFont typeface="Wingdings" pitchFamily="2" charset="2"/>
              <a:buChar char="ü"/>
            </a:pPr>
            <a:r>
              <a:rPr lang="en-IN" sz="2000" dirty="0">
                <a:effectLst/>
              </a:rPr>
              <a:t> Generalized periodontal disease</a:t>
            </a:r>
          </a:p>
          <a:p>
            <a:pPr algn="just">
              <a:buFont typeface="Wingdings" pitchFamily="2" charset="2"/>
              <a:buChar char="ü"/>
            </a:pPr>
            <a:r>
              <a:rPr lang="en-IN" sz="2000" dirty="0">
                <a:effectLst/>
              </a:rPr>
              <a:t> Poor oral hygiene</a:t>
            </a:r>
          </a:p>
          <a:p>
            <a:pPr algn="just">
              <a:buFont typeface="Wingdings" pitchFamily="2" charset="2"/>
              <a:buChar char="ü"/>
            </a:pPr>
            <a:r>
              <a:rPr lang="en-IN" sz="2000" dirty="0">
                <a:effectLst/>
              </a:rPr>
              <a:t> Broad rather than narrow periodontal probing depths.</a:t>
            </a:r>
          </a:p>
          <a:p>
            <a:pPr algn="just">
              <a:buNone/>
            </a:pPr>
            <a:endParaRPr lang="en-IN" sz="2000" dirty="0">
              <a:effectLst/>
            </a:endParaRPr>
          </a:p>
        </p:txBody>
      </p:sp>
    </p:spTree>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2" name="Diagram 11"/>
          <p:cNvGraphicFramePr/>
          <p:nvPr/>
        </p:nvGraphicFramePr>
        <p:xfrm>
          <a:off x="1524000" y="18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228600" y="0"/>
            <a:ext cx="84582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a:solidFill>
                  <a:schemeClr val="bg2"/>
                </a:solidFill>
                <a:effectLst>
                  <a:outerShdw blurRad="38100" dist="38100" dir="2700000" algn="tl">
                    <a:srgbClr val="000000"/>
                  </a:outerShdw>
                </a:effectLst>
                <a:latin typeface="+mj-lt"/>
                <a:ea typeface="+mj-ea"/>
                <a:cs typeface="+mj-cs"/>
              </a:rPr>
              <a:t>ETIOPATHOGENESIS OF ENDO-PERIO LESIONS </a:t>
            </a:r>
            <a:endParaRPr kumimoji="0" lang="en-IN" sz="32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0" name="Oval 9"/>
          <p:cNvSpPr/>
          <p:nvPr/>
        </p:nvSpPr>
        <p:spPr bwMode="auto">
          <a:xfrm>
            <a:off x="3429000" y="3810000"/>
            <a:ext cx="2209800" cy="1295400"/>
          </a:xfrm>
          <a:prstGeom prst="ellipse">
            <a:avLst/>
          </a:prstGeom>
          <a:blipFill>
            <a:blip r:embed="rId7"/>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Garamond" pitchFamily="18" charset="0"/>
              </a:rPr>
              <a:t>PERIO – ENDO </a:t>
            </a:r>
          </a:p>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Garamond" pitchFamily="18" charset="0"/>
              </a:rPr>
              <a:t>      </a:t>
            </a:r>
            <a:r>
              <a:rPr kumimoji="0" lang="en-US" sz="1800" b="1" i="0" u="none" strike="noStrike" cap="none" normalizeH="0" baseline="0" dirty="0">
                <a:ln>
                  <a:noFill/>
                </a:ln>
                <a:solidFill>
                  <a:schemeClr val="tx1"/>
                </a:solidFill>
                <a:effectLst/>
                <a:latin typeface="Garamond" pitchFamily="18" charset="0"/>
              </a:rPr>
              <a:t>LESIONS</a:t>
            </a:r>
            <a:endParaRPr kumimoji="0" lang="en-IN" sz="1800" b="1" i="0" u="none" strike="noStrike" cap="none" normalizeH="0" baseline="0" dirty="0">
              <a:ln>
                <a:noFill/>
              </a:ln>
              <a:solidFill>
                <a:schemeClr val="tx1"/>
              </a:solidFill>
              <a:effectLst/>
              <a:latin typeface="Garamond" pitchFamily="18" charset="0"/>
            </a:endParaRPr>
          </a:p>
        </p:txBody>
      </p:sp>
      <p:sp>
        <p:nvSpPr>
          <p:cNvPr id="11" name="TextBox 10"/>
          <p:cNvSpPr txBox="1"/>
          <p:nvPr/>
        </p:nvSpPr>
        <p:spPr>
          <a:xfrm>
            <a:off x="1905000" y="1447800"/>
            <a:ext cx="5257800" cy="338554"/>
          </a:xfrm>
          <a:prstGeom prst="rect">
            <a:avLst/>
          </a:prstGeom>
          <a:solidFill>
            <a:srgbClr val="CCFFCC"/>
          </a:solidFill>
          <a:ln w="28575" cmpd="dbl">
            <a:solidFill>
              <a:schemeClr val="accent1"/>
            </a:solidFill>
          </a:ln>
        </p:spPr>
        <p:txBody>
          <a:bodyPr wrap="square" rtlCol="0">
            <a:spAutoFit/>
          </a:bodyPr>
          <a:lstStyle/>
          <a:p>
            <a:pPr algn="ctr"/>
            <a:r>
              <a:rPr lang="en-US" sz="1600" b="1" dirty="0"/>
              <a:t>Dentinal tubules, lateral/ accessory canals, apical foramen</a:t>
            </a:r>
            <a:endParaRPr lang="en-IN" sz="1600" b="1" dirty="0"/>
          </a:p>
        </p:txBody>
      </p:sp>
      <p:sp>
        <p:nvSpPr>
          <p:cNvPr id="13" name="TextBox 12"/>
          <p:cNvSpPr txBox="1"/>
          <p:nvPr/>
        </p:nvSpPr>
        <p:spPr>
          <a:xfrm>
            <a:off x="6324600" y="4614446"/>
            <a:ext cx="1752600" cy="338554"/>
          </a:xfrm>
          <a:prstGeom prst="rect">
            <a:avLst/>
          </a:prstGeom>
          <a:solidFill>
            <a:srgbClr val="CCFFCC"/>
          </a:solidFill>
          <a:ln w="28575" cmpd="dbl">
            <a:solidFill>
              <a:schemeClr val="accent1"/>
            </a:solidFill>
          </a:ln>
        </p:spPr>
        <p:txBody>
          <a:bodyPr wrap="square" rtlCol="0">
            <a:spAutoFit/>
          </a:bodyPr>
          <a:lstStyle/>
          <a:p>
            <a:pPr algn="ctr"/>
            <a:r>
              <a:rPr lang="en-US" sz="1600" b="1" dirty="0"/>
              <a:t>Live pathogens</a:t>
            </a:r>
            <a:endParaRPr lang="en-IN" sz="1600" b="1" dirty="0"/>
          </a:p>
        </p:txBody>
      </p:sp>
      <p:sp>
        <p:nvSpPr>
          <p:cNvPr id="14" name="TextBox 13"/>
          <p:cNvSpPr txBox="1"/>
          <p:nvPr/>
        </p:nvSpPr>
        <p:spPr>
          <a:xfrm>
            <a:off x="304800" y="4373940"/>
            <a:ext cx="2209800" cy="1569660"/>
          </a:xfrm>
          <a:prstGeom prst="rect">
            <a:avLst/>
          </a:prstGeom>
          <a:solidFill>
            <a:srgbClr val="CCFFCC"/>
          </a:solidFill>
          <a:ln w="28575" cmpd="dbl">
            <a:solidFill>
              <a:schemeClr val="accent1"/>
            </a:solidFill>
          </a:ln>
        </p:spPr>
        <p:txBody>
          <a:bodyPr wrap="square" rtlCol="0">
            <a:spAutoFit/>
          </a:bodyPr>
          <a:lstStyle/>
          <a:p>
            <a:pPr algn="ctr"/>
            <a:r>
              <a:rPr lang="en-US" sz="1600" b="1" dirty="0"/>
              <a:t>Poor endodontic treatment, poor restorations, trauma, resorption, perforation, developmental malformation</a:t>
            </a:r>
            <a:endParaRPr lang="en-IN" sz="1600" b="1" dirty="0"/>
          </a:p>
        </p:txBody>
      </p:sp>
      <p:sp>
        <p:nvSpPr>
          <p:cNvPr id="15" name="TextBox 14"/>
          <p:cNvSpPr txBox="1"/>
          <p:nvPr/>
        </p:nvSpPr>
        <p:spPr>
          <a:xfrm>
            <a:off x="3810000" y="3134380"/>
            <a:ext cx="1524000" cy="523220"/>
          </a:xfrm>
          <a:prstGeom prst="rect">
            <a:avLst/>
          </a:prstGeom>
          <a:noFill/>
        </p:spPr>
        <p:txBody>
          <a:bodyPr wrap="square" rtlCol="0">
            <a:spAutoFit/>
          </a:bodyPr>
          <a:lstStyle/>
          <a:p>
            <a:pPr algn="ctr"/>
            <a:r>
              <a:rPr lang="en-US" sz="1400" b="1" dirty="0">
                <a:solidFill>
                  <a:schemeClr val="bg1"/>
                </a:solidFill>
              </a:rPr>
              <a:t>ANATOMICAL</a:t>
            </a:r>
          </a:p>
          <a:p>
            <a:pPr algn="ctr"/>
            <a:r>
              <a:rPr lang="en-US" sz="1400" b="1" dirty="0">
                <a:solidFill>
                  <a:schemeClr val="bg1"/>
                </a:solidFill>
              </a:rPr>
              <a:t>CONSIDERATIONS</a:t>
            </a:r>
            <a:endParaRPr lang="en-IN" sz="1400" b="1" dirty="0">
              <a:solidFill>
                <a:schemeClr val="bg1"/>
              </a:solidFill>
            </a:endParaRPr>
          </a:p>
        </p:txBody>
      </p:sp>
      <p:sp>
        <p:nvSpPr>
          <p:cNvPr id="16" name="TextBox 15"/>
          <p:cNvSpPr txBox="1"/>
          <p:nvPr/>
        </p:nvSpPr>
        <p:spPr>
          <a:xfrm>
            <a:off x="2819400" y="5267980"/>
            <a:ext cx="1524000" cy="523220"/>
          </a:xfrm>
          <a:prstGeom prst="rect">
            <a:avLst/>
          </a:prstGeom>
          <a:noFill/>
        </p:spPr>
        <p:txBody>
          <a:bodyPr wrap="square" rtlCol="0">
            <a:spAutoFit/>
          </a:bodyPr>
          <a:lstStyle/>
          <a:p>
            <a:pPr algn="ctr"/>
            <a:r>
              <a:rPr lang="en-US" sz="1400" b="1" dirty="0">
                <a:solidFill>
                  <a:schemeClr val="bg1"/>
                </a:solidFill>
              </a:rPr>
              <a:t>CONTRIBUTORY </a:t>
            </a:r>
          </a:p>
          <a:p>
            <a:pPr algn="ctr"/>
            <a:r>
              <a:rPr lang="en-US" sz="1400" b="1" dirty="0">
                <a:solidFill>
                  <a:schemeClr val="bg1"/>
                </a:solidFill>
              </a:rPr>
              <a:t>FACTORS</a:t>
            </a:r>
          </a:p>
        </p:txBody>
      </p:sp>
      <p:sp>
        <p:nvSpPr>
          <p:cNvPr id="17" name="TextBox 16"/>
          <p:cNvSpPr txBox="1"/>
          <p:nvPr/>
        </p:nvSpPr>
        <p:spPr>
          <a:xfrm>
            <a:off x="4876800" y="5191780"/>
            <a:ext cx="1524000" cy="523220"/>
          </a:xfrm>
          <a:prstGeom prst="rect">
            <a:avLst/>
          </a:prstGeom>
          <a:noFill/>
        </p:spPr>
        <p:txBody>
          <a:bodyPr wrap="square" rtlCol="0">
            <a:spAutoFit/>
          </a:bodyPr>
          <a:lstStyle/>
          <a:p>
            <a:pPr algn="ctr"/>
            <a:r>
              <a:rPr lang="en-US" sz="1400" b="1" dirty="0">
                <a:solidFill>
                  <a:schemeClr val="bg1"/>
                </a:solidFill>
              </a:rPr>
              <a:t>ETIOLOGIC </a:t>
            </a:r>
          </a:p>
          <a:p>
            <a:pPr algn="ctr"/>
            <a:r>
              <a:rPr lang="en-US" sz="1400" b="1" dirty="0">
                <a:solidFill>
                  <a:schemeClr val="bg1"/>
                </a:solidFill>
              </a:rPr>
              <a:t>FACTORS</a:t>
            </a:r>
          </a:p>
        </p:txBody>
      </p:sp>
      <p:sp>
        <p:nvSpPr>
          <p:cNvPr id="18" name="TextBox 17"/>
          <p:cNvSpPr txBox="1"/>
          <p:nvPr/>
        </p:nvSpPr>
        <p:spPr>
          <a:xfrm>
            <a:off x="6629400" y="5206425"/>
            <a:ext cx="1752600" cy="584775"/>
          </a:xfrm>
          <a:prstGeom prst="rect">
            <a:avLst/>
          </a:prstGeom>
          <a:solidFill>
            <a:srgbClr val="CCFFCC"/>
          </a:solidFill>
          <a:ln w="28575" cmpd="dbl">
            <a:solidFill>
              <a:schemeClr val="accent1"/>
            </a:solidFill>
          </a:ln>
        </p:spPr>
        <p:txBody>
          <a:bodyPr wrap="square" rtlCol="0">
            <a:spAutoFit/>
          </a:bodyPr>
          <a:lstStyle/>
          <a:p>
            <a:pPr algn="ctr"/>
            <a:r>
              <a:rPr lang="en-US" sz="1600" b="1" dirty="0"/>
              <a:t>Non living etiologic agents</a:t>
            </a:r>
            <a:endParaRPr lang="en-IN" sz="1600"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lide(fromBottom)">
                                      <p:cBhvr>
                                        <p:cTn id="13" dur="500"/>
                                        <p:tgtEl>
                                          <p:spTgt spid="1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Left)">
                                      <p:cBhvr>
                                        <p:cTn id="16" dur="500"/>
                                        <p:tgtEl>
                                          <p:spTgt spid="13"/>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lide(fromLeft)">
                                      <p:cBhvr>
                                        <p:cTn id="19" dur="500"/>
                                        <p:tgtEl>
                                          <p:spTgt spid="18"/>
                                        </p:tgtEl>
                                      </p:cBhvr>
                                    </p:animEffect>
                                  </p:childTnLst>
                                </p:cTn>
                              </p:par>
                              <p:par>
                                <p:cTn id="20" presetID="1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lide(from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1" grpId="0" animBg="1"/>
      <p:bldP spid="13" grpId="0" animBg="1"/>
      <p:bldP spid="14"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524000"/>
            <a:ext cx="8229600" cy="4572000"/>
          </a:xfrm>
          <a:solidFill>
            <a:schemeClr val="bg1">
              <a:alpha val="68000"/>
            </a:schemeClr>
          </a:solidFill>
        </p:spPr>
        <p:txBody>
          <a:bodyPr/>
          <a:lstStyle/>
          <a:p>
            <a:pPr algn="just">
              <a:buNone/>
            </a:pPr>
            <a:endParaRPr lang="en-US" sz="2000" dirty="0">
              <a:effectLst/>
            </a:endParaRPr>
          </a:p>
          <a:p>
            <a:pPr algn="just"/>
            <a:r>
              <a:rPr lang="en-IN" sz="2000" dirty="0">
                <a:effectLst/>
              </a:rPr>
              <a:t>Bacteria play a critical role in endodontic and periodontal disease. </a:t>
            </a:r>
          </a:p>
          <a:p>
            <a:pPr algn="just"/>
            <a:r>
              <a:rPr lang="en-IN" sz="2000" dirty="0">
                <a:effectLst/>
              </a:rPr>
              <a:t>The periapical tissues become involved when bacteria invade the pulp, causing either partial or total necrosis. </a:t>
            </a:r>
          </a:p>
          <a:p>
            <a:pPr algn="just"/>
            <a:r>
              <a:rPr lang="en-IN" sz="2000" dirty="0">
                <a:solidFill>
                  <a:srgbClr val="00CC00"/>
                </a:solidFill>
                <a:effectLst/>
              </a:rPr>
              <a:t>Kakehashi (1965) </a:t>
            </a:r>
            <a:r>
              <a:rPr lang="en-IN" sz="2000" dirty="0">
                <a:effectLst/>
              </a:rPr>
              <a:t>et al. demonstrated the relationship between the presence of bacteria &amp; the pulp &amp; periapical diseases. </a:t>
            </a:r>
          </a:p>
          <a:p>
            <a:pPr algn="just"/>
            <a:r>
              <a:rPr lang="en-IN" sz="2000" dirty="0">
                <a:effectLst/>
              </a:rPr>
              <a:t>In this study, pulps of normal rats were exposed &amp; left open to the oral environment - pulp necrosis, periapical inflammation &amp; periapical lesion formation. </a:t>
            </a:r>
          </a:p>
          <a:p>
            <a:pPr algn="just"/>
            <a:r>
              <a:rPr lang="en-IN" sz="2000" dirty="0">
                <a:effectLst/>
              </a:rPr>
              <a:t>However, when the same procedure was performed in germ-free rats - pulps remained vital and relatively non-inflamed.</a:t>
            </a:r>
          </a:p>
          <a:p>
            <a:pPr algn="just"/>
            <a:r>
              <a:rPr lang="en-IN" sz="2000" dirty="0">
                <a:effectLst/>
              </a:rPr>
              <a:t>The study demonstrated that </a:t>
            </a:r>
            <a:r>
              <a:rPr lang="en-IN" sz="2000" dirty="0">
                <a:solidFill>
                  <a:srgbClr val="00CC00"/>
                </a:solidFill>
                <a:effectLst/>
              </a:rPr>
              <a:t>without bacteria &amp; their products, periapical lesions of endodontic origin do not occur</a:t>
            </a:r>
            <a:r>
              <a:rPr lang="en-US" sz="2000" dirty="0">
                <a:solidFill>
                  <a:srgbClr val="00CC00"/>
                </a:solidFill>
                <a:effectLst/>
              </a:rPr>
              <a:t> .</a:t>
            </a:r>
            <a:endParaRPr lang="en-IN" sz="2000" dirty="0">
              <a:solidFill>
                <a:srgbClr val="00CC00"/>
              </a:solidFill>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0" y="152400"/>
            <a:ext cx="64770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rPr>
              <a:t>Microbial</a:t>
            </a:r>
            <a:r>
              <a:rPr kumimoji="0" lang="en-US" sz="3600" b="1" i="0" u="none" strike="noStrike" kern="0" cap="none" spc="0" normalizeH="0" noProof="0" dirty="0">
                <a:ln>
                  <a:noFill/>
                </a:ln>
                <a:solidFill>
                  <a:schemeClr val="bg2"/>
                </a:solidFill>
                <a:effectLst>
                  <a:outerShdw blurRad="38100" dist="38100" dir="2700000" algn="tl">
                    <a:srgbClr val="000000"/>
                  </a:outerShdw>
                </a:effectLst>
                <a:uLnTx/>
                <a:uFillTx/>
                <a:latin typeface="+mj-lt"/>
                <a:ea typeface="+mj-ea"/>
                <a:cs typeface="+mj-cs"/>
              </a:rPr>
              <a:t> factors – Bacteria  </a:t>
            </a: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304800"/>
            <a:ext cx="8229600" cy="3352800"/>
          </a:xfrm>
          <a:solidFill>
            <a:schemeClr val="bg1">
              <a:alpha val="68000"/>
            </a:schemeClr>
          </a:solidFill>
        </p:spPr>
        <p:txBody>
          <a:bodyPr/>
          <a:lstStyle/>
          <a:p>
            <a:pPr algn="just">
              <a:buNone/>
            </a:pPr>
            <a:endParaRPr lang="en-US" sz="1800" dirty="0">
              <a:effectLst/>
            </a:endParaRPr>
          </a:p>
          <a:p>
            <a:pPr algn="just"/>
            <a:r>
              <a:rPr lang="en-IN" sz="1800" dirty="0">
                <a:solidFill>
                  <a:srgbClr val="00CC66"/>
                </a:solidFill>
                <a:effectLst/>
              </a:rPr>
              <a:t>Proteolytic bacteria </a:t>
            </a:r>
            <a:r>
              <a:rPr lang="en-IN" sz="1800" dirty="0">
                <a:effectLst/>
              </a:rPr>
              <a:t>predominates the root canal flora - changes to anaerobic microbiota. </a:t>
            </a:r>
          </a:p>
          <a:p>
            <a:pPr algn="just"/>
            <a:r>
              <a:rPr lang="en-IN" sz="1800" dirty="0">
                <a:effectLst/>
              </a:rPr>
              <a:t>Specific PCR methods were used to detect </a:t>
            </a:r>
            <a:r>
              <a:rPr lang="en-IN" sz="1800" dirty="0">
                <a:solidFill>
                  <a:srgbClr val="00CC00"/>
                </a:solidFill>
                <a:effectLst/>
              </a:rPr>
              <a:t>Actinobacillus actinomycetemcomitans</a:t>
            </a:r>
            <a:r>
              <a:rPr lang="en-IN" sz="1800" dirty="0">
                <a:effectLst/>
              </a:rPr>
              <a:t>, </a:t>
            </a:r>
            <a:r>
              <a:rPr lang="en-IN" sz="1800" dirty="0">
                <a:solidFill>
                  <a:srgbClr val="00CC00"/>
                </a:solidFill>
                <a:effectLst/>
              </a:rPr>
              <a:t>Bacteroides forsythus</a:t>
            </a:r>
            <a:r>
              <a:rPr lang="en-IN" sz="1800" dirty="0">
                <a:effectLst/>
              </a:rPr>
              <a:t>, Eikenella corrodens, Fusobacterium nucleatum, </a:t>
            </a:r>
            <a:r>
              <a:rPr lang="en-IN" sz="1800" dirty="0">
                <a:solidFill>
                  <a:srgbClr val="00CC00"/>
                </a:solidFill>
                <a:effectLst/>
              </a:rPr>
              <a:t>Porphyromonas gingivalis</a:t>
            </a:r>
            <a:r>
              <a:rPr lang="en-IN" sz="1800" dirty="0">
                <a:effectLst/>
              </a:rPr>
              <a:t>, </a:t>
            </a:r>
            <a:r>
              <a:rPr lang="en-IN" sz="1800" dirty="0">
                <a:solidFill>
                  <a:srgbClr val="00CC00"/>
                </a:solidFill>
                <a:effectLst/>
              </a:rPr>
              <a:t>Prevotella intermedia</a:t>
            </a:r>
            <a:r>
              <a:rPr lang="en-IN" sz="1800" dirty="0">
                <a:effectLst/>
              </a:rPr>
              <a:t>, and </a:t>
            </a:r>
            <a:r>
              <a:rPr lang="en-IN" sz="1800" dirty="0">
                <a:solidFill>
                  <a:srgbClr val="00CC00"/>
                </a:solidFill>
                <a:effectLst/>
              </a:rPr>
              <a:t>Treponema denticola</a:t>
            </a:r>
            <a:r>
              <a:rPr lang="en-IN" sz="1800" dirty="0">
                <a:effectLst/>
              </a:rPr>
              <a:t>. </a:t>
            </a:r>
          </a:p>
          <a:p>
            <a:pPr algn="just"/>
            <a:r>
              <a:rPr lang="en-IN" sz="1800" dirty="0">
                <a:effectLst/>
              </a:rPr>
              <a:t>These pathogens were found in </a:t>
            </a:r>
            <a:r>
              <a:rPr lang="en-IN" sz="1800" dirty="0">
                <a:solidFill>
                  <a:srgbClr val="00CC00"/>
                </a:solidFill>
                <a:effectLst/>
              </a:rPr>
              <a:t>all endodontic samples </a:t>
            </a:r>
            <a:r>
              <a:rPr lang="en-IN" sz="1800" dirty="0">
                <a:effectLst/>
              </a:rPr>
              <a:t>&amp; the same pathogens were found in teeth with </a:t>
            </a:r>
            <a:r>
              <a:rPr lang="en-IN" sz="1800" dirty="0">
                <a:solidFill>
                  <a:srgbClr val="00CC00"/>
                </a:solidFill>
                <a:effectLst/>
              </a:rPr>
              <a:t>chronic apical periodontitis &amp; chronic adult periodontitis</a:t>
            </a:r>
            <a:r>
              <a:rPr lang="en-IN" sz="1800" dirty="0">
                <a:solidFill>
                  <a:srgbClr val="00CC66"/>
                </a:solidFill>
                <a:effectLst/>
              </a:rPr>
              <a:t>. </a:t>
            </a:r>
          </a:p>
          <a:p>
            <a:pPr algn="just"/>
            <a:r>
              <a:rPr lang="en-IN" sz="1800" dirty="0">
                <a:effectLst/>
              </a:rPr>
              <a:t>It therefore appears that periodontal pathogens accompany endodontic infections &amp; that endo–perio interrelationships are a critical pathway for both diseases.</a:t>
            </a:r>
          </a:p>
        </p:txBody>
      </p:sp>
      <p:pic>
        <p:nvPicPr>
          <p:cNvPr id="3" name="Picture 2" descr="C:\Documents and Settings\Dr.Joan Maria Roshan\Desktop\New Folder\bacteria5[1].jpg"/>
          <p:cNvPicPr>
            <a:picLocks noChangeAspect="1" noChangeArrowheads="1"/>
          </p:cNvPicPr>
          <p:nvPr/>
        </p:nvPicPr>
        <p:blipFill>
          <a:blip r:embed="rId3"/>
          <a:srcRect t="6500"/>
          <a:stretch>
            <a:fillRect/>
          </a:stretch>
        </p:blipFill>
        <p:spPr bwMode="auto">
          <a:xfrm>
            <a:off x="6172199" y="3429000"/>
            <a:ext cx="2770909" cy="3048000"/>
          </a:xfrm>
          <a:prstGeom prst="rect">
            <a:avLst/>
          </a:prstGeom>
          <a:noFill/>
        </p:spPr>
      </p:pic>
      <p:pic>
        <p:nvPicPr>
          <p:cNvPr id="51202" name="Picture 2" descr="http://www.aid-diagnostika.com/english/borders/tooth.jpg"/>
          <p:cNvPicPr>
            <a:picLocks noChangeAspect="1" noChangeArrowheads="1"/>
          </p:cNvPicPr>
          <p:nvPr/>
        </p:nvPicPr>
        <p:blipFill>
          <a:blip r:embed="rId4"/>
          <a:srcRect/>
          <a:stretch>
            <a:fillRect/>
          </a:stretch>
        </p:blipFill>
        <p:spPr bwMode="auto">
          <a:xfrm>
            <a:off x="685800" y="3429000"/>
            <a:ext cx="5486400" cy="320802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81000"/>
            <a:ext cx="8077200" cy="3505200"/>
          </a:xfrm>
          <a:solidFill>
            <a:schemeClr val="bg1">
              <a:alpha val="68000"/>
            </a:schemeClr>
          </a:solidFill>
        </p:spPr>
        <p:txBody>
          <a:bodyPr/>
          <a:lstStyle/>
          <a:p>
            <a:pPr algn="just">
              <a:buNone/>
            </a:pPr>
            <a:endParaRPr lang="en-US" sz="1800" dirty="0">
              <a:effectLst/>
            </a:endParaRPr>
          </a:p>
          <a:p>
            <a:pPr algn="just"/>
            <a:r>
              <a:rPr lang="en-IN" sz="1800" dirty="0">
                <a:solidFill>
                  <a:srgbClr val="00CC66"/>
                </a:solidFill>
                <a:effectLst/>
              </a:rPr>
              <a:t>Spirochetes </a:t>
            </a:r>
            <a:r>
              <a:rPr lang="en-IN" sz="1800" dirty="0">
                <a:effectLst/>
              </a:rPr>
              <a:t>are another type of microorganism associated with both endodontic and periodontal diseases. </a:t>
            </a:r>
          </a:p>
          <a:p>
            <a:pPr algn="just"/>
            <a:r>
              <a:rPr lang="en-IN" sz="1800" dirty="0">
                <a:effectLst/>
              </a:rPr>
              <a:t>It has been demonstrated that the spirochete species most frequently found in root canals are </a:t>
            </a:r>
            <a:r>
              <a:rPr lang="en-IN" sz="1800" dirty="0">
                <a:solidFill>
                  <a:srgbClr val="00CC66"/>
                </a:solidFill>
                <a:effectLst/>
              </a:rPr>
              <a:t>T. denticola </a:t>
            </a:r>
            <a:r>
              <a:rPr lang="en-IN" sz="1800" dirty="0">
                <a:effectLst/>
              </a:rPr>
              <a:t>and </a:t>
            </a:r>
            <a:r>
              <a:rPr lang="en-IN" sz="1800" dirty="0">
                <a:solidFill>
                  <a:srgbClr val="00CC66"/>
                </a:solidFill>
                <a:effectLst/>
              </a:rPr>
              <a:t>T. maltophilium</a:t>
            </a:r>
            <a:r>
              <a:rPr lang="en-IN" sz="1800" dirty="0">
                <a:effectLst/>
              </a:rPr>
              <a:t>. </a:t>
            </a:r>
          </a:p>
          <a:p>
            <a:pPr algn="just"/>
            <a:r>
              <a:rPr lang="en-IN" sz="1800" dirty="0">
                <a:effectLst/>
              </a:rPr>
              <a:t>The main virulence factor of T. denticola includes </a:t>
            </a:r>
            <a:r>
              <a:rPr lang="en-IN" sz="1800" dirty="0">
                <a:solidFill>
                  <a:srgbClr val="00CC66"/>
                </a:solidFill>
                <a:effectLst/>
              </a:rPr>
              <a:t>surface-expressed proteins with cytotoxic activities</a:t>
            </a:r>
            <a:r>
              <a:rPr lang="en-IN" sz="1800" dirty="0">
                <a:effectLst/>
              </a:rPr>
              <a:t> such as the major surface protein and the </a:t>
            </a:r>
            <a:r>
              <a:rPr lang="en-IN" sz="1800" dirty="0" err="1">
                <a:effectLst/>
              </a:rPr>
              <a:t>chymotrypsin</a:t>
            </a:r>
            <a:r>
              <a:rPr lang="en-IN" sz="1800" dirty="0">
                <a:effectLst/>
              </a:rPr>
              <a:t>-like protease complex, extracellular or membrane-associated proteolytic and hydrolytic enzymes, and metabolites. </a:t>
            </a:r>
          </a:p>
          <a:p>
            <a:pPr algn="just"/>
            <a:r>
              <a:rPr lang="en-IN" sz="1800" dirty="0">
                <a:effectLst/>
              </a:rPr>
              <a:t>This microorganism possesses an array of virulence factors associated with periodontal disease and may also participate in the pathogenesis of periradicular disease. </a:t>
            </a:r>
          </a:p>
        </p:txBody>
      </p:sp>
      <p:pic>
        <p:nvPicPr>
          <p:cNvPr id="49156" name="Picture 4" descr="http://microblog.me.uk/wp-content/uploads/treponemapallidum.jpg"/>
          <p:cNvPicPr>
            <a:picLocks noChangeAspect="1" noChangeArrowheads="1"/>
          </p:cNvPicPr>
          <p:nvPr/>
        </p:nvPicPr>
        <p:blipFill>
          <a:blip r:embed="rId3"/>
          <a:srcRect r="7200" b="17241"/>
          <a:stretch>
            <a:fillRect/>
          </a:stretch>
        </p:blipFill>
        <p:spPr bwMode="auto">
          <a:xfrm>
            <a:off x="5486400" y="4038600"/>
            <a:ext cx="3488267" cy="2590800"/>
          </a:xfrm>
          <a:prstGeom prst="rect">
            <a:avLst/>
          </a:prstGeom>
          <a:noFill/>
        </p:spPr>
      </p:pic>
      <p:sp>
        <p:nvSpPr>
          <p:cNvPr id="5" name="Content Placeholder 3"/>
          <p:cNvSpPr txBox="1">
            <a:spLocks/>
          </p:cNvSpPr>
          <p:nvPr/>
        </p:nvSpPr>
        <p:spPr bwMode="auto">
          <a:xfrm>
            <a:off x="457200" y="4114800"/>
            <a:ext cx="4876800" cy="2286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r>
              <a:rPr kumimoji="0" lang="en-IN" sz="1800" b="0" i="0" u="none" strike="noStrike" kern="0" cap="none" spc="0" normalizeH="0" baseline="0" noProof="0" dirty="0">
                <a:ln>
                  <a:noFill/>
                </a:ln>
                <a:solidFill>
                  <a:schemeClr val="tx1"/>
                </a:solidFill>
                <a:effectLst/>
                <a:uLnTx/>
                <a:uFillTx/>
                <a:latin typeface="+mn-lt"/>
                <a:ea typeface="+mn-ea"/>
                <a:cs typeface="+mn-cs"/>
              </a:rPr>
              <a:t>Although the virulence factors of T. maltophilium have not yet been fully elucidated, it was proposed that its motility due to rotation of </a:t>
            </a:r>
            <a:r>
              <a:rPr kumimoji="0" lang="en-IN" sz="1800" b="0" i="0" u="none" strike="noStrike" kern="0" cap="none" spc="0" normalizeH="0" baseline="0" noProof="0" dirty="0" err="1">
                <a:ln>
                  <a:noFill/>
                </a:ln>
                <a:solidFill>
                  <a:schemeClr val="tx1"/>
                </a:solidFill>
                <a:effectLst/>
                <a:uLnTx/>
                <a:uFillTx/>
                <a:latin typeface="+mn-lt"/>
                <a:ea typeface="+mn-ea"/>
                <a:cs typeface="+mn-cs"/>
              </a:rPr>
              <a:t>periplasmic</a:t>
            </a:r>
            <a:r>
              <a:rPr kumimoji="0" lang="en-IN" sz="1800" b="0" i="0" u="none" strike="noStrike" kern="0" cap="none" spc="0" normalizeH="0" baseline="0" noProof="0" dirty="0">
                <a:ln>
                  <a:noFill/>
                </a:ln>
                <a:solidFill>
                  <a:schemeClr val="tx1"/>
                </a:solidFill>
                <a:effectLst/>
                <a:uLnTx/>
                <a:uFillTx/>
                <a:latin typeface="+mn-lt"/>
                <a:ea typeface="+mn-ea"/>
                <a:cs typeface="+mn-cs"/>
              </a:rPr>
              <a:t> flagella, might contribute to its </a:t>
            </a:r>
            <a:r>
              <a:rPr kumimoji="0" lang="en-IN" sz="1800" b="0" i="0" u="none" strike="noStrike" kern="0" cap="none" spc="0" normalizeH="0" baseline="0" noProof="0" dirty="0" err="1">
                <a:ln>
                  <a:noFill/>
                </a:ln>
                <a:solidFill>
                  <a:schemeClr val="tx1"/>
                </a:solidFill>
                <a:effectLst/>
                <a:uLnTx/>
                <a:uFillTx/>
                <a:latin typeface="+mn-lt"/>
                <a:ea typeface="+mn-ea"/>
                <a:cs typeface="+mn-cs"/>
              </a:rPr>
              <a:t>pathogenicity</a:t>
            </a:r>
            <a:r>
              <a:rPr kumimoji="0" lang="en-IN" sz="1800" b="0" i="0" u="none" strike="noStrike" kern="0" cap="none" spc="0" normalizeH="0" baseline="0" noProof="0" dirty="0">
                <a:ln>
                  <a:noFill/>
                </a:ln>
                <a:solidFill>
                  <a:schemeClr val="tx1"/>
                </a:solidFill>
                <a:effectLst/>
                <a:uLnTx/>
                <a:uFillTx/>
                <a:latin typeface="+mn-lt"/>
                <a:ea typeface="+mn-ea"/>
                <a:cs typeface="+mn-cs"/>
              </a:rPr>
              <a:t>. </a:t>
            </a: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r>
              <a:rPr kumimoji="0" lang="en-IN" sz="1800" b="0" i="0" u="none" strike="noStrike" kern="0" cap="none" spc="0" normalizeH="0" baseline="0" noProof="0" dirty="0">
                <a:ln>
                  <a:noFill/>
                </a:ln>
                <a:solidFill>
                  <a:schemeClr val="tx1"/>
                </a:solidFill>
                <a:effectLst/>
                <a:uLnTx/>
                <a:uFillTx/>
                <a:latin typeface="+mn-lt"/>
                <a:ea typeface="+mn-ea"/>
                <a:cs typeface="+mn-cs"/>
              </a:rPr>
              <a:t>T. maltophilum was also frequently isolated from patients with </a:t>
            </a:r>
            <a:r>
              <a:rPr kumimoji="0" lang="en-IN" sz="1800" b="0" i="0" u="none" strike="noStrike" kern="0" cap="none" spc="0" normalizeH="0" baseline="0" noProof="0" dirty="0">
                <a:ln>
                  <a:noFill/>
                </a:ln>
                <a:solidFill>
                  <a:srgbClr val="00CC66"/>
                </a:solidFill>
                <a:effectLst/>
                <a:uLnTx/>
                <a:uFillTx/>
                <a:latin typeface="+mn-lt"/>
                <a:ea typeface="+mn-ea"/>
                <a:cs typeface="+mn-cs"/>
              </a:rPr>
              <a:t>rapidly progressive periodontitis.</a:t>
            </a:r>
          </a:p>
        </p:txBody>
      </p:sp>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457200"/>
            <a:ext cx="8229600" cy="3810000"/>
          </a:xfrm>
          <a:solidFill>
            <a:schemeClr val="bg1">
              <a:alpha val="68000"/>
            </a:schemeClr>
          </a:solidFill>
        </p:spPr>
        <p:txBody>
          <a:bodyPr/>
          <a:lstStyle/>
          <a:p>
            <a:pPr algn="just">
              <a:buNone/>
            </a:pPr>
            <a:endParaRPr lang="en-US" sz="2000" dirty="0">
              <a:effectLst/>
            </a:endParaRPr>
          </a:p>
          <a:p>
            <a:pPr algn="just"/>
            <a:r>
              <a:rPr lang="en-IN" sz="2000" dirty="0">
                <a:solidFill>
                  <a:srgbClr val="00CC66"/>
                </a:solidFill>
                <a:effectLst/>
              </a:rPr>
              <a:t>L-form bacteria </a:t>
            </a:r>
            <a:r>
              <a:rPr lang="en-IN" sz="2000" dirty="0">
                <a:effectLst/>
              </a:rPr>
              <a:t>may also have a role in periapical disease. </a:t>
            </a:r>
          </a:p>
          <a:p>
            <a:pPr algn="just"/>
            <a:r>
              <a:rPr lang="en-IN" sz="2000" dirty="0">
                <a:effectLst/>
              </a:rPr>
              <a:t>Some bacterial strains can undergo morphological transition to their L-form after exposure to certain agents, particularly penicillin. </a:t>
            </a:r>
          </a:p>
          <a:p>
            <a:pPr algn="just"/>
            <a:r>
              <a:rPr lang="en-IN" sz="2000" dirty="0">
                <a:effectLst/>
              </a:rPr>
              <a:t>The L-form and the bacterium may appear individually or together &amp; this may occur either spontaneously or by induction in a cyclic manner.</a:t>
            </a:r>
          </a:p>
          <a:p>
            <a:pPr algn="just"/>
            <a:r>
              <a:rPr lang="en-IN" sz="2000" dirty="0">
                <a:effectLst/>
              </a:rPr>
              <a:t>Under certain conditions, depending on host resistance factors and bacterial virulence, the L-forms revert to their original pathogenic bacterial form and may then be responsible for </a:t>
            </a:r>
            <a:r>
              <a:rPr lang="en-IN" sz="2000" dirty="0">
                <a:solidFill>
                  <a:srgbClr val="00CC66"/>
                </a:solidFill>
                <a:effectLst/>
              </a:rPr>
              <a:t>acute exacerbation of chronic apical lesions.</a:t>
            </a:r>
          </a:p>
        </p:txBody>
      </p:sp>
      <p:pic>
        <p:nvPicPr>
          <p:cNvPr id="47106" name="Picture 2" descr="http://chocolatemoosebb.com/inn/images/L-Form-bacteria.jpg"/>
          <p:cNvPicPr>
            <a:picLocks noChangeAspect="1" noChangeArrowheads="1"/>
          </p:cNvPicPr>
          <p:nvPr/>
        </p:nvPicPr>
        <p:blipFill>
          <a:blip r:embed="rId3"/>
          <a:srcRect/>
          <a:stretch>
            <a:fillRect/>
          </a:stretch>
        </p:blipFill>
        <p:spPr bwMode="auto">
          <a:xfrm>
            <a:off x="3657600" y="3657600"/>
            <a:ext cx="3133725" cy="3177049"/>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181600"/>
          </a:xfrm>
          <a:solidFill>
            <a:schemeClr val="bg1">
              <a:alpha val="51000"/>
            </a:schemeClr>
          </a:solidFill>
        </p:spPr>
        <p:txBody>
          <a:bodyPr/>
          <a:lstStyle/>
          <a:p>
            <a:pPr algn="just"/>
            <a:r>
              <a:rPr lang="en-US" sz="2400" dirty="0">
                <a:solidFill>
                  <a:srgbClr val="00CC00"/>
                </a:solidFill>
                <a:effectLst/>
                <a:latin typeface="Calibri" pitchFamily="34" charset="0"/>
              </a:rPr>
              <a:t>Endodontic lesion </a:t>
            </a:r>
            <a:r>
              <a:rPr lang="en-US" sz="2400" dirty="0">
                <a:effectLst/>
                <a:latin typeface="Calibri" pitchFamily="34" charset="0"/>
              </a:rPr>
              <a:t>denotes an inflammatory process resulting from noxious agents present in the root canal system of the tooth.</a:t>
            </a:r>
            <a:endParaRPr lang="en-IN" sz="2400" dirty="0">
              <a:effectLst/>
              <a:latin typeface="Calibri" pitchFamily="34" charset="0"/>
            </a:endParaRPr>
          </a:p>
          <a:p>
            <a:pPr algn="just"/>
            <a:r>
              <a:rPr lang="en-US" sz="2400" dirty="0">
                <a:solidFill>
                  <a:srgbClr val="00CC00"/>
                </a:solidFill>
                <a:effectLst/>
                <a:latin typeface="Calibri" pitchFamily="34" charset="0"/>
              </a:rPr>
              <a:t>Periodontal lesion </a:t>
            </a:r>
            <a:r>
              <a:rPr lang="en-US" sz="2400" dirty="0">
                <a:effectLst/>
                <a:latin typeface="Calibri" pitchFamily="34" charset="0"/>
              </a:rPr>
              <a:t>denotes inflammatory process resulting from accumulation of dental plaque on the external tooth surfaces.</a:t>
            </a:r>
            <a:endParaRPr lang="en-IN" sz="2400" dirty="0">
              <a:effectLst/>
              <a:latin typeface="Calibri" pitchFamily="34" charset="0"/>
            </a:endParaRPr>
          </a:p>
          <a:p>
            <a:pPr algn="just"/>
            <a:r>
              <a:rPr lang="en-US" sz="2400" dirty="0">
                <a:effectLst/>
                <a:latin typeface="Calibri" pitchFamily="34" charset="0"/>
              </a:rPr>
              <a:t>If a periodontal and an endodontic lesion affects the same tooth simultaneously and presents as a single lesion, the condition is termed as a true endodontic- periodontal lesion.</a:t>
            </a:r>
            <a:endParaRPr lang="en-IN" sz="2400" dirty="0">
              <a:effectLst/>
              <a:latin typeface="Calibri" pitchFamily="34" charset="0"/>
            </a:endParaRPr>
          </a:p>
          <a:p>
            <a:pPr algn="just"/>
            <a:r>
              <a:rPr lang="en-US" sz="2400" dirty="0">
                <a:solidFill>
                  <a:srgbClr val="00CC66"/>
                </a:solidFill>
                <a:effectLst/>
                <a:latin typeface="Calibri" pitchFamily="34" charset="0"/>
              </a:rPr>
              <a:t>True endodontic -periodontal lesion </a:t>
            </a:r>
            <a:r>
              <a:rPr lang="en-US" sz="2400" dirty="0">
                <a:effectLst/>
                <a:latin typeface="Calibri" pitchFamily="34" charset="0"/>
              </a:rPr>
              <a:t>implies that the lesion either is the result of, or the cause of, the other, or the lesion may represent two separate processes. An endodontic and a periodontal which have developed independently.</a:t>
            </a:r>
            <a:endParaRPr lang="en-IN" sz="2400" dirty="0">
              <a:effectLst/>
              <a:latin typeface="Calibri" pitchFamily="34" charset="0"/>
            </a:endParaRPr>
          </a:p>
          <a:p>
            <a:pPr algn="just"/>
            <a:endParaRPr lang="en-IN" sz="2400" dirty="0">
              <a:effectLst/>
              <a:latin typeface="Calibri"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219200"/>
            <a:ext cx="8229600" cy="2743200"/>
          </a:xfrm>
          <a:solidFill>
            <a:schemeClr val="bg1">
              <a:alpha val="65000"/>
            </a:schemeClr>
          </a:solidFill>
        </p:spPr>
        <p:txBody>
          <a:bodyPr/>
          <a:lstStyle/>
          <a:p>
            <a:pPr algn="just"/>
            <a:r>
              <a:rPr lang="en-IN" sz="1800" dirty="0">
                <a:effectLst/>
              </a:rPr>
              <a:t>Yeast colonization associated with periradicular pathosis has been demonstrated in untreated root caries, dentinal tubules, failing root canal treatments, apices of teeth with asymptomatic apical periodontitis, and in periapical tissues. </a:t>
            </a:r>
          </a:p>
          <a:p>
            <a:pPr algn="just"/>
            <a:r>
              <a:rPr lang="en-IN" sz="1800" dirty="0">
                <a:effectLst/>
              </a:rPr>
              <a:t>The majority of the recovered fungi from infected canals were </a:t>
            </a:r>
            <a:r>
              <a:rPr lang="en-IN" sz="1800" dirty="0">
                <a:solidFill>
                  <a:srgbClr val="00CC66"/>
                </a:solidFill>
                <a:effectLst/>
              </a:rPr>
              <a:t>Candida albicans. </a:t>
            </a:r>
          </a:p>
          <a:p>
            <a:pPr algn="just"/>
            <a:r>
              <a:rPr lang="en-IN" sz="1800" dirty="0">
                <a:effectLst/>
              </a:rPr>
              <a:t>Other species such as C. </a:t>
            </a:r>
            <a:r>
              <a:rPr lang="en-IN" sz="1800" dirty="0" err="1">
                <a:effectLst/>
              </a:rPr>
              <a:t>glabrata</a:t>
            </a:r>
            <a:r>
              <a:rPr lang="en-IN" sz="1800" dirty="0">
                <a:effectLst/>
              </a:rPr>
              <a:t>, C. </a:t>
            </a:r>
            <a:r>
              <a:rPr lang="en-IN" sz="1800" dirty="0" err="1">
                <a:effectLst/>
              </a:rPr>
              <a:t>guillermondii</a:t>
            </a:r>
            <a:r>
              <a:rPr lang="en-IN" sz="1800" dirty="0">
                <a:effectLst/>
              </a:rPr>
              <a:t>, C. </a:t>
            </a:r>
            <a:r>
              <a:rPr lang="en-IN" sz="1800" dirty="0" err="1">
                <a:effectLst/>
              </a:rPr>
              <a:t>incospicia</a:t>
            </a:r>
            <a:r>
              <a:rPr lang="en-IN" sz="1800" dirty="0">
                <a:effectLst/>
              </a:rPr>
              <a:t>, and </a:t>
            </a:r>
            <a:r>
              <a:rPr lang="en-IN" sz="1800" dirty="0" err="1">
                <a:effectLst/>
              </a:rPr>
              <a:t>Rodotorula</a:t>
            </a:r>
            <a:r>
              <a:rPr lang="en-IN" sz="1800" dirty="0">
                <a:effectLst/>
              </a:rPr>
              <a:t> </a:t>
            </a:r>
            <a:r>
              <a:rPr lang="en-IN" sz="1800" dirty="0" err="1">
                <a:effectLst/>
              </a:rPr>
              <a:t>mucilaginosa</a:t>
            </a:r>
            <a:r>
              <a:rPr lang="en-IN" sz="1800" dirty="0">
                <a:effectLst/>
              </a:rPr>
              <a:t> were also detected.</a:t>
            </a:r>
          </a:p>
          <a:p>
            <a:pPr algn="just"/>
            <a:r>
              <a:rPr lang="en-IN" sz="1800" dirty="0">
                <a:effectLst/>
              </a:rPr>
              <a:t>Factors affecting the colonization of the root canal by fungi are immunocompromising diseases such as cancer, certain intracanal medicaments, local and systemic antibiotics, and previous unsuccessful endodontic therapy.</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0" y="152400"/>
            <a:ext cx="64770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rPr>
              <a:t>Microbial</a:t>
            </a:r>
            <a:r>
              <a:rPr kumimoji="0" lang="en-US" sz="3600" b="1" i="0" u="none" strike="noStrike" kern="0" cap="none" spc="0" normalizeH="0" noProof="0" dirty="0">
                <a:ln>
                  <a:noFill/>
                </a:ln>
                <a:solidFill>
                  <a:schemeClr val="bg2"/>
                </a:solidFill>
                <a:effectLst>
                  <a:outerShdw blurRad="38100" dist="38100" dir="2700000" algn="tl">
                    <a:srgbClr val="000000"/>
                  </a:outerShdw>
                </a:effectLst>
                <a:uLnTx/>
                <a:uFillTx/>
                <a:latin typeface="+mj-lt"/>
                <a:ea typeface="+mj-ea"/>
                <a:cs typeface="+mj-cs"/>
              </a:rPr>
              <a:t> factors – Fungi </a:t>
            </a: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pic>
        <p:nvPicPr>
          <p:cNvPr id="47105" name="Picture 1" descr="F:\microbial\.cand.jpg"/>
          <p:cNvPicPr>
            <a:picLocks noChangeAspect="1" noChangeArrowheads="1"/>
          </p:cNvPicPr>
          <p:nvPr/>
        </p:nvPicPr>
        <p:blipFill>
          <a:blip r:embed="rId3"/>
          <a:srcRect/>
          <a:stretch>
            <a:fillRect/>
          </a:stretch>
        </p:blipFill>
        <p:spPr bwMode="auto">
          <a:xfrm>
            <a:off x="0" y="4038600"/>
            <a:ext cx="5486400" cy="2819400"/>
          </a:xfrm>
          <a:prstGeom prst="rect">
            <a:avLst/>
          </a:prstGeom>
          <a:noFill/>
        </p:spPr>
      </p:pic>
      <p:pic>
        <p:nvPicPr>
          <p:cNvPr id="47106" name="Picture 2" descr="F:\microbial\cand.jpg"/>
          <p:cNvPicPr>
            <a:picLocks noChangeAspect="1" noChangeArrowheads="1"/>
          </p:cNvPicPr>
          <p:nvPr/>
        </p:nvPicPr>
        <p:blipFill>
          <a:blip r:embed="rId4"/>
          <a:srcRect/>
          <a:stretch>
            <a:fillRect/>
          </a:stretch>
        </p:blipFill>
        <p:spPr bwMode="auto">
          <a:xfrm>
            <a:off x="5181600" y="4038600"/>
            <a:ext cx="3962400" cy="281940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85800" y="1066800"/>
            <a:ext cx="8001000" cy="4648200"/>
          </a:xfrm>
          <a:solidFill>
            <a:schemeClr val="bg1">
              <a:alpha val="65000"/>
            </a:schemeClr>
          </a:solidFill>
        </p:spPr>
        <p:txBody>
          <a:bodyPr/>
          <a:lstStyle/>
          <a:p>
            <a:pPr algn="just">
              <a:buNone/>
            </a:pPr>
            <a:endParaRPr lang="en-US" sz="2000" dirty="0">
              <a:effectLst/>
            </a:endParaRPr>
          </a:p>
          <a:p>
            <a:pPr algn="just"/>
            <a:r>
              <a:rPr lang="en-IN" sz="2000" dirty="0">
                <a:solidFill>
                  <a:srgbClr val="00CC66"/>
                </a:solidFill>
                <a:effectLst/>
              </a:rPr>
              <a:t>Reduction of specific strains of bacteria</a:t>
            </a:r>
            <a:r>
              <a:rPr lang="en-IN" sz="2000" dirty="0">
                <a:effectLst/>
              </a:rPr>
              <a:t> in the root canal during endodontic treatment may allow </a:t>
            </a:r>
            <a:r>
              <a:rPr lang="en-IN" sz="2000" dirty="0">
                <a:solidFill>
                  <a:srgbClr val="00CC66"/>
                </a:solidFill>
                <a:effectLst/>
              </a:rPr>
              <a:t>fungi overgrowth </a:t>
            </a:r>
            <a:r>
              <a:rPr lang="en-IN" sz="2000" dirty="0">
                <a:effectLst/>
              </a:rPr>
              <a:t>in the remaining low-nutrient environment.</a:t>
            </a:r>
          </a:p>
          <a:p>
            <a:pPr algn="just"/>
            <a:r>
              <a:rPr lang="en-IN" sz="2000" dirty="0">
                <a:effectLst/>
              </a:rPr>
              <a:t>Another possibility is that fungi may gain access to the root canal from the oral cavity as a result of </a:t>
            </a:r>
            <a:r>
              <a:rPr lang="en-IN" sz="2000" dirty="0">
                <a:solidFill>
                  <a:srgbClr val="00CC66"/>
                </a:solidFill>
                <a:effectLst/>
              </a:rPr>
              <a:t>poor asepsis </a:t>
            </a:r>
            <a:r>
              <a:rPr lang="en-IN" sz="2000" dirty="0">
                <a:effectLst/>
              </a:rPr>
              <a:t>during endodontic treatment or post space preparation procedures. </a:t>
            </a:r>
          </a:p>
          <a:p>
            <a:pPr algn="just"/>
            <a:r>
              <a:rPr lang="en-IN" sz="2000" dirty="0">
                <a:effectLst/>
              </a:rPr>
              <a:t>In addition, it has been demonstrated that the presence of fungi in root canals is </a:t>
            </a:r>
            <a:r>
              <a:rPr lang="en-IN" sz="2000" dirty="0">
                <a:solidFill>
                  <a:srgbClr val="00CC66"/>
                </a:solidFill>
                <a:effectLst/>
              </a:rPr>
              <a:t>directly associated </a:t>
            </a:r>
            <a:r>
              <a:rPr lang="en-IN" sz="2000" dirty="0">
                <a:effectLst/>
              </a:rPr>
              <a:t>with their </a:t>
            </a:r>
            <a:r>
              <a:rPr lang="en-IN" sz="2000" dirty="0">
                <a:solidFill>
                  <a:srgbClr val="00CC66"/>
                </a:solidFill>
                <a:effectLst/>
              </a:rPr>
              <a:t>presence in saliva</a:t>
            </a:r>
            <a:r>
              <a:rPr lang="en-IN" sz="2000" dirty="0">
                <a:effectLst/>
              </a:rPr>
              <a:t>. </a:t>
            </a:r>
          </a:p>
          <a:p>
            <a:pPr algn="just"/>
            <a:r>
              <a:rPr lang="en-IN" sz="2000" dirty="0">
                <a:effectLst/>
              </a:rPr>
              <a:t>Importance of using aseptic endodontic and periodontal techniques, maintaining the integrity of dental hard tissues, and covering the tooth crown as soon as practical with a well-sealed permanent restoration in order to prevent re-infection.</a:t>
            </a:r>
          </a:p>
        </p:txBody>
      </p:sp>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524000"/>
            <a:ext cx="8077200" cy="3429000"/>
          </a:xfrm>
          <a:solidFill>
            <a:schemeClr val="bg1">
              <a:alpha val="65000"/>
            </a:schemeClr>
          </a:solidFill>
        </p:spPr>
        <p:txBody>
          <a:bodyPr/>
          <a:lstStyle/>
          <a:p>
            <a:pPr algn="just"/>
            <a:r>
              <a:rPr lang="en-IN" sz="1800" dirty="0">
                <a:effectLst/>
              </a:rPr>
              <a:t>In periodontal disease, the </a:t>
            </a:r>
            <a:r>
              <a:rPr lang="en-IN" sz="1800" dirty="0">
                <a:solidFill>
                  <a:srgbClr val="00CC66"/>
                </a:solidFill>
                <a:effectLst/>
              </a:rPr>
              <a:t>HSV</a:t>
            </a:r>
            <a:r>
              <a:rPr lang="en-IN" sz="1800" dirty="0">
                <a:effectLst/>
              </a:rPr>
              <a:t> was frequently detected in gingival crevicular fluid and in gingival biopsies of periodontal lesions. </a:t>
            </a:r>
          </a:p>
          <a:p>
            <a:pPr algn="just"/>
            <a:r>
              <a:rPr lang="en-IN" sz="1800" dirty="0">
                <a:solidFill>
                  <a:srgbClr val="00CC66"/>
                </a:solidFill>
                <a:effectLst/>
              </a:rPr>
              <a:t>Human Cytomegalovirus </a:t>
            </a:r>
            <a:r>
              <a:rPr lang="en-IN" sz="1800" dirty="0">
                <a:effectLst/>
              </a:rPr>
              <a:t>&amp; </a:t>
            </a:r>
            <a:r>
              <a:rPr lang="en-IN" sz="1800" dirty="0">
                <a:solidFill>
                  <a:srgbClr val="00CC66"/>
                </a:solidFill>
                <a:effectLst/>
              </a:rPr>
              <a:t>Epstein–Barr virus type I </a:t>
            </a:r>
            <a:r>
              <a:rPr lang="en-IN" sz="1800" dirty="0">
                <a:effectLst/>
              </a:rPr>
              <a:t>was observed in periodontal pocket samples and gingival tissue samples. </a:t>
            </a:r>
          </a:p>
          <a:p>
            <a:pPr algn="just"/>
            <a:r>
              <a:rPr lang="en-IN" sz="1800" dirty="0">
                <a:effectLst/>
              </a:rPr>
              <a:t>Gingival herpes viruses were found to be associated with increased occurrence of subgingival P. gingivalis, B. forsythus, P. intermedia, P. nigrescens, T. denticola, and Actinobacillus actinomycetemcomitans, thus suggesting their role in over-growth of periodontal pathogenic bacteria.</a:t>
            </a:r>
          </a:p>
          <a:p>
            <a:pPr algn="just"/>
            <a:r>
              <a:rPr lang="en-IN" sz="1800" dirty="0">
                <a:effectLst/>
              </a:rPr>
              <a:t>Herpes virus activation in periapical inflammatory cells may impair the host defence mechanisms and give rise to overgrowth of bacteria.</a:t>
            </a:r>
          </a:p>
          <a:p>
            <a:pPr algn="just"/>
            <a:endParaRPr lang="en-IN" sz="18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0" y="152400"/>
            <a:ext cx="64770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rPr>
              <a:t>Microbial</a:t>
            </a:r>
            <a:r>
              <a:rPr kumimoji="0" lang="en-US" sz="3600" b="1" i="0" u="none" strike="noStrike" kern="0" cap="none" spc="0" normalizeH="0" noProof="0" dirty="0">
                <a:ln>
                  <a:noFill/>
                </a:ln>
                <a:solidFill>
                  <a:schemeClr val="bg2"/>
                </a:solidFill>
                <a:effectLst>
                  <a:outerShdw blurRad="38100" dist="38100" dir="2700000" algn="tl">
                    <a:srgbClr val="000000"/>
                  </a:outerShdw>
                </a:effectLst>
                <a:uLnTx/>
                <a:uFillTx/>
                <a:latin typeface="+mj-lt"/>
                <a:ea typeface="+mj-ea"/>
                <a:cs typeface="+mj-cs"/>
              </a:rPr>
              <a:t> factors – Viruses </a:t>
            </a: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381000"/>
            <a:ext cx="8229600" cy="4114800"/>
          </a:xfrm>
          <a:solidFill>
            <a:schemeClr val="bg1">
              <a:alpha val="65000"/>
            </a:schemeClr>
          </a:solidFill>
        </p:spPr>
        <p:txBody>
          <a:bodyPr/>
          <a:lstStyle/>
          <a:p>
            <a:pPr algn="just">
              <a:buNone/>
            </a:pPr>
            <a:endParaRPr lang="en-US" sz="1800" dirty="0">
              <a:effectLst/>
            </a:endParaRPr>
          </a:p>
          <a:p>
            <a:pPr algn="just"/>
            <a:r>
              <a:rPr lang="en-IN" sz="1800" dirty="0">
                <a:effectLst/>
              </a:rPr>
              <a:t>Herpes virus-mediated immune suppression may also be detrimental in periapical infections due to already compromised host-resistant factors and affected connective tissues in situ. </a:t>
            </a:r>
          </a:p>
          <a:p>
            <a:pPr algn="just"/>
            <a:r>
              <a:rPr lang="en-IN" sz="1800" dirty="0">
                <a:effectLst/>
              </a:rPr>
              <a:t>Alterations between prolonged periods of herpes virus latency interrupted by periods of activation may explain some burst-like symptomatic episodes of periapical disease. </a:t>
            </a:r>
          </a:p>
          <a:p>
            <a:pPr algn="just"/>
            <a:r>
              <a:rPr lang="en-IN" sz="1800" dirty="0">
                <a:effectLst/>
              </a:rPr>
              <a:t>Frequent reactivation of periapical herpes virus may support rapid periapical breakdown.</a:t>
            </a:r>
          </a:p>
          <a:p>
            <a:pPr algn="just"/>
            <a:r>
              <a:rPr lang="en-IN" sz="1800" dirty="0">
                <a:effectLst/>
              </a:rPr>
              <a:t>The absence of herpes virus infection or viral reactivation may be the reason why some periapical lesions remain clinically stable for extended periods of time. </a:t>
            </a:r>
          </a:p>
        </p:txBody>
      </p:sp>
      <p:pic>
        <p:nvPicPr>
          <p:cNvPr id="38913" name="Picture 1" descr="F:\microbial\hsv1struc.jpg"/>
          <p:cNvPicPr>
            <a:picLocks noChangeAspect="1" noChangeArrowheads="1"/>
          </p:cNvPicPr>
          <p:nvPr/>
        </p:nvPicPr>
        <p:blipFill>
          <a:blip r:embed="rId3"/>
          <a:srcRect/>
          <a:stretch>
            <a:fillRect/>
          </a:stretch>
        </p:blipFill>
        <p:spPr bwMode="auto">
          <a:xfrm>
            <a:off x="4876801" y="3835804"/>
            <a:ext cx="4094274" cy="2919165"/>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52400"/>
            <a:ext cx="8305800" cy="4648200"/>
          </a:xfrm>
          <a:solidFill>
            <a:schemeClr val="bg1">
              <a:alpha val="65000"/>
            </a:schemeClr>
          </a:solidFill>
        </p:spPr>
        <p:txBody>
          <a:bodyPr/>
          <a:lstStyle/>
          <a:p>
            <a:pPr algn="just">
              <a:buNone/>
            </a:pPr>
            <a:endParaRPr lang="en-US" sz="1800" dirty="0">
              <a:effectLst/>
            </a:endParaRPr>
          </a:p>
          <a:p>
            <a:pPr algn="just"/>
            <a:r>
              <a:rPr lang="en-IN" sz="1800" dirty="0">
                <a:effectLst/>
              </a:rPr>
              <a:t>The presence of viruses in the dental pulp was first reported in a patient with AIDS.</a:t>
            </a:r>
          </a:p>
          <a:p>
            <a:pPr algn="just"/>
            <a:r>
              <a:rPr lang="en-IN" sz="1800" dirty="0">
                <a:effectLst/>
              </a:rPr>
              <a:t>DNA of </a:t>
            </a:r>
            <a:r>
              <a:rPr lang="en-IN" sz="1800" dirty="0">
                <a:solidFill>
                  <a:srgbClr val="00CC66"/>
                </a:solidFill>
                <a:effectLst/>
              </a:rPr>
              <a:t>HIV virus </a:t>
            </a:r>
            <a:r>
              <a:rPr lang="en-IN" sz="1800" dirty="0">
                <a:effectLst/>
              </a:rPr>
              <a:t>was also detected in periradicular lesions. However, it has not been established that HIV virus can directly cause pulpal disease.</a:t>
            </a:r>
          </a:p>
          <a:p>
            <a:pPr algn="just"/>
            <a:r>
              <a:rPr lang="en-IN" sz="1800" dirty="0">
                <a:effectLst/>
              </a:rPr>
              <a:t>HSV is not associated with inflammatory pulpal lesions &amp; that other common types of human viruses may be involved in pulpal disease and associated periapical pathoses. </a:t>
            </a:r>
          </a:p>
          <a:p>
            <a:pPr algn="just"/>
            <a:r>
              <a:rPr lang="en-IN" sz="1800" dirty="0">
                <a:effectLst/>
              </a:rPr>
              <a:t>It appears that active virus infection may give rise to production of an array of cytokines and chemokines with the potential to induce immunosuppression and tissue destruction. </a:t>
            </a:r>
          </a:p>
          <a:p>
            <a:pPr algn="just"/>
            <a:r>
              <a:rPr lang="en-IN" sz="1800" dirty="0">
                <a:effectLst/>
              </a:rPr>
              <a:t>More research is needed to demonstrate a causal relationship of viral infections with both pulpal and periodontal disease processes.</a:t>
            </a:r>
          </a:p>
          <a:p>
            <a:pPr algn="just"/>
            <a:endParaRPr lang="en-IN" sz="1800" dirty="0">
              <a:effectLst/>
            </a:endParaRPr>
          </a:p>
        </p:txBody>
      </p:sp>
      <p:pic>
        <p:nvPicPr>
          <p:cNvPr id="40962" name="Picture 2" descr="F:\microbial\hiv1.jpg"/>
          <p:cNvPicPr>
            <a:picLocks noChangeAspect="1" noChangeArrowheads="1"/>
          </p:cNvPicPr>
          <p:nvPr/>
        </p:nvPicPr>
        <p:blipFill>
          <a:blip r:embed="rId3"/>
          <a:srcRect/>
          <a:stretch>
            <a:fillRect/>
          </a:stretch>
        </p:blipFill>
        <p:spPr bwMode="auto">
          <a:xfrm>
            <a:off x="5486400" y="3532976"/>
            <a:ext cx="3511550" cy="3325024"/>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914400"/>
            <a:ext cx="8229600" cy="5410200"/>
          </a:xfrm>
          <a:solidFill>
            <a:schemeClr val="bg1">
              <a:alpha val="65000"/>
            </a:schemeClr>
          </a:solidFill>
        </p:spPr>
        <p:txBody>
          <a:bodyPr/>
          <a:lstStyle/>
          <a:p>
            <a:pPr algn="just">
              <a:buNone/>
            </a:pPr>
            <a:endParaRPr lang="en-US" sz="2000" dirty="0">
              <a:effectLst/>
            </a:endParaRPr>
          </a:p>
          <a:p>
            <a:pPr algn="just"/>
            <a:r>
              <a:rPr lang="en-IN" sz="2000" dirty="0">
                <a:solidFill>
                  <a:srgbClr val="00CC00"/>
                </a:solidFill>
                <a:effectLst/>
              </a:rPr>
              <a:t>Biofilm</a:t>
            </a:r>
            <a:r>
              <a:rPr lang="en-IN" sz="2000" dirty="0">
                <a:effectLst/>
              </a:rPr>
              <a:t> is a community of microorganisms of one or more species embedded in an extracellular polysaccharide matrix, attached to solid surface. </a:t>
            </a:r>
          </a:p>
          <a:p>
            <a:pPr algn="just"/>
            <a:r>
              <a:rPr lang="en-IN" sz="2000" dirty="0">
                <a:effectLst/>
              </a:rPr>
              <a:t>Majority of bacteria grow in biofilms that are composed of approximately 15% cells (by volume) embedded in 85% matrix material. </a:t>
            </a:r>
          </a:p>
          <a:p>
            <a:pPr algn="just"/>
            <a:r>
              <a:rPr lang="en-IN" sz="2000" dirty="0">
                <a:effectLst/>
              </a:rPr>
              <a:t>These communities are </a:t>
            </a:r>
            <a:r>
              <a:rPr lang="en-IN" sz="2000" dirty="0">
                <a:solidFill>
                  <a:srgbClr val="00CC00"/>
                </a:solidFill>
                <a:effectLst/>
              </a:rPr>
              <a:t>regulated by signals </a:t>
            </a:r>
            <a:r>
              <a:rPr lang="en-IN" sz="2000" dirty="0">
                <a:effectLst/>
              </a:rPr>
              <a:t>analogous to the hormones and pheromones.</a:t>
            </a:r>
          </a:p>
          <a:p>
            <a:pPr algn="just"/>
            <a:r>
              <a:rPr lang="en-IN" sz="2000" dirty="0">
                <a:effectLst/>
              </a:rPr>
              <a:t>Biofilm formation has a </a:t>
            </a:r>
            <a:r>
              <a:rPr lang="en-IN" sz="2000" dirty="0">
                <a:solidFill>
                  <a:srgbClr val="00CC00"/>
                </a:solidFill>
                <a:effectLst/>
              </a:rPr>
              <a:t>developmental sequence </a:t>
            </a:r>
            <a:r>
              <a:rPr lang="en-IN" sz="2000" dirty="0">
                <a:effectLst/>
              </a:rPr>
              <a:t>that results in the formation of </a:t>
            </a:r>
            <a:r>
              <a:rPr lang="en-IN" sz="2000" dirty="0">
                <a:solidFill>
                  <a:srgbClr val="00CC00"/>
                </a:solidFill>
                <a:effectLst/>
              </a:rPr>
              <a:t>tower-shaped </a:t>
            </a:r>
            <a:r>
              <a:rPr lang="en-IN" sz="2000" dirty="0">
                <a:effectLst/>
              </a:rPr>
              <a:t>and </a:t>
            </a:r>
            <a:r>
              <a:rPr lang="en-IN" sz="2000" dirty="0">
                <a:solidFill>
                  <a:srgbClr val="00CC00"/>
                </a:solidFill>
                <a:effectLst/>
              </a:rPr>
              <a:t>mushroom-shaped micro-colonies</a:t>
            </a:r>
            <a:r>
              <a:rPr lang="en-IN" sz="2000" dirty="0">
                <a:effectLst/>
              </a:rPr>
              <a:t>.</a:t>
            </a:r>
          </a:p>
          <a:p>
            <a:pPr algn="just"/>
            <a:r>
              <a:rPr lang="en-IN" sz="2000" dirty="0">
                <a:effectLst/>
              </a:rPr>
              <a:t>Sequence of events - microbial surface attachment, cell proliferation, matrix production, and detachment. </a:t>
            </a:r>
          </a:p>
          <a:p>
            <a:pPr algn="just"/>
            <a:r>
              <a:rPr lang="en-IN" sz="2000" dirty="0">
                <a:effectLst/>
              </a:rPr>
              <a:t>Biofilm formation and detachment are under the control of chemical signals that regulate and guide the formation of slime-enclosed micro-colonies and water channels.</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0" y="152400"/>
            <a:ext cx="77724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rPr>
              <a:t>Microbial</a:t>
            </a:r>
            <a:r>
              <a:rPr kumimoji="0" lang="en-US" sz="3600" b="1" i="0" u="none" strike="noStrike" kern="0" cap="none" spc="0" normalizeH="0" noProof="0" dirty="0">
                <a:ln>
                  <a:noFill/>
                </a:ln>
                <a:solidFill>
                  <a:schemeClr val="bg2"/>
                </a:solidFill>
                <a:effectLst>
                  <a:outerShdw blurRad="38100" dist="38100" dir="2700000" algn="tl">
                    <a:srgbClr val="000000"/>
                  </a:outerShdw>
                </a:effectLst>
                <a:uLnTx/>
                <a:uFillTx/>
                <a:latin typeface="+mj-lt"/>
                <a:ea typeface="+mj-ea"/>
                <a:cs typeface="+mj-cs"/>
              </a:rPr>
              <a:t> factors – Infectious Biofilms</a:t>
            </a: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03843" name="Picture 3" descr="F:\biofilmLifeCycle.jpg"/>
          <p:cNvPicPr>
            <a:picLocks noChangeAspect="1" noChangeArrowheads="1"/>
          </p:cNvPicPr>
          <p:nvPr/>
        </p:nvPicPr>
        <p:blipFill>
          <a:blip r:embed="rId2"/>
          <a:srcRect/>
          <a:stretch>
            <a:fillRect/>
          </a:stretch>
        </p:blipFill>
        <p:spPr bwMode="auto">
          <a:xfrm>
            <a:off x="76200" y="914400"/>
            <a:ext cx="8991600" cy="487680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914400"/>
            <a:ext cx="8229600" cy="4953000"/>
          </a:xfrm>
          <a:solidFill>
            <a:schemeClr val="bg1">
              <a:alpha val="65000"/>
            </a:schemeClr>
          </a:solidFill>
        </p:spPr>
        <p:txBody>
          <a:bodyPr/>
          <a:lstStyle/>
          <a:p>
            <a:pPr algn="just">
              <a:buNone/>
            </a:pPr>
            <a:endParaRPr lang="en-US" sz="2000" dirty="0">
              <a:effectLst/>
            </a:endParaRPr>
          </a:p>
          <a:p>
            <a:pPr algn="just"/>
            <a:r>
              <a:rPr lang="en-IN" sz="2000" dirty="0">
                <a:effectLst/>
              </a:rPr>
              <a:t>Infectious biofilms are difficult to detect in routine diagnostic methods and are inherently tolerant to host defences and antibiotic therapies. </a:t>
            </a:r>
          </a:p>
          <a:p>
            <a:pPr algn="just"/>
            <a:r>
              <a:rPr lang="en-IN" sz="2000" dirty="0">
                <a:effectLst/>
              </a:rPr>
              <a:t>In addition, biofilms facilitate the </a:t>
            </a:r>
            <a:r>
              <a:rPr lang="en-IN" sz="2000" dirty="0">
                <a:solidFill>
                  <a:srgbClr val="00CC00"/>
                </a:solidFill>
                <a:effectLst/>
              </a:rPr>
              <a:t>spread of antibiotic resistance </a:t>
            </a:r>
            <a:r>
              <a:rPr lang="en-IN" sz="2000" dirty="0">
                <a:effectLst/>
              </a:rPr>
              <a:t>by promoting horizontal gene transfer.</a:t>
            </a:r>
          </a:p>
          <a:p>
            <a:pPr algn="just"/>
            <a:r>
              <a:rPr lang="en-IN" sz="2000" dirty="0">
                <a:effectLst/>
              </a:rPr>
              <a:t>Actively adapted to environmental stresses, such as alteration in nutritional quality, cell density, temperature, pH, and osmolarity. </a:t>
            </a:r>
          </a:p>
          <a:p>
            <a:pPr algn="just"/>
            <a:r>
              <a:rPr lang="en-IN" sz="2000" dirty="0">
                <a:effectLst/>
              </a:rPr>
              <a:t>Prolonged starvation induces loss of cultivability under standard conditions, while the microorganism remains metabolically active and structurally intact. </a:t>
            </a:r>
          </a:p>
          <a:p>
            <a:pPr algn="just"/>
            <a:r>
              <a:rPr lang="en-IN" sz="2000" dirty="0">
                <a:effectLst/>
              </a:rPr>
              <a:t>This is considered the main reason for the low detection rate of biofilm infections by routine culture methods. </a:t>
            </a:r>
          </a:p>
          <a:p>
            <a:pPr algn="just"/>
            <a:r>
              <a:rPr lang="en-IN" sz="2000" dirty="0">
                <a:effectLst/>
              </a:rPr>
              <a:t>The exact role of biofilms in endodontic infections has not been well established as yet and merits further investigation.</a:t>
            </a:r>
          </a:p>
        </p:txBody>
      </p:sp>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524000"/>
            <a:ext cx="8229600" cy="4038600"/>
          </a:xfrm>
          <a:solidFill>
            <a:schemeClr val="bg1">
              <a:alpha val="65000"/>
            </a:schemeClr>
          </a:solidFill>
        </p:spPr>
        <p:txBody>
          <a:bodyPr/>
          <a:lstStyle/>
          <a:p>
            <a:pPr algn="just">
              <a:buNone/>
            </a:pPr>
            <a:endParaRPr lang="en-US" sz="1800" dirty="0">
              <a:effectLst/>
            </a:endParaRPr>
          </a:p>
          <a:p>
            <a:pPr algn="just"/>
            <a:r>
              <a:rPr lang="en-IN" sz="1800" dirty="0">
                <a:effectLst/>
              </a:rPr>
              <a:t>Foreign bodies are often found to be associated with the inflammatory process of the periradicular tissues.</a:t>
            </a:r>
          </a:p>
          <a:p>
            <a:pPr algn="just"/>
            <a:r>
              <a:rPr lang="en-IN" sz="1800" dirty="0">
                <a:effectLst/>
              </a:rPr>
              <a:t>Substances such as dentin and cementum </a:t>
            </a:r>
            <a:r>
              <a:rPr lang="en-IN" sz="1800" dirty="0">
                <a:solidFill>
                  <a:srgbClr val="00CC00"/>
                </a:solidFill>
                <a:effectLst/>
              </a:rPr>
              <a:t>chips, amalgam, root canal filling materials, cellulose fibres</a:t>
            </a:r>
            <a:r>
              <a:rPr lang="en-IN" sz="1800" dirty="0">
                <a:effectLst/>
              </a:rPr>
              <a:t> from absorbent paper points, gingival retraction </a:t>
            </a:r>
            <a:r>
              <a:rPr lang="en-IN" sz="1800" dirty="0">
                <a:solidFill>
                  <a:srgbClr val="00CC00"/>
                </a:solidFill>
                <a:effectLst/>
              </a:rPr>
              <a:t>cords</a:t>
            </a:r>
            <a:r>
              <a:rPr lang="en-IN" sz="1800" dirty="0">
                <a:effectLst/>
              </a:rPr>
              <a:t> , leguminous </a:t>
            </a:r>
            <a:r>
              <a:rPr lang="en-IN" sz="1800" dirty="0">
                <a:solidFill>
                  <a:srgbClr val="00CC00"/>
                </a:solidFill>
                <a:effectLst/>
              </a:rPr>
              <a:t>foods</a:t>
            </a:r>
            <a:r>
              <a:rPr lang="en-IN" sz="1800" dirty="0">
                <a:effectLst/>
              </a:rPr>
              <a:t>, and </a:t>
            </a:r>
            <a:r>
              <a:rPr lang="en-IN" sz="1800" dirty="0">
                <a:solidFill>
                  <a:srgbClr val="00CC00"/>
                </a:solidFill>
                <a:effectLst/>
              </a:rPr>
              <a:t>calculus-like</a:t>
            </a:r>
            <a:r>
              <a:rPr lang="en-IN" sz="1800" dirty="0">
                <a:effectLst/>
              </a:rPr>
              <a:t> deposits. </a:t>
            </a:r>
          </a:p>
          <a:p>
            <a:pPr algn="just"/>
            <a:r>
              <a:rPr lang="en-IN" sz="1800" dirty="0">
                <a:effectLst/>
              </a:rPr>
              <a:t>A foreign body response may occur in any of these substances and the clinical reaction may be either acute or chronic.</a:t>
            </a:r>
          </a:p>
          <a:p>
            <a:pPr algn="just"/>
            <a:r>
              <a:rPr lang="en-IN" sz="1800" dirty="0">
                <a:effectLst/>
              </a:rPr>
              <a:t>Clinically such conditions may be either symptomatic or asymptomatic. </a:t>
            </a:r>
          </a:p>
          <a:p>
            <a:pPr algn="just"/>
            <a:r>
              <a:rPr lang="en-IN" sz="1800" dirty="0">
                <a:effectLst/>
              </a:rPr>
              <a:t>Microscopically, these lesions demonstrate the presence of </a:t>
            </a:r>
            <a:r>
              <a:rPr lang="en-IN" sz="1800" dirty="0">
                <a:solidFill>
                  <a:srgbClr val="00CC00"/>
                </a:solidFill>
                <a:effectLst/>
              </a:rPr>
              <a:t>multinucleated giant cells </a:t>
            </a:r>
            <a:r>
              <a:rPr lang="en-IN" sz="1800" dirty="0">
                <a:effectLst/>
              </a:rPr>
              <a:t>surrounding the foreign material in a chronic inflammatory infiltrate. </a:t>
            </a:r>
          </a:p>
          <a:p>
            <a:pPr algn="just"/>
            <a:r>
              <a:rPr lang="en-IN" sz="1800" dirty="0">
                <a:effectLst/>
              </a:rPr>
              <a:t>Mechanical or surgical removal of the foreign bodies is usually the treatment of choice.</a:t>
            </a:r>
          </a:p>
          <a:p>
            <a:pPr algn="just"/>
            <a:endParaRPr lang="en-IN" sz="18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0" y="152400"/>
            <a:ext cx="87630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rPr>
              <a:t>Non Microbial</a:t>
            </a:r>
            <a:r>
              <a:rPr kumimoji="0" lang="en-US" sz="3200" b="1" i="0" u="none" strike="noStrike" kern="0" cap="none" spc="0" normalizeH="0" noProof="0" dirty="0">
                <a:ln>
                  <a:noFill/>
                </a:ln>
                <a:solidFill>
                  <a:schemeClr val="bg2"/>
                </a:solidFill>
                <a:effectLst>
                  <a:outerShdw blurRad="38100" dist="38100" dir="2700000" algn="tl">
                    <a:srgbClr val="000000"/>
                  </a:outerShdw>
                </a:effectLst>
                <a:uLnTx/>
                <a:uFillTx/>
                <a:latin typeface="+mj-lt"/>
                <a:ea typeface="+mj-ea"/>
                <a:cs typeface="+mj-cs"/>
              </a:rPr>
              <a:t> factors – Extrinsic agent - Foreign bodies </a:t>
            </a:r>
            <a:endParaRPr kumimoji="0" lang="en-IN" sz="32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600200"/>
            <a:ext cx="8229600" cy="4800600"/>
          </a:xfrm>
          <a:solidFill>
            <a:schemeClr val="bg1">
              <a:alpha val="65000"/>
            </a:schemeClr>
          </a:solidFill>
        </p:spPr>
        <p:txBody>
          <a:bodyPr/>
          <a:lstStyle/>
          <a:p>
            <a:pPr algn="just">
              <a:buNone/>
            </a:pPr>
            <a:endParaRPr lang="en-US" sz="1800" dirty="0">
              <a:effectLst/>
            </a:endParaRPr>
          </a:p>
          <a:p>
            <a:pPr algn="just"/>
            <a:r>
              <a:rPr lang="en-IN" sz="1800" dirty="0">
                <a:effectLst/>
              </a:rPr>
              <a:t>Epithelial rests of Malassez are normal constituents of both the lateral and apical periodontal ligament.</a:t>
            </a:r>
          </a:p>
          <a:p>
            <a:pPr algn="just"/>
            <a:r>
              <a:rPr lang="en-IN" sz="1800" dirty="0">
                <a:effectLst/>
              </a:rPr>
              <a:t>Term  “rests”  is misleading in that it evokes a vision of discrete islands of epithelial cells. </a:t>
            </a:r>
          </a:p>
          <a:p>
            <a:pPr algn="just"/>
            <a:r>
              <a:rPr lang="en-IN" sz="1800" dirty="0">
                <a:effectLst/>
              </a:rPr>
              <a:t>It has been shown that these rests are actually a </a:t>
            </a:r>
            <a:r>
              <a:rPr lang="en-IN" sz="1800" dirty="0">
                <a:solidFill>
                  <a:srgbClr val="00CC66"/>
                </a:solidFill>
                <a:effectLst/>
              </a:rPr>
              <a:t>fishnet-like, three-dimensional, interconnected network of epithelial cells. </a:t>
            </a:r>
          </a:p>
          <a:p>
            <a:pPr algn="just"/>
            <a:r>
              <a:rPr lang="en-IN" sz="1800" dirty="0">
                <a:effectLst/>
              </a:rPr>
              <a:t>In many periapical lesions, the epithelium is not present and therefore presumed to have been destroyed.</a:t>
            </a:r>
          </a:p>
          <a:p>
            <a:pPr algn="just"/>
            <a:r>
              <a:rPr lang="en-IN" sz="1800" dirty="0">
                <a:effectLst/>
              </a:rPr>
              <a:t>If the rests remain, they may respond to the stimuli and proliferate in an attempt to wall off the irritants coming through the apical foramen. The epithelium can be surrounded by chronic inflammation. </a:t>
            </a:r>
          </a:p>
          <a:p>
            <a:pPr algn="just"/>
            <a:r>
              <a:rPr lang="en-IN" sz="1800" dirty="0">
                <a:effectLst/>
              </a:rPr>
              <a:t>This lesion is termed epitheliated granuloma and if not treated, the epithelium will continue to proliferate – cyst.</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0" y="152400"/>
            <a:ext cx="87630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rPr>
              <a:t>Non Microbial</a:t>
            </a:r>
            <a:r>
              <a:rPr kumimoji="0" lang="en-US" sz="2800" b="1" i="0" u="none" strike="noStrike" kern="0" cap="none" spc="0" normalizeH="0" noProof="0" dirty="0">
                <a:ln>
                  <a:noFill/>
                </a:ln>
                <a:solidFill>
                  <a:schemeClr val="bg2"/>
                </a:solidFill>
                <a:effectLst>
                  <a:outerShdw blurRad="38100" dist="38100" dir="2700000" algn="tl">
                    <a:srgbClr val="000000"/>
                  </a:outerShdw>
                </a:effectLst>
                <a:uLnTx/>
                <a:uFillTx/>
                <a:latin typeface="+mj-lt"/>
                <a:ea typeface="+mj-ea"/>
                <a:cs typeface="+mj-cs"/>
              </a:rPr>
              <a:t> factors – Intrinsic agent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baseline="0" dirty="0">
                <a:solidFill>
                  <a:schemeClr val="bg2"/>
                </a:solidFill>
                <a:effectLst>
                  <a:outerShdw blurRad="38100" dist="38100" dir="2700000" algn="tl">
                    <a:srgbClr val="000000"/>
                  </a:outerShdw>
                </a:effectLst>
                <a:latin typeface="+mj-lt"/>
                <a:ea typeface="+mj-ea"/>
                <a:cs typeface="+mj-cs"/>
              </a:rPr>
              <a:t>Epithelial cell rests of Malassez</a:t>
            </a:r>
            <a:endParaRPr kumimoji="0" lang="en-IN" sz="28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8229600" cy="3962400"/>
          </a:xfrm>
          <a:solidFill>
            <a:schemeClr val="bg1">
              <a:alpha val="65000"/>
            </a:schemeClr>
          </a:solidFill>
        </p:spPr>
        <p:txBody>
          <a:bodyPr/>
          <a:lstStyle/>
          <a:p>
            <a:pPr algn="just"/>
            <a:r>
              <a:rPr lang="en-IN" sz="2000" dirty="0">
                <a:effectLst/>
              </a:rPr>
              <a:t>An isolated, usually narrow, deep probing depth of pulpal or periodontal origin.</a:t>
            </a:r>
          </a:p>
          <a:p>
            <a:pPr algn="just"/>
            <a:r>
              <a:rPr lang="en-IN" sz="2000" dirty="0">
                <a:effectLst/>
              </a:rPr>
              <a:t>Lesion with sub marginal or intrabony periradicular bone loss of pulpal and/or periodontal origin that communicates with the oral cavity via probing defect.</a:t>
            </a:r>
          </a:p>
          <a:p>
            <a:pPr algn="just"/>
            <a:r>
              <a:rPr lang="en-IN" sz="2000" dirty="0">
                <a:effectLst/>
              </a:rPr>
              <a:t> A </a:t>
            </a:r>
            <a:r>
              <a:rPr lang="en-IN" sz="2000" dirty="0">
                <a:solidFill>
                  <a:srgbClr val="00CC66"/>
                </a:solidFill>
                <a:effectLst/>
              </a:rPr>
              <a:t>localized periodontal probing depth of pulpal or periodontal origin</a:t>
            </a:r>
            <a:r>
              <a:rPr lang="en-IN" sz="2000" dirty="0">
                <a:effectLst/>
              </a:rPr>
              <a:t>.</a:t>
            </a:r>
          </a:p>
          <a:p>
            <a:pPr algn="just"/>
            <a:r>
              <a:rPr lang="en-IN" sz="2000" dirty="0">
                <a:effectLst/>
              </a:rPr>
              <a:t>Inflammation from pulp may extend into the periodontium through the apex, lateral or accessory canals causing destruction of periodontal tissues. Such a periodontal lesion is termed as </a:t>
            </a:r>
            <a:r>
              <a:rPr lang="en-IN" sz="2000" dirty="0">
                <a:solidFill>
                  <a:srgbClr val="00CC66"/>
                </a:solidFill>
                <a:effectLst/>
              </a:rPr>
              <a:t>“Retrograde periodontitis”</a:t>
            </a:r>
            <a:r>
              <a:rPr lang="en-IN" sz="2000" dirty="0">
                <a:effectLst/>
              </a:rPr>
              <a:t>.</a:t>
            </a:r>
          </a:p>
          <a:p>
            <a:pPr algn="just"/>
            <a:r>
              <a:rPr lang="en-IN" sz="2000" dirty="0">
                <a:effectLst/>
              </a:rPr>
              <a:t>Inflammation from periodontal tissues may extend into the pulp which results in </a:t>
            </a:r>
            <a:r>
              <a:rPr lang="en-IN" sz="2000" dirty="0">
                <a:solidFill>
                  <a:srgbClr val="00CC66"/>
                </a:solidFill>
                <a:effectLst/>
              </a:rPr>
              <a:t>“Retrograde pulpitis”.</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0" y="0"/>
            <a:ext cx="84582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DEFINITION </a:t>
            </a: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pic>
        <p:nvPicPr>
          <p:cNvPr id="6" name="Picture 7" descr="diseased_tooth_probe"/>
          <p:cNvPicPr>
            <a:picLocks noChangeAspect="1" noChangeArrowheads="1"/>
          </p:cNvPicPr>
          <p:nvPr/>
        </p:nvPicPr>
        <p:blipFill>
          <a:blip r:embed="rId2"/>
          <a:srcRect/>
          <a:stretch>
            <a:fillRect/>
          </a:stretch>
        </p:blipFill>
        <p:spPr bwMode="auto">
          <a:xfrm>
            <a:off x="6705600" y="0"/>
            <a:ext cx="2438400" cy="1371600"/>
          </a:xfrm>
          <a:prstGeom prst="ellipse">
            <a:avLst/>
          </a:prstGeom>
          <a:noFill/>
          <a:ln w="9525">
            <a:noFill/>
            <a:miter lim="800000"/>
            <a:headEnd/>
            <a:tailEnd/>
          </a:ln>
        </p:spPr>
      </p:pic>
      <p:sp>
        <p:nvSpPr>
          <p:cNvPr id="7" name="TextBox 6"/>
          <p:cNvSpPr txBox="1"/>
          <p:nvPr/>
        </p:nvSpPr>
        <p:spPr>
          <a:xfrm>
            <a:off x="5791200" y="5638800"/>
            <a:ext cx="2286000" cy="381000"/>
          </a:xfrm>
          <a:prstGeom prst="rect">
            <a:avLst/>
          </a:prstGeom>
          <a:noFill/>
        </p:spPr>
        <p:txBody>
          <a:bodyPr wrap="square" rtlCol="0">
            <a:spAutoFit/>
          </a:bodyPr>
          <a:lstStyle/>
          <a:p>
            <a:pPr algn="ctr"/>
            <a:r>
              <a:rPr lang="en-US" b="1" dirty="0">
                <a:solidFill>
                  <a:schemeClr val="accent1"/>
                </a:solidFill>
              </a:rPr>
              <a:t>Stock et al. 2004</a:t>
            </a:r>
            <a:endParaRPr lang="en-IN" b="1" dirty="0">
              <a:solidFill>
                <a:schemeClr val="accent1"/>
              </a:solidFill>
            </a:endParaRP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pic>
        <p:nvPicPr>
          <p:cNvPr id="1026" name="Picture 2"/>
          <p:cNvPicPr>
            <a:picLocks noChangeAspect="1" noChangeArrowheads="1"/>
          </p:cNvPicPr>
          <p:nvPr/>
        </p:nvPicPr>
        <p:blipFill>
          <a:blip r:embed="rId3"/>
          <a:srcRect/>
          <a:stretch>
            <a:fillRect/>
          </a:stretch>
        </p:blipFill>
        <p:spPr bwMode="auto">
          <a:xfrm>
            <a:off x="4724400" y="685800"/>
            <a:ext cx="4343400" cy="4294043"/>
          </a:xfrm>
          <a:prstGeom prst="rect">
            <a:avLst/>
          </a:prstGeom>
          <a:noFill/>
          <a:ln w="9525">
            <a:noFill/>
            <a:miter lim="800000"/>
            <a:headEnd/>
            <a:tailEnd/>
          </a:ln>
          <a:effectLst/>
        </p:spPr>
      </p:pic>
      <p:sp>
        <p:nvSpPr>
          <p:cNvPr id="4" name="Content Placeholder 3"/>
          <p:cNvSpPr>
            <a:spLocks noGrp="1"/>
          </p:cNvSpPr>
          <p:nvPr>
            <p:ph idx="1"/>
          </p:nvPr>
        </p:nvSpPr>
        <p:spPr>
          <a:xfrm>
            <a:off x="152400" y="914400"/>
            <a:ext cx="4572000" cy="4495800"/>
          </a:xfrm>
          <a:solidFill>
            <a:schemeClr val="bg1">
              <a:alpha val="65000"/>
            </a:schemeClr>
          </a:solidFill>
        </p:spPr>
        <p:txBody>
          <a:bodyPr/>
          <a:lstStyle/>
          <a:p>
            <a:pPr algn="just">
              <a:buNone/>
            </a:pPr>
            <a:endParaRPr lang="en-US" sz="1800" dirty="0">
              <a:effectLst/>
            </a:endParaRPr>
          </a:p>
          <a:p>
            <a:pPr algn="just"/>
            <a:r>
              <a:rPr lang="en-IN" sz="1800" dirty="0">
                <a:effectLst/>
              </a:rPr>
              <a:t>The term </a:t>
            </a:r>
            <a:r>
              <a:rPr lang="en-IN" sz="1800" dirty="0">
                <a:solidFill>
                  <a:srgbClr val="00CC66"/>
                </a:solidFill>
                <a:effectLst/>
              </a:rPr>
              <a:t>‘bay’ cyst </a:t>
            </a:r>
            <a:r>
              <a:rPr lang="en-IN" sz="1800" dirty="0">
                <a:effectLst/>
              </a:rPr>
              <a:t>was introduced to depict a chronic inflammatory periapical lesion that has an epithelium lining surrounding the cyst lumen, and has a direct communication with the root canal system. </a:t>
            </a:r>
            <a:r>
              <a:rPr lang="en-IN" sz="1800" b="1" dirty="0">
                <a:solidFill>
                  <a:schemeClr val="accent1"/>
                </a:solidFill>
                <a:effectLst/>
              </a:rPr>
              <a:t>[Simon JHS et al. </a:t>
            </a:r>
            <a:r>
              <a:rPr lang="pl-PL" sz="1800" b="1" dirty="0">
                <a:solidFill>
                  <a:schemeClr val="accent1"/>
                </a:solidFill>
                <a:effectLst/>
              </a:rPr>
              <a:t>J Endod 1980: 6: 845–848</a:t>
            </a:r>
            <a:r>
              <a:rPr lang="en-US" sz="1800" b="1" dirty="0">
                <a:solidFill>
                  <a:schemeClr val="accent1"/>
                </a:solidFill>
                <a:effectLst/>
              </a:rPr>
              <a:t>]</a:t>
            </a:r>
            <a:endParaRPr lang="en-IN" sz="1800" b="1" dirty="0">
              <a:solidFill>
                <a:schemeClr val="accent1"/>
              </a:solidFill>
              <a:effectLst/>
            </a:endParaRPr>
          </a:p>
          <a:p>
            <a:pPr algn="just"/>
            <a:r>
              <a:rPr lang="en-IN" sz="1800" dirty="0">
                <a:effectLst/>
              </a:rPr>
              <a:t>The term </a:t>
            </a:r>
            <a:r>
              <a:rPr lang="en-IN" sz="1800" dirty="0">
                <a:solidFill>
                  <a:srgbClr val="00CC66"/>
                </a:solidFill>
                <a:effectLst/>
              </a:rPr>
              <a:t>‘true’ cyst </a:t>
            </a:r>
            <a:r>
              <a:rPr lang="en-IN" sz="1800" dirty="0">
                <a:effectLst/>
              </a:rPr>
              <a:t>was given to a 3D, epithelium-lined cavity with no communication between the lumen and the canal system.</a:t>
            </a:r>
          </a:p>
        </p:txBody>
      </p:sp>
      <p:pic>
        <p:nvPicPr>
          <p:cNvPr id="1027" name="Picture 3"/>
          <p:cNvPicPr>
            <a:picLocks noChangeAspect="1" noChangeArrowheads="1"/>
          </p:cNvPicPr>
          <p:nvPr/>
        </p:nvPicPr>
        <p:blipFill>
          <a:blip r:embed="rId4"/>
          <a:srcRect b="88679"/>
          <a:stretch>
            <a:fillRect/>
          </a:stretch>
        </p:blipFill>
        <p:spPr bwMode="auto">
          <a:xfrm>
            <a:off x="5029200" y="228600"/>
            <a:ext cx="3524250" cy="457200"/>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t="58491" b="3774"/>
          <a:stretch>
            <a:fillRect/>
          </a:stretch>
        </p:blipFill>
        <p:spPr bwMode="auto">
          <a:xfrm>
            <a:off x="5619750" y="5257800"/>
            <a:ext cx="3524250" cy="1524000"/>
          </a:xfrm>
          <a:prstGeom prst="rect">
            <a:avLst/>
          </a:prstGeom>
          <a:noFill/>
          <a:ln w="9525">
            <a:noFill/>
            <a:miter lim="800000"/>
            <a:headEnd/>
            <a:tailEnd/>
          </a:ln>
          <a:effectLst/>
        </p:spPr>
      </p:pic>
      <p:pic>
        <p:nvPicPr>
          <p:cNvPr id="9" name="Picture 3"/>
          <p:cNvPicPr>
            <a:picLocks noChangeAspect="1" noChangeArrowheads="1"/>
          </p:cNvPicPr>
          <p:nvPr/>
        </p:nvPicPr>
        <p:blipFill>
          <a:blip r:embed="rId4"/>
          <a:srcRect t="39623" r="26486" b="41509"/>
          <a:stretch>
            <a:fillRect/>
          </a:stretch>
        </p:blipFill>
        <p:spPr bwMode="auto">
          <a:xfrm>
            <a:off x="3048000" y="6019800"/>
            <a:ext cx="2590800" cy="762000"/>
          </a:xfrm>
          <a:prstGeom prst="rect">
            <a:avLst/>
          </a:prstGeom>
          <a:noFill/>
          <a:ln w="9525">
            <a:noFill/>
            <a:miter lim="800000"/>
            <a:headEnd/>
            <a:tailEnd/>
          </a:ln>
          <a:effectLst/>
        </p:spPr>
      </p:pic>
      <p:pic>
        <p:nvPicPr>
          <p:cNvPr id="10" name="Picture 3"/>
          <p:cNvPicPr>
            <a:picLocks noChangeAspect="1" noChangeArrowheads="1"/>
          </p:cNvPicPr>
          <p:nvPr/>
        </p:nvPicPr>
        <p:blipFill>
          <a:blip r:embed="rId4"/>
          <a:srcRect t="13208" r="26486" b="62264"/>
          <a:stretch>
            <a:fillRect/>
          </a:stretch>
        </p:blipFill>
        <p:spPr bwMode="auto">
          <a:xfrm>
            <a:off x="3048000" y="5029200"/>
            <a:ext cx="2590800" cy="9906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1752600"/>
            <a:ext cx="8229600" cy="4343400"/>
          </a:xfrm>
          <a:solidFill>
            <a:schemeClr val="bg1">
              <a:alpha val="68000"/>
            </a:schemeClr>
          </a:solidFill>
        </p:spPr>
        <p:txBody>
          <a:bodyPr/>
          <a:lstStyle/>
          <a:p>
            <a:pPr algn="just"/>
            <a:r>
              <a:rPr lang="en-IN" sz="1800" dirty="0">
                <a:effectLst/>
              </a:rPr>
              <a:t>The commonest endo-perio defect associated with such anomalies is caused by </a:t>
            </a:r>
            <a:r>
              <a:rPr lang="en-IN" sz="1800" dirty="0">
                <a:solidFill>
                  <a:srgbClr val="00CC66"/>
                </a:solidFill>
                <a:effectLst/>
              </a:rPr>
              <a:t>developmental grooves </a:t>
            </a:r>
            <a:r>
              <a:rPr lang="en-IN" sz="1800" dirty="0">
                <a:effectLst/>
              </a:rPr>
              <a:t>on the </a:t>
            </a:r>
            <a:r>
              <a:rPr lang="en-IN" sz="1800" dirty="0">
                <a:solidFill>
                  <a:srgbClr val="00CC66"/>
                </a:solidFill>
                <a:effectLst/>
              </a:rPr>
              <a:t>palatal aspects</a:t>
            </a:r>
            <a:r>
              <a:rPr lang="en-IN" sz="1800" dirty="0">
                <a:effectLst/>
              </a:rPr>
              <a:t> of </a:t>
            </a:r>
            <a:r>
              <a:rPr lang="en-IN" sz="1800" dirty="0">
                <a:solidFill>
                  <a:srgbClr val="00CC66"/>
                </a:solidFill>
                <a:effectLst/>
              </a:rPr>
              <a:t>maxillary</a:t>
            </a:r>
            <a:r>
              <a:rPr lang="en-IN" sz="1800" dirty="0">
                <a:effectLst/>
              </a:rPr>
              <a:t> central or lateral </a:t>
            </a:r>
            <a:r>
              <a:rPr lang="en-IN" sz="1800" dirty="0">
                <a:solidFill>
                  <a:srgbClr val="00CC66"/>
                </a:solidFill>
                <a:effectLst/>
              </a:rPr>
              <a:t>incisors</a:t>
            </a:r>
            <a:r>
              <a:rPr lang="en-IN" sz="1800" dirty="0">
                <a:effectLst/>
              </a:rPr>
              <a:t> beginning in the central fossa crossing over the cingulum, and continuing apically down the root for varying distances.</a:t>
            </a:r>
          </a:p>
          <a:p>
            <a:pPr algn="just"/>
            <a:r>
              <a:rPr lang="en-IN" sz="1800" dirty="0">
                <a:effectLst/>
              </a:rPr>
              <a:t>Such a groove is probably the result of an attempt of the tooth germ to form another root. </a:t>
            </a:r>
          </a:p>
          <a:p>
            <a:pPr algn="just"/>
            <a:r>
              <a:rPr lang="en-IN" sz="1800" dirty="0">
                <a:effectLst/>
              </a:rPr>
              <a:t>As long as the epithelial attachment remains intact, the periodontium remains healthy. However, once this attachment is breached and the groove becomes contaminated, a self-sustaining </a:t>
            </a:r>
            <a:r>
              <a:rPr lang="en-IN" sz="1800" dirty="0">
                <a:solidFill>
                  <a:srgbClr val="00CC66"/>
                </a:solidFill>
                <a:effectLst/>
              </a:rPr>
              <a:t>infrabony pocket</a:t>
            </a:r>
            <a:r>
              <a:rPr lang="en-IN" sz="1800" dirty="0">
                <a:effectLst/>
              </a:rPr>
              <a:t> can be formed along its entire length. </a:t>
            </a:r>
          </a:p>
          <a:p>
            <a:pPr algn="just"/>
            <a:r>
              <a:rPr lang="en-IN" sz="1800" dirty="0">
                <a:effectLst/>
              </a:rPr>
              <a:t>This fissure-like channel provides a nidus for </a:t>
            </a:r>
            <a:r>
              <a:rPr lang="en-IN" sz="1800" dirty="0">
                <a:solidFill>
                  <a:srgbClr val="00CC66"/>
                </a:solidFill>
                <a:effectLst/>
              </a:rPr>
              <a:t>accumulation of bacterial biofilm</a:t>
            </a:r>
            <a:r>
              <a:rPr lang="en-IN" sz="1800" dirty="0">
                <a:effectLst/>
              </a:rPr>
              <a:t> and an avenue for the </a:t>
            </a:r>
            <a:r>
              <a:rPr lang="en-IN" sz="1800" dirty="0">
                <a:solidFill>
                  <a:srgbClr val="00CC66"/>
                </a:solidFill>
                <a:effectLst/>
              </a:rPr>
              <a:t>progression of periodontal disease </a:t>
            </a:r>
            <a:r>
              <a:rPr lang="en-IN" sz="1800" dirty="0">
                <a:effectLst/>
              </a:rPr>
              <a:t>that may also affect the pulp. </a:t>
            </a:r>
          </a:p>
          <a:p>
            <a:pPr algn="just"/>
            <a:r>
              <a:rPr lang="en-IN" sz="1800" dirty="0">
                <a:effectLst/>
              </a:rPr>
              <a:t>Radiographically, the area of bone destruction follows the course of the groove.</a:t>
            </a:r>
          </a:p>
          <a:p>
            <a:pPr algn="just"/>
            <a:endParaRPr lang="en-US" sz="18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76200"/>
            <a:ext cx="86868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a:solidFill>
                  <a:schemeClr val="bg2"/>
                </a:solidFill>
                <a:effectLst>
                  <a:outerShdw blurRad="38100" dist="38100" dir="2700000" algn="tl">
                    <a:srgbClr val="000000"/>
                  </a:outerShdw>
                </a:effectLst>
                <a:latin typeface="+mj-lt"/>
                <a:ea typeface="+mj-ea"/>
                <a:cs typeface="+mj-cs"/>
              </a:rPr>
              <a:t>Contributing Factors – Developmental malformations</a:t>
            </a:r>
            <a:endParaRPr kumimoji="0" lang="en-IN" sz="32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nvGraphicFramePr>
        <p:xfrm>
          <a:off x="381000" y="228600"/>
          <a:ext cx="2895600" cy="3554467"/>
        </p:xfrm>
        <a:graphic>
          <a:graphicData uri="http://schemas.openxmlformats.org/presentationml/2006/ole">
            <mc:AlternateContent xmlns:mc="http://schemas.openxmlformats.org/markup-compatibility/2006">
              <mc:Choice xmlns:v="urn:schemas-microsoft-com:vml" Requires="v">
                <p:oleObj spid="_x0000_s1025" name="Bitmap Image" r:id="rId4" imgW="3629532" imgH="5982535" progId="PBrush">
                  <p:embed/>
                </p:oleObj>
              </mc:Choice>
              <mc:Fallback>
                <p:oleObj name="Bitmap Image" r:id="rId4" imgW="3629532" imgH="5982535" progId="PBrush">
                  <p:embed/>
                  <p:pic>
                    <p:nvPicPr>
                      <p:cNvPr id="3076" name="Object 4"/>
                      <p:cNvPicPr>
                        <a:picLocks noChangeAspect="1" noChangeArrowheads="1"/>
                      </p:cNvPicPr>
                      <p:nvPr/>
                    </p:nvPicPr>
                    <p:blipFill>
                      <a:blip r:embed="rId5">
                        <a:extLst>
                          <a:ext uri="{28A0092B-C50C-407E-A947-70E740481C1C}">
                            <a14:useLocalDpi xmlns:a14="http://schemas.microsoft.com/office/drawing/2010/main" val="0"/>
                          </a:ext>
                        </a:extLst>
                      </a:blip>
                      <a:srcRect l="3954" r="1154" b="18523"/>
                      <a:stretch>
                        <a:fillRect/>
                      </a:stretch>
                    </p:blipFill>
                    <p:spPr bwMode="auto">
                      <a:xfrm>
                        <a:off x="381000" y="228600"/>
                        <a:ext cx="2895600" cy="35544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2438400" y="3200400"/>
          <a:ext cx="1981200" cy="3570610"/>
        </p:xfrm>
        <a:graphic>
          <a:graphicData uri="http://schemas.openxmlformats.org/presentationml/2006/ole">
            <mc:AlternateContent xmlns:mc="http://schemas.openxmlformats.org/markup-compatibility/2006">
              <mc:Choice xmlns:v="urn:schemas-microsoft-com:vml" Requires="v">
                <p:oleObj spid="_x0000_s1026" name="Bitmap Image" r:id="rId6" imgW="2276793" imgH="6058746" progId="PBrush">
                  <p:embed/>
                </p:oleObj>
              </mc:Choice>
              <mc:Fallback>
                <p:oleObj name="Bitmap Image" r:id="rId6" imgW="2276793" imgH="6058746" progId="PBrush">
                  <p:embed/>
                  <p:pic>
                    <p:nvPicPr>
                      <p:cNvPr id="3077" name="Object 5"/>
                      <p:cNvPicPr>
                        <a:picLocks noChangeAspect="1" noChangeArrowheads="1"/>
                      </p:cNvPicPr>
                      <p:nvPr/>
                    </p:nvPicPr>
                    <p:blipFill>
                      <a:blip r:embed="rId7">
                        <a:extLst>
                          <a:ext uri="{28A0092B-C50C-407E-A947-70E740481C1C}">
                            <a14:useLocalDpi xmlns:a14="http://schemas.microsoft.com/office/drawing/2010/main" val="0"/>
                          </a:ext>
                        </a:extLst>
                      </a:blip>
                      <a:srcRect l="6496" r="9067" b="29268"/>
                      <a:stretch>
                        <a:fillRect/>
                      </a:stretch>
                    </p:blipFill>
                    <p:spPr bwMode="auto">
                      <a:xfrm>
                        <a:off x="2438400" y="3200400"/>
                        <a:ext cx="1981200" cy="35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graphicFrame>
        <p:nvGraphicFramePr>
          <p:cNvPr id="3078" name="Object 6"/>
          <p:cNvGraphicFramePr>
            <a:graphicFrameLocks noChangeAspect="1"/>
          </p:cNvGraphicFramePr>
          <p:nvPr/>
        </p:nvGraphicFramePr>
        <p:xfrm>
          <a:off x="5257800" y="3200400"/>
          <a:ext cx="2133600" cy="3460090"/>
        </p:xfrm>
        <a:graphic>
          <a:graphicData uri="http://schemas.openxmlformats.org/presentationml/2006/ole">
            <mc:AlternateContent xmlns:mc="http://schemas.openxmlformats.org/markup-compatibility/2006">
              <mc:Choice xmlns:v="urn:schemas-microsoft-com:vml" Requires="v">
                <p:oleObj spid="_x0000_s1027" name="Bitmap Image" r:id="rId8" imgW="2190476" imgH="5238095" progId="PBrush">
                  <p:embed/>
                </p:oleObj>
              </mc:Choice>
              <mc:Fallback>
                <p:oleObj name="Bitmap Image" r:id="rId8" imgW="2190476" imgH="5238095" progId="PBrush">
                  <p:embed/>
                  <p:pic>
                    <p:nvPicPr>
                      <p:cNvPr id="3078" name="Object 6"/>
                      <p:cNvPicPr>
                        <a:picLocks noChangeAspect="1" noChangeArrowheads="1"/>
                      </p:cNvPicPr>
                      <p:nvPr/>
                    </p:nvPicPr>
                    <p:blipFill>
                      <a:blip r:embed="rId9">
                        <a:extLst>
                          <a:ext uri="{28A0092B-C50C-407E-A947-70E740481C1C}">
                            <a14:useLocalDpi xmlns:a14="http://schemas.microsoft.com/office/drawing/2010/main" val="0"/>
                          </a:ext>
                        </a:extLst>
                      </a:blip>
                      <a:srcRect l="6242" b="18999"/>
                      <a:stretch>
                        <a:fillRect/>
                      </a:stretch>
                    </p:blipFill>
                    <p:spPr bwMode="auto">
                      <a:xfrm>
                        <a:off x="5257800" y="3200400"/>
                        <a:ext cx="2133600" cy="346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graphicFrame>
        <p:nvGraphicFramePr>
          <p:cNvPr id="3079" name="Object 7"/>
          <p:cNvGraphicFramePr>
            <a:graphicFrameLocks noChangeAspect="1"/>
          </p:cNvGraphicFramePr>
          <p:nvPr/>
        </p:nvGraphicFramePr>
        <p:xfrm>
          <a:off x="6248400" y="304800"/>
          <a:ext cx="2724650" cy="3276600"/>
        </p:xfrm>
        <a:graphic>
          <a:graphicData uri="http://schemas.openxmlformats.org/presentationml/2006/ole">
            <mc:AlternateContent xmlns:mc="http://schemas.openxmlformats.org/markup-compatibility/2006">
              <mc:Choice xmlns:v="urn:schemas-microsoft-com:vml" Requires="v">
                <p:oleObj spid="_x0000_s1028" name="Bitmap Image" r:id="rId10" imgW="3495238" imgH="4323810" progId="PBrush">
                  <p:embed/>
                </p:oleObj>
              </mc:Choice>
              <mc:Fallback>
                <p:oleObj name="Bitmap Image" r:id="rId10" imgW="3495238" imgH="4323810" progId="PBrush">
                  <p:embed/>
                  <p:pic>
                    <p:nvPicPr>
                      <p:cNvPr id="3079" name="Object 7"/>
                      <p:cNvPicPr>
                        <a:picLocks noChangeAspect="1" noChangeArrowheads="1"/>
                      </p:cNvPicPr>
                      <p:nvPr/>
                    </p:nvPicPr>
                    <p:blipFill>
                      <a:blip r:embed="rId11">
                        <a:extLst>
                          <a:ext uri="{28A0092B-C50C-407E-A947-70E740481C1C}">
                            <a14:useLocalDpi xmlns:a14="http://schemas.microsoft.com/office/drawing/2010/main" val="0"/>
                          </a:ext>
                        </a:extLst>
                      </a:blip>
                      <a:srcRect b="2777"/>
                      <a:stretch>
                        <a:fillRect/>
                      </a:stretch>
                    </p:blipFill>
                    <p:spPr bwMode="auto">
                      <a:xfrm>
                        <a:off x="6248400" y="304800"/>
                        <a:ext cx="27246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sp>
        <p:nvSpPr>
          <p:cNvPr id="10" name="Text Box 15"/>
          <p:cNvSpPr txBox="1">
            <a:spLocks noChangeArrowheads="1"/>
          </p:cNvSpPr>
          <p:nvPr/>
        </p:nvSpPr>
        <p:spPr bwMode="auto">
          <a:xfrm>
            <a:off x="1905000" y="1143000"/>
            <a:ext cx="5181600" cy="707886"/>
          </a:xfrm>
          <a:prstGeom prst="rect">
            <a:avLst/>
          </a:prstGeom>
          <a:noFill/>
          <a:ln w="9525">
            <a:noFill/>
            <a:miter lim="800000"/>
            <a:headEnd/>
            <a:tailEnd/>
          </a:ln>
          <a:effectLst/>
        </p:spPr>
        <p:txBody>
          <a:bodyPr wrap="square">
            <a:spAutoFit/>
          </a:bodyPr>
          <a:lstStyle/>
          <a:p>
            <a:pPr algn="ctr"/>
            <a:r>
              <a:rPr lang="en-US" sz="2000" b="1" dirty="0"/>
              <a:t>Max : lateral incisor with two roots and a </a:t>
            </a:r>
            <a:r>
              <a:rPr lang="en-US" sz="2000" b="1" dirty="0" err="1"/>
              <a:t>palato</a:t>
            </a:r>
            <a:r>
              <a:rPr lang="en-US" sz="2000" b="1" dirty="0"/>
              <a:t> gingival groove</a:t>
            </a: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81000"/>
            <a:ext cx="8229600" cy="3124200"/>
          </a:xfrm>
          <a:solidFill>
            <a:schemeClr val="bg1">
              <a:alpha val="68000"/>
            </a:schemeClr>
          </a:solidFill>
        </p:spPr>
        <p:txBody>
          <a:bodyPr/>
          <a:lstStyle/>
          <a:p>
            <a:pPr algn="just"/>
            <a:r>
              <a:rPr lang="en-IN" sz="1800" dirty="0">
                <a:effectLst/>
              </a:rPr>
              <a:t>The </a:t>
            </a:r>
            <a:r>
              <a:rPr lang="en-IN" sz="1800" dirty="0">
                <a:solidFill>
                  <a:srgbClr val="00CC66"/>
                </a:solidFill>
                <a:effectLst/>
              </a:rPr>
              <a:t>prognosis </a:t>
            </a:r>
            <a:r>
              <a:rPr lang="en-IN" sz="1800" dirty="0">
                <a:effectLst/>
              </a:rPr>
              <a:t>of root canal treatment in such cases is </a:t>
            </a:r>
            <a:r>
              <a:rPr lang="en-IN" sz="1800" dirty="0">
                <a:solidFill>
                  <a:srgbClr val="00CC66"/>
                </a:solidFill>
                <a:effectLst/>
              </a:rPr>
              <a:t>guarded</a:t>
            </a:r>
            <a:r>
              <a:rPr lang="en-IN" sz="1800" dirty="0">
                <a:effectLst/>
              </a:rPr>
              <a:t>, depending upon the apical extent of the groove. </a:t>
            </a:r>
          </a:p>
          <a:p>
            <a:r>
              <a:rPr lang="en-IN" sz="1800" dirty="0">
                <a:effectLst/>
              </a:rPr>
              <a:t>Appearance of a teardrop-shaped area on the radiograph. The developmental groove may actually be visible on the radiograph. If so, it will appear as a dark vertical line.</a:t>
            </a:r>
          </a:p>
          <a:p>
            <a:pPr algn="just"/>
            <a:r>
              <a:rPr lang="en-IN" sz="1800" dirty="0">
                <a:solidFill>
                  <a:srgbClr val="00CC66"/>
                </a:solidFill>
                <a:effectLst/>
              </a:rPr>
              <a:t>Treatment</a:t>
            </a:r>
            <a:r>
              <a:rPr lang="en-IN" sz="1800" dirty="0">
                <a:effectLst/>
              </a:rPr>
              <a:t> consists of burring out the groove, placing bone substitutes, and surgical management of the soft tissues and underlying bone. </a:t>
            </a:r>
          </a:p>
          <a:p>
            <a:pPr algn="just"/>
            <a:r>
              <a:rPr lang="en-IN" sz="1800" dirty="0">
                <a:solidFill>
                  <a:srgbClr val="00CC66"/>
                </a:solidFill>
                <a:effectLst/>
              </a:rPr>
              <a:t>Other anatomical anomalies </a:t>
            </a:r>
            <a:r>
              <a:rPr lang="en-IN" sz="1800" dirty="0">
                <a:effectLst/>
              </a:rPr>
              <a:t>include root divisions, fused teeth, invaginations that communicate directly with the periodontium rather than the pulp &amp; the presence of enamel ‘pearls’ in the furcation or proximal areas.</a:t>
            </a:r>
            <a:endParaRPr lang="en-US" sz="1800" dirty="0">
              <a:effectLst/>
            </a:endParaRPr>
          </a:p>
        </p:txBody>
      </p:sp>
      <p:graphicFrame>
        <p:nvGraphicFramePr>
          <p:cNvPr id="1026" name="Object 2"/>
          <p:cNvGraphicFramePr>
            <a:graphicFrameLocks noChangeAspect="1"/>
          </p:cNvGraphicFramePr>
          <p:nvPr/>
        </p:nvGraphicFramePr>
        <p:xfrm>
          <a:off x="1417235" y="3886200"/>
          <a:ext cx="3764365" cy="2819400"/>
        </p:xfrm>
        <a:graphic>
          <a:graphicData uri="http://schemas.openxmlformats.org/presentationml/2006/ole">
            <mc:AlternateContent xmlns:mc="http://schemas.openxmlformats.org/markup-compatibility/2006">
              <mc:Choice xmlns:v="urn:schemas-microsoft-com:vml" Requires="v">
                <p:oleObj spid="_x0000_s2049" name="Bitmap Image" r:id="rId4" imgW="4915586" imgH="3591426" progId="PBrush">
                  <p:embed/>
                </p:oleObj>
              </mc:Choice>
              <mc:Fallback>
                <p:oleObj name="Bitmap Image" r:id="rId4" imgW="4915586" imgH="3591426" progId="PBrush">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b="16461"/>
                      <a:stretch>
                        <a:fillRect/>
                      </a:stretch>
                    </p:blipFill>
                    <p:spPr bwMode="auto">
                      <a:xfrm>
                        <a:off x="1417235" y="3886200"/>
                        <a:ext cx="376436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6021387" y="3581400"/>
          <a:ext cx="2208213" cy="3200400"/>
        </p:xfrm>
        <a:graphic>
          <a:graphicData uri="http://schemas.openxmlformats.org/presentationml/2006/ole">
            <mc:AlternateContent xmlns:mc="http://schemas.openxmlformats.org/markup-compatibility/2006">
              <mc:Choice xmlns:v="urn:schemas-microsoft-com:vml" Requires="v">
                <p:oleObj spid="_x0000_s2050" name="Bitmap Image" r:id="rId6" imgW="3505689" imgH="5076190" progId="PBrush">
                  <p:embed/>
                </p:oleObj>
              </mc:Choice>
              <mc:Fallback>
                <p:oleObj name="Bitmap Image" r:id="rId6" imgW="3505689" imgH="5076190" progId="PBrush">
                  <p:embed/>
                  <p:pic>
                    <p:nvPicPr>
                      <p:cNvPr id="102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1387" y="3581400"/>
                        <a:ext cx="22082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 Box 15"/>
          <p:cNvSpPr txBox="1">
            <a:spLocks noChangeArrowheads="1"/>
          </p:cNvSpPr>
          <p:nvPr/>
        </p:nvSpPr>
        <p:spPr bwMode="auto">
          <a:xfrm>
            <a:off x="152400" y="6172201"/>
            <a:ext cx="8991600" cy="646331"/>
          </a:xfrm>
          <a:prstGeom prst="rect">
            <a:avLst/>
          </a:prstGeom>
          <a:noFill/>
          <a:ln w="9525">
            <a:noFill/>
            <a:miter lim="800000"/>
            <a:headEnd/>
            <a:tailEnd/>
          </a:ln>
          <a:effectLst/>
        </p:spPr>
        <p:txBody>
          <a:bodyPr wrap="square">
            <a:spAutoFit/>
          </a:bodyPr>
          <a:lstStyle/>
          <a:p>
            <a:pPr algn="just"/>
            <a:r>
              <a:rPr lang="en-IN" b="1" i="1" dirty="0">
                <a:solidFill>
                  <a:schemeClr val="accent1"/>
                </a:solidFill>
              </a:rPr>
              <a:t>Schwartz et al. Combined Endodontic-Periodontic Treatment of a Palatal Groove: A Case Report J Endod 2006;32:573–578.</a:t>
            </a:r>
            <a:endParaRPr lang="en-US" b="1" i="1" dirty="0">
              <a:solidFill>
                <a:schemeClr val="accent1"/>
              </a:solidFill>
            </a:endParaRPr>
          </a:p>
        </p:txBody>
      </p:sp>
      <p:pic>
        <p:nvPicPr>
          <p:cNvPr id="923654" name="Picture 6"/>
          <p:cNvPicPr>
            <a:picLocks noChangeAspect="1" noChangeArrowheads="1"/>
          </p:cNvPicPr>
          <p:nvPr/>
        </p:nvPicPr>
        <p:blipFill>
          <a:blip r:embed="rId3"/>
          <a:srcRect l="8696"/>
          <a:stretch>
            <a:fillRect/>
          </a:stretch>
        </p:blipFill>
        <p:spPr bwMode="auto">
          <a:xfrm>
            <a:off x="0" y="0"/>
            <a:ext cx="2286000" cy="3199250"/>
          </a:xfrm>
          <a:prstGeom prst="rect">
            <a:avLst/>
          </a:prstGeom>
          <a:noFill/>
          <a:ln w="9525">
            <a:noFill/>
            <a:miter lim="800000"/>
            <a:headEnd/>
            <a:tailEnd/>
          </a:ln>
          <a:effectLst/>
        </p:spPr>
      </p:pic>
      <p:pic>
        <p:nvPicPr>
          <p:cNvPr id="923655" name="Picture 7"/>
          <p:cNvPicPr>
            <a:picLocks noChangeAspect="1" noChangeArrowheads="1"/>
          </p:cNvPicPr>
          <p:nvPr/>
        </p:nvPicPr>
        <p:blipFill>
          <a:blip r:embed="rId4"/>
          <a:srcRect l="12500"/>
          <a:stretch>
            <a:fillRect/>
          </a:stretch>
        </p:blipFill>
        <p:spPr bwMode="auto">
          <a:xfrm>
            <a:off x="2286000" y="0"/>
            <a:ext cx="2362200" cy="3200400"/>
          </a:xfrm>
          <a:prstGeom prst="rect">
            <a:avLst/>
          </a:prstGeom>
          <a:noFill/>
          <a:ln w="9525">
            <a:noFill/>
            <a:miter lim="800000"/>
            <a:headEnd/>
            <a:tailEnd/>
          </a:ln>
          <a:effectLst/>
        </p:spPr>
      </p:pic>
      <p:pic>
        <p:nvPicPr>
          <p:cNvPr id="923656" name="Picture 8"/>
          <p:cNvPicPr>
            <a:picLocks noChangeAspect="1" noChangeArrowheads="1"/>
          </p:cNvPicPr>
          <p:nvPr/>
        </p:nvPicPr>
        <p:blipFill>
          <a:blip r:embed="rId5"/>
          <a:srcRect/>
          <a:stretch>
            <a:fillRect/>
          </a:stretch>
        </p:blipFill>
        <p:spPr bwMode="auto">
          <a:xfrm>
            <a:off x="4572000" y="0"/>
            <a:ext cx="2362200" cy="3200400"/>
          </a:xfrm>
          <a:prstGeom prst="rect">
            <a:avLst/>
          </a:prstGeom>
          <a:noFill/>
          <a:ln w="9525">
            <a:noFill/>
            <a:miter lim="800000"/>
            <a:headEnd/>
            <a:tailEnd/>
          </a:ln>
          <a:effectLst/>
        </p:spPr>
      </p:pic>
      <p:pic>
        <p:nvPicPr>
          <p:cNvPr id="923657" name="Picture 9"/>
          <p:cNvPicPr>
            <a:picLocks noChangeAspect="1" noChangeArrowheads="1"/>
          </p:cNvPicPr>
          <p:nvPr/>
        </p:nvPicPr>
        <p:blipFill>
          <a:blip r:embed="rId6"/>
          <a:srcRect/>
          <a:stretch>
            <a:fillRect/>
          </a:stretch>
        </p:blipFill>
        <p:spPr bwMode="auto">
          <a:xfrm>
            <a:off x="6934200" y="0"/>
            <a:ext cx="2209800" cy="3200400"/>
          </a:xfrm>
          <a:prstGeom prst="rect">
            <a:avLst/>
          </a:prstGeom>
          <a:noFill/>
          <a:ln w="9525">
            <a:noFill/>
            <a:miter lim="800000"/>
            <a:headEnd/>
            <a:tailEnd/>
          </a:ln>
          <a:effectLst/>
        </p:spPr>
      </p:pic>
      <p:pic>
        <p:nvPicPr>
          <p:cNvPr id="923658" name="Picture 10"/>
          <p:cNvPicPr>
            <a:picLocks noChangeAspect="1" noChangeArrowheads="1"/>
          </p:cNvPicPr>
          <p:nvPr/>
        </p:nvPicPr>
        <p:blipFill>
          <a:blip r:embed="rId7"/>
          <a:srcRect l="26914"/>
          <a:stretch>
            <a:fillRect/>
          </a:stretch>
        </p:blipFill>
        <p:spPr bwMode="auto">
          <a:xfrm>
            <a:off x="0" y="3200400"/>
            <a:ext cx="3208283" cy="2667000"/>
          </a:xfrm>
          <a:prstGeom prst="rect">
            <a:avLst/>
          </a:prstGeom>
          <a:noFill/>
          <a:ln w="9525">
            <a:noFill/>
            <a:miter lim="800000"/>
            <a:headEnd/>
            <a:tailEnd/>
          </a:ln>
          <a:effectLst/>
        </p:spPr>
      </p:pic>
      <p:pic>
        <p:nvPicPr>
          <p:cNvPr id="923659" name="Picture 11"/>
          <p:cNvPicPr>
            <a:picLocks noChangeAspect="1" noChangeArrowheads="1"/>
          </p:cNvPicPr>
          <p:nvPr/>
        </p:nvPicPr>
        <p:blipFill>
          <a:blip r:embed="rId8"/>
          <a:srcRect l="17652" t="685" r="7698" b="4338"/>
          <a:stretch>
            <a:fillRect/>
          </a:stretch>
        </p:blipFill>
        <p:spPr bwMode="auto">
          <a:xfrm>
            <a:off x="3200400" y="3200400"/>
            <a:ext cx="3429000" cy="2667000"/>
          </a:xfrm>
          <a:prstGeom prst="rect">
            <a:avLst/>
          </a:prstGeom>
          <a:noFill/>
          <a:ln w="9525">
            <a:noFill/>
            <a:miter lim="800000"/>
            <a:headEnd/>
            <a:tailEnd/>
          </a:ln>
          <a:effectLst/>
        </p:spPr>
      </p:pic>
      <p:pic>
        <p:nvPicPr>
          <p:cNvPr id="923660" name="Picture 12"/>
          <p:cNvPicPr>
            <a:picLocks noChangeAspect="1" noChangeArrowheads="1"/>
          </p:cNvPicPr>
          <p:nvPr/>
        </p:nvPicPr>
        <p:blipFill>
          <a:blip r:embed="rId9" cstate="print"/>
          <a:srcRect/>
          <a:stretch>
            <a:fillRect/>
          </a:stretch>
        </p:blipFill>
        <p:spPr bwMode="auto">
          <a:xfrm>
            <a:off x="6629400" y="3200401"/>
            <a:ext cx="2438400" cy="30480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00" y="1371600"/>
            <a:ext cx="7772400" cy="2590800"/>
          </a:xfrm>
          <a:solidFill>
            <a:schemeClr val="bg1">
              <a:alpha val="68000"/>
            </a:schemeClr>
          </a:solidFill>
        </p:spPr>
        <p:txBody>
          <a:bodyPr/>
          <a:lstStyle/>
          <a:p>
            <a:pPr algn="just"/>
            <a:r>
              <a:rPr lang="en-IN" sz="1800" dirty="0">
                <a:effectLst/>
              </a:rPr>
              <a:t>Overhanging restorations, over-contoured crowns &amp; poor embrasure contours all contribute to periodontal breakdown either by </a:t>
            </a:r>
            <a:r>
              <a:rPr lang="en-IN" sz="1800" dirty="0">
                <a:solidFill>
                  <a:srgbClr val="00CC66"/>
                </a:solidFill>
                <a:effectLst/>
              </a:rPr>
              <a:t>compromising the oral hygiene </a:t>
            </a:r>
            <a:r>
              <a:rPr lang="en-IN" sz="1800" dirty="0">
                <a:effectLst/>
              </a:rPr>
              <a:t>or encroaching on the </a:t>
            </a:r>
            <a:r>
              <a:rPr lang="en-IN" sz="1800" dirty="0">
                <a:solidFill>
                  <a:srgbClr val="00CC66"/>
                </a:solidFill>
                <a:effectLst/>
              </a:rPr>
              <a:t>biologic width</a:t>
            </a:r>
            <a:r>
              <a:rPr lang="en-IN" sz="1800" dirty="0">
                <a:effectLst/>
              </a:rPr>
              <a:t>. </a:t>
            </a:r>
          </a:p>
          <a:p>
            <a:pPr algn="just"/>
            <a:r>
              <a:rPr lang="en-IN" sz="1800" dirty="0">
                <a:effectLst/>
              </a:rPr>
              <a:t>The probing profile is localized to the site of restorations. </a:t>
            </a:r>
          </a:p>
          <a:p>
            <a:pPr algn="just"/>
            <a:r>
              <a:rPr lang="en-IN" sz="1800" dirty="0">
                <a:effectLst/>
              </a:rPr>
              <a:t>Replacing the restorations with those of acceptable contours &amp; improvement of oral hygiene usually stabilizes the situation.</a:t>
            </a:r>
            <a:endParaRPr lang="en-US" sz="18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76200"/>
            <a:ext cx="86868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a:solidFill>
                  <a:schemeClr val="bg2"/>
                </a:solidFill>
                <a:effectLst>
                  <a:outerShdw blurRad="38100" dist="38100" dir="2700000" algn="tl">
                    <a:srgbClr val="000000"/>
                  </a:outerShdw>
                </a:effectLst>
                <a:latin typeface="+mj-lt"/>
                <a:ea typeface="+mj-ea"/>
                <a:cs typeface="+mj-cs"/>
              </a:rPr>
              <a:t>Contributing Factors – Poorly designed restorations</a:t>
            </a:r>
            <a:endParaRPr kumimoji="0" lang="en-IN" sz="32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graphicFrame>
        <p:nvGraphicFramePr>
          <p:cNvPr id="4098" name="Object 2"/>
          <p:cNvGraphicFramePr>
            <a:graphicFrameLocks noChangeAspect="1"/>
          </p:cNvGraphicFramePr>
          <p:nvPr/>
        </p:nvGraphicFramePr>
        <p:xfrm>
          <a:off x="2209800" y="3505200"/>
          <a:ext cx="4191000" cy="3040063"/>
        </p:xfrm>
        <a:graphic>
          <a:graphicData uri="http://schemas.openxmlformats.org/presentationml/2006/ole">
            <mc:AlternateContent xmlns:mc="http://schemas.openxmlformats.org/markup-compatibility/2006">
              <mc:Choice xmlns:v="urn:schemas-microsoft-com:vml" Requires="v">
                <p:oleObj spid="_x0000_s3073" name="Bitmap Image" r:id="rId4" imgW="4971429" imgH="4229690" progId="PBrush">
                  <p:embed/>
                </p:oleObj>
              </mc:Choice>
              <mc:Fallback>
                <p:oleObj name="Bitmap Image" r:id="rId4" imgW="4971429" imgH="4229690" progId="PBrush">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l="1888" r="1888" b="17929"/>
                      <a:stretch>
                        <a:fillRect/>
                      </a:stretch>
                    </p:blipFill>
                    <p:spPr bwMode="auto">
                      <a:xfrm>
                        <a:off x="2209800" y="3505200"/>
                        <a:ext cx="4191000" cy="304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DIAGNOSIS OF ENDO-PERIO LESIONS</a:t>
            </a:r>
            <a:endParaRPr lang="en-IN" sz="4000" dirty="0"/>
          </a:p>
        </p:txBody>
      </p:sp>
      <p:sp>
        <p:nvSpPr>
          <p:cNvPr id="5" name="Content Placeholder 4"/>
          <p:cNvSpPr>
            <a:spLocks noGrp="1"/>
          </p:cNvSpPr>
          <p:nvPr>
            <p:ph idx="1"/>
          </p:nvPr>
        </p:nvSpPr>
        <p:spPr>
          <a:xfrm>
            <a:off x="457200" y="2362200"/>
            <a:ext cx="8229600" cy="2819400"/>
          </a:xfrm>
          <a:solidFill>
            <a:schemeClr val="accent5">
              <a:lumMod val="50000"/>
              <a:alpha val="51000"/>
            </a:schemeClr>
          </a:solidFill>
          <a:ln>
            <a:noFill/>
          </a:ln>
        </p:spPr>
        <p:txBody>
          <a:bodyPr/>
          <a:lstStyle/>
          <a:p>
            <a:pPr algn="just"/>
            <a:r>
              <a:rPr lang="en-IN" sz="2000" dirty="0">
                <a:effectLst/>
              </a:rPr>
              <a:t>Endo-Perio lesions continue to challenge clinicians in arriving at a definitive diagnosis of origin. </a:t>
            </a:r>
          </a:p>
          <a:p>
            <a:pPr algn="just"/>
            <a:r>
              <a:rPr lang="en-US" sz="2000" dirty="0">
                <a:effectLst/>
              </a:rPr>
              <a:t>Diagnosis of primary endodontic disease and primary periodontal disease usually present no difficulty.</a:t>
            </a:r>
          </a:p>
          <a:p>
            <a:pPr algn="just"/>
            <a:r>
              <a:rPr lang="en-US" sz="2000" dirty="0">
                <a:effectLst/>
              </a:rPr>
              <a:t>All the other conditions appear very similar clinically and radiographically.</a:t>
            </a:r>
            <a:endParaRPr lang="en-IN" sz="2000" dirty="0">
              <a:effectLst/>
            </a:endParaRPr>
          </a:p>
          <a:p>
            <a:pPr algn="just"/>
            <a:r>
              <a:rPr lang="en-IN" sz="2000" dirty="0">
                <a:effectLst/>
              </a:rPr>
              <a:t>Diagnosis is based on taking a systematic &amp; careful history &amp; on clinical examination; encompassing both endodontic &amp; periodontal components.</a:t>
            </a:r>
          </a:p>
        </p:txBody>
      </p:sp>
    </p:spTree>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228600" y="1066800"/>
            <a:ext cx="7772400" cy="1143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t>Clues about the pulpal history of the tooth &amp; the likelihood of partial pulp necrosis as the cause of the presenting findings.</a:t>
            </a:r>
          </a:p>
          <a:p>
            <a:pPr marL="342900" indent="-342900" algn="just" fontAlgn="base">
              <a:spcBef>
                <a:spcPct val="20000"/>
              </a:spcBef>
              <a:spcAft>
                <a:spcPct val="0"/>
              </a:spcAft>
              <a:buClr>
                <a:schemeClr val="hlink"/>
              </a:buClr>
              <a:buFontTx/>
              <a:buChar char="•"/>
            </a:pPr>
            <a:endParaRPr lang="en-IN" dirty="0"/>
          </a:p>
        </p:txBody>
      </p:sp>
      <p:sp>
        <p:nvSpPr>
          <p:cNvPr id="13" name="Rectangle 12"/>
          <p:cNvSpPr/>
          <p:nvPr/>
        </p:nvSpPr>
        <p:spPr bwMode="auto">
          <a:xfrm>
            <a:off x="228600" y="457200"/>
            <a:ext cx="48768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History of Dentinal, Pulpal or Periapical Pain</a:t>
            </a:r>
            <a:endParaRPr lang="en-IN" sz="2000" b="1" kern="0" dirty="0">
              <a:solidFill>
                <a:schemeClr val="bg1"/>
              </a:solidFill>
            </a:endParaRPr>
          </a:p>
        </p:txBody>
      </p:sp>
      <p:sp>
        <p:nvSpPr>
          <p:cNvPr id="6" name="Rectangle 5"/>
          <p:cNvSpPr/>
          <p:nvPr/>
        </p:nvSpPr>
        <p:spPr bwMode="auto">
          <a:xfrm>
            <a:off x="228600" y="2743200"/>
            <a:ext cx="48768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History of Periodontal symptoms</a:t>
            </a:r>
            <a:endParaRPr lang="en-IN" sz="2000" b="1" kern="0" dirty="0">
              <a:solidFill>
                <a:schemeClr val="bg1"/>
              </a:solidFill>
            </a:endParaRPr>
          </a:p>
        </p:txBody>
      </p:sp>
      <p:sp>
        <p:nvSpPr>
          <p:cNvPr id="7" name="Content Placeholder 3"/>
          <p:cNvSpPr txBox="1">
            <a:spLocks/>
          </p:cNvSpPr>
          <p:nvPr/>
        </p:nvSpPr>
        <p:spPr bwMode="auto">
          <a:xfrm>
            <a:off x="304800" y="3276600"/>
            <a:ext cx="8534400" cy="3200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dirty="0"/>
              <a:t>The duration &amp; nature of the periodontal symptoms will help to:</a:t>
            </a:r>
          </a:p>
          <a:p>
            <a:pPr marL="342900" indent="-342900" algn="just" fontAlgn="base">
              <a:spcBef>
                <a:spcPct val="20000"/>
              </a:spcBef>
              <a:spcAft>
                <a:spcPct val="0"/>
              </a:spcAft>
              <a:buClr>
                <a:schemeClr val="hlink"/>
              </a:buClr>
              <a:buFontTx/>
              <a:buChar char="•"/>
            </a:pPr>
            <a:r>
              <a:rPr lang="en-IN" dirty="0"/>
              <a:t>Characterize the general periodontal status.</a:t>
            </a:r>
          </a:p>
          <a:p>
            <a:pPr marL="342900" indent="-342900" algn="just" fontAlgn="base">
              <a:spcBef>
                <a:spcPct val="20000"/>
              </a:spcBef>
              <a:spcAft>
                <a:spcPct val="0"/>
              </a:spcAft>
              <a:buClr>
                <a:schemeClr val="hlink"/>
              </a:buClr>
              <a:buFontTx/>
              <a:buChar char="•"/>
            </a:pPr>
            <a:r>
              <a:rPr lang="en-IN" dirty="0"/>
              <a:t>Will give an indication of the individual’s susceptibility to periodontal breakdown.</a:t>
            </a:r>
          </a:p>
          <a:p>
            <a:pPr marL="342900" indent="-342900" algn="just" fontAlgn="base">
              <a:spcBef>
                <a:spcPct val="20000"/>
              </a:spcBef>
              <a:spcAft>
                <a:spcPct val="0"/>
              </a:spcAft>
              <a:buClr>
                <a:schemeClr val="hlink"/>
              </a:buClr>
              <a:buFontTx/>
              <a:buChar char="•"/>
            </a:pPr>
            <a:r>
              <a:rPr lang="en-IN" dirty="0"/>
              <a:t>Helps differentiate &amp; distinguish problems associated with generalized periodontal problems as opposed to those associated with non-periodontal causes.</a:t>
            </a:r>
          </a:p>
          <a:p>
            <a:pPr marL="342900" indent="-342900" algn="just" fontAlgn="base">
              <a:spcBef>
                <a:spcPct val="20000"/>
              </a:spcBef>
              <a:spcAft>
                <a:spcPct val="0"/>
              </a:spcAft>
              <a:buClr>
                <a:schemeClr val="hlink"/>
              </a:buClr>
              <a:buFontTx/>
              <a:buChar char="•"/>
            </a:pPr>
            <a:r>
              <a:rPr lang="en-IN" dirty="0"/>
              <a:t>Prognosis  of the teeth can be assessed in relation to the patient’s motivation &amp; compliance, which will affect the response to treatment.</a:t>
            </a:r>
          </a:p>
        </p:txBody>
      </p:sp>
    </p:spTree>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533400" y="1524000"/>
            <a:ext cx="7772400" cy="2895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US" dirty="0">
                <a:solidFill>
                  <a:srgbClr val="00CC00"/>
                </a:solidFill>
              </a:rPr>
              <a:t>Duration:</a:t>
            </a:r>
            <a:r>
              <a:rPr lang="en-US" dirty="0"/>
              <a:t> primary pulpal condition mostly acute.</a:t>
            </a:r>
          </a:p>
          <a:p>
            <a:pPr marL="342900" indent="-342900" algn="just" fontAlgn="base">
              <a:spcBef>
                <a:spcPct val="20000"/>
              </a:spcBef>
              <a:spcAft>
                <a:spcPct val="0"/>
              </a:spcAft>
              <a:buClr>
                <a:schemeClr val="hlink"/>
              </a:buClr>
              <a:buFontTx/>
              <a:buChar char="•"/>
            </a:pPr>
            <a:r>
              <a:rPr lang="en-US" dirty="0"/>
              <a:t>Secondary pulpal, periodontal and combined most of the times are chronic.</a:t>
            </a:r>
          </a:p>
          <a:p>
            <a:pPr marL="342900" indent="-342900" algn="just" fontAlgn="base">
              <a:spcBef>
                <a:spcPct val="20000"/>
              </a:spcBef>
              <a:spcAft>
                <a:spcPct val="0"/>
              </a:spcAft>
              <a:buClr>
                <a:schemeClr val="hlink"/>
              </a:buClr>
              <a:buFontTx/>
              <a:buChar char="•"/>
            </a:pPr>
            <a:r>
              <a:rPr lang="en-US" dirty="0"/>
              <a:t>A combined or a concomitant condition have a chronic periodontal with acute pulpal involvement.</a:t>
            </a:r>
          </a:p>
          <a:p>
            <a:pPr marL="342900" indent="-342900" algn="just" fontAlgn="base">
              <a:spcBef>
                <a:spcPct val="20000"/>
              </a:spcBef>
              <a:spcAft>
                <a:spcPct val="0"/>
              </a:spcAft>
              <a:buClr>
                <a:schemeClr val="hlink"/>
              </a:buClr>
              <a:buFontTx/>
              <a:buChar char="•"/>
            </a:pPr>
            <a:r>
              <a:rPr lang="en-US" dirty="0">
                <a:solidFill>
                  <a:srgbClr val="00CC00"/>
                </a:solidFill>
              </a:rPr>
              <a:t>Pain: </a:t>
            </a:r>
            <a:r>
              <a:rPr lang="en-US" dirty="0"/>
              <a:t>duration and type of pain – pulpal – sharp and acute; dull discomfort, chronic – periodontal conditions. If abscess is present then pain is severe.</a:t>
            </a:r>
            <a:endParaRPr lang="en-IN" dirty="0">
              <a:solidFill>
                <a:srgbClr val="00CC00"/>
              </a:solidFill>
            </a:endParaRPr>
          </a:p>
          <a:p>
            <a:pPr marL="342900" indent="-342900" algn="just" fontAlgn="base">
              <a:spcBef>
                <a:spcPct val="20000"/>
              </a:spcBef>
              <a:spcAft>
                <a:spcPct val="0"/>
              </a:spcAft>
              <a:buClr>
                <a:schemeClr val="hlink"/>
              </a:buClr>
              <a:buFontTx/>
              <a:buChar char="•"/>
            </a:pP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VISUAL EXAMINATION</a:t>
            </a:r>
            <a:endParaRPr lang="en-IN" sz="2000" b="1" kern="0" dirty="0">
              <a:solidFill>
                <a:schemeClr val="bg1"/>
              </a:solidFill>
            </a:endParaRPr>
          </a:p>
        </p:txBody>
      </p:sp>
      <p:sp>
        <p:nvSpPr>
          <p:cNvPr id="6" name="Content Placeholder 3"/>
          <p:cNvSpPr txBox="1">
            <a:spLocks/>
          </p:cNvSpPr>
          <p:nvPr/>
        </p:nvSpPr>
        <p:spPr bwMode="auto">
          <a:xfrm>
            <a:off x="304800" y="1143000"/>
            <a:ext cx="8305800" cy="4495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Alveolar mucosa and attached gingiva are examined for the presence of </a:t>
            </a:r>
            <a:r>
              <a:rPr lang="en-IN" dirty="0">
                <a:solidFill>
                  <a:srgbClr val="00CC00"/>
                </a:solidFill>
              </a:rPr>
              <a:t>inflammation, ulcerations, or sinus tracts.</a:t>
            </a:r>
            <a:r>
              <a:rPr lang="en-IN" dirty="0"/>
              <a:t> </a:t>
            </a:r>
          </a:p>
          <a:p>
            <a:pPr marL="342900" indent="-342900" algn="just" fontAlgn="base">
              <a:spcBef>
                <a:spcPct val="20000"/>
              </a:spcBef>
              <a:spcAft>
                <a:spcPct val="0"/>
              </a:spcAft>
              <a:buClr>
                <a:schemeClr val="hlink"/>
              </a:buClr>
              <a:buFontTx/>
              <a:buChar char="•"/>
            </a:pPr>
            <a:r>
              <a:rPr lang="en-IN" dirty="0"/>
              <a:t>Frequently, the presence of a sinus tract is associated with a necrotic pulp.</a:t>
            </a:r>
          </a:p>
          <a:p>
            <a:pPr marL="342900" indent="-342900" algn="just" fontAlgn="base">
              <a:spcBef>
                <a:spcPct val="20000"/>
              </a:spcBef>
              <a:spcAft>
                <a:spcPct val="0"/>
              </a:spcAft>
              <a:buClr>
                <a:schemeClr val="hlink"/>
              </a:buClr>
              <a:buFontTx/>
              <a:buChar char="•"/>
            </a:pPr>
            <a:r>
              <a:rPr lang="en-IN" dirty="0"/>
              <a:t>Teeth are examined for abnormalities such as caries, defective restorations, erosions, abrasions, cracks, fractures, and discolorations. </a:t>
            </a:r>
          </a:p>
          <a:p>
            <a:pPr marL="342900" indent="-342900" algn="just" fontAlgn="base">
              <a:spcBef>
                <a:spcPct val="20000"/>
              </a:spcBef>
              <a:spcAft>
                <a:spcPct val="0"/>
              </a:spcAft>
              <a:buClr>
                <a:schemeClr val="hlink"/>
              </a:buClr>
              <a:buFontTx/>
              <a:buChar char="•"/>
            </a:pPr>
            <a:r>
              <a:rPr lang="en-IN" dirty="0"/>
              <a:t>A </a:t>
            </a:r>
            <a:r>
              <a:rPr lang="en-IN" dirty="0" err="1"/>
              <a:t>discolored</a:t>
            </a:r>
            <a:r>
              <a:rPr lang="en-IN" dirty="0"/>
              <a:t> permanent tooth may often be associated with a necrotic pulp. </a:t>
            </a:r>
          </a:p>
          <a:p>
            <a:pPr marL="342900" indent="-342900" algn="just" fontAlgn="base">
              <a:spcBef>
                <a:spcPct val="20000"/>
              </a:spcBef>
              <a:spcAft>
                <a:spcPct val="0"/>
              </a:spcAft>
              <a:buClr>
                <a:schemeClr val="hlink"/>
              </a:buClr>
              <a:buFontTx/>
              <a:buChar char="•"/>
            </a:pPr>
            <a:r>
              <a:rPr lang="en-IN" dirty="0"/>
              <a:t>A ‘‘pink spot’’ detected in the tooth crown may indicate an active internal resorption process.</a:t>
            </a:r>
          </a:p>
          <a:p>
            <a:pPr marL="342900" indent="-342900" algn="just" fontAlgn="base">
              <a:spcBef>
                <a:spcPct val="20000"/>
              </a:spcBef>
              <a:spcAft>
                <a:spcPct val="0"/>
              </a:spcAft>
              <a:buClr>
                <a:schemeClr val="hlink"/>
              </a:buClr>
              <a:buFontTx/>
              <a:buChar char="•"/>
            </a:pPr>
            <a:r>
              <a:rPr lang="en-US" dirty="0">
                <a:solidFill>
                  <a:srgbClr val="00CC00"/>
                </a:solidFill>
              </a:rPr>
              <a:t>Distribution</a:t>
            </a:r>
            <a:r>
              <a:rPr lang="en-US" dirty="0"/>
              <a:t> – endodontic infections – localized; periodontitis – generalized.</a:t>
            </a:r>
            <a:endParaRPr lang="en-IN" dirty="0"/>
          </a:p>
          <a:p>
            <a:pPr marL="342900" indent="-342900" algn="just" fontAlgn="base">
              <a:spcBef>
                <a:spcPct val="20000"/>
              </a:spcBef>
              <a:spcAft>
                <a:spcPct val="0"/>
              </a:spcAft>
              <a:buClr>
                <a:schemeClr val="hlink"/>
              </a:buClr>
              <a:buFontTx/>
              <a:buChar char="•"/>
            </a:pPr>
            <a:r>
              <a:rPr lang="en-US" dirty="0">
                <a:solidFill>
                  <a:srgbClr val="00CC00"/>
                </a:solidFill>
              </a:rPr>
              <a:t>Swelling </a:t>
            </a:r>
            <a:r>
              <a:rPr lang="en-US" dirty="0"/>
              <a:t>– endodontic infections – mucobuccal fold; periodontal infections – attached gingiva.</a:t>
            </a:r>
            <a:endParaRPr lang="en-IN" dirty="0"/>
          </a:p>
          <a:p>
            <a:pPr marL="342900" indent="-342900" algn="just" fontAlgn="base">
              <a:spcBef>
                <a:spcPct val="20000"/>
              </a:spcBef>
              <a:spcAft>
                <a:spcPct val="0"/>
              </a:spcAft>
              <a:buClr>
                <a:schemeClr val="hlink"/>
              </a:buClr>
              <a:buFontTx/>
              <a:buChar char="•"/>
            </a:pPr>
            <a:r>
              <a:rPr lang="en-US" dirty="0"/>
              <a:t>Enhanced magnification &amp; illumination – </a:t>
            </a:r>
            <a:r>
              <a:rPr lang="en-IN" dirty="0"/>
              <a:t>facilitate  the location of calculus, caries, coronal and radicular fractures, developmental defects, and areas of denuded dentin mainly at the CEJ</a:t>
            </a:r>
          </a:p>
          <a:p>
            <a:pPr marL="342900" indent="-342900" algn="just" fontAlgn="base">
              <a:spcBef>
                <a:spcPct val="20000"/>
              </a:spcBef>
              <a:spcAft>
                <a:spcPct val="0"/>
              </a:spcAft>
              <a:buClr>
                <a:schemeClr val="hlink"/>
              </a:buClr>
              <a:buFontTx/>
              <a:buChar char="•"/>
            </a:pP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524000"/>
            <a:ext cx="8229600" cy="3962400"/>
          </a:xfrm>
          <a:solidFill>
            <a:schemeClr val="bg1">
              <a:alpha val="65000"/>
            </a:schemeClr>
          </a:solidFill>
        </p:spPr>
        <p:txBody>
          <a:bodyPr/>
          <a:lstStyle/>
          <a:p>
            <a:pPr algn="just"/>
            <a:r>
              <a:rPr lang="en-IN" sz="1800" dirty="0">
                <a:solidFill>
                  <a:srgbClr val="00CC66"/>
                </a:solidFill>
                <a:effectLst/>
              </a:rPr>
              <a:t>Endodontic/Periodontic Lesion</a:t>
            </a:r>
            <a:r>
              <a:rPr lang="en-IN" sz="1800" b="1" dirty="0">
                <a:solidFill>
                  <a:srgbClr val="00CC66"/>
                </a:solidFill>
                <a:effectLst/>
              </a:rPr>
              <a:t> - </a:t>
            </a:r>
            <a:r>
              <a:rPr lang="en-IN" sz="1800" dirty="0">
                <a:effectLst/>
              </a:rPr>
              <a:t>A process</a:t>
            </a:r>
            <a:r>
              <a:rPr lang="en-IN" sz="1800" b="1" dirty="0">
                <a:effectLst/>
              </a:rPr>
              <a:t> </a:t>
            </a:r>
            <a:r>
              <a:rPr lang="en-IN" sz="1800" dirty="0">
                <a:effectLst/>
              </a:rPr>
              <a:t>involving interaction of diseases of the pulp and periodontium. These interactions or lesions are classified by etiology, diagnosis and prognosis as follows: </a:t>
            </a:r>
          </a:p>
          <a:p>
            <a:pPr algn="just">
              <a:buFont typeface="+mj-lt"/>
              <a:buAutoNum type="arabicParenR"/>
            </a:pPr>
            <a:r>
              <a:rPr lang="en-IN" sz="1800" dirty="0">
                <a:effectLst/>
              </a:rPr>
              <a:t>Primary pulpal lesions with extension to the periradicular tissues; </a:t>
            </a:r>
          </a:p>
          <a:p>
            <a:pPr algn="just">
              <a:buFont typeface="+mj-lt"/>
              <a:buAutoNum type="arabicParenR"/>
            </a:pPr>
            <a:r>
              <a:rPr lang="en-IN" sz="1800" dirty="0">
                <a:effectLst/>
              </a:rPr>
              <a:t>Primary pulpal lesions with extension to the periradicular tissues with secondary imposition of periodontal disease; </a:t>
            </a:r>
          </a:p>
          <a:p>
            <a:pPr algn="just">
              <a:buFont typeface="+mj-lt"/>
              <a:buAutoNum type="arabicParenR"/>
            </a:pPr>
            <a:r>
              <a:rPr lang="en-IN" sz="1800" dirty="0">
                <a:effectLst/>
              </a:rPr>
              <a:t>Primary periodontal lesions; </a:t>
            </a:r>
          </a:p>
          <a:p>
            <a:pPr algn="just">
              <a:buFont typeface="+mj-lt"/>
              <a:buAutoNum type="arabicParenR"/>
            </a:pPr>
            <a:r>
              <a:rPr lang="en-IN" sz="1800" dirty="0">
                <a:effectLst/>
              </a:rPr>
              <a:t>Primary periodontal lesions with extension to the pulpal tissues; </a:t>
            </a:r>
          </a:p>
          <a:p>
            <a:pPr algn="just">
              <a:buFont typeface="+mj-lt"/>
              <a:buAutoNum type="arabicParenR"/>
            </a:pPr>
            <a:r>
              <a:rPr lang="en-IN" sz="1800" dirty="0">
                <a:effectLst/>
              </a:rPr>
              <a:t>Combined pulpal-periodontal lesions in which independent disease processes in both tissues have joined or coalesced in the periradicular tissues; </a:t>
            </a:r>
          </a:p>
          <a:p>
            <a:pPr algn="just">
              <a:buFont typeface="+mj-lt"/>
              <a:buAutoNum type="arabicParenR"/>
            </a:pPr>
            <a:r>
              <a:rPr lang="en-IN" sz="1800" dirty="0">
                <a:effectLst/>
              </a:rPr>
              <a:t>Concomitant pulpal-periodontal lesions in which disease processes exist independently in both tissues and are not apparently interrelated.</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7" name="TextBox 6"/>
          <p:cNvSpPr txBox="1"/>
          <p:nvPr/>
        </p:nvSpPr>
        <p:spPr>
          <a:xfrm>
            <a:off x="4114800" y="5638800"/>
            <a:ext cx="5029200" cy="381000"/>
          </a:xfrm>
          <a:prstGeom prst="rect">
            <a:avLst/>
          </a:prstGeom>
          <a:noFill/>
        </p:spPr>
        <p:txBody>
          <a:bodyPr wrap="square" rtlCol="0">
            <a:spAutoFit/>
          </a:bodyPr>
          <a:lstStyle/>
          <a:p>
            <a:r>
              <a:rPr lang="en-US" b="1" dirty="0">
                <a:solidFill>
                  <a:schemeClr val="accent1"/>
                </a:solidFill>
              </a:rPr>
              <a:t>AAE Glossary of Endodontic Terms.</a:t>
            </a:r>
            <a:endParaRPr lang="en-IN" b="1" dirty="0">
              <a:solidFill>
                <a:schemeClr val="accent1"/>
              </a:solidFill>
            </a:endParaRPr>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PALPATION</a:t>
            </a:r>
            <a:endParaRPr lang="en-IN" sz="2000" b="1" kern="0" dirty="0">
              <a:solidFill>
                <a:schemeClr val="bg1"/>
              </a:solidFill>
            </a:endParaRPr>
          </a:p>
        </p:txBody>
      </p:sp>
      <p:sp>
        <p:nvSpPr>
          <p:cNvPr id="6" name="Content Placeholder 3"/>
          <p:cNvSpPr txBox="1">
            <a:spLocks/>
          </p:cNvSpPr>
          <p:nvPr/>
        </p:nvSpPr>
        <p:spPr bwMode="auto">
          <a:xfrm>
            <a:off x="381000" y="1295400"/>
            <a:ext cx="8305800" cy="4114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Applying firm digital pressure to the mucosa covering the roots and apices.</a:t>
            </a:r>
          </a:p>
          <a:p>
            <a:pPr marL="342900" indent="-342900" algn="just" fontAlgn="base">
              <a:spcBef>
                <a:spcPct val="20000"/>
              </a:spcBef>
              <a:spcAft>
                <a:spcPct val="0"/>
              </a:spcAft>
              <a:buClr>
                <a:schemeClr val="hlink"/>
              </a:buClr>
              <a:buFontTx/>
              <a:buChar char="•"/>
            </a:pPr>
            <a:r>
              <a:rPr lang="en-IN" dirty="0"/>
              <a:t>With the index finger the mucosa is pressed against the underlying cortical bone.</a:t>
            </a:r>
          </a:p>
          <a:p>
            <a:pPr marL="342900" indent="-342900" algn="just" fontAlgn="base">
              <a:spcBef>
                <a:spcPct val="20000"/>
              </a:spcBef>
              <a:spcAft>
                <a:spcPct val="0"/>
              </a:spcAft>
              <a:buClr>
                <a:schemeClr val="hlink"/>
              </a:buClr>
              <a:buFontTx/>
              <a:buChar char="•"/>
            </a:pPr>
            <a:r>
              <a:rPr lang="en-IN" dirty="0"/>
              <a:t>This will detect the presence of periradicular abnormalities or ‘‘hot’’ zones that produce painful response to digital pressure.</a:t>
            </a:r>
          </a:p>
          <a:p>
            <a:pPr marL="342900" indent="-342900" algn="just" fontAlgn="base">
              <a:spcBef>
                <a:spcPct val="20000"/>
              </a:spcBef>
              <a:spcAft>
                <a:spcPct val="0"/>
              </a:spcAft>
              <a:buClr>
                <a:schemeClr val="hlink"/>
              </a:buClr>
              <a:buFontTx/>
              <a:buChar char="•"/>
            </a:pPr>
            <a:r>
              <a:rPr lang="en-IN" dirty="0"/>
              <a:t>A positive response to palpation may indicate active periradicular inflammatory process. </a:t>
            </a:r>
          </a:p>
          <a:p>
            <a:pPr marL="342900" indent="-342900" algn="just" fontAlgn="base">
              <a:spcBef>
                <a:spcPct val="20000"/>
              </a:spcBef>
              <a:spcAft>
                <a:spcPct val="0"/>
              </a:spcAft>
              <a:buClr>
                <a:schemeClr val="hlink"/>
              </a:buClr>
              <a:buFontTx/>
              <a:buChar char="•"/>
            </a:pPr>
            <a:r>
              <a:rPr lang="en-IN" dirty="0"/>
              <a:t>However, this test does not indicate whether the inflammatory process is of endodontic or periodontal origin.</a:t>
            </a:r>
          </a:p>
          <a:p>
            <a:pPr marL="342900" indent="-342900" algn="just" fontAlgn="base">
              <a:spcBef>
                <a:spcPct val="20000"/>
              </a:spcBef>
              <a:spcAft>
                <a:spcPct val="0"/>
              </a:spcAft>
              <a:buClr>
                <a:schemeClr val="hlink"/>
              </a:buClr>
              <a:buFontTx/>
              <a:buChar char="•"/>
            </a:pPr>
            <a:r>
              <a:rPr lang="en-US" dirty="0"/>
              <a:t>Periodontal lesion – gingiva is soft &amp; edematous</a:t>
            </a:r>
          </a:p>
          <a:p>
            <a:pPr marL="342900" indent="-342900" algn="just" fontAlgn="base">
              <a:spcBef>
                <a:spcPct val="20000"/>
              </a:spcBef>
              <a:spcAft>
                <a:spcPct val="0"/>
              </a:spcAft>
              <a:buClr>
                <a:schemeClr val="hlink"/>
              </a:buClr>
              <a:buFontTx/>
              <a:buChar char="•"/>
            </a:pPr>
            <a:r>
              <a:rPr lang="en-US" dirty="0"/>
              <a:t>Endodontic lesion – healthy.</a:t>
            </a: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PERCUSSION</a:t>
            </a:r>
            <a:endParaRPr lang="en-IN" sz="2000" b="1" kern="0" dirty="0">
              <a:solidFill>
                <a:schemeClr val="bg1"/>
              </a:solidFill>
            </a:endParaRPr>
          </a:p>
        </p:txBody>
      </p:sp>
      <p:sp>
        <p:nvSpPr>
          <p:cNvPr id="6" name="Content Placeholder 3"/>
          <p:cNvSpPr txBox="1">
            <a:spLocks/>
          </p:cNvSpPr>
          <p:nvPr/>
        </p:nvSpPr>
        <p:spPr bwMode="auto">
          <a:xfrm>
            <a:off x="381000" y="1295400"/>
            <a:ext cx="8305800" cy="3276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Tapping on the incisal or occlusal surfaces of the teeth either with the finger or with a blunt instrument such as the back end of a mirror handle. </a:t>
            </a:r>
          </a:p>
          <a:p>
            <a:pPr marL="342900" indent="-342900" algn="just" fontAlgn="base">
              <a:spcBef>
                <a:spcPct val="20000"/>
              </a:spcBef>
              <a:spcAft>
                <a:spcPct val="0"/>
              </a:spcAft>
              <a:buClr>
                <a:schemeClr val="hlink"/>
              </a:buClr>
              <a:buFontTx/>
              <a:buChar char="•"/>
            </a:pPr>
            <a:r>
              <a:rPr lang="en-IN" dirty="0"/>
              <a:t>The tooth crown is tapped vertically and horizontally. </a:t>
            </a:r>
          </a:p>
          <a:p>
            <a:pPr marL="342900" indent="-342900" algn="just" fontAlgn="base">
              <a:spcBef>
                <a:spcPct val="20000"/>
              </a:spcBef>
              <a:spcAft>
                <a:spcPct val="0"/>
              </a:spcAft>
              <a:buClr>
                <a:schemeClr val="hlink"/>
              </a:buClr>
              <a:buFontTx/>
              <a:buChar char="•"/>
            </a:pPr>
            <a:r>
              <a:rPr lang="en-IN" dirty="0"/>
              <a:t>Although this test does not disclose the condition of the pulp, it indicates the presence of a periradicular inflammation. </a:t>
            </a:r>
          </a:p>
          <a:p>
            <a:pPr marL="342900" indent="-342900" algn="just" fontAlgn="base">
              <a:spcBef>
                <a:spcPct val="20000"/>
              </a:spcBef>
              <a:spcAft>
                <a:spcPct val="0"/>
              </a:spcAft>
              <a:buClr>
                <a:schemeClr val="hlink"/>
              </a:buClr>
              <a:buFontTx/>
              <a:buChar char="•"/>
            </a:pPr>
            <a:r>
              <a:rPr lang="en-IN" dirty="0"/>
              <a:t>An abnormal positive response indicates inflammation of the PDL that may be either from pulpal or periodontal origin.  </a:t>
            </a:r>
          </a:p>
          <a:p>
            <a:pPr marL="342900" indent="-342900" algn="just" fontAlgn="base">
              <a:spcBef>
                <a:spcPct val="20000"/>
              </a:spcBef>
              <a:spcAft>
                <a:spcPct val="0"/>
              </a:spcAft>
              <a:buClr>
                <a:schemeClr val="hlink"/>
              </a:buClr>
              <a:buFontTx/>
              <a:buChar char="•"/>
            </a:pPr>
            <a:r>
              <a:rPr lang="en-US" dirty="0" err="1"/>
              <a:t>Corono</a:t>
            </a:r>
            <a:r>
              <a:rPr lang="en-US" dirty="0"/>
              <a:t>-apical direction – pulpal; lateral – periodontal.</a:t>
            </a:r>
            <a:endParaRPr lang="en-IN" dirty="0"/>
          </a:p>
          <a:p>
            <a:pPr marL="342900" indent="-342900" algn="just" fontAlgn="base">
              <a:spcBef>
                <a:spcPct val="20000"/>
              </a:spcBef>
              <a:spcAft>
                <a:spcPct val="0"/>
              </a:spcAft>
              <a:buClr>
                <a:schemeClr val="hlink"/>
              </a:buClr>
              <a:buFontTx/>
              <a:buChar char="•"/>
            </a:pPr>
            <a:r>
              <a:rPr lang="en-IN" dirty="0"/>
              <a:t>This test should be done gently - in highly sensitive teeth.</a:t>
            </a:r>
          </a:p>
          <a:p>
            <a:pPr marL="342900" indent="-342900" algn="just" fontAlgn="base">
              <a:spcBef>
                <a:spcPct val="20000"/>
              </a:spcBef>
              <a:spcAft>
                <a:spcPct val="0"/>
              </a:spcAft>
              <a:buClr>
                <a:schemeClr val="hlink"/>
              </a:buClr>
              <a:buFontTx/>
              <a:buChar char="•"/>
            </a:pPr>
            <a:r>
              <a:rPr lang="en-IN" dirty="0"/>
              <a:t>Should be repeated several times and compared to control teeth.</a:t>
            </a:r>
          </a:p>
        </p:txBody>
      </p:sp>
    </p:spTree>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MOBILITY</a:t>
            </a:r>
            <a:endParaRPr lang="en-IN" sz="2000" b="1" kern="0" dirty="0">
              <a:solidFill>
                <a:schemeClr val="bg1"/>
              </a:solidFill>
            </a:endParaRPr>
          </a:p>
        </p:txBody>
      </p:sp>
      <p:sp>
        <p:nvSpPr>
          <p:cNvPr id="6" name="Content Placeholder 3"/>
          <p:cNvSpPr txBox="1">
            <a:spLocks/>
          </p:cNvSpPr>
          <p:nvPr/>
        </p:nvSpPr>
        <p:spPr bwMode="auto">
          <a:xfrm>
            <a:off x="381000" y="1066800"/>
            <a:ext cx="8305800" cy="3581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Mobility testing can be performed using two mirror handles on each side of the crown. </a:t>
            </a:r>
          </a:p>
          <a:p>
            <a:pPr marL="342900" indent="-342900" algn="just" fontAlgn="base">
              <a:spcBef>
                <a:spcPct val="20000"/>
              </a:spcBef>
              <a:spcAft>
                <a:spcPct val="0"/>
              </a:spcAft>
              <a:buClr>
                <a:schemeClr val="hlink"/>
              </a:buClr>
              <a:buFontTx/>
              <a:buChar char="•"/>
            </a:pPr>
            <a:r>
              <a:rPr lang="en-IN" dirty="0"/>
              <a:t>Pressure is applied in a facial–lingual direction as well as in a vertical direction and the tooth mobility is scored.</a:t>
            </a:r>
          </a:p>
          <a:p>
            <a:pPr marL="342900" indent="-342900" algn="just" fontAlgn="base">
              <a:spcBef>
                <a:spcPct val="20000"/>
              </a:spcBef>
              <a:spcAft>
                <a:spcPct val="0"/>
              </a:spcAft>
              <a:buClr>
                <a:schemeClr val="hlink"/>
              </a:buClr>
              <a:buFontTx/>
              <a:buChar char="•"/>
            </a:pPr>
            <a:r>
              <a:rPr lang="en-IN" dirty="0"/>
              <a:t>Tooth mobility is directly proportional to the integrity of the attachment apparatus or to the extent of inflammation in the periodontal ligament.</a:t>
            </a:r>
          </a:p>
          <a:p>
            <a:pPr marL="342900" indent="-342900" algn="just" fontAlgn="base">
              <a:spcBef>
                <a:spcPct val="20000"/>
              </a:spcBef>
              <a:spcAft>
                <a:spcPct val="0"/>
              </a:spcAft>
              <a:buClr>
                <a:schemeClr val="hlink"/>
              </a:buClr>
              <a:buFontTx/>
              <a:buChar char="•"/>
            </a:pPr>
            <a:r>
              <a:rPr lang="en-IN" dirty="0"/>
              <a:t>Teeth with extreme mobility generally have little periodontal support, indicating that the primary cause may be periodontal disease.</a:t>
            </a:r>
          </a:p>
          <a:p>
            <a:pPr marL="342900" indent="-342900" algn="just" fontAlgn="base">
              <a:spcBef>
                <a:spcPct val="20000"/>
              </a:spcBef>
              <a:spcAft>
                <a:spcPct val="0"/>
              </a:spcAft>
              <a:buClr>
                <a:schemeClr val="hlink"/>
              </a:buClr>
              <a:buFontTx/>
              <a:buChar char="•"/>
            </a:pPr>
            <a:r>
              <a:rPr lang="en-IN" dirty="0"/>
              <a:t>Fractured roots, recently traumatized teeth &amp; periradicular abscess often present high mobility – transient.</a:t>
            </a:r>
          </a:p>
          <a:p>
            <a:pPr marL="342900" indent="-342900" algn="just" fontAlgn="base">
              <a:spcBef>
                <a:spcPct val="20000"/>
              </a:spcBef>
              <a:spcAft>
                <a:spcPct val="0"/>
              </a:spcAft>
              <a:buClr>
                <a:schemeClr val="hlink"/>
              </a:buClr>
              <a:buFontTx/>
              <a:buChar char="•"/>
            </a:pPr>
            <a:r>
              <a:rPr lang="en-IN" dirty="0"/>
              <a:t>Pressure exerted by an acute apical abscess, orthodontic movement and pulp necrosis of previously traumatized teeth - transient tooth mobility.</a:t>
            </a:r>
          </a:p>
        </p:txBody>
      </p:sp>
      <p:sp>
        <p:nvSpPr>
          <p:cNvPr id="4" name="Content Placeholder 3"/>
          <p:cNvSpPr txBox="1">
            <a:spLocks/>
          </p:cNvSpPr>
          <p:nvPr/>
        </p:nvSpPr>
        <p:spPr bwMode="auto">
          <a:xfrm>
            <a:off x="457200" y="4800600"/>
            <a:ext cx="8229600" cy="1752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dirty="0">
                <a:solidFill>
                  <a:srgbClr val="00CC66"/>
                </a:solidFill>
              </a:rPr>
              <a:t>Mobility of the tooth</a:t>
            </a:r>
          </a:p>
          <a:p>
            <a:pPr marL="342900" indent="-342900" algn="just" fontAlgn="base">
              <a:spcBef>
                <a:spcPct val="20000"/>
              </a:spcBef>
              <a:spcAft>
                <a:spcPct val="0"/>
              </a:spcAft>
              <a:buClr>
                <a:schemeClr val="hlink"/>
              </a:buClr>
            </a:pPr>
            <a:r>
              <a:rPr lang="en-IN" dirty="0"/>
              <a:t>Grade 0: Normal mobility (Physiologic)</a:t>
            </a:r>
          </a:p>
          <a:p>
            <a:pPr marL="342900" indent="-342900" algn="just" fontAlgn="base">
              <a:spcBef>
                <a:spcPct val="20000"/>
              </a:spcBef>
              <a:spcAft>
                <a:spcPct val="0"/>
              </a:spcAft>
              <a:buClr>
                <a:schemeClr val="hlink"/>
              </a:buClr>
            </a:pPr>
            <a:r>
              <a:rPr lang="en-IN" dirty="0"/>
              <a:t>Grade 1: Slight mobility</a:t>
            </a:r>
          </a:p>
          <a:p>
            <a:pPr marL="342900" indent="-342900" algn="just" fontAlgn="base">
              <a:spcBef>
                <a:spcPct val="20000"/>
              </a:spcBef>
              <a:spcAft>
                <a:spcPct val="0"/>
              </a:spcAft>
              <a:buClr>
                <a:schemeClr val="hlink"/>
              </a:buClr>
            </a:pPr>
            <a:r>
              <a:rPr lang="en-IN" dirty="0"/>
              <a:t>Grade 2: Marked mobility</a:t>
            </a:r>
          </a:p>
          <a:p>
            <a:pPr marL="342900" indent="-342900" algn="just" fontAlgn="base">
              <a:spcBef>
                <a:spcPct val="20000"/>
              </a:spcBef>
              <a:spcAft>
                <a:spcPct val="0"/>
              </a:spcAft>
              <a:buClr>
                <a:schemeClr val="hlink"/>
              </a:buClr>
            </a:pPr>
            <a:r>
              <a:rPr lang="en-IN" dirty="0"/>
              <a:t>Grade 3: Mobility with depressibility</a:t>
            </a:r>
          </a:p>
        </p:txBody>
      </p:sp>
    </p:spTree>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PROBING</a:t>
            </a:r>
            <a:endParaRPr lang="en-IN" sz="2000" b="1" kern="0" dirty="0">
              <a:solidFill>
                <a:schemeClr val="bg1"/>
              </a:solidFill>
            </a:endParaRPr>
          </a:p>
        </p:txBody>
      </p:sp>
      <p:sp>
        <p:nvSpPr>
          <p:cNvPr id="6" name="Content Placeholder 3"/>
          <p:cNvSpPr txBox="1">
            <a:spLocks/>
          </p:cNvSpPr>
          <p:nvPr/>
        </p:nvSpPr>
        <p:spPr bwMode="auto">
          <a:xfrm>
            <a:off x="381000" y="1295400"/>
            <a:ext cx="8305800" cy="4114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Important test to differentiate between endodontic and periodontal disease. </a:t>
            </a:r>
          </a:p>
          <a:p>
            <a:pPr marL="342900" indent="-342900" algn="just" fontAlgn="base">
              <a:spcBef>
                <a:spcPct val="20000"/>
              </a:spcBef>
              <a:spcAft>
                <a:spcPct val="0"/>
              </a:spcAft>
              <a:buClr>
                <a:schemeClr val="hlink"/>
              </a:buClr>
              <a:buFontTx/>
              <a:buChar char="•"/>
            </a:pPr>
            <a:r>
              <a:rPr lang="en-IN" dirty="0"/>
              <a:t>A </a:t>
            </a:r>
            <a:r>
              <a:rPr lang="en-IN" dirty="0">
                <a:solidFill>
                  <a:srgbClr val="00CC00"/>
                </a:solidFill>
              </a:rPr>
              <a:t>blunt calibrated periodontal probe </a:t>
            </a:r>
            <a:r>
              <a:rPr lang="en-IN" dirty="0"/>
              <a:t>is used to determine the probing depth and clinical attachment level. </a:t>
            </a:r>
          </a:p>
          <a:p>
            <a:pPr marL="342900" indent="-342900" algn="just" fontAlgn="base">
              <a:spcBef>
                <a:spcPct val="20000"/>
              </a:spcBef>
              <a:spcAft>
                <a:spcPct val="0"/>
              </a:spcAft>
              <a:buClr>
                <a:schemeClr val="hlink"/>
              </a:buClr>
              <a:buFontTx/>
              <a:buChar char="•"/>
            </a:pPr>
            <a:r>
              <a:rPr lang="en-US" dirty="0"/>
              <a:t>Pockets purely relate to periodontal if the tooth is vital.</a:t>
            </a:r>
            <a:endParaRPr lang="en-IN" dirty="0"/>
          </a:p>
          <a:p>
            <a:pPr marL="342900" indent="-342900" algn="just" fontAlgn="base">
              <a:spcBef>
                <a:spcPct val="20000"/>
              </a:spcBef>
              <a:spcAft>
                <a:spcPct val="0"/>
              </a:spcAft>
              <a:buClr>
                <a:schemeClr val="hlink"/>
              </a:buClr>
              <a:buFontTx/>
              <a:buChar char="•"/>
            </a:pPr>
            <a:r>
              <a:rPr lang="en-IN" dirty="0"/>
              <a:t>A </a:t>
            </a:r>
            <a:r>
              <a:rPr lang="en-IN" dirty="0">
                <a:solidFill>
                  <a:srgbClr val="00CC00"/>
                </a:solidFill>
              </a:rPr>
              <a:t>deep solitary pocket extending to the apices </a:t>
            </a:r>
            <a:r>
              <a:rPr lang="en-IN" dirty="0"/>
              <a:t>- lesion of endodontic origin or a vertical root fracture.</a:t>
            </a:r>
          </a:p>
          <a:p>
            <a:pPr marL="342900" indent="-342900" algn="just" fontAlgn="base">
              <a:spcBef>
                <a:spcPct val="20000"/>
              </a:spcBef>
              <a:spcAft>
                <a:spcPct val="0"/>
              </a:spcAft>
              <a:buClr>
                <a:schemeClr val="hlink"/>
              </a:buClr>
              <a:buFontTx/>
              <a:buChar char="•"/>
            </a:pPr>
            <a:r>
              <a:rPr lang="en-US" dirty="0"/>
              <a:t>Periodontal lesions – </a:t>
            </a:r>
            <a:r>
              <a:rPr lang="en-US" dirty="0">
                <a:solidFill>
                  <a:srgbClr val="00CC00"/>
                </a:solidFill>
              </a:rPr>
              <a:t>wide and do not extend apically.</a:t>
            </a:r>
            <a:endParaRPr lang="en-IN" dirty="0">
              <a:solidFill>
                <a:srgbClr val="00CC00"/>
              </a:solidFill>
            </a:endParaRPr>
          </a:p>
          <a:p>
            <a:pPr marL="342900" indent="-342900" algn="just" fontAlgn="base">
              <a:spcBef>
                <a:spcPct val="20000"/>
              </a:spcBef>
              <a:spcAft>
                <a:spcPct val="0"/>
              </a:spcAft>
              <a:buClr>
                <a:schemeClr val="hlink"/>
              </a:buClr>
              <a:buFontTx/>
              <a:buChar char="•"/>
            </a:pPr>
            <a:r>
              <a:rPr lang="en-IN" dirty="0"/>
              <a:t>Periodontal probing can be used as a diagnostic and prognostic aid.</a:t>
            </a:r>
          </a:p>
          <a:p>
            <a:pPr marL="342900" indent="-342900" algn="just" fontAlgn="base">
              <a:spcBef>
                <a:spcPct val="20000"/>
              </a:spcBef>
              <a:spcAft>
                <a:spcPct val="0"/>
              </a:spcAft>
              <a:buClr>
                <a:schemeClr val="hlink"/>
              </a:buClr>
              <a:buFontTx/>
              <a:buChar char="•"/>
            </a:pPr>
            <a:r>
              <a:rPr lang="en-IN" dirty="0"/>
              <a:t>Prognosis for a tooth with a necrotic pulp that has developed a sinus tract is excellent following adequate root canal therapy. </a:t>
            </a:r>
          </a:p>
          <a:p>
            <a:pPr marL="342900" indent="-342900" algn="just" fontAlgn="base">
              <a:spcBef>
                <a:spcPct val="20000"/>
              </a:spcBef>
              <a:spcAft>
                <a:spcPct val="0"/>
              </a:spcAft>
              <a:buClr>
                <a:schemeClr val="hlink"/>
              </a:buClr>
              <a:buFontTx/>
              <a:buChar char="•"/>
            </a:pPr>
            <a:r>
              <a:rPr lang="en-IN" dirty="0"/>
              <a:t>However, the prognosis of root canal treatment in a tooth with severe periodontal disease is dependent on the success of the periodontal therapy.</a:t>
            </a:r>
          </a:p>
        </p:txBody>
      </p:sp>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PROBING</a:t>
            </a:r>
            <a:endParaRPr lang="en-IN" sz="2000" b="1" kern="0" dirty="0">
              <a:solidFill>
                <a:schemeClr val="bg1"/>
              </a:solidFill>
            </a:endParaRPr>
          </a:p>
        </p:txBody>
      </p:sp>
      <p:sp>
        <p:nvSpPr>
          <p:cNvPr id="4" name="Content Placeholder 3"/>
          <p:cNvSpPr txBox="1">
            <a:spLocks/>
          </p:cNvSpPr>
          <p:nvPr/>
        </p:nvSpPr>
        <p:spPr bwMode="auto">
          <a:xfrm>
            <a:off x="381000" y="1295400"/>
            <a:ext cx="8305800" cy="1981200"/>
          </a:xfrm>
          <a:prstGeom prst="rect">
            <a:avLst/>
          </a:prstGeom>
          <a:solidFill>
            <a:schemeClr val="bg1">
              <a:alpha val="68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p>
            <a:pPr marL="342900" indent="-342900" algn="just" fontAlgn="base">
              <a:spcBef>
                <a:spcPct val="20000"/>
              </a:spcBef>
              <a:spcAft>
                <a:spcPct val="0"/>
              </a:spcAft>
              <a:buClr>
                <a:schemeClr val="hlink"/>
              </a:buClr>
            </a:pPr>
            <a:r>
              <a:rPr lang="en-IN" dirty="0">
                <a:solidFill>
                  <a:srgbClr val="00CC66"/>
                </a:solidFill>
              </a:rPr>
              <a:t>Furcation involvement</a:t>
            </a:r>
          </a:p>
          <a:p>
            <a:pPr algn="just">
              <a:buClr>
                <a:srgbClr val="99FF99"/>
              </a:buClr>
              <a:buSzPct val="100000"/>
              <a:buFont typeface="Wingdings" pitchFamily="2" charset="2"/>
              <a:buChar char="ü"/>
            </a:pPr>
            <a:r>
              <a:rPr lang="en-IN" dirty="0"/>
              <a:t> Degree I horizontal loss of periodontal support &lt; one-third of the width of the tooth;</a:t>
            </a:r>
          </a:p>
          <a:p>
            <a:pPr algn="just">
              <a:buClr>
                <a:srgbClr val="99FF99"/>
              </a:buClr>
              <a:buSzPct val="100000"/>
              <a:buFont typeface="Wingdings" pitchFamily="2" charset="2"/>
              <a:buChar char="ü"/>
            </a:pPr>
            <a:r>
              <a:rPr lang="en-IN" dirty="0"/>
              <a:t>Degree II horizontal loss of periodontal support &lt; one-third but not encompassing the total width of the tooth;</a:t>
            </a:r>
          </a:p>
          <a:p>
            <a:pPr algn="just">
              <a:buClr>
                <a:srgbClr val="99FF99"/>
              </a:buClr>
              <a:buSzPct val="100000"/>
              <a:buFont typeface="Wingdings" pitchFamily="2" charset="2"/>
              <a:buChar char="ü"/>
            </a:pPr>
            <a:r>
              <a:rPr lang="en-IN" dirty="0"/>
              <a:t>Degree III horizontal through &amp; through destruction of the periodontal tissues in the furcal area. </a:t>
            </a:r>
          </a:p>
          <a:p>
            <a:pPr algn="just"/>
            <a:endParaRPr lang="en-IN" dirty="0"/>
          </a:p>
        </p:txBody>
      </p:sp>
      <p:sp>
        <p:nvSpPr>
          <p:cNvPr id="5" name="Content Placeholder 3"/>
          <p:cNvSpPr txBox="1">
            <a:spLocks/>
          </p:cNvSpPr>
          <p:nvPr/>
        </p:nvSpPr>
        <p:spPr bwMode="auto">
          <a:xfrm>
            <a:off x="304800" y="3352800"/>
            <a:ext cx="8305800" cy="2895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solidFill>
                  <a:srgbClr val="00CC66"/>
                </a:solidFill>
              </a:rPr>
              <a:t>Root resection </a:t>
            </a:r>
            <a:r>
              <a:rPr lang="en-IN" dirty="0"/>
              <a:t>is considered in teeth with Degree II or III furcation involvement.</a:t>
            </a:r>
          </a:p>
          <a:p>
            <a:pPr marL="342900" indent="-342900" algn="just" fontAlgn="base">
              <a:spcBef>
                <a:spcPct val="20000"/>
              </a:spcBef>
              <a:spcAft>
                <a:spcPct val="0"/>
              </a:spcAft>
              <a:buClr>
                <a:schemeClr val="hlink"/>
              </a:buClr>
              <a:buFontTx/>
              <a:buChar char="•"/>
            </a:pPr>
            <a:r>
              <a:rPr lang="en-IN" dirty="0"/>
              <a:t>Classifications based on vertical bone loss are not in common use. </a:t>
            </a:r>
          </a:p>
          <a:p>
            <a:pPr marL="342900" indent="-342900" algn="just" fontAlgn="base">
              <a:spcBef>
                <a:spcPct val="20000"/>
              </a:spcBef>
              <a:spcAft>
                <a:spcPct val="0"/>
              </a:spcAft>
              <a:buClr>
                <a:schemeClr val="hlink"/>
              </a:buClr>
              <a:buFontTx/>
              <a:buChar char="•"/>
            </a:pPr>
            <a:r>
              <a:rPr lang="en-IN" dirty="0"/>
              <a:t>In maxillary teeth, furcation involvement is evaluated from mid-buccal, mesio-palatal &amp; disto-palatal aspects. While in mandibular teeth, they are evaluated from the mid-buccal &amp; </a:t>
            </a:r>
            <a:r>
              <a:rPr lang="en-IN" dirty="0" err="1"/>
              <a:t>midlingual</a:t>
            </a:r>
            <a:r>
              <a:rPr lang="en-IN" dirty="0"/>
              <a:t> aspects. </a:t>
            </a:r>
          </a:p>
          <a:p>
            <a:pPr marL="342900" indent="-342900" algn="just" fontAlgn="base">
              <a:spcBef>
                <a:spcPct val="20000"/>
              </a:spcBef>
              <a:spcAft>
                <a:spcPct val="0"/>
              </a:spcAft>
              <a:buClr>
                <a:schemeClr val="hlink"/>
              </a:buClr>
              <a:buFontTx/>
              <a:buChar char="•"/>
            </a:pPr>
            <a:r>
              <a:rPr lang="en-IN" dirty="0"/>
              <a:t>Furcation probing is performed with special probes, such as the Naber’s probe which is curved to allow access in the furcation.</a:t>
            </a:r>
          </a:p>
          <a:p>
            <a:pPr marL="342900" indent="-342900" algn="just" fontAlgn="base">
              <a:spcBef>
                <a:spcPct val="20000"/>
              </a:spcBef>
              <a:spcAft>
                <a:spcPct val="0"/>
              </a:spcAft>
              <a:buClr>
                <a:schemeClr val="hlink"/>
              </a:buClr>
              <a:buFontTx/>
              <a:buChar char="•"/>
            </a:pP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PROBING</a:t>
            </a:r>
            <a:endParaRPr lang="en-IN" sz="2000" b="1" kern="0" dirty="0">
              <a:solidFill>
                <a:schemeClr val="bg1"/>
              </a:solidFill>
            </a:endParaRPr>
          </a:p>
        </p:txBody>
      </p:sp>
      <p:sp>
        <p:nvSpPr>
          <p:cNvPr id="6" name="Rectangle 5"/>
          <p:cNvSpPr/>
          <p:nvPr/>
        </p:nvSpPr>
        <p:spPr bwMode="auto">
          <a:xfrm>
            <a:off x="457200" y="914400"/>
            <a:ext cx="2286000" cy="381000"/>
          </a:xfrm>
          <a:prstGeom prst="rect">
            <a:avLst/>
          </a:prstGeom>
          <a:solidFill>
            <a:schemeClr val="accent2"/>
          </a:solidFill>
          <a:ln w="9525" cap="flat" cmpd="dbl"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Probing pockets</a:t>
            </a:r>
            <a:endParaRPr lang="en-IN" sz="2000" b="1" kern="0" dirty="0">
              <a:solidFill>
                <a:schemeClr val="bg1"/>
              </a:solidFill>
            </a:endParaRPr>
          </a:p>
        </p:txBody>
      </p:sp>
      <p:sp>
        <p:nvSpPr>
          <p:cNvPr id="7" name="Content Placeholder 3"/>
          <p:cNvSpPr txBox="1">
            <a:spLocks/>
          </p:cNvSpPr>
          <p:nvPr/>
        </p:nvSpPr>
        <p:spPr bwMode="auto">
          <a:xfrm>
            <a:off x="381000" y="1905000"/>
            <a:ext cx="8305800" cy="3810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dirty="0"/>
              <a:t>This includes:</a:t>
            </a:r>
          </a:p>
          <a:p>
            <a:pPr marL="342900" indent="-342900" algn="just" fontAlgn="base">
              <a:spcBef>
                <a:spcPct val="20000"/>
              </a:spcBef>
              <a:spcAft>
                <a:spcPct val="0"/>
              </a:spcAft>
              <a:buClr>
                <a:schemeClr val="hlink"/>
              </a:buClr>
              <a:buFontTx/>
              <a:buChar char="•"/>
            </a:pPr>
            <a:r>
              <a:rPr lang="en-IN" dirty="0"/>
              <a:t>Presence and distribution of pocket on each tooth surface.</a:t>
            </a:r>
          </a:p>
          <a:p>
            <a:pPr marL="342900" indent="-342900" algn="just" fontAlgn="base">
              <a:spcBef>
                <a:spcPct val="20000"/>
              </a:spcBef>
              <a:spcAft>
                <a:spcPct val="0"/>
              </a:spcAft>
              <a:buClr>
                <a:schemeClr val="hlink"/>
              </a:buClr>
              <a:buFontTx/>
              <a:buChar char="•"/>
            </a:pPr>
            <a:r>
              <a:rPr lang="en-IN" dirty="0"/>
              <a:t>Depth of the pocket</a:t>
            </a:r>
          </a:p>
          <a:p>
            <a:pPr marL="342900" indent="-342900" algn="just" fontAlgn="base">
              <a:spcBef>
                <a:spcPct val="20000"/>
              </a:spcBef>
              <a:spcAft>
                <a:spcPct val="0"/>
              </a:spcAft>
              <a:buClr>
                <a:schemeClr val="hlink"/>
              </a:buClr>
              <a:buFontTx/>
              <a:buChar char="•"/>
            </a:pPr>
            <a:r>
              <a:rPr lang="en-IN" dirty="0"/>
              <a:t>Level of attachment on root</a:t>
            </a:r>
          </a:p>
          <a:p>
            <a:pPr marL="342900" indent="-342900" algn="just" fontAlgn="base">
              <a:spcBef>
                <a:spcPct val="20000"/>
              </a:spcBef>
              <a:spcAft>
                <a:spcPct val="0"/>
              </a:spcAft>
              <a:buClr>
                <a:schemeClr val="hlink"/>
              </a:buClr>
              <a:buFontTx/>
              <a:buChar char="•"/>
            </a:pPr>
            <a:r>
              <a:rPr lang="en-IN" dirty="0"/>
              <a:t>Type of pocket (suprabony / infrabony) should be examined.</a:t>
            </a:r>
          </a:p>
          <a:p>
            <a:pPr marL="342900" indent="-342900" algn="just" fontAlgn="base">
              <a:spcBef>
                <a:spcPct val="20000"/>
              </a:spcBef>
              <a:spcAft>
                <a:spcPct val="0"/>
              </a:spcAft>
              <a:buClr>
                <a:schemeClr val="hlink"/>
              </a:buClr>
              <a:buFontTx/>
              <a:buChar char="•"/>
            </a:pPr>
            <a:r>
              <a:rPr lang="en-IN" dirty="0">
                <a:solidFill>
                  <a:srgbClr val="00CC66"/>
                </a:solidFill>
              </a:rPr>
              <a:t>"Pocket Depth" </a:t>
            </a:r>
            <a:r>
              <a:rPr lang="en-IN" dirty="0"/>
              <a:t>is the distance between base of the pocket and gingival margin. It keeps changing with the position of gingival margin and maybe unrelated to the existing attachment of the tooth.</a:t>
            </a:r>
          </a:p>
          <a:p>
            <a:pPr marL="342900" indent="-342900" algn="just" fontAlgn="base">
              <a:spcBef>
                <a:spcPct val="20000"/>
              </a:spcBef>
              <a:spcAft>
                <a:spcPct val="0"/>
              </a:spcAft>
              <a:buClr>
                <a:schemeClr val="hlink"/>
              </a:buClr>
              <a:buFontTx/>
              <a:buChar char="•"/>
            </a:pPr>
            <a:r>
              <a:rPr lang="en-IN" dirty="0"/>
              <a:t>Although probing is the only accurate method for detecting pockets there are some signs and symptoms too.</a:t>
            </a:r>
          </a:p>
          <a:p>
            <a:pPr marL="342900" indent="-342900" algn="just" fontAlgn="base">
              <a:spcBef>
                <a:spcPct val="20000"/>
              </a:spcBef>
              <a:spcAft>
                <a:spcPct val="0"/>
              </a:spcAft>
              <a:buClr>
                <a:schemeClr val="hlink"/>
              </a:buClr>
              <a:buFontTx/>
              <a:buChar char="•"/>
            </a:pP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ontent Placeholder 3"/>
          <p:cNvSpPr txBox="1">
            <a:spLocks/>
          </p:cNvSpPr>
          <p:nvPr/>
        </p:nvSpPr>
        <p:spPr bwMode="auto">
          <a:xfrm>
            <a:off x="457200" y="1066800"/>
            <a:ext cx="8305800" cy="5181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b="1" dirty="0"/>
              <a:t>Signs:</a:t>
            </a:r>
          </a:p>
          <a:p>
            <a:pPr marL="342900" indent="-342900" algn="just" fontAlgn="base">
              <a:spcBef>
                <a:spcPct val="20000"/>
              </a:spcBef>
              <a:spcAft>
                <a:spcPct val="0"/>
              </a:spcAft>
              <a:buClr>
                <a:schemeClr val="hlink"/>
              </a:buClr>
              <a:buFontTx/>
              <a:buChar char="•"/>
            </a:pPr>
            <a:r>
              <a:rPr lang="en-IN" dirty="0"/>
              <a:t>Bluish red marginal gingiva/vertical zone extending from marginal to attached gingiva</a:t>
            </a:r>
          </a:p>
          <a:p>
            <a:pPr marL="342900" indent="-342900" algn="just" fontAlgn="base">
              <a:spcBef>
                <a:spcPct val="20000"/>
              </a:spcBef>
              <a:spcAft>
                <a:spcPct val="0"/>
              </a:spcAft>
              <a:buClr>
                <a:schemeClr val="hlink"/>
              </a:buClr>
              <a:buFontTx/>
              <a:buChar char="•"/>
            </a:pPr>
            <a:r>
              <a:rPr lang="en-IN" dirty="0"/>
              <a:t>"Rolled" edge separating gingival margin from tooth surface</a:t>
            </a:r>
          </a:p>
          <a:p>
            <a:pPr marL="342900" indent="-342900" algn="just" fontAlgn="base">
              <a:spcBef>
                <a:spcPct val="20000"/>
              </a:spcBef>
              <a:spcAft>
                <a:spcPct val="0"/>
              </a:spcAft>
              <a:buClr>
                <a:schemeClr val="hlink"/>
              </a:buClr>
              <a:buFontTx/>
              <a:buChar char="•"/>
            </a:pPr>
            <a:r>
              <a:rPr lang="en-IN" dirty="0"/>
              <a:t>Enlarged edematous gingiva</a:t>
            </a:r>
          </a:p>
          <a:p>
            <a:pPr marL="342900" indent="-342900" algn="just" fontAlgn="base">
              <a:spcBef>
                <a:spcPct val="20000"/>
              </a:spcBef>
              <a:spcAft>
                <a:spcPct val="0"/>
              </a:spcAft>
              <a:buClr>
                <a:schemeClr val="hlink"/>
              </a:buClr>
              <a:buFontTx/>
              <a:buChar char="•"/>
            </a:pPr>
            <a:r>
              <a:rPr lang="en-IN" dirty="0"/>
              <a:t>Bleeding, suppuration, loose extruded teeth.</a:t>
            </a:r>
          </a:p>
          <a:p>
            <a:pPr marL="342900" indent="-342900" algn="just" fontAlgn="base">
              <a:spcBef>
                <a:spcPct val="20000"/>
              </a:spcBef>
              <a:spcAft>
                <a:spcPct val="0"/>
              </a:spcAft>
              <a:buClr>
                <a:schemeClr val="hlink"/>
              </a:buClr>
            </a:pPr>
            <a:r>
              <a:rPr lang="en-IN" b="1" dirty="0"/>
              <a:t>Symptoms:</a:t>
            </a:r>
          </a:p>
          <a:p>
            <a:pPr marL="342900" indent="-342900" algn="just" fontAlgn="base">
              <a:spcBef>
                <a:spcPct val="20000"/>
              </a:spcBef>
              <a:spcAft>
                <a:spcPct val="0"/>
              </a:spcAft>
              <a:buClr>
                <a:schemeClr val="hlink"/>
              </a:buClr>
              <a:buFontTx/>
              <a:buChar char="•"/>
            </a:pPr>
            <a:r>
              <a:rPr lang="en-IN" dirty="0"/>
              <a:t>Usually painless, but sometimes localized or radiating pain or sensation of pressure after eating which gradually diminishes</a:t>
            </a:r>
          </a:p>
          <a:p>
            <a:pPr marL="342900" indent="-342900" algn="just" fontAlgn="base">
              <a:spcBef>
                <a:spcPct val="20000"/>
              </a:spcBef>
              <a:spcAft>
                <a:spcPct val="0"/>
              </a:spcAft>
              <a:buClr>
                <a:schemeClr val="hlink"/>
              </a:buClr>
              <a:buFontTx/>
              <a:buChar char="•"/>
            </a:pPr>
            <a:r>
              <a:rPr lang="en-IN" dirty="0"/>
              <a:t>Foul taste in localized areas</a:t>
            </a:r>
          </a:p>
          <a:p>
            <a:pPr marL="342900" indent="-342900" algn="just" fontAlgn="base">
              <a:spcBef>
                <a:spcPct val="20000"/>
              </a:spcBef>
              <a:spcAft>
                <a:spcPct val="0"/>
              </a:spcAft>
              <a:buClr>
                <a:schemeClr val="hlink"/>
              </a:buClr>
              <a:buFontTx/>
              <a:buChar char="•"/>
            </a:pPr>
            <a:r>
              <a:rPr lang="en-IN" dirty="0"/>
              <a:t>Sensitivity to hot and cold</a:t>
            </a:r>
          </a:p>
          <a:p>
            <a:pPr marL="342900" indent="-342900" algn="just" fontAlgn="base">
              <a:spcBef>
                <a:spcPct val="20000"/>
              </a:spcBef>
              <a:spcAft>
                <a:spcPct val="0"/>
              </a:spcAft>
              <a:buClr>
                <a:schemeClr val="hlink"/>
              </a:buClr>
              <a:buFontTx/>
              <a:buChar char="•"/>
            </a:pPr>
            <a:r>
              <a:rPr lang="en-IN" dirty="0"/>
              <a:t>Tooth ache in absence of caries</a:t>
            </a:r>
          </a:p>
          <a:p>
            <a:pPr marL="342900" indent="-342900" algn="just" fontAlgn="base">
              <a:spcBef>
                <a:spcPct val="20000"/>
              </a:spcBef>
              <a:spcAft>
                <a:spcPct val="0"/>
              </a:spcAft>
              <a:buClr>
                <a:schemeClr val="hlink"/>
              </a:buClr>
            </a:pPr>
            <a:r>
              <a:rPr lang="en-IN" b="1" dirty="0"/>
              <a:t>Interpretation:</a:t>
            </a:r>
          </a:p>
          <a:p>
            <a:pPr marL="342900" indent="-342900" algn="just" fontAlgn="base">
              <a:spcBef>
                <a:spcPct val="20000"/>
              </a:spcBef>
              <a:spcAft>
                <a:spcPct val="0"/>
              </a:spcAft>
              <a:buClr>
                <a:schemeClr val="hlink"/>
              </a:buClr>
              <a:buFontTx/>
              <a:buChar char="•"/>
            </a:pPr>
            <a:r>
              <a:rPr lang="en-IN" dirty="0"/>
              <a:t>3-5 mm pocket and Grade 1 mobility indicates </a:t>
            </a:r>
            <a:r>
              <a:rPr lang="en-IN" dirty="0">
                <a:solidFill>
                  <a:srgbClr val="00CC66"/>
                </a:solidFill>
              </a:rPr>
              <a:t>"Moderate Periodontitis”.</a:t>
            </a:r>
          </a:p>
          <a:p>
            <a:pPr marL="342900" indent="-342900" algn="just" fontAlgn="base">
              <a:spcBef>
                <a:spcPct val="20000"/>
              </a:spcBef>
              <a:spcAft>
                <a:spcPct val="0"/>
              </a:spcAft>
              <a:buClr>
                <a:schemeClr val="hlink"/>
              </a:buClr>
              <a:buFontTx/>
              <a:buChar char="•"/>
            </a:pPr>
            <a:r>
              <a:rPr lang="en-IN" dirty="0"/>
              <a:t>More than 5 mm pocket with or without Grade II/III mobility indicates </a:t>
            </a:r>
            <a:r>
              <a:rPr lang="en-IN" dirty="0">
                <a:solidFill>
                  <a:srgbClr val="00CC66"/>
                </a:solidFill>
              </a:rPr>
              <a:t>“Severe periodontitis".</a:t>
            </a:r>
          </a:p>
        </p:txBody>
      </p:sp>
    </p:spTree>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ontent Placeholder 3"/>
          <p:cNvSpPr txBox="1">
            <a:spLocks/>
          </p:cNvSpPr>
          <p:nvPr/>
        </p:nvSpPr>
        <p:spPr bwMode="auto">
          <a:xfrm>
            <a:off x="457200" y="1295400"/>
            <a:ext cx="8305800" cy="4343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b="1" dirty="0"/>
              <a:t>Detection of Pockets:</a:t>
            </a:r>
          </a:p>
          <a:p>
            <a:pPr marL="342900" indent="-342900" algn="just" fontAlgn="base">
              <a:spcBef>
                <a:spcPct val="20000"/>
              </a:spcBef>
              <a:spcAft>
                <a:spcPct val="0"/>
              </a:spcAft>
              <a:buClr>
                <a:schemeClr val="hlink"/>
              </a:buClr>
              <a:buFontTx/>
              <a:buChar char="•"/>
            </a:pPr>
            <a:r>
              <a:rPr lang="en-IN" dirty="0">
                <a:solidFill>
                  <a:srgbClr val="00CC66"/>
                </a:solidFill>
              </a:rPr>
              <a:t>GP points or calibrated silver points </a:t>
            </a:r>
            <a:r>
              <a:rPr lang="en-IN" dirty="0"/>
              <a:t>can be used with radiographs to determine the level of attachment of periodontal pockets. Their use in localized cases is feasible but when used in generalized cases it would be cumbersome.</a:t>
            </a:r>
          </a:p>
          <a:p>
            <a:pPr marL="342900" indent="-342900" algn="just" fontAlgn="base">
              <a:spcBef>
                <a:spcPct val="20000"/>
              </a:spcBef>
              <a:spcAft>
                <a:spcPct val="0"/>
              </a:spcAft>
              <a:buClr>
                <a:schemeClr val="hlink"/>
              </a:buClr>
              <a:buFontTx/>
              <a:buChar char="•"/>
            </a:pPr>
            <a:r>
              <a:rPr lang="en-IN" dirty="0"/>
              <a:t>Clinical Probing is more efficient. Two different pocket depths are:</a:t>
            </a:r>
          </a:p>
          <a:p>
            <a:pPr marL="342900" indent="-342900" algn="just" fontAlgn="base">
              <a:spcBef>
                <a:spcPct val="20000"/>
              </a:spcBef>
              <a:spcAft>
                <a:spcPct val="0"/>
              </a:spcAft>
              <a:buClr>
                <a:schemeClr val="hlink"/>
              </a:buClr>
              <a:buFontTx/>
              <a:buChar char="•"/>
            </a:pPr>
            <a:r>
              <a:rPr lang="en-IN" dirty="0">
                <a:solidFill>
                  <a:srgbClr val="00CC66"/>
                </a:solidFill>
              </a:rPr>
              <a:t>“Biologic depth" /histologic depth </a:t>
            </a:r>
            <a:r>
              <a:rPr lang="en-IN" dirty="0"/>
              <a:t>- is ascertained in histologic sections, it is the depth from gingival margin to base of pocket (coronal end of junctional epithelium).</a:t>
            </a:r>
          </a:p>
          <a:p>
            <a:pPr marL="342900" indent="-342900" algn="just" fontAlgn="base">
              <a:spcBef>
                <a:spcPct val="20000"/>
              </a:spcBef>
              <a:spcAft>
                <a:spcPct val="0"/>
              </a:spcAft>
              <a:buClr>
                <a:schemeClr val="hlink"/>
              </a:buClr>
              <a:buFontTx/>
              <a:buChar char="•"/>
            </a:pPr>
            <a:r>
              <a:rPr lang="en-IN" dirty="0">
                <a:solidFill>
                  <a:srgbClr val="00CC66"/>
                </a:solidFill>
              </a:rPr>
              <a:t>Clinical/"Probing depth"</a:t>
            </a:r>
            <a:r>
              <a:rPr lang="en-IN" dirty="0"/>
              <a:t> is the depth to which an </a:t>
            </a:r>
            <a:r>
              <a:rPr lang="en-IN" dirty="0" err="1"/>
              <a:t>adhoc</a:t>
            </a:r>
            <a:r>
              <a:rPr lang="en-IN" dirty="0"/>
              <a:t> instrument (probe) penetrates into the pocket. It is described as the distance between the gingival margin &amp; the apical depth of probe penetration &amp; is used to characterize the distribution of the attachment &amp; bone loss.</a:t>
            </a:r>
          </a:p>
        </p:txBody>
      </p:sp>
    </p:spTree>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ontent Placeholder 3"/>
          <p:cNvSpPr txBox="1">
            <a:spLocks/>
          </p:cNvSpPr>
          <p:nvPr/>
        </p:nvSpPr>
        <p:spPr bwMode="auto">
          <a:xfrm>
            <a:off x="228600" y="457200"/>
            <a:ext cx="8305800" cy="2362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Probing profile – Includes </a:t>
            </a:r>
            <a:r>
              <a:rPr lang="en-IN" dirty="0">
                <a:solidFill>
                  <a:srgbClr val="00CC66"/>
                </a:solidFill>
              </a:rPr>
              <a:t>three point probing &amp; continuous probing profile.</a:t>
            </a:r>
          </a:p>
          <a:p>
            <a:pPr marL="342900" indent="-342900" algn="just" fontAlgn="base">
              <a:spcBef>
                <a:spcPct val="20000"/>
              </a:spcBef>
              <a:spcAft>
                <a:spcPct val="0"/>
              </a:spcAft>
              <a:buClr>
                <a:schemeClr val="hlink"/>
              </a:buClr>
              <a:buFontTx/>
              <a:buChar char="•"/>
            </a:pPr>
            <a:r>
              <a:rPr lang="en-IN" dirty="0"/>
              <a:t>This will help define the </a:t>
            </a:r>
            <a:r>
              <a:rPr lang="en-IN" dirty="0">
                <a:solidFill>
                  <a:srgbClr val="00CC66"/>
                </a:solidFill>
              </a:rPr>
              <a:t>nature of the pocket</a:t>
            </a:r>
            <a:r>
              <a:rPr lang="en-IN" dirty="0"/>
              <a:t>, i.e. whether it is long and narrow or broad and wide, and also </a:t>
            </a:r>
            <a:r>
              <a:rPr lang="en-IN" dirty="0">
                <a:solidFill>
                  <a:srgbClr val="00CC66"/>
                </a:solidFill>
              </a:rPr>
              <a:t>aid monitoring </a:t>
            </a:r>
            <a:r>
              <a:rPr lang="en-IN" dirty="0"/>
              <a:t>of its </a:t>
            </a:r>
            <a:r>
              <a:rPr lang="en-IN" dirty="0">
                <a:solidFill>
                  <a:srgbClr val="00CC66"/>
                </a:solidFill>
              </a:rPr>
              <a:t>response to treatment</a:t>
            </a:r>
            <a:r>
              <a:rPr lang="en-IN" dirty="0"/>
              <a:t>.</a:t>
            </a:r>
          </a:p>
          <a:p>
            <a:pPr marL="342900" indent="-342900" algn="just" fontAlgn="base">
              <a:spcBef>
                <a:spcPct val="20000"/>
              </a:spcBef>
              <a:spcAft>
                <a:spcPct val="0"/>
              </a:spcAft>
              <a:buClr>
                <a:schemeClr val="hlink"/>
              </a:buClr>
              <a:buFontTx/>
              <a:buChar char="•"/>
            </a:pPr>
            <a:r>
              <a:rPr lang="en-IN" dirty="0"/>
              <a:t>Long &amp; narrow pockets are classically considered to be of endodontic origin.</a:t>
            </a:r>
          </a:p>
          <a:p>
            <a:pPr marL="342900" indent="-342900" algn="just" fontAlgn="base">
              <a:spcBef>
                <a:spcPct val="20000"/>
              </a:spcBef>
              <a:spcAft>
                <a:spcPct val="0"/>
              </a:spcAft>
              <a:buClr>
                <a:schemeClr val="hlink"/>
              </a:buClr>
              <a:buFontTx/>
              <a:buChar char="•"/>
            </a:pPr>
            <a:r>
              <a:rPr lang="en-IN" dirty="0"/>
              <a:t>However, lateral endodontic abscesses may result in “blow – out” lesions that exhibit extremely wide, as well as deep, probing profiles yet respond favourably to endodontic treatment alone.</a:t>
            </a:r>
          </a:p>
          <a:p>
            <a:pPr marL="342900" indent="-342900" algn="just" fontAlgn="base">
              <a:spcBef>
                <a:spcPct val="20000"/>
              </a:spcBef>
              <a:spcAft>
                <a:spcPct val="0"/>
              </a:spcAft>
              <a:buClr>
                <a:schemeClr val="hlink"/>
              </a:buClr>
              <a:buFontTx/>
              <a:buChar char="•"/>
            </a:pPr>
            <a:endParaRPr lang="en-IN" dirty="0"/>
          </a:p>
        </p:txBody>
      </p:sp>
      <p:pic>
        <p:nvPicPr>
          <p:cNvPr id="763907" name="Picture 3"/>
          <p:cNvPicPr>
            <a:picLocks noChangeAspect="1" noChangeArrowheads="1"/>
          </p:cNvPicPr>
          <p:nvPr/>
        </p:nvPicPr>
        <p:blipFill>
          <a:blip r:embed="rId3"/>
          <a:srcRect/>
          <a:stretch>
            <a:fillRect/>
          </a:stretch>
        </p:blipFill>
        <p:spPr bwMode="auto">
          <a:xfrm>
            <a:off x="304800" y="3124200"/>
            <a:ext cx="2746575" cy="3276600"/>
          </a:xfrm>
          <a:prstGeom prst="rect">
            <a:avLst/>
          </a:prstGeom>
          <a:noFill/>
          <a:ln w="9525">
            <a:noFill/>
            <a:miter lim="800000"/>
            <a:headEnd/>
            <a:tailEnd/>
          </a:ln>
          <a:effectLst/>
        </p:spPr>
      </p:pic>
      <p:pic>
        <p:nvPicPr>
          <p:cNvPr id="763908" name="Picture 4"/>
          <p:cNvPicPr>
            <a:picLocks noChangeAspect="1" noChangeArrowheads="1"/>
          </p:cNvPicPr>
          <p:nvPr/>
        </p:nvPicPr>
        <p:blipFill>
          <a:blip r:embed="rId4"/>
          <a:srcRect/>
          <a:stretch>
            <a:fillRect/>
          </a:stretch>
        </p:blipFill>
        <p:spPr bwMode="auto">
          <a:xfrm>
            <a:off x="5867400" y="3124200"/>
            <a:ext cx="2714171" cy="3276600"/>
          </a:xfrm>
          <a:prstGeom prst="rect">
            <a:avLst/>
          </a:prstGeom>
          <a:noFill/>
          <a:ln w="9525">
            <a:noFill/>
            <a:miter lim="800000"/>
            <a:headEnd/>
            <a:tailEnd/>
          </a:ln>
          <a:effectLst/>
        </p:spPr>
      </p:pic>
      <p:pic>
        <p:nvPicPr>
          <p:cNvPr id="763909" name="Picture 5"/>
          <p:cNvPicPr>
            <a:picLocks noChangeAspect="1" noChangeArrowheads="1"/>
          </p:cNvPicPr>
          <p:nvPr/>
        </p:nvPicPr>
        <p:blipFill>
          <a:blip r:embed="rId5"/>
          <a:srcRect/>
          <a:stretch>
            <a:fillRect/>
          </a:stretch>
        </p:blipFill>
        <p:spPr bwMode="auto">
          <a:xfrm>
            <a:off x="3124200" y="3124200"/>
            <a:ext cx="2728938" cy="3292332"/>
          </a:xfrm>
          <a:prstGeom prst="rect">
            <a:avLst/>
          </a:prstGeom>
          <a:noFill/>
          <a:ln w="9525">
            <a:noFill/>
            <a:miter lim="800000"/>
            <a:headEnd/>
            <a:tailEnd/>
          </a:ln>
          <a:effectLst/>
        </p:spPr>
      </p:pic>
      <p:pic>
        <p:nvPicPr>
          <p:cNvPr id="763910" name="Picture 6"/>
          <p:cNvPicPr>
            <a:picLocks noChangeAspect="1" noChangeArrowheads="1"/>
          </p:cNvPicPr>
          <p:nvPr/>
        </p:nvPicPr>
        <p:blipFill>
          <a:blip r:embed="rId6"/>
          <a:srcRect/>
          <a:stretch>
            <a:fillRect/>
          </a:stretch>
        </p:blipFill>
        <p:spPr bwMode="auto">
          <a:xfrm>
            <a:off x="838200" y="6400800"/>
            <a:ext cx="7467600" cy="3429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65954" name="Object 2"/>
          <p:cNvGraphicFramePr>
            <a:graphicFrameLocks noChangeAspect="1"/>
          </p:cNvGraphicFramePr>
          <p:nvPr/>
        </p:nvGraphicFramePr>
        <p:xfrm>
          <a:off x="609600" y="242887"/>
          <a:ext cx="3810000" cy="2576513"/>
        </p:xfrm>
        <a:graphic>
          <a:graphicData uri="http://schemas.openxmlformats.org/presentationml/2006/ole">
            <mc:AlternateContent xmlns:mc="http://schemas.openxmlformats.org/markup-compatibility/2006">
              <mc:Choice xmlns:v="urn:schemas-microsoft-com:vml" Requires="v">
                <p:oleObj spid="_x0000_s4097" name="Bitmap Image" r:id="rId4" imgW="4915586" imgH="4048690" progId="PBrush">
                  <p:embed/>
                </p:oleObj>
              </mc:Choice>
              <mc:Fallback>
                <p:oleObj name="Bitmap Image" r:id="rId4" imgW="4915586" imgH="4048690" progId="PBrush">
                  <p:embed/>
                  <p:pic>
                    <p:nvPicPr>
                      <p:cNvPr id="765954" name="Object 2"/>
                      <p:cNvPicPr>
                        <a:picLocks noChangeAspect="1" noChangeArrowheads="1"/>
                      </p:cNvPicPr>
                      <p:nvPr/>
                    </p:nvPicPr>
                    <p:blipFill>
                      <a:blip r:embed="rId5">
                        <a:extLst>
                          <a:ext uri="{28A0092B-C50C-407E-A947-70E740481C1C}">
                            <a14:useLocalDpi xmlns:a14="http://schemas.microsoft.com/office/drawing/2010/main" val="0"/>
                          </a:ext>
                        </a:extLst>
                      </a:blip>
                      <a:srcRect r="2509" b="19942"/>
                      <a:stretch>
                        <a:fillRect/>
                      </a:stretch>
                    </p:blipFill>
                    <p:spPr bwMode="auto">
                      <a:xfrm>
                        <a:off x="609600" y="242887"/>
                        <a:ext cx="3810000" cy="2576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5955" name="Object 3"/>
          <p:cNvGraphicFramePr>
            <a:graphicFrameLocks noChangeAspect="1"/>
          </p:cNvGraphicFramePr>
          <p:nvPr/>
        </p:nvGraphicFramePr>
        <p:xfrm>
          <a:off x="4572000" y="228600"/>
          <a:ext cx="3659188" cy="2590800"/>
        </p:xfrm>
        <a:graphic>
          <a:graphicData uri="http://schemas.openxmlformats.org/presentationml/2006/ole">
            <mc:AlternateContent xmlns:mc="http://schemas.openxmlformats.org/markup-compatibility/2006">
              <mc:Choice xmlns:v="urn:schemas-microsoft-com:vml" Requires="v">
                <p:oleObj spid="_x0000_s4098" name="Bitmap Image" r:id="rId6" imgW="4915586" imgH="3715269" progId="PBrush">
                  <p:embed/>
                </p:oleObj>
              </mc:Choice>
              <mc:Fallback>
                <p:oleObj name="Bitmap Image" r:id="rId6" imgW="4915586" imgH="3715269" progId="PBrush">
                  <p:embed/>
                  <p:pic>
                    <p:nvPicPr>
                      <p:cNvPr id="765955" name="Object 3"/>
                      <p:cNvPicPr>
                        <a:picLocks noChangeAspect="1" noChangeArrowheads="1"/>
                      </p:cNvPicPr>
                      <p:nvPr/>
                    </p:nvPicPr>
                    <p:blipFill>
                      <a:blip r:embed="rId7">
                        <a:extLst>
                          <a:ext uri="{28A0092B-C50C-407E-A947-70E740481C1C}">
                            <a14:useLocalDpi xmlns:a14="http://schemas.microsoft.com/office/drawing/2010/main" val="0"/>
                          </a:ext>
                        </a:extLst>
                      </a:blip>
                      <a:srcRect b="12981"/>
                      <a:stretch>
                        <a:fillRect/>
                      </a:stretch>
                    </p:blipFill>
                    <p:spPr bwMode="auto">
                      <a:xfrm>
                        <a:off x="4572000" y="228600"/>
                        <a:ext cx="365918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graphicFrame>
        <p:nvGraphicFramePr>
          <p:cNvPr id="765956" name="Object 4"/>
          <p:cNvGraphicFramePr>
            <a:graphicFrameLocks noChangeAspect="1"/>
          </p:cNvGraphicFramePr>
          <p:nvPr/>
        </p:nvGraphicFramePr>
        <p:xfrm>
          <a:off x="2819400" y="3368675"/>
          <a:ext cx="3429000" cy="2955925"/>
        </p:xfrm>
        <a:graphic>
          <a:graphicData uri="http://schemas.openxmlformats.org/presentationml/2006/ole">
            <mc:AlternateContent xmlns:mc="http://schemas.openxmlformats.org/markup-compatibility/2006">
              <mc:Choice xmlns:v="urn:schemas-microsoft-com:vml" Requires="v">
                <p:oleObj spid="_x0000_s4099" name="Bitmap Image" r:id="rId8" imgW="4580952" imgH="4371429" progId="PBrush">
                  <p:embed/>
                </p:oleObj>
              </mc:Choice>
              <mc:Fallback>
                <p:oleObj name="Bitmap Image" r:id="rId8" imgW="4580952" imgH="4371429" progId="PBrush">
                  <p:embed/>
                  <p:pic>
                    <p:nvPicPr>
                      <p:cNvPr id="765956" name="Object 4"/>
                      <p:cNvPicPr>
                        <a:picLocks noChangeAspect="1" noChangeArrowheads="1"/>
                      </p:cNvPicPr>
                      <p:nvPr/>
                    </p:nvPicPr>
                    <p:blipFill>
                      <a:blip r:embed="rId9">
                        <a:extLst>
                          <a:ext uri="{28A0092B-C50C-407E-A947-70E740481C1C}">
                            <a14:useLocalDpi xmlns:a14="http://schemas.microsoft.com/office/drawing/2010/main" val="0"/>
                          </a:ext>
                        </a:extLst>
                      </a:blip>
                      <a:srcRect r="3668" b="12981"/>
                      <a:stretch>
                        <a:fillRect/>
                      </a:stretch>
                    </p:blipFill>
                    <p:spPr bwMode="auto">
                      <a:xfrm>
                        <a:off x="2819400" y="3368675"/>
                        <a:ext cx="3429000"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sp>
        <p:nvSpPr>
          <p:cNvPr id="9" name="Text Box 6"/>
          <p:cNvSpPr txBox="1">
            <a:spLocks noChangeArrowheads="1"/>
          </p:cNvSpPr>
          <p:nvPr/>
        </p:nvSpPr>
        <p:spPr bwMode="auto">
          <a:xfrm>
            <a:off x="1752600" y="6305490"/>
            <a:ext cx="5791200" cy="338554"/>
          </a:xfrm>
          <a:prstGeom prst="rect">
            <a:avLst/>
          </a:prstGeom>
          <a:solidFill>
            <a:srgbClr val="CCFFCC"/>
          </a:solidFill>
          <a:ln cmpd="db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r>
              <a:rPr lang="en-US" sz="1600" b="1" i="1" dirty="0">
                <a:solidFill>
                  <a:schemeClr val="accent4">
                    <a:lumMod val="10000"/>
                  </a:schemeClr>
                </a:solidFill>
              </a:rPr>
              <a:t>Wide deep pockets “Blow Out lesion”: lateral endodontic abscess </a:t>
            </a:r>
          </a:p>
        </p:txBody>
      </p:sp>
      <p:sp>
        <p:nvSpPr>
          <p:cNvPr id="10" name="Text Box 6"/>
          <p:cNvSpPr txBox="1">
            <a:spLocks noChangeArrowheads="1"/>
          </p:cNvSpPr>
          <p:nvPr/>
        </p:nvSpPr>
        <p:spPr bwMode="auto">
          <a:xfrm>
            <a:off x="1524000" y="2800290"/>
            <a:ext cx="5791200" cy="400110"/>
          </a:xfrm>
          <a:prstGeom prst="rect">
            <a:avLst/>
          </a:prstGeom>
          <a:solidFill>
            <a:srgbClr val="CCFFCC"/>
          </a:solidFill>
          <a:ln cmpd="db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r>
              <a:rPr lang="en-US" sz="2000" b="1" i="1" dirty="0">
                <a:solidFill>
                  <a:schemeClr val="accent4">
                    <a:lumMod val="10000"/>
                  </a:schemeClr>
                </a:solidFill>
              </a:rPr>
              <a:t>Long narrow pockets: Endodontic origin</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Perio-Endo lesion??</a:t>
            </a:r>
            <a:endParaRPr lang="en-IN" dirty="0"/>
          </a:p>
        </p:txBody>
      </p:sp>
      <p:sp>
        <p:nvSpPr>
          <p:cNvPr id="6" name="Content Placeholder 5"/>
          <p:cNvSpPr>
            <a:spLocks noGrp="1"/>
          </p:cNvSpPr>
          <p:nvPr>
            <p:ph idx="1"/>
          </p:nvPr>
        </p:nvSpPr>
        <p:spPr>
          <a:xfrm>
            <a:off x="457200" y="2514600"/>
            <a:ext cx="8229600" cy="1905000"/>
          </a:xfrm>
        </p:spPr>
        <p:txBody>
          <a:bodyPr/>
          <a:lstStyle/>
          <a:p>
            <a:pPr algn="just"/>
            <a:r>
              <a:rPr lang="en-IN" sz="2400" dirty="0">
                <a:effectLst/>
              </a:rPr>
              <a:t>Tooth should be pulp less.</a:t>
            </a:r>
          </a:p>
          <a:p>
            <a:pPr algn="just"/>
            <a:r>
              <a:rPr lang="en-IN" sz="2400" dirty="0">
                <a:effectLst/>
              </a:rPr>
              <a:t>Destruction of attachment apparatus</a:t>
            </a:r>
          </a:p>
          <a:p>
            <a:pPr algn="just"/>
            <a:r>
              <a:rPr lang="en-IN" sz="2400" dirty="0">
                <a:effectLst/>
              </a:rPr>
              <a:t>Endodontic therapy &amp; Periodontal treatment necessary to resolve lesion</a:t>
            </a:r>
            <a:endParaRPr lang="en-IN" sz="2400" b="1" dirty="0">
              <a:effectLst/>
            </a:endParaRPr>
          </a:p>
        </p:txBody>
      </p:sp>
    </p:spTree>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ontent Placeholder 3"/>
          <p:cNvSpPr txBox="1">
            <a:spLocks/>
          </p:cNvSpPr>
          <p:nvPr/>
        </p:nvSpPr>
        <p:spPr bwMode="auto">
          <a:xfrm>
            <a:off x="228600" y="838200"/>
            <a:ext cx="8305800" cy="914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A continuous probing profile is obtained by running the probe gently along the entire circumference of the gingival sulcus of the tooth suspected to be associated with an endo-perio lesion.</a:t>
            </a:r>
          </a:p>
        </p:txBody>
      </p:sp>
      <p:graphicFrame>
        <p:nvGraphicFramePr>
          <p:cNvPr id="764930" name="Object 2"/>
          <p:cNvGraphicFramePr>
            <a:graphicFrameLocks noChangeAspect="1"/>
          </p:cNvGraphicFramePr>
          <p:nvPr/>
        </p:nvGraphicFramePr>
        <p:xfrm>
          <a:off x="304800" y="1981200"/>
          <a:ext cx="2720975" cy="3733800"/>
        </p:xfrm>
        <a:graphic>
          <a:graphicData uri="http://schemas.openxmlformats.org/presentationml/2006/ole">
            <mc:AlternateContent xmlns:mc="http://schemas.openxmlformats.org/markup-compatibility/2006">
              <mc:Choice xmlns:v="urn:schemas-microsoft-com:vml" Requires="v">
                <p:oleObj spid="_x0000_s5121" name="Bitmap Image" r:id="rId4" imgW="3610479" imgH="4772691" progId="PBrush">
                  <p:embed/>
                </p:oleObj>
              </mc:Choice>
              <mc:Fallback>
                <p:oleObj name="Bitmap Image" r:id="rId4" imgW="3610479" imgH="4772691" progId="PBrush">
                  <p:embed/>
                  <p:pic>
                    <p:nvPicPr>
                      <p:cNvPr id="764930" name="Object 2"/>
                      <p:cNvPicPr>
                        <a:picLocks noChangeAspect="1" noChangeArrowheads="1"/>
                      </p:cNvPicPr>
                      <p:nvPr/>
                    </p:nvPicPr>
                    <p:blipFill>
                      <a:blip r:embed="rId5">
                        <a:extLst>
                          <a:ext uri="{28A0092B-C50C-407E-A947-70E740481C1C}">
                            <a14:useLocalDpi xmlns:a14="http://schemas.microsoft.com/office/drawing/2010/main" val="0"/>
                          </a:ext>
                        </a:extLst>
                      </a:blip>
                      <a:srcRect l="2223" r="2177" b="771"/>
                      <a:stretch>
                        <a:fillRect/>
                      </a:stretch>
                    </p:blipFill>
                    <p:spPr bwMode="auto">
                      <a:xfrm>
                        <a:off x="304800" y="1981200"/>
                        <a:ext cx="2720975" cy="373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4931" name="Object 3"/>
          <p:cNvGraphicFramePr>
            <a:graphicFrameLocks noChangeAspect="1"/>
          </p:cNvGraphicFramePr>
          <p:nvPr/>
        </p:nvGraphicFramePr>
        <p:xfrm>
          <a:off x="3276600" y="1981200"/>
          <a:ext cx="2703513" cy="3733800"/>
        </p:xfrm>
        <a:graphic>
          <a:graphicData uri="http://schemas.openxmlformats.org/presentationml/2006/ole">
            <mc:AlternateContent xmlns:mc="http://schemas.openxmlformats.org/markup-compatibility/2006">
              <mc:Choice xmlns:v="urn:schemas-microsoft-com:vml" Requires="v">
                <p:oleObj spid="_x0000_s5122" name="Bitmap Image" r:id="rId6" imgW="3629532" imgH="4780952" progId="PBrush">
                  <p:embed/>
                </p:oleObj>
              </mc:Choice>
              <mc:Fallback>
                <p:oleObj name="Bitmap Image" r:id="rId6" imgW="3629532" imgH="4780952" progId="PBrush">
                  <p:embed/>
                  <p:pic>
                    <p:nvPicPr>
                      <p:cNvPr id="764931" name="Object 3"/>
                      <p:cNvPicPr>
                        <a:picLocks noChangeAspect="1" noChangeArrowheads="1"/>
                      </p:cNvPicPr>
                      <p:nvPr/>
                    </p:nvPicPr>
                    <p:blipFill>
                      <a:blip r:embed="rId7">
                        <a:extLst>
                          <a:ext uri="{28A0092B-C50C-407E-A947-70E740481C1C}">
                            <a14:useLocalDpi xmlns:a14="http://schemas.microsoft.com/office/drawing/2010/main" val="0"/>
                          </a:ext>
                        </a:extLst>
                      </a:blip>
                      <a:srcRect l="4584" r="-859" b="-943"/>
                      <a:stretch>
                        <a:fillRect/>
                      </a:stretch>
                    </p:blipFill>
                    <p:spPr bwMode="auto">
                      <a:xfrm>
                        <a:off x="3276600" y="1981200"/>
                        <a:ext cx="2703513"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graphicFrame>
        <p:nvGraphicFramePr>
          <p:cNvPr id="764932" name="Object 4"/>
          <p:cNvGraphicFramePr>
            <a:graphicFrameLocks noChangeAspect="1"/>
          </p:cNvGraphicFramePr>
          <p:nvPr/>
        </p:nvGraphicFramePr>
        <p:xfrm>
          <a:off x="6149975" y="1981200"/>
          <a:ext cx="2613025" cy="3657600"/>
        </p:xfrm>
        <a:graphic>
          <a:graphicData uri="http://schemas.openxmlformats.org/presentationml/2006/ole">
            <mc:AlternateContent xmlns:mc="http://schemas.openxmlformats.org/markup-compatibility/2006">
              <mc:Choice xmlns:v="urn:schemas-microsoft-com:vml" Requires="v">
                <p:oleObj spid="_x0000_s5123" name="Bitmap Image" r:id="rId8" imgW="3648584" imgH="4780952" progId="PBrush">
                  <p:embed/>
                </p:oleObj>
              </mc:Choice>
              <mc:Fallback>
                <p:oleObj name="Bitmap Image" r:id="rId8" imgW="3648584" imgH="4780952" progId="PBrush">
                  <p:embed/>
                  <p:pic>
                    <p:nvPicPr>
                      <p:cNvPr id="764932" name="Object 4"/>
                      <p:cNvPicPr>
                        <a:picLocks noChangeAspect="1" noChangeArrowheads="1"/>
                      </p:cNvPicPr>
                      <p:nvPr/>
                    </p:nvPicPr>
                    <p:blipFill>
                      <a:blip r:embed="rId9">
                        <a:extLst>
                          <a:ext uri="{28A0092B-C50C-407E-A947-70E740481C1C}">
                            <a14:useLocalDpi xmlns:a14="http://schemas.microsoft.com/office/drawing/2010/main" val="0"/>
                          </a:ext>
                        </a:extLst>
                      </a:blip>
                      <a:srcRect l="4562" r="4182" b="2538"/>
                      <a:stretch>
                        <a:fillRect/>
                      </a:stretch>
                    </p:blipFill>
                    <p:spPr bwMode="auto">
                      <a:xfrm>
                        <a:off x="6149975" y="1981200"/>
                        <a:ext cx="261302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sp>
        <p:nvSpPr>
          <p:cNvPr id="11" name="Text Box 6"/>
          <p:cNvSpPr txBox="1">
            <a:spLocks noChangeArrowheads="1"/>
          </p:cNvSpPr>
          <p:nvPr/>
        </p:nvSpPr>
        <p:spPr bwMode="auto">
          <a:xfrm>
            <a:off x="1600200" y="5943600"/>
            <a:ext cx="5791200" cy="707886"/>
          </a:xfrm>
          <a:prstGeom prst="rect">
            <a:avLst/>
          </a:prstGeom>
          <a:solidFill>
            <a:srgbClr val="CCFFCC"/>
          </a:solidFill>
          <a:ln cmpd="db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r>
              <a:rPr lang="en-US" sz="2000" b="1" i="1" dirty="0">
                <a:solidFill>
                  <a:schemeClr val="accent4">
                    <a:lumMod val="10000"/>
                  </a:schemeClr>
                </a:solidFill>
              </a:rPr>
              <a:t>Continuous probing around maxillary molar showing  sudden changes in probing depths</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3048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FISTULA TRACKING</a:t>
            </a:r>
            <a:endParaRPr lang="en-IN" sz="2000" b="1" kern="0" dirty="0">
              <a:solidFill>
                <a:schemeClr val="bg1"/>
              </a:solidFill>
            </a:endParaRPr>
          </a:p>
        </p:txBody>
      </p:sp>
      <p:sp>
        <p:nvSpPr>
          <p:cNvPr id="6" name="Content Placeholder 3"/>
          <p:cNvSpPr txBox="1">
            <a:spLocks/>
          </p:cNvSpPr>
          <p:nvPr/>
        </p:nvSpPr>
        <p:spPr bwMode="auto">
          <a:xfrm>
            <a:off x="228600" y="838200"/>
            <a:ext cx="8382000" cy="4038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Identification of the sinus tract by simple visual examination does not necessarily indicate the origin of the inflammatory exudate or the tooth involved. </a:t>
            </a:r>
          </a:p>
          <a:p>
            <a:pPr marL="342900" indent="-342900" algn="just" fontAlgn="base">
              <a:spcBef>
                <a:spcPct val="20000"/>
              </a:spcBef>
              <a:spcAft>
                <a:spcPct val="0"/>
              </a:spcAft>
              <a:buClr>
                <a:schemeClr val="hlink"/>
              </a:buClr>
              <a:buFontTx/>
              <a:buChar char="•"/>
            </a:pPr>
            <a:r>
              <a:rPr lang="en-IN" dirty="0"/>
              <a:t>Occasionally, the exudate exists through the periodontal ligament, thus mimicking a pocket of periodontal origin. </a:t>
            </a:r>
          </a:p>
          <a:p>
            <a:pPr marL="342900" indent="-342900" algn="just" fontAlgn="base">
              <a:spcBef>
                <a:spcPct val="20000"/>
              </a:spcBef>
              <a:spcAft>
                <a:spcPct val="0"/>
              </a:spcAft>
              <a:buClr>
                <a:schemeClr val="hlink"/>
              </a:buClr>
              <a:buFontTx/>
              <a:buChar char="•"/>
            </a:pPr>
            <a:r>
              <a:rPr lang="en-IN" dirty="0"/>
              <a:t>Identifying the source of inflammation by tracking the fistula will help to differentiate between diseases of endodontic and periodontal origin.</a:t>
            </a:r>
          </a:p>
          <a:p>
            <a:pPr marL="342900" indent="-342900" algn="just" fontAlgn="base">
              <a:spcBef>
                <a:spcPct val="20000"/>
              </a:spcBef>
              <a:spcAft>
                <a:spcPct val="0"/>
              </a:spcAft>
              <a:buClr>
                <a:schemeClr val="hlink"/>
              </a:buClr>
              <a:buFontTx/>
              <a:buChar char="•"/>
            </a:pPr>
            <a:r>
              <a:rPr lang="en-IN" dirty="0"/>
              <a:t>Fistula tracking is done by inserting a </a:t>
            </a:r>
            <a:r>
              <a:rPr lang="en-IN" dirty="0">
                <a:solidFill>
                  <a:srgbClr val="00CC00"/>
                </a:solidFill>
              </a:rPr>
              <a:t>semi-rigid radiopaque material </a:t>
            </a:r>
            <a:r>
              <a:rPr lang="en-IN" dirty="0"/>
              <a:t>into the sinus tract until resistance is met. </a:t>
            </a:r>
          </a:p>
          <a:p>
            <a:pPr marL="342900" indent="-342900" algn="just" fontAlgn="base">
              <a:spcBef>
                <a:spcPct val="20000"/>
              </a:spcBef>
              <a:spcAft>
                <a:spcPct val="0"/>
              </a:spcAft>
              <a:buClr>
                <a:schemeClr val="hlink"/>
              </a:buClr>
              <a:buFontTx/>
              <a:buChar char="•"/>
            </a:pPr>
            <a:r>
              <a:rPr lang="en-IN" dirty="0"/>
              <a:t>Commonly used materials include </a:t>
            </a:r>
            <a:r>
              <a:rPr lang="en-IN" dirty="0">
                <a:solidFill>
                  <a:srgbClr val="00CC00"/>
                </a:solidFill>
              </a:rPr>
              <a:t>gutta percha cones </a:t>
            </a:r>
            <a:r>
              <a:rPr lang="en-IN" dirty="0"/>
              <a:t>or presoftened silver cones. </a:t>
            </a:r>
          </a:p>
          <a:p>
            <a:pPr marL="342900" indent="-342900" algn="just" fontAlgn="base">
              <a:spcBef>
                <a:spcPct val="20000"/>
              </a:spcBef>
              <a:spcAft>
                <a:spcPct val="0"/>
              </a:spcAft>
              <a:buClr>
                <a:schemeClr val="hlink"/>
              </a:buClr>
              <a:buFontTx/>
              <a:buChar char="•"/>
            </a:pPr>
            <a:r>
              <a:rPr lang="en-IN" dirty="0"/>
              <a:t>A radiograph is then taken that will reveal the course of the sinus tract and the origin of the inflammatory process.</a:t>
            </a:r>
          </a:p>
          <a:p>
            <a:pPr marL="342900" indent="-342900" algn="just" fontAlgn="base">
              <a:spcBef>
                <a:spcPct val="20000"/>
              </a:spcBef>
              <a:spcAft>
                <a:spcPct val="0"/>
              </a:spcAft>
              <a:buClr>
                <a:schemeClr val="hlink"/>
              </a:buClr>
              <a:buFontTx/>
              <a:buChar char="•"/>
            </a:pPr>
            <a:r>
              <a:rPr lang="en-US" dirty="0"/>
              <a:t>If GP goes to the </a:t>
            </a:r>
            <a:r>
              <a:rPr lang="en-US" dirty="0">
                <a:solidFill>
                  <a:srgbClr val="00CC00"/>
                </a:solidFill>
              </a:rPr>
              <a:t>apex</a:t>
            </a:r>
            <a:r>
              <a:rPr lang="en-US" dirty="0"/>
              <a:t> – endodontic origin</a:t>
            </a:r>
          </a:p>
          <a:p>
            <a:pPr marL="342900" indent="-342900" algn="just" fontAlgn="base">
              <a:spcBef>
                <a:spcPct val="20000"/>
              </a:spcBef>
              <a:spcAft>
                <a:spcPct val="0"/>
              </a:spcAft>
              <a:buClr>
                <a:schemeClr val="hlink"/>
              </a:buClr>
              <a:buFontTx/>
              <a:buChar char="•"/>
            </a:pPr>
            <a:r>
              <a:rPr lang="en-US" dirty="0"/>
              <a:t>Goes to </a:t>
            </a:r>
            <a:r>
              <a:rPr lang="en-US" dirty="0">
                <a:solidFill>
                  <a:srgbClr val="00CC00"/>
                </a:solidFill>
              </a:rPr>
              <a:t>midroot or furcation </a:t>
            </a:r>
            <a:r>
              <a:rPr lang="en-US" dirty="0"/>
              <a:t>– periodontal origin.</a:t>
            </a:r>
            <a:endParaRPr lang="en-IN" dirty="0"/>
          </a:p>
        </p:txBody>
      </p:sp>
      <p:pic>
        <p:nvPicPr>
          <p:cNvPr id="805890" name="Picture 2"/>
          <p:cNvPicPr>
            <a:picLocks noChangeAspect="1" noChangeArrowheads="1"/>
          </p:cNvPicPr>
          <p:nvPr/>
        </p:nvPicPr>
        <p:blipFill>
          <a:blip r:embed="rId3"/>
          <a:srcRect l="12009" t="2381"/>
          <a:stretch>
            <a:fillRect/>
          </a:stretch>
        </p:blipFill>
        <p:spPr bwMode="auto">
          <a:xfrm>
            <a:off x="5410200" y="4038600"/>
            <a:ext cx="3733800" cy="28194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228600" y="381000"/>
            <a:ext cx="81534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RADIOGRAPHIC PATTERN OF MARGINAL AND PERIRADICULAR BONE LOSS</a:t>
            </a:r>
            <a:endParaRPr lang="en-IN" sz="2000" b="1" kern="0" dirty="0">
              <a:solidFill>
                <a:schemeClr val="bg1"/>
              </a:solidFill>
            </a:endParaRPr>
          </a:p>
        </p:txBody>
      </p:sp>
      <p:sp>
        <p:nvSpPr>
          <p:cNvPr id="6" name="Content Placeholder 3"/>
          <p:cNvSpPr txBox="1">
            <a:spLocks/>
          </p:cNvSpPr>
          <p:nvPr/>
        </p:nvSpPr>
        <p:spPr bwMode="auto">
          <a:xfrm>
            <a:off x="228600" y="990600"/>
            <a:ext cx="8610600" cy="5181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a:buClr>
                <a:srgbClr val="00FF99"/>
              </a:buClr>
            </a:pPr>
            <a:endParaRPr lang="en-IN" dirty="0"/>
          </a:p>
          <a:p>
            <a:pPr marL="342900" indent="-342900" algn="just" fontAlgn="base">
              <a:spcBef>
                <a:spcPct val="20000"/>
              </a:spcBef>
              <a:spcAft>
                <a:spcPct val="0"/>
              </a:spcAft>
              <a:buClr>
                <a:schemeClr val="hlink"/>
              </a:buClr>
              <a:buFontTx/>
              <a:buChar char="•"/>
            </a:pPr>
            <a:r>
              <a:rPr lang="en-IN" dirty="0"/>
              <a:t>Radiographic pattern of bone loss further helps characterize the nature &amp; extent of the periodontal breakdown.</a:t>
            </a:r>
          </a:p>
          <a:p>
            <a:pPr marL="342900" indent="-342900" algn="just" fontAlgn="base">
              <a:spcBef>
                <a:spcPct val="20000"/>
              </a:spcBef>
              <a:spcAft>
                <a:spcPct val="0"/>
              </a:spcAft>
              <a:buClr>
                <a:schemeClr val="hlink"/>
              </a:buClr>
              <a:buFontTx/>
              <a:buChar char="•"/>
            </a:pPr>
            <a:r>
              <a:rPr lang="en-IN" dirty="0"/>
              <a:t>Apical extent of the bone loss, absence of PDL space around the periapex &amp; the general shape of the bone defect (angularity &amp; presence of marginal bone).</a:t>
            </a:r>
          </a:p>
          <a:p>
            <a:pPr marL="342900" indent="-342900" algn="just" fontAlgn="base">
              <a:spcBef>
                <a:spcPct val="20000"/>
              </a:spcBef>
              <a:spcAft>
                <a:spcPct val="0"/>
              </a:spcAft>
              <a:buClr>
                <a:schemeClr val="hlink"/>
              </a:buClr>
              <a:buFontTx/>
              <a:buChar char="•"/>
            </a:pPr>
            <a:r>
              <a:rPr lang="en-IN" dirty="0"/>
              <a:t>In patients with generalized periodontal disease, the following types of bone defects are more likely contributed to by pulp infection in the associated tooth:</a:t>
            </a:r>
          </a:p>
          <a:p>
            <a:pPr marL="342900" indent="-342900" algn="just" fontAlgn="base">
              <a:spcBef>
                <a:spcPct val="20000"/>
              </a:spcBef>
              <a:spcAft>
                <a:spcPct val="0"/>
              </a:spcAft>
              <a:buClr>
                <a:schemeClr val="hlink"/>
              </a:buClr>
            </a:pPr>
            <a:r>
              <a:rPr lang="en-IN" dirty="0"/>
              <a:t>        -Periodontal intrabony defect affecting more than 2/3rd of the root length,</a:t>
            </a:r>
          </a:p>
          <a:p>
            <a:pPr marL="342900" indent="-342900" algn="just" fontAlgn="base">
              <a:spcBef>
                <a:spcPct val="20000"/>
              </a:spcBef>
              <a:spcAft>
                <a:spcPct val="0"/>
              </a:spcAft>
              <a:buClr>
                <a:schemeClr val="hlink"/>
              </a:buClr>
            </a:pPr>
            <a:r>
              <a:rPr lang="en-IN" dirty="0"/>
              <a:t>        -Horizontal bone loss affecting more than 2/3rd of the root length,</a:t>
            </a:r>
          </a:p>
          <a:p>
            <a:pPr marL="342900" indent="-342900" algn="just" fontAlgn="base">
              <a:spcBef>
                <a:spcPct val="20000"/>
              </a:spcBef>
              <a:spcAft>
                <a:spcPct val="0"/>
              </a:spcAft>
              <a:buClr>
                <a:schemeClr val="hlink"/>
              </a:buClr>
            </a:pPr>
            <a:r>
              <a:rPr lang="en-IN" dirty="0"/>
              <a:t>        -Periodontal bone loss involving the root-end.</a:t>
            </a:r>
          </a:p>
          <a:p>
            <a:pPr marL="342900" indent="-342900" algn="just" fontAlgn="base">
              <a:spcBef>
                <a:spcPct val="20000"/>
              </a:spcBef>
              <a:spcAft>
                <a:spcPct val="0"/>
              </a:spcAft>
              <a:buClr>
                <a:schemeClr val="hlink"/>
              </a:buClr>
              <a:buFontTx/>
              <a:buChar char="•"/>
            </a:pPr>
            <a:r>
              <a:rPr lang="en-IN" dirty="0"/>
              <a:t>Chance of pulp involvement is further enhanced by the presence of - Large restorations with marked changes in contour of the pulp chamber,  Negative or delayed vitality responses, Technically poor root filling(s).</a:t>
            </a:r>
          </a:p>
          <a:p>
            <a:pPr marL="342900" indent="-342900" algn="just" fontAlgn="base">
              <a:spcBef>
                <a:spcPct val="20000"/>
              </a:spcBef>
              <a:spcAft>
                <a:spcPct val="0"/>
              </a:spcAft>
              <a:buClr>
                <a:schemeClr val="hlink"/>
              </a:buClr>
              <a:buFontTx/>
              <a:buChar char="•"/>
            </a:pPr>
            <a:r>
              <a:rPr lang="en-US" dirty="0"/>
              <a:t>Periodontal lesions – generalized bone loss extending from cervical region to apex, crestal bone loss, horizontal or vertical.</a:t>
            </a:r>
          </a:p>
          <a:p>
            <a:pPr marL="342900" indent="-342900" algn="just" fontAlgn="base">
              <a:spcBef>
                <a:spcPct val="20000"/>
              </a:spcBef>
              <a:spcAft>
                <a:spcPct val="0"/>
              </a:spcAft>
              <a:buClr>
                <a:schemeClr val="hlink"/>
              </a:buClr>
              <a:buFontTx/>
              <a:buChar char="•"/>
            </a:pPr>
            <a:r>
              <a:rPr lang="en-US" dirty="0"/>
              <a:t>Pulpal lesions – bone loss confined to involved tooth, wide periapical radiolucency with marginal widening.</a:t>
            </a:r>
          </a:p>
          <a:p>
            <a:pPr marL="342900" indent="-342900" algn="just" fontAlgn="base">
              <a:spcBef>
                <a:spcPct val="20000"/>
              </a:spcBef>
              <a:spcAft>
                <a:spcPct val="0"/>
              </a:spcAft>
              <a:buClr>
                <a:schemeClr val="hlink"/>
              </a:buClr>
              <a:buFontTx/>
              <a:buChar char="•"/>
            </a:pPr>
            <a:endParaRPr lang="en-IN" dirty="0"/>
          </a:p>
          <a:p>
            <a:pPr marL="342900" indent="-342900" algn="just" fontAlgn="base">
              <a:spcBef>
                <a:spcPct val="20000"/>
              </a:spcBef>
              <a:spcAft>
                <a:spcPct val="0"/>
              </a:spcAft>
              <a:buClr>
                <a:schemeClr val="hlink"/>
              </a:buClr>
              <a:buFontTx/>
              <a:buChar char="•"/>
            </a:pP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66978" name="Object 2"/>
          <p:cNvGraphicFramePr>
            <a:graphicFrameLocks noChangeAspect="1"/>
          </p:cNvGraphicFramePr>
          <p:nvPr/>
        </p:nvGraphicFramePr>
        <p:xfrm>
          <a:off x="457200" y="609600"/>
          <a:ext cx="3276600" cy="4419600"/>
        </p:xfrm>
        <a:graphic>
          <a:graphicData uri="http://schemas.openxmlformats.org/presentationml/2006/ole">
            <mc:AlternateContent xmlns:mc="http://schemas.openxmlformats.org/markup-compatibility/2006">
              <mc:Choice xmlns:v="urn:schemas-microsoft-com:vml" Requires="v">
                <p:oleObj spid="_x0000_s6145" name="Bitmap Image" r:id="rId4" imgW="4361905" imgH="6009524" progId="PBrush">
                  <p:embed/>
                </p:oleObj>
              </mc:Choice>
              <mc:Fallback>
                <p:oleObj name="Bitmap Image" r:id="rId4" imgW="4361905" imgH="6009524" progId="PBrush">
                  <p:embed/>
                  <p:pic>
                    <p:nvPicPr>
                      <p:cNvPr id="766978" name="Object 2"/>
                      <p:cNvPicPr>
                        <a:picLocks noChangeAspect="1" noChangeArrowheads="1"/>
                      </p:cNvPicPr>
                      <p:nvPr/>
                    </p:nvPicPr>
                    <p:blipFill>
                      <a:blip r:embed="rId5">
                        <a:extLst>
                          <a:ext uri="{28A0092B-C50C-407E-A947-70E740481C1C}">
                            <a14:useLocalDpi xmlns:a14="http://schemas.microsoft.com/office/drawing/2010/main" val="0"/>
                          </a:ext>
                        </a:extLst>
                      </a:blip>
                      <a:srcRect t="-1695" r="18604" b="2495"/>
                      <a:stretch>
                        <a:fillRect/>
                      </a:stretch>
                    </p:blipFill>
                    <p:spPr bwMode="auto">
                      <a:xfrm>
                        <a:off x="457200" y="609600"/>
                        <a:ext cx="3276600"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6979" name="Object 3"/>
          <p:cNvGraphicFramePr>
            <a:graphicFrameLocks noChangeAspect="1"/>
          </p:cNvGraphicFramePr>
          <p:nvPr/>
        </p:nvGraphicFramePr>
        <p:xfrm>
          <a:off x="4419600" y="1828800"/>
          <a:ext cx="4038600" cy="2819400"/>
        </p:xfrm>
        <a:graphic>
          <a:graphicData uri="http://schemas.openxmlformats.org/presentationml/2006/ole">
            <mc:AlternateContent xmlns:mc="http://schemas.openxmlformats.org/markup-compatibility/2006">
              <mc:Choice xmlns:v="urn:schemas-microsoft-com:vml" Requires="v">
                <p:oleObj spid="_x0000_s6146" name="Bitmap Image" r:id="rId6" imgW="4933333" imgH="3543795" progId="PBrush">
                  <p:embed/>
                </p:oleObj>
              </mc:Choice>
              <mc:Fallback>
                <p:oleObj name="Bitmap Image" r:id="rId6" imgW="4933333" imgH="3543795" progId="PBrush">
                  <p:embed/>
                  <p:pic>
                    <p:nvPicPr>
                      <p:cNvPr id="766979" name="Object 3"/>
                      <p:cNvPicPr>
                        <a:picLocks noChangeAspect="1" noChangeArrowheads="1"/>
                      </p:cNvPicPr>
                      <p:nvPr/>
                    </p:nvPicPr>
                    <p:blipFill>
                      <a:blip r:embed="rId7">
                        <a:extLst>
                          <a:ext uri="{28A0092B-C50C-407E-A947-70E740481C1C}">
                            <a14:useLocalDpi xmlns:a14="http://schemas.microsoft.com/office/drawing/2010/main" val="0"/>
                          </a:ext>
                        </a:extLst>
                      </a:blip>
                      <a:srcRect b="2791"/>
                      <a:stretch>
                        <a:fillRect/>
                      </a:stretch>
                    </p:blipFill>
                    <p:spPr bwMode="auto">
                      <a:xfrm>
                        <a:off x="4419600" y="1828800"/>
                        <a:ext cx="4038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E6B"/>
                            </a:solidFill>
                            <a:miter lim="800000"/>
                            <a:headEnd/>
                            <a:tailEnd/>
                          </a14:hiddenLine>
                        </a:ext>
                        <a:ext uri="{AF507438-7753-43E0-B8FC-AC1667EBCBE1}">
                          <a14:hiddenEffects xmlns:a14="http://schemas.microsoft.com/office/drawing/2010/main">
                            <a:effectLst>
                              <a:outerShdw dist="35921" dir="2700000" algn="ctr" rotWithShape="0">
                                <a:srgbClr val="B9EFEE"/>
                              </a:outerShdw>
                            </a:effectLst>
                          </a14:hiddenEffects>
                        </a:ext>
                      </a:extLst>
                    </p:spPr>
                  </p:pic>
                </p:oleObj>
              </mc:Fallback>
            </mc:AlternateContent>
          </a:graphicData>
        </a:graphic>
      </p:graphicFrame>
      <p:sp>
        <p:nvSpPr>
          <p:cNvPr id="9" name="Text Box 6"/>
          <p:cNvSpPr txBox="1">
            <a:spLocks noChangeArrowheads="1"/>
          </p:cNvSpPr>
          <p:nvPr/>
        </p:nvSpPr>
        <p:spPr bwMode="auto">
          <a:xfrm>
            <a:off x="1219200" y="5181600"/>
            <a:ext cx="7086600" cy="1015663"/>
          </a:xfrm>
          <a:prstGeom prst="rect">
            <a:avLst/>
          </a:prstGeom>
          <a:solidFill>
            <a:srgbClr val="CCFFCC"/>
          </a:solidFill>
          <a:ln cmpd="db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i="1" dirty="0">
                <a:solidFill>
                  <a:schemeClr val="accent4">
                    <a:lumMod val="10000"/>
                  </a:schemeClr>
                </a:solidFill>
              </a:rPr>
              <a:t>Radiographic pattern</a:t>
            </a:r>
          </a:p>
          <a:p>
            <a:pPr algn="ctr"/>
            <a:r>
              <a:rPr lang="en-US" sz="2000" b="1" i="1" dirty="0">
                <a:solidFill>
                  <a:schemeClr val="accent4">
                    <a:lumMod val="10000"/>
                  </a:schemeClr>
                </a:solidFill>
              </a:rPr>
              <a:t>Angularity and presence of marginal bone</a:t>
            </a:r>
          </a:p>
          <a:p>
            <a:pPr algn="ctr"/>
            <a:r>
              <a:rPr lang="en-US" sz="2000" b="1" i="1" dirty="0">
                <a:solidFill>
                  <a:schemeClr val="accent4">
                    <a:lumMod val="10000"/>
                  </a:schemeClr>
                </a:solidFill>
              </a:rPr>
              <a:t>Bone loss and absence of periodontal ligament space</a:t>
            </a:r>
          </a:p>
        </p:txBody>
      </p:sp>
    </p:spTree>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457200" y="8382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VITALITY TESTING</a:t>
            </a:r>
            <a:endParaRPr lang="en-IN" sz="2000" b="1" kern="0" dirty="0">
              <a:solidFill>
                <a:schemeClr val="bg1"/>
              </a:solidFill>
            </a:endParaRPr>
          </a:p>
        </p:txBody>
      </p:sp>
      <p:sp>
        <p:nvSpPr>
          <p:cNvPr id="6" name="Content Placeholder 3"/>
          <p:cNvSpPr txBox="1">
            <a:spLocks/>
          </p:cNvSpPr>
          <p:nvPr/>
        </p:nvSpPr>
        <p:spPr bwMode="auto">
          <a:xfrm>
            <a:off x="381000" y="1828800"/>
            <a:ext cx="8305800" cy="3276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dirty="0"/>
              <a:t>Cold test, electric pulp test, heat test, blood flow test, cavity test.</a:t>
            </a:r>
          </a:p>
          <a:p>
            <a:pPr marL="342900" indent="-342900" algn="just" fontAlgn="base">
              <a:spcBef>
                <a:spcPct val="20000"/>
              </a:spcBef>
              <a:spcAft>
                <a:spcPct val="0"/>
              </a:spcAft>
              <a:buClr>
                <a:schemeClr val="hlink"/>
              </a:buClr>
              <a:buFontTx/>
              <a:buChar char="•"/>
            </a:pPr>
            <a:r>
              <a:rPr lang="en-US" dirty="0"/>
              <a:t>Moderate transient response – normal vital pulp</a:t>
            </a:r>
          </a:p>
          <a:p>
            <a:pPr marL="342900" indent="-342900" algn="just" fontAlgn="base">
              <a:spcBef>
                <a:spcPct val="20000"/>
              </a:spcBef>
              <a:spcAft>
                <a:spcPct val="0"/>
              </a:spcAft>
              <a:buClr>
                <a:schemeClr val="hlink"/>
              </a:buClr>
              <a:buFontTx/>
              <a:buChar char="•"/>
            </a:pPr>
            <a:r>
              <a:rPr lang="en-US" dirty="0"/>
              <a:t>Quick painful response – reversible pulpitis</a:t>
            </a:r>
          </a:p>
          <a:p>
            <a:pPr marL="342900" indent="-342900" algn="just" fontAlgn="base">
              <a:spcBef>
                <a:spcPct val="20000"/>
              </a:spcBef>
              <a:spcAft>
                <a:spcPct val="0"/>
              </a:spcAft>
              <a:buClr>
                <a:schemeClr val="hlink"/>
              </a:buClr>
              <a:buFontTx/>
              <a:buChar char="•"/>
            </a:pPr>
            <a:r>
              <a:rPr lang="en-US" dirty="0"/>
              <a:t>Lingering painful response – irreversible pulpitis</a:t>
            </a:r>
          </a:p>
          <a:p>
            <a:pPr marL="342900" indent="-342900" algn="just" fontAlgn="base">
              <a:spcBef>
                <a:spcPct val="20000"/>
              </a:spcBef>
              <a:spcAft>
                <a:spcPct val="0"/>
              </a:spcAft>
              <a:buClr>
                <a:schemeClr val="hlink"/>
              </a:buClr>
              <a:buFontTx/>
              <a:buChar char="•"/>
            </a:pPr>
            <a:r>
              <a:rPr lang="en-US" dirty="0"/>
              <a:t>Abnormal response – degenerative changes</a:t>
            </a:r>
          </a:p>
          <a:p>
            <a:pPr marL="342900" indent="-342900" algn="just" fontAlgn="base">
              <a:spcBef>
                <a:spcPct val="20000"/>
              </a:spcBef>
              <a:spcAft>
                <a:spcPct val="0"/>
              </a:spcAft>
              <a:buClr>
                <a:schemeClr val="hlink"/>
              </a:buClr>
              <a:buFontTx/>
              <a:buChar char="•"/>
            </a:pPr>
            <a:r>
              <a:rPr lang="en-US" dirty="0"/>
              <a:t>No response – pulp necrosis</a:t>
            </a:r>
          </a:p>
          <a:p>
            <a:pPr marL="342900" indent="-342900" algn="just" fontAlgn="base">
              <a:spcBef>
                <a:spcPct val="20000"/>
              </a:spcBef>
              <a:spcAft>
                <a:spcPct val="0"/>
              </a:spcAft>
              <a:buClr>
                <a:schemeClr val="hlink"/>
              </a:buClr>
              <a:buFontTx/>
              <a:buChar char="•"/>
            </a:pPr>
            <a:endParaRPr lang="en-US" dirty="0"/>
          </a:p>
          <a:p>
            <a:pPr marL="342900" indent="-342900" algn="just" fontAlgn="base">
              <a:spcBef>
                <a:spcPct val="20000"/>
              </a:spcBef>
              <a:spcAft>
                <a:spcPct val="0"/>
              </a:spcAft>
              <a:buClr>
                <a:schemeClr val="hlink"/>
              </a:buClr>
              <a:buFontTx/>
              <a:buChar char="•"/>
            </a:pPr>
            <a:r>
              <a:rPr lang="en-US" dirty="0"/>
              <a:t>Periodontally involved teeth – respond within normal limits</a:t>
            </a:r>
          </a:p>
          <a:p>
            <a:pPr marL="342900" indent="-342900" algn="just" fontAlgn="base">
              <a:spcBef>
                <a:spcPct val="20000"/>
              </a:spcBef>
              <a:spcAft>
                <a:spcPct val="0"/>
              </a:spcAft>
              <a:buClr>
                <a:schemeClr val="hlink"/>
              </a:buClr>
              <a:buFontTx/>
              <a:buChar char="•"/>
            </a:pPr>
            <a:r>
              <a:rPr lang="en-US" dirty="0"/>
              <a:t>Pulpally involved – negative response</a:t>
            </a:r>
          </a:p>
        </p:txBody>
      </p:sp>
    </p:spTree>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solidFill>
            <a:schemeClr val="accent4">
              <a:lumMod val="50000"/>
              <a:alpha val="49000"/>
            </a:schemeClr>
          </a:solidFill>
        </p:spPr>
        <p:txBody>
          <a:bodyPr/>
          <a:lstStyle/>
          <a:p>
            <a:r>
              <a:rPr lang="en-US" sz="3200" dirty="0"/>
              <a:t>DIFFERENTIAL DIAGNOSIS</a:t>
            </a:r>
            <a:endParaRPr lang="en-IN" sz="3200" dirty="0"/>
          </a:p>
        </p:txBody>
      </p:sp>
      <p:graphicFrame>
        <p:nvGraphicFramePr>
          <p:cNvPr id="4" name="Content Placeholder 3"/>
          <p:cNvGraphicFramePr>
            <a:graphicFrameLocks noGrp="1"/>
          </p:cNvGraphicFramePr>
          <p:nvPr>
            <p:ph idx="1"/>
          </p:nvPr>
        </p:nvGraphicFramePr>
        <p:xfrm>
          <a:off x="533400" y="1066800"/>
          <a:ext cx="8229600" cy="5486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40632">
                <a:tc>
                  <a:txBody>
                    <a:bodyPr/>
                    <a:lstStyle/>
                    <a:p>
                      <a:endParaRPr lang="en-IN" dirty="0"/>
                    </a:p>
                  </a:txBody>
                  <a:tcPr/>
                </a:tc>
                <a:tc>
                  <a:txBody>
                    <a:bodyPr/>
                    <a:lstStyle/>
                    <a:p>
                      <a:r>
                        <a:rPr lang="en-US" b="1" dirty="0"/>
                        <a:t>PULPAL</a:t>
                      </a:r>
                      <a:endParaRPr lang="en-IN" b="1" dirty="0"/>
                    </a:p>
                  </a:txBody>
                  <a:tcPr/>
                </a:tc>
                <a:tc>
                  <a:txBody>
                    <a:bodyPr/>
                    <a:lstStyle/>
                    <a:p>
                      <a:r>
                        <a:rPr lang="en-US" dirty="0"/>
                        <a:t>PERIODONTAL</a:t>
                      </a:r>
                      <a:endParaRPr lang="en-IN" dirty="0"/>
                    </a:p>
                  </a:txBody>
                  <a:tcPr/>
                </a:tc>
                <a:extLst>
                  <a:ext uri="{0D108BD9-81ED-4DB2-BD59-A6C34878D82A}">
                    <a16:rowId xmlns:a16="http://schemas.microsoft.com/office/drawing/2014/main" val="10000"/>
                  </a:ext>
                </a:extLst>
              </a:tr>
              <a:tr h="240632">
                <a:tc>
                  <a:txBody>
                    <a:bodyPr/>
                    <a:lstStyle/>
                    <a:p>
                      <a:r>
                        <a:rPr lang="en-US" b="1" dirty="0"/>
                        <a:t>CLINICAL</a:t>
                      </a:r>
                      <a:r>
                        <a:rPr lang="en-US" b="1" baseline="0" dirty="0"/>
                        <a:t> SIGNS</a:t>
                      </a:r>
                      <a:endParaRPr lang="en-IN" b="1" dirty="0"/>
                    </a:p>
                  </a:txBody>
                  <a:tcPr/>
                </a:tc>
                <a:tc>
                  <a:txBody>
                    <a:bodyPr/>
                    <a:lstStyle/>
                    <a:p>
                      <a:endParaRPr lang="en-IN" b="1" dirty="0"/>
                    </a:p>
                  </a:txBody>
                  <a:tcPr/>
                </a:tc>
                <a:tc>
                  <a:txBody>
                    <a:bodyPr/>
                    <a:lstStyle/>
                    <a:p>
                      <a:endParaRPr lang="en-IN" dirty="0"/>
                    </a:p>
                  </a:txBody>
                  <a:tcPr/>
                </a:tc>
                <a:extLst>
                  <a:ext uri="{0D108BD9-81ED-4DB2-BD59-A6C34878D82A}">
                    <a16:rowId xmlns:a16="http://schemas.microsoft.com/office/drawing/2014/main" val="10001"/>
                  </a:ext>
                </a:extLst>
              </a:tr>
              <a:tr h="240632">
                <a:tc>
                  <a:txBody>
                    <a:bodyPr/>
                    <a:lstStyle/>
                    <a:p>
                      <a:r>
                        <a:rPr lang="en-US" b="1" dirty="0"/>
                        <a:t>Etiology</a:t>
                      </a:r>
                      <a:endParaRPr lang="en-IN" b="1" dirty="0"/>
                    </a:p>
                  </a:txBody>
                  <a:tcPr/>
                </a:tc>
                <a:tc>
                  <a:txBody>
                    <a:bodyPr/>
                    <a:lstStyle/>
                    <a:p>
                      <a:r>
                        <a:rPr lang="en-US" dirty="0"/>
                        <a:t>Pulp infection</a:t>
                      </a:r>
                      <a:endParaRPr lang="en-IN" dirty="0"/>
                    </a:p>
                  </a:txBody>
                  <a:tcPr/>
                </a:tc>
                <a:tc>
                  <a:txBody>
                    <a:bodyPr/>
                    <a:lstStyle/>
                    <a:p>
                      <a:r>
                        <a:rPr lang="en-US" dirty="0"/>
                        <a:t>Periodontal infection</a:t>
                      </a:r>
                      <a:endParaRPr lang="en-IN" dirty="0"/>
                    </a:p>
                  </a:txBody>
                  <a:tcPr/>
                </a:tc>
                <a:extLst>
                  <a:ext uri="{0D108BD9-81ED-4DB2-BD59-A6C34878D82A}">
                    <a16:rowId xmlns:a16="http://schemas.microsoft.com/office/drawing/2014/main" val="10002"/>
                  </a:ext>
                </a:extLst>
              </a:tr>
              <a:tr h="240632">
                <a:tc>
                  <a:txBody>
                    <a:bodyPr/>
                    <a:lstStyle/>
                    <a:p>
                      <a:r>
                        <a:rPr lang="en-US" b="1" dirty="0"/>
                        <a:t>Vitality</a:t>
                      </a:r>
                      <a:endParaRPr lang="en-IN" b="1" dirty="0"/>
                    </a:p>
                  </a:txBody>
                  <a:tcPr/>
                </a:tc>
                <a:tc>
                  <a:txBody>
                    <a:bodyPr/>
                    <a:lstStyle/>
                    <a:p>
                      <a:r>
                        <a:rPr lang="en-US" dirty="0"/>
                        <a:t>Non - vital</a:t>
                      </a:r>
                      <a:endParaRPr lang="en-IN" dirty="0"/>
                    </a:p>
                  </a:txBody>
                  <a:tcPr/>
                </a:tc>
                <a:tc>
                  <a:txBody>
                    <a:bodyPr/>
                    <a:lstStyle/>
                    <a:p>
                      <a:r>
                        <a:rPr lang="en-US" dirty="0"/>
                        <a:t>Vital</a:t>
                      </a:r>
                      <a:endParaRPr lang="en-IN" dirty="0"/>
                    </a:p>
                  </a:txBody>
                  <a:tcPr/>
                </a:tc>
                <a:extLst>
                  <a:ext uri="{0D108BD9-81ED-4DB2-BD59-A6C34878D82A}">
                    <a16:rowId xmlns:a16="http://schemas.microsoft.com/office/drawing/2014/main" val="10003"/>
                  </a:ext>
                </a:extLst>
              </a:tr>
              <a:tr h="240632">
                <a:tc>
                  <a:txBody>
                    <a:bodyPr/>
                    <a:lstStyle/>
                    <a:p>
                      <a:r>
                        <a:rPr lang="en-US" b="1" dirty="0"/>
                        <a:t>Pain</a:t>
                      </a:r>
                      <a:endParaRPr lang="en-IN" b="1" dirty="0"/>
                    </a:p>
                  </a:txBody>
                  <a:tcPr/>
                </a:tc>
                <a:tc>
                  <a:txBody>
                    <a:bodyPr/>
                    <a:lstStyle/>
                    <a:p>
                      <a:r>
                        <a:rPr lang="en-US" dirty="0"/>
                        <a:t>Sharp throbbing pain</a:t>
                      </a:r>
                      <a:endParaRPr lang="en-IN" dirty="0"/>
                    </a:p>
                  </a:txBody>
                  <a:tcPr/>
                </a:tc>
                <a:tc>
                  <a:txBody>
                    <a:bodyPr/>
                    <a:lstStyle/>
                    <a:p>
                      <a:r>
                        <a:rPr lang="en-US" dirty="0"/>
                        <a:t>Dull chronic pain</a:t>
                      </a:r>
                      <a:endParaRPr lang="en-IN" dirty="0"/>
                    </a:p>
                  </a:txBody>
                  <a:tcPr/>
                </a:tc>
                <a:extLst>
                  <a:ext uri="{0D108BD9-81ED-4DB2-BD59-A6C34878D82A}">
                    <a16:rowId xmlns:a16="http://schemas.microsoft.com/office/drawing/2014/main" val="10004"/>
                  </a:ext>
                </a:extLst>
              </a:tr>
              <a:tr h="240632">
                <a:tc>
                  <a:txBody>
                    <a:bodyPr/>
                    <a:lstStyle/>
                    <a:p>
                      <a:r>
                        <a:rPr lang="en-US" b="1" dirty="0"/>
                        <a:t>Swelling </a:t>
                      </a:r>
                      <a:endParaRPr lang="en-IN" b="1" dirty="0"/>
                    </a:p>
                  </a:txBody>
                  <a:tcPr/>
                </a:tc>
                <a:tc>
                  <a:txBody>
                    <a:bodyPr/>
                    <a:lstStyle/>
                    <a:p>
                      <a:r>
                        <a:rPr lang="en-US" dirty="0"/>
                        <a:t>Mucobuccal fold</a:t>
                      </a:r>
                      <a:endParaRPr lang="en-IN" dirty="0"/>
                    </a:p>
                  </a:txBody>
                  <a:tcPr/>
                </a:tc>
                <a:tc>
                  <a:txBody>
                    <a:bodyPr/>
                    <a:lstStyle/>
                    <a:p>
                      <a:r>
                        <a:rPr lang="en-US" dirty="0"/>
                        <a:t>Attached mucosa</a:t>
                      </a:r>
                      <a:endParaRPr lang="en-IN" dirty="0"/>
                    </a:p>
                  </a:txBody>
                  <a:tcPr/>
                </a:tc>
                <a:extLst>
                  <a:ext uri="{0D108BD9-81ED-4DB2-BD59-A6C34878D82A}">
                    <a16:rowId xmlns:a16="http://schemas.microsoft.com/office/drawing/2014/main" val="10005"/>
                  </a:ext>
                </a:extLst>
              </a:tr>
              <a:tr h="240632">
                <a:tc>
                  <a:txBody>
                    <a:bodyPr/>
                    <a:lstStyle/>
                    <a:p>
                      <a:r>
                        <a:rPr lang="en-US" b="1" dirty="0"/>
                        <a:t>Sinus tracing</a:t>
                      </a:r>
                      <a:endParaRPr lang="en-IN" b="1" dirty="0"/>
                    </a:p>
                  </a:txBody>
                  <a:tcPr/>
                </a:tc>
                <a:tc>
                  <a:txBody>
                    <a:bodyPr/>
                    <a:lstStyle/>
                    <a:p>
                      <a:r>
                        <a:rPr lang="en-US" dirty="0"/>
                        <a:t>Periapical area</a:t>
                      </a:r>
                      <a:endParaRPr lang="en-IN" dirty="0"/>
                    </a:p>
                  </a:txBody>
                  <a:tcPr/>
                </a:tc>
                <a:tc>
                  <a:txBody>
                    <a:bodyPr/>
                    <a:lstStyle/>
                    <a:p>
                      <a:r>
                        <a:rPr lang="en-US" dirty="0"/>
                        <a:t>Midroot/ furcation area</a:t>
                      </a:r>
                      <a:endParaRPr lang="en-IN" dirty="0"/>
                    </a:p>
                  </a:txBody>
                  <a:tcPr/>
                </a:tc>
                <a:extLst>
                  <a:ext uri="{0D108BD9-81ED-4DB2-BD59-A6C34878D82A}">
                    <a16:rowId xmlns:a16="http://schemas.microsoft.com/office/drawing/2014/main" val="10006"/>
                  </a:ext>
                </a:extLst>
              </a:tr>
              <a:tr h="240632">
                <a:tc>
                  <a:txBody>
                    <a:bodyPr/>
                    <a:lstStyle/>
                    <a:p>
                      <a:r>
                        <a:rPr lang="en-US" b="1" dirty="0"/>
                        <a:t>Mobility </a:t>
                      </a:r>
                      <a:endParaRPr lang="en-IN" b="1" dirty="0"/>
                    </a:p>
                  </a:txBody>
                  <a:tcPr/>
                </a:tc>
                <a:tc>
                  <a:txBody>
                    <a:bodyPr/>
                    <a:lstStyle/>
                    <a:p>
                      <a:r>
                        <a:rPr lang="en-US" dirty="0"/>
                        <a:t>Limited to isolated tooth</a:t>
                      </a:r>
                      <a:endParaRPr lang="en-IN" dirty="0"/>
                    </a:p>
                  </a:txBody>
                  <a:tcPr/>
                </a:tc>
                <a:tc>
                  <a:txBody>
                    <a:bodyPr/>
                    <a:lstStyle/>
                    <a:p>
                      <a:r>
                        <a:rPr lang="en-US" dirty="0"/>
                        <a:t>Generalized </a:t>
                      </a:r>
                      <a:endParaRPr lang="en-IN" dirty="0"/>
                    </a:p>
                  </a:txBody>
                  <a:tcPr/>
                </a:tc>
                <a:extLst>
                  <a:ext uri="{0D108BD9-81ED-4DB2-BD59-A6C34878D82A}">
                    <a16:rowId xmlns:a16="http://schemas.microsoft.com/office/drawing/2014/main" val="10007"/>
                  </a:ext>
                </a:extLst>
              </a:tr>
              <a:tr h="240632">
                <a:tc>
                  <a:txBody>
                    <a:bodyPr/>
                    <a:lstStyle/>
                    <a:p>
                      <a:r>
                        <a:rPr lang="en-US" b="1" dirty="0"/>
                        <a:t>Restorative</a:t>
                      </a:r>
                      <a:endParaRPr lang="en-IN" b="1" dirty="0"/>
                    </a:p>
                  </a:txBody>
                  <a:tcPr/>
                </a:tc>
                <a:tc>
                  <a:txBody>
                    <a:bodyPr/>
                    <a:lstStyle/>
                    <a:p>
                      <a:r>
                        <a:rPr lang="en-US" dirty="0"/>
                        <a:t>Deep or extensive </a:t>
                      </a:r>
                      <a:endParaRPr lang="en-IN" dirty="0"/>
                    </a:p>
                  </a:txBody>
                  <a:tcPr/>
                </a:tc>
                <a:tc>
                  <a:txBody>
                    <a:bodyPr/>
                    <a:lstStyle/>
                    <a:p>
                      <a:r>
                        <a:rPr lang="en-US" dirty="0"/>
                        <a:t>Not related</a:t>
                      </a:r>
                      <a:endParaRPr lang="en-IN" dirty="0"/>
                    </a:p>
                  </a:txBody>
                  <a:tcPr/>
                </a:tc>
                <a:extLst>
                  <a:ext uri="{0D108BD9-81ED-4DB2-BD59-A6C34878D82A}">
                    <a16:rowId xmlns:a16="http://schemas.microsoft.com/office/drawing/2014/main" val="10008"/>
                  </a:ext>
                </a:extLst>
              </a:tr>
              <a:tr h="240632">
                <a:tc>
                  <a:txBody>
                    <a:bodyPr/>
                    <a:lstStyle/>
                    <a:p>
                      <a:r>
                        <a:rPr lang="en-US" b="1" dirty="0"/>
                        <a:t>Plaque/ calculus</a:t>
                      </a:r>
                      <a:endParaRPr lang="en-IN" b="1" dirty="0"/>
                    </a:p>
                  </a:txBody>
                  <a:tcPr/>
                </a:tc>
                <a:tc>
                  <a:txBody>
                    <a:bodyPr/>
                    <a:lstStyle/>
                    <a:p>
                      <a:r>
                        <a:rPr lang="en-US" dirty="0"/>
                        <a:t>Not related</a:t>
                      </a:r>
                      <a:endParaRPr lang="en-IN" dirty="0"/>
                    </a:p>
                  </a:txBody>
                  <a:tcPr/>
                </a:tc>
                <a:tc>
                  <a:txBody>
                    <a:bodyPr/>
                    <a:lstStyle/>
                    <a:p>
                      <a:r>
                        <a:rPr lang="en-US" dirty="0"/>
                        <a:t>Primary cause</a:t>
                      </a:r>
                      <a:endParaRPr lang="en-IN" dirty="0"/>
                    </a:p>
                  </a:txBody>
                  <a:tcPr/>
                </a:tc>
                <a:extLst>
                  <a:ext uri="{0D108BD9-81ED-4DB2-BD59-A6C34878D82A}">
                    <a16:rowId xmlns:a16="http://schemas.microsoft.com/office/drawing/2014/main" val="10009"/>
                  </a:ext>
                </a:extLst>
              </a:tr>
              <a:tr h="240632">
                <a:tc>
                  <a:txBody>
                    <a:bodyPr/>
                    <a:lstStyle/>
                    <a:p>
                      <a:r>
                        <a:rPr lang="en-US" b="1" dirty="0"/>
                        <a:t>Inflammation</a:t>
                      </a:r>
                      <a:endParaRPr lang="en-IN" b="1" dirty="0"/>
                    </a:p>
                  </a:txBody>
                  <a:tcPr/>
                </a:tc>
                <a:tc>
                  <a:txBody>
                    <a:bodyPr/>
                    <a:lstStyle/>
                    <a:p>
                      <a:r>
                        <a:rPr lang="en-US" dirty="0"/>
                        <a:t>Acute </a:t>
                      </a:r>
                      <a:endParaRPr lang="en-IN" dirty="0"/>
                    </a:p>
                  </a:txBody>
                  <a:tcPr/>
                </a:tc>
                <a:tc>
                  <a:txBody>
                    <a:bodyPr/>
                    <a:lstStyle/>
                    <a:p>
                      <a:r>
                        <a:rPr lang="en-US" dirty="0"/>
                        <a:t>Chronic</a:t>
                      </a:r>
                      <a:endParaRPr lang="en-IN" dirty="0"/>
                    </a:p>
                  </a:txBody>
                  <a:tcPr/>
                </a:tc>
                <a:extLst>
                  <a:ext uri="{0D108BD9-81ED-4DB2-BD59-A6C34878D82A}">
                    <a16:rowId xmlns:a16="http://schemas.microsoft.com/office/drawing/2014/main" val="10010"/>
                  </a:ext>
                </a:extLst>
              </a:tr>
              <a:tr h="240632">
                <a:tc>
                  <a:txBody>
                    <a:bodyPr/>
                    <a:lstStyle/>
                    <a:p>
                      <a:r>
                        <a:rPr lang="en-US" b="1" dirty="0"/>
                        <a:t>Pockets/ Fistula</a:t>
                      </a:r>
                      <a:endParaRPr lang="en-IN" b="1" dirty="0"/>
                    </a:p>
                  </a:txBody>
                  <a:tcPr/>
                </a:tc>
                <a:tc>
                  <a:txBody>
                    <a:bodyPr/>
                    <a:lstStyle/>
                    <a:p>
                      <a:r>
                        <a:rPr lang="en-US" dirty="0"/>
                        <a:t>Single &amp; narrow</a:t>
                      </a:r>
                      <a:endParaRPr lang="en-IN" dirty="0"/>
                    </a:p>
                  </a:txBody>
                  <a:tcPr/>
                </a:tc>
                <a:tc>
                  <a:txBody>
                    <a:bodyPr/>
                    <a:lstStyle/>
                    <a:p>
                      <a:r>
                        <a:rPr lang="en-US" dirty="0"/>
                        <a:t>Multiple &amp; wide coronally</a:t>
                      </a:r>
                      <a:endParaRPr lang="en-IN" dirty="0"/>
                    </a:p>
                  </a:txBody>
                  <a:tcPr/>
                </a:tc>
                <a:extLst>
                  <a:ext uri="{0D108BD9-81ED-4DB2-BD59-A6C34878D82A}">
                    <a16:rowId xmlns:a16="http://schemas.microsoft.com/office/drawing/2014/main" val="10011"/>
                  </a:ext>
                </a:extLst>
              </a:tr>
              <a:tr h="240632">
                <a:tc>
                  <a:txBody>
                    <a:bodyPr/>
                    <a:lstStyle/>
                    <a:p>
                      <a:r>
                        <a:rPr lang="en-US" b="1" dirty="0"/>
                        <a:t>pH value </a:t>
                      </a:r>
                      <a:endParaRPr lang="en-IN" b="1" dirty="0"/>
                    </a:p>
                  </a:txBody>
                  <a:tcPr/>
                </a:tc>
                <a:tc>
                  <a:txBody>
                    <a:bodyPr/>
                    <a:lstStyle/>
                    <a:p>
                      <a:r>
                        <a:rPr lang="en-US" dirty="0"/>
                        <a:t>Acidic </a:t>
                      </a:r>
                      <a:endParaRPr lang="en-IN" dirty="0"/>
                    </a:p>
                  </a:txBody>
                  <a:tcPr/>
                </a:tc>
                <a:tc>
                  <a:txBody>
                    <a:bodyPr/>
                    <a:lstStyle/>
                    <a:p>
                      <a:r>
                        <a:rPr lang="en-US" dirty="0"/>
                        <a:t>Alkaline</a:t>
                      </a:r>
                      <a:endParaRPr lang="en-IN" dirty="0"/>
                    </a:p>
                  </a:txBody>
                  <a:tcPr/>
                </a:tc>
                <a:extLst>
                  <a:ext uri="{0D108BD9-81ED-4DB2-BD59-A6C34878D82A}">
                    <a16:rowId xmlns:a16="http://schemas.microsoft.com/office/drawing/2014/main" val="10012"/>
                  </a:ext>
                </a:extLst>
              </a:tr>
              <a:tr h="240632">
                <a:tc>
                  <a:txBody>
                    <a:bodyPr/>
                    <a:lstStyle/>
                    <a:p>
                      <a:r>
                        <a:rPr lang="en-US" b="1" dirty="0"/>
                        <a:t>trauma</a:t>
                      </a:r>
                      <a:endParaRPr lang="en-IN" b="1" dirty="0"/>
                    </a:p>
                  </a:txBody>
                  <a:tcPr/>
                </a:tc>
                <a:tc>
                  <a:txBody>
                    <a:bodyPr/>
                    <a:lstStyle/>
                    <a:p>
                      <a:r>
                        <a:rPr lang="en-US" dirty="0"/>
                        <a:t>Primary or secondary</a:t>
                      </a:r>
                      <a:endParaRPr lang="en-IN" dirty="0"/>
                    </a:p>
                  </a:txBody>
                  <a:tcPr/>
                </a:tc>
                <a:tc>
                  <a:txBody>
                    <a:bodyPr/>
                    <a:lstStyle/>
                    <a:p>
                      <a:r>
                        <a:rPr lang="en-US" dirty="0"/>
                        <a:t>Contributing</a:t>
                      </a:r>
                      <a:r>
                        <a:rPr lang="en-US" baseline="0" dirty="0"/>
                        <a:t> factor</a:t>
                      </a:r>
                      <a:endParaRPr lang="en-IN" dirty="0"/>
                    </a:p>
                  </a:txBody>
                  <a:tcPr/>
                </a:tc>
                <a:extLst>
                  <a:ext uri="{0D108BD9-81ED-4DB2-BD59-A6C34878D82A}">
                    <a16:rowId xmlns:a16="http://schemas.microsoft.com/office/drawing/2014/main" val="10013"/>
                  </a:ext>
                </a:extLst>
              </a:tr>
              <a:tr h="240632">
                <a:tc>
                  <a:txBody>
                    <a:bodyPr/>
                    <a:lstStyle/>
                    <a:p>
                      <a:r>
                        <a:rPr lang="en-US" b="1" dirty="0"/>
                        <a:t>Microbial</a:t>
                      </a:r>
                      <a:r>
                        <a:rPr lang="en-US" b="1" baseline="0" dirty="0"/>
                        <a:t> </a:t>
                      </a:r>
                      <a:endParaRPr lang="en-IN" b="1" dirty="0"/>
                    </a:p>
                  </a:txBody>
                  <a:tcPr/>
                </a:tc>
                <a:tc>
                  <a:txBody>
                    <a:bodyPr/>
                    <a:lstStyle/>
                    <a:p>
                      <a:r>
                        <a:rPr lang="en-US" dirty="0"/>
                        <a:t>Few </a:t>
                      </a:r>
                      <a:endParaRPr lang="en-IN" dirty="0"/>
                    </a:p>
                  </a:txBody>
                  <a:tcPr/>
                </a:tc>
                <a:tc>
                  <a:txBody>
                    <a:bodyPr/>
                    <a:lstStyle/>
                    <a:p>
                      <a:r>
                        <a:rPr lang="en-US" dirty="0"/>
                        <a:t>Complex </a:t>
                      </a:r>
                      <a:endParaRPr lang="en-IN" dirty="0"/>
                    </a:p>
                  </a:txBody>
                  <a:tcPr/>
                </a:tc>
                <a:extLst>
                  <a:ext uri="{0D108BD9-81ED-4DB2-BD59-A6C34878D82A}">
                    <a16:rowId xmlns:a16="http://schemas.microsoft.com/office/drawing/2014/main" val="10014"/>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solidFill>
            <a:schemeClr val="accent4">
              <a:lumMod val="50000"/>
              <a:alpha val="49000"/>
            </a:schemeClr>
          </a:solidFill>
        </p:spPr>
        <p:txBody>
          <a:bodyPr/>
          <a:lstStyle/>
          <a:p>
            <a:r>
              <a:rPr lang="en-US" sz="3200" dirty="0"/>
              <a:t>Differentiation of a sinus tract from an infrabony pocket</a:t>
            </a:r>
            <a:endParaRPr lang="en-IN" sz="3200" dirty="0"/>
          </a:p>
        </p:txBody>
      </p:sp>
      <p:sp>
        <p:nvSpPr>
          <p:cNvPr id="5" name="Content Placeholder 4"/>
          <p:cNvSpPr>
            <a:spLocks noGrp="1"/>
          </p:cNvSpPr>
          <p:nvPr>
            <p:ph idx="1"/>
          </p:nvPr>
        </p:nvSpPr>
        <p:spPr>
          <a:xfrm>
            <a:off x="457200" y="1219200"/>
            <a:ext cx="8229600" cy="5181600"/>
          </a:xfrm>
          <a:solidFill>
            <a:schemeClr val="tx1">
              <a:lumMod val="50000"/>
              <a:alpha val="78000"/>
            </a:schemeClr>
          </a:solidFill>
        </p:spPr>
        <p:txBody>
          <a:bodyPr/>
          <a:lstStyle/>
          <a:p>
            <a:pPr algn="just"/>
            <a:endParaRPr lang="en-IN" sz="1800" dirty="0">
              <a:effectLst/>
            </a:endParaRPr>
          </a:p>
          <a:p>
            <a:pPr algn="just"/>
            <a:r>
              <a:rPr lang="en-IN" sz="1800" dirty="0">
                <a:effectLst/>
              </a:rPr>
              <a:t>It is clinically important to differentiate between a sinus tract draining into the gingival crevice &amp; an infrabony pocket extending to the root apex of a tooth. </a:t>
            </a:r>
          </a:p>
          <a:p>
            <a:pPr algn="just"/>
            <a:r>
              <a:rPr lang="en-IN" sz="1800" dirty="0">
                <a:effectLst/>
              </a:rPr>
              <a:t>A sinus tract originates from the root canal &amp; progresses occlusally from the apical foramina or from a lateral canal, whereas an infrabony pocket originates in the gingival crevice &amp; progresses apically. </a:t>
            </a:r>
          </a:p>
          <a:p>
            <a:pPr algn="just"/>
            <a:r>
              <a:rPr lang="en-IN" sz="1800" dirty="0">
                <a:effectLst/>
              </a:rPr>
              <a:t>Specifically, a sinus tract closes when routine endodontic procedures have been performed. </a:t>
            </a:r>
          </a:p>
          <a:p>
            <a:pPr algn="just"/>
            <a:r>
              <a:rPr lang="en-IN" sz="1800" dirty="0">
                <a:effectLst/>
              </a:rPr>
              <a:t>An infrabony pocket requires periodontal therapy, with or without endodontic treatment, to facilitate healing.</a:t>
            </a:r>
          </a:p>
          <a:p>
            <a:pPr algn="just"/>
            <a:r>
              <a:rPr lang="en-IN" sz="1800" dirty="0">
                <a:effectLst/>
              </a:rPr>
              <a:t>Fortunately, the clinical differentiation is simple because a sinus tract is narrow &amp; can be traversed only with a thin diagnostic wire or gutta-percha cone, whereas an infrabony pocket, the result of extensive tissue destruction, can be probed with wider &amp; large instruments.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solidFill>
            <a:schemeClr val="accent4">
              <a:lumMod val="50000"/>
              <a:alpha val="46000"/>
            </a:schemeClr>
          </a:solidFill>
        </p:spPr>
        <p:txBody>
          <a:bodyPr/>
          <a:lstStyle/>
          <a:p>
            <a:r>
              <a:rPr lang="en-US" sz="3600" dirty="0"/>
              <a:t>TREATMENT OF ENDO-PERIO LESIONS</a:t>
            </a:r>
            <a:endParaRPr lang="en-IN" sz="3600" dirty="0"/>
          </a:p>
        </p:txBody>
      </p:sp>
      <p:graphicFrame>
        <p:nvGraphicFramePr>
          <p:cNvPr id="6" name="Diagram 5"/>
          <p:cNvGraphicFramePr/>
          <p:nvPr/>
        </p:nvGraphicFramePr>
        <p:xfrm>
          <a:off x="990600" y="1447800"/>
          <a:ext cx="7391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2438400" y="304800"/>
            <a:ext cx="3505200" cy="6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Endo-Perio lesion</a:t>
            </a:r>
          </a:p>
          <a:p>
            <a:pPr marL="342900" lvl="0" indent="-342900" algn="ctr" fontAlgn="base">
              <a:spcBef>
                <a:spcPct val="20000"/>
              </a:spcBef>
              <a:spcAft>
                <a:spcPct val="0"/>
              </a:spcAft>
              <a:buClr>
                <a:schemeClr val="hlink"/>
              </a:buClr>
              <a:defRPr/>
            </a:pPr>
            <a:r>
              <a:rPr lang="en-US" b="1" kern="0" dirty="0">
                <a:solidFill>
                  <a:schemeClr val="bg1"/>
                </a:solidFill>
              </a:rPr>
              <a:t>Isolated, narrow localized pocket</a:t>
            </a:r>
            <a:endParaRPr lang="en-IN" b="1" kern="0" dirty="0">
              <a:solidFill>
                <a:schemeClr val="bg1"/>
              </a:solidFill>
            </a:endParaRPr>
          </a:p>
        </p:txBody>
      </p:sp>
      <p:sp>
        <p:nvSpPr>
          <p:cNvPr id="8" name="Content Placeholder 3"/>
          <p:cNvSpPr txBox="1">
            <a:spLocks/>
          </p:cNvSpPr>
          <p:nvPr/>
        </p:nvSpPr>
        <p:spPr bwMode="auto">
          <a:xfrm>
            <a:off x="6858000" y="76200"/>
            <a:ext cx="2286000" cy="2362200"/>
          </a:xfrm>
          <a:prstGeom prst="verticalScroll">
            <a:avLst/>
          </a:prstGeom>
          <a:solidFill>
            <a:srgbClr val="CCFFCC">
              <a:alpha val="68000"/>
            </a:srgb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sz="1600" dirty="0"/>
              <a:t>Possible causes</a:t>
            </a:r>
          </a:p>
          <a:p>
            <a:pPr marL="342900" indent="-342900" algn="just" fontAlgn="base">
              <a:spcBef>
                <a:spcPct val="20000"/>
              </a:spcBef>
              <a:spcAft>
                <a:spcPct val="0"/>
              </a:spcAft>
              <a:buClr>
                <a:schemeClr val="hlink"/>
              </a:buClr>
              <a:buFontTx/>
              <a:buChar char="•"/>
            </a:pPr>
            <a:r>
              <a:rPr lang="en-US" sz="1600" dirty="0"/>
              <a:t>Endo</a:t>
            </a:r>
          </a:p>
          <a:p>
            <a:pPr marL="342900" indent="-342900" algn="just" fontAlgn="base">
              <a:spcBef>
                <a:spcPct val="20000"/>
              </a:spcBef>
              <a:spcAft>
                <a:spcPct val="0"/>
              </a:spcAft>
              <a:buClr>
                <a:schemeClr val="hlink"/>
              </a:buClr>
              <a:buFontTx/>
              <a:buChar char="•"/>
            </a:pPr>
            <a:r>
              <a:rPr lang="en-US" sz="1600" dirty="0"/>
              <a:t>Perio</a:t>
            </a:r>
          </a:p>
          <a:p>
            <a:pPr marL="342900" indent="-342900" algn="just" fontAlgn="base">
              <a:spcBef>
                <a:spcPct val="20000"/>
              </a:spcBef>
              <a:spcAft>
                <a:spcPct val="0"/>
              </a:spcAft>
              <a:buClr>
                <a:schemeClr val="hlink"/>
              </a:buClr>
              <a:buFontTx/>
              <a:buChar char="•"/>
            </a:pPr>
            <a:r>
              <a:rPr lang="en-US" sz="1600" dirty="0"/>
              <a:t>fracture</a:t>
            </a:r>
          </a:p>
          <a:p>
            <a:pPr marL="342900" indent="-342900" algn="just" fontAlgn="base">
              <a:spcBef>
                <a:spcPct val="20000"/>
              </a:spcBef>
              <a:spcAft>
                <a:spcPct val="0"/>
              </a:spcAft>
              <a:buClr>
                <a:schemeClr val="hlink"/>
              </a:buClr>
              <a:buFontTx/>
              <a:buChar char="•"/>
            </a:pPr>
            <a:r>
              <a:rPr lang="en-US" sz="1600" dirty="0"/>
              <a:t>Resorptions</a:t>
            </a:r>
          </a:p>
          <a:p>
            <a:pPr marL="342900" indent="-342900" algn="just" fontAlgn="base">
              <a:spcBef>
                <a:spcPct val="20000"/>
              </a:spcBef>
              <a:spcAft>
                <a:spcPct val="0"/>
              </a:spcAft>
              <a:buClr>
                <a:schemeClr val="hlink"/>
              </a:buClr>
              <a:buFontTx/>
              <a:buChar char="•"/>
            </a:pPr>
            <a:r>
              <a:rPr lang="en-US" sz="1600" dirty="0"/>
              <a:t>Restorations</a:t>
            </a:r>
          </a:p>
          <a:p>
            <a:pPr marL="342900" indent="-342900" algn="just" fontAlgn="base">
              <a:spcBef>
                <a:spcPct val="20000"/>
              </a:spcBef>
              <a:spcAft>
                <a:spcPct val="0"/>
              </a:spcAft>
              <a:buClr>
                <a:schemeClr val="hlink"/>
              </a:buClr>
              <a:buFontTx/>
              <a:buChar char="•"/>
            </a:pPr>
            <a:r>
              <a:rPr lang="en-US" sz="1600" dirty="0"/>
              <a:t>Anatomy </a:t>
            </a:r>
            <a:endParaRPr lang="en-IN" sz="1600" dirty="0"/>
          </a:p>
        </p:txBody>
      </p:sp>
      <p:sp>
        <p:nvSpPr>
          <p:cNvPr id="9" name="Notched Right Arrow 8"/>
          <p:cNvSpPr/>
          <p:nvPr/>
        </p:nvSpPr>
        <p:spPr bwMode="auto">
          <a:xfrm>
            <a:off x="6172200" y="609600"/>
            <a:ext cx="7620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26" name="Notched Right Arrow 25"/>
          <p:cNvSpPr/>
          <p:nvPr/>
        </p:nvSpPr>
        <p:spPr bwMode="auto">
          <a:xfrm rot="5400000">
            <a:off x="3200400" y="33528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27" name="Notched Right Arrow 26"/>
          <p:cNvSpPr/>
          <p:nvPr/>
        </p:nvSpPr>
        <p:spPr bwMode="auto">
          <a:xfrm rot="5400000">
            <a:off x="1371600" y="33528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28" name="Notched Right Arrow 27"/>
          <p:cNvSpPr/>
          <p:nvPr/>
        </p:nvSpPr>
        <p:spPr bwMode="auto">
          <a:xfrm rot="5400000">
            <a:off x="5029200" y="32766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29" name="Notched Right Arrow 28"/>
          <p:cNvSpPr/>
          <p:nvPr/>
        </p:nvSpPr>
        <p:spPr bwMode="auto">
          <a:xfrm rot="5400000">
            <a:off x="6477000" y="32766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30" name="Notched Right Arrow 29"/>
          <p:cNvSpPr/>
          <p:nvPr/>
        </p:nvSpPr>
        <p:spPr bwMode="auto">
          <a:xfrm rot="5400000">
            <a:off x="2621280" y="1798320"/>
            <a:ext cx="24384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31" name="Notched Right Arrow 30"/>
          <p:cNvSpPr/>
          <p:nvPr/>
        </p:nvSpPr>
        <p:spPr bwMode="auto">
          <a:xfrm rot="5400000">
            <a:off x="5577840" y="2499360"/>
            <a:ext cx="27432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32" name="Notched Right Arrow 31"/>
          <p:cNvSpPr/>
          <p:nvPr/>
        </p:nvSpPr>
        <p:spPr bwMode="auto">
          <a:xfrm rot="5400000">
            <a:off x="5593080" y="1798320"/>
            <a:ext cx="24384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33" name="Notched Right Arrow 32"/>
          <p:cNvSpPr/>
          <p:nvPr/>
        </p:nvSpPr>
        <p:spPr bwMode="auto">
          <a:xfrm rot="5400000">
            <a:off x="2377440" y="2499360"/>
            <a:ext cx="27432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34" name="Notched Right Arrow 33"/>
          <p:cNvSpPr/>
          <p:nvPr/>
        </p:nvSpPr>
        <p:spPr bwMode="auto">
          <a:xfrm rot="5400000">
            <a:off x="3992880" y="1112520"/>
            <a:ext cx="24384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35" name="Rectangle 34"/>
          <p:cNvSpPr/>
          <p:nvPr/>
        </p:nvSpPr>
        <p:spPr bwMode="auto">
          <a:xfrm>
            <a:off x="2514600" y="1371600"/>
            <a:ext cx="3429000" cy="304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Check Endodontic status</a:t>
            </a:r>
          </a:p>
        </p:txBody>
      </p:sp>
      <p:sp>
        <p:nvSpPr>
          <p:cNvPr id="36" name="Rectangle 35"/>
          <p:cNvSpPr/>
          <p:nvPr/>
        </p:nvSpPr>
        <p:spPr bwMode="auto">
          <a:xfrm>
            <a:off x="1371600" y="2057400"/>
            <a:ext cx="2286000" cy="304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Root treated </a:t>
            </a:r>
          </a:p>
        </p:txBody>
      </p:sp>
      <p:sp>
        <p:nvSpPr>
          <p:cNvPr id="37" name="Rectangle 36"/>
          <p:cNvSpPr/>
          <p:nvPr/>
        </p:nvSpPr>
        <p:spPr bwMode="auto">
          <a:xfrm>
            <a:off x="4572000" y="2057400"/>
            <a:ext cx="2133600" cy="304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Not root treated</a:t>
            </a:r>
          </a:p>
        </p:txBody>
      </p:sp>
      <p:sp>
        <p:nvSpPr>
          <p:cNvPr id="38" name="Rectangle 37"/>
          <p:cNvSpPr/>
          <p:nvPr/>
        </p:nvSpPr>
        <p:spPr bwMode="auto">
          <a:xfrm>
            <a:off x="1295400" y="2743200"/>
            <a:ext cx="2286000" cy="304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Evaluate adequacy  </a:t>
            </a:r>
          </a:p>
        </p:txBody>
      </p:sp>
      <p:sp>
        <p:nvSpPr>
          <p:cNvPr id="39" name="Rectangle 38"/>
          <p:cNvSpPr/>
          <p:nvPr/>
        </p:nvSpPr>
        <p:spPr bwMode="auto">
          <a:xfrm>
            <a:off x="4648200" y="2743200"/>
            <a:ext cx="2286000" cy="304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Vitality testing </a:t>
            </a:r>
          </a:p>
        </p:txBody>
      </p:sp>
      <p:sp>
        <p:nvSpPr>
          <p:cNvPr id="41" name="Rectangle 40"/>
          <p:cNvSpPr/>
          <p:nvPr/>
        </p:nvSpPr>
        <p:spPr bwMode="auto">
          <a:xfrm>
            <a:off x="4724400" y="3657600"/>
            <a:ext cx="1066800" cy="3810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Positive  </a:t>
            </a:r>
          </a:p>
        </p:txBody>
      </p:sp>
      <p:sp>
        <p:nvSpPr>
          <p:cNvPr id="43" name="Rectangle 42"/>
          <p:cNvSpPr/>
          <p:nvPr/>
        </p:nvSpPr>
        <p:spPr bwMode="auto">
          <a:xfrm>
            <a:off x="457200" y="3657600"/>
            <a:ext cx="1600200" cy="20574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1600" b="1" kern="0" dirty="0">
                <a:solidFill>
                  <a:schemeClr val="bg1"/>
                </a:solidFill>
              </a:rPr>
              <a:t>Preparation:</a:t>
            </a:r>
          </a:p>
          <a:p>
            <a:pPr marL="342900" lvl="0" indent="-342900" algn="ctr" fontAlgn="base">
              <a:spcBef>
                <a:spcPct val="20000"/>
              </a:spcBef>
              <a:spcAft>
                <a:spcPct val="0"/>
              </a:spcAft>
              <a:buClr>
                <a:schemeClr val="hlink"/>
              </a:buClr>
              <a:defRPr/>
            </a:pPr>
            <a:r>
              <a:rPr lang="en-US" sz="1600" b="1" kern="0" dirty="0">
                <a:solidFill>
                  <a:schemeClr val="bg1"/>
                </a:solidFill>
              </a:rPr>
              <a:t>Over prepared</a:t>
            </a:r>
          </a:p>
          <a:p>
            <a:pPr marL="342900" lvl="0" indent="-342900" algn="ctr" fontAlgn="base">
              <a:spcBef>
                <a:spcPct val="20000"/>
              </a:spcBef>
              <a:spcAft>
                <a:spcPct val="0"/>
              </a:spcAft>
              <a:buClr>
                <a:schemeClr val="hlink"/>
              </a:buClr>
              <a:defRPr/>
            </a:pPr>
            <a:r>
              <a:rPr lang="en-US" sz="1600" b="1" kern="0" dirty="0">
                <a:solidFill>
                  <a:schemeClr val="bg1"/>
                </a:solidFill>
              </a:rPr>
              <a:t>Underprepared</a:t>
            </a:r>
          </a:p>
          <a:p>
            <a:pPr marL="342900" lvl="0" indent="-342900" algn="ctr" fontAlgn="base">
              <a:spcBef>
                <a:spcPct val="20000"/>
              </a:spcBef>
              <a:spcAft>
                <a:spcPct val="0"/>
              </a:spcAft>
              <a:buClr>
                <a:schemeClr val="hlink"/>
              </a:buClr>
              <a:defRPr/>
            </a:pPr>
            <a:r>
              <a:rPr lang="en-US" sz="1600" b="1" kern="0" dirty="0">
                <a:solidFill>
                  <a:schemeClr val="bg1"/>
                </a:solidFill>
              </a:rPr>
              <a:t>Perforation</a:t>
            </a:r>
          </a:p>
          <a:p>
            <a:pPr marL="342900" lvl="0" indent="-342900" algn="ctr" fontAlgn="base">
              <a:spcBef>
                <a:spcPct val="20000"/>
              </a:spcBef>
              <a:spcAft>
                <a:spcPct val="0"/>
              </a:spcAft>
              <a:buClr>
                <a:schemeClr val="hlink"/>
              </a:buClr>
              <a:defRPr/>
            </a:pPr>
            <a:r>
              <a:rPr lang="en-US" sz="1600" b="1" kern="0" dirty="0">
                <a:solidFill>
                  <a:schemeClr val="bg1"/>
                </a:solidFill>
              </a:rPr>
              <a:t>Zipping</a:t>
            </a:r>
          </a:p>
          <a:p>
            <a:pPr marL="342900" lvl="0" indent="-342900" algn="ctr" fontAlgn="base">
              <a:spcBef>
                <a:spcPct val="20000"/>
              </a:spcBef>
              <a:spcAft>
                <a:spcPct val="0"/>
              </a:spcAft>
              <a:buClr>
                <a:schemeClr val="hlink"/>
              </a:buClr>
              <a:defRPr/>
            </a:pPr>
            <a:r>
              <a:rPr lang="en-US" sz="1600" b="1" kern="0" dirty="0">
                <a:solidFill>
                  <a:schemeClr val="bg1"/>
                </a:solidFill>
              </a:rPr>
              <a:t>Ledges </a:t>
            </a:r>
          </a:p>
          <a:p>
            <a:pPr marL="342900" lvl="0" indent="-342900" algn="ctr" fontAlgn="base">
              <a:spcBef>
                <a:spcPct val="20000"/>
              </a:spcBef>
              <a:spcAft>
                <a:spcPct val="0"/>
              </a:spcAft>
              <a:buClr>
                <a:schemeClr val="hlink"/>
              </a:buClr>
              <a:defRPr/>
            </a:pPr>
            <a:r>
              <a:rPr lang="en-US" sz="1600" b="1" kern="0" dirty="0">
                <a:solidFill>
                  <a:schemeClr val="bg1"/>
                </a:solidFill>
              </a:rPr>
              <a:t>  </a:t>
            </a:r>
          </a:p>
        </p:txBody>
      </p:sp>
      <p:sp>
        <p:nvSpPr>
          <p:cNvPr id="44" name="Rectangle 43"/>
          <p:cNvSpPr/>
          <p:nvPr/>
        </p:nvSpPr>
        <p:spPr bwMode="auto">
          <a:xfrm>
            <a:off x="2514600" y="3657600"/>
            <a:ext cx="1600200" cy="20574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1600" b="1" kern="0" dirty="0">
                <a:solidFill>
                  <a:schemeClr val="bg1"/>
                </a:solidFill>
              </a:rPr>
              <a:t>Obturation:</a:t>
            </a:r>
          </a:p>
          <a:p>
            <a:pPr marL="342900" lvl="0" indent="-342900" algn="ctr" fontAlgn="base">
              <a:spcBef>
                <a:spcPct val="20000"/>
              </a:spcBef>
              <a:spcAft>
                <a:spcPct val="0"/>
              </a:spcAft>
              <a:buClr>
                <a:schemeClr val="hlink"/>
              </a:buClr>
              <a:defRPr/>
            </a:pPr>
            <a:r>
              <a:rPr lang="en-US" sz="1600" b="1" kern="0" dirty="0">
                <a:solidFill>
                  <a:schemeClr val="bg1"/>
                </a:solidFill>
              </a:rPr>
              <a:t>Over filled</a:t>
            </a:r>
          </a:p>
          <a:p>
            <a:pPr marL="342900" lvl="0" indent="-342900" algn="ctr" fontAlgn="base">
              <a:spcBef>
                <a:spcPct val="20000"/>
              </a:spcBef>
              <a:spcAft>
                <a:spcPct val="0"/>
              </a:spcAft>
              <a:buClr>
                <a:schemeClr val="hlink"/>
              </a:buClr>
              <a:defRPr/>
            </a:pPr>
            <a:r>
              <a:rPr lang="en-US" sz="1600" b="1" kern="0" dirty="0">
                <a:solidFill>
                  <a:schemeClr val="bg1"/>
                </a:solidFill>
              </a:rPr>
              <a:t>Underfilled</a:t>
            </a:r>
          </a:p>
          <a:p>
            <a:pPr marL="342900" lvl="0" indent="-342900" algn="ctr" fontAlgn="base">
              <a:spcBef>
                <a:spcPct val="20000"/>
              </a:spcBef>
              <a:spcAft>
                <a:spcPct val="0"/>
              </a:spcAft>
              <a:buClr>
                <a:schemeClr val="hlink"/>
              </a:buClr>
              <a:defRPr/>
            </a:pPr>
            <a:r>
              <a:rPr lang="en-US" sz="1600" b="1" kern="0" dirty="0">
                <a:solidFill>
                  <a:schemeClr val="bg1"/>
                </a:solidFill>
              </a:rPr>
              <a:t>Poor adaptation</a:t>
            </a:r>
          </a:p>
          <a:p>
            <a:pPr marL="342900" lvl="0" indent="-342900" algn="ctr" fontAlgn="base">
              <a:spcBef>
                <a:spcPct val="20000"/>
              </a:spcBef>
              <a:spcAft>
                <a:spcPct val="0"/>
              </a:spcAft>
              <a:buClr>
                <a:schemeClr val="hlink"/>
              </a:buClr>
              <a:defRPr/>
            </a:pPr>
            <a:r>
              <a:rPr lang="en-US" sz="1600" b="1" kern="0" dirty="0">
                <a:solidFill>
                  <a:schemeClr val="bg1"/>
                </a:solidFill>
              </a:rPr>
              <a:t>  </a:t>
            </a:r>
          </a:p>
        </p:txBody>
      </p:sp>
      <p:sp>
        <p:nvSpPr>
          <p:cNvPr id="45" name="Rectangle 44"/>
          <p:cNvSpPr/>
          <p:nvPr/>
        </p:nvSpPr>
        <p:spPr bwMode="auto">
          <a:xfrm>
            <a:off x="6324600" y="3657600"/>
            <a:ext cx="1066800" cy="3810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Negative   </a:t>
            </a:r>
          </a:p>
        </p:txBody>
      </p:sp>
      <p:sp>
        <p:nvSpPr>
          <p:cNvPr id="47" name="Notched Right Arrow 46"/>
          <p:cNvSpPr/>
          <p:nvPr/>
        </p:nvSpPr>
        <p:spPr bwMode="auto">
          <a:xfrm rot="5400000">
            <a:off x="1143000" y="58674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8" name="Notched Right Arrow 47"/>
          <p:cNvSpPr/>
          <p:nvPr/>
        </p:nvSpPr>
        <p:spPr bwMode="auto">
          <a:xfrm rot="5400000">
            <a:off x="3124200" y="58674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9" name="Notched Right Arrow 48"/>
          <p:cNvSpPr/>
          <p:nvPr/>
        </p:nvSpPr>
        <p:spPr bwMode="auto">
          <a:xfrm rot="5400000">
            <a:off x="5181600" y="41910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50" name="Notched Right Arrow 49"/>
          <p:cNvSpPr/>
          <p:nvPr/>
        </p:nvSpPr>
        <p:spPr bwMode="auto">
          <a:xfrm rot="5400000">
            <a:off x="7162800" y="4191000"/>
            <a:ext cx="304800" cy="1524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51" name="Rectangle 50"/>
          <p:cNvSpPr/>
          <p:nvPr/>
        </p:nvSpPr>
        <p:spPr bwMode="auto">
          <a:xfrm>
            <a:off x="609600" y="6172200"/>
            <a:ext cx="3505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Is root canal treatment feasible???</a:t>
            </a:r>
          </a:p>
        </p:txBody>
      </p:sp>
      <p:sp>
        <p:nvSpPr>
          <p:cNvPr id="52" name="Rectangle 51"/>
          <p:cNvSpPr/>
          <p:nvPr/>
        </p:nvSpPr>
        <p:spPr bwMode="auto">
          <a:xfrm>
            <a:off x="4495800" y="4495800"/>
            <a:ext cx="1676400" cy="5334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Periodontal </a:t>
            </a:r>
          </a:p>
          <a:p>
            <a:pPr marL="342900" lvl="0" indent="-342900" algn="ctr" fontAlgn="base">
              <a:spcBef>
                <a:spcPct val="20000"/>
              </a:spcBef>
              <a:spcAft>
                <a:spcPct val="0"/>
              </a:spcAft>
              <a:buClr>
                <a:schemeClr val="hlink"/>
              </a:buClr>
              <a:defRPr/>
            </a:pPr>
            <a:r>
              <a:rPr lang="en-US" b="1" kern="0" dirty="0">
                <a:solidFill>
                  <a:schemeClr val="bg1"/>
                </a:solidFill>
              </a:rPr>
              <a:t>treatment  </a:t>
            </a:r>
          </a:p>
        </p:txBody>
      </p:sp>
      <p:sp>
        <p:nvSpPr>
          <p:cNvPr id="53" name="Rectangle 52"/>
          <p:cNvSpPr/>
          <p:nvPr/>
        </p:nvSpPr>
        <p:spPr bwMode="auto">
          <a:xfrm>
            <a:off x="6629400" y="4495800"/>
            <a:ext cx="1676400" cy="5334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bg1"/>
                </a:solidFill>
              </a:rPr>
              <a:t>Endodontic </a:t>
            </a:r>
          </a:p>
          <a:p>
            <a:pPr marL="342900" lvl="0" indent="-342900" algn="ctr" fontAlgn="base">
              <a:spcBef>
                <a:spcPct val="20000"/>
              </a:spcBef>
              <a:spcAft>
                <a:spcPct val="0"/>
              </a:spcAft>
              <a:buClr>
                <a:schemeClr val="hlink"/>
              </a:buClr>
              <a:defRPr/>
            </a:pPr>
            <a:r>
              <a:rPr lang="en-US" b="1" kern="0" dirty="0">
                <a:solidFill>
                  <a:schemeClr val="bg1"/>
                </a:solidFill>
              </a:rPr>
              <a:t>treatment  </a:t>
            </a:r>
          </a:p>
        </p:txBody>
      </p:sp>
      <p:sp>
        <p:nvSpPr>
          <p:cNvPr id="54" name="Rectangle 53"/>
          <p:cNvSpPr/>
          <p:nvPr/>
        </p:nvSpPr>
        <p:spPr bwMode="auto">
          <a:xfrm>
            <a:off x="5257800" y="5943600"/>
            <a:ext cx="3505200" cy="762000"/>
          </a:xfrm>
          <a:prstGeom prst="rect">
            <a:avLst/>
          </a:prstGeom>
          <a:solidFill>
            <a:srgbClr val="CCFFCC"/>
          </a:solidFill>
          <a:ln w="38100" cap="flat" cmpd="dbl"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b="1" kern="0" dirty="0">
                <a:solidFill>
                  <a:schemeClr val="accent4">
                    <a:lumMod val="10000"/>
                  </a:schemeClr>
                </a:solidFill>
              </a:rPr>
              <a:t>Final Treatment  Options:</a:t>
            </a:r>
          </a:p>
          <a:p>
            <a:pPr marL="342900" lvl="0" indent="-342900" algn="ctr" fontAlgn="base">
              <a:spcBef>
                <a:spcPct val="20000"/>
              </a:spcBef>
              <a:spcAft>
                <a:spcPct val="0"/>
              </a:spcAft>
              <a:buClr>
                <a:schemeClr val="hlink"/>
              </a:buClr>
              <a:defRPr/>
            </a:pPr>
            <a:r>
              <a:rPr lang="en-US" b="1" kern="0" dirty="0">
                <a:solidFill>
                  <a:schemeClr val="accent4">
                    <a:lumMod val="10000"/>
                  </a:schemeClr>
                </a:solidFill>
              </a:rPr>
              <a:t> Extract, </a:t>
            </a:r>
            <a:r>
              <a:rPr lang="en-US" b="1" kern="0" dirty="0" err="1">
                <a:solidFill>
                  <a:schemeClr val="accent4">
                    <a:lumMod val="10000"/>
                  </a:schemeClr>
                </a:solidFill>
              </a:rPr>
              <a:t>Resect</a:t>
            </a:r>
            <a:r>
              <a:rPr lang="en-US" b="1" kern="0" dirty="0">
                <a:solidFill>
                  <a:schemeClr val="accent4">
                    <a:lumMod val="10000"/>
                  </a:schemeClr>
                </a:solidFill>
              </a:rPr>
              <a:t>, </a:t>
            </a:r>
            <a:r>
              <a:rPr lang="en-US" b="1" kern="0" dirty="0" err="1">
                <a:solidFill>
                  <a:schemeClr val="accent4">
                    <a:lumMod val="10000"/>
                  </a:schemeClr>
                </a:solidFill>
              </a:rPr>
              <a:t>Hemisect</a:t>
            </a:r>
            <a:endParaRPr lang="en-US" b="1" kern="0"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CLINICAL FEATURES, DIAGNOSIS, TREATMENT OF DIFFERENT TYPES OF ENDO-PERIO LESIONS</a:t>
            </a:r>
            <a:endParaRPr lang="en-IN" sz="2800" dirty="0"/>
          </a:p>
        </p:txBody>
      </p:sp>
      <p:sp>
        <p:nvSpPr>
          <p:cNvPr id="5" name="Content Placeholder 4"/>
          <p:cNvSpPr>
            <a:spLocks noGrp="1"/>
          </p:cNvSpPr>
          <p:nvPr>
            <p:ph idx="1"/>
          </p:nvPr>
        </p:nvSpPr>
        <p:spPr>
          <a:xfrm>
            <a:off x="457200" y="2438400"/>
            <a:ext cx="8229600" cy="2743200"/>
          </a:xfrm>
          <a:solidFill>
            <a:schemeClr val="accent5">
              <a:lumMod val="50000"/>
              <a:alpha val="5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just"/>
            <a:endParaRPr lang="en-US" sz="2000" dirty="0">
              <a:effectLst/>
            </a:endParaRPr>
          </a:p>
          <a:p>
            <a:pPr algn="just"/>
            <a:r>
              <a:rPr lang="en-US" sz="2000" dirty="0">
                <a:effectLst/>
              </a:rPr>
              <a:t>Primary endodontic lesions</a:t>
            </a:r>
          </a:p>
          <a:p>
            <a:pPr algn="just"/>
            <a:r>
              <a:rPr lang="en-US" sz="2000" dirty="0">
                <a:effectLst/>
              </a:rPr>
              <a:t>Primary endodontic  lesions with secondary periodontal involvement</a:t>
            </a:r>
          </a:p>
          <a:p>
            <a:pPr algn="just"/>
            <a:r>
              <a:rPr lang="en-US" sz="2000" dirty="0">
                <a:effectLst/>
              </a:rPr>
              <a:t>Primary periodontal lesions</a:t>
            </a:r>
          </a:p>
          <a:p>
            <a:pPr algn="just"/>
            <a:r>
              <a:rPr lang="en-US" sz="2000" dirty="0">
                <a:effectLst/>
              </a:rPr>
              <a:t>Primary periodontal lesions with secondary endodontic involvement</a:t>
            </a:r>
          </a:p>
          <a:p>
            <a:pPr algn="just"/>
            <a:r>
              <a:rPr lang="en-US" sz="2000" dirty="0">
                <a:effectLst/>
              </a:rPr>
              <a:t>True combined lesions</a:t>
            </a:r>
            <a:endParaRPr lang="en-IN" sz="2000" dirty="0">
              <a:effectLst/>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p:cTn id="1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p:cTn id="2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8229600" cy="3962400"/>
          </a:xfrm>
          <a:solidFill>
            <a:schemeClr val="bg1">
              <a:alpha val="65000"/>
            </a:schemeClr>
          </a:solidFill>
        </p:spPr>
        <p:txBody>
          <a:bodyPr/>
          <a:lstStyle/>
          <a:p>
            <a:pPr marL="514350" indent="-514350" algn="just">
              <a:buFont typeface="+mj-lt"/>
              <a:buAutoNum type="romanUcPeriod"/>
            </a:pPr>
            <a:r>
              <a:rPr lang="en-US" sz="2000" dirty="0">
                <a:effectLst/>
              </a:rPr>
              <a:t>Simon, Glick, Frank (Cohen) classification</a:t>
            </a:r>
          </a:p>
          <a:p>
            <a:pPr marL="514350" indent="-514350" algn="just">
              <a:buFont typeface="+mj-lt"/>
              <a:buAutoNum type="romanUcPeriod"/>
            </a:pPr>
            <a:r>
              <a:rPr lang="en-US" sz="2000" dirty="0">
                <a:effectLst/>
              </a:rPr>
              <a:t>Oliet, Pollock (Grossman) classification</a:t>
            </a:r>
          </a:p>
          <a:p>
            <a:pPr marL="514350" indent="-514350" algn="just">
              <a:buFont typeface="+mj-lt"/>
              <a:buAutoNum type="romanUcPeriod"/>
            </a:pPr>
            <a:r>
              <a:rPr lang="en-US" sz="2000" dirty="0">
                <a:effectLst/>
              </a:rPr>
              <a:t>Weine’s classification</a:t>
            </a:r>
            <a:endParaRPr lang="en-IN" sz="20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0"/>
            <a:ext cx="84582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a:solidFill>
                  <a:schemeClr val="bg2"/>
                </a:solidFill>
                <a:effectLst>
                  <a:outerShdw blurRad="38100" dist="38100" dir="2700000" algn="tl">
                    <a:srgbClr val="000000"/>
                  </a:outerShdw>
                </a:effectLst>
                <a:latin typeface="+mj-lt"/>
                <a:ea typeface="+mj-ea"/>
                <a:cs typeface="+mj-cs"/>
              </a:rPr>
              <a:t>CLASSIFICATION OF ENDO-PERIO LESIONS </a:t>
            </a:r>
            <a:endParaRPr kumimoji="0" lang="en-IN" sz="32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1524000" y="838200"/>
            <a:ext cx="7162800" cy="1981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t>Caries</a:t>
            </a:r>
          </a:p>
          <a:p>
            <a:pPr marL="342900" indent="-342900" algn="just" fontAlgn="base">
              <a:spcBef>
                <a:spcPct val="20000"/>
              </a:spcBef>
              <a:spcAft>
                <a:spcPct val="0"/>
              </a:spcAft>
              <a:buClr>
                <a:schemeClr val="hlink"/>
              </a:buClr>
              <a:buFontTx/>
              <a:buChar char="•"/>
            </a:pPr>
            <a:r>
              <a:rPr lang="en-US" dirty="0"/>
              <a:t>Large restoration approximating the pulp</a:t>
            </a:r>
            <a:endParaRPr lang="en-IN" dirty="0"/>
          </a:p>
          <a:p>
            <a:pPr marL="342900" indent="-342900" algn="just" fontAlgn="base">
              <a:spcBef>
                <a:spcPct val="20000"/>
              </a:spcBef>
              <a:spcAft>
                <a:spcPct val="0"/>
              </a:spcAft>
              <a:buClr>
                <a:schemeClr val="hlink"/>
              </a:buClr>
              <a:buFontTx/>
              <a:buChar char="•"/>
            </a:pPr>
            <a:r>
              <a:rPr lang="en-IN" dirty="0"/>
              <a:t>Traumatic injuries</a:t>
            </a:r>
          </a:p>
          <a:p>
            <a:pPr marL="342900" indent="-342900" algn="just" fontAlgn="base">
              <a:spcBef>
                <a:spcPct val="20000"/>
              </a:spcBef>
              <a:spcAft>
                <a:spcPct val="0"/>
              </a:spcAft>
              <a:buClr>
                <a:schemeClr val="hlink"/>
              </a:buClr>
              <a:buFontTx/>
              <a:buChar char="•"/>
            </a:pPr>
            <a:r>
              <a:rPr lang="en-US" dirty="0"/>
              <a:t>h/o pulpotomy, pulp capping</a:t>
            </a:r>
          </a:p>
          <a:p>
            <a:pPr marL="342900" indent="-342900" algn="just" fontAlgn="base">
              <a:spcBef>
                <a:spcPct val="20000"/>
              </a:spcBef>
              <a:spcAft>
                <a:spcPct val="0"/>
              </a:spcAft>
              <a:buClr>
                <a:schemeClr val="hlink"/>
              </a:buClr>
              <a:buFontTx/>
              <a:buChar char="•"/>
            </a:pPr>
            <a:r>
              <a:rPr lang="en-US" dirty="0"/>
              <a:t>Poor root canal treatment</a:t>
            </a:r>
            <a:endParaRPr lang="en-IN" dirty="0"/>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a:solidFill>
                  <a:schemeClr val="bg2"/>
                </a:solidFill>
                <a:effectLst>
                  <a:outerShdw blurRad="38100" dist="38100" dir="2700000" algn="tl">
                    <a:srgbClr val="000000"/>
                  </a:outerShdw>
                </a:effectLst>
                <a:latin typeface="+mj-lt"/>
                <a:ea typeface="+mj-ea"/>
                <a:cs typeface="+mj-cs"/>
              </a:rPr>
              <a:t>Primary Endodontic Lesion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2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228600" y="12192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Causes </a:t>
            </a:r>
            <a:endParaRPr lang="en-IN" sz="2000" b="1" kern="0" dirty="0">
              <a:solidFill>
                <a:schemeClr val="bg1"/>
              </a:solidFill>
            </a:endParaRPr>
          </a:p>
        </p:txBody>
      </p:sp>
      <p:sp>
        <p:nvSpPr>
          <p:cNvPr id="6" name="Rectangle 5"/>
          <p:cNvSpPr/>
          <p:nvPr/>
        </p:nvSpPr>
        <p:spPr bwMode="auto">
          <a:xfrm>
            <a:off x="228600" y="3276600"/>
            <a:ext cx="1905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Clinical features </a:t>
            </a:r>
            <a:endParaRPr lang="en-IN" sz="2000" b="1" kern="0" dirty="0">
              <a:solidFill>
                <a:schemeClr val="bg1"/>
              </a:solidFill>
            </a:endParaRPr>
          </a:p>
        </p:txBody>
      </p:sp>
      <p:sp>
        <p:nvSpPr>
          <p:cNvPr id="7" name="Content Placeholder 3"/>
          <p:cNvSpPr txBox="1">
            <a:spLocks/>
          </p:cNvSpPr>
          <p:nvPr/>
        </p:nvSpPr>
        <p:spPr bwMode="auto">
          <a:xfrm>
            <a:off x="2133600" y="2971800"/>
            <a:ext cx="6629400" cy="3657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endParaRPr lang="en-IN" dirty="0"/>
          </a:p>
          <a:p>
            <a:pPr marL="342900" indent="-342900" algn="just" fontAlgn="base">
              <a:spcBef>
                <a:spcPct val="20000"/>
              </a:spcBef>
              <a:spcAft>
                <a:spcPct val="0"/>
              </a:spcAft>
              <a:buClr>
                <a:schemeClr val="hlink"/>
              </a:buClr>
              <a:buFontTx/>
              <a:buChar char="•"/>
            </a:pPr>
            <a:r>
              <a:rPr lang="en-IN" dirty="0">
                <a:solidFill>
                  <a:srgbClr val="00CC66"/>
                </a:solidFill>
              </a:rPr>
              <a:t>Pain</a:t>
            </a:r>
            <a:r>
              <a:rPr lang="en-IN" dirty="0"/>
              <a:t>, </a:t>
            </a:r>
            <a:r>
              <a:rPr lang="en-IN" dirty="0">
                <a:solidFill>
                  <a:srgbClr val="00CC66"/>
                </a:solidFill>
              </a:rPr>
              <a:t>tenderness </a:t>
            </a:r>
            <a:r>
              <a:rPr lang="en-IN" dirty="0"/>
              <a:t>to pressure &amp; percussion, increased tooth </a:t>
            </a:r>
            <a:r>
              <a:rPr lang="en-IN" dirty="0">
                <a:solidFill>
                  <a:srgbClr val="00CC66"/>
                </a:solidFill>
              </a:rPr>
              <a:t>mobility</a:t>
            </a:r>
            <a:r>
              <a:rPr lang="en-IN" dirty="0"/>
              <a:t> &amp; </a:t>
            </a:r>
            <a:r>
              <a:rPr lang="en-IN" dirty="0">
                <a:solidFill>
                  <a:srgbClr val="00CC66"/>
                </a:solidFill>
              </a:rPr>
              <a:t>swelling</a:t>
            </a:r>
            <a:r>
              <a:rPr lang="en-IN" dirty="0"/>
              <a:t> of the marginal gingiva, simulating a periodontal abscess.</a:t>
            </a:r>
          </a:p>
          <a:p>
            <a:pPr marL="342900" indent="-342900" algn="just" fontAlgn="base">
              <a:spcBef>
                <a:spcPct val="20000"/>
              </a:spcBef>
              <a:spcAft>
                <a:spcPct val="0"/>
              </a:spcAft>
              <a:buClr>
                <a:schemeClr val="hlink"/>
              </a:buClr>
              <a:buFontTx/>
              <a:buChar char="•"/>
            </a:pPr>
            <a:r>
              <a:rPr lang="en-IN" dirty="0"/>
              <a:t> The suppurative process may cause a </a:t>
            </a:r>
            <a:r>
              <a:rPr lang="en-IN" dirty="0">
                <a:solidFill>
                  <a:srgbClr val="00CC66"/>
                </a:solidFill>
              </a:rPr>
              <a:t>sinus tract </a:t>
            </a:r>
            <a:r>
              <a:rPr lang="en-IN" dirty="0"/>
              <a:t>along the PDL space or through patent channels</a:t>
            </a:r>
          </a:p>
          <a:p>
            <a:pPr marL="342900" indent="-342900" algn="just" fontAlgn="base">
              <a:spcBef>
                <a:spcPct val="20000"/>
              </a:spcBef>
              <a:spcAft>
                <a:spcPct val="0"/>
              </a:spcAft>
              <a:buClr>
                <a:schemeClr val="hlink"/>
              </a:buClr>
              <a:buFontTx/>
              <a:buChar char="•"/>
            </a:pPr>
            <a:r>
              <a:rPr lang="en-IN" dirty="0"/>
              <a:t>This usually results in a narrow opening of the sinus tract into the gingival sulcus &amp; pocket that can be easily traced with a GP cone or a periodontal probe down to the root apex or the lateral canal.</a:t>
            </a:r>
          </a:p>
          <a:p>
            <a:pPr marL="342900" indent="-342900" algn="just" fontAlgn="base">
              <a:spcBef>
                <a:spcPct val="20000"/>
              </a:spcBef>
              <a:spcAft>
                <a:spcPct val="0"/>
              </a:spcAft>
              <a:buClr>
                <a:schemeClr val="hlink"/>
              </a:buClr>
              <a:buFontTx/>
              <a:buChar char="•"/>
            </a:pPr>
            <a:r>
              <a:rPr lang="en-IN" dirty="0"/>
              <a:t>Periodontal probing usually shows normal sulci around the tooth except in one area with a </a:t>
            </a:r>
            <a:r>
              <a:rPr lang="en-IN" dirty="0">
                <a:solidFill>
                  <a:srgbClr val="00CC66"/>
                </a:solidFill>
              </a:rPr>
              <a:t>narrow defect</a:t>
            </a:r>
            <a:r>
              <a:rPr lang="en-IN" dirty="0"/>
              <a:t>.</a:t>
            </a: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381000" y="533400"/>
            <a:ext cx="1905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Clinical features </a:t>
            </a:r>
            <a:endParaRPr lang="en-IN" sz="2000" b="1" kern="0" dirty="0">
              <a:solidFill>
                <a:schemeClr val="bg1"/>
              </a:solidFill>
            </a:endParaRPr>
          </a:p>
        </p:txBody>
      </p:sp>
      <p:sp>
        <p:nvSpPr>
          <p:cNvPr id="7" name="Content Placeholder 3"/>
          <p:cNvSpPr txBox="1">
            <a:spLocks/>
          </p:cNvSpPr>
          <p:nvPr/>
        </p:nvSpPr>
        <p:spPr bwMode="auto">
          <a:xfrm>
            <a:off x="2286000" y="533400"/>
            <a:ext cx="6400800" cy="1524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In multirooted teeth, a periodontal ligament sinus tract can drain off into the furcation area &amp; resemble a grade III, “through-and-through” furcation defect resulting from periodontal disease.</a:t>
            </a: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bwMode="auto">
          <a:xfrm>
            <a:off x="381000" y="2133600"/>
            <a:ext cx="18288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Vitality tests </a:t>
            </a:r>
            <a:endParaRPr lang="en-IN" sz="2000" b="1" kern="0" dirty="0">
              <a:solidFill>
                <a:schemeClr val="bg1"/>
              </a:solidFill>
            </a:endParaRPr>
          </a:p>
        </p:txBody>
      </p:sp>
      <p:sp>
        <p:nvSpPr>
          <p:cNvPr id="11" name="Content Placeholder 3"/>
          <p:cNvSpPr txBox="1">
            <a:spLocks/>
          </p:cNvSpPr>
          <p:nvPr/>
        </p:nvSpPr>
        <p:spPr bwMode="auto">
          <a:xfrm>
            <a:off x="2286000" y="2133600"/>
            <a:ext cx="6400800" cy="1066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will reveal a </a:t>
            </a:r>
            <a:r>
              <a:rPr lang="en-IN" dirty="0">
                <a:solidFill>
                  <a:srgbClr val="00CC66"/>
                </a:solidFill>
              </a:rPr>
              <a:t>necrotic pulp </a:t>
            </a:r>
            <a:r>
              <a:rPr lang="en-IN" dirty="0"/>
              <a:t>or, an </a:t>
            </a:r>
            <a:r>
              <a:rPr lang="en-IN" dirty="0">
                <a:solidFill>
                  <a:srgbClr val="00CC66"/>
                </a:solidFill>
              </a:rPr>
              <a:t>abnormal response </a:t>
            </a:r>
            <a:r>
              <a:rPr lang="en-IN" dirty="0"/>
              <a:t>in case of multi rooted teeth indicating the pulp is degenerating &amp; at least one canal is necrotic.</a:t>
            </a: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12" name="Rectangle 11"/>
          <p:cNvSpPr/>
          <p:nvPr/>
        </p:nvSpPr>
        <p:spPr bwMode="auto">
          <a:xfrm>
            <a:off x="381000" y="3505200"/>
            <a:ext cx="1828800" cy="6096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Radiographic </a:t>
            </a:r>
          </a:p>
          <a:p>
            <a:pPr marL="342900" lvl="0" indent="-342900" algn="ctr" fontAlgn="base">
              <a:spcBef>
                <a:spcPct val="20000"/>
              </a:spcBef>
              <a:spcAft>
                <a:spcPct val="0"/>
              </a:spcAft>
              <a:buClr>
                <a:schemeClr val="hlink"/>
              </a:buClr>
              <a:defRPr/>
            </a:pPr>
            <a:r>
              <a:rPr lang="en-US" sz="2000" b="1" kern="0" dirty="0">
                <a:solidFill>
                  <a:schemeClr val="bg1"/>
                </a:solidFill>
              </a:rPr>
              <a:t>features</a:t>
            </a:r>
            <a:endParaRPr lang="en-IN" sz="2000" b="1" kern="0" dirty="0">
              <a:solidFill>
                <a:schemeClr val="bg1"/>
              </a:solidFill>
            </a:endParaRPr>
          </a:p>
        </p:txBody>
      </p:sp>
      <p:sp>
        <p:nvSpPr>
          <p:cNvPr id="14" name="Content Placeholder 3"/>
          <p:cNvSpPr txBox="1">
            <a:spLocks/>
          </p:cNvSpPr>
          <p:nvPr/>
        </p:nvSpPr>
        <p:spPr bwMode="auto">
          <a:xfrm>
            <a:off x="2286000" y="3505200"/>
            <a:ext cx="6400800" cy="2819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endParaRPr lang="en-IN" dirty="0"/>
          </a:p>
          <a:p>
            <a:pPr marL="342900" indent="-342900" algn="just" fontAlgn="base">
              <a:spcBef>
                <a:spcPct val="20000"/>
              </a:spcBef>
              <a:spcAft>
                <a:spcPct val="0"/>
              </a:spcAft>
              <a:buClr>
                <a:schemeClr val="hlink"/>
              </a:buClr>
              <a:buFontTx/>
              <a:buChar char="•"/>
            </a:pPr>
            <a:r>
              <a:rPr lang="en-IN" dirty="0"/>
              <a:t>Radiograph may show deep dental caries, deep filling or fractured restoration.</a:t>
            </a:r>
          </a:p>
          <a:p>
            <a:pPr marL="342900" indent="-342900" algn="just" fontAlgn="base">
              <a:spcBef>
                <a:spcPct val="20000"/>
              </a:spcBef>
              <a:spcAft>
                <a:spcPct val="0"/>
              </a:spcAft>
              <a:buClr>
                <a:schemeClr val="hlink"/>
              </a:buClr>
              <a:buFontTx/>
              <a:buChar char="•"/>
            </a:pPr>
            <a:r>
              <a:rPr lang="en-IN" dirty="0"/>
              <a:t>The drainage through the sulcus often appears as </a:t>
            </a:r>
            <a:r>
              <a:rPr lang="en-IN" dirty="0">
                <a:solidFill>
                  <a:srgbClr val="00CC66"/>
                </a:solidFill>
              </a:rPr>
              <a:t>radiolucency</a:t>
            </a:r>
            <a:r>
              <a:rPr lang="en-IN" dirty="0"/>
              <a:t> along the </a:t>
            </a:r>
            <a:r>
              <a:rPr lang="en-IN" dirty="0">
                <a:solidFill>
                  <a:srgbClr val="00CC66"/>
                </a:solidFill>
              </a:rPr>
              <a:t>mesial or distal root surface </a:t>
            </a:r>
            <a:r>
              <a:rPr lang="en-IN" dirty="0"/>
              <a:t>or in the </a:t>
            </a:r>
            <a:r>
              <a:rPr lang="en-IN" dirty="0">
                <a:solidFill>
                  <a:srgbClr val="00CC66"/>
                </a:solidFill>
              </a:rPr>
              <a:t>bifurcation</a:t>
            </a:r>
            <a:r>
              <a:rPr lang="en-IN" dirty="0"/>
              <a:t> area.</a:t>
            </a:r>
          </a:p>
          <a:p>
            <a:pPr marL="342900" indent="-342900" algn="just" fontAlgn="base">
              <a:spcBef>
                <a:spcPct val="20000"/>
              </a:spcBef>
              <a:spcAft>
                <a:spcPct val="0"/>
              </a:spcAft>
              <a:buClr>
                <a:schemeClr val="hlink"/>
              </a:buClr>
              <a:buFontTx/>
              <a:buChar char="•"/>
            </a:pPr>
            <a:r>
              <a:rPr lang="en-IN" dirty="0"/>
              <a:t>Endodontic lesions resorb bone apically and laterally which results in destruction of attachment process adjacent to a non-vital tooth.</a:t>
            </a:r>
          </a:p>
          <a:p>
            <a:pPr marL="342900" indent="-342900" algn="just" fontAlgn="base">
              <a:spcBef>
                <a:spcPct val="20000"/>
              </a:spcBef>
              <a:spcAft>
                <a:spcPct val="0"/>
              </a:spcAft>
              <a:buClr>
                <a:schemeClr val="hlink"/>
              </a:buClr>
              <a:buFontTx/>
              <a:buChar char="•"/>
            </a:pPr>
            <a:endParaRPr lang="en-IN" dirty="0"/>
          </a:p>
          <a:p>
            <a:pPr marL="342900" indent="-342900" algn="just" fontAlgn="base">
              <a:spcBef>
                <a:spcPct val="20000"/>
              </a:spcBef>
              <a:spcAft>
                <a:spcPct val="0"/>
              </a:spcAft>
              <a:buClr>
                <a:schemeClr val="hlink"/>
              </a:buClr>
              <a:buFontTx/>
              <a:buChar cha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381000" y="990600"/>
            <a:ext cx="18288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Treatment  </a:t>
            </a:r>
            <a:endParaRPr lang="en-IN" sz="2000" b="1" kern="0" dirty="0">
              <a:solidFill>
                <a:schemeClr val="bg1"/>
              </a:solidFill>
            </a:endParaRPr>
          </a:p>
        </p:txBody>
      </p:sp>
      <p:sp>
        <p:nvSpPr>
          <p:cNvPr id="7" name="Content Placeholder 3"/>
          <p:cNvSpPr txBox="1">
            <a:spLocks/>
          </p:cNvSpPr>
          <p:nvPr/>
        </p:nvSpPr>
        <p:spPr bwMode="auto">
          <a:xfrm>
            <a:off x="2286000" y="1143000"/>
            <a:ext cx="6400800" cy="3429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Because the primary lesion is an endodontic problem that has merely manifested itself through the periodontal ligament, complete resolution is usually anticipated following </a:t>
            </a:r>
            <a:r>
              <a:rPr lang="en-IN" dirty="0">
                <a:solidFill>
                  <a:srgbClr val="00CC66"/>
                </a:solidFill>
              </a:rPr>
              <a:t>non-surgical endodontic therapy without any periodontal treatment.</a:t>
            </a:r>
          </a:p>
          <a:p>
            <a:pPr marL="342900" indent="-342900" algn="just" fontAlgn="base">
              <a:spcBef>
                <a:spcPct val="20000"/>
              </a:spcBef>
              <a:spcAft>
                <a:spcPct val="0"/>
              </a:spcAft>
              <a:buClr>
                <a:schemeClr val="hlink"/>
              </a:buClr>
              <a:buFontTx/>
              <a:buChar char="•"/>
            </a:pPr>
            <a:r>
              <a:rPr lang="en-IN" dirty="0"/>
              <a:t>The sinus tract extending into the gingival sulcus or furcation area disappears at an early stage once the affected pulp has been removed and the root canals well cleaned, shaped, and obturated.</a:t>
            </a:r>
          </a:p>
          <a:p>
            <a:pPr marL="342900" indent="-342900" algn="just" fontAlgn="base">
              <a:spcBef>
                <a:spcPct val="20000"/>
              </a:spcBef>
              <a:spcAft>
                <a:spcPct val="0"/>
              </a:spcAft>
              <a:buClr>
                <a:schemeClr val="hlink"/>
              </a:buClr>
              <a:buFontTx/>
              <a:buChar char="•"/>
            </a:pPr>
            <a:r>
              <a:rPr lang="en-IN" dirty="0"/>
              <a:t>Periodontal curettes are used to plane the root surface to be sure it is free of plaque and deposits.</a:t>
            </a: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bwMode="auto">
          <a:xfrm>
            <a:off x="457200" y="5105400"/>
            <a:ext cx="16764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Prognosis  </a:t>
            </a:r>
            <a:endParaRPr lang="en-IN" sz="2000" b="1" kern="0" dirty="0">
              <a:solidFill>
                <a:schemeClr val="bg1"/>
              </a:solidFill>
            </a:endParaRPr>
          </a:p>
        </p:txBody>
      </p:sp>
      <p:sp>
        <p:nvSpPr>
          <p:cNvPr id="9" name="Content Placeholder 3"/>
          <p:cNvSpPr txBox="1">
            <a:spLocks/>
          </p:cNvSpPr>
          <p:nvPr/>
        </p:nvSpPr>
        <p:spPr bwMode="auto">
          <a:xfrm>
            <a:off x="2362200" y="4953000"/>
            <a:ext cx="3886200" cy="762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US" dirty="0"/>
              <a:t>Excellent </a:t>
            </a:r>
            <a:endParaRPr lang="en-IN" dirty="0"/>
          </a:p>
        </p:txBody>
      </p:sp>
    </p:spTree>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228600" y="2286000"/>
            <a:ext cx="6400800" cy="2971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solidFill>
                  <a:srgbClr val="00CC66"/>
                </a:solidFill>
              </a:rPr>
              <a:t>Long standing endodontic lesion </a:t>
            </a:r>
            <a:r>
              <a:rPr lang="en-IN" dirty="0"/>
              <a:t>without treatment will lead to destruction of the periapical alveolar bone. </a:t>
            </a:r>
          </a:p>
          <a:p>
            <a:pPr marL="342900" indent="-342900" algn="just" fontAlgn="base">
              <a:spcBef>
                <a:spcPct val="20000"/>
              </a:spcBef>
              <a:spcAft>
                <a:spcPct val="0"/>
              </a:spcAft>
              <a:buClr>
                <a:schemeClr val="hlink"/>
              </a:buClr>
              <a:buFontTx/>
              <a:buChar char="•"/>
            </a:pPr>
            <a:r>
              <a:rPr lang="en-IN" dirty="0"/>
              <a:t>Accumulation of plaque &amp; calculus results in further apical migration of attachment.</a:t>
            </a:r>
          </a:p>
          <a:p>
            <a:pPr marL="342900" indent="-342900" algn="just" fontAlgn="base">
              <a:spcBef>
                <a:spcPct val="20000"/>
              </a:spcBef>
              <a:spcAft>
                <a:spcPct val="0"/>
              </a:spcAft>
              <a:buClr>
                <a:schemeClr val="hlink"/>
              </a:buClr>
              <a:buFontTx/>
              <a:buChar char="•"/>
            </a:pPr>
            <a:r>
              <a:rPr lang="en-IN" dirty="0">
                <a:solidFill>
                  <a:srgbClr val="00CC66"/>
                </a:solidFill>
              </a:rPr>
              <a:t>Root perforation </a:t>
            </a:r>
            <a:r>
              <a:rPr lang="en-IN" dirty="0"/>
              <a:t>during root canal treatment, or where pins or posts have been misplaced during coronal restoration.</a:t>
            </a:r>
          </a:p>
          <a:p>
            <a:pPr marL="342900" indent="-342900" algn="just" fontAlgn="base">
              <a:spcBef>
                <a:spcPct val="20000"/>
              </a:spcBef>
              <a:spcAft>
                <a:spcPct val="0"/>
              </a:spcAft>
              <a:buClr>
                <a:schemeClr val="hlink"/>
              </a:buClr>
              <a:buFontTx/>
              <a:buChar char="•"/>
            </a:pPr>
            <a:r>
              <a:rPr lang="en-IN" dirty="0">
                <a:solidFill>
                  <a:srgbClr val="00CC66"/>
                </a:solidFill>
              </a:rPr>
              <a:t>Root fractures </a:t>
            </a:r>
            <a:r>
              <a:rPr lang="en-IN" dirty="0"/>
              <a:t>that typically occur on root-treated teeth often with post and crowns &amp; molar teeth that have been treated by root resection.</a:t>
            </a: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solidFill>
                  <a:schemeClr val="bg2"/>
                </a:solidFill>
                <a:effectLst>
                  <a:outerShdw blurRad="38100" dist="38100" dir="2700000" algn="tl">
                    <a:srgbClr val="000000"/>
                  </a:outerShdw>
                </a:effectLst>
                <a:latin typeface="+mj-lt"/>
                <a:ea typeface="+mj-ea"/>
                <a:cs typeface="+mj-cs"/>
              </a:rPr>
              <a:t>Primary Endodontic Lesions with secondary periodontal involvement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28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228600" y="17526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Causes </a:t>
            </a:r>
            <a:endParaRPr lang="en-IN" sz="2000" b="1" kern="0" dirty="0">
              <a:solidFill>
                <a:schemeClr val="bg1"/>
              </a:solidFill>
            </a:endParaRPr>
          </a:p>
        </p:txBody>
      </p:sp>
      <p:pic>
        <p:nvPicPr>
          <p:cNvPr id="6" name="Picture 3"/>
          <p:cNvPicPr>
            <a:picLocks noChangeAspect="1" noChangeArrowheads="1"/>
          </p:cNvPicPr>
          <p:nvPr/>
        </p:nvPicPr>
        <p:blipFill>
          <a:blip r:embed="rId3"/>
          <a:srcRect/>
          <a:stretch>
            <a:fillRect/>
          </a:stretch>
        </p:blipFill>
        <p:spPr bwMode="auto">
          <a:xfrm>
            <a:off x="6705600" y="990600"/>
            <a:ext cx="2438400" cy="309562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auto">
          <a:xfrm>
            <a:off x="381000" y="3124200"/>
            <a:ext cx="18288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Vitality tests </a:t>
            </a:r>
            <a:endParaRPr lang="en-IN" sz="2000" b="1" kern="0" dirty="0">
              <a:solidFill>
                <a:schemeClr val="bg1"/>
              </a:solidFill>
            </a:endParaRPr>
          </a:p>
        </p:txBody>
      </p:sp>
      <p:sp>
        <p:nvSpPr>
          <p:cNvPr id="11" name="Content Placeholder 3"/>
          <p:cNvSpPr txBox="1">
            <a:spLocks/>
          </p:cNvSpPr>
          <p:nvPr/>
        </p:nvSpPr>
        <p:spPr bwMode="auto">
          <a:xfrm>
            <a:off x="2362200" y="3200400"/>
            <a:ext cx="3429000" cy="457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reveal a necrotic pulp</a:t>
            </a: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12" name="Rectangle 11"/>
          <p:cNvSpPr/>
          <p:nvPr/>
        </p:nvSpPr>
        <p:spPr bwMode="auto">
          <a:xfrm>
            <a:off x="381000" y="4191000"/>
            <a:ext cx="1828800" cy="6096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Radiographic </a:t>
            </a:r>
          </a:p>
          <a:p>
            <a:pPr marL="342900" lvl="0" indent="-342900" algn="ctr" fontAlgn="base">
              <a:spcBef>
                <a:spcPct val="20000"/>
              </a:spcBef>
              <a:spcAft>
                <a:spcPct val="0"/>
              </a:spcAft>
              <a:buClr>
                <a:schemeClr val="hlink"/>
              </a:buClr>
              <a:defRPr/>
            </a:pPr>
            <a:r>
              <a:rPr lang="en-US" sz="2000" b="1" kern="0" dirty="0">
                <a:solidFill>
                  <a:schemeClr val="bg1"/>
                </a:solidFill>
              </a:rPr>
              <a:t>features</a:t>
            </a:r>
            <a:endParaRPr lang="en-IN" sz="2000" b="1" kern="0" dirty="0">
              <a:solidFill>
                <a:schemeClr val="bg1"/>
              </a:solidFill>
            </a:endParaRPr>
          </a:p>
        </p:txBody>
      </p:sp>
      <p:sp>
        <p:nvSpPr>
          <p:cNvPr id="14" name="Content Placeholder 3"/>
          <p:cNvSpPr txBox="1">
            <a:spLocks/>
          </p:cNvSpPr>
          <p:nvPr/>
        </p:nvSpPr>
        <p:spPr bwMode="auto">
          <a:xfrm>
            <a:off x="2362200" y="3962400"/>
            <a:ext cx="6400800" cy="2362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endParaRPr lang="en-IN" dirty="0"/>
          </a:p>
          <a:p>
            <a:pPr marL="342900" indent="-342900" algn="just" fontAlgn="base">
              <a:spcBef>
                <a:spcPct val="20000"/>
              </a:spcBef>
              <a:spcAft>
                <a:spcPct val="0"/>
              </a:spcAft>
              <a:buClr>
                <a:schemeClr val="hlink"/>
              </a:buClr>
              <a:buFontTx/>
              <a:buChar char="•"/>
            </a:pPr>
            <a:r>
              <a:rPr lang="en-IN" dirty="0"/>
              <a:t>Radiograph may show deep dental caries, deep filling or fractured restoration.</a:t>
            </a:r>
          </a:p>
          <a:p>
            <a:pPr marL="342900" indent="-342900" algn="just" fontAlgn="base">
              <a:spcBef>
                <a:spcPct val="20000"/>
              </a:spcBef>
              <a:spcAft>
                <a:spcPct val="0"/>
              </a:spcAft>
              <a:buClr>
                <a:schemeClr val="hlink"/>
              </a:buClr>
              <a:buFontTx/>
              <a:buChar char="•"/>
            </a:pPr>
            <a:r>
              <a:rPr lang="en-IN" dirty="0"/>
              <a:t>Plaque or calculus accumulation, demonstrable by a probe &amp; radiograph.</a:t>
            </a:r>
          </a:p>
          <a:p>
            <a:pPr marL="342900" indent="-342900" algn="just" fontAlgn="base">
              <a:spcBef>
                <a:spcPct val="20000"/>
              </a:spcBef>
              <a:spcAft>
                <a:spcPct val="0"/>
              </a:spcAft>
              <a:buClr>
                <a:schemeClr val="hlink"/>
              </a:buClr>
              <a:buFontTx/>
              <a:buChar char="•"/>
            </a:pPr>
            <a:r>
              <a:rPr lang="en-US" dirty="0"/>
              <a:t>Periapical pathology &amp; angular bone loss.</a:t>
            </a:r>
            <a:endParaRPr lang="en-IN" dirty="0"/>
          </a:p>
          <a:p>
            <a:pPr marL="342900" indent="-342900" algn="just" fontAlgn="base">
              <a:spcBef>
                <a:spcPct val="20000"/>
              </a:spcBef>
              <a:spcAft>
                <a:spcPct val="0"/>
              </a:spcAft>
              <a:buClr>
                <a:schemeClr val="hlink"/>
              </a:buClr>
              <a:buFontTx/>
              <a:buChar cha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bwMode="auto">
          <a:xfrm>
            <a:off x="381000" y="609600"/>
            <a:ext cx="18288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Clinical Features </a:t>
            </a:r>
            <a:endParaRPr lang="en-IN" sz="2000" b="1" kern="0" dirty="0">
              <a:solidFill>
                <a:schemeClr val="bg1"/>
              </a:solidFill>
            </a:endParaRPr>
          </a:p>
        </p:txBody>
      </p:sp>
      <p:sp>
        <p:nvSpPr>
          <p:cNvPr id="7" name="Content Placeholder 3"/>
          <p:cNvSpPr txBox="1">
            <a:spLocks/>
          </p:cNvSpPr>
          <p:nvPr/>
        </p:nvSpPr>
        <p:spPr bwMode="auto">
          <a:xfrm>
            <a:off x="2362200" y="609600"/>
            <a:ext cx="5791200" cy="1752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kern="0" dirty="0"/>
              <a:t>Symptoms may vary from acute – abscess formation, swelling, pain, mobility, exudate, pocket formation to chronic -  no symptoms and sudden appearance of a pocket with bleeding on probing.</a:t>
            </a:r>
          </a:p>
          <a:p>
            <a:pPr marL="342900" indent="-342900" algn="just" fontAlgn="base">
              <a:spcBef>
                <a:spcPct val="20000"/>
              </a:spcBef>
              <a:spcAft>
                <a:spcPct val="0"/>
              </a:spcAft>
              <a:buClr>
                <a:schemeClr val="hlink"/>
              </a:buClr>
              <a:buFontTx/>
              <a:buChar char="•"/>
            </a:pPr>
            <a:r>
              <a:rPr kumimoji="0" lang="en-US" b="0" i="0" u="none" strike="noStrike" kern="0" cap="none" spc="0" normalizeH="0" baseline="0" noProof="0" dirty="0">
                <a:ln>
                  <a:noFill/>
                </a:ln>
                <a:solidFill>
                  <a:schemeClr val="tx1"/>
                </a:solidFill>
                <a:effectLst/>
                <a:uLnTx/>
                <a:uFillTx/>
                <a:latin typeface="+mn-lt"/>
                <a:ea typeface="+mn-ea"/>
                <a:cs typeface="+mn-cs"/>
              </a:rPr>
              <a:t>Widening of gingival sulcus, extensive sinus</a:t>
            </a:r>
          </a:p>
          <a:p>
            <a:pPr marL="342900" marR="0" lvl="0" indent="-342900" algn="just" defTabSz="914400" rtl="0" eaLnBrk="1" fontAlgn="base" latinLnBrk="0" hangingPunct="1">
              <a:lnSpc>
                <a:spcPct val="100000"/>
              </a:lnSpc>
              <a:spcBef>
                <a:spcPct val="20000"/>
              </a:spcBef>
              <a:spcAft>
                <a:spcPct val="0"/>
              </a:spcAft>
              <a:buClr>
                <a:schemeClr val="hlink"/>
              </a:buClr>
              <a:buSzTx/>
              <a:buFontTx/>
              <a:buChar char="•"/>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381000" y="228600"/>
            <a:ext cx="18288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Treatment  </a:t>
            </a:r>
            <a:endParaRPr lang="en-IN" sz="2000" b="1" kern="0" dirty="0">
              <a:solidFill>
                <a:schemeClr val="bg1"/>
              </a:solidFill>
            </a:endParaRPr>
          </a:p>
        </p:txBody>
      </p:sp>
      <p:sp>
        <p:nvSpPr>
          <p:cNvPr id="7" name="Content Placeholder 3"/>
          <p:cNvSpPr txBox="1">
            <a:spLocks/>
          </p:cNvSpPr>
          <p:nvPr/>
        </p:nvSpPr>
        <p:spPr bwMode="auto">
          <a:xfrm>
            <a:off x="457200" y="914400"/>
            <a:ext cx="8153400" cy="3810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The tooth now requires </a:t>
            </a:r>
            <a:r>
              <a:rPr lang="en-IN" dirty="0">
                <a:solidFill>
                  <a:srgbClr val="00CC66"/>
                </a:solidFill>
              </a:rPr>
              <a:t>both endodontic and periodontal treatments</a:t>
            </a:r>
            <a:r>
              <a:rPr lang="en-IN" dirty="0"/>
              <a:t>. </a:t>
            </a:r>
          </a:p>
          <a:p>
            <a:pPr marL="342900" indent="-342900" algn="just" fontAlgn="base">
              <a:spcBef>
                <a:spcPct val="20000"/>
              </a:spcBef>
              <a:spcAft>
                <a:spcPct val="0"/>
              </a:spcAft>
              <a:buClr>
                <a:schemeClr val="hlink"/>
              </a:buClr>
              <a:buFontTx/>
              <a:buChar char="•"/>
            </a:pPr>
            <a:r>
              <a:rPr lang="en-IN" dirty="0"/>
              <a:t>If the endodontic treatment is adequate, the prognosis depends on the severity of the marginal periodontal damage and the efficacy of periodontal treatment. </a:t>
            </a:r>
          </a:p>
          <a:p>
            <a:pPr marL="342900" indent="-342900" algn="just" fontAlgn="base">
              <a:spcBef>
                <a:spcPct val="20000"/>
              </a:spcBef>
              <a:spcAft>
                <a:spcPct val="0"/>
              </a:spcAft>
              <a:buClr>
                <a:schemeClr val="hlink"/>
              </a:buClr>
              <a:buFontTx/>
              <a:buChar char="•"/>
            </a:pPr>
            <a:r>
              <a:rPr lang="en-IN" dirty="0"/>
              <a:t>Endodontic treatment results should be evaluated in 2-3 months and only then should periodontal treatment be considered. </a:t>
            </a:r>
            <a:r>
              <a:rPr lang="en-IN" b="1" dirty="0">
                <a:solidFill>
                  <a:schemeClr val="accent1"/>
                </a:solidFill>
              </a:rPr>
              <a:t>[International journal of dental clinics 2009:1 (1): 34-38]</a:t>
            </a:r>
          </a:p>
          <a:p>
            <a:pPr marL="342900" indent="-342900" algn="just" fontAlgn="base">
              <a:spcBef>
                <a:spcPct val="20000"/>
              </a:spcBef>
              <a:spcAft>
                <a:spcPct val="0"/>
              </a:spcAft>
              <a:buClr>
                <a:schemeClr val="hlink"/>
              </a:buClr>
              <a:buFontTx/>
              <a:buChar char="•"/>
            </a:pPr>
            <a:r>
              <a:rPr lang="en-IN" dirty="0"/>
              <a:t>Periodontal therapy requires curettage and root planing.</a:t>
            </a:r>
          </a:p>
          <a:p>
            <a:pPr marL="342900" indent="-342900" algn="just" fontAlgn="base">
              <a:spcBef>
                <a:spcPct val="20000"/>
              </a:spcBef>
              <a:spcAft>
                <a:spcPct val="0"/>
              </a:spcAft>
              <a:buClr>
                <a:schemeClr val="hlink"/>
              </a:buClr>
              <a:buFontTx/>
              <a:buChar char="•"/>
            </a:pPr>
            <a:r>
              <a:rPr lang="en-IN" dirty="0"/>
              <a:t>When the </a:t>
            </a:r>
            <a:r>
              <a:rPr lang="en-IN" dirty="0">
                <a:solidFill>
                  <a:srgbClr val="00CC66"/>
                </a:solidFill>
              </a:rPr>
              <a:t>root perforation </a:t>
            </a:r>
            <a:r>
              <a:rPr lang="en-IN" dirty="0"/>
              <a:t>is situated close to the alveolar crest, it may be possible to raise a flap and repair the defect with an appropriate filling material.</a:t>
            </a:r>
          </a:p>
          <a:p>
            <a:pPr marL="342900" indent="-342900" algn="just" fontAlgn="base">
              <a:spcBef>
                <a:spcPct val="20000"/>
              </a:spcBef>
              <a:spcAft>
                <a:spcPct val="0"/>
              </a:spcAft>
              <a:buClr>
                <a:schemeClr val="hlink"/>
              </a:buClr>
              <a:buFontTx/>
              <a:buChar char="•"/>
            </a:pPr>
            <a:r>
              <a:rPr lang="en-IN" dirty="0"/>
              <a:t>In deeper perforations, or in the roof of the furcation, immediate repair of the perforation has a better prognosis than management of an infected one. </a:t>
            </a:r>
          </a:p>
          <a:p>
            <a:pPr marL="342900" indent="-342900" algn="just" fontAlgn="base">
              <a:spcBef>
                <a:spcPct val="20000"/>
              </a:spcBef>
              <a:spcAft>
                <a:spcPct val="0"/>
              </a:spcAft>
              <a:buClr>
                <a:schemeClr val="hlink"/>
              </a:buClr>
              <a:buFontTx/>
              <a:buChar cha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9" name="Content Placeholder 3"/>
          <p:cNvSpPr txBox="1">
            <a:spLocks/>
          </p:cNvSpPr>
          <p:nvPr/>
        </p:nvSpPr>
        <p:spPr bwMode="auto">
          <a:xfrm>
            <a:off x="533400" y="5562600"/>
            <a:ext cx="7924800" cy="990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t>If endodontic therapy is adequate, the prognosis depends on the severity of periodontal involvement &amp; efficacy of periodontal therapy.</a:t>
            </a:r>
          </a:p>
        </p:txBody>
      </p:sp>
      <p:sp>
        <p:nvSpPr>
          <p:cNvPr id="8" name="Rectangle 7"/>
          <p:cNvSpPr/>
          <p:nvPr/>
        </p:nvSpPr>
        <p:spPr bwMode="auto">
          <a:xfrm>
            <a:off x="457200" y="5334000"/>
            <a:ext cx="16764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Prognosis  </a:t>
            </a:r>
            <a:endParaRPr lang="en-IN" sz="2000" b="1" kern="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ontent Placeholder 3"/>
          <p:cNvSpPr txBox="1">
            <a:spLocks/>
          </p:cNvSpPr>
          <p:nvPr/>
        </p:nvSpPr>
        <p:spPr bwMode="auto">
          <a:xfrm>
            <a:off x="304800" y="3048000"/>
            <a:ext cx="8458200" cy="3505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dirty="0"/>
              <a:t> </a:t>
            </a:r>
          </a:p>
          <a:p>
            <a:pPr marL="342900" indent="-342900" algn="just" fontAlgn="base">
              <a:spcBef>
                <a:spcPct val="20000"/>
              </a:spcBef>
              <a:spcAft>
                <a:spcPct val="0"/>
              </a:spcAft>
              <a:buClr>
                <a:schemeClr val="hlink"/>
              </a:buClr>
              <a:buFontTx/>
              <a:buChar char="•"/>
            </a:pPr>
            <a:r>
              <a:rPr lang="en-IN" dirty="0"/>
              <a:t>Tooth is </a:t>
            </a:r>
            <a:r>
              <a:rPr lang="en-IN" dirty="0">
                <a:solidFill>
                  <a:srgbClr val="00CC66"/>
                </a:solidFill>
              </a:rPr>
              <a:t>vital.</a:t>
            </a:r>
          </a:p>
          <a:p>
            <a:pPr marL="342900" indent="-342900" algn="just" fontAlgn="base">
              <a:spcBef>
                <a:spcPct val="20000"/>
              </a:spcBef>
              <a:spcAft>
                <a:spcPct val="0"/>
              </a:spcAft>
              <a:buClr>
                <a:schemeClr val="hlink"/>
              </a:buClr>
              <a:buFontTx/>
              <a:buChar char="•"/>
            </a:pPr>
            <a:r>
              <a:rPr lang="en-IN" dirty="0"/>
              <a:t>Important diagnostic finding is to see whether the cervical lesion is isolated to a single tooth or is generalized. </a:t>
            </a:r>
          </a:p>
          <a:p>
            <a:pPr marL="342900" indent="-342900" algn="just" fontAlgn="base">
              <a:spcBef>
                <a:spcPct val="20000"/>
              </a:spcBef>
              <a:spcAft>
                <a:spcPct val="0"/>
              </a:spcAft>
              <a:buClr>
                <a:schemeClr val="hlink"/>
              </a:buClr>
              <a:buFontTx/>
              <a:buChar char="•"/>
            </a:pPr>
            <a:r>
              <a:rPr lang="en-IN" dirty="0"/>
              <a:t>Periodontal disease is usually </a:t>
            </a:r>
            <a:r>
              <a:rPr lang="en-IN" dirty="0">
                <a:solidFill>
                  <a:srgbClr val="00CC66"/>
                </a:solidFill>
              </a:rPr>
              <a:t>generalized</a:t>
            </a:r>
            <a:r>
              <a:rPr lang="en-IN" dirty="0"/>
              <a:t>. It may be localized because of traumatic occlusion.</a:t>
            </a:r>
          </a:p>
          <a:p>
            <a:pPr marL="342900" indent="-342900" algn="just" fontAlgn="base">
              <a:spcBef>
                <a:spcPct val="20000"/>
              </a:spcBef>
              <a:spcAft>
                <a:spcPct val="0"/>
              </a:spcAft>
              <a:buClr>
                <a:schemeClr val="hlink"/>
              </a:buClr>
              <a:buFontTx/>
              <a:buChar char="•"/>
            </a:pPr>
            <a:r>
              <a:rPr lang="en-IN" dirty="0"/>
              <a:t>Periodontal examination will reveal tooth </a:t>
            </a:r>
            <a:r>
              <a:rPr lang="en-IN" dirty="0">
                <a:solidFill>
                  <a:srgbClr val="00CC66"/>
                </a:solidFill>
              </a:rPr>
              <a:t>mobility, broad-base </a:t>
            </a:r>
            <a:r>
              <a:rPr lang="en-IN" dirty="0"/>
              <a:t>(infrabony) </a:t>
            </a:r>
            <a:r>
              <a:rPr lang="en-IN" dirty="0">
                <a:solidFill>
                  <a:srgbClr val="00CC66"/>
                </a:solidFill>
              </a:rPr>
              <a:t>pocket</a:t>
            </a:r>
            <a:r>
              <a:rPr lang="en-IN" dirty="0"/>
              <a:t> formation, an </a:t>
            </a:r>
            <a:r>
              <a:rPr lang="en-IN" dirty="0">
                <a:solidFill>
                  <a:srgbClr val="00CC66"/>
                </a:solidFill>
              </a:rPr>
              <a:t>accumulation of plaque &amp; calculus </a:t>
            </a:r>
            <a:r>
              <a:rPr lang="en-IN" dirty="0"/>
              <a:t>&amp; </a:t>
            </a:r>
            <a:r>
              <a:rPr lang="en-IN" dirty="0">
                <a:solidFill>
                  <a:srgbClr val="00CC66"/>
                </a:solidFill>
              </a:rPr>
              <a:t>soft tissue inflammation </a:t>
            </a:r>
            <a:r>
              <a:rPr lang="en-IN" dirty="0"/>
              <a:t>associated with purulent exudates.</a:t>
            </a:r>
          </a:p>
          <a:p>
            <a:pPr marL="342900" indent="-342900" algn="just" fontAlgn="base">
              <a:spcBef>
                <a:spcPct val="20000"/>
              </a:spcBef>
              <a:spcAft>
                <a:spcPct val="0"/>
              </a:spcAft>
              <a:buClr>
                <a:schemeClr val="hlink"/>
              </a:buClr>
              <a:buFontTx/>
              <a:buChar char="•"/>
            </a:pPr>
            <a:r>
              <a:rPr lang="en-IN" dirty="0"/>
              <a:t>Periodontal abscess during acute phase.</a:t>
            </a:r>
          </a:p>
        </p:txBody>
      </p:sp>
      <p:sp>
        <p:nvSpPr>
          <p:cNvPr id="9" name="Content Placeholder 3"/>
          <p:cNvSpPr txBox="1">
            <a:spLocks/>
          </p:cNvSpPr>
          <p:nvPr/>
        </p:nvSpPr>
        <p:spPr bwMode="auto">
          <a:xfrm>
            <a:off x="2133600" y="914400"/>
            <a:ext cx="4876800" cy="1752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dirty="0"/>
              <a:t> </a:t>
            </a:r>
          </a:p>
          <a:p>
            <a:pPr marL="342900" indent="-342900" algn="just" fontAlgn="base">
              <a:spcBef>
                <a:spcPct val="20000"/>
              </a:spcBef>
              <a:spcAft>
                <a:spcPct val="0"/>
              </a:spcAft>
              <a:buClr>
                <a:schemeClr val="hlink"/>
              </a:buClr>
              <a:buFontTx/>
              <a:buChar char="•"/>
            </a:pPr>
            <a:r>
              <a:rPr lang="en-IN" dirty="0"/>
              <a:t>Primarily by periodontal pathogens.</a:t>
            </a:r>
          </a:p>
          <a:p>
            <a:pPr marL="342900" indent="-342900" algn="just" fontAlgn="base">
              <a:spcBef>
                <a:spcPct val="20000"/>
              </a:spcBef>
              <a:spcAft>
                <a:spcPct val="0"/>
              </a:spcAft>
              <a:buClr>
                <a:schemeClr val="hlink"/>
              </a:buClr>
              <a:buFontTx/>
              <a:buChar char="•"/>
            </a:pPr>
            <a:r>
              <a:rPr lang="en-IN" dirty="0"/>
              <a:t>Plaque</a:t>
            </a:r>
          </a:p>
          <a:p>
            <a:pPr marL="342900" indent="-342900" algn="just" fontAlgn="base">
              <a:spcBef>
                <a:spcPct val="20000"/>
              </a:spcBef>
              <a:spcAft>
                <a:spcPct val="0"/>
              </a:spcAft>
              <a:buClr>
                <a:schemeClr val="hlink"/>
              </a:buClr>
              <a:buFontTx/>
              <a:buChar char="•"/>
            </a:pPr>
            <a:r>
              <a:rPr lang="en-IN" dirty="0"/>
              <a:t>Calculus</a:t>
            </a:r>
          </a:p>
          <a:p>
            <a:pPr marL="342900" indent="-342900" algn="just" fontAlgn="base">
              <a:spcBef>
                <a:spcPct val="20000"/>
              </a:spcBef>
              <a:spcAft>
                <a:spcPct val="0"/>
              </a:spcAft>
              <a:buClr>
                <a:schemeClr val="hlink"/>
              </a:buClr>
              <a:buFontTx/>
              <a:buChar char="•"/>
            </a:pPr>
            <a:r>
              <a:rPr lang="en-IN" dirty="0"/>
              <a:t>Trauma from occlusion</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Primary Periodontal Lesions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304800" y="12954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Causes </a:t>
            </a:r>
            <a:endParaRPr lang="en-IN" sz="2000" b="1" kern="0" dirty="0">
              <a:solidFill>
                <a:schemeClr val="bg1"/>
              </a:solidFill>
            </a:endParaRPr>
          </a:p>
        </p:txBody>
      </p:sp>
      <p:sp>
        <p:nvSpPr>
          <p:cNvPr id="6" name="Rectangle 5"/>
          <p:cNvSpPr/>
          <p:nvPr/>
        </p:nvSpPr>
        <p:spPr bwMode="auto">
          <a:xfrm>
            <a:off x="304800" y="2819400"/>
            <a:ext cx="1905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Clinical features </a:t>
            </a:r>
            <a:endParaRPr lang="en-IN" sz="2000" b="1" kern="0" dirty="0">
              <a:solidFill>
                <a:schemeClr val="bg1"/>
              </a:solidFill>
            </a:endParaRPr>
          </a:p>
        </p:txBody>
      </p:sp>
      <p:pic>
        <p:nvPicPr>
          <p:cNvPr id="794626" name="Picture 2"/>
          <p:cNvPicPr>
            <a:picLocks noChangeAspect="1" noChangeArrowheads="1"/>
          </p:cNvPicPr>
          <p:nvPr/>
        </p:nvPicPr>
        <p:blipFill>
          <a:blip r:embed="rId3"/>
          <a:srcRect/>
          <a:stretch>
            <a:fillRect/>
          </a:stretch>
        </p:blipFill>
        <p:spPr bwMode="auto">
          <a:xfrm>
            <a:off x="6724650" y="762000"/>
            <a:ext cx="2419350" cy="29908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3200400" y="1371600"/>
            <a:ext cx="5181600" cy="1752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t>Osseous defects of periodontal origin appear along the lateral aspects of roots &amp; in furcation areas.</a:t>
            </a:r>
          </a:p>
          <a:p>
            <a:pPr marL="342900" indent="-342900" algn="just" fontAlgn="base">
              <a:spcBef>
                <a:spcPct val="20000"/>
              </a:spcBef>
              <a:spcAft>
                <a:spcPct val="0"/>
              </a:spcAft>
              <a:buClr>
                <a:schemeClr val="hlink"/>
              </a:buClr>
              <a:buFontTx/>
              <a:buChar char="•"/>
            </a:pPr>
            <a:r>
              <a:rPr lang="en-US" dirty="0"/>
              <a:t>Generalized vertical &amp; horizontal bone loss.</a:t>
            </a:r>
            <a:endParaRPr lang="en-IN" dirty="0"/>
          </a:p>
        </p:txBody>
      </p:sp>
      <p:sp>
        <p:nvSpPr>
          <p:cNvPr id="13" name="Rectangle 12"/>
          <p:cNvSpPr/>
          <p:nvPr/>
        </p:nvSpPr>
        <p:spPr bwMode="auto">
          <a:xfrm>
            <a:off x="533400" y="6096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Vitality  </a:t>
            </a:r>
            <a:endParaRPr lang="en-IN" sz="2000" b="1" kern="0" dirty="0">
              <a:solidFill>
                <a:schemeClr val="bg1"/>
              </a:solidFill>
            </a:endParaRPr>
          </a:p>
        </p:txBody>
      </p:sp>
      <p:sp>
        <p:nvSpPr>
          <p:cNvPr id="6" name="Content Placeholder 3"/>
          <p:cNvSpPr txBox="1">
            <a:spLocks/>
          </p:cNvSpPr>
          <p:nvPr/>
        </p:nvSpPr>
        <p:spPr bwMode="auto">
          <a:xfrm>
            <a:off x="1828800" y="381000"/>
            <a:ext cx="6096000" cy="838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t>Positive response indicating vital pulp</a:t>
            </a:r>
          </a:p>
        </p:txBody>
      </p:sp>
      <p:sp>
        <p:nvSpPr>
          <p:cNvPr id="7" name="Rectangle 6"/>
          <p:cNvSpPr/>
          <p:nvPr/>
        </p:nvSpPr>
        <p:spPr bwMode="auto">
          <a:xfrm>
            <a:off x="533400" y="1752600"/>
            <a:ext cx="2590800" cy="6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Radiographic </a:t>
            </a:r>
          </a:p>
          <a:p>
            <a:pPr marL="342900" lvl="0" indent="-342900" algn="ctr" fontAlgn="base">
              <a:spcBef>
                <a:spcPct val="20000"/>
              </a:spcBef>
              <a:spcAft>
                <a:spcPct val="0"/>
              </a:spcAft>
              <a:buClr>
                <a:schemeClr val="hlink"/>
              </a:buClr>
              <a:defRPr/>
            </a:pPr>
            <a:r>
              <a:rPr lang="en-US" sz="2000" b="1" kern="0" dirty="0">
                <a:solidFill>
                  <a:schemeClr val="bg1"/>
                </a:solidFill>
              </a:rPr>
              <a:t>Features  </a:t>
            </a:r>
            <a:endParaRPr lang="en-IN" sz="2000" b="1" kern="0" dirty="0">
              <a:solidFill>
                <a:schemeClr val="bg1"/>
              </a:solidFill>
            </a:endParaRPr>
          </a:p>
        </p:txBody>
      </p:sp>
      <p:sp>
        <p:nvSpPr>
          <p:cNvPr id="10" name="Rectangle 9"/>
          <p:cNvSpPr/>
          <p:nvPr/>
        </p:nvSpPr>
        <p:spPr bwMode="auto">
          <a:xfrm>
            <a:off x="533400" y="3352800"/>
            <a:ext cx="1600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Treatment </a:t>
            </a:r>
            <a:endParaRPr lang="en-IN" sz="2000" b="1" kern="0" dirty="0">
              <a:solidFill>
                <a:schemeClr val="bg1"/>
              </a:solidFill>
            </a:endParaRPr>
          </a:p>
        </p:txBody>
      </p:sp>
      <p:sp>
        <p:nvSpPr>
          <p:cNvPr id="11" name="Content Placeholder 3"/>
          <p:cNvSpPr txBox="1">
            <a:spLocks/>
          </p:cNvSpPr>
          <p:nvPr/>
        </p:nvSpPr>
        <p:spPr bwMode="auto">
          <a:xfrm>
            <a:off x="2362200" y="3276600"/>
            <a:ext cx="5943600" cy="1752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Treatment is only periodontal therapy</a:t>
            </a:r>
          </a:p>
          <a:p>
            <a:pPr marL="342900" indent="-342900" algn="just" fontAlgn="base">
              <a:spcBef>
                <a:spcPct val="20000"/>
              </a:spcBef>
              <a:spcAft>
                <a:spcPct val="0"/>
              </a:spcAft>
              <a:buClr>
                <a:schemeClr val="hlink"/>
              </a:buClr>
              <a:buFontTx/>
              <a:buChar char="•"/>
            </a:pPr>
            <a:r>
              <a:rPr lang="en-IN" dirty="0"/>
              <a:t>Depends on the extent of the periodontal disease and the patient’s ability to comply with potential long term treatment and maintenance therapy.</a:t>
            </a:r>
          </a:p>
        </p:txBody>
      </p:sp>
      <p:sp>
        <p:nvSpPr>
          <p:cNvPr id="12" name="Rectangle 11"/>
          <p:cNvSpPr/>
          <p:nvPr/>
        </p:nvSpPr>
        <p:spPr bwMode="auto">
          <a:xfrm>
            <a:off x="533400" y="5257800"/>
            <a:ext cx="1600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Prognosis  </a:t>
            </a:r>
            <a:endParaRPr lang="en-IN" sz="2000" b="1" kern="0" dirty="0">
              <a:solidFill>
                <a:schemeClr val="bg1"/>
              </a:solidFill>
            </a:endParaRPr>
          </a:p>
        </p:txBody>
      </p:sp>
      <p:sp>
        <p:nvSpPr>
          <p:cNvPr id="14" name="Content Placeholder 3"/>
          <p:cNvSpPr txBox="1">
            <a:spLocks/>
          </p:cNvSpPr>
          <p:nvPr/>
        </p:nvSpPr>
        <p:spPr bwMode="auto">
          <a:xfrm>
            <a:off x="2286000" y="4953000"/>
            <a:ext cx="6096000" cy="1371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t>Depends on the outcome of the periodontal therapy and care must be taken not to devitalize the pulp during deep therapy.</a:t>
            </a:r>
          </a:p>
        </p:txBody>
      </p:sp>
    </p:spTree>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152400" y="1676400"/>
            <a:ext cx="6324600" cy="2971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endParaRPr lang="en-IN" dirty="0"/>
          </a:p>
          <a:p>
            <a:pPr marL="342900" indent="-342900" algn="just" fontAlgn="base">
              <a:spcBef>
                <a:spcPct val="20000"/>
              </a:spcBef>
              <a:spcAft>
                <a:spcPct val="0"/>
              </a:spcAft>
              <a:buClr>
                <a:schemeClr val="hlink"/>
              </a:buClr>
              <a:buFontTx/>
              <a:buChar char="•"/>
            </a:pPr>
            <a:r>
              <a:rPr lang="en-IN" dirty="0"/>
              <a:t>Treatment of periodontal disease can also lead to secondary endodontic involvement. </a:t>
            </a:r>
          </a:p>
          <a:p>
            <a:pPr marL="342900" indent="-342900" algn="just" fontAlgn="base">
              <a:spcBef>
                <a:spcPct val="20000"/>
              </a:spcBef>
              <a:spcAft>
                <a:spcPct val="0"/>
              </a:spcAft>
              <a:buClr>
                <a:schemeClr val="hlink"/>
              </a:buClr>
              <a:buFontTx/>
              <a:buChar char="•"/>
            </a:pPr>
            <a:r>
              <a:rPr lang="en-IN" dirty="0"/>
              <a:t>Lateral canals and dentinal tubules may be opened to the oral environment by curettage, scaling, or surgical flap procedures.</a:t>
            </a:r>
          </a:p>
          <a:p>
            <a:pPr marL="342900" indent="-342900" algn="just" fontAlgn="base">
              <a:spcBef>
                <a:spcPct val="20000"/>
              </a:spcBef>
              <a:spcAft>
                <a:spcPct val="0"/>
              </a:spcAft>
              <a:buClr>
                <a:schemeClr val="hlink"/>
              </a:buClr>
              <a:buFontTx/>
              <a:buChar char="•"/>
            </a:pPr>
            <a:r>
              <a:rPr lang="en-IN" dirty="0"/>
              <a:t>A strong correlation between the presence of microorganisms in root canals and their presence in periodontal pockets of advanced periodontitis has been demonstrated, indicating that similar pathogens may be involved in both diseases.</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solidFill>
                  <a:schemeClr val="bg2"/>
                </a:solidFill>
                <a:effectLst>
                  <a:outerShdw blurRad="38100" dist="38100" dir="2700000" algn="tl">
                    <a:srgbClr val="000000"/>
                  </a:outerShdw>
                </a:effectLst>
                <a:latin typeface="+mj-lt"/>
                <a:ea typeface="+mj-ea"/>
                <a:cs typeface="+mj-cs"/>
              </a:rPr>
              <a:t>Primary Periodontal Lesions with secondary Endodontic involvement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28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304800" y="12954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Causes </a:t>
            </a:r>
            <a:endParaRPr lang="en-IN" sz="2000" b="1" kern="0" dirty="0">
              <a:solidFill>
                <a:schemeClr val="bg1"/>
              </a:solidFill>
            </a:endParaRPr>
          </a:p>
        </p:txBody>
      </p:sp>
      <p:pic>
        <p:nvPicPr>
          <p:cNvPr id="795650" name="Picture 2"/>
          <p:cNvPicPr>
            <a:picLocks noChangeAspect="1" noChangeArrowheads="1"/>
          </p:cNvPicPr>
          <p:nvPr/>
        </p:nvPicPr>
        <p:blipFill>
          <a:blip r:embed="rId3"/>
          <a:srcRect/>
          <a:stretch>
            <a:fillRect/>
          </a:stretch>
        </p:blipFill>
        <p:spPr bwMode="auto">
          <a:xfrm>
            <a:off x="6600825" y="838200"/>
            <a:ext cx="2543175" cy="3143250"/>
          </a:xfrm>
          <a:prstGeom prst="rect">
            <a:avLst/>
          </a:prstGeom>
          <a:noFill/>
          <a:ln w="9525">
            <a:noFill/>
            <a:miter lim="800000"/>
            <a:headEnd/>
            <a:tailEnd/>
          </a:ln>
          <a:effectLst/>
        </p:spPr>
      </p:pic>
      <p:sp>
        <p:nvSpPr>
          <p:cNvPr id="7" name="Rectangle 6"/>
          <p:cNvSpPr/>
          <p:nvPr/>
        </p:nvSpPr>
        <p:spPr bwMode="auto">
          <a:xfrm>
            <a:off x="1447800" y="5638800"/>
            <a:ext cx="6629400" cy="457200"/>
          </a:xfrm>
          <a:prstGeom prst="rect">
            <a:avLst/>
          </a:prstGeom>
          <a:solidFill>
            <a:srgbClr val="CCFF99"/>
          </a:solidFill>
          <a:ln w="12700" cap="flat" cmpd="dbl"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i="1" kern="0" dirty="0">
                <a:solidFill>
                  <a:schemeClr val="accent4">
                    <a:lumMod val="10000"/>
                  </a:schemeClr>
                </a:solidFill>
              </a:rPr>
              <a:t>Most difficult diagnostic lesion</a:t>
            </a:r>
            <a:endParaRPr lang="en-IN" sz="2000" b="1" i="1" kern="0"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tent Placeholder 3"/>
          <p:cNvSpPr txBox="1">
            <a:spLocks/>
          </p:cNvSpPr>
          <p:nvPr/>
        </p:nvSpPr>
        <p:spPr bwMode="auto">
          <a:xfrm>
            <a:off x="381000" y="762000"/>
            <a:ext cx="8458200" cy="2438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pPr>
            <a:r>
              <a:rPr lang="en-IN" dirty="0"/>
              <a:t> </a:t>
            </a:r>
          </a:p>
          <a:p>
            <a:pPr marL="342900" indent="-342900" algn="just" fontAlgn="base">
              <a:spcBef>
                <a:spcPct val="20000"/>
              </a:spcBef>
              <a:spcAft>
                <a:spcPct val="0"/>
              </a:spcAft>
              <a:buClr>
                <a:schemeClr val="hlink"/>
              </a:buClr>
              <a:buFontTx/>
              <a:buChar char="•"/>
            </a:pPr>
            <a:r>
              <a:rPr lang="en-IN" dirty="0"/>
              <a:t>Deep pockets.</a:t>
            </a:r>
          </a:p>
          <a:p>
            <a:pPr marL="342900" indent="-342900" algn="just" fontAlgn="base">
              <a:spcBef>
                <a:spcPct val="20000"/>
              </a:spcBef>
              <a:spcAft>
                <a:spcPct val="0"/>
              </a:spcAft>
              <a:buClr>
                <a:schemeClr val="hlink"/>
              </a:buClr>
              <a:buFontTx/>
              <a:buChar char="•"/>
            </a:pPr>
            <a:r>
              <a:rPr lang="en-IN" dirty="0"/>
              <a:t>History of extensive periodontal disease.</a:t>
            </a:r>
          </a:p>
          <a:p>
            <a:pPr marL="342900" indent="-342900" algn="just" fontAlgn="base">
              <a:spcBef>
                <a:spcPct val="20000"/>
              </a:spcBef>
              <a:spcAft>
                <a:spcPct val="0"/>
              </a:spcAft>
              <a:buClr>
                <a:schemeClr val="hlink"/>
              </a:buClr>
              <a:buFontTx/>
              <a:buChar char="•"/>
            </a:pPr>
            <a:r>
              <a:rPr lang="en-IN" dirty="0"/>
              <a:t>Various degrees of mobility.</a:t>
            </a:r>
          </a:p>
          <a:p>
            <a:pPr marL="342900" indent="-342900" algn="just" fontAlgn="base">
              <a:spcBef>
                <a:spcPct val="20000"/>
              </a:spcBef>
              <a:spcAft>
                <a:spcPct val="0"/>
              </a:spcAft>
              <a:buClr>
                <a:schemeClr val="hlink"/>
              </a:buClr>
              <a:buFontTx/>
              <a:buChar char="•"/>
            </a:pPr>
            <a:r>
              <a:rPr lang="en-IN" dirty="0"/>
              <a:t>Plaque, calculus and soft tissue inflammation.</a:t>
            </a:r>
          </a:p>
          <a:p>
            <a:pPr marL="342900" indent="-342900" algn="just" fontAlgn="base">
              <a:spcBef>
                <a:spcPct val="20000"/>
              </a:spcBef>
              <a:spcAft>
                <a:spcPct val="0"/>
              </a:spcAft>
              <a:buClr>
                <a:schemeClr val="hlink"/>
              </a:buClr>
              <a:buFontTx/>
              <a:buChar char="•"/>
            </a:pPr>
            <a:r>
              <a:rPr lang="en-IN" dirty="0"/>
              <a:t>When the pulp becomes involved the patient reports accentuated pain and clinical signs of pulpal disease.</a:t>
            </a:r>
          </a:p>
          <a:p>
            <a:pPr marL="342900" indent="-342900" algn="just" fontAlgn="base">
              <a:spcBef>
                <a:spcPct val="20000"/>
              </a:spcBef>
              <a:spcAft>
                <a:spcPct val="0"/>
              </a:spcAft>
              <a:buClr>
                <a:schemeClr val="hlink"/>
              </a:buClr>
              <a:buFontTx/>
              <a:buChar char="•"/>
            </a:pPr>
            <a:endParaRPr lang="en-IN" dirty="0"/>
          </a:p>
        </p:txBody>
      </p:sp>
      <p:sp>
        <p:nvSpPr>
          <p:cNvPr id="13" name="Rectangle 12"/>
          <p:cNvSpPr/>
          <p:nvPr/>
        </p:nvSpPr>
        <p:spPr bwMode="auto">
          <a:xfrm>
            <a:off x="533400" y="32766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Vitality  </a:t>
            </a:r>
            <a:endParaRPr lang="en-IN" sz="2000" b="1" kern="0" dirty="0">
              <a:solidFill>
                <a:schemeClr val="bg1"/>
              </a:solidFill>
            </a:endParaRPr>
          </a:p>
        </p:txBody>
      </p:sp>
      <p:sp>
        <p:nvSpPr>
          <p:cNvPr id="6" name="Content Placeholder 3"/>
          <p:cNvSpPr txBox="1">
            <a:spLocks/>
          </p:cNvSpPr>
          <p:nvPr/>
        </p:nvSpPr>
        <p:spPr bwMode="auto">
          <a:xfrm>
            <a:off x="1828800" y="2971800"/>
            <a:ext cx="6934200" cy="2514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chemeClr val="hlink"/>
              </a:buClr>
              <a:buSzTx/>
              <a:tabLst/>
              <a:defRPr/>
            </a:pPr>
            <a:endParaRPr kumimoji="0" lang="en-US" b="0" i="0" u="none" strike="noStrike" kern="0" cap="none" spc="0" normalizeH="0" baseline="0" noProof="0" dirty="0">
              <a:ln>
                <a:noFill/>
              </a:ln>
              <a:solidFill>
                <a:schemeClr val="tx1"/>
              </a:solidFill>
              <a:effectLst/>
              <a:uLnTx/>
              <a:uFillTx/>
              <a:latin typeface="+mn-lt"/>
              <a:ea typeface="+mn-ea"/>
              <a:cs typeface="+mn-cs"/>
            </a:endParaRPr>
          </a:p>
          <a:p>
            <a:pPr marL="342900" indent="-342900" algn="just" fontAlgn="base">
              <a:spcBef>
                <a:spcPct val="20000"/>
              </a:spcBef>
              <a:spcAft>
                <a:spcPct val="0"/>
              </a:spcAft>
              <a:buClr>
                <a:schemeClr val="hlink"/>
              </a:buClr>
              <a:buFontTx/>
              <a:buChar char="•"/>
            </a:pPr>
            <a:r>
              <a:rPr lang="en-IN" dirty="0"/>
              <a:t>Effect of progressive periodontitis on the vitality of the pulp is controversial.</a:t>
            </a:r>
          </a:p>
          <a:p>
            <a:pPr marL="342900" indent="-342900" algn="just" fontAlgn="base">
              <a:spcBef>
                <a:spcPct val="20000"/>
              </a:spcBef>
              <a:spcAft>
                <a:spcPct val="0"/>
              </a:spcAft>
              <a:buClr>
                <a:schemeClr val="hlink"/>
              </a:buClr>
              <a:buFontTx/>
              <a:buChar char="•"/>
            </a:pPr>
            <a:r>
              <a:rPr lang="en-IN" dirty="0"/>
              <a:t>As long as the </a:t>
            </a:r>
            <a:r>
              <a:rPr lang="en-IN" dirty="0" err="1"/>
              <a:t>neuro</a:t>
            </a:r>
            <a:r>
              <a:rPr lang="en-IN" dirty="0"/>
              <a:t>-vascular supply of the pulp remains intact, prospects for survival are good. If lost to periodontal disease, pulpal necrosis is about to occur.</a:t>
            </a:r>
          </a:p>
          <a:p>
            <a:pPr marL="342900" indent="-342900" algn="just" fontAlgn="base">
              <a:spcBef>
                <a:spcPct val="20000"/>
              </a:spcBef>
              <a:spcAft>
                <a:spcPct val="0"/>
              </a:spcAft>
              <a:buClr>
                <a:schemeClr val="hlink"/>
              </a:buClr>
              <a:buFontTx/>
              <a:buChar char="•"/>
            </a:pPr>
            <a:r>
              <a:rPr lang="en-IN" dirty="0"/>
              <a:t>Once the pulp becomes involved, pulp tests will confirm pulpal necrosis.</a:t>
            </a:r>
          </a:p>
        </p:txBody>
      </p:sp>
      <p:sp>
        <p:nvSpPr>
          <p:cNvPr id="15" name="Rectangle 14"/>
          <p:cNvSpPr/>
          <p:nvPr/>
        </p:nvSpPr>
        <p:spPr bwMode="auto">
          <a:xfrm>
            <a:off x="457200" y="381000"/>
            <a:ext cx="1905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Clinical features </a:t>
            </a:r>
            <a:endParaRPr lang="en-IN" sz="2000" b="1" kern="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p:cNvSpPr/>
          <p:nvPr/>
        </p:nvSpPr>
        <p:spPr bwMode="auto">
          <a:xfrm>
            <a:off x="6934200" y="5867400"/>
            <a:ext cx="1905000" cy="762000"/>
          </a:xfrm>
          <a:prstGeom prst="ellipse">
            <a:avLst/>
          </a:prstGeom>
          <a:solidFill>
            <a:schemeClr val="bg1"/>
          </a:solid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4" name="Content Placeholder 3"/>
          <p:cNvSpPr>
            <a:spLocks noGrp="1"/>
          </p:cNvSpPr>
          <p:nvPr>
            <p:ph idx="1"/>
          </p:nvPr>
        </p:nvSpPr>
        <p:spPr>
          <a:xfrm>
            <a:off x="457200" y="1600200"/>
            <a:ext cx="8229600" cy="3962400"/>
          </a:xfrm>
          <a:solidFill>
            <a:schemeClr val="bg1">
              <a:alpha val="65000"/>
            </a:schemeClr>
          </a:solidFill>
        </p:spPr>
        <p:txBody>
          <a:bodyPr/>
          <a:lstStyle/>
          <a:p>
            <a:pPr algn="just"/>
            <a:r>
              <a:rPr lang="en-US" sz="2400" dirty="0">
                <a:effectLst/>
              </a:rPr>
              <a:t>Type I    – primary endodontic lesions</a:t>
            </a:r>
          </a:p>
          <a:p>
            <a:pPr algn="just"/>
            <a:r>
              <a:rPr lang="en-US" sz="2400" dirty="0">
                <a:effectLst/>
              </a:rPr>
              <a:t>Type II   – primary endodontic lesions with secondary </a:t>
            </a:r>
          </a:p>
          <a:p>
            <a:pPr algn="just">
              <a:buNone/>
            </a:pPr>
            <a:r>
              <a:rPr lang="en-US" sz="2400" dirty="0">
                <a:effectLst/>
              </a:rPr>
              <a:t>                        periodontal  involvement</a:t>
            </a:r>
          </a:p>
          <a:p>
            <a:pPr algn="just"/>
            <a:r>
              <a:rPr lang="en-US" sz="2400" dirty="0">
                <a:effectLst/>
              </a:rPr>
              <a:t>Type III  – primary periodontal lesions</a:t>
            </a:r>
          </a:p>
          <a:p>
            <a:pPr algn="just"/>
            <a:r>
              <a:rPr lang="en-US" sz="2400" dirty="0">
                <a:effectLst/>
              </a:rPr>
              <a:t>Type IV  – primary periodontal lesions with secondary   </a:t>
            </a:r>
          </a:p>
          <a:p>
            <a:pPr algn="just">
              <a:buNone/>
            </a:pPr>
            <a:r>
              <a:rPr lang="en-US" sz="2400" dirty="0">
                <a:effectLst/>
              </a:rPr>
              <a:t>                        endodontic  involvement</a:t>
            </a:r>
          </a:p>
          <a:p>
            <a:pPr algn="just"/>
            <a:r>
              <a:rPr lang="en-US" sz="2400" dirty="0">
                <a:effectLst/>
              </a:rPr>
              <a:t>Type V   – true combined lesions</a:t>
            </a:r>
            <a:endParaRPr lang="en-IN" sz="2400" dirty="0">
              <a:effectLst/>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0"/>
            <a:ext cx="84582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solidFill>
                  <a:schemeClr val="bg2"/>
                </a:solidFill>
                <a:effectLst>
                  <a:outerShdw blurRad="38100" dist="38100" dir="2700000" algn="tl">
                    <a:srgbClr val="000000">
                      <a:alpha val="43137"/>
                    </a:srgbClr>
                  </a:outerShdw>
                </a:effectLst>
                <a:latin typeface="+mj-lt"/>
                <a:ea typeface="+mj-ea"/>
                <a:cs typeface="+mj-cs"/>
              </a:rPr>
              <a:t>According to Simon, Glick &amp; Frank – based on etiology (1972)</a:t>
            </a:r>
            <a:endParaRPr kumimoji="0" lang="en-IN" sz="2800" b="1"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010400" y="5943600"/>
            <a:ext cx="1752600" cy="649188"/>
          </a:xfrm>
          <a:prstGeom prst="ellipse">
            <a:avLst/>
          </a:prstGeom>
          <a:solidFill>
            <a:srgbClr val="99FF99"/>
          </a:solidFill>
          <a:ln w="31750" cmpd="dbl">
            <a:solidFill>
              <a:schemeClr val="accent1"/>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b="1" dirty="0">
                <a:solidFill>
                  <a:schemeClr val="accent4">
                    <a:lumMod val="10000"/>
                  </a:schemeClr>
                </a:solidFill>
              </a:rPr>
              <a:t>Cohen </a:t>
            </a:r>
            <a:endParaRPr lang="en-IN" sz="2400" b="1"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3200400" y="685800"/>
            <a:ext cx="5181600" cy="990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dirty="0"/>
              <a:t>Wider ligament space present coronally.</a:t>
            </a:r>
          </a:p>
          <a:p>
            <a:pPr marL="342900" indent="-342900" algn="just" fontAlgn="base">
              <a:spcBef>
                <a:spcPct val="20000"/>
              </a:spcBef>
              <a:spcAft>
                <a:spcPct val="0"/>
              </a:spcAft>
              <a:buClr>
                <a:schemeClr val="hlink"/>
              </a:buClr>
              <a:buFontTx/>
              <a:buChar char="•"/>
            </a:pPr>
            <a:r>
              <a:rPr lang="en-US" dirty="0"/>
              <a:t>Absence of caries/ restorations</a:t>
            </a:r>
            <a:endParaRPr lang="en-IN" dirty="0"/>
          </a:p>
          <a:p>
            <a:pPr marL="342900" indent="-342900" algn="just" fontAlgn="base">
              <a:spcBef>
                <a:spcPct val="20000"/>
              </a:spcBef>
              <a:spcAft>
                <a:spcPct val="0"/>
              </a:spcAft>
              <a:buClr>
                <a:schemeClr val="hlink"/>
              </a:buClr>
              <a:buFontTx/>
              <a:buChar char="•"/>
            </a:pPr>
            <a:endParaRPr lang="en-IN" dirty="0"/>
          </a:p>
        </p:txBody>
      </p:sp>
      <p:sp>
        <p:nvSpPr>
          <p:cNvPr id="7" name="Rectangle 6"/>
          <p:cNvSpPr/>
          <p:nvPr/>
        </p:nvSpPr>
        <p:spPr bwMode="auto">
          <a:xfrm>
            <a:off x="457200" y="609600"/>
            <a:ext cx="2590800" cy="6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Radiographic </a:t>
            </a:r>
          </a:p>
          <a:p>
            <a:pPr marL="342900" lvl="0" indent="-342900" algn="ctr" fontAlgn="base">
              <a:spcBef>
                <a:spcPct val="20000"/>
              </a:spcBef>
              <a:spcAft>
                <a:spcPct val="0"/>
              </a:spcAft>
              <a:buClr>
                <a:schemeClr val="hlink"/>
              </a:buClr>
              <a:defRPr/>
            </a:pPr>
            <a:r>
              <a:rPr lang="en-US" sz="2000" b="1" kern="0" dirty="0">
                <a:solidFill>
                  <a:schemeClr val="bg1"/>
                </a:solidFill>
              </a:rPr>
              <a:t>Features  </a:t>
            </a:r>
            <a:endParaRPr lang="en-IN" sz="2000" b="1" kern="0" dirty="0">
              <a:solidFill>
                <a:schemeClr val="bg1"/>
              </a:solidFill>
            </a:endParaRPr>
          </a:p>
        </p:txBody>
      </p:sp>
      <p:sp>
        <p:nvSpPr>
          <p:cNvPr id="10" name="Rectangle 9"/>
          <p:cNvSpPr/>
          <p:nvPr/>
        </p:nvSpPr>
        <p:spPr bwMode="auto">
          <a:xfrm>
            <a:off x="533400" y="2362200"/>
            <a:ext cx="1600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Treatment </a:t>
            </a:r>
            <a:endParaRPr lang="en-IN" sz="2000" b="1" kern="0" dirty="0">
              <a:solidFill>
                <a:schemeClr val="bg1"/>
              </a:solidFill>
            </a:endParaRPr>
          </a:p>
        </p:txBody>
      </p:sp>
      <p:sp>
        <p:nvSpPr>
          <p:cNvPr id="11" name="Content Placeholder 3"/>
          <p:cNvSpPr txBox="1">
            <a:spLocks/>
          </p:cNvSpPr>
          <p:nvPr/>
        </p:nvSpPr>
        <p:spPr bwMode="auto">
          <a:xfrm>
            <a:off x="2362200" y="2209800"/>
            <a:ext cx="6019800" cy="1524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dirty="0"/>
              <a:t>Both endodontic and periodontal treatment required.</a:t>
            </a:r>
            <a:endParaRPr lang="en-IN" dirty="0"/>
          </a:p>
          <a:p>
            <a:pPr marL="342900" indent="-342900" algn="just" fontAlgn="base">
              <a:spcBef>
                <a:spcPct val="20000"/>
              </a:spcBef>
              <a:spcAft>
                <a:spcPct val="0"/>
              </a:spcAft>
              <a:buClr>
                <a:schemeClr val="hlink"/>
              </a:buClr>
              <a:buFontTx/>
              <a:buChar char="•"/>
            </a:pPr>
            <a:r>
              <a:rPr lang="en-IN" dirty="0"/>
              <a:t>The endodontic treatment should be completed first because the toxic reservoir in the root canal will continue to abort the desired periodontal healing.</a:t>
            </a:r>
          </a:p>
        </p:txBody>
      </p:sp>
      <p:sp>
        <p:nvSpPr>
          <p:cNvPr id="12" name="Rectangle 11"/>
          <p:cNvSpPr/>
          <p:nvPr/>
        </p:nvSpPr>
        <p:spPr bwMode="auto">
          <a:xfrm>
            <a:off x="533400" y="4343400"/>
            <a:ext cx="1600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Prognosis  </a:t>
            </a:r>
            <a:endParaRPr lang="en-IN" sz="2000" b="1" kern="0" dirty="0">
              <a:solidFill>
                <a:schemeClr val="bg1"/>
              </a:solidFill>
            </a:endParaRPr>
          </a:p>
        </p:txBody>
      </p:sp>
      <p:sp>
        <p:nvSpPr>
          <p:cNvPr id="14" name="Content Placeholder 3"/>
          <p:cNvSpPr txBox="1">
            <a:spLocks/>
          </p:cNvSpPr>
          <p:nvPr/>
        </p:nvSpPr>
        <p:spPr bwMode="auto">
          <a:xfrm>
            <a:off x="2286000" y="4038600"/>
            <a:ext cx="6400800" cy="2590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Prognosis in these cases of primary periodontal etiology is not as good as when the primary lesion is endodontic because a periodontal therapy has a much more guarded prognosis than endodontic therapy.</a:t>
            </a:r>
          </a:p>
          <a:p>
            <a:pPr marL="342900" indent="-342900" algn="just" fontAlgn="base">
              <a:spcBef>
                <a:spcPct val="20000"/>
              </a:spcBef>
              <a:spcAft>
                <a:spcPct val="0"/>
              </a:spcAft>
              <a:buClr>
                <a:schemeClr val="hlink"/>
              </a:buClr>
              <a:buFontTx/>
              <a:buChar char="•"/>
            </a:pPr>
            <a:r>
              <a:rPr lang="en-IN" dirty="0"/>
              <a:t>In single-rooted teeth – poor prognosis. </a:t>
            </a:r>
          </a:p>
          <a:p>
            <a:pPr marL="342900" indent="-342900" algn="just" fontAlgn="base">
              <a:spcBef>
                <a:spcPct val="20000"/>
              </a:spcBef>
              <a:spcAft>
                <a:spcPct val="0"/>
              </a:spcAft>
              <a:buClr>
                <a:schemeClr val="hlink"/>
              </a:buClr>
              <a:buFontTx/>
              <a:buChar char="•"/>
            </a:pPr>
            <a:r>
              <a:rPr lang="en-IN" dirty="0"/>
              <a:t>In molar teeth – prognosis may be better as not all the roots may undergo the same loss of supporting tissues &amp; root resection can be considered as a treatment alternative.</a:t>
            </a:r>
          </a:p>
        </p:txBody>
      </p:sp>
    </p:spTree>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304800" y="1752600"/>
            <a:ext cx="8610600" cy="19050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In essence, both disease states exist but with different causative factors &amp; with no clinical evidence that either disease state has influenced the other. </a:t>
            </a:r>
          </a:p>
          <a:p>
            <a:pPr marL="342900" indent="-342900" algn="just" fontAlgn="base">
              <a:spcBef>
                <a:spcPct val="20000"/>
              </a:spcBef>
              <a:spcAft>
                <a:spcPct val="0"/>
              </a:spcAft>
              <a:buClr>
                <a:schemeClr val="hlink"/>
              </a:buClr>
              <a:buFontTx/>
              <a:buChar char="•"/>
            </a:pPr>
            <a:r>
              <a:rPr lang="en-IN" dirty="0"/>
              <a:t>It is formed when an endodontic disease progressing coronally joins with an infected periodontal pocket progressing apically.</a:t>
            </a:r>
          </a:p>
          <a:p>
            <a:pPr marL="342900" indent="-342900" algn="just" fontAlgn="base">
              <a:spcBef>
                <a:spcPct val="20000"/>
              </a:spcBef>
              <a:spcAft>
                <a:spcPct val="0"/>
              </a:spcAft>
              <a:buClr>
                <a:schemeClr val="hlink"/>
              </a:buClr>
              <a:buFontTx/>
              <a:buChar char="•"/>
            </a:pPr>
            <a:r>
              <a:rPr lang="en-IN" dirty="0"/>
              <a:t>The degree of attachment loss in this type of lesion is invariably large and the prognosis is guarded.</a:t>
            </a:r>
          </a:p>
          <a:p>
            <a:pPr marL="342900" indent="-342900" algn="just" fontAlgn="base">
              <a:spcBef>
                <a:spcPct val="20000"/>
              </a:spcBef>
              <a:spcAft>
                <a:spcPct val="0"/>
              </a:spcAft>
              <a:buClr>
                <a:schemeClr val="hlink"/>
              </a:buClr>
              <a:buFontTx/>
              <a:buChar cha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True Combined Lesions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304800" y="10668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Causes </a:t>
            </a:r>
            <a:endParaRPr lang="en-IN" sz="2000" b="1" kern="0" dirty="0">
              <a:solidFill>
                <a:schemeClr val="bg1"/>
              </a:solidFill>
            </a:endParaRPr>
          </a:p>
        </p:txBody>
      </p:sp>
      <p:pic>
        <p:nvPicPr>
          <p:cNvPr id="796675" name="Picture 3"/>
          <p:cNvPicPr>
            <a:picLocks noChangeAspect="1" noChangeArrowheads="1"/>
          </p:cNvPicPr>
          <p:nvPr/>
        </p:nvPicPr>
        <p:blipFill>
          <a:blip r:embed="rId3"/>
          <a:srcRect/>
          <a:stretch>
            <a:fillRect/>
          </a:stretch>
        </p:blipFill>
        <p:spPr bwMode="auto">
          <a:xfrm>
            <a:off x="3352800" y="3352800"/>
            <a:ext cx="3048000" cy="33528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tent Placeholder 3"/>
          <p:cNvSpPr txBox="1">
            <a:spLocks/>
          </p:cNvSpPr>
          <p:nvPr/>
        </p:nvSpPr>
        <p:spPr bwMode="auto">
          <a:xfrm>
            <a:off x="381000" y="1143000"/>
            <a:ext cx="8382000" cy="3505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These consist of </a:t>
            </a:r>
            <a:r>
              <a:rPr lang="en-IN" dirty="0">
                <a:solidFill>
                  <a:srgbClr val="00CC00"/>
                </a:solidFill>
              </a:rPr>
              <a:t>two concurrent lesions</a:t>
            </a:r>
            <a:r>
              <a:rPr lang="en-IN" dirty="0"/>
              <a:t>, one is an independent periapical lesion originating from a necrotic pulp and other is an independent periodontal lesion that has progressed apically towards the periapical lesion. </a:t>
            </a:r>
          </a:p>
          <a:p>
            <a:pPr marL="342900" indent="-342900" algn="just" fontAlgn="base">
              <a:spcBef>
                <a:spcPct val="20000"/>
              </a:spcBef>
              <a:spcAft>
                <a:spcPct val="0"/>
              </a:spcAft>
              <a:buClr>
                <a:schemeClr val="hlink"/>
              </a:buClr>
              <a:buFontTx/>
              <a:buChar char="•"/>
            </a:pPr>
            <a:r>
              <a:rPr lang="en-IN" dirty="0"/>
              <a:t>Depending on the stage of their development, lesions may or may not communicate.</a:t>
            </a:r>
          </a:p>
          <a:p>
            <a:pPr marL="342900" indent="-342900" algn="just" fontAlgn="base">
              <a:spcBef>
                <a:spcPct val="20000"/>
              </a:spcBef>
              <a:spcAft>
                <a:spcPct val="0"/>
              </a:spcAft>
              <a:buClr>
                <a:schemeClr val="hlink"/>
              </a:buClr>
              <a:buFontTx/>
              <a:buChar char="•"/>
            </a:pPr>
            <a:r>
              <a:rPr lang="en-IN" dirty="0"/>
              <a:t>The infrabony defect occurs when the two lesions meet and merge.</a:t>
            </a:r>
          </a:p>
          <a:p>
            <a:pPr marL="342900" indent="-342900" algn="just" fontAlgn="base">
              <a:spcBef>
                <a:spcPct val="20000"/>
              </a:spcBef>
              <a:spcAft>
                <a:spcPct val="0"/>
              </a:spcAft>
              <a:buClr>
                <a:schemeClr val="hlink"/>
              </a:buClr>
              <a:buFontTx/>
              <a:buChar char="•"/>
            </a:pPr>
            <a:r>
              <a:rPr lang="en-IN" dirty="0"/>
              <a:t>A new term "</a:t>
            </a:r>
            <a:r>
              <a:rPr lang="en-IN" dirty="0">
                <a:solidFill>
                  <a:srgbClr val="00CC00"/>
                </a:solidFill>
              </a:rPr>
              <a:t>concomitant pulpal-periodontal lesion</a:t>
            </a:r>
            <a:r>
              <a:rPr lang="en-IN" dirty="0"/>
              <a:t>" has given to those teeth which have both disease processes occurring but do not communicate. </a:t>
            </a:r>
            <a:r>
              <a:rPr lang="en-IN" b="1" dirty="0">
                <a:solidFill>
                  <a:schemeClr val="accent1"/>
                </a:solidFill>
              </a:rPr>
              <a:t>[Endodontic Topics 2006].</a:t>
            </a:r>
            <a:endParaRPr lang="en-IN" dirty="0"/>
          </a:p>
          <a:p>
            <a:pPr marL="342900" indent="-342900" algn="just" fontAlgn="base">
              <a:spcBef>
                <a:spcPct val="20000"/>
              </a:spcBef>
              <a:spcAft>
                <a:spcPct val="0"/>
              </a:spcAft>
              <a:buClr>
                <a:schemeClr val="hlink"/>
              </a:buClr>
              <a:buFontTx/>
              <a:buChar char="•"/>
            </a:pPr>
            <a:r>
              <a:rPr lang="en-IN" dirty="0"/>
              <a:t>A necrotic pulp or a failing endodontic treatment, plaque, calculus, periodontitis and a wide and conical periodontal pocket will be present in varying degrees.</a:t>
            </a:r>
          </a:p>
        </p:txBody>
      </p:sp>
      <p:sp>
        <p:nvSpPr>
          <p:cNvPr id="13" name="Rectangle 12"/>
          <p:cNvSpPr/>
          <p:nvPr/>
        </p:nvSpPr>
        <p:spPr bwMode="auto">
          <a:xfrm>
            <a:off x="533400" y="5029200"/>
            <a:ext cx="1219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Vitality  </a:t>
            </a:r>
            <a:endParaRPr lang="en-IN" sz="2000" b="1" kern="0" dirty="0">
              <a:solidFill>
                <a:schemeClr val="bg1"/>
              </a:solidFill>
            </a:endParaRPr>
          </a:p>
        </p:txBody>
      </p:sp>
      <p:sp>
        <p:nvSpPr>
          <p:cNvPr id="6" name="Content Placeholder 3"/>
          <p:cNvSpPr txBox="1">
            <a:spLocks/>
          </p:cNvSpPr>
          <p:nvPr/>
        </p:nvSpPr>
        <p:spPr bwMode="auto">
          <a:xfrm>
            <a:off x="1828800" y="5105400"/>
            <a:ext cx="6934200" cy="6858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Reveals confirmed pulpal necrosis.</a:t>
            </a:r>
          </a:p>
          <a:p>
            <a:pPr marL="342900" indent="-342900" algn="just" fontAlgn="base">
              <a:spcBef>
                <a:spcPct val="20000"/>
              </a:spcBef>
              <a:spcAft>
                <a:spcPct val="0"/>
              </a:spcAft>
              <a:buClr>
                <a:schemeClr val="hlink"/>
              </a:buClr>
              <a:buFontTx/>
              <a:buChar char="•"/>
            </a:pPr>
            <a:endParaRPr lang="en-IN" dirty="0"/>
          </a:p>
        </p:txBody>
      </p:sp>
      <p:sp>
        <p:nvSpPr>
          <p:cNvPr id="15" name="Rectangle 14"/>
          <p:cNvSpPr/>
          <p:nvPr/>
        </p:nvSpPr>
        <p:spPr bwMode="auto">
          <a:xfrm>
            <a:off x="457200" y="381000"/>
            <a:ext cx="1905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Clinical features </a:t>
            </a:r>
            <a:endParaRPr lang="en-IN" sz="2000" b="1" kern="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3200400" y="533400"/>
            <a:ext cx="5181600" cy="1752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dirty="0"/>
              <a:t>True combined – uniform widened periodontal space.</a:t>
            </a:r>
          </a:p>
          <a:p>
            <a:pPr marL="342900" indent="-342900" algn="just" fontAlgn="base">
              <a:spcBef>
                <a:spcPct val="20000"/>
              </a:spcBef>
              <a:spcAft>
                <a:spcPct val="0"/>
              </a:spcAft>
              <a:buClr>
                <a:schemeClr val="hlink"/>
              </a:buClr>
              <a:buFontTx/>
              <a:buChar char="•"/>
            </a:pPr>
            <a:r>
              <a:rPr lang="en-US" dirty="0"/>
              <a:t>Concomitant lesions – no communication between apical and coronal radiolucency</a:t>
            </a:r>
            <a:endParaRPr lang="en-IN" dirty="0"/>
          </a:p>
        </p:txBody>
      </p:sp>
      <p:sp>
        <p:nvSpPr>
          <p:cNvPr id="7" name="Rectangle 6"/>
          <p:cNvSpPr/>
          <p:nvPr/>
        </p:nvSpPr>
        <p:spPr bwMode="auto">
          <a:xfrm>
            <a:off x="457200" y="609600"/>
            <a:ext cx="2590800" cy="6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Radiographic </a:t>
            </a:r>
          </a:p>
          <a:p>
            <a:pPr marL="342900" lvl="0" indent="-342900" algn="ctr" fontAlgn="base">
              <a:spcBef>
                <a:spcPct val="20000"/>
              </a:spcBef>
              <a:spcAft>
                <a:spcPct val="0"/>
              </a:spcAft>
              <a:buClr>
                <a:schemeClr val="hlink"/>
              </a:buClr>
              <a:defRPr/>
            </a:pPr>
            <a:r>
              <a:rPr lang="en-US" sz="2000" b="1" kern="0" dirty="0">
                <a:solidFill>
                  <a:schemeClr val="bg1"/>
                </a:solidFill>
              </a:rPr>
              <a:t>Features  </a:t>
            </a:r>
            <a:endParaRPr lang="en-IN" sz="2000" b="1" kern="0" dirty="0">
              <a:solidFill>
                <a:schemeClr val="bg1"/>
              </a:solidFill>
            </a:endParaRPr>
          </a:p>
        </p:txBody>
      </p:sp>
      <p:sp>
        <p:nvSpPr>
          <p:cNvPr id="10" name="Rectangle 9"/>
          <p:cNvSpPr/>
          <p:nvPr/>
        </p:nvSpPr>
        <p:spPr bwMode="auto">
          <a:xfrm>
            <a:off x="533400" y="2362200"/>
            <a:ext cx="1600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Treatment </a:t>
            </a:r>
            <a:endParaRPr lang="en-IN" sz="2000" b="1" kern="0" dirty="0">
              <a:solidFill>
                <a:schemeClr val="bg1"/>
              </a:solidFill>
            </a:endParaRPr>
          </a:p>
        </p:txBody>
      </p:sp>
      <p:sp>
        <p:nvSpPr>
          <p:cNvPr id="11" name="Content Placeholder 3"/>
          <p:cNvSpPr txBox="1">
            <a:spLocks/>
          </p:cNvSpPr>
          <p:nvPr/>
        </p:nvSpPr>
        <p:spPr bwMode="auto">
          <a:xfrm>
            <a:off x="533400" y="3124200"/>
            <a:ext cx="8077200" cy="3276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US" dirty="0"/>
              <a:t>Both concomitant endodontic and periodontal treatment required.</a:t>
            </a:r>
          </a:p>
          <a:p>
            <a:pPr marL="342900" indent="-342900" algn="just" fontAlgn="base">
              <a:spcBef>
                <a:spcPct val="20000"/>
              </a:spcBef>
              <a:spcAft>
                <a:spcPct val="0"/>
              </a:spcAft>
              <a:buClr>
                <a:schemeClr val="hlink"/>
              </a:buClr>
              <a:buFontTx/>
              <a:buChar char="•"/>
            </a:pPr>
            <a:r>
              <a:rPr lang="en-IN" dirty="0"/>
              <a:t>In cases where periapical and periodontal lesions communicate, complete cleaning and obturation of the root canal system prevents egress of the irritants from the periapical lesion into the periodontal defect. </a:t>
            </a:r>
          </a:p>
          <a:p>
            <a:pPr marL="342900" indent="-342900" algn="just" fontAlgn="base">
              <a:spcBef>
                <a:spcPct val="20000"/>
              </a:spcBef>
              <a:spcAft>
                <a:spcPct val="0"/>
              </a:spcAft>
              <a:buClr>
                <a:schemeClr val="hlink"/>
              </a:buClr>
              <a:buFontTx/>
              <a:buChar char="•"/>
            </a:pPr>
            <a:r>
              <a:rPr lang="en-IN" dirty="0"/>
              <a:t>Then, the prognosis of the affected tooth then depends totally on the outcome of the periodontal therapy.</a:t>
            </a:r>
          </a:p>
          <a:p>
            <a:pPr marL="342900" indent="-342900" algn="just" fontAlgn="base">
              <a:spcBef>
                <a:spcPct val="20000"/>
              </a:spcBef>
              <a:spcAft>
                <a:spcPct val="0"/>
              </a:spcAft>
              <a:buClr>
                <a:schemeClr val="hlink"/>
              </a:buClr>
              <a:buFontTx/>
              <a:buChar char="•"/>
            </a:pPr>
            <a:r>
              <a:rPr lang="en-IN" dirty="0"/>
              <a:t>If a combined lesion is found in a mouth otherwise free of periodontal disease, we can suspect </a:t>
            </a:r>
            <a:r>
              <a:rPr lang="en-IN" dirty="0">
                <a:solidFill>
                  <a:srgbClr val="00CC00"/>
                </a:solidFill>
              </a:rPr>
              <a:t>vertical root fracture</a:t>
            </a:r>
            <a:r>
              <a:rPr lang="en-IN" dirty="0"/>
              <a:t>; particularly if the lesion does not respond to combined therapy (it may be necessary to lay a flap to find the defect which has hopeless prognosis).</a:t>
            </a:r>
          </a:p>
        </p:txBody>
      </p:sp>
    </p:spTree>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auto">
          <a:xfrm>
            <a:off x="457200" y="609600"/>
            <a:ext cx="1600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Treatment </a:t>
            </a:r>
            <a:endParaRPr lang="en-IN" sz="2000" b="1" kern="0" dirty="0">
              <a:solidFill>
                <a:schemeClr val="bg1"/>
              </a:solidFill>
            </a:endParaRPr>
          </a:p>
        </p:txBody>
      </p:sp>
      <p:sp>
        <p:nvSpPr>
          <p:cNvPr id="11" name="Content Placeholder 3"/>
          <p:cNvSpPr txBox="1">
            <a:spLocks/>
          </p:cNvSpPr>
          <p:nvPr/>
        </p:nvSpPr>
        <p:spPr bwMode="auto">
          <a:xfrm>
            <a:off x="304800" y="1295400"/>
            <a:ext cx="8229600" cy="2362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In molar teeth, root resection can be considered as a treatment alternative if not all roots are severely involved.</a:t>
            </a:r>
          </a:p>
          <a:p>
            <a:pPr marL="342900" indent="-342900" algn="just" fontAlgn="base">
              <a:spcBef>
                <a:spcPct val="20000"/>
              </a:spcBef>
              <a:spcAft>
                <a:spcPct val="0"/>
              </a:spcAft>
              <a:buClr>
                <a:schemeClr val="hlink"/>
              </a:buClr>
              <a:buFontTx/>
              <a:buChar char="•"/>
            </a:pPr>
            <a:r>
              <a:rPr lang="en-IN" dirty="0"/>
              <a:t>Sometimes, supplementary surgical procedures are necessary.</a:t>
            </a:r>
          </a:p>
          <a:p>
            <a:pPr marL="342900" indent="-342900" algn="just" fontAlgn="base">
              <a:spcBef>
                <a:spcPct val="20000"/>
              </a:spcBef>
              <a:spcAft>
                <a:spcPct val="0"/>
              </a:spcAft>
              <a:buClr>
                <a:schemeClr val="hlink"/>
              </a:buClr>
              <a:buFontTx/>
              <a:buChar char="•"/>
            </a:pPr>
            <a:r>
              <a:rPr lang="en-IN" dirty="0"/>
              <a:t>In most cases, periapical healing may be anticipated following successful endodontic treatment. </a:t>
            </a:r>
          </a:p>
          <a:p>
            <a:pPr marL="342900" indent="-342900" algn="just" fontAlgn="base">
              <a:spcBef>
                <a:spcPct val="20000"/>
              </a:spcBef>
              <a:spcAft>
                <a:spcPct val="0"/>
              </a:spcAft>
              <a:buClr>
                <a:schemeClr val="hlink"/>
              </a:buClr>
              <a:buFontTx/>
              <a:buChar char="•"/>
            </a:pPr>
            <a:r>
              <a:rPr lang="en-IN" dirty="0"/>
              <a:t>The periodontal tissues, however, may not respond well to treatment and will depend on the severity of the combined disease.</a:t>
            </a:r>
          </a:p>
        </p:txBody>
      </p:sp>
      <p:sp>
        <p:nvSpPr>
          <p:cNvPr id="12" name="Rectangle 11"/>
          <p:cNvSpPr/>
          <p:nvPr/>
        </p:nvSpPr>
        <p:spPr bwMode="auto">
          <a:xfrm>
            <a:off x="533400" y="3962400"/>
            <a:ext cx="16002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Prognosis  </a:t>
            </a:r>
            <a:endParaRPr lang="en-IN" sz="2000" b="1" kern="0" dirty="0">
              <a:solidFill>
                <a:schemeClr val="bg1"/>
              </a:solidFill>
            </a:endParaRPr>
          </a:p>
        </p:txBody>
      </p:sp>
      <p:sp>
        <p:nvSpPr>
          <p:cNvPr id="14" name="Content Placeholder 3"/>
          <p:cNvSpPr txBox="1">
            <a:spLocks/>
          </p:cNvSpPr>
          <p:nvPr/>
        </p:nvSpPr>
        <p:spPr bwMode="auto">
          <a:xfrm>
            <a:off x="381000" y="4648200"/>
            <a:ext cx="8153400" cy="8382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Depends on the removal of the individual etiologic factors &amp; prevention of any further factors that may affect the respective disease processes.</a:t>
            </a:r>
          </a:p>
        </p:txBody>
      </p:sp>
    </p:spTree>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Combined Lesion Treatment</a:t>
            </a:r>
            <a:endParaRPr lang="en-IN" sz="4000" dirty="0"/>
          </a:p>
        </p:txBody>
      </p:sp>
      <p:sp>
        <p:nvSpPr>
          <p:cNvPr id="5" name="Content Placeholder 4"/>
          <p:cNvSpPr>
            <a:spLocks noGrp="1"/>
          </p:cNvSpPr>
          <p:nvPr>
            <p:ph idx="1"/>
          </p:nvPr>
        </p:nvSpPr>
        <p:spPr>
          <a:xfrm>
            <a:off x="457200" y="2514600"/>
            <a:ext cx="8229600" cy="2590800"/>
          </a:xfrm>
          <a:solidFill>
            <a:schemeClr val="accent5">
              <a:lumMod val="50000"/>
              <a:alpha val="5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nSpc>
                <a:spcPct val="200000"/>
              </a:lnSpc>
            </a:pPr>
            <a:r>
              <a:rPr lang="en-US" sz="2000" dirty="0">
                <a:effectLst/>
              </a:rPr>
              <a:t>Separate Unrelated Lesion</a:t>
            </a:r>
          </a:p>
          <a:p>
            <a:pPr>
              <a:lnSpc>
                <a:spcPct val="200000"/>
              </a:lnSpc>
            </a:pPr>
            <a:r>
              <a:rPr lang="en-US" sz="2000" dirty="0">
                <a:effectLst/>
              </a:rPr>
              <a:t>Single lesion with both Endodontic –Periodontal Pathoses</a:t>
            </a:r>
          </a:p>
          <a:p>
            <a:pPr>
              <a:lnSpc>
                <a:spcPct val="200000"/>
              </a:lnSpc>
            </a:pPr>
            <a:r>
              <a:rPr lang="en-US" sz="2000" dirty="0">
                <a:effectLst/>
              </a:rPr>
              <a:t>Periodontal Endodontic Lesion that have merged</a:t>
            </a:r>
          </a:p>
          <a:p>
            <a:pPr>
              <a:lnSpc>
                <a:spcPct val="200000"/>
              </a:lnSpc>
            </a:pPr>
            <a:endParaRPr lang="en-IN" sz="2000" dirty="0">
              <a:effectLst/>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304800" y="2438400"/>
            <a:ext cx="8153400" cy="2057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Cases of this type have </a:t>
            </a:r>
            <a:r>
              <a:rPr lang="en-IN" dirty="0">
                <a:solidFill>
                  <a:srgbClr val="00CC00"/>
                </a:solidFill>
              </a:rPr>
              <a:t>separate lesions </a:t>
            </a:r>
            <a:r>
              <a:rPr lang="en-IN" dirty="0"/>
              <a:t>that </a:t>
            </a:r>
            <a:r>
              <a:rPr lang="en-IN" dirty="0">
                <a:solidFill>
                  <a:srgbClr val="00CC00"/>
                </a:solidFill>
              </a:rPr>
              <a:t>coincidentally</a:t>
            </a:r>
            <a:r>
              <a:rPr lang="en-IN" dirty="0"/>
              <a:t> have </a:t>
            </a:r>
            <a:r>
              <a:rPr lang="en-IN" dirty="0">
                <a:solidFill>
                  <a:srgbClr val="00CC00"/>
                </a:solidFill>
              </a:rPr>
              <a:t>attacked the same tooth</a:t>
            </a:r>
            <a:r>
              <a:rPr lang="en-IN" dirty="0"/>
              <a:t>.</a:t>
            </a:r>
          </a:p>
          <a:p>
            <a:pPr marL="342900" indent="-342900" algn="just" fontAlgn="base">
              <a:spcBef>
                <a:spcPct val="20000"/>
              </a:spcBef>
              <a:spcAft>
                <a:spcPct val="0"/>
              </a:spcAft>
              <a:buClr>
                <a:schemeClr val="hlink"/>
              </a:buClr>
              <a:buFontTx/>
              <a:buChar char="•"/>
            </a:pPr>
            <a:r>
              <a:rPr lang="en-IN" dirty="0"/>
              <a:t>The method of therapy is quite straightforward. First, it must be determined if periodontal condition is treatable. </a:t>
            </a:r>
          </a:p>
          <a:p>
            <a:pPr marL="342900" indent="-342900" algn="just" fontAlgn="base">
              <a:spcBef>
                <a:spcPct val="20000"/>
              </a:spcBef>
              <a:spcAft>
                <a:spcPct val="0"/>
              </a:spcAft>
              <a:buClr>
                <a:schemeClr val="hlink"/>
              </a:buClr>
              <a:buFontTx/>
              <a:buChar char="•"/>
            </a:pPr>
            <a:r>
              <a:rPr lang="en-IN" dirty="0"/>
              <a:t>Performing endodontic therapy on teeth with hopeless periodontal lesion is disastrous. Endodontic therapy is performed first and then periodontal therapy. </a:t>
            </a:r>
          </a:p>
          <a:p>
            <a:pPr marL="342900" indent="-342900" algn="just" fontAlgn="base">
              <a:spcBef>
                <a:spcPct val="20000"/>
              </a:spcBef>
              <a:spcAft>
                <a:spcPct val="0"/>
              </a:spcAft>
              <a:buClr>
                <a:schemeClr val="hlink"/>
              </a:buClr>
            </a:pP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Combined Lesion Treatment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381000" y="1752600"/>
            <a:ext cx="34290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Separate Unrelated Lesion </a:t>
            </a:r>
            <a:endParaRPr lang="en-IN" sz="2000" b="1" kern="0" dirty="0">
              <a:solidFill>
                <a:schemeClr val="bg1"/>
              </a:solidFill>
            </a:endParaRPr>
          </a:p>
        </p:txBody>
      </p:sp>
      <p:sp>
        <p:nvSpPr>
          <p:cNvPr id="6" name="Rectangle 5"/>
          <p:cNvSpPr/>
          <p:nvPr/>
        </p:nvSpPr>
        <p:spPr>
          <a:xfrm>
            <a:off x="533400" y="5193268"/>
            <a:ext cx="8382000" cy="707886"/>
          </a:xfrm>
          <a:prstGeom prst="rect">
            <a:avLst/>
          </a:prstGeom>
        </p:spPr>
        <p:txBody>
          <a:bodyPr wrap="square">
            <a:spAutoFit/>
          </a:bodyPr>
          <a:lstStyle/>
          <a:p>
            <a:pPr algn="ctr"/>
            <a:r>
              <a:rPr lang="en-IN" sz="2000" b="1" i="1" dirty="0">
                <a:solidFill>
                  <a:schemeClr val="accent4">
                    <a:lumMod val="10000"/>
                  </a:schemeClr>
                </a:solidFill>
              </a:rPr>
              <a:t>The healing of the periapical lesion is unaffected by the periodontal therapy to follow!!!</a:t>
            </a:r>
          </a:p>
        </p:txBody>
      </p:sp>
    </p:spTree>
  </p:cSld>
  <p:clrMapOvr>
    <a:overrideClrMapping bg1="lt1" tx1="dk1" bg2="lt2" tx2="dk2" accent1="accent1" accent2="accent2" accent3="accent3" accent4="accent4" accent5="accent5" accent6="accent6" hlink="hlink" folHlink="folHlink"/>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304800" y="2438400"/>
            <a:ext cx="8153400" cy="25146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This is most difficult to treat successfully.</a:t>
            </a:r>
          </a:p>
          <a:p>
            <a:pPr marL="342900" indent="-342900" algn="just" fontAlgn="base">
              <a:spcBef>
                <a:spcPct val="20000"/>
              </a:spcBef>
              <a:spcAft>
                <a:spcPct val="0"/>
              </a:spcAft>
              <a:buClr>
                <a:schemeClr val="hlink"/>
              </a:buClr>
              <a:buFontTx/>
              <a:buChar char="•"/>
            </a:pPr>
            <a:r>
              <a:rPr lang="en-IN" dirty="0"/>
              <a:t>Involved teeth has single lesion radiographically.</a:t>
            </a:r>
          </a:p>
          <a:p>
            <a:pPr marL="342900" indent="-342900" algn="just" fontAlgn="base">
              <a:spcBef>
                <a:spcPct val="20000"/>
              </a:spcBef>
              <a:spcAft>
                <a:spcPct val="0"/>
              </a:spcAft>
              <a:buClr>
                <a:schemeClr val="hlink"/>
              </a:buClr>
              <a:buFontTx/>
              <a:buChar char="•"/>
            </a:pPr>
            <a:r>
              <a:rPr lang="en-IN" dirty="0"/>
              <a:t>Deep periodontal pocket.</a:t>
            </a:r>
          </a:p>
          <a:p>
            <a:pPr marL="342900" indent="-342900" algn="just" fontAlgn="base">
              <a:spcBef>
                <a:spcPct val="20000"/>
              </a:spcBef>
              <a:spcAft>
                <a:spcPct val="0"/>
              </a:spcAft>
              <a:buClr>
                <a:schemeClr val="hlink"/>
              </a:buClr>
              <a:buFontTx/>
              <a:buChar char="•"/>
            </a:pPr>
            <a:r>
              <a:rPr lang="en-IN" dirty="0"/>
              <a:t>Patient has periodontal condition involving other teeth.</a:t>
            </a:r>
          </a:p>
          <a:p>
            <a:pPr marL="342900" indent="-342900" algn="just" fontAlgn="base">
              <a:spcBef>
                <a:spcPct val="20000"/>
              </a:spcBef>
              <a:spcAft>
                <a:spcPct val="0"/>
              </a:spcAft>
              <a:buClr>
                <a:schemeClr val="hlink"/>
              </a:buClr>
              <a:buFontTx/>
              <a:buChar char="•"/>
            </a:pPr>
            <a:r>
              <a:rPr lang="en-IN" dirty="0"/>
              <a:t>Endodontic therapy should be initiated followed by periodontal therapy.</a:t>
            </a:r>
          </a:p>
          <a:p>
            <a:pPr marL="342900" indent="-342900" algn="just" fontAlgn="base">
              <a:spcBef>
                <a:spcPct val="20000"/>
              </a:spcBef>
              <a:spcAft>
                <a:spcPct val="0"/>
              </a:spcAft>
              <a:buClr>
                <a:schemeClr val="hlink"/>
              </a:buClr>
              <a:buFontTx/>
              <a:buChar char="•"/>
            </a:pPr>
            <a:r>
              <a:rPr lang="en-IN" dirty="0"/>
              <a:t>Results are not predictable and patients must be forewarned concerning doubtful prognosis.</a:t>
            </a: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Combined Lesion Treatment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381000" y="1371600"/>
            <a:ext cx="67056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Single Lesion with both Endodontic &amp; Periodontal Pathoses</a:t>
            </a:r>
            <a:endParaRPr lang="en-IN" sz="2000" b="1" kern="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9" name="Content Placeholder 3"/>
          <p:cNvSpPr txBox="1">
            <a:spLocks/>
          </p:cNvSpPr>
          <p:nvPr/>
        </p:nvSpPr>
        <p:spPr bwMode="auto">
          <a:xfrm>
            <a:off x="381000" y="1981200"/>
            <a:ext cx="8153400" cy="3200400"/>
          </a:xfrm>
          <a:prstGeom prst="rect">
            <a:avLst/>
          </a:prstGeom>
          <a:solidFill>
            <a:schemeClr val="bg1">
              <a:alpha val="68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fontAlgn="base">
              <a:spcBef>
                <a:spcPct val="20000"/>
              </a:spcBef>
              <a:spcAft>
                <a:spcPct val="0"/>
              </a:spcAft>
              <a:buClr>
                <a:schemeClr val="hlink"/>
              </a:buClr>
              <a:buFontTx/>
              <a:buChar char="•"/>
            </a:pPr>
            <a:r>
              <a:rPr lang="en-IN" dirty="0"/>
              <a:t>A periapical lesion merges with periodontal pocket even though separate lesions are present. </a:t>
            </a:r>
          </a:p>
          <a:p>
            <a:pPr marL="342900" indent="-342900" algn="just" fontAlgn="base">
              <a:spcBef>
                <a:spcPct val="20000"/>
              </a:spcBef>
              <a:spcAft>
                <a:spcPct val="0"/>
              </a:spcAft>
              <a:buClr>
                <a:schemeClr val="hlink"/>
              </a:buClr>
              <a:buFontTx/>
              <a:buChar char="•"/>
            </a:pPr>
            <a:r>
              <a:rPr lang="en-IN" dirty="0"/>
              <a:t>Portion of lesion extending from apical area towards the crestal bone is periapical due to pulpal damage. </a:t>
            </a:r>
          </a:p>
          <a:p>
            <a:pPr marL="342900" indent="-342900" algn="just" fontAlgn="base">
              <a:spcBef>
                <a:spcPct val="20000"/>
              </a:spcBef>
              <a:spcAft>
                <a:spcPct val="0"/>
              </a:spcAft>
              <a:buClr>
                <a:schemeClr val="hlink"/>
              </a:buClr>
              <a:buFontTx/>
              <a:buChar char="•"/>
            </a:pPr>
            <a:r>
              <a:rPr lang="en-IN" dirty="0"/>
              <a:t>Whereas, the lesion from the sulcus extending apically is periodontal breakdown.</a:t>
            </a:r>
          </a:p>
          <a:p>
            <a:pPr marL="342900" indent="-342900" algn="just" fontAlgn="base">
              <a:spcBef>
                <a:spcPct val="20000"/>
              </a:spcBef>
              <a:spcAft>
                <a:spcPct val="0"/>
              </a:spcAft>
              <a:buClr>
                <a:schemeClr val="hlink"/>
              </a:buClr>
              <a:buFontTx/>
              <a:buChar char="•"/>
            </a:pPr>
            <a:r>
              <a:rPr lang="en-IN" dirty="0"/>
              <a:t>If endodontic therapy is only performed, the periapical lesion heals to where periodontal lesion begins.</a:t>
            </a:r>
          </a:p>
          <a:p>
            <a:pPr marL="342900" indent="-342900" algn="just" fontAlgn="base">
              <a:spcBef>
                <a:spcPct val="20000"/>
              </a:spcBef>
              <a:spcAft>
                <a:spcPct val="0"/>
              </a:spcAft>
              <a:buClr>
                <a:schemeClr val="hlink"/>
              </a:buClr>
              <a:buFontTx/>
              <a:buChar char="•"/>
            </a:pPr>
            <a:r>
              <a:rPr lang="en-IN" dirty="0"/>
              <a:t>If periodontal therapy is only performed, the crestal bone may heal upto where the periapical lesion begins. </a:t>
            </a:r>
          </a:p>
          <a:p>
            <a:pPr marL="342900" indent="-342900" algn="just" fontAlgn="base">
              <a:spcBef>
                <a:spcPct val="20000"/>
              </a:spcBef>
              <a:spcAft>
                <a:spcPct val="0"/>
              </a:spcAft>
              <a:buClr>
                <a:schemeClr val="hlink"/>
              </a:buClr>
              <a:buFontTx/>
              <a:buChar char="•"/>
            </a:pPr>
            <a:r>
              <a:rPr lang="en-IN" dirty="0"/>
              <a:t>Both pulpal therapy followed by periodontal should be performed</a:t>
            </a:r>
          </a:p>
        </p:txBody>
      </p:sp>
      <p:sp>
        <p:nvSpPr>
          <p:cNvPr id="5" name="Rectangle 4"/>
          <p:cNvSpPr/>
          <p:nvPr/>
        </p:nvSpPr>
        <p:spPr bwMode="auto">
          <a:xfrm>
            <a:off x="0" y="0"/>
            <a:ext cx="9144000" cy="9906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Garamond" pitchFamily="18" charset="0"/>
            </a:endParaRPr>
          </a:p>
        </p:txBody>
      </p:sp>
      <p:sp>
        <p:nvSpPr>
          <p:cNvPr id="8"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chemeClr val="bg2"/>
                </a:solidFill>
                <a:effectLst>
                  <a:outerShdw blurRad="38100" dist="38100" dir="2700000" algn="tl">
                    <a:srgbClr val="000000"/>
                  </a:outerShdw>
                </a:effectLst>
                <a:latin typeface="+mj-lt"/>
                <a:ea typeface="+mj-ea"/>
                <a:cs typeface="+mj-cs"/>
              </a:rPr>
              <a:t>Combined Lesion Treatment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36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bwMode="auto">
          <a:xfrm>
            <a:off x="381000" y="1219200"/>
            <a:ext cx="6248400"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lvl="0" indent="-342900" algn="ctr" fontAlgn="base">
              <a:spcBef>
                <a:spcPct val="20000"/>
              </a:spcBef>
              <a:spcAft>
                <a:spcPct val="0"/>
              </a:spcAft>
              <a:buClr>
                <a:schemeClr val="hlink"/>
              </a:buClr>
              <a:defRPr/>
            </a:pPr>
            <a:r>
              <a:rPr lang="en-US" sz="2000" b="1" kern="0" dirty="0">
                <a:solidFill>
                  <a:schemeClr val="bg1"/>
                </a:solidFill>
              </a:rPr>
              <a:t>Endodontic &amp; Periodontal Lesion that have merged</a:t>
            </a:r>
            <a:endParaRPr lang="en-IN" sz="2000" b="1" kern="0" dirty="0">
              <a:solidFill>
                <a:schemeClr val="bg1"/>
              </a:solidFill>
            </a:endParaRPr>
          </a:p>
        </p:txBody>
      </p:sp>
      <p:sp>
        <p:nvSpPr>
          <p:cNvPr id="6" name="Rectangle 5"/>
          <p:cNvSpPr/>
          <p:nvPr/>
        </p:nvSpPr>
        <p:spPr>
          <a:xfrm>
            <a:off x="533400" y="5715000"/>
            <a:ext cx="8382000" cy="923330"/>
          </a:xfrm>
          <a:prstGeom prst="rect">
            <a:avLst/>
          </a:prstGeom>
        </p:spPr>
        <p:txBody>
          <a:bodyPr wrap="square">
            <a:spAutoFit/>
          </a:bodyPr>
          <a:lstStyle/>
          <a:p>
            <a:pPr algn="ctr"/>
            <a:r>
              <a:rPr lang="en-IN" b="1" i="1" dirty="0">
                <a:solidFill>
                  <a:schemeClr val="accent4">
                    <a:lumMod val="10000"/>
                  </a:schemeClr>
                </a:solidFill>
              </a:rPr>
              <a:t>If the untreated lesion in either case is very active with considerable virulence, the treated lesion will not heal to its full potential because of continued irritation &amp; inflammation from the untreated segment</a:t>
            </a:r>
          </a:p>
        </p:txBody>
      </p:sp>
    </p:spTree>
  </p:cSld>
  <p:clrMapOvr>
    <a:overrideClrMapping bg1="lt1" tx1="dk1" bg2="lt2" tx2="dk2" accent1="accent1" accent2="accent2" accent3="accent3" accent4="accent4" accent5="accent5" accent6="accent6" hlink="hlink" folHlink="folHlink"/>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TREATMENT ALTERNATIVES</a:t>
            </a:r>
            <a:endParaRPr lang="en-IN" sz="4000" dirty="0"/>
          </a:p>
        </p:txBody>
      </p:sp>
      <p:sp>
        <p:nvSpPr>
          <p:cNvPr id="5" name="Content Placeholder 4"/>
          <p:cNvSpPr>
            <a:spLocks noGrp="1"/>
          </p:cNvSpPr>
          <p:nvPr>
            <p:ph idx="1"/>
          </p:nvPr>
        </p:nvSpPr>
        <p:spPr>
          <a:xfrm>
            <a:off x="457200" y="2438400"/>
            <a:ext cx="8229600" cy="2743200"/>
          </a:xfrm>
          <a:solidFill>
            <a:schemeClr val="accent5">
              <a:lumMod val="50000"/>
              <a:alpha val="5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just"/>
            <a:endParaRPr lang="en-US" sz="2000" dirty="0">
              <a:effectLst/>
            </a:endParaRPr>
          </a:p>
          <a:p>
            <a:pPr algn="just"/>
            <a:r>
              <a:rPr lang="en-IN" sz="2000" dirty="0">
                <a:effectLst/>
              </a:rPr>
              <a:t>Root resection or root amputation</a:t>
            </a:r>
          </a:p>
          <a:p>
            <a:r>
              <a:rPr lang="en-IN" sz="2000" dirty="0">
                <a:effectLst/>
              </a:rPr>
              <a:t>Hemisection &amp; Bicuspidization</a:t>
            </a:r>
          </a:p>
          <a:p>
            <a:r>
              <a:rPr lang="en-IN" sz="2000" dirty="0">
                <a:effectLst/>
              </a:rPr>
              <a:t>Endodontic implant</a:t>
            </a:r>
          </a:p>
          <a:p>
            <a:r>
              <a:rPr lang="en-IN" sz="2000" dirty="0">
                <a:effectLst/>
              </a:rPr>
              <a:t>Regenerative techniques</a:t>
            </a:r>
          </a:p>
          <a:p>
            <a:r>
              <a:rPr lang="en-IN" sz="2000" dirty="0">
                <a:effectLst/>
              </a:rPr>
              <a:t>Forced eruption or extrusion</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p:cTn id="11"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5" end="5"/>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5">
  <a:themeElements>
    <a:clrScheme name="">
      <a:dk1>
        <a:srgbClr val="000000"/>
      </a:dk1>
      <a:lt1>
        <a:srgbClr val="97E183"/>
      </a:lt1>
      <a:dk2>
        <a:srgbClr val="1C1C1C"/>
      </a:dk2>
      <a:lt2>
        <a:srgbClr val="4D4D4D"/>
      </a:lt2>
      <a:accent1>
        <a:srgbClr val="6699FF"/>
      </a:accent1>
      <a:accent2>
        <a:srgbClr val="66FF33"/>
      </a:accent2>
      <a:accent3>
        <a:srgbClr val="C9EEC1"/>
      </a:accent3>
      <a:accent4>
        <a:srgbClr val="000000"/>
      </a:accent4>
      <a:accent5>
        <a:srgbClr val="B8CAFF"/>
      </a:accent5>
      <a:accent6>
        <a:srgbClr val="5CE72D"/>
      </a:accent6>
      <a:hlink>
        <a:srgbClr val="CC0099"/>
      </a:hlink>
      <a:folHlink>
        <a:srgbClr val="FF9999"/>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colormaster">
  <a:themeElements>
    <a:clrScheme name="">
      <a:dk1>
        <a:srgbClr val="000000"/>
      </a:dk1>
      <a:lt1>
        <a:srgbClr val="008080"/>
      </a:lt1>
      <a:dk2>
        <a:srgbClr val="6C1500"/>
      </a:dk2>
      <a:lt2>
        <a:srgbClr val="C0C0C0"/>
      </a:lt2>
      <a:accent1>
        <a:srgbClr val="FF3300"/>
      </a:accent1>
      <a:accent2>
        <a:srgbClr val="00FFFF"/>
      </a:accent2>
      <a:accent3>
        <a:srgbClr val="AAC0C0"/>
      </a:accent3>
      <a:accent4>
        <a:srgbClr val="000000"/>
      </a:accent4>
      <a:accent5>
        <a:srgbClr val="FFADAA"/>
      </a:accent5>
      <a:accent6>
        <a:srgbClr val="00E7E7"/>
      </a:accent6>
      <a:hlink>
        <a:srgbClr val="3B6AFF"/>
      </a:hlink>
      <a:folHlink>
        <a:srgbClr val="FF99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eme65">
  <a:themeElements>
    <a:clrScheme name="">
      <a:dk1>
        <a:srgbClr val="000000"/>
      </a:dk1>
      <a:lt1>
        <a:srgbClr val="6666FF"/>
      </a:lt1>
      <a:dk2>
        <a:srgbClr val="1C1C1C"/>
      </a:dk2>
      <a:lt2>
        <a:srgbClr val="4D4D4D"/>
      </a:lt2>
      <a:accent1>
        <a:srgbClr val="CC00FF"/>
      </a:accent1>
      <a:accent2>
        <a:srgbClr val="FFFF66"/>
      </a:accent2>
      <a:accent3>
        <a:srgbClr val="B8B8FF"/>
      </a:accent3>
      <a:accent4>
        <a:srgbClr val="000000"/>
      </a:accent4>
      <a:accent5>
        <a:srgbClr val="E2AAFF"/>
      </a:accent5>
      <a:accent6>
        <a:srgbClr val="E7E75C"/>
      </a:accent6>
      <a:hlink>
        <a:srgbClr val="009900"/>
      </a:hlink>
      <a:folHlink>
        <a:srgbClr val="FF505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colormaster">
  <a:themeElements>
    <a:clrScheme name="">
      <a:dk1>
        <a:srgbClr val="000000"/>
      </a:dk1>
      <a:lt1>
        <a:srgbClr val="6666FF"/>
      </a:lt1>
      <a:dk2>
        <a:srgbClr val="1C1C1C"/>
      </a:dk2>
      <a:lt2>
        <a:srgbClr val="4D4D4D"/>
      </a:lt2>
      <a:accent1>
        <a:srgbClr val="CC00FF"/>
      </a:accent1>
      <a:accent2>
        <a:srgbClr val="FFFF66"/>
      </a:accent2>
      <a:accent3>
        <a:srgbClr val="B8B8FF"/>
      </a:accent3>
      <a:accent4>
        <a:srgbClr val="000000"/>
      </a:accent4>
      <a:accent5>
        <a:srgbClr val="E2AAFF"/>
      </a:accent5>
      <a:accent6>
        <a:srgbClr val="E7E75C"/>
      </a:accent6>
      <a:hlink>
        <a:srgbClr val="009900"/>
      </a:hlink>
      <a:folHlink>
        <a:srgbClr val="FF505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colormaster">
  <a:themeElements>
    <a:clrScheme name="">
      <a:dk1>
        <a:srgbClr val="000000"/>
      </a:dk1>
      <a:lt1>
        <a:srgbClr val="6666FF"/>
      </a:lt1>
      <a:dk2>
        <a:srgbClr val="1C1C1C"/>
      </a:dk2>
      <a:lt2>
        <a:srgbClr val="4D4D4D"/>
      </a:lt2>
      <a:accent1>
        <a:srgbClr val="CC00FF"/>
      </a:accent1>
      <a:accent2>
        <a:srgbClr val="FFFF66"/>
      </a:accent2>
      <a:accent3>
        <a:srgbClr val="B8B8FF"/>
      </a:accent3>
      <a:accent4>
        <a:srgbClr val="000000"/>
      </a:accent4>
      <a:accent5>
        <a:srgbClr val="E2AAFF"/>
      </a:accent5>
      <a:accent6>
        <a:srgbClr val="E7E75C"/>
      </a:accent6>
      <a:hlink>
        <a:srgbClr val="009900"/>
      </a:hlink>
      <a:folHlink>
        <a:srgbClr val="FF505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colormaster">
  <a:themeElements>
    <a:clrScheme name="">
      <a:dk1>
        <a:srgbClr val="000000"/>
      </a:dk1>
      <a:lt1>
        <a:srgbClr val="6666FF"/>
      </a:lt1>
      <a:dk2>
        <a:srgbClr val="1C1C1C"/>
      </a:dk2>
      <a:lt2>
        <a:srgbClr val="4D4D4D"/>
      </a:lt2>
      <a:accent1>
        <a:srgbClr val="CC00FF"/>
      </a:accent1>
      <a:accent2>
        <a:srgbClr val="FFFF66"/>
      </a:accent2>
      <a:accent3>
        <a:srgbClr val="B8B8FF"/>
      </a:accent3>
      <a:accent4>
        <a:srgbClr val="000000"/>
      </a:accent4>
      <a:accent5>
        <a:srgbClr val="E2AAFF"/>
      </a:accent5>
      <a:accent6>
        <a:srgbClr val="E7E75C"/>
      </a:accent6>
      <a:hlink>
        <a:srgbClr val="009900"/>
      </a:hlink>
      <a:folHlink>
        <a:srgbClr val="FF505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heme8">
  <a:themeElements>
    <a:clrScheme name="">
      <a:dk1>
        <a:srgbClr val="000000"/>
      </a:dk1>
      <a:lt1>
        <a:srgbClr val="EAEAEA"/>
      </a:lt1>
      <a:dk2>
        <a:srgbClr val="66CCFF"/>
      </a:dk2>
      <a:lt2>
        <a:srgbClr val="FFFFCC"/>
      </a:lt2>
      <a:accent1>
        <a:srgbClr val="CC6600"/>
      </a:accent1>
      <a:accent2>
        <a:srgbClr val="FF9900"/>
      </a:accent2>
      <a:accent3>
        <a:srgbClr val="B8E2FF"/>
      </a:accent3>
      <a:accent4>
        <a:srgbClr val="C8C8C8"/>
      </a:accent4>
      <a:accent5>
        <a:srgbClr val="E2B8AA"/>
      </a:accent5>
      <a:accent6>
        <a:srgbClr val="E78A00"/>
      </a:accent6>
      <a:hlink>
        <a:srgbClr val="CC3300"/>
      </a:hlink>
      <a:folHlink>
        <a:srgbClr val="71BB96"/>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heme47">
  <a:themeElements>
    <a:clrScheme name="">
      <a:dk1>
        <a:srgbClr val="000000"/>
      </a:dk1>
      <a:lt1>
        <a:srgbClr val="FF9966"/>
      </a:lt1>
      <a:dk2>
        <a:srgbClr val="1C1C1C"/>
      </a:dk2>
      <a:lt2>
        <a:srgbClr val="4D4D4D"/>
      </a:lt2>
      <a:accent1>
        <a:srgbClr val="FF9900"/>
      </a:accent1>
      <a:accent2>
        <a:srgbClr val="FF6699"/>
      </a:accent2>
      <a:accent3>
        <a:srgbClr val="FFCAB8"/>
      </a:accent3>
      <a:accent4>
        <a:srgbClr val="000000"/>
      </a:accent4>
      <a:accent5>
        <a:srgbClr val="FFCAAA"/>
      </a:accent5>
      <a:accent6>
        <a:srgbClr val="E75C8A"/>
      </a:accent6>
      <a:hlink>
        <a:srgbClr val="CC00CC"/>
      </a:hlink>
      <a:folHlink>
        <a:srgbClr val="FFCC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colormaster">
  <a:themeElements>
    <a:clrScheme name="">
      <a:dk1>
        <a:srgbClr val="000000"/>
      </a:dk1>
      <a:lt1>
        <a:srgbClr val="FF9966"/>
      </a:lt1>
      <a:dk2>
        <a:srgbClr val="1C1C1C"/>
      </a:dk2>
      <a:lt2>
        <a:srgbClr val="4D4D4D"/>
      </a:lt2>
      <a:accent1>
        <a:srgbClr val="FF9900"/>
      </a:accent1>
      <a:accent2>
        <a:srgbClr val="FF6699"/>
      </a:accent2>
      <a:accent3>
        <a:srgbClr val="FFCAB8"/>
      </a:accent3>
      <a:accent4>
        <a:srgbClr val="000000"/>
      </a:accent4>
      <a:accent5>
        <a:srgbClr val="FFCAAA"/>
      </a:accent5>
      <a:accent6>
        <a:srgbClr val="E75C8A"/>
      </a:accent6>
      <a:hlink>
        <a:srgbClr val="CC00CC"/>
      </a:hlink>
      <a:folHlink>
        <a:srgbClr val="FFCC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heme59">
  <a:themeElements>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colormaster">
  <a:themeElements>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lormaster">
  <a:themeElements>
    <a:clrScheme name="">
      <a:dk1>
        <a:srgbClr val="000000"/>
      </a:dk1>
      <a:lt1>
        <a:srgbClr val="97E183"/>
      </a:lt1>
      <a:dk2>
        <a:srgbClr val="1C1C1C"/>
      </a:dk2>
      <a:lt2>
        <a:srgbClr val="4D4D4D"/>
      </a:lt2>
      <a:accent1>
        <a:srgbClr val="6699FF"/>
      </a:accent1>
      <a:accent2>
        <a:srgbClr val="66FF33"/>
      </a:accent2>
      <a:accent3>
        <a:srgbClr val="C9EEC1"/>
      </a:accent3>
      <a:accent4>
        <a:srgbClr val="000000"/>
      </a:accent4>
      <a:accent5>
        <a:srgbClr val="B8CAFF"/>
      </a:accent5>
      <a:accent6>
        <a:srgbClr val="5CE72D"/>
      </a:accent6>
      <a:hlink>
        <a:srgbClr val="CC0099"/>
      </a:hlink>
      <a:folHlink>
        <a:srgbClr val="FF9999"/>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heme6">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heme54">
  <a:themeElements>
    <a:clrScheme name="">
      <a:dk1>
        <a:srgbClr val="4D4D4D"/>
      </a:dk1>
      <a:lt1>
        <a:srgbClr val="FFFFFF"/>
      </a:lt1>
      <a:dk2>
        <a:srgbClr val="000000"/>
      </a:dk2>
      <a:lt2>
        <a:srgbClr val="EAEAEA"/>
      </a:lt2>
      <a:accent1>
        <a:srgbClr val="00CC99"/>
      </a:accent1>
      <a:accent2>
        <a:srgbClr val="3366FF"/>
      </a:accent2>
      <a:accent3>
        <a:srgbClr val="AAAAAA"/>
      </a:accent3>
      <a:accent4>
        <a:srgbClr val="DADADA"/>
      </a:accent4>
      <a:accent5>
        <a:srgbClr val="AAE2CA"/>
      </a:accent5>
      <a:accent6>
        <a:srgbClr val="2D5CE7"/>
      </a:accent6>
      <a:hlink>
        <a:srgbClr val="FF0000"/>
      </a:hlink>
      <a:folHlink>
        <a:srgbClr val="FFFF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colormaster">
  <a:themeElements>
    <a:clrScheme name="">
      <a:dk1>
        <a:srgbClr val="4D4D4D"/>
      </a:dk1>
      <a:lt1>
        <a:srgbClr val="FFFFFF"/>
      </a:lt1>
      <a:dk2>
        <a:srgbClr val="000000"/>
      </a:dk2>
      <a:lt2>
        <a:srgbClr val="EAEAEA"/>
      </a:lt2>
      <a:accent1>
        <a:srgbClr val="00CC99"/>
      </a:accent1>
      <a:accent2>
        <a:srgbClr val="3366FF"/>
      </a:accent2>
      <a:accent3>
        <a:srgbClr val="AAAAAA"/>
      </a:accent3>
      <a:accent4>
        <a:srgbClr val="DADADA"/>
      </a:accent4>
      <a:accent5>
        <a:srgbClr val="AAE2CA"/>
      </a:accent5>
      <a:accent6>
        <a:srgbClr val="2D5CE7"/>
      </a:accent6>
      <a:hlink>
        <a:srgbClr val="FF0000"/>
      </a:hlink>
      <a:folHlink>
        <a:srgbClr val="FFFF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colormaster">
  <a:themeElements>
    <a:clrScheme name="">
      <a:dk1>
        <a:srgbClr val="4D4D4D"/>
      </a:dk1>
      <a:lt1>
        <a:srgbClr val="FFFFFF"/>
      </a:lt1>
      <a:dk2>
        <a:srgbClr val="000000"/>
      </a:dk2>
      <a:lt2>
        <a:srgbClr val="EAEAEA"/>
      </a:lt2>
      <a:accent1>
        <a:srgbClr val="00CC99"/>
      </a:accent1>
      <a:accent2>
        <a:srgbClr val="3366FF"/>
      </a:accent2>
      <a:accent3>
        <a:srgbClr val="AAAAAA"/>
      </a:accent3>
      <a:accent4>
        <a:srgbClr val="DADADA"/>
      </a:accent4>
      <a:accent5>
        <a:srgbClr val="AAE2CA"/>
      </a:accent5>
      <a:accent6>
        <a:srgbClr val="2D5CE7"/>
      </a:accent6>
      <a:hlink>
        <a:srgbClr val="FF0000"/>
      </a:hlink>
      <a:folHlink>
        <a:srgbClr val="FFFF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colormaster">
  <a:themeElements>
    <a:clrScheme name="">
      <a:dk1>
        <a:srgbClr val="000000"/>
      </a:dk1>
      <a:lt1>
        <a:srgbClr val="000000"/>
      </a:lt1>
      <a:dk2>
        <a:srgbClr val="1C1C1C"/>
      </a:dk2>
      <a:lt2>
        <a:srgbClr val="4D4D4D"/>
      </a:lt2>
      <a:accent1>
        <a:srgbClr val="00CC99"/>
      </a:accent1>
      <a:accent2>
        <a:srgbClr val="3366FF"/>
      </a:accent2>
      <a:accent3>
        <a:srgbClr val="AAAAAA"/>
      </a:accent3>
      <a:accent4>
        <a:srgbClr val="000000"/>
      </a:accent4>
      <a:accent5>
        <a:srgbClr val="AAE2CA"/>
      </a:accent5>
      <a:accent6>
        <a:srgbClr val="2D5CE7"/>
      </a:accent6>
      <a:hlink>
        <a:srgbClr val="FF0000"/>
      </a:hlink>
      <a:folHlink>
        <a:srgbClr val="FFFF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heme7">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heme4">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Theme4">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olormaster">
  <a:themeElements>
    <a:clrScheme name="">
      <a:dk1>
        <a:srgbClr val="000000"/>
      </a:dk1>
      <a:lt1>
        <a:srgbClr val="97E183"/>
      </a:lt1>
      <a:dk2>
        <a:srgbClr val="1C1C1C"/>
      </a:dk2>
      <a:lt2>
        <a:srgbClr val="4D4D4D"/>
      </a:lt2>
      <a:accent1>
        <a:srgbClr val="6699FF"/>
      </a:accent1>
      <a:accent2>
        <a:srgbClr val="66FF33"/>
      </a:accent2>
      <a:accent3>
        <a:srgbClr val="C9EEC1"/>
      </a:accent3>
      <a:accent4>
        <a:srgbClr val="000000"/>
      </a:accent4>
      <a:accent5>
        <a:srgbClr val="B8CAFF"/>
      </a:accent5>
      <a:accent6>
        <a:srgbClr val="5CE72D"/>
      </a:accent6>
      <a:hlink>
        <a:srgbClr val="CC0099"/>
      </a:hlink>
      <a:folHlink>
        <a:srgbClr val="FF9999"/>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61">
  <a:themeElements>
    <a:clrScheme name="">
      <a:dk1>
        <a:srgbClr val="000000"/>
      </a:dk1>
      <a:lt1>
        <a:srgbClr val="F9B939"/>
      </a:lt1>
      <a:dk2>
        <a:srgbClr val="1C1C1C"/>
      </a:dk2>
      <a:lt2>
        <a:srgbClr val="4D4D4D"/>
      </a:lt2>
      <a:accent1>
        <a:srgbClr val="FF0000"/>
      </a:accent1>
      <a:accent2>
        <a:srgbClr val="FF6699"/>
      </a:accent2>
      <a:accent3>
        <a:srgbClr val="FBD9AE"/>
      </a:accent3>
      <a:accent4>
        <a:srgbClr val="000000"/>
      </a:accent4>
      <a:accent5>
        <a:srgbClr val="FFAAAA"/>
      </a:accent5>
      <a:accent6>
        <a:srgbClr val="E75C8A"/>
      </a:accent6>
      <a:hlink>
        <a:srgbClr val="CC00CC"/>
      </a:hlink>
      <a:folHlink>
        <a:srgbClr val="FFCC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lormaster">
  <a:themeElements>
    <a:clrScheme name="">
      <a:dk1>
        <a:srgbClr val="000000"/>
      </a:dk1>
      <a:lt1>
        <a:srgbClr val="F9B939"/>
      </a:lt1>
      <a:dk2>
        <a:srgbClr val="1C1C1C"/>
      </a:dk2>
      <a:lt2>
        <a:srgbClr val="4D4D4D"/>
      </a:lt2>
      <a:accent1>
        <a:srgbClr val="FF0000"/>
      </a:accent1>
      <a:accent2>
        <a:srgbClr val="FF6699"/>
      </a:accent2>
      <a:accent3>
        <a:srgbClr val="FBD9AE"/>
      </a:accent3>
      <a:accent4>
        <a:srgbClr val="000000"/>
      </a:accent4>
      <a:accent5>
        <a:srgbClr val="FFAAAA"/>
      </a:accent5>
      <a:accent6>
        <a:srgbClr val="E75C8A"/>
      </a:accent6>
      <a:hlink>
        <a:srgbClr val="CC00CC"/>
      </a:hlink>
      <a:folHlink>
        <a:srgbClr val="FFCC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olormaster">
  <a:themeElements>
    <a:clrScheme name="">
      <a:dk1>
        <a:srgbClr val="000000"/>
      </a:dk1>
      <a:lt1>
        <a:srgbClr val="F9B939"/>
      </a:lt1>
      <a:dk2>
        <a:srgbClr val="1C1C1C"/>
      </a:dk2>
      <a:lt2>
        <a:srgbClr val="4D4D4D"/>
      </a:lt2>
      <a:accent1>
        <a:srgbClr val="FF0000"/>
      </a:accent1>
      <a:accent2>
        <a:srgbClr val="FF6699"/>
      </a:accent2>
      <a:accent3>
        <a:srgbClr val="FBD9AE"/>
      </a:accent3>
      <a:accent4>
        <a:srgbClr val="000000"/>
      </a:accent4>
      <a:accent5>
        <a:srgbClr val="FFAAAA"/>
      </a:accent5>
      <a:accent6>
        <a:srgbClr val="E75C8A"/>
      </a:accent6>
      <a:hlink>
        <a:srgbClr val="CC00CC"/>
      </a:hlink>
      <a:folHlink>
        <a:srgbClr val="FFCC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olormaster">
  <a:themeElements>
    <a:clrScheme name="">
      <a:dk1>
        <a:srgbClr val="000000"/>
      </a:dk1>
      <a:lt1>
        <a:srgbClr val="F9B939"/>
      </a:lt1>
      <a:dk2>
        <a:srgbClr val="1C1C1C"/>
      </a:dk2>
      <a:lt2>
        <a:srgbClr val="4D4D4D"/>
      </a:lt2>
      <a:accent1>
        <a:srgbClr val="FF0000"/>
      </a:accent1>
      <a:accent2>
        <a:srgbClr val="FF6699"/>
      </a:accent2>
      <a:accent3>
        <a:srgbClr val="FBD9AE"/>
      </a:accent3>
      <a:accent4>
        <a:srgbClr val="000000"/>
      </a:accent4>
      <a:accent5>
        <a:srgbClr val="FFAAAA"/>
      </a:accent5>
      <a:accent6>
        <a:srgbClr val="E75C8A"/>
      </a:accent6>
      <a:hlink>
        <a:srgbClr val="CC00CC"/>
      </a:hlink>
      <a:folHlink>
        <a:srgbClr val="FFCC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heme52">
  <a:themeElements>
    <a:clrScheme name="">
      <a:dk1>
        <a:srgbClr val="C0C0C0"/>
      </a:dk1>
      <a:lt1>
        <a:srgbClr val="FFFFFF"/>
      </a:lt1>
      <a:dk2>
        <a:srgbClr val="008080"/>
      </a:dk2>
      <a:lt2>
        <a:srgbClr val="CCECFF"/>
      </a:lt2>
      <a:accent1>
        <a:srgbClr val="FF3300"/>
      </a:accent1>
      <a:accent2>
        <a:srgbClr val="00FFFF"/>
      </a:accent2>
      <a:accent3>
        <a:srgbClr val="AAC0C0"/>
      </a:accent3>
      <a:accent4>
        <a:srgbClr val="DADADA"/>
      </a:accent4>
      <a:accent5>
        <a:srgbClr val="FFADAA"/>
      </a:accent5>
      <a:accent6>
        <a:srgbClr val="00E7E7"/>
      </a:accent6>
      <a:hlink>
        <a:srgbClr val="3B6AFF"/>
      </a:hlink>
      <a:folHlink>
        <a:srgbClr val="FF99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colormaster">
  <a:themeElements>
    <a:clrScheme name="">
      <a:dk1>
        <a:srgbClr val="C0C0C0"/>
      </a:dk1>
      <a:lt1>
        <a:srgbClr val="FFFFFF"/>
      </a:lt1>
      <a:dk2>
        <a:srgbClr val="008080"/>
      </a:dk2>
      <a:lt2>
        <a:srgbClr val="CCECFF"/>
      </a:lt2>
      <a:accent1>
        <a:srgbClr val="FF3300"/>
      </a:accent1>
      <a:accent2>
        <a:srgbClr val="00FFFF"/>
      </a:accent2>
      <a:accent3>
        <a:srgbClr val="AAC0C0"/>
      </a:accent3>
      <a:accent4>
        <a:srgbClr val="DADADA"/>
      </a:accent4>
      <a:accent5>
        <a:srgbClr val="FFADAA"/>
      </a:accent5>
      <a:accent6>
        <a:srgbClr val="00E7E7"/>
      </a:accent6>
      <a:hlink>
        <a:srgbClr val="3B6AFF"/>
      </a:hlink>
      <a:folHlink>
        <a:srgbClr val="FF9900"/>
      </a:folHlink>
    </a:clrScheme>
    <a:fontScheme name="Custom 2">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Theme5</Template>
  <TotalTime>2864</TotalTime>
  <Words>15009</Words>
  <Application>Microsoft Office PowerPoint</Application>
  <PresentationFormat>On-screen Show (4:3)</PresentationFormat>
  <Paragraphs>1348</Paragraphs>
  <Slides>117</Slides>
  <Notes>79</Notes>
  <HiddenSlides>5</HiddenSlides>
  <MMClips>0</MMClips>
  <ScaleCrop>false</ScaleCrop>
  <HeadingPairs>
    <vt:vector size="4" baseType="variant">
      <vt:variant>
        <vt:lpstr>Theme</vt:lpstr>
      </vt:variant>
      <vt:variant>
        <vt:i4>27</vt:i4>
      </vt:variant>
      <vt:variant>
        <vt:lpstr>Slide Titles</vt:lpstr>
      </vt:variant>
      <vt:variant>
        <vt:i4>117</vt:i4>
      </vt:variant>
    </vt:vector>
  </HeadingPairs>
  <TitlesOfParts>
    <vt:vector size="144" baseType="lpstr">
      <vt:lpstr>Theme5</vt:lpstr>
      <vt:lpstr>1_colormaster</vt:lpstr>
      <vt:lpstr>2_colormaster</vt:lpstr>
      <vt:lpstr>Theme61</vt:lpstr>
      <vt:lpstr>3_colormaster</vt:lpstr>
      <vt:lpstr>4_colormaster</vt:lpstr>
      <vt:lpstr>5_colormaster</vt:lpstr>
      <vt:lpstr>Theme52</vt:lpstr>
      <vt:lpstr>6_colormaster</vt:lpstr>
      <vt:lpstr>7_colormaster</vt:lpstr>
      <vt:lpstr>Theme65</vt:lpstr>
      <vt:lpstr>8_colormaster</vt:lpstr>
      <vt:lpstr>9_colormaster</vt:lpstr>
      <vt:lpstr>10_colormaster</vt:lpstr>
      <vt:lpstr>Theme8</vt:lpstr>
      <vt:lpstr>Theme47</vt:lpstr>
      <vt:lpstr>11_colormaster</vt:lpstr>
      <vt:lpstr>Theme59</vt:lpstr>
      <vt:lpstr>12_colormaster</vt:lpstr>
      <vt:lpstr>Theme6</vt:lpstr>
      <vt:lpstr>Theme54</vt:lpstr>
      <vt:lpstr>13_colormaster</vt:lpstr>
      <vt:lpstr>14_colormaster</vt:lpstr>
      <vt:lpstr>15_colormaster</vt:lpstr>
      <vt:lpstr>Theme7</vt:lpstr>
      <vt:lpstr>Theme4</vt:lpstr>
      <vt:lpstr>1_Theme4</vt:lpstr>
      <vt:lpstr>ENDO – PERIO Lesion</vt:lpstr>
      <vt:lpstr>Contents </vt:lpstr>
      <vt:lpstr>PowerPoint Presentation</vt:lpstr>
      <vt:lpstr>PowerPoint Presentation</vt:lpstr>
      <vt:lpstr>PowerPoint Presentation</vt:lpstr>
      <vt:lpstr>PowerPoint Presentation</vt:lpstr>
      <vt:lpstr>What is a Perio-Endo lesion??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Pathways Of Communication</vt:lpstr>
      <vt:lpstr>Pathways of developmental origin</vt:lpstr>
      <vt:lpstr>PowerPoint Presentation</vt:lpstr>
      <vt:lpstr>PowerPoint Presentation</vt:lpstr>
      <vt:lpstr>PowerPoint Presentation</vt:lpstr>
      <vt:lpstr>PowerPoint Presentation</vt:lpstr>
      <vt:lpstr>PowerPoint Presentation</vt:lpstr>
      <vt:lpstr>Pathways Of Pathological Origin</vt:lpstr>
      <vt:lpstr>PowerPoint Presentation</vt:lpstr>
      <vt:lpstr>PULPAL PERIODONTAL INTERRELATIONSHIP</vt:lpstr>
      <vt:lpstr>PowerPoint Presentation</vt:lpstr>
      <vt:lpstr>PowerPoint Presentation</vt:lpstr>
      <vt:lpstr>PowerPoint Presentation</vt:lpstr>
      <vt:lpstr>PERIODONTAL PULPAL INTERRELATIONSHIP</vt:lpstr>
      <vt:lpstr>Periodontal - Pulpal Interrelationship </vt:lpstr>
      <vt:lpstr>PowerPoint Presentation</vt:lpstr>
      <vt:lpstr>PowerPoint Presentation</vt:lpstr>
      <vt:lpstr>CAUSES OF ENDO-PERIO LESIONS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 OF ENDO-PERIO LESIONS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DIAGNOSIS</vt:lpstr>
      <vt:lpstr>Differentiation of a sinus tract from an infrabony pocket</vt:lpstr>
      <vt:lpstr>TREATMENT OF ENDO-PERIO LESIONS</vt:lpstr>
      <vt:lpstr>PowerPoint Presentation</vt:lpstr>
      <vt:lpstr>CLINICAL FEATURES, DIAGNOSIS, TREATMENT OF DIFFERENT TYPES OF ENDO-PERIO LESIONS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Combined Lesion Treatment</vt:lpstr>
      <vt:lpstr>PowerPoint Presentation</vt:lpstr>
      <vt:lpstr>PowerPoint Presentation</vt:lpstr>
      <vt:lpstr>PowerPoint Presentation</vt:lpstr>
      <vt:lpstr>TREATMENT ALTERNATIVES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ANTIBIOTICS IN ENDO-PERIO LESIONS</vt:lpstr>
      <vt:lpstr>PowerPoint Presentation</vt:lpstr>
      <vt:lpstr>PowerPoint Presentation</vt:lpstr>
      <vt:lpstr>PowerPoint Presentation</vt:lpstr>
      <vt:lpstr>PowerPoint Presentation</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 – PERIO INTERRELATIONSHIP</dc:title>
  <dc:creator>Dell</dc:creator>
  <cp:lastModifiedBy>Unknown User</cp:lastModifiedBy>
  <cp:revision>309</cp:revision>
  <dcterms:created xsi:type="dcterms:W3CDTF">2010-09-02T13:04:42Z</dcterms:created>
  <dcterms:modified xsi:type="dcterms:W3CDTF">2023-01-05T03:55:58Z</dcterms:modified>
</cp:coreProperties>
</file>