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6" r:id="rId9"/>
    <p:sldId id="263" r:id="rId10"/>
    <p:sldId id="265" r:id="rId11"/>
    <p:sldId id="264" r:id="rId12"/>
    <p:sldId id="268" r:id="rId13"/>
    <p:sldId id="267" r:id="rId14"/>
    <p:sldId id="269" r:id="rId15"/>
    <p:sldId id="270" r:id="rId16"/>
    <p:sldId id="271" r:id="rId17"/>
    <p:sldId id="272" r:id="rId18"/>
    <p:sldId id="273" r:id="rId19"/>
    <p:sldId id="274" r:id="rId20"/>
    <p:sldId id="275" r:id="rId21"/>
    <p:sldId id="276" r:id="rId22"/>
    <p:sldId id="277" r:id="rId23"/>
    <p:sldId id="280" r:id="rId24"/>
    <p:sldId id="278" r:id="rId25"/>
    <p:sldId id="279" r:id="rId26"/>
    <p:sldId id="281" r:id="rId27"/>
    <p:sldId id="282" r:id="rId28"/>
    <p:sldId id="283" r:id="rId29"/>
    <p:sldId id="288" r:id="rId30"/>
    <p:sldId id="289" r:id="rId31"/>
    <p:sldId id="284" r:id="rId32"/>
    <p:sldId id="285" r:id="rId33"/>
    <p:sldId id="286" r:id="rId34"/>
    <p:sldId id="287"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tableStyles" Target="tableStyles.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slide" Target="slides/slide33.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viewProps" Target="view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presProps" Target="presProps.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3/27/2023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3/27/2023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3/27/2023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3/27/2023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3/27/2023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3/27/2023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3/27/2023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3/27/2023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3/27/2023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3/27/2023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3/27/2023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3/27/2023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3/27/2023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3/27/2023</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3/27/2023</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3/27/2023</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3/27/2023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21" Type="http://schemas.openxmlformats.org/officeDocument/2006/relationships/image" Target="../media/image4.png"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20" Type="http://schemas.openxmlformats.org/officeDocument/2006/relationships/image" Target="../media/image3.png"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19" Type="http://schemas.openxmlformats.org/officeDocument/2006/relationships/image" Target="../media/image2.png"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 Id="rId22" Type="http://schemas.openxmlformats.org/officeDocument/2006/relationships/image" Target="../media/image5.png"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3/27/2023</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8.jpeg"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image" Target="../media/image9.jpeg"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2" Type="http://schemas.openxmlformats.org/officeDocument/2006/relationships/image" Target="../media/image10.jpeg" /><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2" Type="http://schemas.openxmlformats.org/officeDocument/2006/relationships/image" Target="../media/image11.jpeg" /><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2" Type="http://schemas.openxmlformats.org/officeDocument/2006/relationships/image" Target="../media/image12.jpeg" /><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2" Type="http://schemas.openxmlformats.org/officeDocument/2006/relationships/image" Target="../media/image13.jpeg" /><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9A859-D4FA-BA06-C614-4F4E2E8E0CB9}"/>
              </a:ext>
            </a:extLst>
          </p:cNvPr>
          <p:cNvSpPr>
            <a:spLocks noGrp="1"/>
          </p:cNvSpPr>
          <p:nvPr>
            <p:ph type="ctrTitle"/>
          </p:nvPr>
        </p:nvSpPr>
        <p:spPr>
          <a:xfrm>
            <a:off x="2488406" y="714375"/>
            <a:ext cx="7215187" cy="5036344"/>
          </a:xfrm>
        </p:spPr>
        <p:txBody>
          <a:bodyPr/>
          <a:lstStyle/>
          <a:p>
            <a:r>
              <a:rPr lang="en-US" sz="3200" b="1" dirty="0">
                <a:solidFill>
                  <a:schemeClr val="bg1"/>
                </a:solidFill>
              </a:rPr>
              <a:t>Adjunctive Role of Orthodontic Therapy </a:t>
            </a:r>
            <a:br>
              <a:rPr lang="en-US" sz="3200" b="1" dirty="0">
                <a:solidFill>
                  <a:schemeClr val="bg1"/>
                </a:solidFill>
              </a:rPr>
            </a:br>
            <a:r>
              <a:rPr lang="en-US" sz="3200" b="1" dirty="0">
                <a:solidFill>
                  <a:schemeClr val="bg1"/>
                </a:solidFill>
              </a:rPr>
              <a:t>                              </a:t>
            </a:r>
            <a:br>
              <a:rPr lang="en-US" sz="3200" b="1" dirty="0">
                <a:solidFill>
                  <a:schemeClr val="bg1"/>
                </a:solidFill>
              </a:rPr>
            </a:br>
            <a:r>
              <a:rPr lang="en-US" sz="3200" b="1" dirty="0">
                <a:solidFill>
                  <a:schemeClr val="bg1"/>
                </a:solidFill>
              </a:rPr>
              <a:t>                         </a:t>
            </a:r>
            <a:r>
              <a:rPr lang="en-US" sz="2000" dirty="0">
                <a:solidFill>
                  <a:schemeClr val="bg1"/>
                </a:solidFill>
              </a:rPr>
              <a:t>Guided by- </a:t>
            </a:r>
            <a:r>
              <a:rPr lang="en-US" sz="2000" dirty="0" err="1">
                <a:solidFill>
                  <a:schemeClr val="bg1"/>
                </a:solidFill>
              </a:rPr>
              <a:t>Dr.Bhandari</a:t>
            </a:r>
            <a:r>
              <a:rPr lang="en-US" sz="2000" dirty="0">
                <a:solidFill>
                  <a:schemeClr val="bg1"/>
                </a:solidFill>
              </a:rPr>
              <a:t> Sir</a:t>
            </a:r>
            <a:br>
              <a:rPr lang="en-US" sz="2000" dirty="0">
                <a:solidFill>
                  <a:schemeClr val="bg1"/>
                </a:solidFill>
              </a:rPr>
            </a:br>
            <a:r>
              <a:rPr lang="en-US" sz="2000" dirty="0">
                <a:solidFill>
                  <a:schemeClr val="bg1"/>
                </a:solidFill>
              </a:rPr>
              <a:t>                                                               Dr. </a:t>
            </a:r>
            <a:r>
              <a:rPr lang="en-US" sz="2000" dirty="0" err="1">
                <a:solidFill>
                  <a:schemeClr val="bg1"/>
                </a:solidFill>
              </a:rPr>
              <a:t>Raghvendra</a:t>
            </a:r>
            <a:r>
              <a:rPr lang="en-US" sz="2000" dirty="0">
                <a:solidFill>
                  <a:schemeClr val="bg1"/>
                </a:solidFill>
              </a:rPr>
              <a:t> sir</a:t>
            </a:r>
            <a:br>
              <a:rPr lang="en-US" sz="2000" dirty="0">
                <a:solidFill>
                  <a:schemeClr val="bg1"/>
                </a:solidFill>
              </a:rPr>
            </a:br>
            <a:r>
              <a:rPr lang="en-US" sz="2000" dirty="0">
                <a:solidFill>
                  <a:schemeClr val="bg1"/>
                </a:solidFill>
              </a:rPr>
              <a:t>                                                                </a:t>
            </a:r>
            <a:r>
              <a:rPr lang="en-US" sz="2000" dirty="0" err="1">
                <a:solidFill>
                  <a:schemeClr val="bg1"/>
                </a:solidFill>
              </a:rPr>
              <a:t>Dr</a:t>
            </a:r>
            <a:r>
              <a:rPr lang="en-US" sz="2000" dirty="0">
                <a:solidFill>
                  <a:schemeClr val="bg1"/>
                </a:solidFill>
              </a:rPr>
              <a:t> </a:t>
            </a:r>
            <a:r>
              <a:rPr lang="en-US" sz="2000" dirty="0" err="1">
                <a:solidFill>
                  <a:schemeClr val="bg1"/>
                </a:solidFill>
              </a:rPr>
              <a:t>Trupti</a:t>
            </a:r>
            <a:r>
              <a:rPr lang="en-US" sz="2000" dirty="0">
                <a:solidFill>
                  <a:schemeClr val="bg1"/>
                </a:solidFill>
              </a:rPr>
              <a:t> Mam</a:t>
            </a:r>
            <a:br>
              <a:rPr lang="en-US" sz="2000" dirty="0">
                <a:solidFill>
                  <a:schemeClr val="bg1"/>
                </a:solidFill>
              </a:rPr>
            </a:br>
            <a:r>
              <a:rPr lang="en-US" sz="2000" dirty="0">
                <a:solidFill>
                  <a:schemeClr val="bg1"/>
                </a:solidFill>
              </a:rPr>
              <a:t>                   </a:t>
            </a:r>
            <a:br>
              <a:rPr lang="en-US" sz="2000" dirty="0">
                <a:solidFill>
                  <a:schemeClr val="bg1"/>
                </a:solidFill>
              </a:rPr>
            </a:br>
            <a:br>
              <a:rPr lang="en-US" sz="2000" dirty="0">
                <a:solidFill>
                  <a:schemeClr val="bg1"/>
                </a:solidFill>
              </a:rPr>
            </a:br>
            <a:br>
              <a:rPr lang="en-US" sz="2000" dirty="0">
                <a:solidFill>
                  <a:schemeClr val="bg1"/>
                </a:solidFill>
              </a:rPr>
            </a:br>
            <a:br>
              <a:rPr lang="en-US" sz="2000" dirty="0">
                <a:solidFill>
                  <a:schemeClr val="bg1"/>
                </a:solidFill>
              </a:rPr>
            </a:br>
            <a:r>
              <a:rPr lang="en-US" sz="3200" b="1" dirty="0">
                <a:solidFill>
                  <a:schemeClr val="bg1"/>
                </a:solidFill>
              </a:rPr>
              <a:t> </a:t>
            </a:r>
            <a:r>
              <a:rPr lang="en-US" sz="2000" dirty="0">
                <a:solidFill>
                  <a:schemeClr val="bg1"/>
                </a:solidFill>
              </a:rPr>
              <a:t>Presented By –                               </a:t>
            </a:r>
            <a:br>
              <a:rPr lang="en-US" sz="2000" dirty="0">
                <a:solidFill>
                  <a:schemeClr val="bg1"/>
                </a:solidFill>
              </a:rPr>
            </a:br>
            <a:r>
              <a:rPr lang="en-US" sz="2000" dirty="0" err="1">
                <a:solidFill>
                  <a:schemeClr val="bg1"/>
                </a:solidFill>
              </a:rPr>
              <a:t>Madhuri</a:t>
            </a:r>
            <a:r>
              <a:rPr lang="en-US" sz="2000" dirty="0">
                <a:solidFill>
                  <a:schemeClr val="bg1"/>
                </a:solidFill>
              </a:rPr>
              <a:t> </a:t>
            </a:r>
            <a:r>
              <a:rPr lang="en-US" sz="2000" dirty="0" err="1">
                <a:solidFill>
                  <a:schemeClr val="bg1"/>
                </a:solidFill>
              </a:rPr>
              <a:t>Gatate</a:t>
            </a:r>
            <a:endParaRPr lang="en-US" sz="2000" dirty="0">
              <a:solidFill>
                <a:schemeClr val="bg1"/>
              </a:solidFill>
            </a:endParaRPr>
          </a:p>
        </p:txBody>
      </p:sp>
    </p:spTree>
    <p:extLst>
      <p:ext uri="{BB962C8B-B14F-4D97-AF65-F5344CB8AC3E}">
        <p14:creationId xmlns:p14="http://schemas.microsoft.com/office/powerpoint/2010/main" val="1318554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7318D-E7A0-CD5B-4B82-B4199BB25D18}"/>
              </a:ext>
            </a:extLst>
          </p:cNvPr>
          <p:cNvSpPr>
            <a:spLocks noGrp="1"/>
          </p:cNvSpPr>
          <p:nvPr>
            <p:ph type="title"/>
          </p:nvPr>
        </p:nvSpPr>
        <p:spPr/>
        <p:txBody>
          <a:bodyPr/>
          <a:lstStyle/>
          <a:p>
            <a:r>
              <a:rPr lang="en-US" dirty="0">
                <a:solidFill>
                  <a:schemeClr val="bg1"/>
                </a:solidFill>
              </a:rPr>
              <a:t>Advanced Horizontal Bone loss </a:t>
            </a:r>
          </a:p>
        </p:txBody>
      </p:sp>
      <p:sp>
        <p:nvSpPr>
          <p:cNvPr id="3" name="Content Placeholder 2">
            <a:extLst>
              <a:ext uri="{FF2B5EF4-FFF2-40B4-BE49-F238E27FC236}">
                <a16:creationId xmlns:a16="http://schemas.microsoft.com/office/drawing/2014/main" id="{AEC3B19A-0944-E9BD-2150-A8C88C010ABF}"/>
              </a:ext>
            </a:extLst>
          </p:cNvPr>
          <p:cNvSpPr>
            <a:spLocks noGrp="1"/>
          </p:cNvSpPr>
          <p:nvPr>
            <p:ph idx="1"/>
          </p:nvPr>
        </p:nvSpPr>
        <p:spPr/>
        <p:txBody>
          <a:bodyPr/>
          <a:lstStyle/>
          <a:p>
            <a:pPr marL="0" indent="0">
              <a:buNone/>
            </a:pPr>
            <a:r>
              <a:rPr lang="en-US" dirty="0"/>
              <a:t>In </a:t>
            </a:r>
            <a:r>
              <a:rPr lang="en-US" dirty="0" err="1"/>
              <a:t>periodontally</a:t>
            </a:r>
            <a:r>
              <a:rPr lang="en-US" dirty="0"/>
              <a:t> healthy Individuals, the position of brackets is usually determined by anatomy of crown of teeth</a:t>
            </a:r>
          </a:p>
          <a:p>
            <a:pPr marL="0" indent="0">
              <a:buNone/>
            </a:pPr>
            <a:r>
              <a:rPr lang="en-US" dirty="0"/>
              <a:t>Anterior brackets should be positioned relative to incisal edges</a:t>
            </a:r>
          </a:p>
          <a:p>
            <a:pPr marL="0" indent="0">
              <a:buNone/>
            </a:pPr>
            <a:r>
              <a:rPr lang="en-US" dirty="0"/>
              <a:t>Posterior bands or brackets are positioned relative to marginal ridge</a:t>
            </a:r>
          </a:p>
        </p:txBody>
      </p:sp>
    </p:spTree>
    <p:extLst>
      <p:ext uri="{BB962C8B-B14F-4D97-AF65-F5344CB8AC3E}">
        <p14:creationId xmlns:p14="http://schemas.microsoft.com/office/powerpoint/2010/main" val="2552536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463DB-FA84-53E8-562A-2CCE4444355A}"/>
              </a:ext>
            </a:extLst>
          </p:cNvPr>
          <p:cNvSpPr>
            <a:spLocks noGrp="1"/>
          </p:cNvSpPr>
          <p:nvPr>
            <p:ph type="title"/>
          </p:nvPr>
        </p:nvSpPr>
        <p:spPr/>
        <p:txBody>
          <a:bodyPr/>
          <a:lstStyle/>
          <a:p>
            <a:r>
              <a:rPr lang="en-US" dirty="0">
                <a:solidFill>
                  <a:schemeClr val="bg1"/>
                </a:solidFill>
              </a:rPr>
              <a:t>Advanced Horizontal Bone loss</a:t>
            </a:r>
          </a:p>
        </p:txBody>
      </p:sp>
      <p:sp>
        <p:nvSpPr>
          <p:cNvPr id="3" name="Content Placeholder 2">
            <a:extLst>
              <a:ext uri="{FF2B5EF4-FFF2-40B4-BE49-F238E27FC236}">
                <a16:creationId xmlns:a16="http://schemas.microsoft.com/office/drawing/2014/main" id="{5E823073-0777-AAE0-5842-6947AA88969A}"/>
              </a:ext>
            </a:extLst>
          </p:cNvPr>
          <p:cNvSpPr>
            <a:spLocks noGrp="1"/>
          </p:cNvSpPr>
          <p:nvPr>
            <p:ph idx="1"/>
          </p:nvPr>
        </p:nvSpPr>
        <p:spPr/>
        <p:txBody>
          <a:bodyPr/>
          <a:lstStyle/>
          <a:p>
            <a:pPr marL="0" indent="0">
              <a:buNone/>
            </a:pPr>
            <a:r>
              <a:rPr lang="en-US" dirty="0"/>
              <a:t>In patients with advanced Horizontal Bone </a:t>
            </a:r>
            <a:r>
              <a:rPr lang="en-US" dirty="0" err="1"/>
              <a:t>loss,the</a:t>
            </a:r>
            <a:r>
              <a:rPr lang="en-US" dirty="0"/>
              <a:t> bone level may have receded several </a:t>
            </a:r>
            <a:r>
              <a:rPr lang="en-US" dirty="0" err="1"/>
              <a:t>millimetre</a:t>
            </a:r>
            <a:r>
              <a:rPr lang="en-US" dirty="0"/>
              <a:t> from the </a:t>
            </a:r>
            <a:r>
              <a:rPr lang="en-US" dirty="0" err="1"/>
              <a:t>cej</a:t>
            </a:r>
            <a:r>
              <a:rPr lang="en-US" dirty="0"/>
              <a:t>.</a:t>
            </a:r>
          </a:p>
          <a:p>
            <a:pPr marL="0" indent="0">
              <a:buNone/>
            </a:pPr>
            <a:r>
              <a:rPr lang="en-US" dirty="0"/>
              <a:t>As this occurs, the crown-to-root ratio becomes less favorable. By aligning the crowns of the teeth, the clinician may </a:t>
            </a:r>
            <a:r>
              <a:rPr lang="en-US" dirty="0" err="1"/>
              <a:t>perpet</a:t>
            </a:r>
            <a:r>
              <a:rPr lang="en-US" dirty="0"/>
              <a:t>- </a:t>
            </a:r>
            <a:r>
              <a:rPr lang="en-US" dirty="0" err="1"/>
              <a:t>uate</a:t>
            </a:r>
            <a:r>
              <a:rPr lang="en-US" dirty="0"/>
              <a:t> tooth mobility by maintaining an unfavorable crown- to-root </a:t>
            </a:r>
            <a:r>
              <a:rPr lang="en-US"/>
              <a:t>ratio.</a:t>
            </a:r>
          </a:p>
          <a:p>
            <a:pPr marL="0" indent="0">
              <a:buNone/>
            </a:pPr>
            <a:r>
              <a:rPr lang="en-US"/>
              <a:t> </a:t>
            </a:r>
            <a:r>
              <a:rPr lang="en-US" dirty="0"/>
              <a:t>In addition, by aligning the crowns of the teeth and disregarding the bone level, significant bone </a:t>
            </a:r>
            <a:r>
              <a:rPr lang="en-US" dirty="0" err="1"/>
              <a:t>discrepan</a:t>
            </a:r>
            <a:r>
              <a:rPr lang="en-US" dirty="0"/>
              <a:t>- </a:t>
            </a:r>
            <a:r>
              <a:rPr lang="en-US" dirty="0" err="1"/>
              <a:t>cies</a:t>
            </a:r>
            <a:r>
              <a:rPr lang="en-US" dirty="0"/>
              <a:t> occur between healthy and </a:t>
            </a:r>
            <a:r>
              <a:rPr lang="en-US" dirty="0" err="1"/>
              <a:t>periodontally</a:t>
            </a:r>
            <a:r>
              <a:rPr lang="en-US" dirty="0"/>
              <a:t> diseased roots. This could require periodontal surgery to ameliorate the discrepancies.</a:t>
            </a:r>
          </a:p>
        </p:txBody>
      </p:sp>
    </p:spTree>
    <p:extLst>
      <p:ext uri="{BB962C8B-B14F-4D97-AF65-F5344CB8AC3E}">
        <p14:creationId xmlns:p14="http://schemas.microsoft.com/office/powerpoint/2010/main" val="9976687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584EC-C17B-FC59-0A50-4AA8DAC7FCEC}"/>
              </a:ext>
            </a:extLst>
          </p:cNvPr>
          <p:cNvSpPr>
            <a:spLocks noGrp="1"/>
          </p:cNvSpPr>
          <p:nvPr>
            <p:ph type="title"/>
          </p:nvPr>
        </p:nvSpPr>
        <p:spPr/>
        <p:txBody>
          <a:bodyPr/>
          <a:lstStyle/>
          <a:p>
            <a:r>
              <a:rPr lang="en-US" dirty="0">
                <a:solidFill>
                  <a:schemeClr val="bg1"/>
                </a:solidFill>
              </a:rPr>
              <a:t>Furcation Defects</a:t>
            </a:r>
          </a:p>
        </p:txBody>
      </p:sp>
      <p:sp>
        <p:nvSpPr>
          <p:cNvPr id="3" name="Content Placeholder 2">
            <a:extLst>
              <a:ext uri="{FF2B5EF4-FFF2-40B4-BE49-F238E27FC236}">
                <a16:creationId xmlns:a16="http://schemas.microsoft.com/office/drawing/2014/main" id="{6CBAB9E1-6956-81AD-C158-666C5C070110}"/>
              </a:ext>
            </a:extLst>
          </p:cNvPr>
          <p:cNvSpPr>
            <a:spLocks noGrp="1"/>
          </p:cNvSpPr>
          <p:nvPr>
            <p:ph idx="1"/>
          </p:nvPr>
        </p:nvSpPr>
        <p:spPr/>
        <p:txBody>
          <a:bodyPr/>
          <a:lstStyle/>
          <a:p>
            <a:r>
              <a:rPr lang="en-US" dirty="0"/>
              <a:t>These are classified into class 1,class 2 and class 3</a:t>
            </a:r>
          </a:p>
          <a:p>
            <a:r>
              <a:rPr lang="en-US" dirty="0"/>
              <a:t>If a patient with a class III furcation defect will be under- going orthodontic treatment, a possible method for treating the furcation is to eliminate it by hemisecting the crown and root of the tooth</a:t>
            </a:r>
          </a:p>
          <a:p>
            <a:r>
              <a:rPr lang="en-US" dirty="0"/>
              <a:t>In these patients the molar to be hemisected remains intact during orthodontics.</a:t>
            </a:r>
          </a:p>
          <a:p>
            <a:r>
              <a:rPr lang="en-US" dirty="0"/>
              <a:t>This patient would require 2-3-month recall visits to ensure that the furcation defect does not lose bone during orthodontic treatment.</a:t>
            </a:r>
          </a:p>
        </p:txBody>
      </p:sp>
    </p:spTree>
    <p:extLst>
      <p:ext uri="{BB962C8B-B14F-4D97-AF65-F5344CB8AC3E}">
        <p14:creationId xmlns:p14="http://schemas.microsoft.com/office/powerpoint/2010/main" val="2975003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7A565-8C58-9B39-3CE6-AAB68E353C09}"/>
              </a:ext>
            </a:extLst>
          </p:cNvPr>
          <p:cNvSpPr>
            <a:spLocks noGrp="1"/>
          </p:cNvSpPr>
          <p:nvPr>
            <p:ph type="title"/>
          </p:nvPr>
        </p:nvSpPr>
        <p:spPr>
          <a:xfrm>
            <a:off x="646112" y="4286250"/>
            <a:ext cx="10140951" cy="1803798"/>
          </a:xfrm>
        </p:spPr>
        <p:txBody>
          <a:bodyPr/>
          <a:lstStyle/>
          <a:p>
            <a:r>
              <a:rPr lang="en-US" sz="2000" dirty="0"/>
              <a:t>A and B, this patient had a class 3  furcation </a:t>
            </a:r>
            <a:r>
              <a:rPr lang="en-US" sz="2000" dirty="0" err="1"/>
              <a:t>deiect</a:t>
            </a:r>
            <a:r>
              <a:rPr lang="en-US" sz="2000" dirty="0"/>
              <a:t> before orthodontic treatment C Orthodontic treatment was performed and the furcation defect was maintained by the periodontist on 2-month recalls until after orthodontic treatment. D. After appliance removal, the tooth was hemisected, and the roots were restored and splined together. F. The final </a:t>
            </a:r>
            <a:r>
              <a:rPr lang="en-US" sz="2000" dirty="0" err="1"/>
              <a:t>penapical</a:t>
            </a:r>
            <a:r>
              <a:rPr lang="en-US" sz="2000" dirty="0"/>
              <a:t> radiograph shows that the furcation </a:t>
            </a:r>
            <a:r>
              <a:rPr lang="en-US" sz="2000" dirty="0" err="1"/>
              <a:t>dect</a:t>
            </a:r>
            <a:r>
              <a:rPr lang="en-US" sz="2000" dirty="0"/>
              <a:t> has been eliminated by hemisecting and restoring the two mot fragments</a:t>
            </a:r>
          </a:p>
        </p:txBody>
      </p:sp>
      <p:pic>
        <p:nvPicPr>
          <p:cNvPr id="4" name="Picture 4">
            <a:extLst>
              <a:ext uri="{FF2B5EF4-FFF2-40B4-BE49-F238E27FC236}">
                <a16:creationId xmlns:a16="http://schemas.microsoft.com/office/drawing/2014/main" id="{934DB72B-5D2D-3372-CF72-C7F4CBB0D328}"/>
              </a:ext>
            </a:extLst>
          </p:cNvPr>
          <p:cNvPicPr>
            <a:picLocks noGrp="1" noChangeAspect="1"/>
          </p:cNvPicPr>
          <p:nvPr>
            <p:ph idx="1"/>
          </p:nvPr>
        </p:nvPicPr>
        <p:blipFill>
          <a:blip r:embed="rId2"/>
          <a:stretch>
            <a:fillRect/>
          </a:stretch>
        </p:blipFill>
        <p:spPr>
          <a:xfrm>
            <a:off x="1553765" y="141683"/>
            <a:ext cx="8345091" cy="3890963"/>
          </a:xfrm>
        </p:spPr>
      </p:pic>
    </p:spTree>
    <p:extLst>
      <p:ext uri="{BB962C8B-B14F-4D97-AF65-F5344CB8AC3E}">
        <p14:creationId xmlns:p14="http://schemas.microsoft.com/office/powerpoint/2010/main" val="19176194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4E200F-2809-922C-DEBF-F401403E1A97}"/>
              </a:ext>
            </a:extLst>
          </p:cNvPr>
          <p:cNvSpPr>
            <a:spLocks noGrp="1"/>
          </p:cNvSpPr>
          <p:nvPr>
            <p:ph idx="1"/>
          </p:nvPr>
        </p:nvSpPr>
        <p:spPr>
          <a:xfrm>
            <a:off x="1125141" y="884039"/>
            <a:ext cx="8853275" cy="5089922"/>
          </a:xfrm>
        </p:spPr>
        <p:txBody>
          <a:bodyPr>
            <a:normAutofit/>
          </a:bodyPr>
          <a:lstStyle/>
          <a:p>
            <a:pPr marL="0" indent="0">
              <a:buNone/>
            </a:pPr>
            <a:r>
              <a:rPr lang="en-US" sz="3200" dirty="0">
                <a:solidFill>
                  <a:schemeClr val="bg1"/>
                </a:solidFill>
              </a:rPr>
              <a:t>Root Proximity </a:t>
            </a:r>
          </a:p>
          <a:p>
            <a:pPr marL="0" indent="0">
              <a:buNone/>
            </a:pPr>
            <a:r>
              <a:rPr lang="en-US" dirty="0"/>
              <a:t>When roots of posterior teeth are close </a:t>
            </a:r>
            <a:r>
              <a:rPr lang="en-US" dirty="0" err="1"/>
              <a:t>together,the</a:t>
            </a:r>
            <a:r>
              <a:rPr lang="en-US" dirty="0"/>
              <a:t> ability to maintain periodontal health and accessibility for restoration of adjacent teeth may be compromised</a:t>
            </a:r>
          </a:p>
          <a:p>
            <a:pPr marL="0" indent="0">
              <a:buNone/>
            </a:pPr>
            <a:r>
              <a:rPr lang="en-US" dirty="0" err="1"/>
              <a:t>However,for</a:t>
            </a:r>
            <a:r>
              <a:rPr lang="en-US" dirty="0"/>
              <a:t> the patient undergoing orthodontic therapy, the roots can be moved apart and bone can form between them.</a:t>
            </a:r>
          </a:p>
          <a:p>
            <a:pPr marL="0" indent="0">
              <a:buNone/>
            </a:pPr>
            <a:r>
              <a:rPr lang="en-US" dirty="0"/>
              <a:t>This opens the embrasure beneath the tooth contact, provide additional bone support and enhance the patient access to interproximal region for hygiene.</a:t>
            </a:r>
          </a:p>
          <a:p>
            <a:pPr marL="0" indent="0">
              <a:buNone/>
            </a:pPr>
            <a:r>
              <a:rPr lang="en-US" dirty="0"/>
              <a:t>If orthodontic treatment will be used to move roots apart, this plan must be known before bracket placement. It is </a:t>
            </a:r>
            <a:r>
              <a:rPr lang="en-US" dirty="0" err="1"/>
              <a:t>advan</a:t>
            </a:r>
            <a:r>
              <a:rPr lang="en-US" dirty="0"/>
              <a:t>- </a:t>
            </a:r>
            <a:r>
              <a:rPr lang="en-US" dirty="0" err="1"/>
              <a:t>tageous</a:t>
            </a:r>
            <a:r>
              <a:rPr lang="en-US" dirty="0"/>
              <a:t> to place the brackets so that the orthodontic move- </a:t>
            </a:r>
            <a:r>
              <a:rPr lang="en-US" dirty="0" err="1"/>
              <a:t>ment</a:t>
            </a:r>
            <a:r>
              <a:rPr lang="en-US" dirty="0"/>
              <a:t> to separate the roots will begin with the initial </a:t>
            </a:r>
            <a:r>
              <a:rPr lang="en-US" dirty="0" err="1"/>
              <a:t>archwires</a:t>
            </a:r>
            <a:endParaRPr lang="en-US" dirty="0"/>
          </a:p>
        </p:txBody>
      </p:sp>
    </p:spTree>
    <p:extLst>
      <p:ext uri="{BB962C8B-B14F-4D97-AF65-F5344CB8AC3E}">
        <p14:creationId xmlns:p14="http://schemas.microsoft.com/office/powerpoint/2010/main" val="39292095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89CD9-8675-6995-8400-E49E73F36976}"/>
              </a:ext>
            </a:extLst>
          </p:cNvPr>
          <p:cNvSpPr>
            <a:spLocks noGrp="1"/>
          </p:cNvSpPr>
          <p:nvPr>
            <p:ph type="title"/>
          </p:nvPr>
        </p:nvSpPr>
        <p:spPr>
          <a:xfrm>
            <a:off x="5161358" y="500063"/>
            <a:ext cx="5929313" cy="5286374"/>
          </a:xfrm>
        </p:spPr>
        <p:txBody>
          <a:bodyPr/>
          <a:lstStyle/>
          <a:p>
            <a:r>
              <a:rPr lang="en-US" sz="2400" dirty="0"/>
              <a:t>A. He orthodontic treatment this potent had significant mal tipping of the maxillary right find and second molars, causing mar </a:t>
            </a:r>
            <a:r>
              <a:rPr lang="en-US" sz="2400" dirty="0" err="1"/>
              <a:t>ginal</a:t>
            </a:r>
            <a:r>
              <a:rPr lang="en-US" sz="2400" dirty="0"/>
              <a:t> ridge discrepancies. I The tipping produced </a:t>
            </a:r>
            <a:r>
              <a:rPr lang="en-US" sz="2400" dirty="0" err="1"/>
              <a:t>moet</a:t>
            </a:r>
            <a:r>
              <a:rPr lang="en-US" sz="2400" dirty="0"/>
              <a:t> proximity between the man. To eliminate the root </a:t>
            </a:r>
            <a:r>
              <a:rPr lang="en-US" sz="2400" dirty="0" err="1"/>
              <a:t>provimity</a:t>
            </a:r>
            <a:r>
              <a:rPr lang="en-US" sz="2400" dirty="0"/>
              <a:t>, the brackets were placed perpendicular to the long axis of the eth D- This method of bracket placement facilitated root alignment and elimination of the root proximity in well as leveling of the marginal ridge discrepancies (B)</a:t>
            </a:r>
          </a:p>
        </p:txBody>
      </p:sp>
      <p:pic>
        <p:nvPicPr>
          <p:cNvPr id="4" name="Picture 4">
            <a:extLst>
              <a:ext uri="{FF2B5EF4-FFF2-40B4-BE49-F238E27FC236}">
                <a16:creationId xmlns:a16="http://schemas.microsoft.com/office/drawing/2014/main" id="{8B2C3361-52BB-9A3E-1978-28D6462E5CC5}"/>
              </a:ext>
            </a:extLst>
          </p:cNvPr>
          <p:cNvPicPr>
            <a:picLocks noGrp="1" noChangeAspect="1"/>
          </p:cNvPicPr>
          <p:nvPr>
            <p:ph idx="1"/>
          </p:nvPr>
        </p:nvPicPr>
        <p:blipFill>
          <a:blip r:embed="rId2"/>
          <a:stretch>
            <a:fillRect/>
          </a:stretch>
        </p:blipFill>
        <p:spPr>
          <a:xfrm>
            <a:off x="556814" y="906701"/>
            <a:ext cx="4158030" cy="4195762"/>
          </a:xfrm>
        </p:spPr>
      </p:pic>
    </p:spTree>
    <p:extLst>
      <p:ext uri="{BB962C8B-B14F-4D97-AF65-F5344CB8AC3E}">
        <p14:creationId xmlns:p14="http://schemas.microsoft.com/office/powerpoint/2010/main" val="6782510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C21DE-CC70-EEB8-2BE7-194469107E0D}"/>
              </a:ext>
            </a:extLst>
          </p:cNvPr>
          <p:cNvSpPr>
            <a:spLocks noGrp="1"/>
          </p:cNvSpPr>
          <p:nvPr>
            <p:ph type="title"/>
          </p:nvPr>
        </p:nvSpPr>
        <p:spPr/>
        <p:txBody>
          <a:bodyPr/>
          <a:lstStyle/>
          <a:p>
            <a:r>
              <a:rPr lang="en-US" dirty="0">
                <a:solidFill>
                  <a:schemeClr val="accent1"/>
                </a:solidFill>
              </a:rPr>
              <a:t>Fractured teeth and forced eruption </a:t>
            </a:r>
          </a:p>
        </p:txBody>
      </p:sp>
      <p:pic>
        <p:nvPicPr>
          <p:cNvPr id="4" name="Picture 4">
            <a:extLst>
              <a:ext uri="{FF2B5EF4-FFF2-40B4-BE49-F238E27FC236}">
                <a16:creationId xmlns:a16="http://schemas.microsoft.com/office/drawing/2014/main" id="{DFA42F3D-6AC1-9DD4-D283-4C287FACD8C6}"/>
              </a:ext>
            </a:extLst>
          </p:cNvPr>
          <p:cNvPicPr>
            <a:picLocks noGrp="1" noChangeAspect="1"/>
          </p:cNvPicPr>
          <p:nvPr>
            <p:ph idx="1"/>
          </p:nvPr>
        </p:nvPicPr>
        <p:blipFill>
          <a:blip r:embed="rId2"/>
          <a:stretch>
            <a:fillRect/>
          </a:stretch>
        </p:blipFill>
        <p:spPr>
          <a:xfrm>
            <a:off x="970639" y="2209520"/>
            <a:ext cx="5125361" cy="4195762"/>
          </a:xfrm>
        </p:spPr>
      </p:pic>
    </p:spTree>
    <p:extLst>
      <p:ext uri="{BB962C8B-B14F-4D97-AF65-F5344CB8AC3E}">
        <p14:creationId xmlns:p14="http://schemas.microsoft.com/office/powerpoint/2010/main" val="14034722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0C3C0E-A5DB-71C0-2D0F-5ACA50060929}"/>
              </a:ext>
            </a:extLst>
          </p:cNvPr>
          <p:cNvSpPr>
            <a:spLocks noGrp="1"/>
          </p:cNvSpPr>
          <p:nvPr>
            <p:ph idx="1"/>
          </p:nvPr>
        </p:nvSpPr>
        <p:spPr/>
        <p:txBody>
          <a:bodyPr/>
          <a:lstStyle/>
          <a:p>
            <a:pPr marL="0" indent="0">
              <a:buNone/>
            </a:pPr>
            <a:r>
              <a:rPr lang="en-US" dirty="0"/>
              <a:t>Occasionally children and adolescents may fall and injure their anterior teeth</a:t>
            </a:r>
          </a:p>
          <a:p>
            <a:pPr marL="0" indent="0">
              <a:buNone/>
            </a:pPr>
            <a:r>
              <a:rPr lang="en-US" dirty="0"/>
              <a:t>In some patients fracture may extend beneath the gingival margin and terminate at level of Alveolar ridge</a:t>
            </a:r>
          </a:p>
          <a:p>
            <a:pPr marL="0" indent="0">
              <a:buNone/>
            </a:pPr>
            <a:r>
              <a:rPr lang="en-US" dirty="0"/>
              <a:t>It may be beneficial in such cases to erupt the fractured root out of the bone and move the fracture margin </a:t>
            </a:r>
            <a:r>
              <a:rPr lang="en-US" dirty="0" err="1"/>
              <a:t>coronally</a:t>
            </a:r>
            <a:r>
              <a:rPr lang="en-US" dirty="0"/>
              <a:t> so that it can be properly restored. However, if the fracture extends too far apically, it may be bet- </a:t>
            </a:r>
            <a:r>
              <a:rPr lang="en-US" dirty="0" err="1"/>
              <a:t>ter</a:t>
            </a:r>
            <a:r>
              <a:rPr lang="en-US" dirty="0"/>
              <a:t> to extract the tooth and replace it with an implant or bridge.</a:t>
            </a:r>
          </a:p>
        </p:txBody>
      </p:sp>
    </p:spTree>
    <p:extLst>
      <p:ext uri="{BB962C8B-B14F-4D97-AF65-F5344CB8AC3E}">
        <p14:creationId xmlns:p14="http://schemas.microsoft.com/office/powerpoint/2010/main" val="10600851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E92DBE-A5CC-DC9E-2BC9-86114560A427}"/>
              </a:ext>
            </a:extLst>
          </p:cNvPr>
          <p:cNvSpPr>
            <a:spLocks noGrp="1"/>
          </p:cNvSpPr>
          <p:nvPr>
            <p:ph idx="1"/>
          </p:nvPr>
        </p:nvSpPr>
        <p:spPr>
          <a:xfrm>
            <a:off x="1104293" y="446484"/>
            <a:ext cx="8946541" cy="5801915"/>
          </a:xfrm>
        </p:spPr>
        <p:txBody>
          <a:bodyPr/>
          <a:lstStyle/>
          <a:p>
            <a:pPr marL="0" indent="0">
              <a:buNone/>
            </a:pPr>
            <a:r>
              <a:rPr lang="en-US" dirty="0"/>
              <a:t>The following six criteria are used to determine whether the tooth should be forcibly erupted or extracted:</a:t>
            </a:r>
          </a:p>
          <a:p>
            <a:pPr marL="0" indent="0">
              <a:buNone/>
            </a:pPr>
            <a:r>
              <a:rPr lang="en-US" dirty="0"/>
              <a:t> 1. Root length: If a tooth fracture extends to the level of the bone, it must be erupted 4 mm. The first 2.5 mm moves the fracture margin far enough away from the bone to prevent a biologic width problem. The other 1.5 mm provides the proper amount of ferrule for </a:t>
            </a:r>
            <a:r>
              <a:rPr lang="en-US" dirty="0" err="1"/>
              <a:t>ade</a:t>
            </a:r>
            <a:r>
              <a:rPr lang="en-US" dirty="0"/>
              <a:t>- </a:t>
            </a:r>
            <a:r>
              <a:rPr lang="en-US" dirty="0" err="1"/>
              <a:t>quate</a:t>
            </a:r>
            <a:r>
              <a:rPr lang="en-US" dirty="0"/>
              <a:t> resistance form of the crown preparation.</a:t>
            </a:r>
          </a:p>
          <a:p>
            <a:pPr marL="0" indent="0">
              <a:buNone/>
            </a:pPr>
            <a:r>
              <a:rPr lang="en-US" dirty="0"/>
              <a:t>                             The length of the residual root should be compared with the length of the eventual crown on this tooth. The root-to-crown ratio should be about 1:1.</a:t>
            </a:r>
          </a:p>
          <a:p>
            <a:pPr marL="0" indent="0">
              <a:buNone/>
            </a:pPr>
            <a:endParaRPr lang="en-US" dirty="0"/>
          </a:p>
          <a:p>
            <a:pPr marL="0" indent="0">
              <a:buNone/>
            </a:pPr>
            <a:r>
              <a:rPr lang="en-US" dirty="0"/>
              <a:t>2.Root form. The shape of the root should be broad and non- tapering rather than thin and tapered. A thin, tapered root provides a narrower cervical region after the tooth has been erupted 4 mm.</a:t>
            </a:r>
          </a:p>
        </p:txBody>
      </p:sp>
    </p:spTree>
    <p:extLst>
      <p:ext uri="{BB962C8B-B14F-4D97-AF65-F5344CB8AC3E}">
        <p14:creationId xmlns:p14="http://schemas.microsoft.com/office/powerpoint/2010/main" val="40437268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F068E6-D3DD-E954-3B4F-4AAF644B2026}"/>
              </a:ext>
            </a:extLst>
          </p:cNvPr>
          <p:cNvSpPr>
            <a:spLocks noGrp="1"/>
          </p:cNvSpPr>
          <p:nvPr>
            <p:ph idx="1"/>
          </p:nvPr>
        </p:nvSpPr>
        <p:spPr/>
        <p:txBody>
          <a:bodyPr/>
          <a:lstStyle/>
          <a:p>
            <a:pPr marL="0" indent="0">
              <a:buNone/>
            </a:pPr>
            <a:r>
              <a:rPr lang="en-US" dirty="0"/>
              <a:t>3. Level of the fracture:  If the entire crown is fractured 2-3 mm apical to the level of the alveolar bone, it is difficult, if not impossible, to attach it to the root to erupt it </a:t>
            </a:r>
          </a:p>
          <a:p>
            <a:pPr marL="0" indent="0">
              <a:buNone/>
            </a:pPr>
            <a:endParaRPr lang="en-US" dirty="0"/>
          </a:p>
          <a:p>
            <a:pPr marL="0" indent="0">
              <a:buNone/>
            </a:pPr>
            <a:r>
              <a:rPr lang="en-US" dirty="0"/>
              <a:t>4. Relative importance of the tooth. If the patient is 70 years of age and both adjacent teeth have prosthetic crowns, it would be more prudent to construct a fixed bridge. How- ever, if the patient is 15 years of age and the adjacent teeth are unrestored, forced eruption would be much more con- </a:t>
            </a:r>
            <a:r>
              <a:rPr lang="en-US" dirty="0" err="1"/>
              <a:t>servative</a:t>
            </a:r>
            <a:r>
              <a:rPr lang="en-US" dirty="0"/>
              <a:t> and appropriate.</a:t>
            </a:r>
          </a:p>
        </p:txBody>
      </p:sp>
    </p:spTree>
    <p:extLst>
      <p:ext uri="{BB962C8B-B14F-4D97-AF65-F5344CB8AC3E}">
        <p14:creationId xmlns:p14="http://schemas.microsoft.com/office/powerpoint/2010/main" val="738842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D06F7-4768-C2DA-F8EA-56B019303D30}"/>
              </a:ext>
            </a:extLst>
          </p:cNvPr>
          <p:cNvSpPr>
            <a:spLocks noGrp="1"/>
          </p:cNvSpPr>
          <p:nvPr>
            <p:ph type="title"/>
          </p:nvPr>
        </p:nvSpPr>
        <p:spPr>
          <a:xfrm>
            <a:off x="4089797" y="609601"/>
            <a:ext cx="2768203" cy="690282"/>
          </a:xfrm>
        </p:spPr>
        <p:txBody>
          <a:bodyPr/>
          <a:lstStyle/>
          <a:p>
            <a:r>
              <a:rPr lang="en-US" dirty="0">
                <a:solidFill>
                  <a:schemeClr val="bg1"/>
                </a:solidFill>
              </a:rPr>
              <a:t>Contents</a:t>
            </a:r>
            <a:r>
              <a:rPr lang="en-US" dirty="0"/>
              <a:t> </a:t>
            </a:r>
          </a:p>
        </p:txBody>
      </p:sp>
      <p:sp>
        <p:nvSpPr>
          <p:cNvPr id="3" name="Content Placeholder 2">
            <a:extLst>
              <a:ext uri="{FF2B5EF4-FFF2-40B4-BE49-F238E27FC236}">
                <a16:creationId xmlns:a16="http://schemas.microsoft.com/office/drawing/2014/main" id="{52178395-DC20-F54E-0F99-3DACA593E2C5}"/>
              </a:ext>
            </a:extLst>
          </p:cNvPr>
          <p:cNvSpPr>
            <a:spLocks noGrp="1"/>
          </p:cNvSpPr>
          <p:nvPr>
            <p:ph idx="1"/>
          </p:nvPr>
        </p:nvSpPr>
        <p:spPr>
          <a:xfrm>
            <a:off x="1571625" y="2178844"/>
            <a:ext cx="8478228" cy="4069555"/>
          </a:xfrm>
        </p:spPr>
        <p:txBody>
          <a:bodyPr>
            <a:normAutofit/>
          </a:bodyPr>
          <a:lstStyle/>
          <a:p>
            <a:r>
              <a:rPr lang="en-US" sz="2400" dirty="0"/>
              <a:t>Benefits of Orthodontic Therapy</a:t>
            </a:r>
          </a:p>
          <a:p>
            <a:r>
              <a:rPr lang="en-US" sz="2400" dirty="0" err="1"/>
              <a:t>Preorthodontic</a:t>
            </a:r>
            <a:r>
              <a:rPr lang="en-US" sz="2400" dirty="0"/>
              <a:t> osseous surgery</a:t>
            </a:r>
          </a:p>
          <a:p>
            <a:r>
              <a:rPr lang="en-US" sz="2400" dirty="0"/>
              <a:t>Orthodontic treatment of osseous defects</a:t>
            </a:r>
          </a:p>
          <a:p>
            <a:r>
              <a:rPr lang="en-US" sz="2400" dirty="0"/>
              <a:t>Fractured teeth and forced eruption</a:t>
            </a:r>
          </a:p>
          <a:p>
            <a:r>
              <a:rPr lang="en-US" sz="2400" dirty="0"/>
              <a:t>Orthodontic treatment of gingival </a:t>
            </a:r>
            <a:r>
              <a:rPr lang="en-US" sz="2400" dirty="0" err="1"/>
              <a:t>discrripancies</a:t>
            </a:r>
            <a:r>
              <a:rPr lang="en-US" sz="2400" dirty="0"/>
              <a:t> </a:t>
            </a:r>
          </a:p>
        </p:txBody>
      </p:sp>
    </p:spTree>
    <p:extLst>
      <p:ext uri="{BB962C8B-B14F-4D97-AF65-F5344CB8AC3E}">
        <p14:creationId xmlns:p14="http://schemas.microsoft.com/office/powerpoint/2010/main" val="32553896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64375CD-7DD8-8418-927E-BCEE3FBD2879}"/>
              </a:ext>
            </a:extLst>
          </p:cNvPr>
          <p:cNvSpPr>
            <a:spLocks noGrp="1"/>
          </p:cNvSpPr>
          <p:nvPr>
            <p:ph idx="1"/>
          </p:nvPr>
        </p:nvSpPr>
        <p:spPr>
          <a:xfrm>
            <a:off x="1160859" y="1143000"/>
            <a:ext cx="8888994" cy="5105399"/>
          </a:xfrm>
        </p:spPr>
        <p:txBody>
          <a:bodyPr/>
          <a:lstStyle/>
          <a:p>
            <a:pPr marL="0" indent="0">
              <a:buNone/>
            </a:pPr>
            <a:r>
              <a:rPr lang="en-US" dirty="0"/>
              <a:t>5. Esthetics. If the patient has a high lip line and displays 2-3 mm of gingiva when smiling, any type of restoration in this area will be more obvious. Keeping the patient's own tooth would be much more esthetic than any type of </a:t>
            </a:r>
            <a:r>
              <a:rPr lang="en-US" dirty="0" err="1"/>
              <a:t>im</a:t>
            </a:r>
            <a:r>
              <a:rPr lang="en-US" dirty="0"/>
              <a:t>- plant or prosthetic replacement.</a:t>
            </a:r>
          </a:p>
          <a:p>
            <a:pPr marL="0" indent="0">
              <a:buNone/>
            </a:pPr>
            <a:endParaRPr lang="en-US" dirty="0"/>
          </a:p>
          <a:p>
            <a:pPr marL="0" indent="0">
              <a:buNone/>
            </a:pPr>
            <a:r>
              <a:rPr lang="en-US" dirty="0"/>
              <a:t> 6. Endodontic/periodontal prognosis. If the tooth has a </a:t>
            </a:r>
            <a:r>
              <a:rPr lang="en-US" dirty="0" err="1"/>
              <a:t>signifi</a:t>
            </a:r>
            <a:r>
              <a:rPr lang="en-US" dirty="0"/>
              <a:t>- cant periodontal defect, it may not be possible to retain the root. In addition, if the tooth root has a vertical fracture, the prognosis would be poor and extraction of the tooth would be the proper course of therapy</a:t>
            </a:r>
          </a:p>
        </p:txBody>
      </p:sp>
    </p:spTree>
    <p:extLst>
      <p:ext uri="{BB962C8B-B14F-4D97-AF65-F5344CB8AC3E}">
        <p14:creationId xmlns:p14="http://schemas.microsoft.com/office/powerpoint/2010/main" val="23849515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a:extLst>
              <a:ext uri="{FF2B5EF4-FFF2-40B4-BE49-F238E27FC236}">
                <a16:creationId xmlns:a16="http://schemas.microsoft.com/office/drawing/2014/main" id="{85606933-53BC-0F89-BDA4-44A7745C6FB7}"/>
              </a:ext>
            </a:extLst>
          </p:cNvPr>
          <p:cNvPicPr>
            <a:picLocks noGrp="1" noChangeAspect="1"/>
          </p:cNvPicPr>
          <p:nvPr>
            <p:ph idx="1"/>
          </p:nvPr>
        </p:nvPicPr>
        <p:blipFill>
          <a:blip r:embed="rId2"/>
          <a:stretch>
            <a:fillRect/>
          </a:stretch>
        </p:blipFill>
        <p:spPr>
          <a:xfrm>
            <a:off x="1049957" y="1162050"/>
            <a:ext cx="3624611" cy="4195762"/>
          </a:xfrm>
        </p:spPr>
      </p:pic>
      <p:sp>
        <p:nvSpPr>
          <p:cNvPr id="4" name="TextBox 3">
            <a:extLst>
              <a:ext uri="{FF2B5EF4-FFF2-40B4-BE49-F238E27FC236}">
                <a16:creationId xmlns:a16="http://schemas.microsoft.com/office/drawing/2014/main" id="{B6061D90-4603-46FA-EC68-E37A44C38A34}"/>
              </a:ext>
            </a:extLst>
          </p:cNvPr>
          <p:cNvSpPr txBox="1"/>
          <p:nvPr/>
        </p:nvSpPr>
        <p:spPr>
          <a:xfrm flipV="1">
            <a:off x="5088731" y="660797"/>
            <a:ext cx="5233988" cy="1143000"/>
          </a:xfrm>
          <a:prstGeom prst="rect">
            <a:avLst/>
          </a:prstGeom>
          <a:noFill/>
        </p:spPr>
        <p:txBody>
          <a:bodyPr wrap="square" rtlCol="0">
            <a:spAutoFit/>
          </a:bodyPr>
          <a:lstStyle/>
          <a:p>
            <a:pPr algn="l"/>
            <a:endParaRPr lang="en-US" dirty="0"/>
          </a:p>
        </p:txBody>
      </p:sp>
      <p:sp>
        <p:nvSpPr>
          <p:cNvPr id="7" name="Title 1">
            <a:extLst>
              <a:ext uri="{FF2B5EF4-FFF2-40B4-BE49-F238E27FC236}">
                <a16:creationId xmlns:a16="http://schemas.microsoft.com/office/drawing/2014/main" id="{FED6007C-814D-6759-A65E-ED968DE549CA}"/>
              </a:ext>
            </a:extLst>
          </p:cNvPr>
          <p:cNvSpPr>
            <a:spLocks noGrp="1"/>
          </p:cNvSpPr>
          <p:nvPr>
            <p:ph type="title"/>
          </p:nvPr>
        </p:nvSpPr>
        <p:spPr>
          <a:xfrm>
            <a:off x="4807916" y="845624"/>
            <a:ext cx="5233988" cy="1400530"/>
          </a:xfrm>
        </p:spPr>
        <p:txBody>
          <a:bodyPr/>
          <a:lstStyle/>
          <a:p>
            <a:r>
              <a:rPr lang="en-US" sz="2000" dirty="0"/>
              <a:t>A and B. This patient had a severe fracture of the maxillary right central </a:t>
            </a:r>
            <a:r>
              <a:rPr lang="en-US" sz="2000" dirty="0" err="1"/>
              <a:t>inchor</a:t>
            </a:r>
            <a:r>
              <a:rPr lang="en-US" sz="2000" dirty="0"/>
              <a:t> that extended apical to the level of the alveolar crest on the lingual side. C. To restore the tooth adequately and avoid impinging on the periodontium, the fractured root was extruded 4 mm. D, Ax the tooth erupted, the gingival margin </a:t>
            </a:r>
            <a:r>
              <a:rPr lang="en-US" sz="2000" dirty="0" err="1"/>
              <a:t>followest</a:t>
            </a:r>
            <a:r>
              <a:rPr lang="en-US" sz="2000" dirty="0"/>
              <a:t> the tooth. E, Gingival surgery was required to lengthen the crown of the central incisor so that E, the final restoration, had </a:t>
            </a:r>
            <a:r>
              <a:rPr lang="en-US" sz="2000" dirty="0" err="1"/>
              <a:t>subicient</a:t>
            </a:r>
            <a:r>
              <a:rPr lang="en-US" sz="2000" dirty="0"/>
              <a:t> ferrule for resistance and retention and the appropriate gingival margin relationship with the adjacent central incisor.</a:t>
            </a:r>
          </a:p>
        </p:txBody>
      </p:sp>
    </p:spTree>
    <p:extLst>
      <p:ext uri="{BB962C8B-B14F-4D97-AF65-F5344CB8AC3E}">
        <p14:creationId xmlns:p14="http://schemas.microsoft.com/office/powerpoint/2010/main" val="25609404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406305-78AB-950D-CC1D-237FA0BC5972}"/>
              </a:ext>
            </a:extLst>
          </p:cNvPr>
          <p:cNvSpPr>
            <a:spLocks noGrp="1"/>
          </p:cNvSpPr>
          <p:nvPr>
            <p:ph idx="1"/>
          </p:nvPr>
        </p:nvSpPr>
        <p:spPr>
          <a:xfrm>
            <a:off x="692546" y="802762"/>
            <a:ext cx="8946541" cy="4195481"/>
          </a:xfrm>
        </p:spPr>
        <p:txBody>
          <a:bodyPr>
            <a:normAutofit fontScale="92500"/>
          </a:bodyPr>
          <a:lstStyle/>
          <a:p>
            <a:pPr marL="0" indent="0">
              <a:buNone/>
            </a:pPr>
            <a:r>
              <a:rPr lang="en-US" sz="2800" dirty="0">
                <a:solidFill>
                  <a:schemeClr val="bg1"/>
                </a:solidFill>
              </a:rPr>
              <a:t>Hopeless Teeth Maintained for Orthodontic Anchorage</a:t>
            </a:r>
            <a:r>
              <a:rPr lang="en-US" dirty="0"/>
              <a:t> </a:t>
            </a:r>
          </a:p>
          <a:p>
            <a:pPr marL="0" indent="0">
              <a:buNone/>
            </a:pPr>
            <a:r>
              <a:rPr lang="en-US" dirty="0"/>
              <a:t>Patients with advanced periodontal disease may have specific teeth diagnosed as hopeless, which would be extracted before orthodontic therapy.</a:t>
            </a:r>
          </a:p>
          <a:p>
            <a:pPr marL="0" indent="0">
              <a:buNone/>
            </a:pPr>
            <a:endParaRPr lang="en-US" dirty="0"/>
          </a:p>
          <a:p>
            <a:pPr marL="0" indent="0">
              <a:buNone/>
            </a:pPr>
            <a:r>
              <a:rPr lang="en-US" dirty="0"/>
              <a:t>In moderate-to-advanced cases, some periodontal surgery may be indicated around a hope- less tooth.</a:t>
            </a:r>
          </a:p>
          <a:p>
            <a:pPr marL="0" indent="0">
              <a:buNone/>
            </a:pPr>
            <a:endParaRPr lang="en-US" dirty="0"/>
          </a:p>
          <a:p>
            <a:pPr marL="0" indent="0">
              <a:buNone/>
            </a:pPr>
            <a:r>
              <a:rPr lang="en-US" dirty="0"/>
              <a:t> Flaps are reflected for debridement of the roots to control inflammation around the hopeless tooth during the orthodontic process.</a:t>
            </a:r>
          </a:p>
        </p:txBody>
      </p:sp>
    </p:spTree>
    <p:extLst>
      <p:ext uri="{BB962C8B-B14F-4D97-AF65-F5344CB8AC3E}">
        <p14:creationId xmlns:p14="http://schemas.microsoft.com/office/powerpoint/2010/main" val="29206935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CF3B6-0B92-F454-9933-5215D8ED09B9}"/>
              </a:ext>
            </a:extLst>
          </p:cNvPr>
          <p:cNvSpPr>
            <a:spLocks noGrp="1"/>
          </p:cNvSpPr>
          <p:nvPr>
            <p:ph type="title"/>
          </p:nvPr>
        </p:nvSpPr>
        <p:spPr>
          <a:xfrm flipH="1">
            <a:off x="6264647" y="1006358"/>
            <a:ext cx="5379666" cy="3619220"/>
          </a:xfrm>
        </p:spPr>
        <p:txBody>
          <a:bodyPr/>
          <a:lstStyle/>
          <a:p>
            <a:r>
              <a:rPr lang="en-US" sz="2000" dirty="0"/>
              <a:t>A. This patient had an impacted mandibular right second molar B-D. The mandibular right first molar was </a:t>
            </a:r>
            <a:r>
              <a:rPr lang="en-US" sz="2000" dirty="0" err="1"/>
              <a:t>periodontally</a:t>
            </a:r>
            <a:r>
              <a:rPr lang="en-US" sz="2000" dirty="0"/>
              <a:t> hopeless because of an advanced class II furcation defect. The impacted second molar was extracted, but the first molar was maintained as an anchor to help upright the third molar </a:t>
            </a:r>
            <a:r>
              <a:rPr lang="en-US" sz="2000" dirty="0" err="1"/>
              <a:t>orthodontically</a:t>
            </a:r>
            <a:r>
              <a:rPr lang="en-US" sz="2000" dirty="0"/>
              <a:t>. E and F, </a:t>
            </a:r>
            <a:r>
              <a:rPr lang="en-US" sz="2000" dirty="0" err="1"/>
              <a:t>Ather</a:t>
            </a:r>
            <a:r>
              <a:rPr lang="en-US" sz="2000" dirty="0"/>
              <a:t> orthodontic </a:t>
            </a:r>
            <a:r>
              <a:rPr lang="en-US" sz="2000" dirty="0" err="1"/>
              <a:t>uprighting</a:t>
            </a:r>
            <a:r>
              <a:rPr lang="en-US" sz="2000" dirty="0"/>
              <a:t> of the third molar, the first molar was extracted and a bridge was placed to restore the edentulous space.</a:t>
            </a:r>
          </a:p>
        </p:txBody>
      </p:sp>
      <p:pic>
        <p:nvPicPr>
          <p:cNvPr id="4" name="Picture 4">
            <a:extLst>
              <a:ext uri="{FF2B5EF4-FFF2-40B4-BE49-F238E27FC236}">
                <a16:creationId xmlns:a16="http://schemas.microsoft.com/office/drawing/2014/main" id="{C3C43A4B-B1FD-3BAB-E796-2FF1A5D01CBC}"/>
              </a:ext>
            </a:extLst>
          </p:cNvPr>
          <p:cNvPicPr>
            <a:picLocks noGrp="1" noChangeAspect="1"/>
          </p:cNvPicPr>
          <p:nvPr>
            <p:ph idx="1"/>
          </p:nvPr>
        </p:nvPicPr>
        <p:blipFill>
          <a:blip r:embed="rId2"/>
          <a:stretch>
            <a:fillRect/>
          </a:stretch>
        </p:blipFill>
        <p:spPr>
          <a:xfrm>
            <a:off x="965994" y="1006358"/>
            <a:ext cx="4961360" cy="4133850"/>
          </a:xfrm>
        </p:spPr>
      </p:pic>
    </p:spTree>
    <p:extLst>
      <p:ext uri="{BB962C8B-B14F-4D97-AF65-F5344CB8AC3E}">
        <p14:creationId xmlns:p14="http://schemas.microsoft.com/office/powerpoint/2010/main" val="38523509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4B21D-A743-4357-8A14-F6A21BB63E63}"/>
              </a:ext>
            </a:extLst>
          </p:cNvPr>
          <p:cNvSpPr>
            <a:spLocks noGrp="1"/>
          </p:cNvSpPr>
          <p:nvPr>
            <p:ph type="title"/>
          </p:nvPr>
        </p:nvSpPr>
        <p:spPr>
          <a:xfrm>
            <a:off x="645130" y="452718"/>
            <a:ext cx="9404723" cy="1400530"/>
          </a:xfrm>
        </p:spPr>
        <p:txBody>
          <a:bodyPr/>
          <a:lstStyle/>
          <a:p>
            <a:r>
              <a:rPr lang="en-US" dirty="0">
                <a:solidFill>
                  <a:schemeClr val="accent1"/>
                </a:solidFill>
              </a:rPr>
              <a:t>Orthodontic Treatment of Gingival Discrepancies</a:t>
            </a:r>
          </a:p>
        </p:txBody>
      </p:sp>
      <p:sp>
        <p:nvSpPr>
          <p:cNvPr id="3" name="Content Placeholder 2">
            <a:extLst>
              <a:ext uri="{FF2B5EF4-FFF2-40B4-BE49-F238E27FC236}">
                <a16:creationId xmlns:a16="http://schemas.microsoft.com/office/drawing/2014/main" id="{ADB3EACE-935D-F620-2DC6-057E9E0C87E4}"/>
              </a:ext>
            </a:extLst>
          </p:cNvPr>
          <p:cNvSpPr>
            <a:spLocks noGrp="1"/>
          </p:cNvSpPr>
          <p:nvPr>
            <p:ph idx="1"/>
          </p:nvPr>
        </p:nvSpPr>
        <p:spPr/>
        <p:txBody>
          <a:bodyPr>
            <a:normAutofit lnSpcReduction="10000"/>
          </a:bodyPr>
          <a:lstStyle/>
          <a:p>
            <a:pPr marL="0" indent="0">
              <a:buNone/>
            </a:pPr>
            <a:r>
              <a:rPr lang="en-US" sz="2400" dirty="0">
                <a:solidFill>
                  <a:schemeClr val="bg1"/>
                </a:solidFill>
              </a:rPr>
              <a:t>Uneven Gingival Margins</a:t>
            </a:r>
            <a:r>
              <a:rPr lang="en-US" dirty="0"/>
              <a:t> </a:t>
            </a:r>
          </a:p>
          <a:p>
            <a:pPr marL="0" indent="0">
              <a:buNone/>
            </a:pPr>
            <a:r>
              <a:rPr lang="en-US" dirty="0"/>
              <a:t>The relationship of the gingival margins of the six maxillary anterior teeth plays an important role in the esthetic appear- </a:t>
            </a:r>
            <a:r>
              <a:rPr lang="en-US" dirty="0" err="1"/>
              <a:t>ance</a:t>
            </a:r>
            <a:r>
              <a:rPr lang="en-US" dirty="0"/>
              <a:t> of the crowns. </a:t>
            </a:r>
          </a:p>
          <a:p>
            <a:pPr marL="0" indent="0">
              <a:buNone/>
            </a:pPr>
            <a:r>
              <a:rPr lang="en-US" dirty="0"/>
              <a:t>The following four factors contribute to ideal gingival form: </a:t>
            </a:r>
          </a:p>
          <a:p>
            <a:pPr marL="457200" indent="-457200">
              <a:buAutoNum type="arabicPeriod"/>
            </a:pPr>
            <a:r>
              <a:rPr lang="en-US" dirty="0"/>
              <a:t>The gingival margins of the two central incisors should be at the same level. </a:t>
            </a:r>
          </a:p>
          <a:p>
            <a:pPr marL="457200" indent="-457200">
              <a:buAutoNum type="arabicPeriod"/>
            </a:pPr>
            <a:r>
              <a:rPr lang="en-US" dirty="0"/>
              <a:t>2. The gingival margins of the central incisors should be </a:t>
            </a:r>
            <a:r>
              <a:rPr lang="en-US" dirty="0" err="1"/>
              <a:t>po</a:t>
            </a:r>
            <a:r>
              <a:rPr lang="en-US" dirty="0"/>
              <a:t>- </a:t>
            </a:r>
            <a:r>
              <a:rPr lang="en-US" dirty="0" err="1"/>
              <a:t>sitioned</a:t>
            </a:r>
            <a:r>
              <a:rPr lang="en-US" dirty="0"/>
              <a:t> more apically than the lateral incisors and at the same level as the canines. </a:t>
            </a:r>
          </a:p>
          <a:p>
            <a:pPr marL="457200" indent="-457200">
              <a:buAutoNum type="arabicPeriod"/>
            </a:pPr>
            <a:r>
              <a:rPr lang="en-US" dirty="0"/>
              <a:t>3. The contour of the labial gingival margins should </a:t>
            </a:r>
            <a:r>
              <a:rPr lang="en-US" dirty="0" err="1"/>
              <a:t>mimie</a:t>
            </a:r>
            <a:r>
              <a:rPr lang="en-US" dirty="0"/>
              <a:t> the CEJS of the teeth.</a:t>
            </a:r>
          </a:p>
        </p:txBody>
      </p:sp>
    </p:spTree>
    <p:extLst>
      <p:ext uri="{BB962C8B-B14F-4D97-AF65-F5344CB8AC3E}">
        <p14:creationId xmlns:p14="http://schemas.microsoft.com/office/powerpoint/2010/main" val="25357527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B2ACBB-AE9B-7ECF-0E05-BBB5DC0174C6}"/>
              </a:ext>
            </a:extLst>
          </p:cNvPr>
          <p:cNvSpPr>
            <a:spLocks noGrp="1"/>
          </p:cNvSpPr>
          <p:nvPr>
            <p:ph idx="1"/>
          </p:nvPr>
        </p:nvSpPr>
        <p:spPr/>
        <p:txBody>
          <a:bodyPr/>
          <a:lstStyle/>
          <a:p>
            <a:pPr marL="0" indent="0">
              <a:buNone/>
            </a:pPr>
            <a:r>
              <a:rPr lang="en-US" dirty="0"/>
              <a:t>4. A papilla should exist between each tooth, and the height The t of the tip of the papilla is usually halfway between the shortest incisal edge and the labial gingival height of contour over shortest the center of each anterior tooth. Therefore, the gingival the other papilla occupies half of the interproximal contact and the </a:t>
            </a:r>
            <a:r>
              <a:rPr lang="en-US" dirty="0" err="1"/>
              <a:t>equilibra</a:t>
            </a:r>
            <a:r>
              <a:rPr lang="en-US" dirty="0"/>
              <a:t> adjacent teeth form the other half of the contact</a:t>
            </a:r>
          </a:p>
        </p:txBody>
      </p:sp>
    </p:spTree>
    <p:extLst>
      <p:ext uri="{BB962C8B-B14F-4D97-AF65-F5344CB8AC3E}">
        <p14:creationId xmlns:p14="http://schemas.microsoft.com/office/powerpoint/2010/main" val="7713507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4CBC8-1A9E-BB36-0507-2DC87783E33E}"/>
              </a:ext>
            </a:extLst>
          </p:cNvPr>
          <p:cNvSpPr>
            <a:spLocks noGrp="1"/>
          </p:cNvSpPr>
          <p:nvPr>
            <p:ph type="title"/>
          </p:nvPr>
        </p:nvSpPr>
        <p:spPr/>
        <p:txBody>
          <a:bodyPr/>
          <a:lstStyle/>
          <a:p>
            <a:r>
              <a:rPr lang="en-US" dirty="0">
                <a:solidFill>
                  <a:schemeClr val="bg1"/>
                </a:solidFill>
              </a:rPr>
              <a:t>Significant abrasion and </a:t>
            </a:r>
            <a:r>
              <a:rPr lang="en-US" dirty="0" err="1">
                <a:solidFill>
                  <a:schemeClr val="bg1"/>
                </a:solidFill>
              </a:rPr>
              <a:t>overeruption</a:t>
            </a:r>
            <a:endParaRPr lang="en-US" dirty="0">
              <a:solidFill>
                <a:schemeClr val="bg1"/>
              </a:solidFill>
            </a:endParaRPr>
          </a:p>
        </p:txBody>
      </p:sp>
      <p:sp>
        <p:nvSpPr>
          <p:cNvPr id="3" name="Content Placeholder 2">
            <a:extLst>
              <a:ext uri="{FF2B5EF4-FFF2-40B4-BE49-F238E27FC236}">
                <a16:creationId xmlns:a16="http://schemas.microsoft.com/office/drawing/2014/main" id="{D3A84C73-E438-3A52-DCA8-698B4A1A39F5}"/>
              </a:ext>
            </a:extLst>
          </p:cNvPr>
          <p:cNvSpPr>
            <a:spLocks noGrp="1"/>
          </p:cNvSpPr>
          <p:nvPr>
            <p:ph idx="1"/>
          </p:nvPr>
        </p:nvSpPr>
        <p:spPr/>
        <p:txBody>
          <a:bodyPr/>
          <a:lstStyle/>
          <a:p>
            <a:pPr marL="0" indent="0">
              <a:buNone/>
            </a:pPr>
            <a:r>
              <a:rPr lang="en-US" dirty="0"/>
              <a:t>The restoration of these abraded teeth is often impossible because of the lack of crown length to achieve adequate retention and resistance form for the crown preparations.</a:t>
            </a:r>
          </a:p>
          <a:p>
            <a:pPr marL="0" indent="0">
              <a:buNone/>
            </a:pPr>
            <a:endParaRPr lang="en-US" dirty="0"/>
          </a:p>
          <a:p>
            <a:pPr marL="0" indent="0">
              <a:buNone/>
            </a:pPr>
            <a:r>
              <a:rPr lang="en-US" dirty="0"/>
              <a:t>Two options are available. One option is </a:t>
            </a:r>
            <a:r>
              <a:rPr lang="en-US" dirty="0" err="1"/>
              <a:t>exten</a:t>
            </a:r>
            <a:r>
              <a:rPr lang="en-US" dirty="0"/>
              <a:t>- </a:t>
            </a:r>
            <a:r>
              <a:rPr lang="en-US" dirty="0" err="1"/>
              <a:t>sive</a:t>
            </a:r>
            <a:r>
              <a:rPr lang="en-US" dirty="0"/>
              <a:t> crown lengthening by elevating a flap, removing sufficient bone, and apically positioning the flap to expose adequate tooth length for crown preparation. However, this type of pro- </a:t>
            </a:r>
            <a:r>
              <a:rPr lang="en-US" dirty="0" err="1"/>
              <a:t>cedure</a:t>
            </a:r>
            <a:r>
              <a:rPr lang="en-US" dirty="0"/>
              <a:t> is contraindicated in the patient with short, tapered roots because it could adversely affect the final root-to-crown ratio and potentially open gingival embrasures between the anterior teeth.</a:t>
            </a:r>
          </a:p>
        </p:txBody>
      </p:sp>
    </p:spTree>
    <p:extLst>
      <p:ext uri="{BB962C8B-B14F-4D97-AF65-F5344CB8AC3E}">
        <p14:creationId xmlns:p14="http://schemas.microsoft.com/office/powerpoint/2010/main" val="42827497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04515E-E103-66F6-9C0C-4D811282D165}"/>
              </a:ext>
            </a:extLst>
          </p:cNvPr>
          <p:cNvSpPr>
            <a:spLocks noGrp="1"/>
          </p:cNvSpPr>
          <p:nvPr>
            <p:ph idx="1"/>
          </p:nvPr>
        </p:nvSpPr>
        <p:spPr>
          <a:xfrm>
            <a:off x="1103312" y="714376"/>
            <a:ext cx="8826501" cy="5534024"/>
          </a:xfrm>
        </p:spPr>
        <p:txBody>
          <a:bodyPr/>
          <a:lstStyle/>
          <a:p>
            <a:pPr marL="0" indent="0">
              <a:buNone/>
            </a:pPr>
            <a:r>
              <a:rPr lang="en-US" dirty="0"/>
              <a:t>The other option for improving the restorability of these short abraded teeth is to intrude the teeth </a:t>
            </a:r>
            <a:r>
              <a:rPr lang="en-US" dirty="0" err="1"/>
              <a:t>orthodontically</a:t>
            </a:r>
            <a:r>
              <a:rPr lang="en-US" dirty="0"/>
              <a:t> and move the gingival margins apically. </a:t>
            </a:r>
          </a:p>
          <a:p>
            <a:pPr marL="0" indent="0">
              <a:buNone/>
            </a:pPr>
            <a:endParaRPr lang="en-US" dirty="0"/>
          </a:p>
          <a:p>
            <a:pPr marL="0" indent="0">
              <a:buNone/>
            </a:pPr>
            <a:r>
              <a:rPr lang="en-US" dirty="0"/>
              <a:t>It is possible to intrude up to four maxillary incisors by using the posterior teeth as anchorage during the intrusion process.</a:t>
            </a:r>
          </a:p>
          <a:p>
            <a:pPr marL="0" indent="0">
              <a:buNone/>
            </a:pPr>
            <a:endParaRPr lang="en-US" dirty="0"/>
          </a:p>
          <a:p>
            <a:pPr marL="0" indent="0">
              <a:buNone/>
            </a:pPr>
            <a:r>
              <a:rPr lang="en-US" dirty="0"/>
              <a:t>When abraded teeth are significantly intruded, it is </a:t>
            </a:r>
            <a:r>
              <a:rPr lang="en-US" dirty="0" err="1"/>
              <a:t>neces</a:t>
            </a:r>
            <a:r>
              <a:rPr lang="en-US" dirty="0"/>
              <a:t>- </a:t>
            </a:r>
            <a:r>
              <a:rPr lang="en-US" dirty="0" err="1"/>
              <a:t>sary</a:t>
            </a:r>
            <a:r>
              <a:rPr lang="en-US" dirty="0"/>
              <a:t> to hold these teeth for at least 6 months in the intruded position with orthodontic brackets,</a:t>
            </a:r>
          </a:p>
        </p:txBody>
      </p:sp>
    </p:spTree>
    <p:extLst>
      <p:ext uri="{BB962C8B-B14F-4D97-AF65-F5344CB8AC3E}">
        <p14:creationId xmlns:p14="http://schemas.microsoft.com/office/powerpoint/2010/main" val="37683643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1DF86-577D-1B73-4986-80A646FDF84C}"/>
              </a:ext>
            </a:extLst>
          </p:cNvPr>
          <p:cNvSpPr>
            <a:spLocks noGrp="1"/>
          </p:cNvSpPr>
          <p:nvPr>
            <p:ph type="title"/>
          </p:nvPr>
        </p:nvSpPr>
        <p:spPr>
          <a:xfrm>
            <a:off x="1464469" y="803672"/>
            <a:ext cx="6983015" cy="946547"/>
          </a:xfrm>
        </p:spPr>
        <p:txBody>
          <a:bodyPr/>
          <a:lstStyle/>
          <a:p>
            <a:r>
              <a:rPr lang="en-US" dirty="0">
                <a:solidFill>
                  <a:schemeClr val="bg1"/>
                </a:solidFill>
              </a:rPr>
              <a:t>Open Gingival Embrasure </a:t>
            </a:r>
          </a:p>
        </p:txBody>
      </p:sp>
      <p:sp>
        <p:nvSpPr>
          <p:cNvPr id="3" name="Content Placeholder 2">
            <a:extLst>
              <a:ext uri="{FF2B5EF4-FFF2-40B4-BE49-F238E27FC236}">
                <a16:creationId xmlns:a16="http://schemas.microsoft.com/office/drawing/2014/main" id="{84CA3CA5-9F5F-A808-40E2-31CB681A096D}"/>
              </a:ext>
            </a:extLst>
          </p:cNvPr>
          <p:cNvSpPr>
            <a:spLocks noGrp="1"/>
          </p:cNvSpPr>
          <p:nvPr>
            <p:ph idx="1"/>
          </p:nvPr>
        </p:nvSpPr>
        <p:spPr/>
        <p:txBody>
          <a:bodyPr/>
          <a:lstStyle/>
          <a:p>
            <a:r>
              <a:rPr lang="en-US" dirty="0"/>
              <a:t>Presence of papilla between central incisor is the key esthetic factor for Individuals.</a:t>
            </a:r>
          </a:p>
          <a:p>
            <a:r>
              <a:rPr lang="en-US" dirty="0"/>
              <a:t>In some situations, a deficient papilla can be improved with orthodontic treatment By closing open contacts, the interproximal gingiva can be squeezed and moved </a:t>
            </a:r>
            <a:r>
              <a:rPr lang="en-US" dirty="0" err="1"/>
              <a:t>incisally</a:t>
            </a:r>
            <a:r>
              <a:rPr lang="en-US" dirty="0"/>
              <a:t> </a:t>
            </a:r>
          </a:p>
          <a:p>
            <a:r>
              <a:rPr lang="en-US" dirty="0"/>
              <a:t>This type of movement may help create a more esthetic papilla between two teeth despite alveolar bone loss. Another </a:t>
            </a:r>
            <a:r>
              <a:rPr lang="en-US" dirty="0" err="1"/>
              <a:t>possi</a:t>
            </a:r>
            <a:r>
              <a:rPr lang="en-US" dirty="0"/>
              <a:t> </a:t>
            </a:r>
            <a:r>
              <a:rPr lang="en-US" dirty="0" err="1"/>
              <a:t>bility</a:t>
            </a:r>
            <a:r>
              <a:rPr lang="en-US" dirty="0"/>
              <a:t> is to erupt adjacent teeth when the interproximal bone level is  positioned apically</a:t>
            </a:r>
          </a:p>
        </p:txBody>
      </p:sp>
    </p:spTree>
    <p:extLst>
      <p:ext uri="{BB962C8B-B14F-4D97-AF65-F5344CB8AC3E}">
        <p14:creationId xmlns:p14="http://schemas.microsoft.com/office/powerpoint/2010/main" val="5158148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63745A-4599-BC32-1A1B-420CCADAA4F3}"/>
              </a:ext>
            </a:extLst>
          </p:cNvPr>
          <p:cNvSpPr>
            <a:spLocks noGrp="1"/>
          </p:cNvSpPr>
          <p:nvPr>
            <p:ph idx="1"/>
          </p:nvPr>
        </p:nvSpPr>
        <p:spPr/>
        <p:txBody>
          <a:bodyPr/>
          <a:lstStyle/>
          <a:p>
            <a:r>
              <a:rPr lang="en-US" dirty="0"/>
              <a:t>Most open embrasures between the central incisors are caused by problems with tooth contact. </a:t>
            </a:r>
          </a:p>
          <a:p>
            <a:r>
              <a:rPr lang="en-US" dirty="0"/>
              <a:t>The first step in the diagnosis of this problem is to evaluate a periapical radio- graph of the central incisors. If the root angulation is diver- gent, the brackets should be repositioned so that the root position can be corrected .</a:t>
            </a:r>
          </a:p>
          <a:p>
            <a:r>
              <a:rPr lang="en-US" dirty="0"/>
              <a:t> In these patients the incisal edges may be uneven and require restoration with either composite or porcelain restorations. If the periapical radiograph shows that the roots are in their correct relation- ship, the open gingival embrasure is caused by a triangular tooth shape</a:t>
            </a:r>
          </a:p>
        </p:txBody>
      </p:sp>
    </p:spTree>
    <p:extLst>
      <p:ext uri="{BB962C8B-B14F-4D97-AF65-F5344CB8AC3E}">
        <p14:creationId xmlns:p14="http://schemas.microsoft.com/office/powerpoint/2010/main" val="4054127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15A9E-1EEF-8D69-E33F-509CDC703C5E}"/>
              </a:ext>
            </a:extLst>
          </p:cNvPr>
          <p:cNvSpPr>
            <a:spLocks noGrp="1"/>
          </p:cNvSpPr>
          <p:nvPr>
            <p:ph type="title"/>
          </p:nvPr>
        </p:nvSpPr>
        <p:spPr>
          <a:xfrm>
            <a:off x="3357564" y="452719"/>
            <a:ext cx="3750468" cy="976032"/>
          </a:xfrm>
        </p:spPr>
        <p:txBody>
          <a:bodyPr/>
          <a:lstStyle/>
          <a:p>
            <a:r>
              <a:rPr lang="en-US" dirty="0">
                <a:solidFill>
                  <a:schemeClr val="bg1"/>
                </a:solidFill>
              </a:rPr>
              <a:t>Introduction</a:t>
            </a:r>
            <a:r>
              <a:rPr lang="en-US" dirty="0"/>
              <a:t> </a:t>
            </a:r>
          </a:p>
        </p:txBody>
      </p:sp>
      <p:sp>
        <p:nvSpPr>
          <p:cNvPr id="3" name="Content Placeholder 2">
            <a:extLst>
              <a:ext uri="{FF2B5EF4-FFF2-40B4-BE49-F238E27FC236}">
                <a16:creationId xmlns:a16="http://schemas.microsoft.com/office/drawing/2014/main" id="{A7778372-9131-83F9-B4E7-BFCFBA9DF703}"/>
              </a:ext>
            </a:extLst>
          </p:cNvPr>
          <p:cNvSpPr>
            <a:spLocks noGrp="1"/>
          </p:cNvSpPr>
          <p:nvPr>
            <p:ph idx="1"/>
          </p:nvPr>
        </p:nvSpPr>
        <p:spPr>
          <a:xfrm>
            <a:off x="2143125" y="1428752"/>
            <a:ext cx="7947422" cy="4819648"/>
          </a:xfrm>
        </p:spPr>
        <p:txBody>
          <a:bodyPr>
            <a:noAutofit/>
          </a:bodyPr>
          <a:lstStyle/>
          <a:p>
            <a:r>
              <a:rPr lang="en-US" sz="2400" dirty="0"/>
              <a:t>Orthodontic tooth movement may be of substantial benefit to the adult </a:t>
            </a:r>
            <a:r>
              <a:rPr lang="en-US" sz="2400" dirty="0" err="1"/>
              <a:t>periorestorative</a:t>
            </a:r>
            <a:r>
              <a:rPr lang="en-US" sz="2400" dirty="0"/>
              <a:t> patient</a:t>
            </a:r>
          </a:p>
          <a:p>
            <a:r>
              <a:rPr lang="en-US" sz="2400" dirty="0"/>
              <a:t>Underlying periodontal and osseous defect Often can be improved during orthodontics therapy</a:t>
            </a:r>
          </a:p>
          <a:p>
            <a:r>
              <a:rPr lang="en-US" sz="2400" dirty="0"/>
              <a:t>In addition implant has form the major part of treatment plan for adults with missing teeth</a:t>
            </a:r>
          </a:p>
          <a:p>
            <a:r>
              <a:rPr lang="en-US" sz="2400" dirty="0"/>
              <a:t>If adjacent teeth has drifted into edentulous </a:t>
            </a:r>
            <a:r>
              <a:rPr lang="en-US" sz="2400" dirty="0" err="1"/>
              <a:t>soace</a:t>
            </a:r>
            <a:r>
              <a:rPr lang="en-US" sz="2400" dirty="0"/>
              <a:t> orthodontic therapy has often beneficial to give adequate amount of space for implant</a:t>
            </a:r>
          </a:p>
        </p:txBody>
      </p:sp>
    </p:spTree>
    <p:extLst>
      <p:ext uri="{BB962C8B-B14F-4D97-AF65-F5344CB8AC3E}">
        <p14:creationId xmlns:p14="http://schemas.microsoft.com/office/powerpoint/2010/main" val="36660059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71C5B-4ACD-92DE-9E8C-83D0384CE4B2}"/>
              </a:ext>
            </a:extLst>
          </p:cNvPr>
          <p:cNvSpPr>
            <a:spLocks noGrp="1"/>
          </p:cNvSpPr>
          <p:nvPr>
            <p:ph type="title"/>
          </p:nvPr>
        </p:nvSpPr>
        <p:spPr>
          <a:xfrm>
            <a:off x="5759649" y="697172"/>
            <a:ext cx="5300240" cy="3749812"/>
          </a:xfrm>
        </p:spPr>
        <p:txBody>
          <a:bodyPr/>
          <a:lstStyle/>
          <a:p>
            <a:r>
              <a:rPr lang="en-US" sz="2000" dirty="0"/>
              <a:t>A and B, This patient </a:t>
            </a:r>
            <a:r>
              <a:rPr lang="en-US" sz="2000" dirty="0" err="1"/>
              <a:t>inimally</a:t>
            </a:r>
            <a:r>
              <a:rPr lang="en-US" sz="2000" dirty="0"/>
              <a:t> had triangular shaped central </a:t>
            </a:r>
            <a:r>
              <a:rPr lang="en-US" sz="2000" dirty="0" err="1"/>
              <a:t>incisons</a:t>
            </a:r>
            <a:r>
              <a:rPr lang="en-US" sz="2000" dirty="0"/>
              <a:t>, which C. produced an open gingival embrasure after orthodontic alignment. D. Since the roots of the central incisors were parallel with one another, the appropriate solution for the open gingival embrasure was to </a:t>
            </a:r>
            <a:r>
              <a:rPr lang="en-US" sz="2000" dirty="0" err="1"/>
              <a:t>recontour</a:t>
            </a:r>
            <a:r>
              <a:rPr lang="en-US" sz="2000" dirty="0"/>
              <a:t> the mesial surfaces of the central incisors. E. As the </a:t>
            </a:r>
            <a:r>
              <a:rPr lang="en-US" sz="2000" dirty="0" err="1"/>
              <a:t>diastema</a:t>
            </a:r>
            <a:r>
              <a:rPr lang="en-US" sz="2000" dirty="0"/>
              <a:t> was closed, the tooth contact moved </a:t>
            </a:r>
            <a:r>
              <a:rPr lang="en-US" sz="2000" dirty="0" err="1"/>
              <a:t>gingivally</a:t>
            </a:r>
            <a:r>
              <a:rPr lang="en-US" sz="2000" dirty="0"/>
              <a:t> and the papilla moved </a:t>
            </a:r>
            <a:r>
              <a:rPr lang="en-US" sz="2000" dirty="0" err="1"/>
              <a:t>incisally</a:t>
            </a:r>
            <a:r>
              <a:rPr lang="en-US" sz="2000" dirty="0"/>
              <a:t> resulting in F, the elimination of the open gingival embrasure</a:t>
            </a:r>
          </a:p>
        </p:txBody>
      </p:sp>
      <p:pic>
        <p:nvPicPr>
          <p:cNvPr id="4" name="Picture 4">
            <a:extLst>
              <a:ext uri="{FF2B5EF4-FFF2-40B4-BE49-F238E27FC236}">
                <a16:creationId xmlns:a16="http://schemas.microsoft.com/office/drawing/2014/main" id="{A103E944-910A-DE87-071E-1F53D6700766}"/>
              </a:ext>
            </a:extLst>
          </p:cNvPr>
          <p:cNvPicPr>
            <a:picLocks noGrp="1" noChangeAspect="1"/>
          </p:cNvPicPr>
          <p:nvPr>
            <p:ph idx="1"/>
          </p:nvPr>
        </p:nvPicPr>
        <p:blipFill>
          <a:blip r:embed="rId2"/>
          <a:stretch>
            <a:fillRect/>
          </a:stretch>
        </p:blipFill>
        <p:spPr>
          <a:xfrm>
            <a:off x="679847" y="697172"/>
            <a:ext cx="4374356" cy="4522550"/>
          </a:xfrm>
        </p:spPr>
      </p:pic>
    </p:spTree>
    <p:extLst>
      <p:ext uri="{BB962C8B-B14F-4D97-AF65-F5344CB8AC3E}">
        <p14:creationId xmlns:p14="http://schemas.microsoft.com/office/powerpoint/2010/main" val="33421817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6E7DF-93EC-1954-4BEA-2B1FE37A70F2}"/>
              </a:ext>
            </a:extLst>
          </p:cNvPr>
          <p:cNvSpPr>
            <a:spLocks noGrp="1"/>
          </p:cNvSpPr>
          <p:nvPr>
            <p:ph type="title"/>
          </p:nvPr>
        </p:nvSpPr>
        <p:spPr>
          <a:xfrm>
            <a:off x="6096000" y="452717"/>
            <a:ext cx="5173266" cy="3244173"/>
          </a:xfrm>
        </p:spPr>
        <p:txBody>
          <a:bodyPr/>
          <a:lstStyle/>
          <a:p>
            <a:r>
              <a:rPr lang="en-US" sz="2000" dirty="0"/>
              <a:t>A. This patient initially had overlapped maxillary central incisors and after initial orthodontic alignment of the teeth, B, an open </a:t>
            </a:r>
            <a:r>
              <a:rPr lang="en-US" sz="2000" dirty="0" err="1"/>
              <a:t>gingi</a:t>
            </a:r>
            <a:r>
              <a:rPr lang="en-US" sz="2000" dirty="0"/>
              <a:t> </a:t>
            </a:r>
            <a:r>
              <a:rPr lang="en-US" sz="2000" dirty="0" err="1"/>
              <a:t>val</a:t>
            </a:r>
            <a:r>
              <a:rPr lang="en-US" sz="2000" dirty="0"/>
              <a:t> embrasure appeared between the centrals, C. Radiograph showed that the open embrasure was caused by divergence of the central incisor roots. D. To correct the problem, the central incisor brackets were repositioned and the roots were moved together. E. This required restoration of the incisal edges after orthodontic therapy because these teeth had worn unevenly before therapy. As the roots were paralleled, the tooth contact moved in </a:t>
            </a:r>
            <a:r>
              <a:rPr lang="en-US" sz="2000" dirty="0" err="1"/>
              <a:t>gally</a:t>
            </a:r>
            <a:r>
              <a:rPr lang="en-US" sz="2000" dirty="0"/>
              <a:t> and the papilla moved </a:t>
            </a:r>
            <a:r>
              <a:rPr lang="en-US" sz="2000" dirty="0" err="1"/>
              <a:t>incisally</a:t>
            </a:r>
            <a:r>
              <a:rPr lang="en-US" sz="2000" dirty="0"/>
              <a:t>, resulting in the elimination of the open </a:t>
            </a:r>
            <a:r>
              <a:rPr lang="en-US" sz="2000" dirty="0" err="1"/>
              <a:t>ginghal</a:t>
            </a:r>
            <a:r>
              <a:rPr lang="en-US" sz="2000" dirty="0"/>
              <a:t> embrasure</a:t>
            </a:r>
          </a:p>
        </p:txBody>
      </p:sp>
      <p:pic>
        <p:nvPicPr>
          <p:cNvPr id="4" name="Picture 4">
            <a:extLst>
              <a:ext uri="{FF2B5EF4-FFF2-40B4-BE49-F238E27FC236}">
                <a16:creationId xmlns:a16="http://schemas.microsoft.com/office/drawing/2014/main" id="{C21B215C-A31E-E65C-A17F-A1BECAC15703}"/>
              </a:ext>
            </a:extLst>
          </p:cNvPr>
          <p:cNvPicPr>
            <a:picLocks noGrp="1" noChangeAspect="1"/>
          </p:cNvPicPr>
          <p:nvPr>
            <p:ph idx="1"/>
          </p:nvPr>
        </p:nvPicPr>
        <p:blipFill>
          <a:blip r:embed="rId2"/>
          <a:stretch>
            <a:fillRect/>
          </a:stretch>
        </p:blipFill>
        <p:spPr>
          <a:xfrm>
            <a:off x="184547" y="1160859"/>
            <a:ext cx="5744765" cy="4929188"/>
          </a:xfrm>
        </p:spPr>
      </p:pic>
    </p:spTree>
    <p:extLst>
      <p:ext uri="{BB962C8B-B14F-4D97-AF65-F5344CB8AC3E}">
        <p14:creationId xmlns:p14="http://schemas.microsoft.com/office/powerpoint/2010/main" val="36727705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C1C9403-CA63-54E4-DC4A-843D33A8ABE6}"/>
              </a:ext>
            </a:extLst>
          </p:cNvPr>
          <p:cNvSpPr>
            <a:spLocks noGrp="1"/>
          </p:cNvSpPr>
          <p:nvPr>
            <p:ph idx="1"/>
          </p:nvPr>
        </p:nvSpPr>
        <p:spPr/>
        <p:txBody>
          <a:bodyPr/>
          <a:lstStyle/>
          <a:p>
            <a:pPr marL="0" indent="0">
              <a:buNone/>
            </a:pPr>
            <a:r>
              <a:rPr lang="en-US" dirty="0"/>
              <a:t>If the shape of the tooth is the problem, two solutions are possible: (1) restoration of the open gingival embrasure or (2) reshaping of the tooth by flattening the incisal contact and closing the space</a:t>
            </a:r>
          </a:p>
          <a:p>
            <a:pPr marL="0" indent="0">
              <a:buNone/>
            </a:pPr>
            <a:r>
              <a:rPr lang="en-US" dirty="0"/>
              <a:t> </a:t>
            </a:r>
          </a:p>
          <a:p>
            <a:pPr marL="0" indent="0">
              <a:buNone/>
            </a:pPr>
            <a:r>
              <a:rPr lang="en-US" dirty="0"/>
              <a:t> This second option results in lengthening of the contact until it meets the papilla. In addition, if the embrasure space is large, closing the space squeezes the papilla between the central incisors. </a:t>
            </a:r>
          </a:p>
          <a:p>
            <a:pPr marL="0" indent="0">
              <a:buNone/>
            </a:pPr>
            <a:endParaRPr lang="en-US" dirty="0"/>
          </a:p>
          <a:p>
            <a:pPr marL="0" indent="0">
              <a:buNone/>
            </a:pPr>
            <a:r>
              <a:rPr lang="en-US" dirty="0"/>
              <a:t>This helps create a 1:1 ratio between the contact and papilla and </a:t>
            </a:r>
            <a:r>
              <a:rPr lang="en-US" dirty="0" err="1"/>
              <a:t>restoresuniformity</a:t>
            </a:r>
            <a:r>
              <a:rPr lang="en-US" dirty="0"/>
              <a:t> to the heights between the midline and adjacent papillae.</a:t>
            </a:r>
          </a:p>
        </p:txBody>
      </p:sp>
    </p:spTree>
    <p:extLst>
      <p:ext uri="{BB962C8B-B14F-4D97-AF65-F5344CB8AC3E}">
        <p14:creationId xmlns:p14="http://schemas.microsoft.com/office/powerpoint/2010/main" val="21486658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0EA41-9482-0FE7-0F06-B2B16C6BFEEB}"/>
              </a:ext>
            </a:extLst>
          </p:cNvPr>
          <p:cNvSpPr>
            <a:spLocks noGrp="1"/>
          </p:cNvSpPr>
          <p:nvPr>
            <p:ph type="title"/>
          </p:nvPr>
        </p:nvSpPr>
        <p:spPr/>
        <p:txBody>
          <a:bodyPr/>
          <a:lstStyle/>
          <a:p>
            <a:r>
              <a:rPr lang="en-US" dirty="0">
                <a:solidFill>
                  <a:schemeClr val="bg1"/>
                </a:solidFill>
              </a:rPr>
              <a:t>Conclusion</a:t>
            </a:r>
            <a:r>
              <a:rPr lang="en-US" dirty="0"/>
              <a:t> </a:t>
            </a:r>
          </a:p>
        </p:txBody>
      </p:sp>
      <p:sp>
        <p:nvSpPr>
          <p:cNvPr id="3" name="Content Placeholder 2">
            <a:extLst>
              <a:ext uri="{FF2B5EF4-FFF2-40B4-BE49-F238E27FC236}">
                <a16:creationId xmlns:a16="http://schemas.microsoft.com/office/drawing/2014/main" id="{254A6038-63B1-20FA-CA1D-02BF1EDCAFE4}"/>
              </a:ext>
            </a:extLst>
          </p:cNvPr>
          <p:cNvSpPr>
            <a:spLocks noGrp="1"/>
          </p:cNvSpPr>
          <p:nvPr>
            <p:ph idx="1"/>
          </p:nvPr>
        </p:nvSpPr>
        <p:spPr/>
        <p:txBody>
          <a:bodyPr/>
          <a:lstStyle/>
          <a:p>
            <a:pPr marL="0" indent="0">
              <a:buNone/>
            </a:pPr>
            <a:r>
              <a:rPr lang="en-US" dirty="0"/>
              <a:t>There are many benefits to integrating orthodontics and </a:t>
            </a:r>
            <a:r>
              <a:rPr lang="en-US" dirty="0" err="1"/>
              <a:t>peri</a:t>
            </a:r>
            <a:r>
              <a:rPr lang="en-US" dirty="0"/>
              <a:t>- </a:t>
            </a:r>
            <a:r>
              <a:rPr lang="en-US" dirty="0" err="1"/>
              <a:t>odontics</a:t>
            </a:r>
            <a:r>
              <a:rPr lang="en-US" dirty="0"/>
              <a:t> in the management of adult patients with underlying periodontal defects. </a:t>
            </a:r>
          </a:p>
          <a:p>
            <a:pPr marL="0" indent="0">
              <a:buNone/>
            </a:pPr>
            <a:endParaRPr lang="en-US" dirty="0"/>
          </a:p>
          <a:p>
            <a:pPr marL="0" indent="0">
              <a:buNone/>
            </a:pPr>
            <a:r>
              <a:rPr lang="en-US" dirty="0"/>
              <a:t>The key to treating these patients is com- </a:t>
            </a:r>
            <a:r>
              <a:rPr lang="en-US" dirty="0" err="1"/>
              <a:t>munication</a:t>
            </a:r>
            <a:r>
              <a:rPr lang="en-US" dirty="0"/>
              <a:t> and proper diagnosis before orthodontic therapy, as well as continued dialog during orthodontic treatment. </a:t>
            </a:r>
          </a:p>
          <a:p>
            <a:pPr marL="0" indent="0">
              <a:buNone/>
            </a:pPr>
            <a:endParaRPr lang="en-US" dirty="0"/>
          </a:p>
          <a:p>
            <a:pPr marL="0" indent="0">
              <a:buNone/>
            </a:pPr>
            <a:r>
              <a:rPr lang="en-US" dirty="0"/>
              <a:t>Not all periodontal problems are treated in the same way. This chapter provides a framework for the integration of </a:t>
            </a:r>
            <a:r>
              <a:rPr lang="en-US" dirty="0" err="1"/>
              <a:t>orthodon</a:t>
            </a:r>
            <a:r>
              <a:rPr lang="en-US" dirty="0"/>
              <a:t>- tics to solve periodontal problems.</a:t>
            </a:r>
          </a:p>
        </p:txBody>
      </p:sp>
    </p:spTree>
    <p:extLst>
      <p:ext uri="{BB962C8B-B14F-4D97-AF65-F5344CB8AC3E}">
        <p14:creationId xmlns:p14="http://schemas.microsoft.com/office/powerpoint/2010/main" val="33074389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53162-A3F4-3B32-CB0E-13788F37158D}"/>
              </a:ext>
            </a:extLst>
          </p:cNvPr>
          <p:cNvSpPr>
            <a:spLocks noGrp="1"/>
          </p:cNvSpPr>
          <p:nvPr>
            <p:ph type="title"/>
          </p:nvPr>
        </p:nvSpPr>
        <p:spPr>
          <a:xfrm>
            <a:off x="3071813" y="2589609"/>
            <a:ext cx="6979021" cy="2285999"/>
          </a:xfrm>
        </p:spPr>
        <p:txBody>
          <a:bodyPr/>
          <a:lstStyle/>
          <a:p>
            <a:r>
              <a:rPr lang="en-US" sz="5400" dirty="0">
                <a:solidFill>
                  <a:schemeClr val="bg1"/>
                </a:solidFill>
              </a:rPr>
              <a:t>THANKU YOU</a:t>
            </a:r>
          </a:p>
        </p:txBody>
      </p:sp>
    </p:spTree>
    <p:extLst>
      <p:ext uri="{BB962C8B-B14F-4D97-AF65-F5344CB8AC3E}">
        <p14:creationId xmlns:p14="http://schemas.microsoft.com/office/powerpoint/2010/main" val="1749833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82D67-4026-8BDA-034B-7E3E828238FD}"/>
              </a:ext>
            </a:extLst>
          </p:cNvPr>
          <p:cNvSpPr>
            <a:spLocks noGrp="1"/>
          </p:cNvSpPr>
          <p:nvPr>
            <p:ph type="title"/>
          </p:nvPr>
        </p:nvSpPr>
        <p:spPr/>
        <p:txBody>
          <a:bodyPr/>
          <a:lstStyle/>
          <a:p>
            <a:r>
              <a:rPr lang="en-US" sz="4400" dirty="0">
                <a:solidFill>
                  <a:schemeClr val="accent1"/>
                </a:solidFill>
              </a:rPr>
              <a:t>Benefits of Orthodontic Therapy</a:t>
            </a:r>
            <a:br>
              <a:rPr lang="en-US" sz="4400" dirty="0">
                <a:solidFill>
                  <a:schemeClr val="accent1"/>
                </a:solidFill>
              </a:rPr>
            </a:br>
            <a:endParaRPr lang="en-US" dirty="0">
              <a:solidFill>
                <a:schemeClr val="accent1"/>
              </a:solidFill>
            </a:endParaRPr>
          </a:p>
        </p:txBody>
      </p:sp>
      <p:sp>
        <p:nvSpPr>
          <p:cNvPr id="3" name="Content Placeholder 2">
            <a:extLst>
              <a:ext uri="{FF2B5EF4-FFF2-40B4-BE49-F238E27FC236}">
                <a16:creationId xmlns:a16="http://schemas.microsoft.com/office/drawing/2014/main" id="{48A83C5D-9781-9FC2-293F-9775E97AEB70}"/>
              </a:ext>
            </a:extLst>
          </p:cNvPr>
          <p:cNvSpPr>
            <a:spLocks noGrp="1"/>
          </p:cNvSpPr>
          <p:nvPr>
            <p:ph idx="1"/>
          </p:nvPr>
        </p:nvSpPr>
        <p:spPr/>
        <p:txBody>
          <a:bodyPr/>
          <a:lstStyle/>
          <a:p>
            <a:r>
              <a:rPr lang="en-US" dirty="0"/>
              <a:t>CROWDED OR MALPOSED ANTERIOR TEETH can be aligned so that better access to cleaning is obtained </a:t>
            </a:r>
          </a:p>
          <a:p>
            <a:r>
              <a:rPr lang="en-US" dirty="0"/>
              <a:t>Vertical orthodontic tooth repositioning can improve certain types of osseous defects in periodontal patients.</a:t>
            </a:r>
          </a:p>
          <a:p>
            <a:r>
              <a:rPr lang="en-US" dirty="0"/>
              <a:t> Can improve esthetic relationship of max gingival margin levels before restorative dentistry.</a:t>
            </a:r>
          </a:p>
          <a:p>
            <a:r>
              <a:rPr lang="en-US" dirty="0"/>
              <a:t> In case of fractured max anterior teeth forced eruption permit adequate restoration of root. </a:t>
            </a:r>
          </a:p>
          <a:p>
            <a:r>
              <a:rPr lang="en-US" dirty="0"/>
              <a:t>Open embrasure can be corrected to regain lost papilla </a:t>
            </a:r>
          </a:p>
          <a:p>
            <a:r>
              <a:rPr lang="en-US" dirty="0"/>
              <a:t>l Orthodontic treatment could improve adjacent tooth position before implant placement or tooth replacement.</a:t>
            </a:r>
          </a:p>
        </p:txBody>
      </p:sp>
    </p:spTree>
    <p:extLst>
      <p:ext uri="{BB962C8B-B14F-4D97-AF65-F5344CB8AC3E}">
        <p14:creationId xmlns:p14="http://schemas.microsoft.com/office/powerpoint/2010/main" val="3818057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0D586-E9AB-E638-14B7-2EEB95DA2E89}"/>
              </a:ext>
            </a:extLst>
          </p:cNvPr>
          <p:cNvSpPr>
            <a:spLocks noGrp="1"/>
          </p:cNvSpPr>
          <p:nvPr>
            <p:ph type="title"/>
          </p:nvPr>
        </p:nvSpPr>
        <p:spPr>
          <a:xfrm>
            <a:off x="1103312" y="464344"/>
            <a:ext cx="8947522" cy="1388904"/>
          </a:xfrm>
        </p:spPr>
        <p:txBody>
          <a:bodyPr/>
          <a:lstStyle/>
          <a:p>
            <a:r>
              <a:rPr lang="en-US" dirty="0" err="1">
                <a:solidFill>
                  <a:schemeClr val="accent1"/>
                </a:solidFill>
              </a:rPr>
              <a:t>Preorthodontic</a:t>
            </a:r>
            <a:r>
              <a:rPr lang="en-US" dirty="0">
                <a:solidFill>
                  <a:schemeClr val="accent1"/>
                </a:solidFill>
              </a:rPr>
              <a:t> Osseous Surgery </a:t>
            </a:r>
          </a:p>
        </p:txBody>
      </p:sp>
      <p:sp>
        <p:nvSpPr>
          <p:cNvPr id="3" name="Content Placeholder 2">
            <a:extLst>
              <a:ext uri="{FF2B5EF4-FFF2-40B4-BE49-F238E27FC236}">
                <a16:creationId xmlns:a16="http://schemas.microsoft.com/office/drawing/2014/main" id="{1BE48E86-E834-E83C-5A9C-7FB006329C87}"/>
              </a:ext>
            </a:extLst>
          </p:cNvPr>
          <p:cNvSpPr>
            <a:spLocks noGrp="1"/>
          </p:cNvSpPr>
          <p:nvPr>
            <p:ph idx="1"/>
          </p:nvPr>
        </p:nvSpPr>
        <p:spPr>
          <a:xfrm>
            <a:off x="228203" y="1853248"/>
            <a:ext cx="8946541" cy="4195481"/>
          </a:xfrm>
        </p:spPr>
        <p:txBody>
          <a:bodyPr/>
          <a:lstStyle/>
          <a:p>
            <a:pPr marL="0" indent="0">
              <a:buNone/>
            </a:pPr>
            <a:r>
              <a:rPr lang="en-US" dirty="0"/>
              <a:t>Extent of the osseous surgery depends on the type of defects</a:t>
            </a:r>
          </a:p>
          <a:p>
            <a:pPr marL="0" indent="0">
              <a:buNone/>
            </a:pPr>
            <a:r>
              <a:rPr lang="en-US" dirty="0"/>
              <a:t>(</a:t>
            </a:r>
            <a:r>
              <a:rPr lang="en-US" dirty="0" err="1"/>
              <a:t>Eg</a:t>
            </a:r>
            <a:r>
              <a:rPr lang="en-US" dirty="0"/>
              <a:t>, craters, </a:t>
            </a:r>
            <a:r>
              <a:rPr lang="en-US" dirty="0" err="1"/>
              <a:t>hemiseptal</a:t>
            </a:r>
            <a:r>
              <a:rPr lang="en-US" dirty="0"/>
              <a:t> </a:t>
            </a:r>
            <a:r>
              <a:rPr lang="en-US" dirty="0" err="1"/>
              <a:t>defects,Three</a:t>
            </a:r>
            <a:r>
              <a:rPr lang="en-US" dirty="0"/>
              <a:t> wall defects or four wall defects)</a:t>
            </a:r>
          </a:p>
          <a:p>
            <a:pPr marL="457200" indent="-457200">
              <a:buFont typeface="+mj-lt"/>
              <a:buAutoNum type="arabicPeriod"/>
            </a:pPr>
            <a:r>
              <a:rPr lang="en-US" dirty="0">
                <a:solidFill>
                  <a:schemeClr val="bg1"/>
                </a:solidFill>
              </a:rPr>
              <a:t>Osseous craters </a:t>
            </a:r>
          </a:p>
          <a:p>
            <a:pPr marL="0" indent="0">
              <a:buNone/>
            </a:pPr>
            <a:r>
              <a:rPr lang="en-US" dirty="0">
                <a:solidFill>
                  <a:schemeClr val="bg1">
                    <a:lumMod val="10000"/>
                    <a:lumOff val="90000"/>
                  </a:schemeClr>
                </a:solidFill>
              </a:rPr>
              <a:t>An osseous crater is interproximal two walled bony defect that does not improve with orthodontic treatment.</a:t>
            </a:r>
          </a:p>
          <a:p>
            <a:pPr marL="457200" indent="-457200">
              <a:buAutoNum type="arabicPeriod" startAt="2"/>
            </a:pPr>
            <a:r>
              <a:rPr lang="en-US" dirty="0">
                <a:solidFill>
                  <a:schemeClr val="bg1"/>
                </a:solidFill>
              </a:rPr>
              <a:t>Three wall </a:t>
            </a:r>
            <a:r>
              <a:rPr lang="en-US" dirty="0" err="1">
                <a:solidFill>
                  <a:schemeClr val="bg1"/>
                </a:solidFill>
              </a:rPr>
              <a:t>intrabony</a:t>
            </a:r>
            <a:r>
              <a:rPr lang="en-US" dirty="0">
                <a:solidFill>
                  <a:schemeClr val="bg1"/>
                </a:solidFill>
              </a:rPr>
              <a:t> defects </a:t>
            </a:r>
          </a:p>
          <a:p>
            <a:pPr marL="0" indent="0">
              <a:buNone/>
            </a:pPr>
            <a:r>
              <a:rPr lang="en-US" dirty="0"/>
              <a:t>Use of </a:t>
            </a:r>
            <a:r>
              <a:rPr lang="en-US" dirty="0" err="1"/>
              <a:t>resorbable</a:t>
            </a:r>
            <a:r>
              <a:rPr lang="en-US" dirty="0"/>
              <a:t> membrane has been successful in three wall defects </a:t>
            </a:r>
          </a:p>
          <a:p>
            <a:pPr marL="0" indent="0">
              <a:buNone/>
            </a:pPr>
            <a:endParaRPr lang="en-US" dirty="0">
              <a:solidFill>
                <a:schemeClr val="bg1">
                  <a:lumMod val="10000"/>
                  <a:lumOff val="90000"/>
                </a:schemeClr>
              </a:solidFill>
            </a:endParaRPr>
          </a:p>
        </p:txBody>
      </p:sp>
    </p:spTree>
    <p:extLst>
      <p:ext uri="{BB962C8B-B14F-4D97-AF65-F5344CB8AC3E}">
        <p14:creationId xmlns:p14="http://schemas.microsoft.com/office/powerpoint/2010/main" val="608316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DF93C-354D-C1EB-FDBD-00BF8F40EE45}"/>
              </a:ext>
            </a:extLst>
          </p:cNvPr>
          <p:cNvSpPr>
            <a:spLocks noGrp="1"/>
          </p:cNvSpPr>
          <p:nvPr>
            <p:ph type="title"/>
          </p:nvPr>
        </p:nvSpPr>
        <p:spPr>
          <a:xfrm rot="10800000" flipV="1">
            <a:off x="1095447" y="178594"/>
            <a:ext cx="9993240" cy="1214437"/>
          </a:xfrm>
        </p:spPr>
        <p:txBody>
          <a:bodyPr/>
          <a:lstStyle/>
          <a:p>
            <a:r>
              <a:rPr lang="en-US" dirty="0">
                <a:solidFill>
                  <a:schemeClr val="accent1"/>
                </a:solidFill>
              </a:rPr>
              <a:t>Orthodontic treatment of osseous defects</a:t>
            </a:r>
            <a:br>
              <a:rPr lang="en-US" dirty="0">
                <a:solidFill>
                  <a:schemeClr val="accent1"/>
                </a:solidFill>
              </a:rPr>
            </a:br>
            <a:r>
              <a:rPr lang="en-US" dirty="0">
                <a:solidFill>
                  <a:schemeClr val="accent1"/>
                </a:solidFill>
              </a:rPr>
              <a:t>              </a:t>
            </a:r>
            <a:r>
              <a:rPr lang="en-US" sz="3200" dirty="0" err="1">
                <a:solidFill>
                  <a:schemeClr val="accent1"/>
                </a:solidFill>
              </a:rPr>
              <a:t>Hemiseptal</a:t>
            </a:r>
            <a:r>
              <a:rPr lang="en-US" sz="3200" dirty="0">
                <a:solidFill>
                  <a:schemeClr val="accent1"/>
                </a:solidFill>
              </a:rPr>
              <a:t> Defects</a:t>
            </a:r>
            <a:br>
              <a:rPr lang="en-US" sz="3200" dirty="0">
                <a:solidFill>
                  <a:schemeClr val="accent1"/>
                </a:solidFill>
              </a:rPr>
            </a:br>
            <a:br>
              <a:rPr lang="en-US" dirty="0">
                <a:solidFill>
                  <a:schemeClr val="accent1"/>
                </a:solidFill>
              </a:rPr>
            </a:br>
            <a:endParaRPr lang="en-US" dirty="0">
              <a:solidFill>
                <a:schemeClr val="accent1"/>
              </a:solidFill>
            </a:endParaRPr>
          </a:p>
        </p:txBody>
      </p:sp>
      <p:sp>
        <p:nvSpPr>
          <p:cNvPr id="3" name="Content Placeholder 2">
            <a:extLst>
              <a:ext uri="{FF2B5EF4-FFF2-40B4-BE49-F238E27FC236}">
                <a16:creationId xmlns:a16="http://schemas.microsoft.com/office/drawing/2014/main" id="{A1D992DB-4349-F42B-D486-858C576613A8}"/>
              </a:ext>
            </a:extLst>
          </p:cNvPr>
          <p:cNvSpPr>
            <a:spLocks noGrp="1"/>
          </p:cNvSpPr>
          <p:nvPr>
            <p:ph idx="1"/>
          </p:nvPr>
        </p:nvSpPr>
        <p:spPr>
          <a:xfrm>
            <a:off x="1103312" y="2518172"/>
            <a:ext cx="8808641" cy="3730227"/>
          </a:xfrm>
        </p:spPr>
        <p:txBody>
          <a:bodyPr/>
          <a:lstStyle/>
          <a:p>
            <a:r>
              <a:rPr lang="en-US" dirty="0"/>
              <a:t>These are one or two walled defects that are found around </a:t>
            </a:r>
            <a:r>
              <a:rPr lang="en-US" dirty="0" err="1"/>
              <a:t>mesially</a:t>
            </a:r>
            <a:r>
              <a:rPr lang="en-US" dirty="0"/>
              <a:t> tipped teeth or teeth that are </a:t>
            </a:r>
            <a:r>
              <a:rPr lang="en-US" dirty="0" err="1"/>
              <a:t>supraerupted</a:t>
            </a:r>
            <a:endParaRPr lang="en-US" dirty="0"/>
          </a:p>
          <a:p>
            <a:r>
              <a:rPr lang="en-US" dirty="0"/>
              <a:t>If the tooth is </a:t>
            </a:r>
            <a:r>
              <a:rPr lang="en-US" dirty="0" err="1"/>
              <a:t>supraerupted</a:t>
            </a:r>
            <a:r>
              <a:rPr lang="en-US" dirty="0"/>
              <a:t> the intrusion and leveling of the adjacent </a:t>
            </a:r>
            <a:r>
              <a:rPr lang="en-US" dirty="0" err="1"/>
              <a:t>cementoenamel</a:t>
            </a:r>
            <a:r>
              <a:rPr lang="en-US" dirty="0"/>
              <a:t> junction can help level the osseous defect</a:t>
            </a:r>
          </a:p>
          <a:p>
            <a:endParaRPr lang="en-US" dirty="0"/>
          </a:p>
        </p:txBody>
      </p:sp>
    </p:spTree>
    <p:extLst>
      <p:ext uri="{BB962C8B-B14F-4D97-AF65-F5344CB8AC3E}">
        <p14:creationId xmlns:p14="http://schemas.microsoft.com/office/powerpoint/2010/main" val="4241239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3B721-9D82-9769-C231-0AD28A13CB33}"/>
              </a:ext>
            </a:extLst>
          </p:cNvPr>
          <p:cNvSpPr>
            <a:spLocks noGrp="1"/>
          </p:cNvSpPr>
          <p:nvPr>
            <p:ph type="title"/>
          </p:nvPr>
        </p:nvSpPr>
        <p:spPr>
          <a:xfrm>
            <a:off x="6858000" y="452718"/>
            <a:ext cx="4232672" cy="4155002"/>
          </a:xfrm>
        </p:spPr>
        <p:txBody>
          <a:bodyPr/>
          <a:lstStyle/>
          <a:p>
            <a:r>
              <a:rPr lang="en-US" sz="2000" dirty="0"/>
              <a:t>A. This patient showed </a:t>
            </a:r>
            <a:r>
              <a:rPr lang="en-US" sz="2000" dirty="0" err="1"/>
              <a:t>overention</a:t>
            </a:r>
            <a:r>
              <a:rPr lang="en-US" sz="2000" dirty="0"/>
              <a:t> of the maxillary right first molar and a marginal ridge defect between the second premolar and t molar. Pretreatment periapical radiograph showed that the </a:t>
            </a:r>
            <a:r>
              <a:rPr lang="en-US" sz="2000" dirty="0" err="1"/>
              <a:t>interprsimal</a:t>
            </a:r>
            <a:r>
              <a:rPr lang="en-US" sz="2000" dirty="0"/>
              <a:t> bone was flat. To avoid creating a </a:t>
            </a:r>
            <a:r>
              <a:rPr lang="en-US" sz="2000" dirty="0" err="1"/>
              <a:t>hemiseptal</a:t>
            </a:r>
            <a:r>
              <a:rPr lang="en-US" sz="2000" dirty="0"/>
              <a:t> defect, the occlusal surface of the first molar was equilibrated. C and D, and the </a:t>
            </a:r>
            <a:r>
              <a:rPr lang="en-US" sz="2000" dirty="0" err="1"/>
              <a:t>mulocclusion</a:t>
            </a:r>
            <a:r>
              <a:rPr lang="en-US" sz="2000" dirty="0"/>
              <a:t>, E and F, was </a:t>
            </a:r>
            <a:r>
              <a:rPr lang="en-US" sz="2000" dirty="0" err="1"/>
              <a:t>conected</a:t>
            </a:r>
            <a:r>
              <a:rPr lang="en-US" sz="2000" dirty="0"/>
              <a:t> </a:t>
            </a:r>
            <a:r>
              <a:rPr lang="en-US" sz="2000" dirty="0" err="1"/>
              <a:t>nrthodontically</a:t>
            </a:r>
            <a:r>
              <a:rPr lang="en-US" sz="2000"/>
              <a:t> </a:t>
            </a:r>
          </a:p>
        </p:txBody>
      </p:sp>
      <p:pic>
        <p:nvPicPr>
          <p:cNvPr id="4" name="Picture 4">
            <a:extLst>
              <a:ext uri="{FF2B5EF4-FFF2-40B4-BE49-F238E27FC236}">
                <a16:creationId xmlns:a16="http://schemas.microsoft.com/office/drawing/2014/main" id="{F49A0783-FF63-BBCA-2DC4-E07CE787CB56}"/>
              </a:ext>
            </a:extLst>
          </p:cNvPr>
          <p:cNvPicPr>
            <a:picLocks noGrp="1" noChangeAspect="1"/>
          </p:cNvPicPr>
          <p:nvPr>
            <p:ph idx="1"/>
          </p:nvPr>
        </p:nvPicPr>
        <p:blipFill>
          <a:blip r:embed="rId2"/>
          <a:stretch>
            <a:fillRect/>
          </a:stretch>
        </p:blipFill>
        <p:spPr>
          <a:xfrm>
            <a:off x="411957" y="452718"/>
            <a:ext cx="5303043" cy="5303043"/>
          </a:xfrm>
        </p:spPr>
      </p:pic>
    </p:spTree>
    <p:extLst>
      <p:ext uri="{BB962C8B-B14F-4D97-AF65-F5344CB8AC3E}">
        <p14:creationId xmlns:p14="http://schemas.microsoft.com/office/powerpoint/2010/main" val="3566514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A4F0D-82E0-A6EE-6B81-274658EFC66D}"/>
              </a:ext>
            </a:extLst>
          </p:cNvPr>
          <p:cNvSpPr>
            <a:spLocks noGrp="1"/>
          </p:cNvSpPr>
          <p:nvPr>
            <p:ph type="title"/>
          </p:nvPr>
        </p:nvSpPr>
        <p:spPr>
          <a:xfrm>
            <a:off x="7179469" y="452717"/>
            <a:ext cx="4357687" cy="2583377"/>
          </a:xfrm>
        </p:spPr>
        <p:txBody>
          <a:bodyPr/>
          <a:lstStyle/>
          <a:p>
            <a:r>
              <a:rPr lang="en-US" sz="2400" dirty="0"/>
              <a:t> A. This patient showed </a:t>
            </a:r>
            <a:r>
              <a:rPr lang="en-US" sz="2400" dirty="0" err="1"/>
              <a:t>overeruption</a:t>
            </a:r>
            <a:r>
              <a:rPr lang="en-US" sz="2400" dirty="0"/>
              <a:t> of the maxillary right first molar and a marginal ridge </a:t>
            </a:r>
            <a:r>
              <a:rPr lang="en-US" sz="2400" dirty="0" err="1"/>
              <a:t>delect</a:t>
            </a:r>
            <a:r>
              <a:rPr lang="en-US" sz="2400" dirty="0"/>
              <a:t> between the second premolar and first molar 8. Pretreatment periapical radiograph showed that the </a:t>
            </a:r>
            <a:r>
              <a:rPr lang="en-US" sz="2400" dirty="0" err="1"/>
              <a:t>interpersial</a:t>
            </a:r>
            <a:r>
              <a:rPr lang="en-US" sz="2400" dirty="0"/>
              <a:t> bone was flat. To avoid creating a </a:t>
            </a:r>
            <a:r>
              <a:rPr lang="en-US" sz="2400" dirty="0" err="1"/>
              <a:t>hemiseptal</a:t>
            </a:r>
            <a:r>
              <a:rPr lang="en-US" sz="2400" dirty="0"/>
              <a:t> defect, the occlusal surface of the first molar was equilibrated, C and D, and the malocclusion. E and F, was corrected </a:t>
            </a:r>
            <a:r>
              <a:rPr lang="en-US" sz="2400" dirty="0" err="1"/>
              <a:t>orthodontically</a:t>
            </a:r>
            <a:endParaRPr lang="en-US" sz="2400" dirty="0"/>
          </a:p>
        </p:txBody>
      </p:sp>
      <p:pic>
        <p:nvPicPr>
          <p:cNvPr id="4" name="Picture 4">
            <a:extLst>
              <a:ext uri="{FF2B5EF4-FFF2-40B4-BE49-F238E27FC236}">
                <a16:creationId xmlns:a16="http://schemas.microsoft.com/office/drawing/2014/main" id="{C8441253-D596-AA03-7B90-71B98A597133}"/>
              </a:ext>
            </a:extLst>
          </p:cNvPr>
          <p:cNvPicPr>
            <a:picLocks noGrp="1" noChangeAspect="1"/>
          </p:cNvPicPr>
          <p:nvPr>
            <p:ph idx="1"/>
          </p:nvPr>
        </p:nvPicPr>
        <p:blipFill>
          <a:blip r:embed="rId2"/>
          <a:stretch>
            <a:fillRect/>
          </a:stretch>
        </p:blipFill>
        <p:spPr>
          <a:xfrm>
            <a:off x="1937970" y="284560"/>
            <a:ext cx="4158030" cy="4195762"/>
          </a:xfrm>
        </p:spPr>
      </p:pic>
    </p:spTree>
    <p:extLst>
      <p:ext uri="{BB962C8B-B14F-4D97-AF65-F5344CB8AC3E}">
        <p14:creationId xmlns:p14="http://schemas.microsoft.com/office/powerpoint/2010/main" val="3330831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4D47FF-D571-9F3A-B784-C50B6D53E7B7}"/>
              </a:ext>
            </a:extLst>
          </p:cNvPr>
          <p:cNvSpPr>
            <a:spLocks noGrp="1"/>
          </p:cNvSpPr>
          <p:nvPr>
            <p:ph idx="1"/>
          </p:nvPr>
        </p:nvSpPr>
        <p:spPr/>
        <p:txBody>
          <a:bodyPr/>
          <a:lstStyle/>
          <a:p>
            <a:r>
              <a:rPr lang="en-US" dirty="0"/>
              <a:t>Before orthodontic treatment –PERIODONTAL INFLAMMATION should be controlled.</a:t>
            </a:r>
          </a:p>
          <a:p>
            <a:r>
              <a:rPr lang="en-US" dirty="0"/>
              <a:t> In </a:t>
            </a:r>
            <a:r>
              <a:rPr lang="en-US" dirty="0" err="1"/>
              <a:t>periodontally</a:t>
            </a:r>
            <a:r>
              <a:rPr lang="en-US" dirty="0"/>
              <a:t> healthy patients-orthodontic brackets are positioned on the posterior teeth relative to the marginal ridges and cusps, </a:t>
            </a:r>
          </a:p>
          <a:p>
            <a:r>
              <a:rPr lang="en-US" dirty="0"/>
              <a:t>• When marginal ridge discrepancies are encountered, assess these teeth </a:t>
            </a:r>
            <a:r>
              <a:rPr lang="en-US" dirty="0" err="1"/>
              <a:t>radiographically</a:t>
            </a:r>
            <a:r>
              <a:rPr lang="en-US" dirty="0"/>
              <a:t> to determine the interproximal bone level.</a:t>
            </a:r>
          </a:p>
        </p:txBody>
      </p:sp>
    </p:spTree>
    <p:extLst>
      <p:ext uri="{BB962C8B-B14F-4D97-AF65-F5344CB8AC3E}">
        <p14:creationId xmlns:p14="http://schemas.microsoft.com/office/powerpoint/2010/main" val="10645715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34</Slides>
  <Notes>0</Notes>
  <HiddenSlides>0</HiddenSlide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Ion</vt:lpstr>
      <vt:lpstr>Adjunctive Role of Orthodontic Therapy                                                          Guided by- Dr.Bhandari Sir                                                                Dr. Raghvendra sir                                                                 Dr Trupti Mam                         Presented By –                                Madhuri Gatate</vt:lpstr>
      <vt:lpstr>Contents </vt:lpstr>
      <vt:lpstr>Introduction </vt:lpstr>
      <vt:lpstr>Benefits of Orthodontic Therapy </vt:lpstr>
      <vt:lpstr>Preorthodontic Osseous Surgery </vt:lpstr>
      <vt:lpstr>Orthodontic treatment of osseous defects               Hemiseptal Defects  </vt:lpstr>
      <vt:lpstr>A. This patient showed overention of the maxillary right first molar and a marginal ridge defect between the second premolar and t molar. Pretreatment periapical radiograph showed that the interprsimal bone was flat. To avoid creating a hemiseptal defect, the occlusal surface of the first molar was equilibrated. C and D, and the mulocclusion, E and F, was conected nrthodontically </vt:lpstr>
      <vt:lpstr> A. This patient showed overeruption of the maxillary right first molar and a marginal ridge delect between the second premolar and first molar 8. Pretreatment periapical radiograph showed that the interpersial bone was flat. To avoid creating a hemiseptal defect, the occlusal surface of the first molar was equilibrated, C and D, and the malocclusion. E and F, was corrected orthodontically</vt:lpstr>
      <vt:lpstr>PowerPoint Presentation</vt:lpstr>
      <vt:lpstr>Advanced Horizontal Bone loss </vt:lpstr>
      <vt:lpstr>Advanced Horizontal Bone loss</vt:lpstr>
      <vt:lpstr>Furcation Defects</vt:lpstr>
      <vt:lpstr>A and B, this patient had a class 3  furcation deiect before orthodontic treatment C Orthodontic treatment was performed and the furcation defect was maintained by the periodontist on 2-month recalls until after orthodontic treatment. D. After appliance removal, the tooth was hemisected, and the roots were restored and splined together. F. The final penapical radiograph shows that the furcation dect has been eliminated by hemisecting and restoring the two mot fragments</vt:lpstr>
      <vt:lpstr>PowerPoint Presentation</vt:lpstr>
      <vt:lpstr>A. He orthodontic treatment this potent had significant mal tipping of the maxillary right find and second molars, causing mar ginal ridge discrepancies. I The tipping produced moet proximity between the man. To eliminate the root provimity, the brackets were placed perpendicular to the long axis of the eth D- This method of bracket placement facilitated root alignment and elimination of the root proximity in well as leveling of the marginal ridge discrepancies (B)</vt:lpstr>
      <vt:lpstr>Fractured teeth and forced eruption </vt:lpstr>
      <vt:lpstr>PowerPoint Presentation</vt:lpstr>
      <vt:lpstr>PowerPoint Presentation</vt:lpstr>
      <vt:lpstr>PowerPoint Presentation</vt:lpstr>
      <vt:lpstr>PowerPoint Presentation</vt:lpstr>
      <vt:lpstr>A and B. This patient had a severe fracture of the maxillary right central inchor that extended apical to the level of the alveolar crest on the lingual side. C. To restore the tooth adequately and avoid impinging on the periodontium, the fractured root was extruded 4 mm. D, Ax the tooth erupted, the gingival margin followest the tooth. E, Gingival surgery was required to lengthen the crown of the central incisor so that E, the final restoration, had subicient ferrule for resistance and retention and the appropriate gingival margin relationship with the adjacent central incisor.</vt:lpstr>
      <vt:lpstr>PowerPoint Presentation</vt:lpstr>
      <vt:lpstr>A. This patient had an impacted mandibular right second molar B-D. The mandibular right first molar was periodontally hopeless because of an advanced class II furcation defect. The impacted second molar was extracted, but the first molar was maintained as an anchor to help upright the third molar orthodontically. E and F, Ather orthodontic uprighting of the third molar, the first molar was extracted and a bridge was placed to restore the edentulous space.</vt:lpstr>
      <vt:lpstr>Orthodontic Treatment of Gingival Discrepancies</vt:lpstr>
      <vt:lpstr>PowerPoint Presentation</vt:lpstr>
      <vt:lpstr>Significant abrasion and overeruption</vt:lpstr>
      <vt:lpstr>PowerPoint Presentation</vt:lpstr>
      <vt:lpstr>Open Gingival Embrasure </vt:lpstr>
      <vt:lpstr>PowerPoint Presentation</vt:lpstr>
      <vt:lpstr>A and B, This patient inimally had triangular shaped central incisons, which C. produced an open gingival embrasure after orthodontic alignment. D. Since the roots of the central incisors were parallel with one another, the appropriate solution for the open gingival embrasure was to recontour the mesial surfaces of the central incisors. E. As the diastema was closed, the tooth contact moved gingivally and the papilla moved incisally resulting in F, the elimination of the open gingival embrasure</vt:lpstr>
      <vt:lpstr>A. This patient initially had overlapped maxillary central incisors and after initial orthodontic alignment of the teeth, B, an open gingi val embrasure appeared between the centrals, C. Radiograph showed that the open embrasure was caused by divergence of the central incisor roots. D. To correct the problem, the central incisor brackets were repositioned and the roots were moved together. E. This required restoration of the incisal edges after orthodontic therapy because these teeth had worn unevenly before therapy. As the roots were paralleled, the tooth contact moved in gally and the papilla moved incisally, resulting in the elimination of the open ginghal embrasure</vt:lpstr>
      <vt:lpstr>PowerPoint Presentation</vt:lpstr>
      <vt:lpstr>Conclusion </vt:lpstr>
      <vt:lpstr>THANKU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Orthodontic Therapy </dc:title>
  <dc:creator>madhurigatate2019@gmail.com</dc:creator>
  <cp:lastModifiedBy>madhurigatate2019@gmail.com</cp:lastModifiedBy>
  <cp:revision>36</cp:revision>
  <dcterms:created xsi:type="dcterms:W3CDTF">2023-03-25T19:58:06Z</dcterms:created>
  <dcterms:modified xsi:type="dcterms:W3CDTF">2023-03-27T07:02:35Z</dcterms:modified>
</cp:coreProperties>
</file>