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95" r:id="rId4"/>
    <p:sldId id="284" r:id="rId5"/>
    <p:sldId id="296" r:id="rId6"/>
    <p:sldId id="258" r:id="rId7"/>
    <p:sldId id="297" r:id="rId8"/>
    <p:sldId id="259" r:id="rId9"/>
    <p:sldId id="298" r:id="rId10"/>
    <p:sldId id="260" r:id="rId11"/>
    <p:sldId id="299" r:id="rId12"/>
    <p:sldId id="261" r:id="rId13"/>
    <p:sldId id="262" r:id="rId14"/>
    <p:sldId id="263" r:id="rId15"/>
    <p:sldId id="264" r:id="rId16"/>
    <p:sldId id="300" r:id="rId17"/>
    <p:sldId id="265" r:id="rId18"/>
    <p:sldId id="266" r:id="rId19"/>
    <p:sldId id="267" r:id="rId20"/>
    <p:sldId id="269" r:id="rId21"/>
    <p:sldId id="268" r:id="rId22"/>
    <p:sldId id="270" r:id="rId23"/>
    <p:sldId id="271" r:id="rId24"/>
    <p:sldId id="286" r:id="rId25"/>
    <p:sldId id="272" r:id="rId26"/>
    <p:sldId id="287" r:id="rId27"/>
    <p:sldId id="273" r:id="rId28"/>
    <p:sldId id="288" r:id="rId29"/>
    <p:sldId id="274" r:id="rId30"/>
    <p:sldId id="289" r:id="rId31"/>
    <p:sldId id="275" r:id="rId32"/>
    <p:sldId id="324" r:id="rId33"/>
    <p:sldId id="290" r:id="rId34"/>
    <p:sldId id="276" r:id="rId35"/>
    <p:sldId id="277" r:id="rId36"/>
    <p:sldId id="293" r:id="rId37"/>
    <p:sldId id="278" r:id="rId38"/>
    <p:sldId id="279" r:id="rId39"/>
    <p:sldId id="280" r:id="rId40"/>
    <p:sldId id="301" r:id="rId41"/>
    <p:sldId id="281" r:id="rId42"/>
    <p:sldId id="294" r:id="rId43"/>
    <p:sldId id="282" r:id="rId44"/>
    <p:sldId id="283" r:id="rId45"/>
    <p:sldId id="285" r:id="rId46"/>
    <p:sldId id="291" r:id="rId47"/>
    <p:sldId id="302" r:id="rId48"/>
    <p:sldId id="303" r:id="rId49"/>
    <p:sldId id="304" r:id="rId50"/>
    <p:sldId id="305" r:id="rId51"/>
    <p:sldId id="306" r:id="rId52"/>
    <p:sldId id="307" r:id="rId53"/>
    <p:sldId id="308" r:id="rId54"/>
    <p:sldId id="322" r:id="rId55"/>
    <p:sldId id="323" r:id="rId56"/>
    <p:sldId id="309" r:id="rId57"/>
    <p:sldId id="310" r:id="rId58"/>
    <p:sldId id="311" r:id="rId59"/>
    <p:sldId id="312" r:id="rId60"/>
    <p:sldId id="313" r:id="rId61"/>
    <p:sldId id="320" r:id="rId62"/>
    <p:sldId id="321"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slide" Target="slides/slide62.xml" /><Relationship Id="rId7" Type="http://schemas.openxmlformats.org/officeDocument/2006/relationships/slide" Target="slides/slide6.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61" Type="http://schemas.openxmlformats.org/officeDocument/2006/relationships/slide" Target="slides/slide60.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presProps" Target="presProps.xml" /><Relationship Id="rId8" Type="http://schemas.openxmlformats.org/officeDocument/2006/relationships/slide" Target="slides/slide7.xml" /><Relationship Id="rId51" Type="http://schemas.openxmlformats.org/officeDocument/2006/relationships/slide" Target="slides/slide50.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tableStyles" Target="tableStyles.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1/18/2023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1/18/2023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2" Type="http://schemas.openxmlformats.org/officeDocument/2006/relationships/hyperlink" Target="https://image.slidesharecdn.com/surgicalaspectofimplantsandrecentadvances-160403073734/75/surgical-aspect-of-implants-and-recent-advances-21-2048.jpg?cb=1666272202" TargetMode="External" /><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2" Type="http://schemas.openxmlformats.org/officeDocument/2006/relationships/hyperlink" Target="https://image.slidesharecdn.com/surgicalaspectofimplantsandrecentadvances-160403073734/75/surgical-aspect-of-implants-and-recent-advances-24-2048.jpg?cb=1666272202" TargetMode="External" /><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2" Type="http://schemas.openxmlformats.org/officeDocument/2006/relationships/image" Target="../media/image13.jpeg" /><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2" Type="http://schemas.openxmlformats.org/officeDocument/2006/relationships/image" Target="../media/image14.jpeg" /><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2" Type="http://schemas.openxmlformats.org/officeDocument/2006/relationships/image" Target="../media/image15.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18D56-DB88-C322-3C62-17209C263F7C}"/>
              </a:ext>
            </a:extLst>
          </p:cNvPr>
          <p:cNvSpPr>
            <a:spLocks noGrp="1"/>
          </p:cNvSpPr>
          <p:nvPr>
            <p:ph type="ctrTitle"/>
          </p:nvPr>
        </p:nvSpPr>
        <p:spPr>
          <a:xfrm>
            <a:off x="408215" y="686542"/>
            <a:ext cx="10646638" cy="2657187"/>
          </a:xfrm>
        </p:spPr>
        <p:txBody>
          <a:bodyPr>
            <a:normAutofit/>
          </a:bodyPr>
          <a:lstStyle/>
          <a:p>
            <a:r>
              <a:rPr lang="en-US" dirty="0"/>
              <a:t>Surgical Concept of implant </a:t>
            </a:r>
            <a:r>
              <a:rPr lang="en-US" dirty="0" err="1"/>
              <a:t>Theorapy</a:t>
            </a:r>
            <a:endParaRPr lang="en-US" dirty="0"/>
          </a:p>
        </p:txBody>
      </p:sp>
      <p:sp>
        <p:nvSpPr>
          <p:cNvPr id="3" name="Subtitle 2">
            <a:extLst>
              <a:ext uri="{FF2B5EF4-FFF2-40B4-BE49-F238E27FC236}">
                <a16:creationId xmlns:a16="http://schemas.microsoft.com/office/drawing/2014/main" id="{17D8F0E6-080E-F0D7-C297-FC58B02B1BA2}"/>
              </a:ext>
            </a:extLst>
          </p:cNvPr>
          <p:cNvSpPr>
            <a:spLocks noGrp="1"/>
          </p:cNvSpPr>
          <p:nvPr>
            <p:ph type="subTitle" idx="1"/>
          </p:nvPr>
        </p:nvSpPr>
        <p:spPr>
          <a:xfrm>
            <a:off x="5696444" y="4861460"/>
            <a:ext cx="5807777" cy="1309998"/>
          </a:xfrm>
        </p:spPr>
        <p:txBody>
          <a:bodyPr/>
          <a:lstStyle/>
          <a:p>
            <a:r>
              <a:rPr lang="en-US" dirty="0"/>
              <a:t>Presented by:  </a:t>
            </a:r>
            <a:r>
              <a:rPr lang="en-US" dirty="0" err="1"/>
              <a:t>Prajakta</a:t>
            </a:r>
            <a:r>
              <a:rPr lang="en-US" dirty="0"/>
              <a:t> </a:t>
            </a:r>
            <a:r>
              <a:rPr lang="en-US" dirty="0" err="1"/>
              <a:t>Shinde</a:t>
            </a:r>
            <a:endParaRPr lang="en-US" dirty="0"/>
          </a:p>
        </p:txBody>
      </p:sp>
    </p:spTree>
    <p:extLst>
      <p:ext uri="{BB962C8B-B14F-4D97-AF65-F5344CB8AC3E}">
        <p14:creationId xmlns:p14="http://schemas.microsoft.com/office/powerpoint/2010/main" val="811013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14DD18-7258-E755-DE34-C4D60360A84E}"/>
              </a:ext>
            </a:extLst>
          </p:cNvPr>
          <p:cNvSpPr>
            <a:spLocks noGrp="1"/>
          </p:cNvSpPr>
          <p:nvPr>
            <p:ph idx="1"/>
          </p:nvPr>
        </p:nvSpPr>
        <p:spPr>
          <a:xfrm>
            <a:off x="1372830" y="1762629"/>
            <a:ext cx="8867887" cy="4614128"/>
          </a:xfrm>
        </p:spPr>
        <p:txBody>
          <a:bodyPr/>
          <a:lstStyle/>
          <a:p>
            <a:r>
              <a:rPr lang="en-GB" sz="3200" b="0" i="0" dirty="0">
                <a:solidFill>
                  <a:srgbClr val="3B3835"/>
                </a:solidFill>
                <a:effectLst/>
                <a:latin typeface="Source Sans Pro" panose="020B0503030403020204" pitchFamily="34" charset="0"/>
              </a:rPr>
              <a:t> To help the surgeon position the implants a guide is made (usually out of acrylic) to show the desired position and angulation of the implants.</a:t>
            </a:r>
            <a:endParaRPr lang="en-US" sz="3200" b="0" i="0" dirty="0">
              <a:solidFill>
                <a:srgbClr val="3B3835"/>
              </a:solidFill>
              <a:effectLst/>
              <a:latin typeface="Source Sans Pro" panose="020B0503030403020204" pitchFamily="34" charset="0"/>
            </a:endParaRPr>
          </a:p>
          <a:p>
            <a:r>
              <a:rPr lang="en-GB" sz="3200" b="0" i="0" dirty="0">
                <a:solidFill>
                  <a:srgbClr val="3B3835"/>
                </a:solidFill>
                <a:effectLst/>
                <a:latin typeface="Source Sans Pro" panose="020B0503030403020204" pitchFamily="34" charset="0"/>
              </a:rPr>
              <a:t>Sometimes the final position and restoration of the teeth will be simulated on plaster models to help determine the number and position of implants needed.</a:t>
            </a:r>
            <a:endParaRPr lang="en-US" sz="3200" b="0" i="0" dirty="0">
              <a:solidFill>
                <a:srgbClr val="3B3835"/>
              </a:solidFill>
              <a:effectLst/>
              <a:latin typeface="Source Sans Pro" panose="020B0503030403020204" pitchFamily="34" charset="0"/>
            </a:endParaRPr>
          </a:p>
          <a:p>
            <a:endParaRPr lang="en-US" dirty="0"/>
          </a:p>
        </p:txBody>
      </p:sp>
      <p:sp>
        <p:nvSpPr>
          <p:cNvPr id="7" name="Title 6">
            <a:extLst>
              <a:ext uri="{FF2B5EF4-FFF2-40B4-BE49-F238E27FC236}">
                <a16:creationId xmlns:a16="http://schemas.microsoft.com/office/drawing/2014/main" id="{2C7E13B4-314D-58DF-3709-0C687587F81D}"/>
              </a:ext>
            </a:extLst>
          </p:cNvPr>
          <p:cNvSpPr>
            <a:spLocks noGrp="1"/>
          </p:cNvSpPr>
          <p:nvPr>
            <p:ph type="title"/>
          </p:nvPr>
        </p:nvSpPr>
        <p:spPr>
          <a:xfrm>
            <a:off x="1632858" y="660360"/>
            <a:ext cx="9292110" cy="823941"/>
          </a:xfrm>
        </p:spPr>
        <p:txBody>
          <a:bodyPr>
            <a:normAutofit fontScale="90000"/>
          </a:bodyPr>
          <a:lstStyle/>
          <a:p>
            <a:r>
              <a:rPr lang="en-US" sz="4000" b="1" dirty="0"/>
              <a:t>Techniques used to plan implants</a:t>
            </a:r>
            <a:r>
              <a:rPr lang="en-US" sz="3600" dirty="0"/>
              <a:t> </a:t>
            </a:r>
          </a:p>
        </p:txBody>
      </p:sp>
    </p:spTree>
    <p:extLst>
      <p:ext uri="{BB962C8B-B14F-4D97-AF65-F5344CB8AC3E}">
        <p14:creationId xmlns:p14="http://schemas.microsoft.com/office/powerpoint/2010/main" val="2501676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2B30D-E62A-7C8F-6151-26DB20B4E1B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A3E1B4-A99C-5C4F-2827-B1DE5C8D5D12}"/>
              </a:ext>
            </a:extLst>
          </p:cNvPr>
          <p:cNvSpPr>
            <a:spLocks noGrp="1"/>
          </p:cNvSpPr>
          <p:nvPr>
            <p:ph idx="1"/>
          </p:nvPr>
        </p:nvSpPr>
        <p:spPr/>
        <p:txBody>
          <a:bodyPr/>
          <a:lstStyle/>
          <a:p>
            <a:r>
              <a:rPr lang="en-GB" b="0" i="0" dirty="0">
                <a:solidFill>
                  <a:srgbClr val="3B3835"/>
                </a:solidFill>
                <a:effectLst/>
                <a:latin typeface="Source Sans Pro" panose="020B0503030403020204" pitchFamily="34" charset="0"/>
              </a:rPr>
              <a:t> </a:t>
            </a:r>
            <a:r>
              <a:rPr lang="en-GB" sz="3200" b="0" i="0" dirty="0">
                <a:solidFill>
                  <a:srgbClr val="3B3835"/>
                </a:solidFill>
                <a:effectLst/>
                <a:latin typeface="Source Sans Pro" panose="020B0503030403020204" pitchFamily="34" charset="0"/>
              </a:rPr>
              <a:t>CT scans can be loaded to CAD/CAM software to create a simulation of the desired treatment. Virtual implants are then placed and a stent created on a 3D printer from the data.</a:t>
            </a:r>
            <a:endParaRPr lang="en-US" sz="3200" dirty="0"/>
          </a:p>
        </p:txBody>
      </p:sp>
    </p:spTree>
    <p:extLst>
      <p:ext uri="{BB962C8B-B14F-4D97-AF65-F5344CB8AC3E}">
        <p14:creationId xmlns:p14="http://schemas.microsoft.com/office/powerpoint/2010/main" val="1797125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536F3-D2FF-567B-216D-0AD7E763FE05}"/>
              </a:ext>
            </a:extLst>
          </p:cNvPr>
          <p:cNvSpPr>
            <a:spLocks noGrp="1"/>
          </p:cNvSpPr>
          <p:nvPr>
            <p:ph type="title"/>
          </p:nvPr>
        </p:nvSpPr>
        <p:spPr/>
        <p:txBody>
          <a:bodyPr/>
          <a:lstStyle/>
          <a:p>
            <a:r>
              <a:rPr lang="en-US" dirty="0"/>
              <a:t>Techniques used to plan implants </a:t>
            </a:r>
          </a:p>
        </p:txBody>
      </p:sp>
      <p:sp>
        <p:nvSpPr>
          <p:cNvPr id="3" name="Content Placeholder 2">
            <a:extLst>
              <a:ext uri="{FF2B5EF4-FFF2-40B4-BE49-F238E27FC236}">
                <a16:creationId xmlns:a16="http://schemas.microsoft.com/office/drawing/2014/main" id="{548DFF35-BCF7-C0F5-C4BF-E3E7613B3AA5}"/>
              </a:ext>
            </a:extLst>
          </p:cNvPr>
          <p:cNvSpPr>
            <a:spLocks noGrp="1"/>
          </p:cNvSpPr>
          <p:nvPr>
            <p:ph idx="1"/>
          </p:nvPr>
        </p:nvSpPr>
        <p:spPr/>
        <p:txBody>
          <a:bodyPr/>
          <a:lstStyle/>
          <a:p>
            <a:r>
              <a:rPr lang="en-GB" b="0" i="0" dirty="0">
                <a:solidFill>
                  <a:srgbClr val="3B3835"/>
                </a:solidFill>
                <a:effectLst/>
                <a:latin typeface="Source Sans Pro" panose="020B0503030403020204" pitchFamily="34" charset="0"/>
              </a:rPr>
              <a:t>To help the surgeon position the implants a guide is made (usually out of acrylic) to show the desired position and angulation of the implants.</a:t>
            </a:r>
            <a:endParaRPr lang="en-US" dirty="0"/>
          </a:p>
        </p:txBody>
      </p:sp>
      <p:pic>
        <p:nvPicPr>
          <p:cNvPr id="6" name="Picture 4">
            <a:extLst>
              <a:ext uri="{FF2B5EF4-FFF2-40B4-BE49-F238E27FC236}">
                <a16:creationId xmlns:a16="http://schemas.microsoft.com/office/drawing/2014/main" id="{04189F02-8D94-88C9-EB9E-C0301B843B53}"/>
              </a:ext>
            </a:extLst>
          </p:cNvPr>
          <p:cNvPicPr>
            <a:picLocks noChangeAspect="1"/>
          </p:cNvPicPr>
          <p:nvPr/>
        </p:nvPicPr>
        <p:blipFill>
          <a:blip r:embed="rId2"/>
          <a:stretch>
            <a:fillRect/>
          </a:stretch>
        </p:blipFill>
        <p:spPr>
          <a:xfrm>
            <a:off x="5935712" y="2980870"/>
            <a:ext cx="5976723" cy="3877130"/>
          </a:xfrm>
          <a:prstGeom prst="rect">
            <a:avLst/>
          </a:prstGeom>
        </p:spPr>
      </p:pic>
    </p:spTree>
    <p:extLst>
      <p:ext uri="{BB962C8B-B14F-4D97-AF65-F5344CB8AC3E}">
        <p14:creationId xmlns:p14="http://schemas.microsoft.com/office/powerpoint/2010/main" val="1810565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AC143-60D9-A8B9-20D3-4EA00AC51C26}"/>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237056E1-1571-F7F3-A59F-A9E31CC5DBB0}"/>
              </a:ext>
            </a:extLst>
          </p:cNvPr>
          <p:cNvPicPr>
            <a:picLocks noGrp="1" noChangeAspect="1"/>
          </p:cNvPicPr>
          <p:nvPr>
            <p:ph idx="1"/>
          </p:nvPr>
        </p:nvPicPr>
        <p:blipFill>
          <a:blip r:embed="rId2"/>
          <a:stretch>
            <a:fillRect/>
          </a:stretch>
        </p:blipFill>
        <p:spPr>
          <a:xfrm>
            <a:off x="-371104" y="-404479"/>
            <a:ext cx="12563104" cy="8043878"/>
          </a:xfrm>
        </p:spPr>
      </p:pic>
    </p:spTree>
    <p:extLst>
      <p:ext uri="{BB962C8B-B14F-4D97-AF65-F5344CB8AC3E}">
        <p14:creationId xmlns:p14="http://schemas.microsoft.com/office/powerpoint/2010/main" val="2409767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306EB-AAD1-5FC6-DD37-4537515C83ED}"/>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B0E23E4F-68B1-E4E7-877B-81331A960722}"/>
              </a:ext>
            </a:extLst>
          </p:cNvPr>
          <p:cNvPicPr>
            <a:picLocks noGrp="1" noChangeAspect="1"/>
          </p:cNvPicPr>
          <p:nvPr>
            <p:ph idx="1"/>
          </p:nvPr>
        </p:nvPicPr>
        <p:blipFill>
          <a:blip r:embed="rId2"/>
          <a:stretch>
            <a:fillRect/>
          </a:stretch>
        </p:blipFill>
        <p:spPr>
          <a:xfrm>
            <a:off x="-204106" y="-222401"/>
            <a:ext cx="12396106" cy="9193779"/>
          </a:xfrm>
        </p:spPr>
      </p:pic>
    </p:spTree>
    <p:extLst>
      <p:ext uri="{BB962C8B-B14F-4D97-AF65-F5344CB8AC3E}">
        <p14:creationId xmlns:p14="http://schemas.microsoft.com/office/powerpoint/2010/main" val="3310161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E97ED-DC36-0135-A90E-FB8D6FE0AD0A}"/>
              </a:ext>
            </a:extLst>
          </p:cNvPr>
          <p:cNvSpPr>
            <a:spLocks noGrp="1"/>
          </p:cNvSpPr>
          <p:nvPr>
            <p:ph type="title"/>
          </p:nvPr>
        </p:nvSpPr>
        <p:spPr/>
        <p:txBody>
          <a:bodyPr/>
          <a:lstStyle/>
          <a:p>
            <a:r>
              <a:rPr lang="en-US" dirty="0"/>
              <a:t>Main surgical procedure </a:t>
            </a:r>
          </a:p>
        </p:txBody>
      </p:sp>
      <p:sp>
        <p:nvSpPr>
          <p:cNvPr id="3" name="Content Placeholder 2">
            <a:extLst>
              <a:ext uri="{FF2B5EF4-FFF2-40B4-BE49-F238E27FC236}">
                <a16:creationId xmlns:a16="http://schemas.microsoft.com/office/drawing/2014/main" id="{49536547-AA75-4942-CFDA-1E03D63C8E44}"/>
              </a:ext>
            </a:extLst>
          </p:cNvPr>
          <p:cNvSpPr>
            <a:spLocks noGrp="1"/>
          </p:cNvSpPr>
          <p:nvPr>
            <p:ph idx="1"/>
          </p:nvPr>
        </p:nvSpPr>
        <p:spPr>
          <a:xfrm>
            <a:off x="1025815" y="2090552"/>
            <a:ext cx="9152947" cy="3450613"/>
          </a:xfrm>
        </p:spPr>
        <p:txBody>
          <a:bodyPr>
            <a:normAutofit fontScale="85000" lnSpcReduction="10000"/>
          </a:bodyPr>
          <a:lstStyle/>
          <a:p>
            <a:r>
              <a:rPr lang="en-GB" sz="2800" b="0" i="0" dirty="0">
                <a:solidFill>
                  <a:srgbClr val="3B3835"/>
                </a:solidFill>
                <a:effectLst/>
                <a:latin typeface="Source Sans Pro" panose="020B0503030403020204" pitchFamily="34" charset="0"/>
              </a:rPr>
              <a:t>Fixture installation is done in the first stage surgery. The operator must have a thorough knowledge of fixture installation procedures and detailed knowledge of instrumentation use during this first surgery.</a:t>
            </a:r>
            <a:endParaRPr lang="en-US" sz="2800" b="0" i="0" dirty="0">
              <a:solidFill>
                <a:srgbClr val="3B3835"/>
              </a:solidFill>
              <a:effectLst/>
              <a:latin typeface="Source Sans Pro" panose="020B0503030403020204" pitchFamily="34" charset="0"/>
            </a:endParaRPr>
          </a:p>
          <a:p>
            <a:endParaRPr lang="en-US" sz="2800" b="0" i="0" dirty="0">
              <a:solidFill>
                <a:srgbClr val="3B3835"/>
              </a:solidFill>
              <a:effectLst/>
              <a:latin typeface="Source Sans Pro" panose="020B0503030403020204" pitchFamily="34" charset="0"/>
            </a:endParaRPr>
          </a:p>
          <a:p>
            <a:r>
              <a:rPr lang="en-GB" sz="2800" b="0" i="0" dirty="0">
                <a:solidFill>
                  <a:srgbClr val="3B3835"/>
                </a:solidFill>
                <a:effectLst/>
                <a:latin typeface="Source Sans Pro" panose="020B0503030403020204" pitchFamily="34" charset="0"/>
              </a:rPr>
              <a:t> The first stage surgery consists of five events, listed as follows</a:t>
            </a:r>
            <a:endParaRPr lang="en-US" sz="2800" b="0" i="0" dirty="0">
              <a:solidFill>
                <a:srgbClr val="3B3835"/>
              </a:solidFill>
              <a:effectLst/>
              <a:latin typeface="Source Sans Pro" panose="020B0503030403020204" pitchFamily="34" charset="0"/>
            </a:endParaRPr>
          </a:p>
          <a:p>
            <a:r>
              <a:rPr lang="en-GB" sz="2800" b="0" i="0" dirty="0">
                <a:solidFill>
                  <a:srgbClr val="3B3835"/>
                </a:solidFill>
                <a:effectLst/>
                <a:latin typeface="Source Sans Pro" panose="020B0503030403020204" pitchFamily="34" charset="0"/>
              </a:rPr>
              <a:t> 1. Surgical incision of gingiva and </a:t>
            </a:r>
            <a:r>
              <a:rPr lang="en-GB" sz="2800" b="0" i="0" dirty="0" err="1">
                <a:solidFill>
                  <a:srgbClr val="3B3835"/>
                </a:solidFill>
                <a:effectLst/>
                <a:latin typeface="Source Sans Pro" panose="020B0503030403020204" pitchFamily="34" charset="0"/>
              </a:rPr>
              <a:t>mucoperiosteal</a:t>
            </a:r>
            <a:r>
              <a:rPr lang="en-GB" sz="2800" b="0" i="0" dirty="0">
                <a:solidFill>
                  <a:srgbClr val="3B3835"/>
                </a:solidFill>
                <a:effectLst/>
                <a:latin typeface="Source Sans Pro" panose="020B0503030403020204" pitchFamily="34" charset="0"/>
              </a:rPr>
              <a:t> flap reflection </a:t>
            </a:r>
            <a:endParaRPr lang="en-US" sz="2800" b="0" i="0" dirty="0">
              <a:solidFill>
                <a:srgbClr val="3B3835"/>
              </a:solidFill>
              <a:effectLst/>
              <a:latin typeface="Source Sans Pro" panose="020B0503030403020204" pitchFamily="34" charset="0"/>
            </a:endParaRPr>
          </a:p>
          <a:p>
            <a:pPr lvl="4"/>
            <a:endParaRPr lang="en-US" dirty="0"/>
          </a:p>
        </p:txBody>
      </p:sp>
    </p:spTree>
    <p:extLst>
      <p:ext uri="{BB962C8B-B14F-4D97-AF65-F5344CB8AC3E}">
        <p14:creationId xmlns:p14="http://schemas.microsoft.com/office/powerpoint/2010/main" val="3594255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9D561-3299-5A67-3105-22F04972E4F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C4F4EA2-E028-2794-6C73-5E2710E3B7D1}"/>
              </a:ext>
            </a:extLst>
          </p:cNvPr>
          <p:cNvSpPr>
            <a:spLocks noGrp="1"/>
          </p:cNvSpPr>
          <p:nvPr>
            <p:ph idx="1"/>
          </p:nvPr>
        </p:nvSpPr>
        <p:spPr/>
        <p:txBody>
          <a:bodyPr>
            <a:normAutofit/>
          </a:bodyPr>
          <a:lstStyle/>
          <a:p>
            <a:pPr lvl="4"/>
            <a:r>
              <a:rPr lang="en-GB" sz="3200" b="0" i="0" dirty="0">
                <a:solidFill>
                  <a:srgbClr val="3B3835"/>
                </a:solidFill>
                <a:effectLst/>
                <a:latin typeface="Source Sans Pro" panose="020B0503030403020204" pitchFamily="34" charset="0"/>
              </a:rPr>
              <a:t>2. Drilling and countersinking procedures </a:t>
            </a:r>
            <a:endParaRPr lang="en-US" sz="3200" b="0" i="0" dirty="0">
              <a:solidFill>
                <a:srgbClr val="3B3835"/>
              </a:solidFill>
              <a:effectLst/>
              <a:latin typeface="Source Sans Pro" panose="020B0503030403020204" pitchFamily="34" charset="0"/>
            </a:endParaRPr>
          </a:p>
          <a:p>
            <a:r>
              <a:rPr lang="en-GB" sz="3200" b="0" i="0" dirty="0">
                <a:solidFill>
                  <a:srgbClr val="3B3835"/>
                </a:solidFill>
                <a:effectLst/>
                <a:latin typeface="Source Sans Pro" panose="020B0503030403020204" pitchFamily="34" charset="0"/>
              </a:rPr>
              <a:t>3. Tapping procedure </a:t>
            </a:r>
            <a:endParaRPr lang="en-US" sz="3200" b="0" i="0" dirty="0">
              <a:solidFill>
                <a:srgbClr val="3B3835"/>
              </a:solidFill>
              <a:effectLst/>
              <a:latin typeface="Source Sans Pro" panose="020B0503030403020204" pitchFamily="34" charset="0"/>
            </a:endParaRPr>
          </a:p>
          <a:p>
            <a:r>
              <a:rPr lang="en-GB" sz="3200" b="0" i="0" dirty="0">
                <a:solidFill>
                  <a:srgbClr val="3B3835"/>
                </a:solidFill>
                <a:effectLst/>
                <a:latin typeface="Source Sans Pro" panose="020B0503030403020204" pitchFamily="34" charset="0"/>
              </a:rPr>
              <a:t>4. Fixture installation and cover screw placement. </a:t>
            </a:r>
            <a:endParaRPr lang="en-US" sz="3200" b="0" i="0" dirty="0">
              <a:solidFill>
                <a:srgbClr val="3B3835"/>
              </a:solidFill>
              <a:effectLst/>
              <a:latin typeface="Source Sans Pro" panose="020B0503030403020204" pitchFamily="34" charset="0"/>
            </a:endParaRPr>
          </a:p>
          <a:p>
            <a:r>
              <a:rPr lang="en-GB" sz="3200" b="0" i="0" dirty="0">
                <a:solidFill>
                  <a:srgbClr val="3B3835"/>
                </a:solidFill>
                <a:effectLst/>
                <a:latin typeface="Source Sans Pro" panose="020B0503030403020204" pitchFamily="34" charset="0"/>
              </a:rPr>
              <a:t>5. Soft tissue re-adaptation and suture procedures.</a:t>
            </a:r>
            <a:endParaRPr lang="en-US" sz="3200" dirty="0"/>
          </a:p>
        </p:txBody>
      </p:sp>
    </p:spTree>
    <p:extLst>
      <p:ext uri="{BB962C8B-B14F-4D97-AF65-F5344CB8AC3E}">
        <p14:creationId xmlns:p14="http://schemas.microsoft.com/office/powerpoint/2010/main" val="609954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66105-31B3-E2CD-243A-CF278822E233}"/>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7F3B2555-917C-B326-DC89-567D8664E1DA}"/>
              </a:ext>
            </a:extLst>
          </p:cNvPr>
          <p:cNvPicPr>
            <a:picLocks noGrp="1" noChangeAspect="1"/>
          </p:cNvPicPr>
          <p:nvPr>
            <p:ph idx="1"/>
          </p:nvPr>
        </p:nvPicPr>
        <p:blipFill>
          <a:blip r:embed="rId2"/>
          <a:stretch>
            <a:fillRect/>
          </a:stretch>
        </p:blipFill>
        <p:spPr>
          <a:xfrm>
            <a:off x="2" y="-774328"/>
            <a:ext cx="12191998" cy="8856134"/>
          </a:xfrm>
        </p:spPr>
      </p:pic>
    </p:spTree>
    <p:extLst>
      <p:ext uri="{BB962C8B-B14F-4D97-AF65-F5344CB8AC3E}">
        <p14:creationId xmlns:p14="http://schemas.microsoft.com/office/powerpoint/2010/main" val="2726802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01956-1AE5-85EA-BE9F-B1AC0564B6F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82AD2EB-7CEC-F7AB-98D4-A84C13CF9A32}"/>
              </a:ext>
            </a:extLst>
          </p:cNvPr>
          <p:cNvSpPr>
            <a:spLocks noGrp="1"/>
          </p:cNvSpPr>
          <p:nvPr>
            <p:ph idx="1"/>
          </p:nvPr>
        </p:nvSpPr>
        <p:spPr/>
        <p:txBody>
          <a:bodyPr/>
          <a:lstStyle/>
          <a:p>
            <a:r>
              <a:rPr lang="en-GB" b="0" i="0" dirty="0">
                <a:solidFill>
                  <a:srgbClr val="3B3835"/>
                </a:solidFill>
                <a:effectLst/>
                <a:latin typeface="Source Sans Pro" panose="020B0503030403020204" pitchFamily="34" charset="0"/>
              </a:rPr>
              <a:t> The incision line is marked on the </a:t>
            </a:r>
            <a:r>
              <a:rPr lang="en-GB" b="0" i="0" dirty="0" err="1">
                <a:solidFill>
                  <a:srgbClr val="3B3835"/>
                </a:solidFill>
                <a:effectLst/>
                <a:latin typeface="Source Sans Pro" panose="020B0503030403020204" pitchFamily="34" charset="0"/>
              </a:rPr>
              <a:t>crestal</a:t>
            </a:r>
            <a:r>
              <a:rPr lang="en-GB" b="0" i="0" dirty="0">
                <a:solidFill>
                  <a:srgbClr val="3B3835"/>
                </a:solidFill>
                <a:effectLst/>
                <a:latin typeface="Source Sans Pro" panose="020B0503030403020204" pitchFamily="34" charset="0"/>
              </a:rPr>
              <a:t> ridge between the canine regions. The surgical incision is made with a no. 15 blade and cut through mucosal tissue along the same line.</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 Blade is angled towards the basal body of the mandible. </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When the muscle </a:t>
            </a:r>
            <a:r>
              <a:rPr lang="en-GB" b="0" i="0" dirty="0" err="1">
                <a:solidFill>
                  <a:srgbClr val="3B3835"/>
                </a:solidFill>
                <a:effectLst/>
                <a:latin typeface="Source Sans Pro" panose="020B0503030403020204" pitchFamily="34" charset="0"/>
              </a:rPr>
              <a:t>fibers</a:t>
            </a:r>
            <a:r>
              <a:rPr lang="en-GB" b="0" i="0" dirty="0">
                <a:solidFill>
                  <a:srgbClr val="3B3835"/>
                </a:solidFill>
                <a:effectLst/>
                <a:latin typeface="Source Sans Pro" panose="020B0503030403020204" pitchFamily="34" charset="0"/>
              </a:rPr>
              <a:t> have been dissected in the direction of the </a:t>
            </a:r>
            <a:r>
              <a:rPr lang="en-GB" b="0" i="0" dirty="0" err="1">
                <a:solidFill>
                  <a:srgbClr val="3B3835"/>
                </a:solidFill>
                <a:effectLst/>
                <a:latin typeface="Source Sans Pro" panose="020B0503030403020204" pitchFamily="34" charset="0"/>
              </a:rPr>
              <a:t>crestal</a:t>
            </a:r>
            <a:r>
              <a:rPr lang="en-GB" b="0" i="0" dirty="0">
                <a:solidFill>
                  <a:srgbClr val="3B3835"/>
                </a:solidFill>
                <a:effectLst/>
                <a:latin typeface="Source Sans Pro" panose="020B0503030403020204" pitchFamily="34" charset="0"/>
              </a:rPr>
              <a:t> ridge, the periosteum can be cut. </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The periosteum is cut carefully 5.0 mm below the </a:t>
            </a:r>
            <a:r>
              <a:rPr lang="en-GB" b="0" i="0" dirty="0" err="1">
                <a:solidFill>
                  <a:srgbClr val="3B3835"/>
                </a:solidFill>
                <a:effectLst/>
                <a:latin typeface="Source Sans Pro" panose="020B0503030403020204" pitchFamily="34" charset="0"/>
              </a:rPr>
              <a:t>crestal</a:t>
            </a:r>
            <a:r>
              <a:rPr lang="en-GB" b="0" i="0" dirty="0">
                <a:solidFill>
                  <a:srgbClr val="3B3835"/>
                </a:solidFill>
                <a:effectLst/>
                <a:latin typeface="Source Sans Pro" panose="020B0503030403020204" pitchFamily="34" charset="0"/>
              </a:rPr>
              <a:t> ridge between the canine regions but not near the mental foramina.</a:t>
            </a:r>
            <a:endParaRPr lang="en-US" dirty="0"/>
          </a:p>
        </p:txBody>
      </p:sp>
    </p:spTree>
    <p:extLst>
      <p:ext uri="{BB962C8B-B14F-4D97-AF65-F5344CB8AC3E}">
        <p14:creationId xmlns:p14="http://schemas.microsoft.com/office/powerpoint/2010/main" val="3758643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73C81-34DA-8828-0D96-19115EF8BEA0}"/>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F87D50EC-0C39-6081-A9F3-8A4E684C676A}"/>
              </a:ext>
            </a:extLst>
          </p:cNvPr>
          <p:cNvPicPr>
            <a:picLocks noGrp="1" noChangeAspect="1"/>
          </p:cNvPicPr>
          <p:nvPr>
            <p:ph idx="1"/>
          </p:nvPr>
        </p:nvPicPr>
        <p:blipFill>
          <a:blip r:embed="rId2"/>
          <a:stretch>
            <a:fillRect/>
          </a:stretch>
        </p:blipFill>
        <p:spPr>
          <a:xfrm>
            <a:off x="7486215" y="193362"/>
            <a:ext cx="4352000" cy="5590069"/>
          </a:xfrm>
        </p:spPr>
      </p:pic>
    </p:spTree>
    <p:extLst>
      <p:ext uri="{BB962C8B-B14F-4D97-AF65-F5344CB8AC3E}">
        <p14:creationId xmlns:p14="http://schemas.microsoft.com/office/powerpoint/2010/main" val="323190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06EDC-F331-896A-9F1E-3E8F19D79A68}"/>
              </a:ext>
            </a:extLst>
          </p:cNvPr>
          <p:cNvSpPr>
            <a:spLocks noGrp="1"/>
          </p:cNvSpPr>
          <p:nvPr>
            <p:ph type="title"/>
          </p:nvPr>
        </p:nvSpPr>
        <p:spPr>
          <a:xfrm>
            <a:off x="1451578" y="-1224644"/>
            <a:ext cx="6638487" cy="5622225"/>
          </a:xfrm>
        </p:spPr>
        <p:txBody>
          <a:bodyPr/>
          <a:lstStyle/>
          <a:p>
            <a:r>
              <a:rPr lang="en-US" dirty="0"/>
              <a:t>IMPLANT </a:t>
            </a:r>
          </a:p>
        </p:txBody>
      </p:sp>
      <p:sp>
        <p:nvSpPr>
          <p:cNvPr id="3" name="Content Placeholder 2">
            <a:extLst>
              <a:ext uri="{FF2B5EF4-FFF2-40B4-BE49-F238E27FC236}">
                <a16:creationId xmlns:a16="http://schemas.microsoft.com/office/drawing/2014/main" id="{2CD7B891-F72D-AA47-8F57-B76F1758DFE5}"/>
              </a:ext>
            </a:extLst>
          </p:cNvPr>
          <p:cNvSpPr>
            <a:spLocks noGrp="1"/>
          </p:cNvSpPr>
          <p:nvPr>
            <p:ph idx="1"/>
          </p:nvPr>
        </p:nvSpPr>
        <p:spPr>
          <a:xfrm>
            <a:off x="924524" y="1821369"/>
            <a:ext cx="9113836" cy="3824874"/>
          </a:xfrm>
        </p:spPr>
        <p:txBody>
          <a:bodyPr>
            <a:normAutofit/>
          </a:bodyPr>
          <a:lstStyle/>
          <a:p>
            <a:r>
              <a:rPr lang="en-GB" sz="2800" b="0" i="0" dirty="0">
                <a:solidFill>
                  <a:srgbClr val="3B3835"/>
                </a:solidFill>
                <a:effectLst/>
                <a:latin typeface="Source Sans Pro" panose="02000000000000000000" pitchFamily="2" charset="0"/>
              </a:rPr>
              <a:t>A dental implant (also known as an </a:t>
            </a:r>
            <a:r>
              <a:rPr lang="en-GB" sz="2800" b="0" i="0" dirty="0" err="1">
                <a:solidFill>
                  <a:srgbClr val="3B3835"/>
                </a:solidFill>
                <a:effectLst/>
                <a:latin typeface="Source Sans Pro" panose="02000000000000000000" pitchFamily="2" charset="0"/>
              </a:rPr>
              <a:t>endosseous</a:t>
            </a:r>
            <a:r>
              <a:rPr lang="en-GB" sz="2800" b="0" i="0" dirty="0">
                <a:solidFill>
                  <a:srgbClr val="3B3835"/>
                </a:solidFill>
                <a:effectLst/>
                <a:latin typeface="Source Sans Pro" panose="02000000000000000000" pitchFamily="2" charset="0"/>
              </a:rPr>
              <a:t> implant or fixture) is a surgical component that interfaces with the bone of the jaw or skull to support a dental prosthesis such as a crown, bridge, denture, facial prosthesis or to act as an orthodontic anchor. </a:t>
            </a:r>
            <a:endParaRPr lang="en-US" sz="2800" dirty="0"/>
          </a:p>
        </p:txBody>
      </p:sp>
    </p:spTree>
    <p:extLst>
      <p:ext uri="{BB962C8B-B14F-4D97-AF65-F5344CB8AC3E}">
        <p14:creationId xmlns:p14="http://schemas.microsoft.com/office/powerpoint/2010/main" val="1301207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8D747-EBA1-3ED5-16DB-2AFA92B9E20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63036D5-5B4E-69E2-7EE9-C7EAAB71AA0F}"/>
              </a:ext>
            </a:extLst>
          </p:cNvPr>
          <p:cNvSpPr>
            <a:spLocks noGrp="1"/>
          </p:cNvSpPr>
          <p:nvPr>
            <p:ph idx="1"/>
          </p:nvPr>
        </p:nvSpPr>
        <p:spPr/>
        <p:txBody>
          <a:bodyPr/>
          <a:lstStyle/>
          <a:p>
            <a:r>
              <a:rPr lang="en-GB" b="0" i="0" dirty="0">
                <a:solidFill>
                  <a:srgbClr val="3B3835"/>
                </a:solidFill>
                <a:effectLst/>
                <a:latin typeface="Source Sans Pro" panose="020B0503030403020204" pitchFamily="34" charset="0"/>
              </a:rPr>
              <a:t>Use of any of the drilling instruments requires copious saline irrigation. Two methods for irrigation include use of sterile syringes or use of irrigation equipment provided for the System </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During drilling, the bur is moved in an up- and-down motion into the prepared site to help remove residual bone and maintain adequate cooling as deep into the site as possible.</a:t>
            </a:r>
            <a:endParaRPr lang="en-US" dirty="0"/>
          </a:p>
        </p:txBody>
      </p:sp>
      <p:pic>
        <p:nvPicPr>
          <p:cNvPr id="4" name="Picture 4">
            <a:extLst>
              <a:ext uri="{FF2B5EF4-FFF2-40B4-BE49-F238E27FC236}">
                <a16:creationId xmlns:a16="http://schemas.microsoft.com/office/drawing/2014/main" id="{172729C6-525E-51C2-E778-E5A3CDFCF323}"/>
              </a:ext>
            </a:extLst>
          </p:cNvPr>
          <p:cNvPicPr>
            <a:picLocks noChangeAspect="1"/>
          </p:cNvPicPr>
          <p:nvPr/>
        </p:nvPicPr>
        <p:blipFill>
          <a:blip r:embed="rId2"/>
          <a:stretch>
            <a:fillRect/>
          </a:stretch>
        </p:blipFill>
        <p:spPr>
          <a:xfrm flipH="1">
            <a:off x="8412058" y="4120884"/>
            <a:ext cx="1997406" cy="2690922"/>
          </a:xfrm>
          <a:prstGeom prst="rect">
            <a:avLst/>
          </a:prstGeom>
        </p:spPr>
      </p:pic>
    </p:spTree>
    <p:extLst>
      <p:ext uri="{BB962C8B-B14F-4D97-AF65-F5344CB8AC3E}">
        <p14:creationId xmlns:p14="http://schemas.microsoft.com/office/powerpoint/2010/main" val="2660265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8D747-EBA1-3ED5-16DB-2AFA92B9E201}"/>
              </a:ext>
            </a:extLst>
          </p:cNvPr>
          <p:cNvSpPr>
            <a:spLocks noGrp="1"/>
          </p:cNvSpPr>
          <p:nvPr>
            <p:ph type="title"/>
          </p:nvPr>
        </p:nvSpPr>
        <p:spPr/>
        <p:txBody>
          <a:bodyPr/>
          <a:lstStyle/>
          <a:p>
            <a:r>
              <a:rPr lang="en-US" dirty="0"/>
              <a:t>Use of twist drill</a:t>
            </a:r>
          </a:p>
        </p:txBody>
      </p:sp>
      <p:sp>
        <p:nvSpPr>
          <p:cNvPr id="3" name="Content Placeholder 2">
            <a:extLst>
              <a:ext uri="{FF2B5EF4-FFF2-40B4-BE49-F238E27FC236}">
                <a16:creationId xmlns:a16="http://schemas.microsoft.com/office/drawing/2014/main" id="{963036D5-5B4E-69E2-7EE9-C7EAAB71AA0F}"/>
              </a:ext>
            </a:extLst>
          </p:cNvPr>
          <p:cNvSpPr>
            <a:spLocks noGrp="1"/>
          </p:cNvSpPr>
          <p:nvPr>
            <p:ph idx="1"/>
          </p:nvPr>
        </p:nvSpPr>
        <p:spPr>
          <a:xfrm>
            <a:off x="895929" y="2127010"/>
            <a:ext cx="9603275" cy="3450613"/>
          </a:xfrm>
        </p:spPr>
        <p:txBody>
          <a:bodyPr>
            <a:normAutofit fontScale="92500"/>
          </a:bodyPr>
          <a:lstStyle/>
          <a:p>
            <a:r>
              <a:rPr lang="en-GB" sz="2800" b="0" i="0" dirty="0">
                <a:solidFill>
                  <a:srgbClr val="3B3835"/>
                </a:solidFill>
                <a:effectLst/>
                <a:latin typeface="Source Sans Pro" panose="020B0503030403020204" pitchFamily="34" charset="0"/>
              </a:rPr>
              <a:t> Use of 2.0 mm Twist Drill </a:t>
            </a:r>
            <a:endParaRPr lang="en-US" sz="2800" b="0" i="0" dirty="0">
              <a:solidFill>
                <a:srgbClr val="3B3835"/>
              </a:solidFill>
              <a:effectLst/>
              <a:latin typeface="Source Sans Pro" panose="020B0503030403020204" pitchFamily="34" charset="0"/>
            </a:endParaRPr>
          </a:p>
          <a:p>
            <a:r>
              <a:rPr lang="en-GB" sz="2800" b="0" i="0" dirty="0">
                <a:solidFill>
                  <a:srgbClr val="3B3835"/>
                </a:solidFill>
                <a:effectLst/>
                <a:latin typeface="Source Sans Pro" panose="020B0503030403020204" pitchFamily="34" charset="0"/>
              </a:rPr>
              <a:t> The 2.0 mm diameter twist drill is used to enlarge the fixture site. </a:t>
            </a:r>
            <a:endParaRPr lang="en-US" sz="2800" b="0" i="0" dirty="0">
              <a:solidFill>
                <a:srgbClr val="3B3835"/>
              </a:solidFill>
              <a:effectLst/>
              <a:latin typeface="Source Sans Pro" panose="020B0503030403020204" pitchFamily="34" charset="0"/>
            </a:endParaRPr>
          </a:p>
          <a:p>
            <a:r>
              <a:rPr lang="en-GB" sz="2800" b="0" i="0" dirty="0">
                <a:solidFill>
                  <a:srgbClr val="3B3835"/>
                </a:solidFill>
                <a:effectLst/>
                <a:latin typeface="Source Sans Pro" panose="020B0503030403020204" pitchFamily="34" charset="0"/>
              </a:rPr>
              <a:t> Initially fixture site is prepared closest to the midline. The direction can be checked with the surgical splint for labiolingual orientation, but the </a:t>
            </a:r>
            <a:r>
              <a:rPr lang="en-GB" sz="2800" b="0" i="0" dirty="0" err="1">
                <a:solidFill>
                  <a:srgbClr val="3B3835"/>
                </a:solidFill>
                <a:effectLst/>
                <a:latin typeface="Source Sans Pro" panose="020B0503030403020204" pitchFamily="34" charset="0"/>
              </a:rPr>
              <a:t>mesiodistal</a:t>
            </a:r>
            <a:r>
              <a:rPr lang="en-GB" sz="2800" b="0" i="0" dirty="0">
                <a:solidFill>
                  <a:srgbClr val="3B3835"/>
                </a:solidFill>
                <a:effectLst/>
                <a:latin typeface="Source Sans Pro" panose="020B0503030403020204" pitchFamily="34" charset="0"/>
              </a:rPr>
              <a:t> orientation should be perpendicular to the alveolar crest. </a:t>
            </a:r>
            <a:endParaRPr lang="en-US" sz="2800" b="0" i="0" dirty="0">
              <a:solidFill>
                <a:srgbClr val="3B3835"/>
              </a:solidFill>
              <a:effectLst/>
              <a:latin typeface="Source Sans Pro" panose="020B0503030403020204" pitchFamily="34" charset="0"/>
            </a:endParaRPr>
          </a:p>
          <a:p>
            <a:endParaRPr lang="en-US" dirty="0"/>
          </a:p>
        </p:txBody>
      </p:sp>
    </p:spTree>
    <p:extLst>
      <p:ext uri="{BB962C8B-B14F-4D97-AF65-F5344CB8AC3E}">
        <p14:creationId xmlns:p14="http://schemas.microsoft.com/office/powerpoint/2010/main" val="32503899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EB77A-D930-CA64-1C2F-6E9B1089530B}"/>
              </a:ext>
            </a:extLst>
          </p:cNvPr>
          <p:cNvSpPr>
            <a:spLocks noGrp="1"/>
          </p:cNvSpPr>
          <p:nvPr>
            <p:ph type="title"/>
          </p:nvPr>
        </p:nvSpPr>
        <p:spPr>
          <a:xfrm>
            <a:off x="1581465" y="0"/>
            <a:ext cx="8085791" cy="1403549"/>
          </a:xfrm>
        </p:spPr>
        <p:txBody>
          <a:bodyPr/>
          <a:lstStyle/>
          <a:p>
            <a:endParaRPr lang="en-US"/>
          </a:p>
        </p:txBody>
      </p:sp>
      <p:pic>
        <p:nvPicPr>
          <p:cNvPr id="4" name="Picture 4">
            <a:extLst>
              <a:ext uri="{FF2B5EF4-FFF2-40B4-BE49-F238E27FC236}">
                <a16:creationId xmlns:a16="http://schemas.microsoft.com/office/drawing/2014/main" id="{66A736D9-88B0-48A7-8D9E-C8AB6DB12D46}"/>
              </a:ext>
            </a:extLst>
          </p:cNvPr>
          <p:cNvPicPr>
            <a:picLocks noGrp="1" noChangeAspect="1"/>
          </p:cNvPicPr>
          <p:nvPr>
            <p:ph idx="1"/>
          </p:nvPr>
        </p:nvPicPr>
        <p:blipFill>
          <a:blip r:embed="rId2"/>
          <a:stretch>
            <a:fillRect/>
          </a:stretch>
        </p:blipFill>
        <p:spPr>
          <a:xfrm>
            <a:off x="8007185" y="0"/>
            <a:ext cx="3719698" cy="6495017"/>
          </a:xfrm>
        </p:spPr>
      </p:pic>
      <p:sp>
        <p:nvSpPr>
          <p:cNvPr id="5" name="TextBox 4">
            <a:extLst>
              <a:ext uri="{FF2B5EF4-FFF2-40B4-BE49-F238E27FC236}">
                <a16:creationId xmlns:a16="http://schemas.microsoft.com/office/drawing/2014/main" id="{4A9F4EE1-5604-746D-5EB1-84D3AB2B0234}"/>
              </a:ext>
            </a:extLst>
          </p:cNvPr>
          <p:cNvSpPr txBox="1"/>
          <p:nvPr/>
        </p:nvSpPr>
        <p:spPr>
          <a:xfrm>
            <a:off x="26133" y="1985407"/>
            <a:ext cx="8317365" cy="1938992"/>
          </a:xfrm>
          <a:prstGeom prst="rect">
            <a:avLst/>
          </a:prstGeom>
          <a:noFill/>
        </p:spPr>
        <p:txBody>
          <a:bodyPr wrap="square">
            <a:spAutoFit/>
          </a:bodyPr>
          <a:lstStyle/>
          <a:p>
            <a:r>
              <a:rPr lang="en-GB" sz="2000" b="0" i="0" dirty="0">
                <a:solidFill>
                  <a:srgbClr val="3B3835"/>
                </a:solidFill>
                <a:effectLst/>
                <a:latin typeface="Source Sans Pro" panose="020B0503030403020204" pitchFamily="34" charset="0"/>
              </a:rPr>
              <a:t> After the twist drill has been used, a direction indicator into the prepared site is inserted.</a:t>
            </a:r>
            <a:endParaRPr lang="en-US" sz="2000" b="0" i="0" dirty="0">
              <a:solidFill>
                <a:srgbClr val="3B3835"/>
              </a:solidFill>
              <a:effectLst/>
              <a:latin typeface="Source Sans Pro" panose="020B0503030403020204" pitchFamily="34" charset="0"/>
            </a:endParaRPr>
          </a:p>
          <a:p>
            <a:endParaRPr lang="en-US" sz="2000" dirty="0">
              <a:solidFill>
                <a:srgbClr val="3B3835"/>
              </a:solidFill>
              <a:latin typeface="Source Sans Pro" panose="020B0503030403020204" pitchFamily="34" charset="0"/>
            </a:endParaRPr>
          </a:p>
          <a:p>
            <a:endParaRPr lang="en-US" sz="2000" b="0" i="0" dirty="0">
              <a:solidFill>
                <a:srgbClr val="3B3835"/>
              </a:solidFill>
              <a:effectLst/>
              <a:latin typeface="Source Sans Pro" panose="020B0503030403020204" pitchFamily="34" charset="0"/>
            </a:endParaRPr>
          </a:p>
          <a:p>
            <a:r>
              <a:rPr lang="en-GB" sz="2000" b="0" i="0" dirty="0">
                <a:solidFill>
                  <a:srgbClr val="3B3835"/>
                </a:solidFill>
                <a:effectLst/>
                <a:latin typeface="Source Sans Pro" panose="020B0503030403020204" pitchFamily="34" charset="0"/>
              </a:rPr>
              <a:t>  Next, the most distal site on the left with the 2.0 mm diameter twist drill is prepared</a:t>
            </a:r>
            <a:endParaRPr lang="en-US" sz="2000" dirty="0"/>
          </a:p>
        </p:txBody>
      </p:sp>
    </p:spTree>
    <p:extLst>
      <p:ext uri="{BB962C8B-B14F-4D97-AF65-F5344CB8AC3E}">
        <p14:creationId xmlns:p14="http://schemas.microsoft.com/office/powerpoint/2010/main" val="3962666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822BD-7466-10EF-7F83-B0E4CE22EEC9}"/>
              </a:ext>
            </a:extLst>
          </p:cNvPr>
          <p:cNvSpPr>
            <a:spLocks noGrp="1"/>
          </p:cNvSpPr>
          <p:nvPr>
            <p:ph type="title"/>
          </p:nvPr>
        </p:nvSpPr>
        <p:spPr>
          <a:xfrm>
            <a:off x="1790118" y="1067656"/>
            <a:ext cx="9603275" cy="1049235"/>
          </a:xfrm>
        </p:spPr>
        <p:txBody>
          <a:bodyPr/>
          <a:lstStyle/>
          <a:p>
            <a:r>
              <a:rPr lang="en-US" dirty="0"/>
              <a:t>Use of pilot drill</a:t>
            </a:r>
          </a:p>
        </p:txBody>
      </p:sp>
      <p:sp>
        <p:nvSpPr>
          <p:cNvPr id="3" name="Content Placeholder 2">
            <a:extLst>
              <a:ext uri="{FF2B5EF4-FFF2-40B4-BE49-F238E27FC236}">
                <a16:creationId xmlns:a16="http://schemas.microsoft.com/office/drawing/2014/main" id="{C4470C97-12B2-F051-C16B-28A6576D7171}"/>
              </a:ext>
            </a:extLst>
          </p:cNvPr>
          <p:cNvSpPr>
            <a:spLocks noGrp="1"/>
          </p:cNvSpPr>
          <p:nvPr>
            <p:ph idx="1"/>
          </p:nvPr>
        </p:nvSpPr>
        <p:spPr>
          <a:xfrm>
            <a:off x="-125799" y="2585064"/>
            <a:ext cx="9603275" cy="3450613"/>
          </a:xfrm>
        </p:spPr>
        <p:txBody>
          <a:bodyPr>
            <a:normAutofit/>
          </a:bodyPr>
          <a:lstStyle/>
          <a:p>
            <a:pPr marL="0" indent="0">
              <a:buNone/>
            </a:pP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 After placement of all direction indicators into prepared sites, use the pilot drill to enlarge the site from 2.0 mm to 3.0 mm diameter. </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After pilot drilling is finished, the fixture site is enlarged with a 3.0 mm diameter twist drill. This procedure is important for preparing the fixture site to the proper depth. </a:t>
            </a:r>
            <a:endParaRPr lang="en-US" b="0" i="0" dirty="0">
              <a:solidFill>
                <a:srgbClr val="3B3835"/>
              </a:solidFill>
              <a:effectLst/>
              <a:latin typeface="Source Sans Pro" panose="020B0503030403020204" pitchFamily="34" charset="0"/>
            </a:endParaRPr>
          </a:p>
          <a:p>
            <a:endParaRPr lang="en-US" dirty="0"/>
          </a:p>
        </p:txBody>
      </p:sp>
      <p:pic>
        <p:nvPicPr>
          <p:cNvPr id="4" name="Picture 4">
            <a:extLst>
              <a:ext uri="{FF2B5EF4-FFF2-40B4-BE49-F238E27FC236}">
                <a16:creationId xmlns:a16="http://schemas.microsoft.com/office/drawing/2014/main" id="{800AE975-CFE4-6246-B80F-190FDC0859F3}"/>
              </a:ext>
            </a:extLst>
          </p:cNvPr>
          <p:cNvPicPr>
            <a:picLocks noChangeAspect="1"/>
          </p:cNvPicPr>
          <p:nvPr/>
        </p:nvPicPr>
        <p:blipFill>
          <a:blip r:embed="rId2"/>
          <a:stretch>
            <a:fillRect/>
          </a:stretch>
        </p:blipFill>
        <p:spPr>
          <a:xfrm>
            <a:off x="10154741" y="1987076"/>
            <a:ext cx="1800225" cy="3514725"/>
          </a:xfrm>
          <a:prstGeom prst="rect">
            <a:avLst/>
          </a:prstGeom>
        </p:spPr>
      </p:pic>
    </p:spTree>
    <p:extLst>
      <p:ext uri="{BB962C8B-B14F-4D97-AF65-F5344CB8AC3E}">
        <p14:creationId xmlns:p14="http://schemas.microsoft.com/office/powerpoint/2010/main" val="110610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253D0-B4AE-D733-986B-A24A3DD6A5F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73D76CB-B3AD-EA43-6684-B4B9ED0F7ABE}"/>
              </a:ext>
            </a:extLst>
          </p:cNvPr>
          <p:cNvSpPr>
            <a:spLocks noGrp="1"/>
          </p:cNvSpPr>
          <p:nvPr>
            <p:ph idx="1"/>
          </p:nvPr>
        </p:nvSpPr>
        <p:spPr/>
        <p:txBody>
          <a:bodyPr/>
          <a:lstStyle/>
          <a:p>
            <a:r>
              <a:rPr lang="en-GB" b="0" i="0" dirty="0">
                <a:solidFill>
                  <a:srgbClr val="3B3835"/>
                </a:solidFill>
                <a:effectLst/>
                <a:latin typeface="Source Sans Pro" panose="020B0503030403020204" pitchFamily="34" charset="0"/>
              </a:rPr>
              <a:t>In the early stages of implant development (1970−1990), implant systems used a two-stage approach, believing that it improved the odds of initial implant survival.</a:t>
            </a:r>
            <a:endParaRPr lang="en-US" b="0" i="0" dirty="0">
              <a:solidFill>
                <a:srgbClr val="3B3835"/>
              </a:solidFill>
              <a:effectLst/>
              <a:latin typeface="Source Sans Pro" panose="020B0503030403020204" pitchFamily="34" charset="0"/>
            </a:endParaRPr>
          </a:p>
          <a:p>
            <a:endParaRPr lang="en-US" dirty="0">
              <a:solidFill>
                <a:srgbClr val="3B3835"/>
              </a:solidFill>
              <a:latin typeface="Source Sans Pro" panose="020B0503030403020204" pitchFamily="34" charset="0"/>
            </a:endParaRPr>
          </a:p>
          <a:p>
            <a:r>
              <a:rPr lang="en-GB" b="0" i="0" dirty="0">
                <a:solidFill>
                  <a:srgbClr val="3B3835"/>
                </a:solidFill>
                <a:effectLst/>
                <a:latin typeface="Source Sans Pro" panose="020B0503030403020204" pitchFamily="34" charset="0"/>
              </a:rPr>
              <a:t> Subsequent research suggests that no difference in implant survival existed between one-stage and two-stage surgeries </a:t>
            </a:r>
            <a:r>
              <a:rPr lang="en-US" b="0" i="0" dirty="0">
                <a:solidFill>
                  <a:srgbClr val="3B3835"/>
                </a:solidFill>
                <a:effectLst/>
                <a:latin typeface="Source Sans Pro" panose="020B0503030403020204" pitchFamily="34" charset="0"/>
              </a:rPr>
              <a:t>.</a:t>
            </a:r>
            <a:endParaRPr lang="en-US" dirty="0"/>
          </a:p>
        </p:txBody>
      </p:sp>
    </p:spTree>
    <p:extLst>
      <p:ext uri="{BB962C8B-B14F-4D97-AF65-F5344CB8AC3E}">
        <p14:creationId xmlns:p14="http://schemas.microsoft.com/office/powerpoint/2010/main" val="656904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7BEC1-F08C-886B-4BBF-6C3C6C58A0A4}"/>
              </a:ext>
            </a:extLst>
          </p:cNvPr>
          <p:cNvSpPr>
            <a:spLocks noGrp="1"/>
          </p:cNvSpPr>
          <p:nvPr>
            <p:ph type="title"/>
          </p:nvPr>
        </p:nvSpPr>
        <p:spPr/>
        <p:txBody>
          <a:bodyPr/>
          <a:lstStyle/>
          <a:p>
            <a:r>
              <a:rPr lang="en-US" dirty="0"/>
              <a:t>Use of countersink</a:t>
            </a:r>
          </a:p>
        </p:txBody>
      </p:sp>
      <p:sp>
        <p:nvSpPr>
          <p:cNvPr id="6" name="Content Placeholder 5">
            <a:extLst>
              <a:ext uri="{FF2B5EF4-FFF2-40B4-BE49-F238E27FC236}">
                <a16:creationId xmlns:a16="http://schemas.microsoft.com/office/drawing/2014/main" id="{283A9FD7-6E73-1E6E-1E49-EC537722BA5F}"/>
              </a:ext>
            </a:extLst>
          </p:cNvPr>
          <p:cNvSpPr>
            <a:spLocks noGrp="1"/>
          </p:cNvSpPr>
          <p:nvPr>
            <p:ph idx="1"/>
          </p:nvPr>
        </p:nvSpPr>
        <p:spPr>
          <a:xfrm>
            <a:off x="638722" y="2286179"/>
            <a:ext cx="9603275" cy="3450613"/>
          </a:xfrm>
        </p:spPr>
        <p:txBody>
          <a:bodyPr/>
          <a:lstStyle/>
          <a:p>
            <a:pPr marL="0" indent="0">
              <a:buNone/>
            </a:pPr>
            <a:r>
              <a:rPr lang="en-GB" b="0" i="0" dirty="0">
                <a:solidFill>
                  <a:srgbClr val="3B3835"/>
                </a:solidFill>
                <a:effectLst/>
                <a:latin typeface="Source Sans Pro" panose="020B0503030403020204" pitchFamily="34" charset="0"/>
              </a:rPr>
              <a:t>  After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all fixture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sites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have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been enlarged with either the 3.0 or 3.15 mm twist drills, </a:t>
            </a:r>
            <a:endParaRPr lang="en-US" b="0" i="0" dirty="0">
              <a:solidFill>
                <a:srgbClr val="3B3835"/>
              </a:solidFill>
              <a:effectLst/>
              <a:latin typeface="Source Sans Pro" panose="020B0503030403020204" pitchFamily="34" charset="0"/>
            </a:endParaRPr>
          </a:p>
          <a:p>
            <a:pPr marL="0" indent="0">
              <a:buNone/>
            </a:pPr>
            <a:r>
              <a:rPr lang="en-GB" b="0" i="0" dirty="0">
                <a:solidFill>
                  <a:srgbClr val="3B3835"/>
                </a:solidFill>
                <a:effectLst/>
                <a:latin typeface="Source Sans Pro" panose="020B0503030403020204" pitchFamily="34" charset="0"/>
              </a:rPr>
              <a:t>the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countersink</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procedure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is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done to</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all fixture sites to achieve a fixture and cover screw height level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with the alveolar bone.</a:t>
            </a:r>
            <a:endParaRPr lang="en-US" b="0" i="0" dirty="0">
              <a:solidFill>
                <a:srgbClr val="3B3835"/>
              </a:solidFill>
              <a:effectLst/>
              <a:latin typeface="Source Sans Pro" panose="020B0503030403020204" pitchFamily="34" charset="0"/>
            </a:endParaRPr>
          </a:p>
          <a:p>
            <a:pPr marL="0" indent="0">
              <a:buNone/>
            </a:pPr>
            <a:endParaRPr lang="en-US" dirty="0"/>
          </a:p>
        </p:txBody>
      </p:sp>
      <p:pic>
        <p:nvPicPr>
          <p:cNvPr id="7" name="Picture 7">
            <a:extLst>
              <a:ext uri="{FF2B5EF4-FFF2-40B4-BE49-F238E27FC236}">
                <a16:creationId xmlns:a16="http://schemas.microsoft.com/office/drawing/2014/main" id="{F67BEE0C-EFA8-1141-2DD5-EDE467678C7D}"/>
              </a:ext>
            </a:extLst>
          </p:cNvPr>
          <p:cNvPicPr>
            <a:picLocks noChangeAspect="1"/>
          </p:cNvPicPr>
          <p:nvPr/>
        </p:nvPicPr>
        <p:blipFill>
          <a:blip r:embed="rId2"/>
          <a:stretch>
            <a:fillRect/>
          </a:stretch>
        </p:blipFill>
        <p:spPr>
          <a:xfrm>
            <a:off x="10241997" y="2041071"/>
            <a:ext cx="1803821" cy="3940831"/>
          </a:xfrm>
          <a:prstGeom prst="rect">
            <a:avLst/>
          </a:prstGeom>
        </p:spPr>
      </p:pic>
    </p:spTree>
    <p:extLst>
      <p:ext uri="{BB962C8B-B14F-4D97-AF65-F5344CB8AC3E}">
        <p14:creationId xmlns:p14="http://schemas.microsoft.com/office/powerpoint/2010/main" val="1060916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65A57-9A6A-4217-1765-44A29210D21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E5AE3B7-FE37-9798-FD1D-E53DA3D61D89}"/>
              </a:ext>
            </a:extLst>
          </p:cNvPr>
          <p:cNvSpPr>
            <a:spLocks noGrp="1"/>
          </p:cNvSpPr>
          <p:nvPr>
            <p:ph idx="1"/>
          </p:nvPr>
        </p:nvSpPr>
        <p:spPr/>
        <p:txBody>
          <a:bodyPr/>
          <a:lstStyle/>
          <a:p>
            <a:pPr marL="0" indent="0">
              <a:buNone/>
            </a:pPr>
            <a:r>
              <a:rPr lang="en-GB" b="0" i="0" dirty="0">
                <a:solidFill>
                  <a:srgbClr val="3B3835"/>
                </a:solidFill>
                <a:effectLst/>
                <a:latin typeface="Source Sans Pro" panose="020B0503030403020204" pitchFamily="34" charset="0"/>
              </a:rPr>
              <a:t>  If a short 7.0 mm fixture is to be used, the short countersink should be used for this procedure. </a:t>
            </a:r>
            <a:endParaRPr lang="en-US" b="0" i="0" dirty="0">
              <a:solidFill>
                <a:srgbClr val="3B3835"/>
              </a:solidFill>
              <a:effectLst/>
              <a:latin typeface="Source Sans Pro" panose="020B0503030403020204" pitchFamily="34" charset="0"/>
            </a:endParaRPr>
          </a:p>
          <a:p>
            <a:pPr marL="0" indent="0">
              <a:buNone/>
            </a:pPr>
            <a:r>
              <a:rPr lang="en-GB" b="0" i="0" dirty="0">
                <a:solidFill>
                  <a:srgbClr val="3B3835"/>
                </a:solidFill>
                <a:effectLst/>
                <a:latin typeface="Source Sans Pro" panose="020B0503030403020204" pitchFamily="34" charset="0"/>
              </a:rPr>
              <a:t> After completion of drilling with the high speed motor, each fixture site should be checked with the depth gauge to establish final fixture length.</a:t>
            </a:r>
            <a:endParaRPr lang="en-US" dirty="0"/>
          </a:p>
        </p:txBody>
      </p:sp>
    </p:spTree>
    <p:extLst>
      <p:ext uri="{BB962C8B-B14F-4D97-AF65-F5344CB8AC3E}">
        <p14:creationId xmlns:p14="http://schemas.microsoft.com/office/powerpoint/2010/main" val="8700808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3CE5E-C9C6-D62E-DD1D-7B838CDB0CC2}"/>
              </a:ext>
            </a:extLst>
          </p:cNvPr>
          <p:cNvSpPr>
            <a:spLocks noGrp="1"/>
          </p:cNvSpPr>
          <p:nvPr>
            <p:ph type="title"/>
          </p:nvPr>
        </p:nvSpPr>
        <p:spPr/>
        <p:txBody>
          <a:bodyPr/>
          <a:lstStyle/>
          <a:p>
            <a:r>
              <a:rPr lang="en-US" dirty="0"/>
              <a:t>Tapping procedures</a:t>
            </a:r>
          </a:p>
        </p:txBody>
      </p:sp>
      <p:sp>
        <p:nvSpPr>
          <p:cNvPr id="3" name="Content Placeholder 2">
            <a:extLst>
              <a:ext uri="{FF2B5EF4-FFF2-40B4-BE49-F238E27FC236}">
                <a16:creationId xmlns:a16="http://schemas.microsoft.com/office/drawing/2014/main" id="{318CF44C-6862-68B9-743C-4FCAECD606B2}"/>
              </a:ext>
            </a:extLst>
          </p:cNvPr>
          <p:cNvSpPr>
            <a:spLocks noGrp="1"/>
          </p:cNvSpPr>
          <p:nvPr>
            <p:ph idx="1"/>
          </p:nvPr>
        </p:nvSpPr>
        <p:spPr>
          <a:xfrm>
            <a:off x="371337" y="2100095"/>
            <a:ext cx="9603275" cy="3450613"/>
          </a:xfrm>
        </p:spPr>
        <p:txBody>
          <a:bodyPr>
            <a:normAutofit/>
          </a:bodyPr>
          <a:lstStyle/>
          <a:p>
            <a:pPr marL="0" indent="0">
              <a:buNone/>
            </a:pPr>
            <a:r>
              <a:rPr lang="en-GB" b="0" i="0" dirty="0">
                <a:solidFill>
                  <a:srgbClr val="3B3835"/>
                </a:solidFill>
                <a:effectLst/>
                <a:latin typeface="Source Sans Pro" panose="020B0503030403020204" pitchFamily="34" charset="0"/>
              </a:rPr>
              <a:t>  Tapping is the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procedure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of creating threads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into the fixture site and requires careful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technique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and profuse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irrigation. These procedures are completed using the low speed </a:t>
            </a:r>
            <a:r>
              <a:rPr lang="en-GB" b="0" i="0" dirty="0" err="1">
                <a:solidFill>
                  <a:srgbClr val="3B3835"/>
                </a:solidFill>
                <a:effectLst/>
                <a:latin typeface="Source Sans Pro" panose="020B0503030403020204" pitchFamily="34" charset="0"/>
              </a:rPr>
              <a:t>handpiece</a:t>
            </a:r>
            <a:r>
              <a:rPr lang="en-GB" b="0" i="0" dirty="0">
                <a:solidFill>
                  <a:srgbClr val="3B3835"/>
                </a:solidFill>
                <a:effectLst/>
                <a:latin typeface="Source Sans Pro" panose="020B0503030403020204" pitchFamily="34" charset="0"/>
              </a:rPr>
              <a:t> to</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avoid heat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generation in bone. </a:t>
            </a:r>
            <a:endParaRPr lang="en-US" b="0" i="0" dirty="0">
              <a:solidFill>
                <a:srgbClr val="3B3835"/>
              </a:solidFill>
              <a:effectLst/>
              <a:latin typeface="Source Sans Pro" panose="020B0503030403020204" pitchFamily="34" charset="0"/>
            </a:endParaRPr>
          </a:p>
          <a:p>
            <a:pPr marL="0" indent="0">
              <a:buNone/>
            </a:pPr>
            <a:endParaRPr lang="en-US" b="0" i="0" dirty="0">
              <a:solidFill>
                <a:srgbClr val="3B3835"/>
              </a:solidFill>
              <a:effectLst/>
              <a:latin typeface="Source Sans Pro" panose="020B0503030403020204" pitchFamily="34" charset="0"/>
            </a:endParaRPr>
          </a:p>
          <a:p>
            <a:pPr marL="0" indent="0">
              <a:buNone/>
            </a:pPr>
            <a:r>
              <a:rPr lang="en-GB" b="0" i="0" dirty="0">
                <a:solidFill>
                  <a:srgbClr val="3B3835"/>
                </a:solidFill>
                <a:effectLst/>
                <a:latin typeface="Source Sans Pro" panose="020B0503030403020204" pitchFamily="34" charset="0"/>
              </a:rPr>
              <a:t> Attach the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screw tap</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to the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hand-piece connector. Begin tapping the fixture sites from the distal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most left site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and check using the direction indicators for parallelism. </a:t>
            </a:r>
            <a:endParaRPr lang="en-US" b="0" i="0" dirty="0">
              <a:solidFill>
                <a:srgbClr val="3B3835"/>
              </a:solidFill>
              <a:effectLst/>
              <a:latin typeface="Source Sans Pro" panose="020B0503030403020204" pitchFamily="34" charset="0"/>
            </a:endParaRPr>
          </a:p>
          <a:p>
            <a:pPr marL="0" indent="0">
              <a:buNone/>
            </a:pPr>
            <a:endParaRPr lang="en-US" dirty="0"/>
          </a:p>
        </p:txBody>
      </p:sp>
      <p:pic>
        <p:nvPicPr>
          <p:cNvPr id="7" name="Picture 7">
            <a:extLst>
              <a:ext uri="{FF2B5EF4-FFF2-40B4-BE49-F238E27FC236}">
                <a16:creationId xmlns:a16="http://schemas.microsoft.com/office/drawing/2014/main" id="{35CE2D8E-37B8-AA77-03D1-6FDD52051AA8}"/>
              </a:ext>
            </a:extLst>
          </p:cNvPr>
          <p:cNvPicPr>
            <a:picLocks noChangeAspect="1"/>
          </p:cNvPicPr>
          <p:nvPr/>
        </p:nvPicPr>
        <p:blipFill>
          <a:blip r:embed="rId2"/>
          <a:stretch>
            <a:fillRect/>
          </a:stretch>
        </p:blipFill>
        <p:spPr>
          <a:xfrm>
            <a:off x="9974612" y="2258540"/>
            <a:ext cx="1600200" cy="3133725"/>
          </a:xfrm>
          <a:prstGeom prst="rect">
            <a:avLst/>
          </a:prstGeom>
        </p:spPr>
      </p:pic>
    </p:spTree>
    <p:extLst>
      <p:ext uri="{BB962C8B-B14F-4D97-AF65-F5344CB8AC3E}">
        <p14:creationId xmlns:p14="http://schemas.microsoft.com/office/powerpoint/2010/main" val="33381691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FD99F-37AF-98D7-391E-689B3965907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81B8659-689C-90BD-DDCF-C586C52F1B32}"/>
              </a:ext>
            </a:extLst>
          </p:cNvPr>
          <p:cNvSpPr>
            <a:spLocks noGrp="1"/>
          </p:cNvSpPr>
          <p:nvPr>
            <p:ph idx="1"/>
          </p:nvPr>
        </p:nvSpPr>
        <p:spPr/>
        <p:txBody>
          <a:bodyPr/>
          <a:lstStyle/>
          <a:p>
            <a:pPr marL="0" indent="0">
              <a:buNone/>
            </a:pPr>
            <a:r>
              <a:rPr lang="en-GB" b="0" i="0" dirty="0">
                <a:solidFill>
                  <a:srgbClr val="3B3835"/>
                </a:solidFill>
                <a:effectLst/>
                <a:latin typeface="Source Sans Pro" panose="020B0503030403020204" pitchFamily="34" charset="0"/>
              </a:rPr>
              <a:t> Do not apply pressure while the threading procedure is being done and continue profuse irrigation.</a:t>
            </a:r>
            <a:endParaRPr lang="en-US" b="0" i="0" dirty="0">
              <a:solidFill>
                <a:srgbClr val="3B3835"/>
              </a:solidFill>
              <a:effectLst/>
              <a:latin typeface="Source Sans Pro" panose="020B0503030403020204" pitchFamily="34" charset="0"/>
            </a:endParaRPr>
          </a:p>
          <a:p>
            <a:pPr marL="0" indent="0">
              <a:buNone/>
            </a:pPr>
            <a:r>
              <a:rPr lang="en-GB" b="0" i="0" dirty="0">
                <a:solidFill>
                  <a:srgbClr val="3B3835"/>
                </a:solidFill>
                <a:effectLst/>
                <a:latin typeface="Source Sans Pro" panose="020B0503030403020204" pitchFamily="34" charset="0"/>
              </a:rPr>
              <a:t>  After tapping procedure is completed on one fixture site, fixture installation should follow immediately.</a:t>
            </a:r>
            <a:endParaRPr lang="en-US" dirty="0"/>
          </a:p>
        </p:txBody>
      </p:sp>
    </p:spTree>
    <p:extLst>
      <p:ext uri="{BB962C8B-B14F-4D97-AF65-F5344CB8AC3E}">
        <p14:creationId xmlns:p14="http://schemas.microsoft.com/office/powerpoint/2010/main" val="11241384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5EB28-01F8-DEEB-F2E0-E4F614F931F8}"/>
              </a:ext>
            </a:extLst>
          </p:cNvPr>
          <p:cNvSpPr>
            <a:spLocks noGrp="1"/>
          </p:cNvSpPr>
          <p:nvPr>
            <p:ph type="title"/>
          </p:nvPr>
        </p:nvSpPr>
        <p:spPr/>
        <p:txBody>
          <a:bodyPr/>
          <a:lstStyle/>
          <a:p>
            <a:r>
              <a:rPr lang="en-US" dirty="0"/>
              <a:t>Fixture Installation </a:t>
            </a:r>
          </a:p>
        </p:txBody>
      </p:sp>
      <p:sp>
        <p:nvSpPr>
          <p:cNvPr id="3" name="Content Placeholder 2">
            <a:extLst>
              <a:ext uri="{FF2B5EF4-FFF2-40B4-BE49-F238E27FC236}">
                <a16:creationId xmlns:a16="http://schemas.microsoft.com/office/drawing/2014/main" id="{04D4CE87-8DBC-8200-D30C-0BABDCE50EE3}"/>
              </a:ext>
            </a:extLst>
          </p:cNvPr>
          <p:cNvSpPr>
            <a:spLocks noGrp="1"/>
          </p:cNvSpPr>
          <p:nvPr>
            <p:ph idx="1"/>
          </p:nvPr>
        </p:nvSpPr>
        <p:spPr>
          <a:xfrm>
            <a:off x="449598" y="2015732"/>
            <a:ext cx="9603275" cy="2988515"/>
          </a:xfrm>
        </p:spPr>
        <p:txBody>
          <a:bodyPr>
            <a:normAutofit/>
          </a:bodyPr>
          <a:lstStyle/>
          <a:p>
            <a:pPr marL="0" indent="0">
              <a:buNone/>
            </a:pPr>
            <a:r>
              <a:rPr lang="en-GB" b="0" i="0" dirty="0">
                <a:solidFill>
                  <a:srgbClr val="3B3835"/>
                </a:solidFill>
                <a:effectLst/>
                <a:latin typeface="Source Sans Pro" panose="020B0503030403020204" pitchFamily="34" charset="0"/>
              </a:rPr>
              <a:t>  The fixture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is in a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titanium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cylinder</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case, then removed with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titanium</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forceps and</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placed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into the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titanium organizer.</a:t>
            </a:r>
            <a:endParaRPr lang="en-US" b="0" i="0" dirty="0">
              <a:solidFill>
                <a:srgbClr val="3B3835"/>
              </a:solidFill>
              <a:effectLst/>
              <a:latin typeface="Source Sans Pro" panose="020B0503030403020204" pitchFamily="34" charset="0"/>
            </a:endParaRPr>
          </a:p>
          <a:p>
            <a:pPr marL="0" indent="0">
              <a:buNone/>
            </a:pPr>
            <a:endParaRPr lang="en-US" b="0" i="0" dirty="0">
              <a:solidFill>
                <a:srgbClr val="3B3835"/>
              </a:solidFill>
              <a:effectLst/>
              <a:latin typeface="Source Sans Pro" panose="020B0503030403020204" pitchFamily="34" charset="0"/>
            </a:endParaRPr>
          </a:p>
          <a:p>
            <a:pPr marL="0" indent="0">
              <a:buNone/>
            </a:pPr>
            <a:r>
              <a:rPr lang="en-GB" b="0" i="0" dirty="0">
                <a:solidFill>
                  <a:srgbClr val="3B3835"/>
                </a:solidFill>
                <a:effectLst/>
                <a:latin typeface="Source Sans Pro" panose="020B0503030403020204" pitchFamily="34" charset="0"/>
              </a:rPr>
              <a:t>  Next,</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attach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a fixture mount to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the fixture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using</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the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open-ended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wrench and long screwdriver. </a:t>
            </a:r>
            <a:endParaRPr lang="en-US" b="0" i="0" dirty="0">
              <a:solidFill>
                <a:srgbClr val="3B3835"/>
              </a:solidFill>
              <a:effectLst/>
              <a:latin typeface="Source Sans Pro" panose="020B0503030403020204" pitchFamily="34" charset="0"/>
            </a:endParaRPr>
          </a:p>
          <a:p>
            <a:pPr marL="0" indent="0">
              <a:buNone/>
            </a:pPr>
            <a:endParaRPr lang="en-US" dirty="0"/>
          </a:p>
        </p:txBody>
      </p:sp>
    </p:spTree>
    <p:extLst>
      <p:ext uri="{BB962C8B-B14F-4D97-AF65-F5344CB8AC3E}">
        <p14:creationId xmlns:p14="http://schemas.microsoft.com/office/powerpoint/2010/main" val="3564707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F1882-CB32-9847-39C1-53F67494133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FA37559-0D31-F24F-F1EA-41C39AAA8977}"/>
              </a:ext>
            </a:extLst>
          </p:cNvPr>
          <p:cNvSpPr>
            <a:spLocks noGrp="1"/>
          </p:cNvSpPr>
          <p:nvPr>
            <p:ph idx="1"/>
          </p:nvPr>
        </p:nvSpPr>
        <p:spPr/>
        <p:txBody>
          <a:bodyPr/>
          <a:lstStyle/>
          <a:p>
            <a:r>
              <a:rPr lang="en-GB" sz="2000" b="0" i="0" dirty="0">
                <a:solidFill>
                  <a:srgbClr val="3B3835"/>
                </a:solidFill>
                <a:effectLst/>
                <a:latin typeface="Source Sans Pro" panose="020B0503030403020204" pitchFamily="34" charset="0"/>
              </a:rPr>
              <a:t> In the early stages of implant development (1970−1990),</a:t>
            </a:r>
            <a:r>
              <a:rPr lang="en-US" sz="2000" b="0" i="0" dirty="0">
                <a:solidFill>
                  <a:srgbClr val="3B3835"/>
                </a:solidFill>
                <a:effectLst/>
                <a:latin typeface="Source Sans Pro" panose="020B0503030403020204" pitchFamily="34" charset="0"/>
              </a:rPr>
              <a:t>  </a:t>
            </a:r>
            <a:r>
              <a:rPr lang="en-GB" sz="2000" b="0" i="0" dirty="0">
                <a:solidFill>
                  <a:srgbClr val="3B3835"/>
                </a:solidFill>
                <a:effectLst/>
                <a:latin typeface="Source Sans Pro" panose="020B0503030403020204" pitchFamily="34" charset="0"/>
              </a:rPr>
              <a:t> implant systems used a two-stage approach, believing that it improved the odds of initial implant survival. Subsequent research suggests that no difference in implant survival existed between one-stage and two-stage surgeries </a:t>
            </a:r>
            <a:endParaRPr lang="en-US" dirty="0"/>
          </a:p>
        </p:txBody>
      </p:sp>
    </p:spTree>
    <p:extLst>
      <p:ext uri="{BB962C8B-B14F-4D97-AF65-F5344CB8AC3E}">
        <p14:creationId xmlns:p14="http://schemas.microsoft.com/office/powerpoint/2010/main" val="7033711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337F3-D45D-7ACB-5190-866E735F0C0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7D126CB-2065-9B2A-FC12-56AE61EE4320}"/>
              </a:ext>
            </a:extLst>
          </p:cNvPr>
          <p:cNvSpPr>
            <a:spLocks noGrp="1"/>
          </p:cNvSpPr>
          <p:nvPr>
            <p:ph idx="1"/>
          </p:nvPr>
        </p:nvSpPr>
        <p:spPr/>
        <p:txBody>
          <a:bodyPr/>
          <a:lstStyle/>
          <a:p>
            <a:pPr marL="0" indent="0">
              <a:buNone/>
            </a:pPr>
            <a:r>
              <a:rPr lang="en-GB" b="0" i="0" dirty="0">
                <a:solidFill>
                  <a:srgbClr val="3B3835"/>
                </a:solidFill>
                <a:effectLst/>
                <a:latin typeface="Source Sans Pro" panose="020B0503030403020204" pitchFamily="34" charset="0"/>
              </a:rPr>
              <a:t> The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fixture is </a:t>
            </a:r>
            <a:r>
              <a:rPr lang="en-GB" b="0" i="0" dirty="0" err="1">
                <a:solidFill>
                  <a:srgbClr val="3B3835"/>
                </a:solidFill>
                <a:effectLst/>
                <a:latin typeface="Source Sans Pro" panose="020B0503030403020204" pitchFamily="34" charset="0"/>
              </a:rPr>
              <a:t>initally</a:t>
            </a:r>
            <a:r>
              <a:rPr lang="en-GB" b="0" i="0" dirty="0">
                <a:solidFill>
                  <a:srgbClr val="3B3835"/>
                </a:solidFill>
                <a:effectLst/>
                <a:latin typeface="Source Sans Pro" panose="020B0503030403020204" pitchFamily="34" charset="0"/>
              </a:rPr>
              <a:t> installed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without</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irrigation</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until the horizontal hole of the fixture has</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threaded</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into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the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site and is not</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visible. In</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this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manner, saline is prevented from being pressed</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into the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narrow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space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adjacent to the fixture. </a:t>
            </a:r>
            <a:endParaRPr lang="en-US" b="0" i="0" dirty="0">
              <a:solidFill>
                <a:srgbClr val="3B3835"/>
              </a:solidFill>
              <a:effectLst/>
              <a:latin typeface="Source Sans Pro" panose="020B0503030403020204" pitchFamily="34" charset="0"/>
            </a:endParaRPr>
          </a:p>
          <a:p>
            <a:pPr marL="0" indent="0">
              <a:buNone/>
            </a:pPr>
            <a:endParaRPr lang="en-US" b="0" i="0" dirty="0">
              <a:solidFill>
                <a:srgbClr val="3B3835"/>
              </a:solidFill>
              <a:effectLst/>
              <a:latin typeface="Source Sans Pro" panose="020B0503030403020204" pitchFamily="34" charset="0"/>
            </a:endParaRPr>
          </a:p>
          <a:p>
            <a:pPr marL="0" indent="0">
              <a:buNone/>
            </a:pPr>
            <a:r>
              <a:rPr lang="en-GB" b="0" i="0" dirty="0">
                <a:solidFill>
                  <a:srgbClr val="3B3835"/>
                </a:solidFill>
                <a:effectLst/>
                <a:latin typeface="Source Sans Pro" panose="020B0503030403020204" pitchFamily="34" charset="0"/>
              </a:rPr>
              <a:t> At the time of the second surgery, mobility is a reliable test for </a:t>
            </a:r>
            <a:r>
              <a:rPr lang="en-GB" b="0" i="0" dirty="0" err="1">
                <a:solidFill>
                  <a:srgbClr val="3B3835"/>
                </a:solidFill>
                <a:effectLst/>
                <a:latin typeface="Source Sans Pro" panose="020B0503030403020204" pitchFamily="34" charset="0"/>
              </a:rPr>
              <a:t>osseointegration</a:t>
            </a:r>
            <a:r>
              <a:rPr lang="en-GB" b="0" i="0" dirty="0">
                <a:solidFill>
                  <a:srgbClr val="3B3835"/>
                </a:solidFill>
                <a:effectLst/>
                <a:latin typeface="Source Sans Pro" panose="020B0503030403020204" pitchFamily="34" charset="0"/>
              </a:rPr>
              <a:t>.</a:t>
            </a:r>
            <a:endParaRPr lang="en-US" dirty="0"/>
          </a:p>
        </p:txBody>
      </p:sp>
    </p:spTree>
    <p:extLst>
      <p:ext uri="{BB962C8B-B14F-4D97-AF65-F5344CB8AC3E}">
        <p14:creationId xmlns:p14="http://schemas.microsoft.com/office/powerpoint/2010/main" val="27119378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7BD38-0B17-F94F-A8E2-0407857759A2}"/>
              </a:ext>
            </a:extLst>
          </p:cNvPr>
          <p:cNvSpPr>
            <a:spLocks noGrp="1"/>
          </p:cNvSpPr>
          <p:nvPr>
            <p:ph type="title"/>
          </p:nvPr>
        </p:nvSpPr>
        <p:spPr/>
        <p:txBody>
          <a:bodyPr/>
          <a:lstStyle/>
          <a:p>
            <a:r>
              <a:rPr lang="en-US" dirty="0"/>
              <a:t>Second stage Surgery </a:t>
            </a:r>
          </a:p>
        </p:txBody>
      </p:sp>
      <p:sp>
        <p:nvSpPr>
          <p:cNvPr id="3" name="Content Placeholder 2">
            <a:extLst>
              <a:ext uri="{FF2B5EF4-FFF2-40B4-BE49-F238E27FC236}">
                <a16:creationId xmlns:a16="http://schemas.microsoft.com/office/drawing/2014/main" id="{4E1B6A35-467A-157D-5A81-5139D627A941}"/>
              </a:ext>
            </a:extLst>
          </p:cNvPr>
          <p:cNvSpPr>
            <a:spLocks noGrp="1"/>
          </p:cNvSpPr>
          <p:nvPr>
            <p:ph idx="1"/>
          </p:nvPr>
        </p:nvSpPr>
        <p:spPr>
          <a:xfrm>
            <a:off x="0" y="1853754"/>
            <a:ext cx="9755759" cy="4427254"/>
          </a:xfrm>
        </p:spPr>
        <p:txBody>
          <a:bodyPr>
            <a:normAutofit/>
          </a:bodyPr>
          <a:lstStyle/>
          <a:p>
            <a:r>
              <a:rPr lang="en-GB"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Position the explorer near probable fixture sites and insert through the tissues. </a:t>
            </a:r>
            <a:endParaRPr lang="en-US" sz="2800" b="0" i="0" dirty="0">
              <a:solidFill>
                <a:srgbClr val="3B3835"/>
              </a:solidFill>
              <a:effectLst/>
              <a:latin typeface="Source Sans Pro" panose="020B0503030403020204" pitchFamily="34" charset="0"/>
            </a:endParaRPr>
          </a:p>
          <a:p>
            <a:r>
              <a:rPr lang="en-GB" sz="2800" b="0" i="0" dirty="0">
                <a:solidFill>
                  <a:srgbClr val="3B3835"/>
                </a:solidFill>
                <a:effectLst/>
                <a:latin typeface="Source Sans Pro" panose="020B0503030403020204" pitchFamily="34" charset="0"/>
              </a:rPr>
              <a:t>Change the explorer position slightly to make contact with the cover screw through attached gingiva. </a:t>
            </a:r>
            <a:endParaRPr lang="en-US" sz="2800" b="0" i="0" dirty="0">
              <a:solidFill>
                <a:srgbClr val="3B3835"/>
              </a:solidFill>
              <a:effectLst/>
              <a:latin typeface="Source Sans Pro" panose="020B0503030403020204" pitchFamily="34" charset="0"/>
            </a:endParaRPr>
          </a:p>
          <a:p>
            <a:pPr marL="0" indent="0">
              <a:buNone/>
            </a:pPr>
            <a:endParaRPr lang="en-US" dirty="0"/>
          </a:p>
        </p:txBody>
      </p:sp>
      <p:pic>
        <p:nvPicPr>
          <p:cNvPr id="4" name="Picture 4">
            <a:extLst>
              <a:ext uri="{FF2B5EF4-FFF2-40B4-BE49-F238E27FC236}">
                <a16:creationId xmlns:a16="http://schemas.microsoft.com/office/drawing/2014/main" id="{88FF54B2-C2B1-08DE-2693-F71574463023}"/>
              </a:ext>
            </a:extLst>
          </p:cNvPr>
          <p:cNvPicPr>
            <a:picLocks noChangeAspect="1"/>
          </p:cNvPicPr>
          <p:nvPr/>
        </p:nvPicPr>
        <p:blipFill>
          <a:blip r:embed="rId2"/>
          <a:stretch>
            <a:fillRect/>
          </a:stretch>
        </p:blipFill>
        <p:spPr>
          <a:xfrm>
            <a:off x="10006941" y="2061022"/>
            <a:ext cx="1752600" cy="2943225"/>
          </a:xfrm>
          <a:prstGeom prst="rect">
            <a:avLst/>
          </a:prstGeom>
        </p:spPr>
      </p:pic>
    </p:spTree>
    <p:extLst>
      <p:ext uri="{BB962C8B-B14F-4D97-AF65-F5344CB8AC3E}">
        <p14:creationId xmlns:p14="http://schemas.microsoft.com/office/powerpoint/2010/main" val="639711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A67D3-6886-0653-88CA-4282ECA9631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57CB3BD-0B97-D27A-F3DD-BC5105CBD3A5}"/>
              </a:ext>
            </a:extLst>
          </p:cNvPr>
          <p:cNvSpPr>
            <a:spLocks noGrp="1"/>
          </p:cNvSpPr>
          <p:nvPr>
            <p:ph idx="1"/>
          </p:nvPr>
        </p:nvSpPr>
        <p:spPr/>
        <p:txBody>
          <a:bodyPr/>
          <a:lstStyle/>
          <a:p>
            <a:r>
              <a:rPr lang="en-GB" b="0" i="0" dirty="0">
                <a:solidFill>
                  <a:srgbClr val="3B3835"/>
                </a:solidFill>
                <a:effectLst/>
                <a:latin typeface="Source Sans Pro" panose="020B0503030403020204" pitchFamily="34" charset="0"/>
              </a:rPr>
              <a:t> A surgical incision is made approximately five </a:t>
            </a:r>
            <a:r>
              <a:rPr lang="en-GB" b="0" i="0" dirty="0" err="1">
                <a:solidFill>
                  <a:srgbClr val="3B3835"/>
                </a:solidFill>
                <a:effectLst/>
                <a:latin typeface="Source Sans Pro" panose="020B0503030403020204" pitchFamily="34" charset="0"/>
              </a:rPr>
              <a:t>millimeters</a:t>
            </a:r>
            <a:r>
              <a:rPr lang="en-GB" b="0" i="0" dirty="0">
                <a:solidFill>
                  <a:srgbClr val="3B3835"/>
                </a:solidFill>
                <a:effectLst/>
                <a:latin typeface="Source Sans Pro" panose="020B0503030403020204" pitchFamily="34" charset="0"/>
              </a:rPr>
              <a:t> in length to locate the </a:t>
            </a:r>
            <a:r>
              <a:rPr lang="en-GB" b="0" i="0" dirty="0" err="1">
                <a:solidFill>
                  <a:srgbClr val="3B3835"/>
                </a:solidFill>
                <a:effectLst/>
                <a:latin typeface="Source Sans Pro" panose="020B0503030403020204" pitchFamily="34" charset="0"/>
              </a:rPr>
              <a:t>center</a:t>
            </a:r>
            <a:r>
              <a:rPr lang="en-GB" b="0" i="0" dirty="0">
                <a:solidFill>
                  <a:srgbClr val="3B3835"/>
                </a:solidFill>
                <a:effectLst/>
                <a:latin typeface="Source Sans Pro" panose="020B0503030403020204" pitchFamily="34" charset="0"/>
              </a:rPr>
              <a:t> of the cover screw. A periosteal elevator is used to reflect the flap and expose all cover screws. </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When a cover screw is located, the punch blade needle is inserted into the cover screw </a:t>
            </a:r>
            <a:r>
              <a:rPr lang="en-GB" b="0" i="0" dirty="0" err="1">
                <a:solidFill>
                  <a:srgbClr val="3B3835"/>
                </a:solidFill>
                <a:effectLst/>
                <a:latin typeface="Source Sans Pro" panose="020B0503030403020204" pitchFamily="34" charset="0"/>
              </a:rPr>
              <a:t>center</a:t>
            </a:r>
            <a:r>
              <a:rPr lang="en-GB" b="0" i="0" dirty="0">
                <a:solidFill>
                  <a:srgbClr val="3B3835"/>
                </a:solidFill>
                <a:effectLst/>
                <a:latin typeface="Source Sans Pro" panose="020B0503030403020204" pitchFamily="34" charset="0"/>
              </a:rPr>
              <a:t> hole, pushed apically, and rotated to cut tissues circumferentially.</a:t>
            </a:r>
          </a:p>
          <a:p>
            <a:r>
              <a:rPr lang="en-GB" b="0" i="0" dirty="0">
                <a:solidFill>
                  <a:srgbClr val="3B3835"/>
                </a:solidFill>
                <a:effectLst/>
                <a:latin typeface="Source Sans Pro" panose="020B0503030403020204" pitchFamily="34" charset="0"/>
              </a:rPr>
              <a:t>Removal of the cover screw</a:t>
            </a:r>
            <a:endParaRPr lang="en-US" b="0" i="0" dirty="0">
              <a:solidFill>
                <a:srgbClr val="3B3835"/>
              </a:solidFill>
              <a:effectLst/>
              <a:latin typeface="Source Sans Pro" panose="020B0503030403020204" pitchFamily="34" charset="0"/>
            </a:endParaRPr>
          </a:p>
          <a:p>
            <a:endParaRPr lang="en-US" dirty="0"/>
          </a:p>
        </p:txBody>
      </p:sp>
    </p:spTree>
    <p:extLst>
      <p:ext uri="{BB962C8B-B14F-4D97-AF65-F5344CB8AC3E}">
        <p14:creationId xmlns:p14="http://schemas.microsoft.com/office/powerpoint/2010/main" val="36761738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688D1-CFED-F23C-A7EA-63858644473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62DCCD9-1FE2-D92B-6705-259CA2936CD9}"/>
              </a:ext>
            </a:extLst>
          </p:cNvPr>
          <p:cNvSpPr>
            <a:spLocks noGrp="1"/>
          </p:cNvSpPr>
          <p:nvPr>
            <p:ph idx="1"/>
          </p:nvPr>
        </p:nvSpPr>
        <p:spPr/>
        <p:txBody>
          <a:bodyPr/>
          <a:lstStyle/>
          <a:p>
            <a:r>
              <a:rPr lang="en-GB" b="0" i="0" dirty="0">
                <a:solidFill>
                  <a:srgbClr val="3B3835"/>
                </a:solidFill>
                <a:effectLst/>
                <a:latin typeface="Source Sans Pro" panose="020B0503030403020204" pitchFamily="34" charset="0"/>
              </a:rPr>
              <a:t>  When the cover screw is exposed, use either a short or long screw driver to unscrew the cover screw</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 After removing the cover screw, use the punch blade to cut and remove excess periosteum</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 All excess soft or hard tissue should be removed prior to seating the abutment, otherwise the connection between the fixture and abutment will be incorrect.</a:t>
            </a:r>
          </a:p>
          <a:p>
            <a:endParaRPr lang="en-US" dirty="0"/>
          </a:p>
        </p:txBody>
      </p:sp>
    </p:spTree>
    <p:extLst>
      <p:ext uri="{BB962C8B-B14F-4D97-AF65-F5344CB8AC3E}">
        <p14:creationId xmlns:p14="http://schemas.microsoft.com/office/powerpoint/2010/main" val="14317427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731D-070D-57B9-DC02-C7234BA6E2FF}"/>
              </a:ext>
            </a:extLst>
          </p:cNvPr>
          <p:cNvSpPr>
            <a:spLocks noGrp="1"/>
          </p:cNvSpPr>
          <p:nvPr>
            <p:ph type="title"/>
          </p:nvPr>
        </p:nvSpPr>
        <p:spPr/>
        <p:txBody>
          <a:bodyPr/>
          <a:lstStyle/>
          <a:p>
            <a:r>
              <a:rPr lang="en-US" dirty="0"/>
              <a:t>Removal of the cover screw</a:t>
            </a:r>
          </a:p>
        </p:txBody>
      </p:sp>
      <p:sp>
        <p:nvSpPr>
          <p:cNvPr id="3" name="Content Placeholder 2">
            <a:extLst>
              <a:ext uri="{FF2B5EF4-FFF2-40B4-BE49-F238E27FC236}">
                <a16:creationId xmlns:a16="http://schemas.microsoft.com/office/drawing/2014/main" id="{7EEA5875-1073-3D54-4FBF-42266F5A305C}"/>
              </a:ext>
            </a:extLst>
          </p:cNvPr>
          <p:cNvSpPr>
            <a:spLocks noGrp="1"/>
          </p:cNvSpPr>
          <p:nvPr>
            <p:ph idx="1"/>
          </p:nvPr>
        </p:nvSpPr>
        <p:spPr>
          <a:xfrm>
            <a:off x="913479" y="1853754"/>
            <a:ext cx="9603275" cy="4167481"/>
          </a:xfrm>
        </p:spPr>
        <p:txBody>
          <a:bodyPr/>
          <a:lstStyle/>
          <a:p>
            <a:pPr marL="0" indent="0">
              <a:buNone/>
            </a:pP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 When the cover screw is exposed, use either a short or long screw driver to unscrew the cover screw. </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After removing the cover screw, use the punch blade to cut and remove excess periosteum.</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 All excess soft or hard tissue should be removed prior to seating the abutment, otherwise the connection between the fixture and abutment will be incorrect.</a:t>
            </a:r>
            <a:endParaRPr lang="en-US" dirty="0"/>
          </a:p>
        </p:txBody>
      </p:sp>
    </p:spTree>
    <p:extLst>
      <p:ext uri="{BB962C8B-B14F-4D97-AF65-F5344CB8AC3E}">
        <p14:creationId xmlns:p14="http://schemas.microsoft.com/office/powerpoint/2010/main" val="2267877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C1BAB-5EEB-6474-46C5-B9D480E8EAC0}"/>
              </a:ext>
            </a:extLst>
          </p:cNvPr>
          <p:cNvSpPr>
            <a:spLocks noGrp="1"/>
          </p:cNvSpPr>
          <p:nvPr>
            <p:ph type="title"/>
          </p:nvPr>
        </p:nvSpPr>
        <p:spPr/>
        <p:txBody>
          <a:bodyPr/>
          <a:lstStyle/>
          <a:p>
            <a:r>
              <a:rPr lang="en-US" dirty="0"/>
              <a:t>Abutment connection </a:t>
            </a:r>
          </a:p>
        </p:txBody>
      </p:sp>
      <p:sp>
        <p:nvSpPr>
          <p:cNvPr id="3" name="Content Placeholder 2">
            <a:extLst>
              <a:ext uri="{FF2B5EF4-FFF2-40B4-BE49-F238E27FC236}">
                <a16:creationId xmlns:a16="http://schemas.microsoft.com/office/drawing/2014/main" id="{AC186889-D33C-F9E3-B68A-F60D9754841A}"/>
              </a:ext>
            </a:extLst>
          </p:cNvPr>
          <p:cNvSpPr>
            <a:spLocks noGrp="1"/>
          </p:cNvSpPr>
          <p:nvPr>
            <p:ph idx="1"/>
          </p:nvPr>
        </p:nvSpPr>
        <p:spPr/>
        <p:txBody>
          <a:bodyPr>
            <a:normAutofit/>
          </a:bodyPr>
          <a:lstStyle/>
          <a:p>
            <a:r>
              <a:rPr lang="en-GB" b="0" i="0" dirty="0">
                <a:solidFill>
                  <a:srgbClr val="3B3835"/>
                </a:solidFill>
                <a:effectLst/>
                <a:latin typeface="Source Sans Pro" panose="020B0503030403020204" pitchFamily="34" charset="0"/>
              </a:rPr>
              <a:t>Abutment connection </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Use the depth gauge to measure the depth of tissue between the fixture head and gingival margin. Abutment lengths are available in various lengths, 3.0, 4.0, 5.5, 7.0, 8.5, and 10.0 mm.</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 In the maxilla, the abutment selected should be at the same height or one </a:t>
            </a:r>
            <a:r>
              <a:rPr lang="en-GB" b="0" i="0" dirty="0" err="1">
                <a:solidFill>
                  <a:srgbClr val="3B3835"/>
                </a:solidFill>
                <a:effectLst/>
                <a:latin typeface="Source Sans Pro" panose="020B0503030403020204" pitchFamily="34" charset="0"/>
              </a:rPr>
              <a:t>millimeter</a:t>
            </a:r>
            <a:r>
              <a:rPr lang="en-GB" b="0" i="0" dirty="0">
                <a:solidFill>
                  <a:srgbClr val="3B3835"/>
                </a:solidFill>
                <a:effectLst/>
                <a:latin typeface="Source Sans Pro" panose="020B0503030403020204" pitchFamily="34" charset="0"/>
              </a:rPr>
              <a:t> higher than the gingival margin. This is important for </a:t>
            </a:r>
            <a:r>
              <a:rPr lang="en-GB" b="0" i="0" dirty="0" err="1">
                <a:solidFill>
                  <a:srgbClr val="3B3835"/>
                </a:solidFill>
                <a:effectLst/>
                <a:latin typeface="Source Sans Pro" panose="020B0503030403020204" pitchFamily="34" charset="0"/>
              </a:rPr>
              <a:t>esthetic</a:t>
            </a:r>
            <a:r>
              <a:rPr lang="en-GB" b="0" i="0" dirty="0">
                <a:solidFill>
                  <a:srgbClr val="3B3835"/>
                </a:solidFill>
                <a:effectLst/>
                <a:latin typeface="Source Sans Pro" panose="020B0503030403020204" pitchFamily="34" charset="0"/>
              </a:rPr>
              <a:t> and functional speech purposes.</a:t>
            </a:r>
            <a:endParaRPr lang="en-US" b="0" i="0" dirty="0">
              <a:solidFill>
                <a:srgbClr val="3B3835"/>
              </a:solidFill>
              <a:effectLst/>
              <a:latin typeface="Source Sans Pro" panose="020B0503030403020204" pitchFamily="34" charset="0"/>
            </a:endParaRPr>
          </a:p>
          <a:p>
            <a:pPr marL="0" indent="0">
              <a:buNone/>
            </a:pPr>
            <a:endParaRPr lang="en-US" dirty="0"/>
          </a:p>
        </p:txBody>
      </p:sp>
    </p:spTree>
    <p:extLst>
      <p:ext uri="{BB962C8B-B14F-4D97-AF65-F5344CB8AC3E}">
        <p14:creationId xmlns:p14="http://schemas.microsoft.com/office/powerpoint/2010/main" val="14956734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7F7BE-1AAE-A9CA-DE5B-68A7925983C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3B8A87B-2737-EFFE-C92D-1268761BCEB2}"/>
              </a:ext>
            </a:extLst>
          </p:cNvPr>
          <p:cNvSpPr>
            <a:spLocks noGrp="1"/>
          </p:cNvSpPr>
          <p:nvPr>
            <p:ph idx="1"/>
          </p:nvPr>
        </p:nvSpPr>
        <p:spPr/>
        <p:txBody>
          <a:bodyPr/>
          <a:lstStyle/>
          <a:p>
            <a:r>
              <a:rPr lang="en-GB" b="0" i="0" dirty="0">
                <a:solidFill>
                  <a:srgbClr val="3B3835"/>
                </a:solidFill>
                <a:effectLst/>
                <a:latin typeface="Source Sans Pro" panose="020B0503030403020204" pitchFamily="34" charset="0"/>
              </a:rPr>
              <a:t>  In the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mandible,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the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abutment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selected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should be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one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to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two </a:t>
            </a:r>
            <a:r>
              <a:rPr lang="en-US" b="0" i="0" dirty="0">
                <a:solidFill>
                  <a:srgbClr val="3B3835"/>
                </a:solidFill>
                <a:effectLst/>
                <a:latin typeface="Source Sans Pro" panose="020B0503030403020204" pitchFamily="34" charset="0"/>
              </a:rPr>
              <a:t>  </a:t>
            </a:r>
            <a:r>
              <a:rPr lang="en-GB" b="0" i="0" dirty="0" err="1">
                <a:solidFill>
                  <a:srgbClr val="3B3835"/>
                </a:solidFill>
                <a:effectLst/>
                <a:latin typeface="Source Sans Pro" panose="020B0503030403020204" pitchFamily="34" charset="0"/>
              </a:rPr>
              <a:t>millimeters</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higher than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the</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 gingival </a:t>
            </a:r>
            <a:r>
              <a:rPr lang="en-US" b="0" i="0" dirty="0">
                <a:solidFill>
                  <a:srgbClr val="3B3835"/>
                </a:solidFill>
                <a:effectLst/>
                <a:latin typeface="Source Sans Pro" panose="020B0503030403020204" pitchFamily="34" charset="0"/>
              </a:rPr>
              <a:t>   </a:t>
            </a:r>
            <a:r>
              <a:rPr lang="en-GB" b="0" i="0" dirty="0">
                <a:solidFill>
                  <a:srgbClr val="3B3835"/>
                </a:solidFill>
                <a:effectLst/>
                <a:latin typeface="Source Sans Pro" panose="020B0503030403020204" pitchFamily="34" charset="0"/>
              </a:rPr>
              <a:t>margin.</a:t>
            </a:r>
            <a:endParaRPr lang="en-US" dirty="0"/>
          </a:p>
        </p:txBody>
      </p:sp>
      <p:sp>
        <p:nvSpPr>
          <p:cNvPr id="5" name="TextBox 4">
            <a:extLst>
              <a:ext uri="{FF2B5EF4-FFF2-40B4-BE49-F238E27FC236}">
                <a16:creationId xmlns:a16="http://schemas.microsoft.com/office/drawing/2014/main" id="{52F76B51-3AEF-F731-D272-01C8A9201F0D}"/>
              </a:ext>
            </a:extLst>
          </p:cNvPr>
          <p:cNvSpPr txBox="1"/>
          <p:nvPr/>
        </p:nvSpPr>
        <p:spPr>
          <a:xfrm>
            <a:off x="1451579" y="3741038"/>
            <a:ext cx="9603275" cy="707886"/>
          </a:xfrm>
          <a:prstGeom prst="rect">
            <a:avLst/>
          </a:prstGeom>
          <a:noFill/>
        </p:spPr>
        <p:txBody>
          <a:bodyPr wrap="square">
            <a:spAutoFit/>
          </a:bodyPr>
          <a:lstStyle/>
          <a:p>
            <a:r>
              <a:rPr lang="en-GB" sz="2000" b="0" i="0" u="none" strike="noStrike" dirty="0">
                <a:solidFill>
                  <a:srgbClr val="026C97"/>
                </a:solidFill>
                <a:effectLst/>
                <a:latin typeface="Source Sans Pro" panose="020B0503030403020204" pitchFamily="34" charset="0"/>
                <a:hlinkClick r:id="rId2" tooltip=" The gingival height changes may require changing the abut..."/>
              </a:rPr>
              <a:t>.</a:t>
            </a:r>
            <a:r>
              <a:rPr lang="en-GB" sz="2000" b="0" i="0" dirty="0">
                <a:solidFill>
                  <a:srgbClr val="3B3835"/>
                </a:solidFill>
                <a:effectLst/>
                <a:latin typeface="Source Sans Pro" panose="020B0503030403020204" pitchFamily="34" charset="0"/>
              </a:rPr>
              <a:t>  The gingival height changes may require changing the abutment lengths prior to prosthetic treatment. </a:t>
            </a:r>
            <a:endParaRPr lang="en-US" sz="2000" dirty="0"/>
          </a:p>
        </p:txBody>
      </p:sp>
    </p:spTree>
    <p:extLst>
      <p:ext uri="{BB962C8B-B14F-4D97-AF65-F5344CB8AC3E}">
        <p14:creationId xmlns:p14="http://schemas.microsoft.com/office/powerpoint/2010/main" val="35620301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0DA67-4DAB-BC99-93E5-D94BE046D65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6645EA9-0099-3B3B-9BBB-0E8F8F59B377}"/>
              </a:ext>
            </a:extLst>
          </p:cNvPr>
          <p:cNvSpPr>
            <a:spLocks noGrp="1"/>
          </p:cNvSpPr>
          <p:nvPr>
            <p:ph idx="1"/>
          </p:nvPr>
        </p:nvSpPr>
        <p:spPr/>
        <p:txBody>
          <a:bodyPr/>
          <a:lstStyle/>
          <a:p>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After connecting the abutment to the fixture, the percussion sound is checked for clarity.</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When the sound is clear, direct bone anchorage is present. When the sound has a dull quality, this may be indicative of soft tissue interposed between the abutment and fixture. </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When direct bone anchorage is questionable, design of the prosthesis should be conservative.</a:t>
            </a:r>
            <a:endParaRPr lang="en-US" dirty="0"/>
          </a:p>
        </p:txBody>
      </p:sp>
    </p:spTree>
    <p:extLst>
      <p:ext uri="{BB962C8B-B14F-4D97-AF65-F5344CB8AC3E}">
        <p14:creationId xmlns:p14="http://schemas.microsoft.com/office/powerpoint/2010/main" val="6489417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EE4AD-8C69-46C1-D60A-A212C58227A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0749A06-98E6-33C6-8255-6CFBC922D6F8}"/>
              </a:ext>
            </a:extLst>
          </p:cNvPr>
          <p:cNvSpPr>
            <a:spLocks noGrp="1"/>
          </p:cNvSpPr>
          <p:nvPr>
            <p:ph idx="1"/>
          </p:nvPr>
        </p:nvSpPr>
        <p:spPr/>
        <p:txBody>
          <a:bodyPr>
            <a:normAutofit lnSpcReduction="10000"/>
          </a:bodyPr>
          <a:lstStyle/>
          <a:p>
            <a:r>
              <a:rPr lang="en-GB" sz="2800" b="0" i="0" dirty="0">
                <a:solidFill>
                  <a:srgbClr val="3B3835"/>
                </a:solidFill>
                <a:effectLst/>
                <a:latin typeface="Source Sans Pro" panose="020B0503030403020204" pitchFamily="34" charset="0"/>
              </a:rPr>
              <a:t>Radiographic examination is necessary to verify abutment position on the fixture. </a:t>
            </a:r>
            <a:endParaRPr lang="en-US" sz="2800" b="0" i="0" dirty="0">
              <a:solidFill>
                <a:srgbClr val="3B3835"/>
              </a:solidFill>
              <a:effectLst/>
              <a:latin typeface="Source Sans Pro" panose="020B0503030403020204" pitchFamily="34" charset="0"/>
            </a:endParaRPr>
          </a:p>
          <a:p>
            <a:endParaRPr lang="en-US" dirty="0">
              <a:solidFill>
                <a:srgbClr val="3B3835"/>
              </a:solidFill>
              <a:latin typeface="Source Sans Pro" panose="020B0503030403020204" pitchFamily="34" charset="0"/>
            </a:endParaRPr>
          </a:p>
          <a:p>
            <a:r>
              <a:rPr lang="en-GB" sz="2400" b="0" i="0" dirty="0">
                <a:solidFill>
                  <a:srgbClr val="3B3835"/>
                </a:solidFill>
                <a:effectLst/>
                <a:latin typeface="Source Sans Pro" panose="020B0503030403020204" pitchFamily="34" charset="0"/>
              </a:rPr>
              <a:t> If the position is not accurate, the radiograph reveals a space between the abutment and fixture seen as a translucent area. </a:t>
            </a:r>
            <a:endParaRPr lang="en-US" sz="2400" b="0" i="0" dirty="0">
              <a:solidFill>
                <a:srgbClr val="3B3835"/>
              </a:solidFill>
              <a:effectLst/>
              <a:latin typeface="Source Sans Pro" panose="020B0503030403020204" pitchFamily="34" charset="0"/>
            </a:endParaRPr>
          </a:p>
          <a:p>
            <a:r>
              <a:rPr lang="en-GB" sz="2400" b="0" i="0" dirty="0">
                <a:solidFill>
                  <a:srgbClr val="3B3835"/>
                </a:solidFill>
                <a:effectLst/>
                <a:latin typeface="Source Sans Pro" panose="020B0503030403020204" pitchFamily="34" charset="0"/>
              </a:rPr>
              <a:t> When this occurs, repeat abutment connection procedures and verify with another radiograph</a:t>
            </a:r>
            <a:endParaRPr lang="en-US" sz="2400" dirty="0"/>
          </a:p>
        </p:txBody>
      </p:sp>
    </p:spTree>
    <p:extLst>
      <p:ext uri="{BB962C8B-B14F-4D97-AF65-F5344CB8AC3E}">
        <p14:creationId xmlns:p14="http://schemas.microsoft.com/office/powerpoint/2010/main" val="25680652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F441D-F41F-5FED-968E-9FBC26CCE05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2C85AD9-0A07-D59F-ED51-5C216FD715F0}"/>
              </a:ext>
            </a:extLst>
          </p:cNvPr>
          <p:cNvSpPr>
            <a:spLocks noGrp="1"/>
          </p:cNvSpPr>
          <p:nvPr>
            <p:ph idx="1"/>
          </p:nvPr>
        </p:nvSpPr>
        <p:spPr>
          <a:xfrm>
            <a:off x="857813" y="2015732"/>
            <a:ext cx="9603275" cy="3450613"/>
          </a:xfrm>
        </p:spPr>
        <p:txBody>
          <a:bodyPr>
            <a:normAutofit fontScale="70000" lnSpcReduction="20000"/>
          </a:bodyPr>
          <a:lstStyle/>
          <a:p>
            <a:r>
              <a:rPr lang="en-GB" sz="3100" b="0" i="0" dirty="0">
                <a:solidFill>
                  <a:srgbClr val="3B3835"/>
                </a:solidFill>
                <a:effectLst/>
                <a:latin typeface="Source Sans Pro" panose="020B0503030403020204" pitchFamily="34" charset="0"/>
              </a:rPr>
              <a:t>There are different approaches to placement dental implants after tooth extraction.</a:t>
            </a:r>
            <a:endParaRPr lang="en-US" sz="3100" b="0" i="0" dirty="0">
              <a:solidFill>
                <a:srgbClr val="3B3835"/>
              </a:solidFill>
              <a:effectLst/>
              <a:latin typeface="Source Sans Pro" panose="020B0503030403020204" pitchFamily="34" charset="0"/>
            </a:endParaRPr>
          </a:p>
          <a:p>
            <a:pPr marL="0" indent="0">
              <a:buNone/>
            </a:pPr>
            <a:endParaRPr lang="en-US" b="0" i="0" dirty="0">
              <a:solidFill>
                <a:srgbClr val="3B3835"/>
              </a:solidFill>
              <a:effectLst/>
              <a:latin typeface="Source Sans Pro" panose="020B0503030403020204" pitchFamily="34" charset="0"/>
            </a:endParaRPr>
          </a:p>
          <a:p>
            <a:pPr marL="0" indent="0">
              <a:buNone/>
            </a:pPr>
            <a:r>
              <a:rPr lang="en-GB" sz="3000" b="0" i="0" dirty="0">
                <a:solidFill>
                  <a:srgbClr val="3B3835"/>
                </a:solidFill>
                <a:effectLst/>
                <a:latin typeface="Source Sans Pro" panose="020B0503030403020204" pitchFamily="34" charset="0"/>
              </a:rPr>
              <a:t>The approaches are: </a:t>
            </a:r>
            <a:endParaRPr lang="en-US" sz="3000" b="0" i="0" dirty="0">
              <a:solidFill>
                <a:srgbClr val="3B3835"/>
              </a:solidFill>
              <a:effectLst/>
              <a:latin typeface="Source Sans Pro" panose="020B0503030403020204" pitchFamily="34" charset="0"/>
            </a:endParaRPr>
          </a:p>
          <a:p>
            <a:pPr marL="0" indent="0">
              <a:buNone/>
            </a:pPr>
            <a:endParaRPr lang="en-US" sz="3000" b="0" i="0" dirty="0">
              <a:solidFill>
                <a:srgbClr val="3B3835"/>
              </a:solidFill>
              <a:effectLst/>
              <a:latin typeface="Source Sans Pro" panose="020B0503030403020204" pitchFamily="34" charset="0"/>
            </a:endParaRPr>
          </a:p>
          <a:p>
            <a:r>
              <a:rPr lang="en-GB" sz="3000" b="0" i="0" dirty="0">
                <a:solidFill>
                  <a:srgbClr val="3B3835"/>
                </a:solidFill>
                <a:effectLst/>
                <a:latin typeface="Source Sans Pro" panose="020B0503030403020204" pitchFamily="34" charset="0"/>
              </a:rPr>
              <a:t>1. Immediate post-extraction implant placement</a:t>
            </a:r>
            <a:endParaRPr lang="en-US" sz="3000" b="0" i="0" dirty="0">
              <a:solidFill>
                <a:srgbClr val="3B3835"/>
              </a:solidFill>
              <a:effectLst/>
              <a:latin typeface="Source Sans Pro" panose="020B0503030403020204" pitchFamily="34" charset="0"/>
            </a:endParaRPr>
          </a:p>
          <a:p>
            <a:r>
              <a:rPr lang="en-GB" sz="3000" b="0" i="0" dirty="0">
                <a:solidFill>
                  <a:srgbClr val="3B3835"/>
                </a:solidFill>
                <a:effectLst/>
                <a:latin typeface="Source Sans Pro" panose="020B0503030403020204" pitchFamily="34" charset="0"/>
              </a:rPr>
              <a:t>. 2. Delayed immediate post-extraction implant placement (two weeks to three months after extraction). </a:t>
            </a:r>
            <a:endParaRPr lang="en-US" sz="3000" b="0" i="0" dirty="0">
              <a:solidFill>
                <a:srgbClr val="3B3835"/>
              </a:solidFill>
              <a:effectLst/>
              <a:latin typeface="Source Sans Pro" panose="020B0503030403020204" pitchFamily="34" charset="0"/>
            </a:endParaRPr>
          </a:p>
          <a:p>
            <a:endParaRPr lang="en-US" dirty="0"/>
          </a:p>
        </p:txBody>
      </p:sp>
    </p:spTree>
    <p:extLst>
      <p:ext uri="{BB962C8B-B14F-4D97-AF65-F5344CB8AC3E}">
        <p14:creationId xmlns:p14="http://schemas.microsoft.com/office/powerpoint/2010/main" val="3648884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AEFF4-BA14-99F8-BB77-BB6C4253377B}"/>
              </a:ext>
            </a:extLst>
          </p:cNvPr>
          <p:cNvSpPr>
            <a:spLocks noGrp="1"/>
          </p:cNvSpPr>
          <p:nvPr>
            <p:ph type="title"/>
          </p:nvPr>
        </p:nvSpPr>
        <p:spPr/>
        <p:txBody>
          <a:bodyPr/>
          <a:lstStyle/>
          <a:p>
            <a:endParaRPr lang="en-US"/>
          </a:p>
        </p:txBody>
      </p:sp>
      <p:sp>
        <p:nvSpPr>
          <p:cNvPr id="5" name="Content Placeholder 4">
            <a:extLst>
              <a:ext uri="{FF2B5EF4-FFF2-40B4-BE49-F238E27FC236}">
                <a16:creationId xmlns:a16="http://schemas.microsoft.com/office/drawing/2014/main" id="{36C3CA09-98B0-9876-1F12-AED2E6C74D1D}"/>
              </a:ext>
            </a:extLst>
          </p:cNvPr>
          <p:cNvSpPr>
            <a:spLocks noGrp="1"/>
          </p:cNvSpPr>
          <p:nvPr>
            <p:ph idx="1"/>
          </p:nvPr>
        </p:nvSpPr>
        <p:spPr>
          <a:xfrm>
            <a:off x="2003961" y="2015732"/>
            <a:ext cx="9050893" cy="3450613"/>
          </a:xfrm>
        </p:spPr>
        <p:txBody>
          <a:bodyPr>
            <a:normAutofit fontScale="85000" lnSpcReduction="20000"/>
          </a:bodyPr>
          <a:lstStyle/>
          <a:p>
            <a:r>
              <a:rPr lang="en-GB" sz="2800" b="0" i="0" dirty="0">
                <a:solidFill>
                  <a:srgbClr val="3B3835"/>
                </a:solidFill>
                <a:effectLst/>
                <a:latin typeface="Source Sans Pro" panose="020B0503030403020204" pitchFamily="34" charset="0"/>
              </a:rPr>
              <a:t>The basis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for</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 modern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dental implants is a biologic</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 process called </a:t>
            </a:r>
            <a:r>
              <a:rPr lang="en-GB" sz="2800" b="0" i="0" dirty="0" err="1">
                <a:solidFill>
                  <a:srgbClr val="3B3835"/>
                </a:solidFill>
                <a:effectLst/>
                <a:latin typeface="Source Sans Pro" panose="020B0503030403020204" pitchFamily="34" charset="0"/>
              </a:rPr>
              <a:t>osseointegration</a:t>
            </a:r>
            <a:r>
              <a:rPr lang="en-GB" sz="2800" b="0" i="0" dirty="0">
                <a:solidFill>
                  <a:srgbClr val="3B3835"/>
                </a:solidFill>
                <a:effectLst/>
                <a:latin typeface="Source Sans Pro" panose="020B0503030403020204" pitchFamily="34" charset="0"/>
              </a:rPr>
              <a:t> where materials, such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as titanium</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form an intimate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bond to bone.</a:t>
            </a:r>
            <a:endParaRPr lang="en-US" sz="2800" b="0" i="0" dirty="0">
              <a:solidFill>
                <a:srgbClr val="3B3835"/>
              </a:solidFill>
              <a:effectLst/>
              <a:latin typeface="Source Sans Pro" panose="020B0503030403020204" pitchFamily="34" charset="0"/>
            </a:endParaRPr>
          </a:p>
          <a:p>
            <a:endParaRPr lang="en-US" sz="2800" b="0" i="0" dirty="0">
              <a:solidFill>
                <a:srgbClr val="3B3835"/>
              </a:solidFill>
              <a:effectLst/>
              <a:latin typeface="Source Sans Pro" panose="020B0503030403020204" pitchFamily="34" charset="0"/>
            </a:endParaRPr>
          </a:p>
          <a:p>
            <a:r>
              <a:rPr lang="en-GB" sz="2800" b="0" i="0" dirty="0">
                <a:solidFill>
                  <a:srgbClr val="3B3835"/>
                </a:solidFill>
                <a:effectLst/>
                <a:latin typeface="Source Sans Pro" panose="020B0503030403020204" pitchFamily="34" charset="0"/>
              </a:rPr>
              <a:t> The implant</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 fixture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is first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placed, so that it is likely to </a:t>
            </a:r>
            <a:r>
              <a:rPr lang="en-GB" sz="2800" b="0" i="0" dirty="0" err="1">
                <a:solidFill>
                  <a:srgbClr val="3B3835"/>
                </a:solidFill>
                <a:effectLst/>
                <a:latin typeface="Source Sans Pro" panose="020B0503030403020204" pitchFamily="34" charset="0"/>
              </a:rPr>
              <a:t>osseointegrate</a:t>
            </a:r>
            <a:r>
              <a:rPr lang="en-GB" sz="2800" b="0" i="0" dirty="0">
                <a:solidFill>
                  <a:srgbClr val="3B3835"/>
                </a:solidFill>
                <a:effectLst/>
                <a:latin typeface="Source Sans Pro" panose="020B0503030403020204" pitchFamily="34" charset="0"/>
              </a:rPr>
              <a:t>, then a</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 dental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prosthetic</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 is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added.</a:t>
            </a:r>
            <a:endParaRPr lang="en-US" sz="2800" b="0" i="0" dirty="0">
              <a:solidFill>
                <a:srgbClr val="3B3835"/>
              </a:solidFill>
              <a:effectLst/>
              <a:latin typeface="Source Sans Pro" panose="020B0503030403020204" pitchFamily="34" charset="0"/>
            </a:endParaRPr>
          </a:p>
          <a:p>
            <a:endParaRPr lang="en-US" dirty="0">
              <a:solidFill>
                <a:srgbClr val="3B3835"/>
              </a:solidFill>
              <a:latin typeface="Source Sans Pro" panose="020B0503030403020204" pitchFamily="34" charset="0"/>
            </a:endParaRPr>
          </a:p>
          <a:p>
            <a:r>
              <a:rPr lang="en-GB" b="0" i="0" dirty="0">
                <a:solidFill>
                  <a:srgbClr val="3B3835"/>
                </a:solidFill>
                <a:effectLst/>
                <a:latin typeface="Source Sans Pro" panose="020B0503030403020204" pitchFamily="34" charset="0"/>
              </a:rPr>
              <a:t> </a:t>
            </a:r>
            <a:endParaRPr lang="en-US" dirty="0"/>
          </a:p>
        </p:txBody>
      </p:sp>
    </p:spTree>
    <p:extLst>
      <p:ext uri="{BB962C8B-B14F-4D97-AF65-F5344CB8AC3E}">
        <p14:creationId xmlns:p14="http://schemas.microsoft.com/office/powerpoint/2010/main" val="5668545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EB7B4-9C40-98BA-C1C4-C89024761F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9ED88FC-8BDC-7900-7B2F-58BD7E937857}"/>
              </a:ext>
            </a:extLst>
          </p:cNvPr>
          <p:cNvSpPr>
            <a:spLocks noGrp="1"/>
          </p:cNvSpPr>
          <p:nvPr>
            <p:ph idx="1"/>
          </p:nvPr>
        </p:nvSpPr>
        <p:spPr/>
        <p:txBody>
          <a:bodyPr>
            <a:normAutofit fontScale="92500"/>
          </a:bodyPr>
          <a:lstStyle/>
          <a:p>
            <a:r>
              <a:rPr lang="en-GB" sz="2800" b="0" i="0" dirty="0">
                <a:solidFill>
                  <a:srgbClr val="3B3835"/>
                </a:solidFill>
                <a:effectLst/>
                <a:latin typeface="Source Sans Pro" panose="020B0503030403020204" pitchFamily="34" charset="0"/>
              </a:rPr>
              <a:t>3. Late implantation (three months or more after tooth extraction). </a:t>
            </a:r>
            <a:endParaRPr lang="en-US" sz="2800" b="0" i="0" dirty="0">
              <a:solidFill>
                <a:srgbClr val="3B3835"/>
              </a:solidFill>
              <a:effectLst/>
              <a:latin typeface="Source Sans Pro" panose="020B0503030403020204" pitchFamily="34" charset="0"/>
            </a:endParaRPr>
          </a:p>
          <a:p>
            <a:r>
              <a:rPr lang="en-GB" sz="2800" b="1" i="0" dirty="0">
                <a:solidFill>
                  <a:srgbClr val="3B3835"/>
                </a:solidFill>
                <a:effectLst/>
                <a:latin typeface="Source Sans Pro" panose="020B0503030403020204" pitchFamily="34" charset="0"/>
              </a:rPr>
              <a:t> There are also various options for when to attach teeth to dental implants, classified into: </a:t>
            </a:r>
            <a:endParaRPr lang="en-US" sz="2800" b="1" i="0" dirty="0">
              <a:solidFill>
                <a:srgbClr val="3B3835"/>
              </a:solidFill>
              <a:effectLst/>
              <a:latin typeface="Source Sans Pro" panose="020B0503030403020204" pitchFamily="34" charset="0"/>
            </a:endParaRPr>
          </a:p>
          <a:p>
            <a:r>
              <a:rPr lang="en-GB" sz="2800" b="0" i="0" dirty="0">
                <a:solidFill>
                  <a:srgbClr val="3B3835"/>
                </a:solidFill>
                <a:effectLst/>
                <a:latin typeface="Source Sans Pro" panose="020B0503030403020204" pitchFamily="34" charset="0"/>
              </a:rPr>
              <a:t>1. Immediate loading procedure.</a:t>
            </a:r>
            <a:endParaRPr lang="en-US" sz="2800" b="0" i="0" dirty="0">
              <a:solidFill>
                <a:srgbClr val="3B3835"/>
              </a:solidFill>
              <a:effectLst/>
              <a:latin typeface="Source Sans Pro" panose="020B0503030403020204" pitchFamily="34" charset="0"/>
            </a:endParaRPr>
          </a:p>
          <a:p>
            <a:r>
              <a:rPr lang="en-GB" sz="2800" b="0" i="0" dirty="0">
                <a:solidFill>
                  <a:srgbClr val="3B3835"/>
                </a:solidFill>
                <a:effectLst/>
                <a:latin typeface="Source Sans Pro" panose="020B0503030403020204" pitchFamily="34" charset="0"/>
              </a:rPr>
              <a:t> 2. Early loading (one week to twelve weeks). </a:t>
            </a:r>
            <a:endParaRPr lang="en-US" sz="2800" b="0" i="0" dirty="0">
              <a:solidFill>
                <a:srgbClr val="3B3835"/>
              </a:solidFill>
              <a:effectLst/>
              <a:latin typeface="Source Sans Pro" panose="020B0503030403020204" pitchFamily="34" charset="0"/>
            </a:endParaRPr>
          </a:p>
          <a:p>
            <a:r>
              <a:rPr lang="en-GB" sz="2800" b="0" i="0" dirty="0">
                <a:solidFill>
                  <a:srgbClr val="3B3835"/>
                </a:solidFill>
                <a:effectLst/>
                <a:latin typeface="Source Sans Pro" panose="020B0503030403020204" pitchFamily="34" charset="0"/>
              </a:rPr>
              <a:t>3. Delayed loading (</a:t>
            </a:r>
            <a:r>
              <a:rPr lang="en-US" sz="2800" b="0" i="0" dirty="0">
                <a:solidFill>
                  <a:srgbClr val="3B3835"/>
                </a:solidFill>
                <a:effectLst/>
                <a:latin typeface="Source Sans Pro" panose="020B0503030403020204" pitchFamily="34" charset="0"/>
              </a:rPr>
              <a:t>o</a:t>
            </a:r>
            <a:r>
              <a:rPr lang="en-GB" sz="2800" b="0" i="0" dirty="0" err="1">
                <a:solidFill>
                  <a:srgbClr val="3B3835"/>
                </a:solidFill>
                <a:effectLst/>
                <a:latin typeface="Source Sans Pro" panose="020B0503030403020204" pitchFamily="34" charset="0"/>
              </a:rPr>
              <a:t>ver</a:t>
            </a:r>
            <a:r>
              <a:rPr lang="en-GB" sz="2800" b="0" i="0" dirty="0">
                <a:solidFill>
                  <a:srgbClr val="3B3835"/>
                </a:solidFill>
                <a:effectLst/>
                <a:latin typeface="Source Sans Pro" panose="020B0503030403020204" pitchFamily="34" charset="0"/>
              </a:rPr>
              <a:t> three months)</a:t>
            </a:r>
            <a:endParaRPr lang="en-US" sz="2800" dirty="0"/>
          </a:p>
        </p:txBody>
      </p:sp>
    </p:spTree>
    <p:extLst>
      <p:ext uri="{BB962C8B-B14F-4D97-AF65-F5344CB8AC3E}">
        <p14:creationId xmlns:p14="http://schemas.microsoft.com/office/powerpoint/2010/main" val="35910109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2AEEB-C77D-1D2C-2189-3E14C83043CF}"/>
              </a:ext>
            </a:extLst>
          </p:cNvPr>
          <p:cNvSpPr>
            <a:spLocks noGrp="1"/>
          </p:cNvSpPr>
          <p:nvPr>
            <p:ph type="title"/>
          </p:nvPr>
        </p:nvSpPr>
        <p:spPr/>
        <p:txBody>
          <a:bodyPr/>
          <a:lstStyle/>
          <a:p>
            <a:r>
              <a:rPr lang="en-US" dirty="0"/>
              <a:t>One stage two stage Surgery </a:t>
            </a:r>
          </a:p>
        </p:txBody>
      </p:sp>
      <p:sp>
        <p:nvSpPr>
          <p:cNvPr id="3" name="Content Placeholder 2">
            <a:extLst>
              <a:ext uri="{FF2B5EF4-FFF2-40B4-BE49-F238E27FC236}">
                <a16:creationId xmlns:a16="http://schemas.microsoft.com/office/drawing/2014/main" id="{A9C5FE63-0628-22B3-1D66-3F557CA28635}"/>
              </a:ext>
            </a:extLst>
          </p:cNvPr>
          <p:cNvSpPr>
            <a:spLocks noGrp="1"/>
          </p:cNvSpPr>
          <p:nvPr>
            <p:ph idx="1"/>
          </p:nvPr>
        </p:nvSpPr>
        <p:spPr>
          <a:xfrm>
            <a:off x="857813" y="2134500"/>
            <a:ext cx="9603275" cy="3450613"/>
          </a:xfrm>
        </p:spPr>
        <p:txBody>
          <a:bodyPr>
            <a:normAutofit/>
          </a:bodyPr>
          <a:lstStyle/>
          <a:p>
            <a:r>
              <a:rPr lang="en-GB" b="0" i="0" u="none" strike="noStrike" dirty="0">
                <a:solidFill>
                  <a:srgbClr val="026C97"/>
                </a:solidFill>
                <a:effectLst/>
                <a:latin typeface="Source Sans Pro" panose="020B0503030403020204" pitchFamily="34" charset="0"/>
                <a:hlinkClick r:id="rId2" tooltip="One-stage, two-stage surgery&#10; After an implant is placed, ..."/>
              </a:rPr>
              <a:t>.</a:t>
            </a:r>
            <a:r>
              <a:rPr lang="en-GB" b="0" i="0" dirty="0">
                <a:solidFill>
                  <a:srgbClr val="3B3835"/>
                </a:solidFill>
                <a:effectLst/>
                <a:latin typeface="Source Sans Pro" panose="020B0503030403020204" pitchFamily="34" charset="0"/>
              </a:rPr>
              <a:t> One-stage, two-stage surgery </a:t>
            </a:r>
            <a:endParaRPr lang="en-US" b="0" i="0" dirty="0">
              <a:solidFill>
                <a:srgbClr val="3B3835"/>
              </a:solidFill>
              <a:effectLst/>
              <a:latin typeface="Source Sans Pro" panose="020B0503030403020204" pitchFamily="34" charset="0"/>
            </a:endParaRPr>
          </a:p>
          <a:p>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After an implant is placed, the internal components are covered with either a healing abutment, or a cover screw. </a:t>
            </a:r>
            <a:endParaRPr lang="en-US" b="0" i="0" dirty="0">
              <a:solidFill>
                <a:srgbClr val="3B3835"/>
              </a:solidFill>
              <a:effectLst/>
              <a:latin typeface="Source Sans Pro" panose="020B0503030403020204" pitchFamily="34" charset="0"/>
            </a:endParaRPr>
          </a:p>
          <a:p>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A healing abutment passes through the mucosa, and the surrounding mucosa is adapted around it.</a:t>
            </a:r>
            <a:endParaRPr lang="en-US" b="0" i="0" dirty="0">
              <a:solidFill>
                <a:srgbClr val="3B3835"/>
              </a:solidFill>
              <a:effectLst/>
              <a:latin typeface="Source Sans Pro" panose="020B0503030403020204" pitchFamily="34" charset="0"/>
            </a:endParaRPr>
          </a:p>
          <a:p>
            <a:endParaRPr lang="en-US" dirty="0"/>
          </a:p>
        </p:txBody>
      </p:sp>
    </p:spTree>
    <p:extLst>
      <p:ext uri="{BB962C8B-B14F-4D97-AF65-F5344CB8AC3E}">
        <p14:creationId xmlns:p14="http://schemas.microsoft.com/office/powerpoint/2010/main" val="21285852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B1233-B371-3BA0-4685-864DCFBF3E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8A6CEA9-A288-F2FE-99D4-103B6E526D19}"/>
              </a:ext>
            </a:extLst>
          </p:cNvPr>
          <p:cNvSpPr>
            <a:spLocks noGrp="1"/>
          </p:cNvSpPr>
          <p:nvPr>
            <p:ph idx="1"/>
          </p:nvPr>
        </p:nvSpPr>
        <p:spPr/>
        <p:txBody>
          <a:bodyPr/>
          <a:lstStyle/>
          <a:p>
            <a:r>
              <a:rPr lang="en-GB" b="0" i="0" dirty="0">
                <a:solidFill>
                  <a:srgbClr val="3B3835"/>
                </a:solidFill>
                <a:effectLst/>
                <a:latin typeface="Source Sans Pro" panose="020B0503030403020204" pitchFamily="34" charset="0"/>
              </a:rPr>
              <a:t>  After an integration period, a second surgery is required to reflect the mucosa and place a healing </a:t>
            </a:r>
            <a:r>
              <a:rPr lang="en-US" b="0" i="0" dirty="0">
                <a:solidFill>
                  <a:srgbClr val="3B3835"/>
                </a:solidFill>
                <a:effectLst/>
                <a:latin typeface="Source Sans Pro" panose="020B0503030403020204" pitchFamily="34" charset="0"/>
              </a:rPr>
              <a:t>abutment.</a:t>
            </a:r>
            <a:endParaRPr lang="en-US" dirty="0"/>
          </a:p>
        </p:txBody>
      </p:sp>
      <p:sp>
        <p:nvSpPr>
          <p:cNvPr id="5" name="TextBox 4">
            <a:extLst>
              <a:ext uri="{FF2B5EF4-FFF2-40B4-BE49-F238E27FC236}">
                <a16:creationId xmlns:a16="http://schemas.microsoft.com/office/drawing/2014/main" id="{58816805-2279-937C-F0D2-C608EB049FB2}"/>
              </a:ext>
            </a:extLst>
          </p:cNvPr>
          <p:cNvSpPr txBox="1"/>
          <p:nvPr/>
        </p:nvSpPr>
        <p:spPr>
          <a:xfrm>
            <a:off x="1646772" y="3429000"/>
            <a:ext cx="8243147" cy="1938992"/>
          </a:xfrm>
          <a:prstGeom prst="rect">
            <a:avLst/>
          </a:prstGeom>
          <a:noFill/>
        </p:spPr>
        <p:txBody>
          <a:bodyPr wrap="square">
            <a:spAutoFit/>
          </a:bodyPr>
          <a:lstStyle/>
          <a:p>
            <a:r>
              <a:rPr lang="en-GB" sz="2000" b="0" i="0" dirty="0">
                <a:solidFill>
                  <a:srgbClr val="3B3835"/>
                </a:solidFill>
                <a:effectLst/>
                <a:latin typeface="Source Sans Pro" panose="020B0503030403020204" pitchFamily="34" charset="0"/>
              </a:rPr>
              <a:t> In the early stages</a:t>
            </a:r>
            <a:r>
              <a:rPr lang="en-US" sz="2000" b="0" i="0" dirty="0">
                <a:solidFill>
                  <a:srgbClr val="3B3835"/>
                </a:solidFill>
                <a:effectLst/>
                <a:latin typeface="Source Sans Pro" panose="020B0503030403020204" pitchFamily="34" charset="0"/>
              </a:rPr>
              <a:t>   </a:t>
            </a:r>
            <a:r>
              <a:rPr lang="en-GB" sz="2000" b="0" i="0" dirty="0">
                <a:solidFill>
                  <a:srgbClr val="3B3835"/>
                </a:solidFill>
                <a:effectLst/>
                <a:latin typeface="Source Sans Pro" panose="020B0503030403020204" pitchFamily="34" charset="0"/>
              </a:rPr>
              <a:t> of implant development (1970−1990), implant systems used a two-stage</a:t>
            </a:r>
            <a:r>
              <a:rPr lang="en-US" sz="2000" b="0" i="0" dirty="0">
                <a:solidFill>
                  <a:srgbClr val="3B3835"/>
                </a:solidFill>
                <a:effectLst/>
                <a:latin typeface="Source Sans Pro" panose="020B0503030403020204" pitchFamily="34" charset="0"/>
              </a:rPr>
              <a:t>  </a:t>
            </a:r>
            <a:r>
              <a:rPr lang="en-GB" sz="2000" b="0" i="0" dirty="0">
                <a:solidFill>
                  <a:srgbClr val="3B3835"/>
                </a:solidFill>
                <a:effectLst/>
                <a:latin typeface="Source Sans Pro" panose="020B0503030403020204" pitchFamily="34" charset="0"/>
              </a:rPr>
              <a:t> approach, believing that it improved the odds of initial implant survival. </a:t>
            </a:r>
            <a:r>
              <a:rPr lang="en-US" sz="2000" b="0" i="0" dirty="0">
                <a:solidFill>
                  <a:srgbClr val="3B3835"/>
                </a:solidFill>
                <a:effectLst/>
                <a:latin typeface="Source Sans Pro" panose="020B0503030403020204" pitchFamily="34" charset="0"/>
              </a:rPr>
              <a:t>  </a:t>
            </a:r>
          </a:p>
          <a:p>
            <a:endParaRPr lang="en-US" sz="2000">
              <a:solidFill>
                <a:srgbClr val="3B3835"/>
              </a:solidFill>
              <a:latin typeface="Source Sans Pro" panose="020B0503030403020204" pitchFamily="34" charset="0"/>
            </a:endParaRPr>
          </a:p>
          <a:p>
            <a:r>
              <a:rPr lang="en-GB" sz="2000" b="0" i="0">
                <a:solidFill>
                  <a:srgbClr val="3B3835"/>
                </a:solidFill>
                <a:effectLst/>
                <a:latin typeface="Source Sans Pro" panose="020B0503030403020204" pitchFamily="34" charset="0"/>
              </a:rPr>
              <a:t>Subsequent </a:t>
            </a:r>
            <a:r>
              <a:rPr lang="en-GB" sz="2000" b="0" i="0" dirty="0">
                <a:solidFill>
                  <a:srgbClr val="3B3835"/>
                </a:solidFill>
                <a:effectLst/>
                <a:latin typeface="Source Sans Pro" panose="020B0503030403020204" pitchFamily="34" charset="0"/>
              </a:rPr>
              <a:t>research suggests that no difference in implant survival existed between one-stage and two-stage surgeries</a:t>
            </a:r>
            <a:endParaRPr lang="en-US" sz="2000" dirty="0"/>
          </a:p>
        </p:txBody>
      </p:sp>
    </p:spTree>
    <p:extLst>
      <p:ext uri="{BB962C8B-B14F-4D97-AF65-F5344CB8AC3E}">
        <p14:creationId xmlns:p14="http://schemas.microsoft.com/office/powerpoint/2010/main" val="13077766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3BD71-02A7-EE13-D267-D51B4D472242}"/>
              </a:ext>
            </a:extLst>
          </p:cNvPr>
          <p:cNvSpPr>
            <a:spLocks noGrp="1"/>
          </p:cNvSpPr>
          <p:nvPr>
            <p:ph type="title"/>
          </p:nvPr>
        </p:nvSpPr>
        <p:spPr>
          <a:xfrm>
            <a:off x="1451577" y="155087"/>
            <a:ext cx="9603275" cy="1049235"/>
          </a:xfrm>
        </p:spPr>
        <p:txBody>
          <a:bodyPr/>
          <a:lstStyle/>
          <a:p>
            <a:endParaRPr lang="en-US"/>
          </a:p>
        </p:txBody>
      </p:sp>
      <p:sp>
        <p:nvSpPr>
          <p:cNvPr id="3" name="Content Placeholder 2">
            <a:extLst>
              <a:ext uri="{FF2B5EF4-FFF2-40B4-BE49-F238E27FC236}">
                <a16:creationId xmlns:a16="http://schemas.microsoft.com/office/drawing/2014/main" id="{E28EBF04-F733-F8F2-BD34-91EC71E33B4B}"/>
              </a:ext>
            </a:extLst>
          </p:cNvPr>
          <p:cNvSpPr>
            <a:spLocks noGrp="1"/>
          </p:cNvSpPr>
          <p:nvPr>
            <p:ph idx="1"/>
          </p:nvPr>
        </p:nvSpPr>
        <p:spPr>
          <a:xfrm>
            <a:off x="1354105" y="2145181"/>
            <a:ext cx="9798217" cy="3722176"/>
          </a:xfrm>
        </p:spPr>
        <p:txBody>
          <a:bodyPr>
            <a:normAutofit/>
          </a:bodyPr>
          <a:lstStyle/>
          <a:p>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 When tissue is deficient or mutilated by the loss of teeth, implants are placed and allowed to </a:t>
            </a:r>
            <a:r>
              <a:rPr lang="en-GB" b="0" i="0" dirty="0" err="1">
                <a:solidFill>
                  <a:srgbClr val="3B3835"/>
                </a:solidFill>
                <a:effectLst/>
                <a:latin typeface="Source Sans Pro" panose="020B0503030403020204" pitchFamily="34" charset="0"/>
              </a:rPr>
              <a:t>osseointegrate</a:t>
            </a:r>
            <a:r>
              <a:rPr lang="en-GB" b="0" i="0" dirty="0">
                <a:solidFill>
                  <a:srgbClr val="3B3835"/>
                </a:solidFill>
                <a:effectLst/>
                <a:latin typeface="Source Sans Pro" panose="020B0503030403020204" pitchFamily="34" charset="0"/>
              </a:rPr>
              <a:t>, then the gingiva is surgically moved around the healing abutments.</a:t>
            </a:r>
            <a:endParaRPr lang="en-US" b="0" i="0" dirty="0">
              <a:solidFill>
                <a:srgbClr val="3B3835"/>
              </a:solidFill>
              <a:effectLst/>
              <a:latin typeface="Source Sans Pro" panose="020B0503030403020204" pitchFamily="34" charset="0"/>
            </a:endParaRPr>
          </a:p>
          <a:p>
            <a:r>
              <a:rPr lang="en-GB" b="0" i="0" dirty="0">
                <a:solidFill>
                  <a:srgbClr val="3B3835"/>
                </a:solidFill>
                <a:effectLst/>
                <a:latin typeface="Source Sans Pro" panose="020B0503030403020204" pitchFamily="34" charset="0"/>
              </a:rPr>
              <a:t>  The down-side of a two-stage technique is the need for additional surgery and compromise of circulation to the tissue due to repeated surgeries.</a:t>
            </a:r>
            <a:endParaRPr lang="en-US" dirty="0"/>
          </a:p>
        </p:txBody>
      </p:sp>
    </p:spTree>
    <p:extLst>
      <p:ext uri="{BB962C8B-B14F-4D97-AF65-F5344CB8AC3E}">
        <p14:creationId xmlns:p14="http://schemas.microsoft.com/office/powerpoint/2010/main" val="20050348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97FC2-E5DE-30F1-84A0-51FFD7EFF1F8}"/>
              </a:ext>
            </a:extLst>
          </p:cNvPr>
          <p:cNvSpPr>
            <a:spLocks noGrp="1"/>
          </p:cNvSpPr>
          <p:nvPr>
            <p:ph type="title"/>
          </p:nvPr>
        </p:nvSpPr>
        <p:spPr>
          <a:xfrm>
            <a:off x="1451579" y="867037"/>
            <a:ext cx="9603275" cy="1049235"/>
          </a:xfrm>
        </p:spPr>
        <p:txBody>
          <a:bodyPr>
            <a:normAutofit/>
          </a:bodyPr>
          <a:lstStyle/>
          <a:p>
            <a:r>
              <a:rPr lang="en-US" sz="3600" dirty="0">
                <a:solidFill>
                  <a:schemeClr val="accent3">
                    <a:lumMod val="50000"/>
                  </a:schemeClr>
                </a:solidFill>
              </a:rPr>
              <a:t>HEALING AFTER IMPLANT PLACEMENT</a:t>
            </a:r>
          </a:p>
        </p:txBody>
      </p:sp>
      <p:sp>
        <p:nvSpPr>
          <p:cNvPr id="3" name="Content Placeholder 2">
            <a:extLst>
              <a:ext uri="{FF2B5EF4-FFF2-40B4-BE49-F238E27FC236}">
                <a16:creationId xmlns:a16="http://schemas.microsoft.com/office/drawing/2014/main" id="{0108DD20-F0CB-F9E5-6978-5E1F7B3FACB3}"/>
              </a:ext>
            </a:extLst>
          </p:cNvPr>
          <p:cNvSpPr>
            <a:spLocks noGrp="1"/>
          </p:cNvSpPr>
          <p:nvPr>
            <p:ph idx="1"/>
          </p:nvPr>
        </p:nvSpPr>
        <p:spPr>
          <a:xfrm>
            <a:off x="1451579" y="1916272"/>
            <a:ext cx="9603275" cy="3450613"/>
          </a:xfrm>
        </p:spPr>
        <p:txBody>
          <a:bodyPr>
            <a:normAutofit/>
          </a:bodyPr>
          <a:lstStyle/>
          <a:p>
            <a:pPr marL="0" indent="0">
              <a:buNone/>
            </a:pPr>
            <a:r>
              <a:rPr lang="en-US" sz="3200" dirty="0"/>
              <a:t>The </a:t>
            </a:r>
            <a:r>
              <a:rPr lang="en-US" sz="3200" dirty="0" err="1"/>
              <a:t>osseointegration</a:t>
            </a:r>
            <a:r>
              <a:rPr lang="en-US" sz="3200" dirty="0"/>
              <a:t> process observed after implant insertion can be compared to bone fracture healing.</a:t>
            </a:r>
          </a:p>
          <a:p>
            <a:r>
              <a:rPr lang="en-US" sz="3200" dirty="0"/>
              <a:t>Initially, blood is present between the fixture and bone, then blood clot forms.</a:t>
            </a:r>
          </a:p>
        </p:txBody>
      </p:sp>
    </p:spTree>
    <p:extLst>
      <p:ext uri="{BB962C8B-B14F-4D97-AF65-F5344CB8AC3E}">
        <p14:creationId xmlns:p14="http://schemas.microsoft.com/office/powerpoint/2010/main" val="4818652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244F7-3B12-C461-F5DC-DDFB50B3EFA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6D926D3-0990-3268-4AA4-BEF3D67E65B9}"/>
              </a:ext>
            </a:extLst>
          </p:cNvPr>
          <p:cNvSpPr>
            <a:spLocks noGrp="1"/>
          </p:cNvSpPr>
          <p:nvPr>
            <p:ph idx="1"/>
          </p:nvPr>
        </p:nvSpPr>
        <p:spPr/>
        <p:txBody>
          <a:bodyPr>
            <a:normAutofit/>
          </a:bodyPr>
          <a:lstStyle/>
          <a:p>
            <a:r>
              <a:rPr lang="en-US" sz="2800" dirty="0"/>
              <a:t>Extracellular matrix proteins, such as </a:t>
            </a:r>
            <a:r>
              <a:rPr lang="en-US" sz="2800" dirty="0" err="1"/>
              <a:t>osteocalcin</a:t>
            </a:r>
            <a:r>
              <a:rPr lang="en-US" sz="2800" dirty="0"/>
              <a:t> modulate apatite crystal growth and growth factors such as platelet derived growth factor (PDGF) and transforming growth factor beta (TGF-b) are activated which helps in the proliferation of osteoblast</a:t>
            </a:r>
          </a:p>
        </p:txBody>
      </p:sp>
    </p:spTree>
    <p:extLst>
      <p:ext uri="{BB962C8B-B14F-4D97-AF65-F5344CB8AC3E}">
        <p14:creationId xmlns:p14="http://schemas.microsoft.com/office/powerpoint/2010/main" val="23505889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F578C-E55C-3CDF-9DFD-222E02F173E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B49553-0808-AC6E-FCFC-15D5744CCDB3}"/>
              </a:ext>
            </a:extLst>
          </p:cNvPr>
          <p:cNvSpPr>
            <a:spLocks noGrp="1"/>
          </p:cNvSpPr>
          <p:nvPr>
            <p:ph idx="1"/>
          </p:nvPr>
        </p:nvSpPr>
        <p:spPr>
          <a:xfrm>
            <a:off x="1137146" y="1329136"/>
            <a:ext cx="9603275" cy="3450613"/>
          </a:xfrm>
        </p:spPr>
        <p:txBody>
          <a:bodyPr>
            <a:noAutofit/>
          </a:bodyPr>
          <a:lstStyle/>
          <a:p>
            <a:pPr marL="0" indent="0">
              <a:buNone/>
            </a:pPr>
            <a:endParaRPr lang="en-US" sz="2800" b="0" i="0" dirty="0">
              <a:solidFill>
                <a:srgbClr val="3B3835"/>
              </a:solidFill>
              <a:effectLst/>
              <a:latin typeface="Source Sans Pro" panose="020B0503030403020204" pitchFamily="34" charset="0"/>
            </a:endParaRPr>
          </a:p>
          <a:p>
            <a:r>
              <a:rPr lang="en-US" sz="2800" dirty="0"/>
              <a:t>Woven bone is quickly formed in the gap between the implant and the bone, it grows fast up to 100 </a:t>
            </a:r>
            <a:r>
              <a:rPr lang="el-GR" sz="2800" dirty="0"/>
              <a:t>μ</a:t>
            </a:r>
            <a:r>
              <a:rPr lang="en-US" sz="2800" dirty="0"/>
              <a:t>m per day in all directions.      </a:t>
            </a:r>
          </a:p>
          <a:p>
            <a:r>
              <a:rPr lang="en-US" sz="2800" dirty="0"/>
              <a:t>Characterized by a random orientation of its collagen fibrils, high cellularity, and limited degree of mineralization, the biomechanical capacity of woven bone is poor.</a:t>
            </a:r>
          </a:p>
        </p:txBody>
      </p:sp>
    </p:spTree>
    <p:extLst>
      <p:ext uri="{BB962C8B-B14F-4D97-AF65-F5344CB8AC3E}">
        <p14:creationId xmlns:p14="http://schemas.microsoft.com/office/powerpoint/2010/main" val="2671678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2269F-10F5-852B-4D50-5963B83726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24B880-0FDC-4B01-2D3C-CE89F0099C75}"/>
              </a:ext>
            </a:extLst>
          </p:cNvPr>
          <p:cNvSpPr>
            <a:spLocks noGrp="1"/>
          </p:cNvSpPr>
          <p:nvPr>
            <p:ph idx="1"/>
          </p:nvPr>
        </p:nvSpPr>
        <p:spPr>
          <a:xfrm>
            <a:off x="1137146" y="1703693"/>
            <a:ext cx="9603275" cy="3450613"/>
          </a:xfrm>
        </p:spPr>
        <p:txBody>
          <a:bodyPr>
            <a:noAutofit/>
          </a:bodyPr>
          <a:lstStyle/>
          <a:p>
            <a:r>
              <a:rPr lang="en-US" sz="3200" dirty="0"/>
              <a:t>Woven bone is progressively replaced by lamellar bone with organized, parallel layers of collagen fibrils and dense </a:t>
            </a:r>
            <a:r>
              <a:rPr lang="en-US" sz="3200" dirty="0" err="1"/>
              <a:t>mineralizationContrary</a:t>
            </a:r>
            <a:r>
              <a:rPr lang="en-US" sz="3200" dirty="0"/>
              <a:t> to the fast-growing woven bone, lamellar bone formation occurs at a slow pace.</a:t>
            </a:r>
          </a:p>
          <a:p>
            <a:r>
              <a:rPr lang="en-US" sz="3200" dirty="0"/>
              <a:t>After 18 months of healing, a steady state is reached where lamellar bone is continuously</a:t>
            </a:r>
          </a:p>
        </p:txBody>
      </p:sp>
    </p:spTree>
    <p:extLst>
      <p:ext uri="{BB962C8B-B14F-4D97-AF65-F5344CB8AC3E}">
        <p14:creationId xmlns:p14="http://schemas.microsoft.com/office/powerpoint/2010/main" val="21515963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71DF3-E3C9-CC55-9550-712973BF6610}"/>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4EA7B3E5-C2F2-7361-EC20-A11EAB73AA8F}"/>
              </a:ext>
            </a:extLst>
          </p:cNvPr>
          <p:cNvPicPr>
            <a:picLocks noGrp="1" noChangeAspect="1"/>
          </p:cNvPicPr>
          <p:nvPr>
            <p:ph idx="1"/>
          </p:nvPr>
        </p:nvPicPr>
        <p:blipFill>
          <a:blip r:embed="rId2"/>
          <a:stretch>
            <a:fillRect/>
          </a:stretch>
        </p:blipFill>
        <p:spPr>
          <a:xfrm>
            <a:off x="1638136" y="0"/>
            <a:ext cx="10422739" cy="6136558"/>
          </a:xfrm>
        </p:spPr>
      </p:pic>
    </p:spTree>
    <p:extLst>
      <p:ext uri="{BB962C8B-B14F-4D97-AF65-F5344CB8AC3E}">
        <p14:creationId xmlns:p14="http://schemas.microsoft.com/office/powerpoint/2010/main" val="7971286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68CD-8CB4-7BB0-0DB3-9FDD489AD9DD}"/>
              </a:ext>
            </a:extLst>
          </p:cNvPr>
          <p:cNvSpPr>
            <a:spLocks noGrp="1"/>
          </p:cNvSpPr>
          <p:nvPr>
            <p:ph type="title"/>
          </p:nvPr>
        </p:nvSpPr>
        <p:spPr/>
        <p:txBody>
          <a:bodyPr/>
          <a:lstStyle/>
          <a:p>
            <a:r>
              <a:rPr lang="en-US" b="1" dirty="0">
                <a:solidFill>
                  <a:srgbClr val="FF0000"/>
                </a:solidFill>
              </a:rPr>
              <a:t>Types</a:t>
            </a:r>
            <a:r>
              <a:rPr lang="en-US" dirty="0">
                <a:solidFill>
                  <a:srgbClr val="FF0000"/>
                </a:solidFill>
              </a:rPr>
              <a:t> </a:t>
            </a:r>
            <a:r>
              <a:rPr lang="en-US" b="1" dirty="0">
                <a:solidFill>
                  <a:srgbClr val="FF0000"/>
                </a:solidFill>
              </a:rPr>
              <a:t>of</a:t>
            </a:r>
            <a:r>
              <a:rPr lang="en-US" dirty="0">
                <a:solidFill>
                  <a:srgbClr val="FF0000"/>
                </a:solidFill>
              </a:rPr>
              <a:t> </a:t>
            </a:r>
            <a:r>
              <a:rPr lang="en-US" b="1" dirty="0">
                <a:solidFill>
                  <a:srgbClr val="FF0000"/>
                </a:solidFill>
              </a:rPr>
              <a:t>implants</a:t>
            </a:r>
            <a:r>
              <a:rPr lang="en-US" dirty="0">
                <a:solidFill>
                  <a:srgbClr val="FF0000"/>
                </a:solidFill>
              </a:rPr>
              <a:t> </a:t>
            </a:r>
            <a:r>
              <a:rPr lang="en-US" b="1" dirty="0">
                <a:solidFill>
                  <a:srgbClr val="FF0000"/>
                </a:solidFill>
              </a:rPr>
              <a:t>surgical</a:t>
            </a:r>
            <a:r>
              <a:rPr lang="en-US" dirty="0">
                <a:solidFill>
                  <a:srgbClr val="FF0000"/>
                </a:solidFill>
              </a:rPr>
              <a:t> </a:t>
            </a:r>
            <a:r>
              <a:rPr lang="en-US" b="1" dirty="0">
                <a:solidFill>
                  <a:srgbClr val="FF0000"/>
                </a:solidFill>
              </a:rPr>
              <a:t>guides</a:t>
            </a:r>
          </a:p>
        </p:txBody>
      </p:sp>
      <p:sp>
        <p:nvSpPr>
          <p:cNvPr id="3" name="Content Placeholder 2">
            <a:extLst>
              <a:ext uri="{FF2B5EF4-FFF2-40B4-BE49-F238E27FC236}">
                <a16:creationId xmlns:a16="http://schemas.microsoft.com/office/drawing/2014/main" id="{31D4F54B-5796-3935-1CA3-87009E7A0686}"/>
              </a:ext>
            </a:extLst>
          </p:cNvPr>
          <p:cNvSpPr>
            <a:spLocks noGrp="1"/>
          </p:cNvSpPr>
          <p:nvPr>
            <p:ph idx="1"/>
          </p:nvPr>
        </p:nvSpPr>
        <p:spPr/>
        <p:txBody>
          <a:bodyPr>
            <a:noAutofit/>
          </a:bodyPr>
          <a:lstStyle/>
          <a:p>
            <a:r>
              <a:rPr lang="en-US" sz="2400" dirty="0"/>
              <a:t>Surgical guide templates facilitate proper positioning and angulation of the implants in the bone which can decrease clinical and laboratory complications  .</a:t>
            </a:r>
          </a:p>
          <a:p>
            <a:r>
              <a:rPr lang="en-US" sz="2400" dirty="0"/>
              <a:t>There are 3 design concepts which are classified based on the amount of surgical restriction offered by the surgical guide templates </a:t>
            </a:r>
          </a:p>
          <a:p>
            <a:r>
              <a:rPr lang="en-US" sz="2400" dirty="0"/>
              <a:t>(1) </a:t>
            </a:r>
            <a:r>
              <a:rPr lang="en-US" sz="2400" dirty="0" err="1"/>
              <a:t>Nonlimiting</a:t>
            </a:r>
            <a:r>
              <a:rPr lang="en-US" sz="2400" dirty="0"/>
              <a:t> design</a:t>
            </a:r>
          </a:p>
          <a:p>
            <a:r>
              <a:rPr lang="en-US" sz="2400" dirty="0"/>
              <a:t>(2) Partially limiting design</a:t>
            </a:r>
          </a:p>
          <a:p>
            <a:r>
              <a:rPr lang="en-US" sz="2400" dirty="0"/>
              <a:t> (3) Completely limiting design</a:t>
            </a:r>
          </a:p>
        </p:txBody>
      </p:sp>
    </p:spTree>
    <p:extLst>
      <p:ext uri="{BB962C8B-B14F-4D97-AF65-F5344CB8AC3E}">
        <p14:creationId xmlns:p14="http://schemas.microsoft.com/office/powerpoint/2010/main" val="2602910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D307E-3BF5-30A2-0D09-F882AC701AC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BA93940-7C52-0345-F071-2FC2145B3AF2}"/>
              </a:ext>
            </a:extLst>
          </p:cNvPr>
          <p:cNvSpPr>
            <a:spLocks noGrp="1"/>
          </p:cNvSpPr>
          <p:nvPr>
            <p:ph idx="1"/>
          </p:nvPr>
        </p:nvSpPr>
        <p:spPr/>
        <p:txBody>
          <a:bodyPr>
            <a:normAutofit/>
          </a:bodyPr>
          <a:lstStyle/>
          <a:p>
            <a:r>
              <a:rPr lang="en-GB" sz="2800" b="0" i="0" dirty="0">
                <a:solidFill>
                  <a:srgbClr val="3B3835"/>
                </a:solidFill>
                <a:effectLst/>
                <a:latin typeface="Source Sans Pro" panose="020B0503030403020204" pitchFamily="34" charset="0"/>
              </a:rPr>
              <a:t> A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variable</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 amount</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 of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healing time is required for </a:t>
            </a:r>
            <a:r>
              <a:rPr lang="en-GB" sz="2800" b="0" i="0" dirty="0" err="1">
                <a:solidFill>
                  <a:srgbClr val="3B3835"/>
                </a:solidFill>
                <a:effectLst/>
                <a:latin typeface="Source Sans Pro" panose="020B0503030403020204" pitchFamily="34" charset="0"/>
              </a:rPr>
              <a:t>osseointegration</a:t>
            </a:r>
            <a:r>
              <a:rPr lang="en-GB" sz="2800" b="0" i="0" dirty="0">
                <a:solidFill>
                  <a:srgbClr val="3B3835"/>
                </a:solidFill>
                <a:effectLst/>
                <a:latin typeface="Source Sans Pro" panose="020B0503030403020204" pitchFamily="34" charset="0"/>
              </a:rPr>
              <a:t> before either the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dental prosthetic</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 (a tooth, bridge or denture) is attached to the implant or an abutment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is placed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which </a:t>
            </a:r>
            <a:r>
              <a:rPr lang="en-US" sz="2800" b="0" i="0" dirty="0">
                <a:solidFill>
                  <a:srgbClr val="3B3835"/>
                </a:solidFill>
                <a:effectLst/>
                <a:latin typeface="Source Sans Pro" panose="020B0503030403020204" pitchFamily="34" charset="0"/>
              </a:rPr>
              <a:t>   </a:t>
            </a:r>
            <a:r>
              <a:rPr lang="en-GB" sz="2800" b="0" i="0" dirty="0">
                <a:solidFill>
                  <a:srgbClr val="3B3835"/>
                </a:solidFill>
                <a:effectLst/>
                <a:latin typeface="Source Sans Pro" panose="020B0503030403020204" pitchFamily="34" charset="0"/>
              </a:rPr>
              <a:t>will hold a dental prosthetic.</a:t>
            </a:r>
            <a:endParaRPr lang="en-US" sz="2800" dirty="0"/>
          </a:p>
        </p:txBody>
      </p:sp>
    </p:spTree>
    <p:extLst>
      <p:ext uri="{BB962C8B-B14F-4D97-AF65-F5344CB8AC3E}">
        <p14:creationId xmlns:p14="http://schemas.microsoft.com/office/powerpoint/2010/main" val="35893501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B8AF8-D542-D768-1735-3D44C443D3B9}"/>
              </a:ext>
            </a:extLst>
          </p:cNvPr>
          <p:cNvSpPr>
            <a:spLocks noGrp="1"/>
          </p:cNvSpPr>
          <p:nvPr>
            <p:ph type="title"/>
          </p:nvPr>
        </p:nvSpPr>
        <p:spPr/>
        <p:txBody>
          <a:bodyPr/>
          <a:lstStyle/>
          <a:p>
            <a:r>
              <a:rPr lang="en-US" b="1" dirty="0" err="1"/>
              <a:t>Nonlimiting</a:t>
            </a:r>
            <a:r>
              <a:rPr lang="en-US" dirty="0"/>
              <a:t> </a:t>
            </a:r>
            <a:r>
              <a:rPr lang="en-US" b="1" dirty="0"/>
              <a:t>design</a:t>
            </a:r>
          </a:p>
        </p:txBody>
      </p:sp>
      <p:sp>
        <p:nvSpPr>
          <p:cNvPr id="3" name="Content Placeholder 2">
            <a:extLst>
              <a:ext uri="{FF2B5EF4-FFF2-40B4-BE49-F238E27FC236}">
                <a16:creationId xmlns:a16="http://schemas.microsoft.com/office/drawing/2014/main" id="{EF333D04-E123-143C-2DA9-8D898F00EC72}"/>
              </a:ext>
            </a:extLst>
          </p:cNvPr>
          <p:cNvSpPr>
            <a:spLocks noGrp="1"/>
          </p:cNvSpPr>
          <p:nvPr>
            <p:ph idx="1"/>
          </p:nvPr>
        </p:nvSpPr>
        <p:spPr>
          <a:xfrm rot="10800000" flipV="1">
            <a:off x="-2203796" y="2727613"/>
            <a:ext cx="7659022" cy="2276633"/>
          </a:xfrm>
        </p:spPr>
        <p:txBody>
          <a:bodyPr>
            <a:normAutofit fontScale="25000" lnSpcReduction="20000"/>
          </a:bodyPr>
          <a:lstStyle/>
          <a:p>
            <a:pPr lvl="8"/>
            <a:r>
              <a:rPr lang="en-US" sz="11200" dirty="0"/>
              <a:t>It only provide an indication to the surgeon as to where the proposed prosthesis is in relation to the selected implant site.</a:t>
            </a:r>
          </a:p>
          <a:p>
            <a:endParaRPr lang="en-US" sz="2800" dirty="0"/>
          </a:p>
        </p:txBody>
      </p:sp>
      <p:pic>
        <p:nvPicPr>
          <p:cNvPr id="4" name="Picture 4">
            <a:extLst>
              <a:ext uri="{FF2B5EF4-FFF2-40B4-BE49-F238E27FC236}">
                <a16:creationId xmlns:a16="http://schemas.microsoft.com/office/drawing/2014/main" id="{2A771E35-6765-7664-4239-58CB5146B3F8}"/>
              </a:ext>
            </a:extLst>
          </p:cNvPr>
          <p:cNvPicPr>
            <a:picLocks noChangeAspect="1"/>
          </p:cNvPicPr>
          <p:nvPr/>
        </p:nvPicPr>
        <p:blipFill>
          <a:blip r:embed="rId2"/>
          <a:stretch>
            <a:fillRect/>
          </a:stretch>
        </p:blipFill>
        <p:spPr>
          <a:xfrm>
            <a:off x="6559880" y="2053389"/>
            <a:ext cx="4929868" cy="3439443"/>
          </a:xfrm>
          <a:prstGeom prst="rect">
            <a:avLst/>
          </a:prstGeom>
        </p:spPr>
      </p:pic>
    </p:spTree>
    <p:extLst>
      <p:ext uri="{BB962C8B-B14F-4D97-AF65-F5344CB8AC3E}">
        <p14:creationId xmlns:p14="http://schemas.microsoft.com/office/powerpoint/2010/main" val="608191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06914-470F-5F57-B47D-644876C9956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2CE3A92-83A8-DDE9-C668-E803745FC623}"/>
              </a:ext>
            </a:extLst>
          </p:cNvPr>
          <p:cNvSpPr>
            <a:spLocks noGrp="1"/>
          </p:cNvSpPr>
          <p:nvPr>
            <p:ph idx="1"/>
          </p:nvPr>
        </p:nvSpPr>
        <p:spPr/>
        <p:txBody>
          <a:bodyPr>
            <a:normAutofit/>
          </a:bodyPr>
          <a:lstStyle/>
          <a:p>
            <a:r>
              <a:rPr lang="en-US" sz="3600" dirty="0"/>
              <a:t>This design indicates the position of the prosthesis without any emphasis on the angulation of the drill,  thus allowing too much flexibility in the positioning of the implant.</a:t>
            </a:r>
          </a:p>
        </p:txBody>
      </p:sp>
    </p:spTree>
    <p:extLst>
      <p:ext uri="{BB962C8B-B14F-4D97-AF65-F5344CB8AC3E}">
        <p14:creationId xmlns:p14="http://schemas.microsoft.com/office/powerpoint/2010/main" val="5564191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F802A-60A8-0CB7-A065-990D23E60D10}"/>
              </a:ext>
            </a:extLst>
          </p:cNvPr>
          <p:cNvSpPr>
            <a:spLocks noGrp="1"/>
          </p:cNvSpPr>
          <p:nvPr>
            <p:ph type="title"/>
          </p:nvPr>
        </p:nvSpPr>
        <p:spPr/>
        <p:txBody>
          <a:bodyPr/>
          <a:lstStyle/>
          <a:p>
            <a:r>
              <a:rPr lang="en-US" b="1" dirty="0"/>
              <a:t>Partially</a:t>
            </a:r>
            <a:r>
              <a:rPr lang="en-US" dirty="0"/>
              <a:t> </a:t>
            </a:r>
            <a:r>
              <a:rPr lang="en-US" b="1" dirty="0"/>
              <a:t>limiting</a:t>
            </a:r>
            <a:r>
              <a:rPr lang="en-US" dirty="0"/>
              <a:t> </a:t>
            </a:r>
            <a:r>
              <a:rPr lang="en-US" b="1" dirty="0"/>
              <a:t>design</a:t>
            </a:r>
          </a:p>
        </p:txBody>
      </p:sp>
      <p:sp>
        <p:nvSpPr>
          <p:cNvPr id="3" name="Content Placeholder 2">
            <a:extLst>
              <a:ext uri="{FF2B5EF4-FFF2-40B4-BE49-F238E27FC236}">
                <a16:creationId xmlns:a16="http://schemas.microsoft.com/office/drawing/2014/main" id="{2D69D5F8-74A9-C975-CA9D-1128698FB0A2}"/>
              </a:ext>
            </a:extLst>
          </p:cNvPr>
          <p:cNvSpPr>
            <a:spLocks noGrp="1"/>
          </p:cNvSpPr>
          <p:nvPr>
            <p:ph idx="1"/>
          </p:nvPr>
        </p:nvSpPr>
        <p:spPr>
          <a:xfrm>
            <a:off x="1090255" y="2602868"/>
            <a:ext cx="9603275" cy="3450613"/>
          </a:xfrm>
        </p:spPr>
        <p:txBody>
          <a:bodyPr>
            <a:normAutofit/>
          </a:bodyPr>
          <a:lstStyle/>
          <a:p>
            <a:r>
              <a:rPr lang="en-US" sz="2800" dirty="0"/>
              <a:t>The first drill used for the osteotomy is directed using the surgical guide, and the remainder of the osteotomy and implant placement is then finished freehand by the surgeon </a:t>
            </a:r>
          </a:p>
          <a:p>
            <a:endParaRPr lang="en-US" sz="2800" dirty="0"/>
          </a:p>
        </p:txBody>
      </p:sp>
    </p:spTree>
    <p:extLst>
      <p:ext uri="{BB962C8B-B14F-4D97-AF65-F5344CB8AC3E}">
        <p14:creationId xmlns:p14="http://schemas.microsoft.com/office/powerpoint/2010/main" val="24378293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90B18-3D1A-F85D-217A-B88B6246493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E12372D-89F9-139E-34BE-025870A97654}"/>
              </a:ext>
            </a:extLst>
          </p:cNvPr>
          <p:cNvSpPr>
            <a:spLocks noGrp="1"/>
          </p:cNvSpPr>
          <p:nvPr>
            <p:ph idx="1"/>
          </p:nvPr>
        </p:nvSpPr>
        <p:spPr/>
        <p:txBody>
          <a:bodyPr>
            <a:normAutofit/>
          </a:bodyPr>
          <a:lstStyle/>
          <a:p>
            <a:r>
              <a:rPr lang="en-US" sz="3200" dirty="0"/>
              <a:t>Techniques based on this design concept involve fabrication of a radiographic template, which is then converted into a surgical guide template following radiographic evaluation. </a:t>
            </a:r>
          </a:p>
        </p:txBody>
      </p:sp>
    </p:spTree>
    <p:extLst>
      <p:ext uri="{BB962C8B-B14F-4D97-AF65-F5344CB8AC3E}">
        <p14:creationId xmlns:p14="http://schemas.microsoft.com/office/powerpoint/2010/main" val="27020193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C6726-A1C8-BF99-5B19-FA619812DE55}"/>
              </a:ext>
            </a:extLst>
          </p:cNvPr>
          <p:cNvSpPr>
            <a:spLocks noGrp="1"/>
          </p:cNvSpPr>
          <p:nvPr>
            <p:ph type="title"/>
          </p:nvPr>
        </p:nvSpPr>
        <p:spPr/>
        <p:txBody>
          <a:bodyPr/>
          <a:lstStyle/>
          <a:p>
            <a:r>
              <a:rPr lang="en-US" b="1" dirty="0"/>
              <a:t>Completely</a:t>
            </a:r>
            <a:r>
              <a:rPr lang="en-US" dirty="0"/>
              <a:t> </a:t>
            </a:r>
            <a:r>
              <a:rPr lang="en-US" b="1" dirty="0"/>
              <a:t>limiting</a:t>
            </a:r>
            <a:r>
              <a:rPr lang="en-US" dirty="0"/>
              <a:t> </a:t>
            </a:r>
            <a:r>
              <a:rPr lang="en-US" b="1" dirty="0"/>
              <a:t>design</a:t>
            </a:r>
          </a:p>
        </p:txBody>
      </p:sp>
      <p:sp>
        <p:nvSpPr>
          <p:cNvPr id="3" name="Content Placeholder 2">
            <a:extLst>
              <a:ext uri="{FF2B5EF4-FFF2-40B4-BE49-F238E27FC236}">
                <a16:creationId xmlns:a16="http://schemas.microsoft.com/office/drawing/2014/main" id="{1F76BA0F-8FE4-82EE-DF5A-F597AE620D74}"/>
              </a:ext>
            </a:extLst>
          </p:cNvPr>
          <p:cNvSpPr>
            <a:spLocks noGrp="1"/>
          </p:cNvSpPr>
          <p:nvPr>
            <p:ph idx="1"/>
          </p:nvPr>
        </p:nvSpPr>
        <p:spPr>
          <a:xfrm>
            <a:off x="1294362" y="2602868"/>
            <a:ext cx="9603275" cy="3450613"/>
          </a:xfrm>
        </p:spPr>
        <p:txBody>
          <a:bodyPr>
            <a:normAutofit/>
          </a:bodyPr>
          <a:lstStyle/>
          <a:p>
            <a:r>
              <a:rPr lang="en-US" sz="2800" dirty="0"/>
              <a:t>Restricts all of the instruments used for the osteotomy in a </a:t>
            </a:r>
            <a:r>
              <a:rPr lang="en-US" sz="2800" dirty="0" err="1"/>
              <a:t>buccolingual</a:t>
            </a:r>
            <a:r>
              <a:rPr lang="en-US" sz="2800" dirty="0"/>
              <a:t> and </a:t>
            </a:r>
            <a:r>
              <a:rPr lang="en-US" sz="2800" dirty="0" err="1"/>
              <a:t>mesiodistal</a:t>
            </a:r>
            <a:r>
              <a:rPr lang="en-US" sz="2800" dirty="0"/>
              <a:t> plane</a:t>
            </a:r>
          </a:p>
          <a:p>
            <a:r>
              <a:rPr lang="en-US" sz="2800" dirty="0"/>
              <a:t>The addition of drill stops limits the depth of the preparation</a:t>
            </a:r>
          </a:p>
        </p:txBody>
      </p:sp>
    </p:spTree>
    <p:extLst>
      <p:ext uri="{BB962C8B-B14F-4D97-AF65-F5344CB8AC3E}">
        <p14:creationId xmlns:p14="http://schemas.microsoft.com/office/powerpoint/2010/main" val="21221563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2BCEC-191F-2A48-E71D-29A8F5A62B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485CAD6-DCCA-70E6-47CD-4549C5DFC19A}"/>
              </a:ext>
            </a:extLst>
          </p:cNvPr>
          <p:cNvSpPr>
            <a:spLocks noGrp="1"/>
          </p:cNvSpPr>
          <p:nvPr>
            <p:ph idx="1"/>
          </p:nvPr>
        </p:nvSpPr>
        <p:spPr>
          <a:xfrm>
            <a:off x="1451579" y="2653393"/>
            <a:ext cx="10740421" cy="2499491"/>
          </a:xfrm>
        </p:spPr>
        <p:txBody>
          <a:bodyPr>
            <a:normAutofit/>
          </a:bodyPr>
          <a:lstStyle/>
          <a:p>
            <a:r>
              <a:rPr lang="en-US" sz="2800" dirty="0"/>
              <a:t>This includes 2 popular designs </a:t>
            </a:r>
          </a:p>
          <a:p>
            <a:r>
              <a:rPr lang="en-US" sz="2800" dirty="0"/>
              <a:t>: cast-based guided surgical guide and</a:t>
            </a:r>
          </a:p>
          <a:p>
            <a:r>
              <a:rPr lang="en-US" sz="2800" dirty="0"/>
              <a:t> computer- assisted design and manufacturing (CAD/CAM) based surgical guide</a:t>
            </a:r>
          </a:p>
        </p:txBody>
      </p:sp>
    </p:spTree>
    <p:extLst>
      <p:ext uri="{BB962C8B-B14F-4D97-AF65-F5344CB8AC3E}">
        <p14:creationId xmlns:p14="http://schemas.microsoft.com/office/powerpoint/2010/main" val="11744166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15D7-9D29-B15A-913D-C32A3913EE97}"/>
              </a:ext>
            </a:extLst>
          </p:cNvPr>
          <p:cNvSpPr>
            <a:spLocks noGrp="1"/>
          </p:cNvSpPr>
          <p:nvPr>
            <p:ph type="title"/>
          </p:nvPr>
        </p:nvSpPr>
        <p:spPr>
          <a:xfrm>
            <a:off x="1451579" y="1076201"/>
            <a:ext cx="9603275" cy="777553"/>
          </a:xfrm>
        </p:spPr>
        <p:txBody>
          <a:bodyPr>
            <a:normAutofit fontScale="90000"/>
          </a:bodyPr>
          <a:lstStyle/>
          <a:p>
            <a:r>
              <a:rPr lang="en-US" b="1" dirty="0">
                <a:solidFill>
                  <a:schemeClr val="accent3">
                    <a:lumMod val="50000"/>
                  </a:schemeClr>
                </a:solidFill>
              </a:rPr>
              <a:t>IMPLANT RELATED COMPLIATION AND FAILURE</a:t>
            </a:r>
          </a:p>
        </p:txBody>
      </p:sp>
      <p:sp>
        <p:nvSpPr>
          <p:cNvPr id="3" name="Content Placeholder 2">
            <a:extLst>
              <a:ext uri="{FF2B5EF4-FFF2-40B4-BE49-F238E27FC236}">
                <a16:creationId xmlns:a16="http://schemas.microsoft.com/office/drawing/2014/main" id="{21DFA33A-E927-99F5-A999-319851CD6828}"/>
              </a:ext>
            </a:extLst>
          </p:cNvPr>
          <p:cNvSpPr>
            <a:spLocks noGrp="1"/>
          </p:cNvSpPr>
          <p:nvPr>
            <p:ph idx="1"/>
          </p:nvPr>
        </p:nvSpPr>
        <p:spPr/>
        <p:txBody>
          <a:bodyPr>
            <a:normAutofit/>
          </a:bodyPr>
          <a:lstStyle/>
          <a:p>
            <a:r>
              <a:rPr lang="en-US" sz="2800" dirty="0"/>
              <a:t>With the increasing popularity of dental implants, the presence of implant complications has been on the rise  </a:t>
            </a:r>
          </a:p>
          <a:p>
            <a:r>
              <a:rPr lang="en-US" sz="2800" dirty="0"/>
              <a:t>Generally, implant complications can be classified into four groups:</a:t>
            </a:r>
          </a:p>
        </p:txBody>
      </p:sp>
    </p:spTree>
    <p:extLst>
      <p:ext uri="{BB962C8B-B14F-4D97-AF65-F5344CB8AC3E}">
        <p14:creationId xmlns:p14="http://schemas.microsoft.com/office/powerpoint/2010/main" val="30956059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BFE31-0721-DC29-539A-AE515793547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E0C81AD-AC7F-853C-486D-8548F9FFCE5A}"/>
              </a:ext>
            </a:extLst>
          </p:cNvPr>
          <p:cNvSpPr>
            <a:spLocks noGrp="1"/>
          </p:cNvSpPr>
          <p:nvPr>
            <p:ph idx="1"/>
          </p:nvPr>
        </p:nvSpPr>
        <p:spPr>
          <a:xfrm>
            <a:off x="1451579" y="1887153"/>
            <a:ext cx="9603275" cy="3450613"/>
          </a:xfrm>
        </p:spPr>
        <p:txBody>
          <a:bodyPr>
            <a:normAutofit/>
          </a:bodyPr>
          <a:lstStyle/>
          <a:p>
            <a:r>
              <a:rPr lang="en-US" sz="2800" dirty="0"/>
              <a:t>1. Surgical</a:t>
            </a:r>
          </a:p>
          <a:p>
            <a:r>
              <a:rPr lang="en-US" sz="2800" dirty="0"/>
              <a:t>2. Biological</a:t>
            </a:r>
          </a:p>
          <a:p>
            <a:r>
              <a:rPr lang="en-US" sz="2800" dirty="0"/>
              <a:t>3. Technical or Mechanical</a:t>
            </a:r>
          </a:p>
          <a:p>
            <a:r>
              <a:rPr lang="en-US" sz="2800" dirty="0"/>
              <a:t>4. Esthetic and Phonetics</a:t>
            </a:r>
          </a:p>
        </p:txBody>
      </p:sp>
    </p:spTree>
    <p:extLst>
      <p:ext uri="{BB962C8B-B14F-4D97-AF65-F5344CB8AC3E}">
        <p14:creationId xmlns:p14="http://schemas.microsoft.com/office/powerpoint/2010/main" val="1137667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31453-BB89-5821-5367-5B34F2F450F6}"/>
              </a:ext>
            </a:extLst>
          </p:cNvPr>
          <p:cNvSpPr>
            <a:spLocks noGrp="1"/>
          </p:cNvSpPr>
          <p:nvPr>
            <p:ph type="title"/>
          </p:nvPr>
        </p:nvSpPr>
        <p:spPr/>
        <p:txBody>
          <a:bodyPr/>
          <a:lstStyle/>
          <a:p>
            <a:r>
              <a:rPr lang="en-US" dirty="0"/>
              <a:t>Surgical complications </a:t>
            </a:r>
          </a:p>
        </p:txBody>
      </p:sp>
      <p:sp>
        <p:nvSpPr>
          <p:cNvPr id="6" name="Content Placeholder 5">
            <a:extLst>
              <a:ext uri="{FF2B5EF4-FFF2-40B4-BE49-F238E27FC236}">
                <a16:creationId xmlns:a16="http://schemas.microsoft.com/office/drawing/2014/main" id="{A1CF0F6C-FECF-E556-A62A-E228B70CF7B1}"/>
              </a:ext>
            </a:extLst>
          </p:cNvPr>
          <p:cNvSpPr>
            <a:spLocks noGrp="1"/>
          </p:cNvSpPr>
          <p:nvPr>
            <p:ph idx="1"/>
          </p:nvPr>
        </p:nvSpPr>
        <p:spPr/>
        <p:txBody>
          <a:bodyPr/>
          <a:lstStyle/>
          <a:p>
            <a:r>
              <a:rPr lang="en-US" dirty="0"/>
              <a:t>. </a:t>
            </a:r>
            <a:r>
              <a:rPr lang="en-US" sz="2800" dirty="0"/>
              <a:t>Hemorrhage and Hematoma</a:t>
            </a:r>
          </a:p>
          <a:p>
            <a:r>
              <a:rPr lang="en-US" sz="2800" dirty="0"/>
              <a:t>• </a:t>
            </a:r>
            <a:r>
              <a:rPr lang="en-US" sz="2800" dirty="0" err="1"/>
              <a:t>Nerosensory</a:t>
            </a:r>
            <a:r>
              <a:rPr lang="en-US" sz="2800" dirty="0"/>
              <a:t> disturbance    </a:t>
            </a:r>
          </a:p>
          <a:p>
            <a:pPr marL="0" indent="0">
              <a:buNone/>
            </a:pPr>
            <a:r>
              <a:rPr lang="en-US" sz="2800" dirty="0"/>
              <a:t>             -hypoesthesia </a:t>
            </a:r>
          </a:p>
          <a:p>
            <a:pPr marL="0" indent="0">
              <a:buNone/>
            </a:pPr>
            <a:r>
              <a:rPr lang="en-US" sz="2800" dirty="0"/>
              <a:t>             – hyperesthesia</a:t>
            </a:r>
          </a:p>
          <a:p>
            <a:r>
              <a:rPr lang="en-US" sz="2800" dirty="0"/>
              <a:t>Damage to adjacent teeth/ Implant malposition</a:t>
            </a:r>
          </a:p>
        </p:txBody>
      </p:sp>
    </p:spTree>
    <p:extLst>
      <p:ext uri="{BB962C8B-B14F-4D97-AF65-F5344CB8AC3E}">
        <p14:creationId xmlns:p14="http://schemas.microsoft.com/office/powerpoint/2010/main" val="18914167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9FAD8-78F0-F4C1-ECDF-993D7C5F4381}"/>
              </a:ext>
            </a:extLst>
          </p:cNvPr>
          <p:cNvSpPr>
            <a:spLocks noGrp="1"/>
          </p:cNvSpPr>
          <p:nvPr>
            <p:ph type="title"/>
          </p:nvPr>
        </p:nvSpPr>
        <p:spPr/>
        <p:txBody>
          <a:bodyPr/>
          <a:lstStyle/>
          <a:p>
            <a:r>
              <a:rPr lang="en-US" dirty="0"/>
              <a:t>Biological complications  (40 -60 %)</a:t>
            </a:r>
          </a:p>
        </p:txBody>
      </p:sp>
      <p:sp>
        <p:nvSpPr>
          <p:cNvPr id="3" name="Content Placeholder 2">
            <a:extLst>
              <a:ext uri="{FF2B5EF4-FFF2-40B4-BE49-F238E27FC236}">
                <a16:creationId xmlns:a16="http://schemas.microsoft.com/office/drawing/2014/main" id="{1847B1BB-C995-C873-1896-2C4468151947}"/>
              </a:ext>
            </a:extLst>
          </p:cNvPr>
          <p:cNvSpPr>
            <a:spLocks noGrp="1"/>
          </p:cNvSpPr>
          <p:nvPr>
            <p:ph idx="1"/>
          </p:nvPr>
        </p:nvSpPr>
        <p:spPr/>
        <p:txBody>
          <a:bodyPr>
            <a:normAutofit/>
          </a:bodyPr>
          <a:lstStyle/>
          <a:p>
            <a:r>
              <a:rPr lang="en-US" sz="2800" dirty="0"/>
              <a:t>• Dehiscence and Recession</a:t>
            </a:r>
          </a:p>
          <a:p>
            <a:pPr marL="0" indent="0">
              <a:buNone/>
            </a:pPr>
            <a:r>
              <a:rPr lang="en-US" sz="2800" dirty="0"/>
              <a:t>• </a:t>
            </a:r>
            <a:r>
              <a:rPr lang="en-US" sz="2800" dirty="0" err="1"/>
              <a:t>Periimplantitis</a:t>
            </a:r>
            <a:r>
              <a:rPr lang="en-US" sz="2800" dirty="0"/>
              <a:t> and Bone Loss</a:t>
            </a:r>
          </a:p>
          <a:p>
            <a:r>
              <a:rPr lang="en-US" sz="2800" dirty="0"/>
              <a:t>Implant loss or failure </a:t>
            </a:r>
          </a:p>
        </p:txBody>
      </p:sp>
    </p:spTree>
    <p:extLst>
      <p:ext uri="{BB962C8B-B14F-4D97-AF65-F5344CB8AC3E}">
        <p14:creationId xmlns:p14="http://schemas.microsoft.com/office/powerpoint/2010/main" val="3106662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34262-E9CE-1FE5-2F7B-415D20F91CED}"/>
              </a:ext>
            </a:extLst>
          </p:cNvPr>
          <p:cNvSpPr>
            <a:spLocks noGrp="1"/>
          </p:cNvSpPr>
          <p:nvPr>
            <p:ph type="title"/>
          </p:nvPr>
        </p:nvSpPr>
        <p:spPr>
          <a:xfrm>
            <a:off x="797873" y="259774"/>
            <a:ext cx="9314707" cy="1781298"/>
          </a:xfrm>
        </p:spPr>
        <p:txBody>
          <a:bodyPr/>
          <a:lstStyle/>
          <a:p>
            <a:r>
              <a:rPr lang="en-GB" b="0" i="0" dirty="0">
                <a:solidFill>
                  <a:srgbClr val="3B3835"/>
                </a:solidFill>
                <a:effectLst/>
                <a:latin typeface="Source Sans Pro" panose="020B0503030403020204" pitchFamily="34" charset="0"/>
              </a:rPr>
              <a:t> The risks and complications related to implant therapy </a:t>
            </a:r>
            <a:endParaRPr lang="en-US" dirty="0"/>
          </a:p>
        </p:txBody>
      </p:sp>
      <p:sp>
        <p:nvSpPr>
          <p:cNvPr id="3" name="Content Placeholder 2">
            <a:extLst>
              <a:ext uri="{FF2B5EF4-FFF2-40B4-BE49-F238E27FC236}">
                <a16:creationId xmlns:a16="http://schemas.microsoft.com/office/drawing/2014/main" id="{A2F84E00-1892-55E9-064E-E3F598D08300}"/>
              </a:ext>
            </a:extLst>
          </p:cNvPr>
          <p:cNvSpPr>
            <a:spLocks noGrp="1"/>
          </p:cNvSpPr>
          <p:nvPr>
            <p:ph idx="1"/>
          </p:nvPr>
        </p:nvSpPr>
        <p:spPr>
          <a:xfrm>
            <a:off x="1164476" y="2041072"/>
            <a:ext cx="9603275" cy="3450613"/>
          </a:xfrm>
        </p:spPr>
        <p:txBody>
          <a:bodyPr>
            <a:normAutofit fontScale="55000" lnSpcReduction="20000"/>
          </a:bodyPr>
          <a:lstStyle/>
          <a:p>
            <a:r>
              <a:rPr lang="en-GB" sz="4100" b="0" i="0" dirty="0">
                <a:solidFill>
                  <a:srgbClr val="3B3835"/>
                </a:solidFill>
                <a:effectLst/>
                <a:latin typeface="Source Sans Pro" panose="020B0503030403020204" pitchFamily="34" charset="0"/>
              </a:rPr>
              <a:t>those that occur during surgery (such as excessive bleeding or nerve injury)</a:t>
            </a:r>
            <a:endParaRPr lang="en-US" sz="4100" b="0" i="0" dirty="0">
              <a:solidFill>
                <a:srgbClr val="3B3835"/>
              </a:solidFill>
              <a:effectLst/>
              <a:latin typeface="Source Sans Pro" panose="020B0503030403020204" pitchFamily="34" charset="0"/>
            </a:endParaRPr>
          </a:p>
          <a:p>
            <a:endParaRPr lang="en-US" sz="4100" b="0" i="0" dirty="0">
              <a:solidFill>
                <a:srgbClr val="3B3835"/>
              </a:solidFill>
              <a:effectLst/>
              <a:latin typeface="Source Sans Pro" panose="020B0503030403020204" pitchFamily="34" charset="0"/>
            </a:endParaRPr>
          </a:p>
          <a:p>
            <a:r>
              <a:rPr lang="en-GB" sz="4100" b="0" i="0" dirty="0">
                <a:solidFill>
                  <a:srgbClr val="3B3835"/>
                </a:solidFill>
                <a:effectLst/>
                <a:latin typeface="Source Sans Pro" panose="020B0503030403020204" pitchFamily="34" charset="0"/>
              </a:rPr>
              <a:t>those that occur in the first six months (such as infection and failure to </a:t>
            </a:r>
            <a:r>
              <a:rPr lang="en-GB" sz="4100" b="0" i="0" dirty="0" err="1">
                <a:solidFill>
                  <a:srgbClr val="3B3835"/>
                </a:solidFill>
                <a:effectLst/>
                <a:latin typeface="Source Sans Pro" panose="020B0503030403020204" pitchFamily="34" charset="0"/>
              </a:rPr>
              <a:t>osseointegrate</a:t>
            </a:r>
            <a:r>
              <a:rPr lang="en-GB" sz="4100" b="0" i="0" dirty="0">
                <a:solidFill>
                  <a:srgbClr val="3B3835"/>
                </a:solidFill>
                <a:effectLst/>
                <a:latin typeface="Source Sans Pro" panose="020B0503030403020204" pitchFamily="34" charset="0"/>
              </a:rPr>
              <a:t>)</a:t>
            </a:r>
            <a:endParaRPr lang="en-US" sz="4100" b="0" i="0" dirty="0">
              <a:solidFill>
                <a:srgbClr val="3B3835"/>
              </a:solidFill>
              <a:effectLst/>
              <a:latin typeface="Source Sans Pro" panose="020B0503030403020204" pitchFamily="34" charset="0"/>
            </a:endParaRPr>
          </a:p>
          <a:p>
            <a:endParaRPr lang="en-US" sz="4100" b="0" i="0" dirty="0">
              <a:solidFill>
                <a:srgbClr val="3B3835"/>
              </a:solidFill>
              <a:effectLst/>
              <a:latin typeface="Source Sans Pro" panose="020B0503030403020204" pitchFamily="34" charset="0"/>
            </a:endParaRPr>
          </a:p>
          <a:p>
            <a:r>
              <a:rPr lang="en-GB" sz="4100" b="0" i="0" dirty="0">
                <a:solidFill>
                  <a:srgbClr val="3B3835"/>
                </a:solidFill>
                <a:effectLst/>
                <a:latin typeface="Source Sans Pro" panose="020B0503030403020204" pitchFamily="34" charset="0"/>
              </a:rPr>
              <a:t>those that occur long-term (such as </a:t>
            </a:r>
            <a:r>
              <a:rPr lang="en-GB" sz="4100" b="0" i="0" dirty="0" err="1">
                <a:solidFill>
                  <a:srgbClr val="3B3835"/>
                </a:solidFill>
                <a:effectLst/>
                <a:latin typeface="Source Sans Pro" panose="020B0503030403020204" pitchFamily="34" charset="0"/>
              </a:rPr>
              <a:t>peri</a:t>
            </a:r>
            <a:r>
              <a:rPr lang="en-GB" sz="4100" b="0" i="0" dirty="0">
                <a:solidFill>
                  <a:srgbClr val="3B3835"/>
                </a:solidFill>
                <a:effectLst/>
                <a:latin typeface="Source Sans Pro" panose="020B0503030403020204" pitchFamily="34" charset="0"/>
              </a:rPr>
              <a:t> </a:t>
            </a:r>
            <a:r>
              <a:rPr lang="en-GB" sz="4100" b="0" i="0" dirty="0" err="1">
                <a:solidFill>
                  <a:srgbClr val="3B3835"/>
                </a:solidFill>
                <a:effectLst/>
                <a:latin typeface="Source Sans Pro" panose="020B0503030403020204" pitchFamily="34" charset="0"/>
              </a:rPr>
              <a:t>implantitis</a:t>
            </a:r>
            <a:r>
              <a:rPr lang="en-GB" sz="4100" b="0" i="0" dirty="0">
                <a:solidFill>
                  <a:srgbClr val="3B3835"/>
                </a:solidFill>
                <a:effectLst/>
                <a:latin typeface="Source Sans Pro" panose="020B0503030403020204" pitchFamily="34" charset="0"/>
              </a:rPr>
              <a:t> and mechanical failures).</a:t>
            </a:r>
            <a:endParaRPr lang="en-US" sz="4100" b="0" i="0" dirty="0">
              <a:solidFill>
                <a:srgbClr val="3B3835"/>
              </a:solidFill>
              <a:effectLst/>
              <a:latin typeface="Source Sans Pro" panose="020B0503030403020204" pitchFamily="34" charset="0"/>
            </a:endParaRPr>
          </a:p>
          <a:p>
            <a:pPr marL="0" indent="0">
              <a:buNone/>
            </a:pPr>
            <a:endParaRPr lang="en-US" dirty="0"/>
          </a:p>
        </p:txBody>
      </p:sp>
    </p:spTree>
    <p:extLst>
      <p:ext uri="{BB962C8B-B14F-4D97-AF65-F5344CB8AC3E}">
        <p14:creationId xmlns:p14="http://schemas.microsoft.com/office/powerpoint/2010/main" val="264405962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B85AD-AABF-E8EF-673C-BAAA7890B9D0}"/>
              </a:ext>
            </a:extLst>
          </p:cNvPr>
          <p:cNvSpPr>
            <a:spLocks noGrp="1"/>
          </p:cNvSpPr>
          <p:nvPr>
            <p:ph type="title"/>
          </p:nvPr>
        </p:nvSpPr>
        <p:spPr/>
        <p:txBody>
          <a:bodyPr/>
          <a:lstStyle/>
          <a:p>
            <a:r>
              <a:rPr lang="en-US" dirty="0"/>
              <a:t>Technical or Mechanical complications (60 -80%)</a:t>
            </a:r>
          </a:p>
        </p:txBody>
      </p:sp>
      <p:sp>
        <p:nvSpPr>
          <p:cNvPr id="3" name="Content Placeholder 2">
            <a:extLst>
              <a:ext uri="{FF2B5EF4-FFF2-40B4-BE49-F238E27FC236}">
                <a16:creationId xmlns:a16="http://schemas.microsoft.com/office/drawing/2014/main" id="{C7B5CE86-5DA0-0A47-F9B9-8A733DC2F384}"/>
              </a:ext>
            </a:extLst>
          </p:cNvPr>
          <p:cNvSpPr>
            <a:spLocks noGrp="1"/>
          </p:cNvSpPr>
          <p:nvPr>
            <p:ph idx="1"/>
          </p:nvPr>
        </p:nvSpPr>
        <p:spPr/>
        <p:txBody>
          <a:bodyPr/>
          <a:lstStyle/>
          <a:p>
            <a:r>
              <a:rPr lang="en-US" sz="2800" dirty="0"/>
              <a:t>Screw loosening and fracture </a:t>
            </a:r>
          </a:p>
          <a:p>
            <a:r>
              <a:rPr lang="en-US" sz="2800" dirty="0"/>
              <a:t>Implant fracture </a:t>
            </a:r>
          </a:p>
          <a:p>
            <a:r>
              <a:rPr lang="en-US" sz="2800" dirty="0"/>
              <a:t>Fracture of restorative materials</a:t>
            </a:r>
            <a:r>
              <a:rPr lang="en-US" dirty="0"/>
              <a:t> </a:t>
            </a:r>
          </a:p>
        </p:txBody>
      </p:sp>
    </p:spTree>
    <p:extLst>
      <p:ext uri="{BB962C8B-B14F-4D97-AF65-F5344CB8AC3E}">
        <p14:creationId xmlns:p14="http://schemas.microsoft.com/office/powerpoint/2010/main" val="9647129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172E8-8EA7-C4EC-79EE-BB38A4A4B681}"/>
              </a:ext>
            </a:extLst>
          </p:cNvPr>
          <p:cNvSpPr>
            <a:spLocks noGrp="1"/>
          </p:cNvSpPr>
          <p:nvPr>
            <p:ph type="title"/>
          </p:nvPr>
        </p:nvSpPr>
        <p:spPr/>
        <p:txBody>
          <a:bodyPr/>
          <a:lstStyle/>
          <a:p>
            <a:r>
              <a:rPr lang="en-US" dirty="0"/>
              <a:t>Conclusion </a:t>
            </a:r>
          </a:p>
        </p:txBody>
      </p:sp>
      <p:sp>
        <p:nvSpPr>
          <p:cNvPr id="3" name="Content Placeholder 2">
            <a:extLst>
              <a:ext uri="{FF2B5EF4-FFF2-40B4-BE49-F238E27FC236}">
                <a16:creationId xmlns:a16="http://schemas.microsoft.com/office/drawing/2014/main" id="{92A69B5A-CCDE-2087-873D-54009867BE0D}"/>
              </a:ext>
            </a:extLst>
          </p:cNvPr>
          <p:cNvSpPr>
            <a:spLocks noGrp="1"/>
          </p:cNvSpPr>
          <p:nvPr>
            <p:ph idx="1"/>
          </p:nvPr>
        </p:nvSpPr>
        <p:spPr/>
        <p:txBody>
          <a:bodyPr>
            <a:normAutofit/>
          </a:bodyPr>
          <a:lstStyle/>
          <a:p>
            <a:r>
              <a:rPr lang="en-US" sz="2800" dirty="0"/>
              <a:t>Dental implants has become one of the most widely accepted and used treatment modality in dentistry</a:t>
            </a:r>
          </a:p>
          <a:p>
            <a:r>
              <a:rPr lang="en-US" sz="2800" dirty="0"/>
              <a:t>It is essential to understand and follow basic guidelines to achieve </a:t>
            </a:r>
            <a:r>
              <a:rPr lang="en-US" sz="2800" dirty="0" err="1"/>
              <a:t>osseointegration</a:t>
            </a:r>
            <a:r>
              <a:rPr lang="en-US" sz="2800" dirty="0"/>
              <a:t> and avoid complications</a:t>
            </a:r>
          </a:p>
          <a:p>
            <a:r>
              <a:rPr lang="en-US" sz="2800" dirty="0"/>
              <a:t>Fundamental protocols must be followed for implant placement and implant exposure surgery.</a:t>
            </a:r>
          </a:p>
        </p:txBody>
      </p:sp>
    </p:spTree>
    <p:extLst>
      <p:ext uri="{BB962C8B-B14F-4D97-AF65-F5344CB8AC3E}">
        <p14:creationId xmlns:p14="http://schemas.microsoft.com/office/powerpoint/2010/main" val="6399545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72F59-36B2-BCC0-23D7-909479A5BBA7}"/>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1B15F189-CB44-D5FE-4D63-D740058BB844}"/>
              </a:ext>
            </a:extLst>
          </p:cNvPr>
          <p:cNvPicPr>
            <a:picLocks noGrp="1" noChangeAspect="1"/>
          </p:cNvPicPr>
          <p:nvPr>
            <p:ph idx="1"/>
          </p:nvPr>
        </p:nvPicPr>
        <p:blipFill>
          <a:blip r:embed="rId2"/>
          <a:stretch>
            <a:fillRect/>
          </a:stretch>
        </p:blipFill>
        <p:spPr>
          <a:xfrm>
            <a:off x="-193592" y="-784160"/>
            <a:ext cx="12349719" cy="9005003"/>
          </a:xfrm>
        </p:spPr>
      </p:pic>
    </p:spTree>
    <p:extLst>
      <p:ext uri="{BB962C8B-B14F-4D97-AF65-F5344CB8AC3E}">
        <p14:creationId xmlns:p14="http://schemas.microsoft.com/office/powerpoint/2010/main" val="444392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31A67-9453-9AF8-BE58-D1042E2D6A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0D8CAB7-719C-4CBD-669A-6627BED074FB}"/>
              </a:ext>
            </a:extLst>
          </p:cNvPr>
          <p:cNvSpPr>
            <a:spLocks noGrp="1"/>
          </p:cNvSpPr>
          <p:nvPr>
            <p:ph idx="1"/>
          </p:nvPr>
        </p:nvSpPr>
        <p:spPr/>
        <p:txBody>
          <a:bodyPr>
            <a:normAutofit/>
          </a:bodyPr>
          <a:lstStyle/>
          <a:p>
            <a:r>
              <a:rPr lang="en-GB" sz="3200" b="0" i="0" dirty="0">
                <a:solidFill>
                  <a:srgbClr val="3B3835"/>
                </a:solidFill>
                <a:effectLst/>
                <a:latin typeface="Source Sans Pro" panose="020B0503030403020204" pitchFamily="34" charset="0"/>
              </a:rPr>
              <a:t>In the presence of healthy tissues, a well integrated implant with appropriate biomechanical loads can have 5-year plus survival rates from 93 to 98 percent.</a:t>
            </a:r>
            <a:endParaRPr lang="en-US" sz="3200" b="0" i="0" dirty="0">
              <a:solidFill>
                <a:srgbClr val="3B3835"/>
              </a:solidFill>
              <a:effectLst/>
              <a:latin typeface="Source Sans Pro" panose="020B0503030403020204" pitchFamily="34" charset="0"/>
            </a:endParaRPr>
          </a:p>
          <a:p>
            <a:r>
              <a:rPr lang="en-GB" sz="3200" b="0" i="0" dirty="0">
                <a:solidFill>
                  <a:srgbClr val="3B3835"/>
                </a:solidFill>
                <a:effectLst/>
                <a:latin typeface="Source Sans Pro" panose="020B0503030403020204" pitchFamily="34" charset="0"/>
              </a:rPr>
              <a:t> and 10 to 15 year lifespans for the prosthetic teeth.</a:t>
            </a:r>
            <a:endParaRPr lang="en-US" sz="3200" dirty="0"/>
          </a:p>
        </p:txBody>
      </p:sp>
    </p:spTree>
    <p:extLst>
      <p:ext uri="{BB962C8B-B14F-4D97-AF65-F5344CB8AC3E}">
        <p14:creationId xmlns:p14="http://schemas.microsoft.com/office/powerpoint/2010/main" val="2457846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4687E-710A-FBEE-860F-48F67A8231E8}"/>
              </a:ext>
            </a:extLst>
          </p:cNvPr>
          <p:cNvSpPr>
            <a:spLocks noGrp="1"/>
          </p:cNvSpPr>
          <p:nvPr>
            <p:ph type="title"/>
          </p:nvPr>
        </p:nvSpPr>
        <p:spPr/>
        <p:txBody>
          <a:bodyPr/>
          <a:lstStyle/>
          <a:p>
            <a:r>
              <a:rPr lang="en-US" dirty="0"/>
              <a:t>Implants evolved into 3 basic types </a:t>
            </a:r>
          </a:p>
        </p:txBody>
      </p:sp>
      <p:sp>
        <p:nvSpPr>
          <p:cNvPr id="3" name="Content Placeholder 2">
            <a:extLst>
              <a:ext uri="{FF2B5EF4-FFF2-40B4-BE49-F238E27FC236}">
                <a16:creationId xmlns:a16="http://schemas.microsoft.com/office/drawing/2014/main" id="{593A83C4-878B-EA61-DF89-43B45E96D34F}"/>
              </a:ext>
            </a:extLst>
          </p:cNvPr>
          <p:cNvSpPr>
            <a:spLocks noGrp="1"/>
          </p:cNvSpPr>
          <p:nvPr>
            <p:ph idx="1"/>
          </p:nvPr>
        </p:nvSpPr>
        <p:spPr>
          <a:xfrm>
            <a:off x="1451579" y="1902308"/>
            <a:ext cx="9603275" cy="3450613"/>
          </a:xfrm>
        </p:spPr>
        <p:txBody>
          <a:bodyPr>
            <a:normAutofit lnSpcReduction="10000"/>
          </a:bodyPr>
          <a:lstStyle/>
          <a:p>
            <a:r>
              <a:rPr lang="en-GB" sz="3200" b="0" i="0" dirty="0">
                <a:solidFill>
                  <a:srgbClr val="3B3835"/>
                </a:solidFill>
                <a:effectLst/>
                <a:latin typeface="Source Sans Pro" panose="020B0503030403020204" pitchFamily="34" charset="0"/>
              </a:rPr>
              <a:t>: 1. Root form implants; the most common type of implant indicated for all uses.</a:t>
            </a:r>
            <a:endParaRPr lang="en-US" sz="3200" b="0" i="0" dirty="0">
              <a:solidFill>
                <a:srgbClr val="3B3835"/>
              </a:solidFill>
              <a:effectLst/>
              <a:latin typeface="Source Sans Pro" panose="020B0503030403020204" pitchFamily="34" charset="0"/>
            </a:endParaRPr>
          </a:p>
          <a:p>
            <a:r>
              <a:rPr lang="en-US" sz="3200" b="0" i="0" dirty="0">
                <a:solidFill>
                  <a:srgbClr val="3B3835"/>
                </a:solidFill>
                <a:effectLst/>
                <a:latin typeface="Source Sans Pro" panose="020B0503030403020204" pitchFamily="34" charset="0"/>
              </a:rPr>
              <a:t>2.</a:t>
            </a:r>
            <a:r>
              <a:rPr lang="en-GB" sz="3200" b="0" i="0" dirty="0">
                <a:solidFill>
                  <a:srgbClr val="3B3835"/>
                </a:solidFill>
                <a:effectLst/>
                <a:latin typeface="Source Sans Pro" panose="020B0503030403020204" pitchFamily="34" charset="0"/>
              </a:rPr>
              <a:t> </a:t>
            </a:r>
            <a:r>
              <a:rPr lang="en-GB" sz="3200" b="0" i="0" dirty="0" err="1">
                <a:solidFill>
                  <a:srgbClr val="3B3835"/>
                </a:solidFill>
                <a:effectLst/>
                <a:latin typeface="Source Sans Pro" panose="020B0503030403020204" pitchFamily="34" charset="0"/>
              </a:rPr>
              <a:t>Zygoma</a:t>
            </a:r>
            <a:r>
              <a:rPr lang="en-GB" sz="3200" b="0" i="0" dirty="0">
                <a:solidFill>
                  <a:srgbClr val="3B3835"/>
                </a:solidFill>
                <a:effectLst/>
                <a:latin typeface="Source Sans Pro" panose="020B0503030403020204" pitchFamily="34" charset="0"/>
              </a:rPr>
              <a:t> implant; a long implant that can anchor to the cheek bone by passing through the maxillary sinus to retain a complete upper denture when bone is absent</a:t>
            </a:r>
            <a:endParaRPr lang="en-US" sz="3200" b="0" i="0" dirty="0">
              <a:solidFill>
                <a:srgbClr val="3B3835"/>
              </a:solidFill>
              <a:effectLst/>
              <a:latin typeface="Source Sans Pro" panose="020B0503030403020204" pitchFamily="34" charset="0"/>
            </a:endParaRPr>
          </a:p>
          <a:p>
            <a:endParaRPr lang="en-US" dirty="0"/>
          </a:p>
        </p:txBody>
      </p:sp>
    </p:spTree>
    <p:extLst>
      <p:ext uri="{BB962C8B-B14F-4D97-AF65-F5344CB8AC3E}">
        <p14:creationId xmlns:p14="http://schemas.microsoft.com/office/powerpoint/2010/main" val="440438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A2C4D-06D7-5C72-3E69-A7F394BADAC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B98B122-4789-2431-CEE9-0810EDAD9058}"/>
              </a:ext>
            </a:extLst>
          </p:cNvPr>
          <p:cNvSpPr>
            <a:spLocks noGrp="1"/>
          </p:cNvSpPr>
          <p:nvPr>
            <p:ph idx="1"/>
          </p:nvPr>
        </p:nvSpPr>
        <p:spPr/>
        <p:txBody>
          <a:bodyPr>
            <a:normAutofit/>
          </a:bodyPr>
          <a:lstStyle/>
          <a:p>
            <a:r>
              <a:rPr lang="en-GB" sz="3200" b="0" i="0" dirty="0">
                <a:solidFill>
                  <a:srgbClr val="3B3835"/>
                </a:solidFill>
                <a:effectLst/>
                <a:latin typeface="Source Sans Pro" panose="020B0503030403020204" pitchFamily="34" charset="0"/>
              </a:rPr>
              <a:t> 3. Small diameter implants are implants of low diameter with one piece construction (implant and abutment) that are sometimes used for denture retention or orthodontic anchorage.</a:t>
            </a:r>
            <a:endParaRPr lang="en-US" sz="3200" dirty="0"/>
          </a:p>
        </p:txBody>
      </p:sp>
    </p:spTree>
    <p:extLst>
      <p:ext uri="{BB962C8B-B14F-4D97-AF65-F5344CB8AC3E}">
        <p14:creationId xmlns:p14="http://schemas.microsoft.com/office/powerpoint/2010/main" val="303214164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62</Slides>
  <Notes>0</Notes>
  <HiddenSlides>0</HiddenSlide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Gallery</vt:lpstr>
      <vt:lpstr>Surgical Concept of implant Theorapy</vt:lpstr>
      <vt:lpstr>IMPLANT </vt:lpstr>
      <vt:lpstr>PowerPoint Presentation</vt:lpstr>
      <vt:lpstr>PowerPoint Presentation</vt:lpstr>
      <vt:lpstr>PowerPoint Presentation</vt:lpstr>
      <vt:lpstr> The risks and complications related to implant therapy </vt:lpstr>
      <vt:lpstr>PowerPoint Presentation</vt:lpstr>
      <vt:lpstr>Implants evolved into 3 basic types </vt:lpstr>
      <vt:lpstr>PowerPoint Presentation</vt:lpstr>
      <vt:lpstr>Techniques used to plan implants </vt:lpstr>
      <vt:lpstr>PowerPoint Presentation</vt:lpstr>
      <vt:lpstr>Techniques used to plan implants </vt:lpstr>
      <vt:lpstr>PowerPoint Presentation</vt:lpstr>
      <vt:lpstr>PowerPoint Presentation</vt:lpstr>
      <vt:lpstr>Main surgical procedure </vt:lpstr>
      <vt:lpstr>PowerPoint Presentation</vt:lpstr>
      <vt:lpstr>PowerPoint Presentation</vt:lpstr>
      <vt:lpstr>PowerPoint Presentation</vt:lpstr>
      <vt:lpstr>PowerPoint Presentation</vt:lpstr>
      <vt:lpstr>PowerPoint Presentation</vt:lpstr>
      <vt:lpstr>Use of twist drill</vt:lpstr>
      <vt:lpstr>PowerPoint Presentation</vt:lpstr>
      <vt:lpstr>Use of pilot drill</vt:lpstr>
      <vt:lpstr>PowerPoint Presentation</vt:lpstr>
      <vt:lpstr>Use of countersink</vt:lpstr>
      <vt:lpstr>PowerPoint Presentation</vt:lpstr>
      <vt:lpstr>Tapping procedures</vt:lpstr>
      <vt:lpstr>PowerPoint Presentation</vt:lpstr>
      <vt:lpstr>Fixture Installation </vt:lpstr>
      <vt:lpstr>PowerPoint Presentation</vt:lpstr>
      <vt:lpstr>Second stage Surgery </vt:lpstr>
      <vt:lpstr>PowerPoint Presentation</vt:lpstr>
      <vt:lpstr>PowerPoint Presentation</vt:lpstr>
      <vt:lpstr>Removal of the cover screw</vt:lpstr>
      <vt:lpstr>Abutment connection </vt:lpstr>
      <vt:lpstr>PowerPoint Presentation</vt:lpstr>
      <vt:lpstr>PowerPoint Presentation</vt:lpstr>
      <vt:lpstr>PowerPoint Presentation</vt:lpstr>
      <vt:lpstr>PowerPoint Presentation</vt:lpstr>
      <vt:lpstr>PowerPoint Presentation</vt:lpstr>
      <vt:lpstr>One stage two stage Surgery </vt:lpstr>
      <vt:lpstr>PowerPoint Presentation</vt:lpstr>
      <vt:lpstr>PowerPoint Presentation</vt:lpstr>
      <vt:lpstr>HEALING AFTER IMPLANT PLACEMENT</vt:lpstr>
      <vt:lpstr>PowerPoint Presentation</vt:lpstr>
      <vt:lpstr>PowerPoint Presentation</vt:lpstr>
      <vt:lpstr>PowerPoint Presentation</vt:lpstr>
      <vt:lpstr>PowerPoint Presentation</vt:lpstr>
      <vt:lpstr>Types of implants surgical guides</vt:lpstr>
      <vt:lpstr>Nonlimiting design</vt:lpstr>
      <vt:lpstr>PowerPoint Presentation</vt:lpstr>
      <vt:lpstr>Partially limiting design</vt:lpstr>
      <vt:lpstr>PowerPoint Presentation</vt:lpstr>
      <vt:lpstr>Completely limiting design</vt:lpstr>
      <vt:lpstr>PowerPoint Presentation</vt:lpstr>
      <vt:lpstr>IMPLANT RELATED COMPLIATION AND FAILURE</vt:lpstr>
      <vt:lpstr>PowerPoint Presentation</vt:lpstr>
      <vt:lpstr>Surgical complications </vt:lpstr>
      <vt:lpstr>Biological complications  (40 -60 %)</vt:lpstr>
      <vt:lpstr>Technical or Mechanical complications (60 -80%)</vt:lpstr>
      <vt:lpstr>Conclusion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Surgical Concept of implant Theorapy</dc:title>
  <dc:creator>Prajakta Shinde</dc:creator>
  <cp:lastModifiedBy>Prajakta Shinde</cp:lastModifiedBy>
  <cp:revision>20</cp:revision>
  <dcterms:created xsi:type="dcterms:W3CDTF">2023-01-05T10:51:31Z</dcterms:created>
  <dcterms:modified xsi:type="dcterms:W3CDTF">2023-01-18T10:46:16Z</dcterms:modified>
</cp:coreProperties>
</file>