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6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  <p:sldMasterId id="2147483663" r:id="rId2"/>
  </p:sldMasterIdLst>
  <p:notesMasterIdLst>
    <p:notesMasterId r:id="rId66"/>
  </p:notesMasterIdLst>
  <p:sldIdLst>
    <p:sldId id="256" r:id="rId3"/>
    <p:sldId id="31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>
  <a:tblStyle styleId="{3D3F58EE-6E1E-47CF-8F80-D13FD0F5115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1092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9" name="Google Shape;319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2" name="Google Shape;482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990600" y="1676400"/>
            <a:ext cx="77724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 rtl="0">
              <a:spcBef>
                <a:spcPts val="640"/>
              </a:spcBef>
              <a:spcAft>
                <a:spcPts val="0"/>
              </a:spcAft>
              <a:buSzPts val="1920"/>
              <a:buFont typeface="Noto Sans Symbols"/>
              <a:buNone/>
              <a:defRPr/>
            </a:lvl1pPr>
            <a:lvl2pPr lvl="1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lvl="2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lvl="3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lvl="4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lvl="5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lvl="6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lvl="7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lvl="8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2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144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SzPts val="9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SzPts val="88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9pPr>
          </a:lstStyle>
          <a:p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 rtl="0"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1pPr>
            <a:lvl2pPr marL="914400" lvl="1" indent="-298450" algn="l" rtl="0"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3pPr>
            <a:lvl4pPr marL="1828800" lvl="3" indent="-284480" algn="l" rtl="0">
              <a:spcBef>
                <a:spcPts val="320"/>
              </a:spcBef>
              <a:spcAft>
                <a:spcPts val="0"/>
              </a:spcAft>
              <a:buSzPts val="880"/>
              <a:buChar char="■"/>
              <a:defRPr sz="1600"/>
            </a:lvl4pPr>
            <a:lvl5pPr marL="2286000" lvl="4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5pPr>
            <a:lvl6pPr marL="2743200" lvl="5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6pPr>
            <a:lvl7pPr marL="3200400" lvl="6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7pPr>
            <a:lvl8pPr marL="3657600" lvl="7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8pPr>
            <a:lvl9pPr marL="4114800" lvl="8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7" name="Google Shape;107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80"/>
              </a:spcBef>
              <a:spcAft>
                <a:spcPts val="0"/>
              </a:spcAft>
              <a:buSzPts val="1440"/>
              <a:buNone/>
              <a:defRPr sz="2400" b="1"/>
            </a:lvl1pPr>
            <a:lvl2pPr marL="914400" lvl="1" indent="-228600" algn="l" rtl="0">
              <a:spcBef>
                <a:spcPts val="400"/>
              </a:spcBef>
              <a:spcAft>
                <a:spcPts val="0"/>
              </a:spcAft>
              <a:buSzPts val="1100"/>
              <a:buNone/>
              <a:defRPr sz="2000" b="1"/>
            </a:lvl2pPr>
            <a:lvl3pPr marL="1371600" lvl="2" indent="-228600" algn="l" rtl="0">
              <a:spcBef>
                <a:spcPts val="360"/>
              </a:spcBef>
              <a:spcAft>
                <a:spcPts val="0"/>
              </a:spcAft>
              <a:buSzPts val="900"/>
              <a:buNone/>
              <a:defRPr sz="1800" b="1"/>
            </a:lvl3pPr>
            <a:lvl4pPr marL="1828800" lvl="3" indent="-228600" algn="l" rtl="0">
              <a:spcBef>
                <a:spcPts val="320"/>
              </a:spcBef>
              <a:spcAft>
                <a:spcPts val="0"/>
              </a:spcAft>
              <a:buSzPts val="880"/>
              <a:buNone/>
              <a:defRPr sz="1600" b="1"/>
            </a:lvl4pPr>
            <a:lvl5pPr marL="2286000" lvl="4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5pPr>
            <a:lvl6pPr marL="2743200" lvl="5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6pPr>
            <a:lvl7pPr marL="3200400" lvl="6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7pPr>
            <a:lvl8pPr marL="3657600" lvl="7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8pPr>
            <a:lvl9pPr marL="4114800" lvl="8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 b="1"/>
            </a:lvl9pPr>
          </a:lstStyle>
          <a:p>
            <a:endParaRPr/>
          </a:p>
        </p:txBody>
      </p:sp>
      <p:sp>
        <p:nvSpPr>
          <p:cNvPr id="108" name="Google Shape;108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20040" algn="l" rtl="0">
              <a:spcBef>
                <a:spcPts val="480"/>
              </a:spcBef>
              <a:spcAft>
                <a:spcPts val="0"/>
              </a:spcAft>
              <a:buSzPts val="1440"/>
              <a:buChar char="■"/>
              <a:defRPr sz="2400"/>
            </a:lvl1pPr>
            <a:lvl2pPr marL="914400" lvl="1" indent="-298450" algn="l" rtl="0"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3pPr>
            <a:lvl4pPr marL="1828800" lvl="3" indent="-284480" algn="l" rtl="0">
              <a:spcBef>
                <a:spcPts val="320"/>
              </a:spcBef>
              <a:spcAft>
                <a:spcPts val="0"/>
              </a:spcAft>
              <a:buSzPts val="880"/>
              <a:buChar char="■"/>
              <a:defRPr sz="1600"/>
            </a:lvl4pPr>
            <a:lvl5pPr marL="2286000" lvl="4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5pPr>
            <a:lvl6pPr marL="2743200" lvl="5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6pPr>
            <a:lvl7pPr marL="3200400" lvl="6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7pPr>
            <a:lvl8pPr marL="3657600" lvl="7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8pPr>
            <a:lvl9pPr marL="4114800" lvl="8" indent="-279400" algn="l" rtl="0">
              <a:spcBef>
                <a:spcPts val="320"/>
              </a:spcBef>
              <a:spcAft>
                <a:spcPts val="0"/>
              </a:spcAft>
              <a:buSzPts val="800"/>
              <a:buChar char="■"/>
              <a:defRPr sz="1600"/>
            </a:lvl9pPr>
          </a:lstStyle>
          <a:p>
            <a:endParaRPr/>
          </a:p>
        </p:txBody>
      </p:sp>
      <p:sp>
        <p:nvSpPr>
          <p:cNvPr id="109" name="Google Shape;109;p14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4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5"/>
          <p:cNvSpPr txBox="1">
            <a:spLocks noGrp="1"/>
          </p:cNvSpPr>
          <p:nvPr>
            <p:ph type="body" idx="1"/>
          </p:nvPr>
        </p:nvSpPr>
        <p:spPr>
          <a:xfrm>
            <a:off x="11826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 rtl="0">
              <a:spcBef>
                <a:spcPts val="560"/>
              </a:spcBef>
              <a:spcAft>
                <a:spcPts val="0"/>
              </a:spcAft>
              <a:buSzPts val="1680"/>
              <a:buChar char="■"/>
              <a:defRPr sz="2800"/>
            </a:lvl1pPr>
            <a:lvl2pPr marL="914400" lvl="1" indent="-312419" algn="l" rtl="0">
              <a:spcBef>
                <a:spcPts val="480"/>
              </a:spcBef>
              <a:spcAft>
                <a:spcPts val="0"/>
              </a:spcAft>
              <a:buSzPts val="1320"/>
              <a:buChar char="■"/>
              <a:defRPr sz="2400"/>
            </a:lvl2pPr>
            <a:lvl3pPr marL="1371600" lvl="2" indent="-292100" algn="l" rtl="0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body" idx="2"/>
          </p:nvPr>
        </p:nvSpPr>
        <p:spPr>
          <a:xfrm>
            <a:off x="51450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35280" algn="l" rtl="0">
              <a:spcBef>
                <a:spcPts val="560"/>
              </a:spcBef>
              <a:spcAft>
                <a:spcPts val="0"/>
              </a:spcAft>
              <a:buSzPts val="1680"/>
              <a:buChar char="■"/>
              <a:defRPr sz="2800"/>
            </a:lvl1pPr>
            <a:lvl2pPr marL="914400" lvl="1" indent="-312419" algn="l" rtl="0">
              <a:spcBef>
                <a:spcPts val="480"/>
              </a:spcBef>
              <a:spcAft>
                <a:spcPts val="0"/>
              </a:spcAft>
              <a:buSzPts val="1320"/>
              <a:buChar char="■"/>
              <a:defRPr sz="2400"/>
            </a:lvl2pPr>
            <a:lvl3pPr marL="1371600" lvl="2" indent="-292100" algn="l" rtl="0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 sz="1800"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 sz="1800"/>
            </a:lvl9pPr>
          </a:lstStyle>
          <a:p>
            <a:endParaRPr/>
          </a:p>
        </p:txBody>
      </p:sp>
      <p:sp>
        <p:nvSpPr>
          <p:cNvPr id="116" name="Google Shape;116;p15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5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5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 rtl="0">
              <a:spcBef>
                <a:spcPts val="400"/>
              </a:spcBef>
              <a:spcAft>
                <a:spcPts val="0"/>
              </a:spcAft>
              <a:buSzPts val="1200"/>
              <a:buNone/>
              <a:defRPr sz="2000"/>
            </a:lvl1pPr>
            <a:lvl2pPr marL="914400" lvl="1" indent="-228600" algn="l" rtl="0">
              <a:spcBef>
                <a:spcPts val="360"/>
              </a:spcBef>
              <a:spcAft>
                <a:spcPts val="0"/>
              </a:spcAft>
              <a:buSzPts val="990"/>
              <a:buNone/>
              <a:defRPr sz="1800"/>
            </a:lvl2pPr>
            <a:lvl3pPr marL="1371600" lvl="2" indent="-228600" algn="l" rtl="0">
              <a:spcBef>
                <a:spcPts val="320"/>
              </a:spcBef>
              <a:spcAft>
                <a:spcPts val="0"/>
              </a:spcAft>
              <a:buSzPts val="800"/>
              <a:buNone/>
              <a:defRPr sz="1600"/>
            </a:lvl3pPr>
            <a:lvl4pPr marL="1828800" lvl="3" indent="-228600" algn="l" rtl="0">
              <a:spcBef>
                <a:spcPts val="280"/>
              </a:spcBef>
              <a:spcAft>
                <a:spcPts val="0"/>
              </a:spcAft>
              <a:buSzPts val="770"/>
              <a:buNone/>
              <a:defRPr sz="1400"/>
            </a:lvl4pPr>
            <a:lvl5pPr marL="2286000" lvl="4" indent="-228600" algn="l" rtl="0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5pPr>
            <a:lvl6pPr marL="2743200" lvl="5" indent="-228600" algn="l" rtl="0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6pPr>
            <a:lvl7pPr marL="3200400" lvl="6" indent="-228600" algn="l" rtl="0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7pPr>
            <a:lvl8pPr marL="3657600" lvl="7" indent="-228600" algn="l" rtl="0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8pPr>
            <a:lvl9pPr marL="4114800" lvl="8" indent="-228600" algn="l" rtl="0">
              <a:spcBef>
                <a:spcPts val="280"/>
              </a:spcBef>
              <a:spcAft>
                <a:spcPts val="0"/>
              </a:spcAft>
              <a:buSzPts val="700"/>
              <a:buNone/>
              <a:defRPr sz="1400"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6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>
            <a:spLocks noGrp="1"/>
          </p:cNvSpPr>
          <p:nvPr>
            <p:ph type="title"/>
          </p:nvPr>
        </p:nvSpPr>
        <p:spPr>
          <a:xfrm>
            <a:off x="1150938" y="214313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>
  <p:cSld name="OBJECT_AND_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 txBox="1">
            <a:spLocks noGrp="1"/>
          </p:cNvSpPr>
          <p:nvPr>
            <p:ph type="title"/>
          </p:nvPr>
        </p:nvSpPr>
        <p:spPr>
          <a:xfrm>
            <a:off x="1150938" y="214313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body" idx="1"/>
          </p:nvPr>
        </p:nvSpPr>
        <p:spPr>
          <a:xfrm>
            <a:off x="11826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body" idx="2"/>
          </p:nvPr>
        </p:nvSpPr>
        <p:spPr>
          <a:xfrm>
            <a:off x="5145088" y="2017713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body" idx="3"/>
          </p:nvPr>
        </p:nvSpPr>
        <p:spPr>
          <a:xfrm>
            <a:off x="5145088" y="4151313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6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7"/>
          <p:cNvSpPr txBox="1">
            <a:spLocks noGrp="1"/>
          </p:cNvSpPr>
          <p:nvPr>
            <p:ph type="title"/>
          </p:nvPr>
        </p:nvSpPr>
        <p:spPr>
          <a:xfrm>
            <a:off x="1150938" y="214313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7"/>
          <p:cNvSpPr txBox="1">
            <a:spLocks noGrp="1"/>
          </p:cNvSpPr>
          <p:nvPr>
            <p:ph type="body" idx="1"/>
          </p:nvPr>
        </p:nvSpPr>
        <p:spPr>
          <a:xfrm>
            <a:off x="1182688" y="2017713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7"/>
          <p:cNvSpPr txBox="1">
            <a:spLocks noGrp="1"/>
          </p:cNvSpPr>
          <p:nvPr>
            <p:ph type="body" idx="2"/>
          </p:nvPr>
        </p:nvSpPr>
        <p:spPr>
          <a:xfrm>
            <a:off x="5145088" y="2017713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body" idx="3"/>
          </p:nvPr>
        </p:nvSpPr>
        <p:spPr>
          <a:xfrm>
            <a:off x="1182688" y="4151313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4"/>
          </p:nvPr>
        </p:nvSpPr>
        <p:spPr>
          <a:xfrm>
            <a:off x="5145088" y="4151313"/>
            <a:ext cx="38100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>
            <a:spLocks noGrp="1"/>
          </p:cNvSpPr>
          <p:nvPr>
            <p:ph type="title"/>
          </p:nvPr>
        </p:nvSpPr>
        <p:spPr>
          <a:xfrm rot="5400000">
            <a:off x="5020588" y="2197913"/>
            <a:ext cx="5918100" cy="19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body" idx="1"/>
          </p:nvPr>
        </p:nvSpPr>
        <p:spPr>
          <a:xfrm rot="5400000">
            <a:off x="1042300" y="323063"/>
            <a:ext cx="5918100" cy="57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71" name="Google Shape;71;p8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8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1"/>
          </p:nvPr>
        </p:nvSpPr>
        <p:spPr>
          <a:xfrm rot="5400000">
            <a:off x="3011487" y="188912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 rtl="0">
              <a:spcBef>
                <a:spcPts val="360"/>
              </a:spcBef>
              <a:spcAft>
                <a:spcPts val="0"/>
              </a:spcAft>
              <a:buSzPts val="1080"/>
              <a:buChar char="■"/>
              <a:defRPr/>
            </a:lvl1pPr>
            <a:lvl2pPr marL="914400" lvl="1" indent="-291465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2pPr>
            <a:lvl3pPr marL="1371600" lvl="2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91464" algn="l" rtl="0">
              <a:spcBef>
                <a:spcPts val="360"/>
              </a:spcBef>
              <a:spcAft>
                <a:spcPts val="0"/>
              </a:spcAft>
              <a:buSzPts val="990"/>
              <a:buChar char="■"/>
              <a:defRPr/>
            </a:lvl4pPr>
            <a:lvl5pPr marL="2286000" lvl="4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5pPr>
            <a:lvl6pPr marL="2743200" lvl="5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7pPr>
            <a:lvl8pPr marL="3657600" lvl="7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8pPr>
            <a:lvl9pPr marL="4114800" lvl="8" indent="-285750" algn="l" rtl="0">
              <a:spcBef>
                <a:spcPts val="36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SzPts val="66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SzPts val="5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SzPts val="495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9pPr>
          </a:lstStyle>
          <a:p>
            <a:endParaRPr/>
          </a:p>
        </p:txBody>
      </p:sp>
      <p:sp>
        <p:nvSpPr>
          <p:cNvPr id="84" name="Google Shape;84;p10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 rtl="0">
              <a:spcBef>
                <a:spcPts val="640"/>
              </a:spcBef>
              <a:spcAft>
                <a:spcPts val="0"/>
              </a:spcAft>
              <a:buSzPts val="1920"/>
              <a:buChar char="■"/>
              <a:defRPr sz="3200"/>
            </a:lvl1pPr>
            <a:lvl2pPr marL="914400" lvl="1" indent="-326390" algn="l" rtl="0">
              <a:spcBef>
                <a:spcPts val="560"/>
              </a:spcBef>
              <a:spcAft>
                <a:spcPts val="0"/>
              </a:spcAft>
              <a:buSzPts val="1540"/>
              <a:buChar char="■"/>
              <a:defRPr sz="2800"/>
            </a:lvl2pPr>
            <a:lvl3pPr marL="1371600" lvl="2" indent="-304800" algn="l" rtl="0">
              <a:spcBef>
                <a:spcPts val="480"/>
              </a:spcBef>
              <a:spcAft>
                <a:spcPts val="0"/>
              </a:spcAft>
              <a:buSzPts val="1200"/>
              <a:buChar char="■"/>
              <a:defRPr sz="2400"/>
            </a:lvl3pPr>
            <a:lvl4pPr marL="1828800" lvl="3" indent="-298450" algn="l" rtl="0">
              <a:spcBef>
                <a:spcPts val="400"/>
              </a:spcBef>
              <a:spcAft>
                <a:spcPts val="0"/>
              </a:spcAft>
              <a:buSzPts val="1100"/>
              <a:buChar char="■"/>
              <a:defRPr sz="2000"/>
            </a:lvl4pPr>
            <a:lvl5pPr marL="2286000" lvl="4" indent="-292100" algn="l" rtl="0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5pPr>
            <a:lvl6pPr marL="2743200" lvl="5" indent="-292100" algn="l" rtl="0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6pPr>
            <a:lvl7pPr marL="3200400" lvl="6" indent="-292100" algn="l" rtl="0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7pPr>
            <a:lvl8pPr marL="3657600" lvl="7" indent="-292100" algn="l" rtl="0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8pPr>
            <a:lvl9pPr marL="4114800" lvl="8" indent="-292100" algn="l" rtl="0">
              <a:spcBef>
                <a:spcPts val="400"/>
              </a:spcBef>
              <a:spcAft>
                <a:spcPts val="0"/>
              </a:spcAft>
              <a:buSzPts val="1000"/>
              <a:buChar char="■"/>
              <a:defRPr sz="2000"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 rtl="0">
              <a:spcBef>
                <a:spcPts val="280"/>
              </a:spcBef>
              <a:spcAft>
                <a:spcPts val="0"/>
              </a:spcAft>
              <a:buSzPts val="840"/>
              <a:buNone/>
              <a:defRPr sz="1400"/>
            </a:lvl1pPr>
            <a:lvl2pPr marL="914400" lvl="1" indent="-228600" algn="l" rtl="0">
              <a:spcBef>
                <a:spcPts val="240"/>
              </a:spcBef>
              <a:spcAft>
                <a:spcPts val="0"/>
              </a:spcAft>
              <a:buSzPts val="660"/>
              <a:buNone/>
              <a:defRPr sz="1200"/>
            </a:lvl2pPr>
            <a:lvl3pPr marL="1371600" lvl="2" indent="-228600" algn="l" rtl="0">
              <a:spcBef>
                <a:spcPts val="200"/>
              </a:spcBef>
              <a:spcAft>
                <a:spcPts val="0"/>
              </a:spcAft>
              <a:buSzPts val="500"/>
              <a:buNone/>
              <a:defRPr sz="1000"/>
            </a:lvl3pPr>
            <a:lvl4pPr marL="1828800" lvl="3" indent="-228600" algn="l" rtl="0">
              <a:spcBef>
                <a:spcPts val="180"/>
              </a:spcBef>
              <a:spcAft>
                <a:spcPts val="0"/>
              </a:spcAft>
              <a:buSzPts val="495"/>
              <a:buNone/>
              <a:defRPr sz="900"/>
            </a:lvl4pPr>
            <a:lvl5pPr marL="2286000" lvl="4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5pPr>
            <a:lvl6pPr marL="2743200" lvl="5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6pPr>
            <a:lvl7pPr marL="3200400" lvl="6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7pPr>
            <a:lvl8pPr marL="3657600" lvl="7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8pPr>
            <a:lvl9pPr marL="4114800" lvl="8" indent="-228600" algn="l" rtl="0">
              <a:spcBef>
                <a:spcPts val="180"/>
              </a:spcBef>
              <a:spcAft>
                <a:spcPts val="0"/>
              </a:spcAft>
              <a:buSzPts val="450"/>
              <a:buNone/>
              <a:defRPr sz="900"/>
            </a:lvl9pPr>
          </a:lstStyle>
          <a:p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2438400"/>
            <a:ext cx="8888412" cy="952500"/>
            <a:chOff x="0" y="1536"/>
            <a:chExt cx="5599" cy="600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185" y="1604"/>
              <a:ext cx="458" cy="208"/>
              <a:chOff x="720" y="336"/>
              <a:chExt cx="636" cy="300"/>
            </a:xfrm>
          </p:grpSpPr>
          <p:sp>
            <p:nvSpPr>
              <p:cNvPr id="8" name="Google Shape;8;p1"/>
              <p:cNvSpPr txBox="1"/>
              <p:nvPr/>
            </p:nvSpPr>
            <p:spPr>
              <a:xfrm>
                <a:off x="720" y="336"/>
                <a:ext cx="300" cy="3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9" name="Google Shape;9;p1"/>
              <p:cNvSpPr txBox="1"/>
              <p:nvPr/>
            </p:nvSpPr>
            <p:spPr>
              <a:xfrm>
                <a:off x="1056" y="336"/>
                <a:ext cx="300" cy="300"/>
              </a:xfrm>
              <a:prstGeom prst="rect">
                <a:avLst/>
              </a:prstGeom>
              <a:gradFill>
                <a:gsLst>
                  <a:gs pos="0">
                    <a:schemeClr val="folHlink"/>
                  </a:gs>
                  <a:gs pos="100000">
                    <a:schemeClr val="dk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grpSp>
          <p:nvGrpSpPr>
            <p:cNvPr id="10" name="Google Shape;10;p1"/>
            <p:cNvGrpSpPr/>
            <p:nvPr/>
          </p:nvGrpSpPr>
          <p:grpSpPr>
            <a:xfrm>
              <a:off x="263" y="1870"/>
              <a:ext cx="441" cy="208"/>
              <a:chOff x="912" y="2640"/>
              <a:chExt cx="636" cy="300"/>
            </a:xfrm>
          </p:grpSpPr>
          <p:sp>
            <p:nvSpPr>
              <p:cNvPr id="11" name="Google Shape;11;p1"/>
              <p:cNvSpPr txBox="1"/>
              <p:nvPr/>
            </p:nvSpPr>
            <p:spPr>
              <a:xfrm>
                <a:off x="912" y="2640"/>
                <a:ext cx="300" cy="3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12" name="Google Shape;12;p1"/>
              <p:cNvSpPr txBox="1"/>
              <p:nvPr/>
            </p:nvSpPr>
            <p:spPr>
              <a:xfrm>
                <a:off x="1248" y="2640"/>
                <a:ext cx="300" cy="300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100000">
                    <a:schemeClr val="dk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>
                  <a:solidFill>
                    <a:schemeClr val="lt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sp>
          <p:nvSpPr>
            <p:cNvPr id="13" name="Google Shape;13;p1"/>
            <p:cNvSpPr txBox="1"/>
            <p:nvPr/>
          </p:nvSpPr>
          <p:spPr>
            <a:xfrm>
              <a:off x="0" y="1824"/>
              <a:ext cx="300" cy="300"/>
            </a:xfrm>
            <a:prstGeom prst="rect">
              <a:avLst/>
            </a:prstGeom>
            <a:gradFill>
              <a:gsLst>
                <a:gs pos="0">
                  <a:schemeClr val="dk2"/>
                </a:gs>
                <a:gs pos="100000">
                  <a:schemeClr val="hlink"/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4" name="Google Shape;14;p1"/>
            <p:cNvSpPr txBox="1"/>
            <p:nvPr/>
          </p:nvSpPr>
          <p:spPr>
            <a:xfrm>
              <a:off x="400" y="1536"/>
              <a:ext cx="0" cy="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15" name="Google Shape;15;p1"/>
            <p:cNvSpPr txBox="1"/>
            <p:nvPr/>
          </p:nvSpPr>
          <p:spPr>
            <a:xfrm>
              <a:off x="199" y="2089"/>
              <a:ext cx="5400" cy="0"/>
            </a:xfrm>
            <a:prstGeom prst="rect">
              <a:avLst/>
            </a:prstGeom>
            <a:gradFill>
              <a:gsLst>
                <a:gs pos="0">
                  <a:schemeClr val="dk1"/>
                </a:gs>
                <a:gs pos="100000">
                  <a:schemeClr val="dk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16" name="Google Shape;16;p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7" name="Google Shape;17;p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8" name="Google Shape;18;p1"/>
          <p:cNvSpPr txBox="1">
            <a:spLocks noGrp="1"/>
          </p:cNvSpPr>
          <p:nvPr>
            <p:ph type="dt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19" name="Google Shape;19;p1"/>
          <p:cNvSpPr txBox="1">
            <a:spLocks noGrp="1"/>
          </p:cNvSpPr>
          <p:nvPr>
            <p:ph type="ft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20" name="Google Shape;20;p1"/>
          <p:cNvSpPr txBox="1">
            <a:spLocks noGrp="1"/>
          </p:cNvSpPr>
          <p:nvPr>
            <p:ph type="sldNum" idx="12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ahoma"/>
              <a:buNone/>
              <a:defRPr sz="1400" b="0" i="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/>
        </p:nvSpPr>
        <p:spPr>
          <a:xfrm>
            <a:off x="417512" y="1098550"/>
            <a:ext cx="438300" cy="474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9" name="Google Shape;29;p3"/>
          <p:cNvSpPr txBox="1"/>
          <p:nvPr/>
        </p:nvSpPr>
        <p:spPr>
          <a:xfrm>
            <a:off x="800100" y="1098550"/>
            <a:ext cx="328500" cy="474600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0" name="Google Shape;30;p3"/>
          <p:cNvSpPr txBox="1"/>
          <p:nvPr/>
        </p:nvSpPr>
        <p:spPr>
          <a:xfrm>
            <a:off x="541337" y="1520825"/>
            <a:ext cx="422400" cy="474600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1" name="Google Shape;31;p3"/>
          <p:cNvSpPr txBox="1"/>
          <p:nvPr/>
        </p:nvSpPr>
        <p:spPr>
          <a:xfrm>
            <a:off x="911225" y="1520825"/>
            <a:ext cx="368400" cy="474600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2" name="Google Shape;32;p3"/>
          <p:cNvSpPr txBox="1"/>
          <p:nvPr/>
        </p:nvSpPr>
        <p:spPr>
          <a:xfrm>
            <a:off x="127000" y="1447800"/>
            <a:ext cx="560400" cy="422400"/>
          </a:xfrm>
          <a:prstGeom prst="rect">
            <a:avLst/>
          </a:prstGeom>
          <a:gradFill>
            <a:gsLst>
              <a:gs pos="0">
                <a:schemeClr val="dk2"/>
              </a:gs>
              <a:gs pos="100000">
                <a:schemeClr val="hlink"/>
              </a:gs>
            </a:gsLst>
            <a:lin ang="18900044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3" name="Google Shape;33;p3"/>
          <p:cNvSpPr txBox="1"/>
          <p:nvPr/>
        </p:nvSpPr>
        <p:spPr>
          <a:xfrm>
            <a:off x="762000" y="990600"/>
            <a:ext cx="31800" cy="1052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4" name="Google Shape;34;p3"/>
          <p:cNvSpPr txBox="1"/>
          <p:nvPr/>
        </p:nvSpPr>
        <p:spPr>
          <a:xfrm>
            <a:off x="442912" y="1781175"/>
            <a:ext cx="8226300" cy="31800"/>
          </a:xfrm>
          <a:prstGeom prst="rect">
            <a:avLst/>
          </a:prstGeom>
          <a:gradFill>
            <a:gsLst>
              <a:gs pos="0">
                <a:schemeClr val="dk1"/>
              </a:gs>
              <a:gs pos="100000">
                <a:schemeClr val="dk2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5" name="Google Shape;35;p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6" name="Google Shape;36;p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914400" marR="0" lvl="1" indent="-326390" algn="l" rtl="0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sz="2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1371600" marR="0" lvl="2" indent="-3048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1828800" marR="0" lvl="3" indent="-298450" algn="l" rtl="0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2286000" marR="0" lvl="4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2743200" marR="0" lvl="5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3200400" marR="0" lvl="6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3657600" marR="0" lvl="7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4114800" marR="0" lvl="8" indent="-2921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7" name="Google Shape;37;p3"/>
          <p:cNvSpPr txBox="1">
            <a:spLocks noGrp="1"/>
          </p:cNvSpPr>
          <p:nvPr>
            <p:ph type="dt" idx="10"/>
          </p:nvPr>
        </p:nvSpPr>
        <p:spPr>
          <a:xfrm>
            <a:off x="11620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ftr" idx="11"/>
          </p:nvPr>
        </p:nvSpPr>
        <p:spPr>
          <a:xfrm>
            <a:off x="3657600" y="6243637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endParaRPr/>
          </a:p>
        </p:txBody>
      </p:sp>
      <p:sp>
        <p:nvSpPr>
          <p:cNvPr id="39" name="Google Shape;39;p3"/>
          <p:cNvSpPr txBox="1">
            <a:spLocks noGrp="1"/>
          </p:cNvSpPr>
          <p:nvPr>
            <p:ph type="sldNum" idx="12"/>
          </p:nvPr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ahoma"/>
              <a:buNone/>
              <a:defRPr sz="1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emo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Logos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 txBox="1">
            <a:spLocks noGrp="1"/>
          </p:cNvSpPr>
          <p:nvPr>
            <p:ph type="ctrTitle"/>
          </p:nvPr>
        </p:nvSpPr>
        <p:spPr>
          <a:xfrm>
            <a:off x="990600" y="11430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Epidemiology of Periodontal </a:t>
            </a:r>
            <a:b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&amp; Gingival Diseases</a:t>
            </a:r>
            <a:endParaRPr/>
          </a:p>
        </p:txBody>
      </p:sp>
      <p:sp>
        <p:nvSpPr>
          <p:cNvPr id="130" name="Google Shape;130;p17"/>
          <p:cNvSpPr txBox="1">
            <a:spLocks noGrp="1"/>
          </p:cNvSpPr>
          <p:nvPr>
            <p:ph type="subTitle" idx="1"/>
          </p:nvPr>
        </p:nvSpPr>
        <p:spPr>
          <a:xfrm>
            <a:off x="1676400" y="3581400"/>
            <a:ext cx="6400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920"/>
              <a:buFont typeface="Noto Sans Symbols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Classification of Periodontal Diseases</a:t>
            </a:r>
            <a:endParaRPr/>
          </a:p>
        </p:txBody>
      </p:sp>
      <p:sp>
        <p:nvSpPr>
          <p:cNvPr id="177" name="Google Shape;177;p2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Numerous Classifications existed in the past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World workshop in periodontics 1989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AAP classification 1999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Periodontal Diagnosis</a:t>
            </a:r>
            <a:endParaRPr/>
          </a:p>
        </p:txBody>
      </p:sp>
      <p:sp>
        <p:nvSpPr>
          <p:cNvPr id="183" name="Google Shape;183;p26"/>
          <p:cNvSpPr txBox="1">
            <a:spLocks noGrp="1"/>
          </p:cNvSpPr>
          <p:nvPr>
            <p:ph type="body" idx="1"/>
          </p:nvPr>
        </p:nvSpPr>
        <p:spPr>
          <a:xfrm>
            <a:off x="1182687" y="19050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Great importance</a:t>
            </a:r>
            <a:endParaRPr/>
          </a:p>
          <a:p>
            <a:pPr marL="342900" lvl="0" indent="-266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</a:pPr>
            <a:endParaRPr sz="2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Distinguishing between “Normal” &amp; “Abnormal” is based on </a:t>
            </a:r>
            <a:r>
              <a:rPr lang="en-US" sz="3200" b="1" i="0" u="none">
                <a:solidFill>
                  <a:srgbClr val="FF8989"/>
                </a:solidFill>
                <a:latin typeface="Tahoma"/>
                <a:ea typeface="Tahoma"/>
                <a:cs typeface="Tahoma"/>
                <a:sym typeface="Tahoma"/>
              </a:rPr>
              <a:t>thresholds</a:t>
            </a:r>
            <a:endParaRPr/>
          </a:p>
          <a:p>
            <a:pPr marL="342900" lvl="0" indent="-2667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</a:pPr>
            <a:endParaRPr sz="2000" b="0" i="0" u="none">
              <a:solidFill>
                <a:srgbClr val="FFA5A5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1" i="0" u="none">
                <a:solidFill>
                  <a:srgbClr val="FF8989"/>
                </a:solidFill>
                <a:latin typeface="Tahoma"/>
                <a:ea typeface="Tahoma"/>
                <a:cs typeface="Tahoma"/>
                <a:sym typeface="Tahoma"/>
              </a:rPr>
              <a:t>Thresholds</a:t>
            </a:r>
            <a:r>
              <a:rPr lang="en-US" sz="3200" b="0" i="0" u="none">
                <a:solidFill>
                  <a:srgbClr val="FFA5A5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are derived from epidemiological studies </a:t>
            </a: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Study Designs</a:t>
            </a:r>
            <a:endParaRPr/>
          </a:p>
        </p:txBody>
      </p:sp>
      <p:sp>
        <p:nvSpPr>
          <p:cNvPr id="189" name="Google Shape;189;p27"/>
          <p:cNvSpPr txBox="1">
            <a:spLocks noGrp="1"/>
          </p:cNvSpPr>
          <p:nvPr>
            <p:ph type="body" idx="1"/>
          </p:nvPr>
        </p:nvSpPr>
        <p:spPr>
          <a:xfrm>
            <a:off x="2706687" y="2017712"/>
            <a:ext cx="559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Cross-sectional studies</a:t>
            </a:r>
            <a:endParaRPr/>
          </a:p>
          <a:p>
            <a:pPr marL="114300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C99FF"/>
              </a:buClr>
              <a:buSzPts val="1200"/>
              <a:buFont typeface="Noto Sans Symbols"/>
              <a:buChar char="■"/>
            </a:pPr>
            <a:r>
              <a:rPr lang="en-US" sz="2400" b="0" i="0" u="none">
                <a:solidFill>
                  <a:srgbClr val="E4C9FF"/>
                </a:solidFill>
                <a:latin typeface="Tahoma"/>
                <a:ea typeface="Tahoma"/>
                <a:cs typeface="Tahoma"/>
                <a:sym typeface="Tahoma"/>
              </a:rPr>
              <a:t>Prevalence</a:t>
            </a:r>
            <a:endParaRPr/>
          </a:p>
          <a:p>
            <a:pPr marL="342900" lvl="0" indent="-28194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None/>
            </a:pPr>
            <a:endParaRPr sz="16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Case-control studies</a:t>
            </a:r>
            <a:endParaRPr/>
          </a:p>
          <a:p>
            <a:pPr marL="114300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C99FF"/>
              </a:buClr>
              <a:buSzPts val="1200"/>
              <a:buFont typeface="Noto Sans Symbols"/>
              <a:buChar char="■"/>
            </a:pPr>
            <a:r>
              <a:rPr lang="en-US" sz="2400" b="0" i="0" u="none">
                <a:solidFill>
                  <a:srgbClr val="E4C9FF"/>
                </a:solidFill>
                <a:latin typeface="Tahoma"/>
                <a:ea typeface="Tahoma"/>
                <a:cs typeface="Tahoma"/>
                <a:sym typeface="Tahoma"/>
              </a:rPr>
              <a:t>Risk Indicators (rare diseases)</a:t>
            </a:r>
            <a:endParaRPr/>
          </a:p>
          <a:p>
            <a:pPr marL="1143000" lvl="2" indent="-1778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CC99FF"/>
              </a:buClr>
              <a:buSzPts val="800"/>
              <a:buFont typeface="Noto Sans Symbols"/>
              <a:buNone/>
            </a:pPr>
            <a:endParaRPr sz="1600" b="0" i="0" u="none">
              <a:solidFill>
                <a:srgbClr val="E4C9FF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Cohort studies</a:t>
            </a:r>
            <a:endParaRPr/>
          </a:p>
          <a:p>
            <a:pPr marL="114300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CC99FF"/>
              </a:buClr>
              <a:buSzPts val="1200"/>
              <a:buFont typeface="Noto Sans Symbols"/>
              <a:buChar char="■"/>
            </a:pPr>
            <a:r>
              <a:rPr lang="en-US" sz="2400" b="0" i="0" u="none">
                <a:solidFill>
                  <a:srgbClr val="E4C9FF"/>
                </a:solidFill>
                <a:latin typeface="Tahoma"/>
                <a:ea typeface="Tahoma"/>
                <a:cs typeface="Tahoma"/>
                <a:sym typeface="Tahoma"/>
              </a:rPr>
              <a:t>Incidence</a:t>
            </a:r>
            <a:endParaRPr/>
          </a:p>
          <a:p>
            <a:pPr marL="342900" lvl="0" indent="-251459" algn="l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endParaRPr sz="2400" b="0" i="0" u="none">
              <a:solidFill>
                <a:srgbClr val="E4C9FF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Definitions</a:t>
            </a:r>
            <a:endParaRPr/>
          </a:p>
        </p:txBody>
      </p:sp>
      <p:sp>
        <p:nvSpPr>
          <p:cNvPr id="195" name="Google Shape;195;p28"/>
          <p:cNvSpPr txBox="1">
            <a:spLocks noGrp="1"/>
          </p:cNvSpPr>
          <p:nvPr>
            <p:ph type="body" idx="1"/>
          </p:nvPr>
        </p:nvSpPr>
        <p:spPr>
          <a:xfrm>
            <a:off x="2362200" y="1981200"/>
            <a:ext cx="5218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Prevalence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Incidence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Sensitivity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Specificity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Positive predictive value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Negative predictive value</a:t>
            </a: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Prevalence</a:t>
            </a:r>
            <a:endParaRPr/>
          </a:p>
        </p:txBody>
      </p:sp>
      <p:sp>
        <p:nvSpPr>
          <p:cNvPr id="201" name="Google Shape;201;p2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Proportion of persons in a population who have the disease at a given point or period of time</a:t>
            </a:r>
            <a:endParaRPr/>
          </a:p>
          <a:p>
            <a:pPr marL="342900" lvl="0" indent="-28194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None/>
            </a:pPr>
            <a:endParaRPr sz="16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Prevalence = 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</a:t>
            </a:r>
            <a:r>
              <a:rPr lang="en-US" sz="26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persons with disease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  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		      </a:t>
            </a:r>
            <a:r>
              <a:rPr lang="en-US" sz="26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persons in the population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Incidence</a:t>
            </a:r>
            <a:endParaRPr/>
          </a:p>
        </p:txBody>
      </p:sp>
      <p:sp>
        <p:nvSpPr>
          <p:cNvPr id="207" name="Google Shape;207;p30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Average percentage of unaffected  persons who will develop the disease of interest during a given period of time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960"/>
              <a:buNone/>
            </a:pPr>
            <a:endParaRPr sz="16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Incidence  =  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</a:t>
            </a:r>
            <a:r>
              <a:rPr lang="en-US" sz="26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new cases 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		                     		         </a:t>
            </a:r>
            <a:r>
              <a:rPr lang="en-US" sz="26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persons at risk</a:t>
            </a:r>
            <a:r>
              <a:rPr lang="en-US" sz="2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  <a:p>
            <a:pPr marL="609600" lvl="0" indent="-4953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endParaRPr sz="3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400"/>
              <a:buFont typeface="Noto Sans Symbols"/>
              <a:buChar char="■"/>
            </a:pPr>
            <a:r>
              <a:rPr lang="en-US" sz="4000" b="0" i="0" u="none">
                <a:solidFill>
                  <a:srgbClr val="FF937D"/>
                </a:solidFill>
                <a:latin typeface="Tahoma"/>
                <a:ea typeface="Tahoma"/>
                <a:cs typeface="Tahoma"/>
                <a:sym typeface="Tahoma"/>
              </a:rPr>
              <a:t>Incidence</a:t>
            </a:r>
            <a:r>
              <a:rPr lang="en-US" sz="4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of </a:t>
            </a:r>
            <a:r>
              <a:rPr lang="en-US" sz="4000" b="0" i="0" u="none">
                <a:solidFill>
                  <a:srgbClr val="FF937D"/>
                </a:solidFill>
                <a:latin typeface="Tahoma"/>
                <a:ea typeface="Tahoma"/>
                <a:cs typeface="Tahoma"/>
                <a:sym typeface="Tahoma"/>
              </a:rPr>
              <a:t>periodontal diseases</a:t>
            </a:r>
            <a:r>
              <a:rPr lang="en-US" sz="4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in a </a:t>
            </a:r>
            <a:r>
              <a:rPr lang="en-US" sz="4000" b="0" i="0" u="sng">
                <a:solidFill>
                  <a:srgbClr val="FFFF99"/>
                </a:solidFill>
                <a:latin typeface="Tahoma"/>
                <a:ea typeface="Tahoma"/>
                <a:cs typeface="Tahoma"/>
                <a:sym typeface="Tahoma"/>
              </a:rPr>
              <a:t>strict sense</a:t>
            </a:r>
            <a:r>
              <a:rPr lang="en-US" sz="4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is almost </a:t>
            </a:r>
            <a:r>
              <a:rPr lang="en-US" sz="4000" b="0" i="0" u="none">
                <a:solidFill>
                  <a:srgbClr val="FF937D"/>
                </a:solidFill>
                <a:latin typeface="Tahoma"/>
                <a:ea typeface="Tahoma"/>
                <a:cs typeface="Tahoma"/>
                <a:sym typeface="Tahoma"/>
              </a:rPr>
              <a:t>impossible</a:t>
            </a:r>
            <a:r>
              <a:rPr lang="en-US" sz="4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at the present level of knowledge. 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Sensitivity</a:t>
            </a:r>
            <a:endParaRPr/>
          </a:p>
        </p:txBody>
      </p:sp>
      <p:sp>
        <p:nvSpPr>
          <p:cNvPr id="218" name="Google Shape;218;p3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Proportion of subjects with the disease who test positive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endParaRPr sz="3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Sensitivity  =  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6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subjects who test positive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  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		        </a:t>
            </a:r>
            <a:r>
              <a:rPr lang="en-US" sz="26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subjects with disease</a:t>
            </a:r>
            <a:r>
              <a:rPr lang="en-US" sz="2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  <a:p>
            <a:pPr marL="342900" lvl="0" indent="-243840" algn="l" rtl="0">
              <a:spcBef>
                <a:spcPts val="520"/>
              </a:spcBef>
              <a:spcAft>
                <a:spcPts val="0"/>
              </a:spcAft>
              <a:buSzPts val="1560"/>
              <a:buNone/>
            </a:pPr>
            <a:endParaRPr sz="26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Specificity</a:t>
            </a:r>
            <a:endParaRPr/>
          </a:p>
        </p:txBody>
      </p:sp>
      <p:sp>
        <p:nvSpPr>
          <p:cNvPr id="224" name="Google Shape;224;p3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Proportion of subjects without the disease who test negative</a:t>
            </a: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27432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Specificity = 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6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subjects who test negative </a:t>
            </a:r>
            <a:r>
              <a:rPr lang="en-US" sz="26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6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  </a:t>
            </a:r>
            <a:r>
              <a:rPr lang="en-US" sz="26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3000" b="0" i="0" u="sng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 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		      </a:t>
            </a:r>
            <a:r>
              <a:rPr lang="en-US" sz="26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No of subjects without  disease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1560"/>
              <a:buNone/>
            </a:pPr>
            <a:endParaRPr sz="2600" b="0" i="0" u="none">
              <a:solidFill>
                <a:srgbClr val="FF7D7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1320"/>
              <a:buNone/>
            </a:pPr>
            <a:r>
              <a:rPr lang="en-US" sz="22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  Sensitivity and specificity are useful in choosing the test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Predictive Value</a:t>
            </a:r>
            <a:endParaRPr/>
          </a:p>
        </p:txBody>
      </p:sp>
      <p:sp>
        <p:nvSpPr>
          <p:cNvPr id="230" name="Google Shape;230;p3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275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Once the result of a test is ready: what are the chances that it is right or wrong?</a:t>
            </a:r>
            <a:endParaRPr/>
          </a:p>
          <a:p>
            <a:pPr marL="342900" lvl="0" indent="-23622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endParaRPr sz="2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23622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endParaRPr sz="2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None/>
            </a:pPr>
            <a:endParaRPr sz="2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</a:pPr>
            <a:r>
              <a:rPr lang="en-US" sz="4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Predictive value</a:t>
            </a:r>
            <a:endParaRPr/>
          </a:p>
        </p:txBody>
      </p:sp>
      <p:sp>
        <p:nvSpPr>
          <p:cNvPr id="231" name="Google Shape;231;p34"/>
          <p:cNvSpPr/>
          <p:nvPr/>
        </p:nvSpPr>
        <p:spPr>
          <a:xfrm>
            <a:off x="4343400" y="3276600"/>
            <a:ext cx="485700" cy="128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7D7D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/>
            </a:r>
            <a:br>
              <a:rPr lang="en-IN" dirty="0" smtClean="0"/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smtClean="0"/>
              <a:t>Learning objectives</a:t>
            </a:r>
            <a:br>
              <a:rPr lang="en-IN" sz="2800" dirty="0" smtClean="0"/>
            </a:b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400" dirty="0" smtClean="0"/>
              <a:t>Need </a:t>
            </a:r>
            <a:r>
              <a:rPr lang="en-IN" sz="2400" dirty="0" smtClean="0"/>
              <a:t>for classification</a:t>
            </a:r>
            <a:br>
              <a:rPr lang="en-IN" sz="2400" dirty="0" smtClean="0"/>
            </a:br>
            <a:r>
              <a:rPr lang="en-IN" sz="2400" dirty="0" smtClean="0"/>
              <a:t>previous  classification </a:t>
            </a:r>
            <a:br>
              <a:rPr lang="en-IN" sz="2400" dirty="0" smtClean="0"/>
            </a:br>
            <a:r>
              <a:rPr lang="en-IN" sz="2400" dirty="0" smtClean="0"/>
              <a:t>1999 AAP </a:t>
            </a:r>
            <a:r>
              <a:rPr lang="en-IN" sz="2400" dirty="0" smtClean="0"/>
              <a:t>classification</a:t>
            </a:r>
            <a:br>
              <a:rPr lang="en-IN" sz="2400" dirty="0" smtClean="0"/>
            </a:br>
            <a:r>
              <a:rPr lang="en-IN" sz="2400" dirty="0" smtClean="0"/>
              <a:t>new classification 2017</a:t>
            </a:r>
            <a:r>
              <a:rPr lang="en-IN" sz="2400" dirty="0" smtClean="0"/>
              <a:t/>
            </a:r>
            <a:br>
              <a:rPr lang="en-IN" sz="2400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5"/>
          <p:cNvSpPr txBox="1">
            <a:spLocks noGrp="1"/>
          </p:cNvSpPr>
          <p:nvPr>
            <p:ph type="title"/>
          </p:nvPr>
        </p:nvSpPr>
        <p:spPr>
          <a:xfrm>
            <a:off x="1350962" y="609600"/>
            <a:ext cx="77931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Predictive Value</a:t>
            </a:r>
            <a:endParaRPr/>
          </a:p>
        </p:txBody>
      </p:sp>
      <p:sp>
        <p:nvSpPr>
          <p:cNvPr id="237" name="Google Shape;237;p35"/>
          <p:cNvSpPr txBox="1">
            <a:spLocks noGrp="1"/>
          </p:cNvSpPr>
          <p:nvPr>
            <p:ph type="body" idx="1"/>
          </p:nvPr>
        </p:nvSpPr>
        <p:spPr>
          <a:xfrm>
            <a:off x="1182687" y="1828800"/>
            <a:ext cx="7772400" cy="43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Positive predictive value of a test: </a:t>
            </a: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Probability that a person with a positive test has the disease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960"/>
              <a:buNone/>
            </a:pPr>
            <a:endParaRPr sz="1600" b="0" i="0" u="none">
              <a:solidFill>
                <a:srgbClr val="FF7D7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Negative Predictive Value: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	</a:t>
            </a: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probability that a person with a negative test does not have the disease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6"/>
          <p:cNvSpPr txBox="1">
            <a:spLocks noGrp="1"/>
          </p:cNvSpPr>
          <p:nvPr>
            <p:ph type="title"/>
          </p:nvPr>
        </p:nvSpPr>
        <p:spPr>
          <a:xfrm>
            <a:off x="1150937" y="533400"/>
            <a:ext cx="77931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omic Sans MS"/>
              <a:buNone/>
            </a:pPr>
            <a:r>
              <a:rPr lang="en-US" sz="3600" b="0" i="0" u="none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True Disease Status</a:t>
            </a:r>
            <a:endParaRPr/>
          </a:p>
        </p:txBody>
      </p:sp>
      <p:graphicFrame>
        <p:nvGraphicFramePr>
          <p:cNvPr id="243" name="Google Shape;243;p36"/>
          <p:cNvGraphicFramePr/>
          <p:nvPr/>
        </p:nvGraphicFramePr>
        <p:xfrm>
          <a:off x="685800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{3D3F58EE-6E1E-47CF-8F80-D13FD0F5115C}</a:tableStyleId>
              </a:tblPr>
              <a:tblGrid>
                <a:gridCol w="4456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68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700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31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800"/>
                        <a:buFont typeface="Comic Sans MS"/>
                        <a:buNone/>
                      </a:pPr>
                      <a:r>
                        <a:rPr lang="en-US" sz="2800" b="0" i="0" u="none" strike="noStrike" cap="none">
                          <a:solidFill>
                            <a:schemeClr val="lt1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Test Result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omic Sans MS"/>
                        <a:buNone/>
                      </a:pPr>
                      <a:r>
                        <a:rPr lang="en-US" sz="2400" b="1" i="0" u="none" strike="noStrike" cap="none">
                          <a:solidFill>
                            <a:schemeClr val="lt1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Disease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2400"/>
                        <a:buFont typeface="Comic Sans MS"/>
                        <a:buNone/>
                      </a:pPr>
                      <a:r>
                        <a:rPr lang="en-US" sz="2400" b="1" i="0" u="none" strike="noStrike" cap="none">
                          <a:solidFill>
                            <a:schemeClr val="lt1"/>
                          </a:solidFill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No Disease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57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Positive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True +ve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False +ve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57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Negative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C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False -ve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1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Tahoma"/>
                        <a:buNone/>
                      </a:pPr>
                      <a:r>
                        <a:rPr lang="en-US" sz="24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True -ve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Sensitivity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 strike="noStrike" cap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A/(A+C)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Specificity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B/(B+D)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30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Positive predictive value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A/(A+B)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18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Negative predictive value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800"/>
                        <a:buFont typeface="Tahoma"/>
                        <a:buNone/>
                      </a:pPr>
                      <a:r>
                        <a:rPr lang="en-US" sz="2800" b="0" i="0" u="none">
                          <a:solidFill>
                            <a:srgbClr val="000066"/>
                          </a:solidFill>
                          <a:latin typeface="Tahoma"/>
                          <a:ea typeface="Tahoma"/>
                          <a:cs typeface="Tahoma"/>
                          <a:sym typeface="Tahoma"/>
                        </a:rPr>
                        <a:t>D/(C+D)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Tahoma"/>
                        <a:ea typeface="Tahoma"/>
                        <a:cs typeface="Tahoma"/>
                        <a:sym typeface="Tahoma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BD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Periodontal Indices</a:t>
            </a:r>
            <a:endParaRPr/>
          </a:p>
        </p:txBody>
      </p:sp>
      <p:sp>
        <p:nvSpPr>
          <p:cNvPr id="249" name="Google Shape;249;p37"/>
          <p:cNvSpPr txBox="1">
            <a:spLocks noGrp="1"/>
          </p:cNvSpPr>
          <p:nvPr>
            <p:ph type="body" idx="1"/>
          </p:nvPr>
        </p:nvSpPr>
        <p:spPr>
          <a:xfrm>
            <a:off x="1182687" y="1752600"/>
            <a:ext cx="77724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Techniques employed in periodontal epidemiology to quantitate clinical conditions on a graduated scale to facilitate comparison among populations</a:t>
            </a:r>
            <a:endParaRPr/>
          </a:p>
          <a:p>
            <a:pPr marL="342900" lvl="0" indent="-304800" algn="l" rtl="0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</a:pPr>
            <a:endParaRPr sz="1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Complete periodontal examination is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⮚"/>
            </a:pPr>
            <a:r>
              <a:rPr lang="en-US" sz="2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Superior  </a:t>
            </a:r>
            <a:r>
              <a:rPr lang="en-US" sz="2800" b="1" i="0" u="none">
                <a:solidFill>
                  <a:srgbClr val="FEE168"/>
                </a:solidFill>
                <a:latin typeface="Tahoma"/>
                <a:ea typeface="Tahoma"/>
                <a:cs typeface="Tahoma"/>
                <a:sym typeface="Tahoma"/>
              </a:rPr>
              <a:t>BUT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⮚"/>
            </a:pPr>
            <a:r>
              <a:rPr lang="en-US" sz="2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Time consuming</a:t>
            </a:r>
            <a:endParaRPr/>
          </a:p>
          <a:p>
            <a:pPr marL="74295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⮚"/>
            </a:pPr>
            <a:r>
              <a:rPr lang="en-US" sz="2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Does not translate clinical conditions into numerical data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Ideal Index</a:t>
            </a:r>
            <a:endParaRPr/>
          </a:p>
        </p:txBody>
      </p:sp>
      <p:sp>
        <p:nvSpPr>
          <p:cNvPr id="255" name="Google Shape;255;p3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Simple &amp; quick to use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Accurate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Reproducible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Quantitative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Indices</a:t>
            </a:r>
            <a:endParaRPr/>
          </a:p>
        </p:txBody>
      </p:sp>
      <p:sp>
        <p:nvSpPr>
          <p:cNvPr id="261" name="Google Shape;261;p39"/>
          <p:cNvSpPr txBox="1">
            <a:spLocks noGrp="1"/>
          </p:cNvSpPr>
          <p:nvPr>
            <p:ph type="body" idx="1"/>
          </p:nvPr>
        </p:nvSpPr>
        <p:spPr>
          <a:xfrm>
            <a:off x="2554287" y="1752600"/>
            <a:ext cx="5370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Gingival health/bleeding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Plaque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Calculus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Attachment loss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Radiographic bone loss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Treatment needs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Periodontal Indices</a:t>
            </a:r>
            <a:endParaRPr/>
          </a:p>
        </p:txBody>
      </p:sp>
      <p:sp>
        <p:nvSpPr>
          <p:cNvPr id="267" name="Google Shape;267;p40"/>
          <p:cNvSpPr txBox="1">
            <a:spLocks noGrp="1"/>
          </p:cNvSpPr>
          <p:nvPr>
            <p:ph type="body" idx="1"/>
          </p:nvPr>
        </p:nvSpPr>
        <p:spPr>
          <a:xfrm>
            <a:off x="609600" y="2017712"/>
            <a:ext cx="8345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Indices measuring the degree of gingival inflammation</a:t>
            </a:r>
            <a:endParaRPr/>
          </a:p>
          <a:p>
            <a:pPr marL="990600" lvl="1" indent="-533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540"/>
              <a:buNone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Example:</a:t>
            </a:r>
            <a:endParaRPr/>
          </a:p>
          <a:p>
            <a:pPr marL="990600" lvl="1" indent="-5334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540"/>
              <a:buNone/>
            </a:pPr>
            <a:r>
              <a:rPr lang="en-US" sz="2800" b="0" i="0" u="none">
                <a:solidFill>
                  <a:srgbClr val="990033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34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Gingival index</a:t>
            </a:r>
            <a:r>
              <a:rPr lang="en-US" sz="36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4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(GI; Löe &amp; Silness; 1967)</a:t>
            </a:r>
            <a:endParaRPr/>
          </a:p>
          <a:p>
            <a:pPr marL="990600" lvl="1" indent="-5334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320"/>
              <a:buNone/>
            </a:pPr>
            <a:r>
              <a:rPr lang="en-US" sz="24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34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Modified Gingival Index</a:t>
            </a:r>
            <a:r>
              <a:rPr lang="en-US" sz="36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16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(Lobene et al, 1986)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Periodontal Indices</a:t>
            </a:r>
            <a:endParaRPr/>
          </a:p>
        </p:txBody>
      </p:sp>
      <p:sp>
        <p:nvSpPr>
          <p:cNvPr id="273" name="Google Shape;273;p41"/>
          <p:cNvSpPr txBox="1">
            <a:spLocks noGrp="1"/>
          </p:cNvSpPr>
          <p:nvPr>
            <p:ph type="body" idx="1"/>
          </p:nvPr>
        </p:nvSpPr>
        <p:spPr>
          <a:xfrm>
            <a:off x="533400" y="2017712"/>
            <a:ext cx="8610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Indices used to measure periodontal destruction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Example: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Periodontal Index 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(PI, Russel; 1956)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Periodontal Disease Index 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( Ramfjord, 1959)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4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Periodontal Indices</a:t>
            </a:r>
            <a:endParaRPr/>
          </a:p>
        </p:txBody>
      </p:sp>
      <p:sp>
        <p:nvSpPr>
          <p:cNvPr id="279" name="Google Shape;279;p42"/>
          <p:cNvSpPr txBox="1">
            <a:spLocks noGrp="1"/>
          </p:cNvSpPr>
          <p:nvPr>
            <p:ph type="body" idx="1"/>
          </p:nvPr>
        </p:nvSpPr>
        <p:spPr>
          <a:xfrm>
            <a:off x="762000" y="2017712"/>
            <a:ext cx="8193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Indices used to measure plaque accumulation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Example: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60"/>
              </a:spcBef>
              <a:spcAft>
                <a:spcPts val="0"/>
              </a:spcAft>
              <a:buSzPts val="1920"/>
              <a:buNone/>
            </a:pPr>
            <a:r>
              <a:rPr lang="en-US" sz="3200" b="1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38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Plaque Index</a:t>
            </a:r>
            <a:r>
              <a:rPr lang="en-US" sz="34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0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(Silness &amp; Löe, 1964)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Periodontal Indices</a:t>
            </a:r>
            <a:endParaRPr/>
          </a:p>
        </p:txBody>
      </p:sp>
      <p:sp>
        <p:nvSpPr>
          <p:cNvPr id="285" name="Google Shape;285;p4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Indices used to measure calculus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Example: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36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Calculus component of the PDI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4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Periodontal Indices</a:t>
            </a:r>
            <a:endParaRPr/>
          </a:p>
        </p:txBody>
      </p:sp>
      <p:sp>
        <p:nvSpPr>
          <p:cNvPr id="291" name="Google Shape;291;p44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Indices used to assess treatment needs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Example: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36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Community Periodontal Index Of Treatment Needs </a:t>
            </a:r>
            <a:r>
              <a:rPr lang="en-US" sz="3600" b="1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(CPITN)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</a:pPr>
            <a:endParaRPr sz="1000" b="1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Ainamo et al, 1977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6" name="Google Shape;136;p1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1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Epidemiology</a:t>
            </a: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, derived from Greek word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rPr lang="en-US" sz="3200" b="0" i="1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epi</a:t>
            </a: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, meaning "upon, among",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rPr lang="en-US" sz="3200" b="0" i="1" u="sng" strike="noStrike" cap="none">
                <a:solidFill>
                  <a:schemeClr val="hlink"/>
                </a:solidFill>
                <a:latin typeface="Tahoma"/>
                <a:ea typeface="Tahoma"/>
                <a:cs typeface="Tahoma"/>
                <a:sym typeface="Tahoma"/>
                <a:hlinkClick r:id="rId3"/>
              </a:rPr>
              <a:t>demos</a:t>
            </a: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, meaning "people,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200" b="0" i="1" u="sng" strike="noStrike" cap="none">
                <a:solidFill>
                  <a:schemeClr val="hlink"/>
                </a:solidFill>
                <a:latin typeface="Tahoma"/>
                <a:ea typeface="Tahoma"/>
                <a:cs typeface="Tahoma"/>
                <a:sym typeface="Tahoma"/>
                <a:hlinkClick r:id="rId4"/>
              </a:rPr>
              <a:t>logos</a:t>
            </a: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, meaning "study,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ahoma"/>
              <a:buNone/>
            </a:pPr>
            <a:r>
              <a:rPr lang="en-US" sz="36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Prevalence of Periodontal Diseases</a:t>
            </a:r>
            <a:endParaRPr/>
          </a:p>
        </p:txBody>
      </p:sp>
      <p:sp>
        <p:nvSpPr>
          <p:cNvPr id="297" name="Google Shape;297;p45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en-US" sz="2800" b="0" i="0" u="none">
                <a:solidFill>
                  <a:srgbClr val="FFA5A5"/>
                </a:solidFill>
                <a:latin typeface="Tahoma"/>
                <a:ea typeface="Tahoma"/>
                <a:cs typeface="Tahoma"/>
                <a:sym typeface="Tahoma"/>
              </a:rPr>
              <a:t>National Health &amp; Nutrition Examination Survey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NHANES I     (1971-1974)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NHANES III   (1988-1994)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NIDR            (1985-1986)</a:t>
            </a:r>
            <a:endParaRPr/>
          </a:p>
          <a:p>
            <a:pPr marL="34290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folHlink"/>
                </a:solidFill>
                <a:latin typeface="Tahoma"/>
                <a:ea typeface="Tahoma"/>
                <a:cs typeface="Tahoma"/>
                <a:sym typeface="Tahoma"/>
              </a:rPr>
              <a:t>Difficult to compare results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0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ahoma"/>
              <a:buNone/>
            </a:pPr>
            <a:r>
              <a:rPr lang="en-US" sz="36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Prevalence of Periodontal Diseases</a:t>
            </a:r>
            <a:endParaRPr/>
          </a:p>
        </p:txBody>
      </p:sp>
      <p:sp>
        <p:nvSpPr>
          <p:cNvPr id="303" name="Google Shape;303;p46"/>
          <p:cNvSpPr txBox="1">
            <a:spLocks noGrp="1"/>
          </p:cNvSpPr>
          <p:nvPr>
            <p:ph type="body" idx="1"/>
          </p:nvPr>
        </p:nvSpPr>
        <p:spPr>
          <a:xfrm>
            <a:off x="1182687" y="1752600"/>
            <a:ext cx="75042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rgbClr val="FEF29A"/>
                </a:solidFill>
                <a:latin typeface="Tahoma"/>
                <a:ea typeface="Tahoma"/>
                <a:cs typeface="Tahoma"/>
                <a:sym typeface="Tahoma"/>
              </a:rPr>
              <a:t>Geographic distribution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More than 70% of adults have some degree of gingivitis or periodontitis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540"/>
              <a:buNone/>
            </a:pPr>
            <a:endParaRPr sz="9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Gingivitis and calculus are more prevalent and severe in developing countries</a:t>
            </a: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Gingivitis</a:t>
            </a:r>
            <a:endParaRPr/>
          </a:p>
        </p:txBody>
      </p:sp>
      <p:sp>
        <p:nvSpPr>
          <p:cNvPr id="309" name="Google Shape;309;p47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	At the population level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Found in early childhood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840"/>
              <a:buNone/>
            </a:pPr>
            <a:endParaRPr sz="1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Prevalence &amp; severity in adolescence</a:t>
            </a:r>
            <a:endParaRPr/>
          </a:p>
          <a:p>
            <a:pPr marL="342900" lvl="0" indent="-28956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840"/>
              <a:buFont typeface="Noto Sans Symbols"/>
              <a:buNone/>
            </a:pPr>
            <a:endParaRPr sz="1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Prevalence of gingivitis in USA among population aged 13 and older= 54%</a:t>
            </a:r>
            <a:endParaRPr/>
          </a:p>
        </p:txBody>
      </p:sp>
      <p:sp>
        <p:nvSpPr>
          <p:cNvPr id="310" name="Google Shape;310;p47"/>
          <p:cNvSpPr/>
          <p:nvPr/>
        </p:nvSpPr>
        <p:spPr>
          <a:xfrm>
            <a:off x="1600200" y="3276600"/>
            <a:ext cx="152400" cy="6096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7D7D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4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Gingival Bleeding</a:t>
            </a:r>
            <a:b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lang="en-US" sz="2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NHANES III</a:t>
            </a:r>
            <a:endParaRPr/>
          </a:p>
        </p:txBody>
      </p:sp>
      <p:sp>
        <p:nvSpPr>
          <p:cNvPr id="316" name="Google Shape;316;p48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Highest among 13-17 yr old (63%)</a:t>
            </a:r>
            <a:endParaRPr/>
          </a:p>
          <a:p>
            <a:pPr marL="34290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Declined through 35- to 44-yr-old group</a:t>
            </a:r>
            <a:endParaRPr/>
          </a:p>
          <a:p>
            <a:pPr marL="34290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Increased in 45- to 54- yr old group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9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Gingivitis</a:t>
            </a:r>
            <a:endParaRPr/>
          </a:p>
        </p:txBody>
      </p:sp>
      <p:sp>
        <p:nvSpPr>
          <p:cNvPr id="322" name="Google Shape;322;p49"/>
          <p:cNvSpPr txBox="1">
            <a:spLocks noGrp="1"/>
          </p:cNvSpPr>
          <p:nvPr>
            <p:ph type="body" idx="1"/>
          </p:nvPr>
        </p:nvSpPr>
        <p:spPr>
          <a:xfrm>
            <a:off x="1600200" y="1143000"/>
            <a:ext cx="67818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36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In Adults</a:t>
            </a:r>
            <a:endParaRPr sz="3200" b="0" i="0" u="none">
              <a:solidFill>
                <a:schemeClr val="lt2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First national survey in US (1962):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20"/>
              <a:buNone/>
            </a:pPr>
            <a:r>
              <a:rPr lang="en-US" sz="1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85% of men</a:t>
            </a: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&amp; </a:t>
            </a: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79% of women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had gingivitis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??Gingivitis has declined in developed countries?? </a:t>
            </a: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50"/>
          <p:cNvSpPr txBox="1">
            <a:spLocks noGrp="1"/>
          </p:cNvSpPr>
          <p:nvPr>
            <p:ph type="title"/>
          </p:nvPr>
        </p:nvSpPr>
        <p:spPr>
          <a:xfrm>
            <a:off x="1066800" y="381000"/>
            <a:ext cx="77931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ahoma"/>
              <a:buNone/>
            </a:pPr>
            <a:r>
              <a:rPr lang="en-US" sz="36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Prevalence of Chronic Periodontitis</a:t>
            </a:r>
            <a:endParaRPr/>
          </a:p>
        </p:txBody>
      </p:sp>
      <p:sp>
        <p:nvSpPr>
          <p:cNvPr id="328" name="Google Shape;328;p50"/>
          <p:cNvSpPr txBox="1">
            <a:spLocks noGrp="1"/>
          </p:cNvSpPr>
          <p:nvPr>
            <p:ph type="body" idx="1"/>
          </p:nvPr>
        </p:nvSpPr>
        <p:spPr>
          <a:xfrm>
            <a:off x="1182687" y="1258887"/>
            <a:ext cx="77724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Depends on: 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</a:pP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Population &amp;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</a:pP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Threshold definition</a:t>
            </a:r>
            <a:endParaRPr/>
          </a:p>
          <a:p>
            <a:pPr marL="742950" lvl="1" indent="-229869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880"/>
              <a:buFont typeface="Noto Sans Symbols"/>
              <a:buNone/>
            </a:pPr>
            <a:endParaRPr sz="16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NHANES III: </a:t>
            </a: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&gt; 1mm prevalence=99%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		      :  &gt; 3mm AL in at least one site of the 		             mouth= 53%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440"/>
              <a:buNone/>
            </a:pP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		      :  &gt; 7mm =7%	</a:t>
            </a:r>
            <a:endParaRPr/>
          </a:p>
          <a:p>
            <a:pPr marL="342900" lvl="0" indent="-251459" algn="l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endParaRPr sz="2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5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ahoma"/>
              <a:buNone/>
            </a:pPr>
            <a:r>
              <a:rPr lang="en-US" sz="36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Prevalence of Aggressive Periodontitis</a:t>
            </a:r>
            <a:endParaRPr/>
          </a:p>
        </p:txBody>
      </p:sp>
      <p:sp>
        <p:nvSpPr>
          <p:cNvPr id="334" name="Google Shape;334;p5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Differs with populations</a:t>
            </a:r>
            <a:endParaRPr/>
          </a:p>
          <a:p>
            <a:pPr marL="34290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 the US: 0.13%,  0.53% and 1% prevalence has been reported</a:t>
            </a:r>
            <a:endParaRPr/>
          </a:p>
          <a:p>
            <a:pPr marL="34290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5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Confusion</a:t>
            </a:r>
            <a:endParaRPr/>
          </a:p>
        </p:txBody>
      </p:sp>
      <p:sp>
        <p:nvSpPr>
          <p:cNvPr id="340" name="Google Shape;340;p52"/>
          <p:cNvSpPr txBox="1">
            <a:spLocks noGrp="1"/>
          </p:cNvSpPr>
          <p:nvPr>
            <p:ph type="body" idx="1"/>
          </p:nvPr>
        </p:nvSpPr>
        <p:spPr>
          <a:xfrm>
            <a:off x="1447800" y="1905000"/>
            <a:ext cx="7086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Confusion in interpreting data from older studies, due to differences in measurement</a:t>
            </a:r>
            <a:endParaRPr/>
          </a:p>
          <a:p>
            <a:pPr marL="342900" lvl="0" indent="-31242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Clr>
                <a:schemeClr val="folHlink"/>
              </a:buClr>
              <a:buSzPts val="480"/>
              <a:buFont typeface="Noto Sans Symbols"/>
              <a:buNone/>
            </a:pPr>
            <a:endParaRPr sz="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Severity of periodontitis according to AAP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</a:pPr>
            <a:endParaRPr sz="1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CAL (PAL; LPA) 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5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Incidence of Periodontitis</a:t>
            </a:r>
            <a:endParaRPr/>
          </a:p>
        </p:txBody>
      </p:sp>
      <p:sp>
        <p:nvSpPr>
          <p:cNvPr id="346" name="Google Shape;346;p53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7848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Longitudinal study of periodontitis on 480 tea workers in </a:t>
            </a:r>
            <a:r>
              <a:rPr lang="en-US" sz="32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Sri Lanka</a:t>
            </a: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(Löe et al 1986)</a:t>
            </a:r>
            <a:endParaRPr/>
          </a:p>
          <a:p>
            <a:pPr marL="342900" lvl="0" indent="-28956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840"/>
              <a:buFont typeface="Noto Sans Symbols"/>
              <a:buNone/>
            </a:pPr>
            <a:endParaRPr sz="1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Revealed natural history of disease</a:t>
            </a:r>
            <a:endParaRPr/>
          </a:p>
          <a:p>
            <a:pPr marL="342900" lvl="0" indent="-28956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840"/>
              <a:buFont typeface="Noto Sans Symbols"/>
              <a:buNone/>
            </a:pPr>
            <a:endParaRPr sz="1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Parallel Study in </a:t>
            </a:r>
            <a:r>
              <a:rPr lang="en-US" sz="32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Norway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5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9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Results</a:t>
            </a:r>
            <a:endParaRPr/>
          </a:p>
        </p:txBody>
      </p:sp>
      <p:sp>
        <p:nvSpPr>
          <p:cNvPr id="352" name="Google Shape;352;p54"/>
          <p:cNvSpPr txBox="1">
            <a:spLocks noGrp="1"/>
          </p:cNvSpPr>
          <p:nvPr>
            <p:ph type="body" idx="1"/>
          </p:nvPr>
        </p:nvSpPr>
        <p:spPr>
          <a:xfrm>
            <a:off x="1371600" y="1828800"/>
            <a:ext cx="7391400" cy="43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8%   rapid progression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81% moderate progression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11% no progression beyond gingivitis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GR progresses on all surfaces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 Norway; upper SES: GR buccally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Reason for CAL in both groups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What is Epidemiology?</a:t>
            </a:r>
            <a:endParaRPr/>
          </a:p>
        </p:txBody>
      </p:sp>
      <p:sp>
        <p:nvSpPr>
          <p:cNvPr id="142" name="Google Shape;142;p1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The study of the distribution and determinants of health-related states in populations, and the application of this study to control health problems</a:t>
            </a:r>
            <a:endParaRPr/>
          </a:p>
          <a:p>
            <a:pPr marL="34290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Basic Science of Public Health</a:t>
            </a: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5"/>
          <p:cNvSpPr txBox="1">
            <a:spLocks noGrp="1"/>
          </p:cNvSpPr>
          <p:nvPr>
            <p:ph type="ctrTitle"/>
          </p:nvPr>
        </p:nvSpPr>
        <p:spPr>
          <a:xfrm>
            <a:off x="990600" y="2043112"/>
            <a:ext cx="77724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D63"/>
              </a:buClr>
              <a:buSzPts val="10600"/>
              <a:buFont typeface="Tahoma"/>
              <a:buNone/>
            </a:pPr>
            <a:r>
              <a:rPr lang="en-US" sz="10600" b="1" i="0" u="none">
                <a:solidFill>
                  <a:srgbClr val="FF7D63"/>
                </a:solidFill>
                <a:latin typeface="Tahoma"/>
                <a:ea typeface="Tahoma"/>
                <a:cs typeface="Tahoma"/>
                <a:sym typeface="Tahoma"/>
              </a:rPr>
              <a:t>RISK</a:t>
            </a:r>
            <a:endParaRPr/>
          </a:p>
        </p:txBody>
      </p:sp>
      <p:sp>
        <p:nvSpPr>
          <p:cNvPr id="358" name="Google Shape;358;p55"/>
          <p:cNvSpPr txBox="1">
            <a:spLocks noGrp="1"/>
          </p:cNvSpPr>
          <p:nvPr>
            <p:ph type="subTitle" idx="1"/>
          </p:nvPr>
        </p:nvSpPr>
        <p:spPr>
          <a:xfrm>
            <a:off x="3352800" y="3505200"/>
            <a:ext cx="3048000" cy="2133600"/>
          </a:xfrm>
          <a:prstGeom prst="rect">
            <a:avLst/>
          </a:prstGeom>
          <a:gradFill>
            <a:gsLst>
              <a:gs pos="0">
                <a:srgbClr val="767676"/>
              </a:gs>
              <a:gs pos="50000">
                <a:schemeClr val="lt1"/>
              </a:gs>
              <a:gs pos="100000">
                <a:srgbClr val="767676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920"/>
              <a:buFont typeface="Noto Sans Symbols"/>
              <a:buNone/>
            </a:pPr>
            <a:endParaRPr/>
          </a:p>
        </p:txBody>
      </p:sp>
      <p:pic>
        <p:nvPicPr>
          <p:cNvPr id="359" name="Google Shape;359;p55" descr="j02986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5200" y="3732212"/>
            <a:ext cx="2819399" cy="16779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56"/>
          <p:cNvSpPr txBox="1"/>
          <p:nvPr/>
        </p:nvSpPr>
        <p:spPr>
          <a:xfrm>
            <a:off x="3657600" y="1524000"/>
            <a:ext cx="1447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65" name="Google Shape;365;p56"/>
          <p:cNvSpPr txBox="1"/>
          <p:nvPr/>
        </p:nvSpPr>
        <p:spPr>
          <a:xfrm>
            <a:off x="1371600" y="1905000"/>
            <a:ext cx="184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66" name="Google Shape;366;p56"/>
          <p:cNvSpPr txBox="1"/>
          <p:nvPr/>
        </p:nvSpPr>
        <p:spPr>
          <a:xfrm>
            <a:off x="669925" y="2936875"/>
            <a:ext cx="1768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67" name="Google Shape;367;p56"/>
          <p:cNvSpPr txBox="1"/>
          <p:nvPr/>
        </p:nvSpPr>
        <p:spPr>
          <a:xfrm>
            <a:off x="990600" y="2667000"/>
            <a:ext cx="184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68" name="Google Shape;368;p56"/>
          <p:cNvSpPr txBox="1"/>
          <p:nvPr/>
        </p:nvSpPr>
        <p:spPr>
          <a:xfrm>
            <a:off x="228600" y="2743200"/>
            <a:ext cx="2667000" cy="1657500"/>
          </a:xfrm>
          <a:prstGeom prst="rect">
            <a:avLst/>
          </a:prstGeom>
          <a:gradFill>
            <a:gsLst>
              <a:gs pos="0">
                <a:srgbClr val="3C3C76"/>
              </a:gs>
              <a:gs pos="50000">
                <a:srgbClr val="8181FF"/>
              </a:gs>
              <a:gs pos="100000">
                <a:srgbClr val="3C3C76"/>
              </a:gs>
            </a:gsLst>
            <a:lin ang="5400012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EE06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rgbClr val="FAEE06"/>
                </a:solidFill>
                <a:latin typeface="Arial"/>
                <a:ea typeface="Arial"/>
                <a:cs typeface="Arial"/>
                <a:sym typeface="Arial"/>
              </a:rPr>
              <a:t>Environmental</a:t>
            </a:r>
            <a:r>
              <a:rPr lang="en-US" sz="2000" b="1" i="0" u="none">
                <a:solidFill>
                  <a:srgbClr val="FFFF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lang="en-US" sz="28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Smoking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ahoma"/>
              <a:buNone/>
            </a:pPr>
            <a:endParaRPr sz="2800" b="1" i="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 i="0" u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56"/>
          <p:cNvSpPr txBox="1"/>
          <p:nvPr/>
        </p:nvSpPr>
        <p:spPr>
          <a:xfrm>
            <a:off x="6172200" y="2743200"/>
            <a:ext cx="2667000" cy="1535100"/>
          </a:xfrm>
          <a:prstGeom prst="rect">
            <a:avLst/>
          </a:prstGeom>
          <a:gradFill>
            <a:gsLst>
              <a:gs pos="0">
                <a:srgbClr val="5A5AB2"/>
              </a:gs>
              <a:gs pos="50000">
                <a:srgbClr val="8181FF"/>
              </a:gs>
              <a:gs pos="100000">
                <a:srgbClr val="5A5AB2"/>
              </a:gs>
            </a:gsLst>
            <a:lin ang="5400012" scaled="0"/>
          </a:gradFill>
          <a:ln w="9525" cap="flat" cmpd="sng">
            <a:solidFill>
              <a:srgbClr val="FFEC9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200"/>
              <a:buFont typeface="Arial"/>
              <a:buNone/>
            </a:pPr>
            <a:r>
              <a:rPr lang="en-US" sz="2200" b="1" i="0" u="none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>
                <a:solidFill>
                  <a:srgbClr val="FAEE06"/>
                </a:solidFill>
                <a:latin typeface="Arial"/>
                <a:ea typeface="Arial"/>
                <a:cs typeface="Arial"/>
                <a:sym typeface="Arial"/>
              </a:rPr>
              <a:t>Host</a:t>
            </a:r>
            <a:r>
              <a:rPr lang="en-US" sz="2200" b="1" i="0" u="none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2800" b="1" i="0" u="none">
                <a:solidFill>
                  <a:srgbClr val="FAEE06"/>
                </a:solidFill>
                <a:latin typeface="Arial"/>
                <a:ea typeface="Arial"/>
                <a:cs typeface="Arial"/>
                <a:sym typeface="Arial"/>
              </a:rPr>
              <a:t>Susceptibility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      Genetic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lang="en-US" sz="1800" b="0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        Acquired</a:t>
            </a:r>
            <a:endParaRPr/>
          </a:p>
        </p:txBody>
      </p:sp>
      <p:sp>
        <p:nvSpPr>
          <p:cNvPr id="370" name="Google Shape;370;p56"/>
          <p:cNvSpPr/>
          <p:nvPr/>
        </p:nvSpPr>
        <p:spPr>
          <a:xfrm>
            <a:off x="3048000" y="3352800"/>
            <a:ext cx="976200" cy="485700"/>
          </a:xfrm>
          <a:prstGeom prst="right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6D6C50"/>
              </a:gs>
              <a:gs pos="50000">
                <a:schemeClr val="folHlink"/>
              </a:gs>
              <a:gs pos="100000">
                <a:srgbClr val="6D6C50"/>
              </a:gs>
            </a:gsLst>
            <a:lin ang="0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1" name="Google Shape;371;p56"/>
          <p:cNvSpPr/>
          <p:nvPr/>
        </p:nvSpPr>
        <p:spPr>
          <a:xfrm>
            <a:off x="4953000" y="3352800"/>
            <a:ext cx="976200" cy="485700"/>
          </a:xfrm>
          <a:prstGeom prst="left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766D49"/>
              </a:gs>
              <a:gs pos="50000">
                <a:srgbClr val="FFEC9D"/>
              </a:gs>
              <a:gs pos="100000">
                <a:srgbClr val="766D49"/>
              </a:gs>
            </a:gsLst>
            <a:lin ang="0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2" name="Google Shape;372;p56"/>
          <p:cNvSpPr/>
          <p:nvPr/>
        </p:nvSpPr>
        <p:spPr>
          <a:xfrm>
            <a:off x="4267200" y="2209800"/>
            <a:ext cx="457200" cy="289560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>
            <a:gsLst>
              <a:gs pos="0">
                <a:srgbClr val="766D49"/>
              </a:gs>
              <a:gs pos="50000">
                <a:srgbClr val="FFEC9D"/>
              </a:gs>
              <a:gs pos="100000">
                <a:srgbClr val="766D49"/>
              </a:gs>
            </a:gsLst>
            <a:lin ang="5400012" scaled="0"/>
          </a:gradFill>
          <a:ln w="952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3" name="Google Shape;373;p56"/>
          <p:cNvSpPr txBox="1"/>
          <p:nvPr/>
        </p:nvSpPr>
        <p:spPr>
          <a:xfrm>
            <a:off x="1828800" y="5181600"/>
            <a:ext cx="5715000" cy="64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E269"/>
              </a:buClr>
              <a:buSzPts val="3600"/>
              <a:buFont typeface="Comic Sans MS"/>
              <a:buNone/>
            </a:pPr>
            <a:r>
              <a:rPr lang="en-US" sz="3600" b="1" i="0" u="sng">
                <a:solidFill>
                  <a:srgbClr val="FFE269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Periodontal Diseases</a:t>
            </a:r>
            <a:endParaRPr/>
          </a:p>
        </p:txBody>
      </p:sp>
      <p:sp>
        <p:nvSpPr>
          <p:cNvPr id="374" name="Google Shape;374;p56"/>
          <p:cNvSpPr txBox="1"/>
          <p:nvPr/>
        </p:nvSpPr>
        <p:spPr>
          <a:xfrm>
            <a:off x="3886200" y="1447800"/>
            <a:ext cx="1447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375" name="Google Shape;375;p56"/>
          <p:cNvSpPr txBox="1"/>
          <p:nvPr/>
        </p:nvSpPr>
        <p:spPr>
          <a:xfrm>
            <a:off x="3276600" y="533400"/>
            <a:ext cx="2362200" cy="1382700"/>
          </a:xfrm>
          <a:prstGeom prst="rect">
            <a:avLst/>
          </a:prstGeom>
          <a:gradFill>
            <a:gsLst>
              <a:gs pos="0">
                <a:srgbClr val="3C3C76"/>
              </a:gs>
              <a:gs pos="50000">
                <a:srgbClr val="8181FF"/>
              </a:gs>
              <a:gs pos="100000">
                <a:srgbClr val="3C3C76"/>
              </a:gs>
            </a:gsLst>
            <a:lin ang="5400012" scaled="0"/>
          </a:gradFill>
          <a:ln w="9525" cap="flat" cmpd="sng">
            <a:solidFill>
              <a:srgbClr val="FFEC9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EE06"/>
              </a:buClr>
              <a:buSzPts val="3000"/>
              <a:buFont typeface="Arial"/>
              <a:buNone/>
            </a:pPr>
            <a:r>
              <a:rPr lang="en-US" sz="3000" b="1" i="0" u="none">
                <a:solidFill>
                  <a:srgbClr val="FAEE06"/>
                </a:solidFill>
                <a:latin typeface="Arial"/>
                <a:ea typeface="Arial"/>
                <a:cs typeface="Arial"/>
                <a:sym typeface="Arial"/>
              </a:rPr>
              <a:t>Bacteria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Colonisation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Invasion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Destruction </a:t>
            </a:r>
            <a:endParaRPr/>
          </a:p>
        </p:txBody>
      </p:sp>
      <p:pic>
        <p:nvPicPr>
          <p:cNvPr id="376" name="Google Shape;376;p56" descr="Black pigmented bacteroides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r="1409"/>
          <a:stretch/>
        </p:blipFill>
        <p:spPr>
          <a:xfrm>
            <a:off x="5791200" y="762000"/>
            <a:ext cx="1447800" cy="9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Google Shape;377;p56" descr="pe07263_[1]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914400" y="3962400"/>
            <a:ext cx="1195500" cy="120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8" name="Google Shape;378;p56" descr="~AUT0013"/>
          <p:cNvPicPr preferRelativeResize="0">
            <a:picLocks noGrp="1"/>
          </p:cNvPicPr>
          <p:nvPr>
            <p:ph type="body" idx="3"/>
          </p:nvPr>
        </p:nvPicPr>
        <p:blipFill rotWithShape="1">
          <a:blip r:embed="rId5">
            <a:alphaModFix/>
          </a:blip>
          <a:srcRect/>
          <a:stretch/>
        </p:blipFill>
        <p:spPr>
          <a:xfrm>
            <a:off x="6934200" y="4581525"/>
            <a:ext cx="1295400" cy="73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5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omic Sans MS"/>
              <a:buNone/>
            </a:pPr>
            <a:r>
              <a:rPr lang="en-US" sz="6000" b="0" i="0" u="none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Aetiology</a:t>
            </a:r>
            <a:endParaRPr/>
          </a:p>
        </p:txBody>
      </p:sp>
      <p:sp>
        <p:nvSpPr>
          <p:cNvPr id="384" name="Google Shape;384;p57"/>
          <p:cNvSpPr txBox="1">
            <a:spLocks noGrp="1"/>
          </p:cNvSpPr>
          <p:nvPr>
            <p:ph type="body" idx="1"/>
          </p:nvPr>
        </p:nvSpPr>
        <p:spPr>
          <a:xfrm>
            <a:off x="2765425" y="2017712"/>
            <a:ext cx="4533900" cy="4002000"/>
          </a:xfrm>
          <a:prstGeom prst="rect">
            <a:avLst/>
          </a:prstGeom>
          <a:gradFill>
            <a:gsLst>
              <a:gs pos="0">
                <a:srgbClr val="765E76"/>
              </a:gs>
              <a:gs pos="50000">
                <a:srgbClr val="FFCCFF"/>
              </a:gs>
              <a:gs pos="100000">
                <a:srgbClr val="765E76"/>
              </a:gs>
            </a:gsLst>
            <a:lin ang="18900044" scaled="0"/>
          </a:gradFill>
          <a:ln w="76200" cap="flat" cmpd="tri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None/>
            </a:pPr>
            <a:endParaRPr sz="16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D258F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Risk Factors</a:t>
            </a:r>
            <a:endParaRPr/>
          </a:p>
          <a:p>
            <a:pPr marL="742950" lvl="1" indent="-22288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D258F"/>
              </a:buClr>
              <a:buSzPts val="990"/>
              <a:buFont typeface="Noto Sans Symbols"/>
              <a:buNone/>
            </a:pPr>
            <a:endParaRPr sz="18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lvl="1" indent="-22288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D258F"/>
              </a:buClr>
              <a:buSzPts val="990"/>
              <a:buFont typeface="Noto Sans Symbols"/>
              <a:buNone/>
            </a:pPr>
            <a:endParaRPr sz="18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D258F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Susceptibility factors</a:t>
            </a:r>
            <a:endParaRPr/>
          </a:p>
          <a:p>
            <a:pPr marL="742950" lvl="1" indent="-22288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4D258F"/>
              </a:buClr>
              <a:buSzPts val="990"/>
              <a:buFont typeface="Noto Sans Symbols"/>
              <a:buNone/>
            </a:pPr>
            <a:endParaRPr sz="18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4D258F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Severity factors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660"/>
              <a:buNone/>
            </a:pPr>
            <a:r>
              <a:rPr lang="en-US" sz="12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8"/>
          <p:cNvSpPr txBox="1">
            <a:spLocks noGrp="1"/>
          </p:cNvSpPr>
          <p:nvPr>
            <p:ph type="title"/>
          </p:nvPr>
        </p:nvSpPr>
        <p:spPr>
          <a:xfrm>
            <a:off x="838200" y="304800"/>
            <a:ext cx="7793100" cy="10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A1C0"/>
              </a:buClr>
              <a:buSzPts val="6000"/>
              <a:buFont typeface="Comic Sans MS"/>
              <a:buNone/>
            </a:pPr>
            <a:r>
              <a:rPr lang="en-US" sz="6000" b="0" i="0" u="none">
                <a:solidFill>
                  <a:srgbClr val="FFA1C0"/>
                </a:solidFill>
                <a:latin typeface="Comic Sans MS"/>
                <a:ea typeface="Comic Sans MS"/>
                <a:cs typeface="Comic Sans MS"/>
                <a:sym typeface="Comic Sans MS"/>
              </a:rPr>
              <a:t>Risk</a:t>
            </a:r>
            <a:endParaRPr/>
          </a:p>
        </p:txBody>
      </p:sp>
      <p:sp>
        <p:nvSpPr>
          <p:cNvPr id="390" name="Google Shape;390;p58"/>
          <p:cNvSpPr txBox="1">
            <a:spLocks noGrp="1"/>
          </p:cNvSpPr>
          <p:nvPr>
            <p:ph type="body" idx="1"/>
          </p:nvPr>
        </p:nvSpPr>
        <p:spPr>
          <a:xfrm>
            <a:off x="2209800" y="1371600"/>
            <a:ext cx="4800600" cy="4876800"/>
          </a:xfrm>
          <a:prstGeom prst="rect">
            <a:avLst/>
          </a:prstGeom>
          <a:solidFill>
            <a:srgbClr val="E4DAF4"/>
          </a:solidFill>
          <a:ln w="76200" cap="flat" cmpd="tri">
            <a:solidFill>
              <a:srgbClr val="9966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None/>
            </a:pPr>
            <a:endParaRPr sz="16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lvl="0" indent="-3429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Identified in terms of:</a:t>
            </a:r>
            <a:endParaRPr/>
          </a:p>
          <a:p>
            <a:pPr marL="342900" lvl="0" indent="-342900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20"/>
              <a:buNone/>
            </a:pPr>
            <a:endParaRPr sz="12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657D3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Risk Factors</a:t>
            </a:r>
            <a:endParaRPr/>
          </a:p>
          <a:p>
            <a:pPr marL="742950" lvl="1" indent="-22288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657D3"/>
              </a:buClr>
              <a:buSzPts val="990"/>
              <a:buFont typeface="Noto Sans Symbols"/>
              <a:buNone/>
            </a:pPr>
            <a:endParaRPr sz="18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657D3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Risk Indicators</a:t>
            </a:r>
            <a:endParaRPr/>
          </a:p>
          <a:p>
            <a:pPr marL="742950" lvl="1" indent="-22288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657D3"/>
              </a:buClr>
              <a:buSzPts val="990"/>
              <a:buFont typeface="Noto Sans Symbols"/>
              <a:buNone/>
            </a:pPr>
            <a:endParaRPr sz="1800" b="0" i="0" u="none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657D3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Risk predictors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660"/>
              <a:buNone/>
            </a:pPr>
            <a:r>
              <a:rPr lang="en-US" sz="12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540"/>
              <a:buNone/>
            </a:pPr>
            <a:r>
              <a:rPr lang="en-US" sz="28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</a:t>
            </a:r>
            <a:r>
              <a:rPr lang="en-US" sz="24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(Pihlstrom, </a:t>
            </a:r>
            <a:r>
              <a:rPr lang="en-US" sz="20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2001</a:t>
            </a:r>
            <a:r>
              <a:rPr lang="en-US" sz="2400" b="0" i="0" u="non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5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Risk factors</a:t>
            </a:r>
            <a:endParaRPr/>
          </a:p>
        </p:txBody>
      </p:sp>
      <p:sp>
        <p:nvSpPr>
          <p:cNvPr id="396" name="Google Shape;396;p59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Identified through Longitudnal studies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Examples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Tobacco Smoking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Diabetes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Pathogenic Bacteria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Microbial tooth deposits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6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Risk Determinants</a:t>
            </a:r>
            <a:endParaRPr/>
          </a:p>
        </p:txBody>
      </p:sp>
      <p:sp>
        <p:nvSpPr>
          <p:cNvPr id="402" name="Google Shape;402;p6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Also called Background Characteristics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Cannot be modified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Examples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Genetic factors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Age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Gender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Socioeconomic status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Stress</a:t>
            </a:r>
            <a:endParaRPr/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6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Risk Indicators</a:t>
            </a:r>
            <a:endParaRPr/>
          </a:p>
        </p:txBody>
      </p:sp>
      <p:sp>
        <p:nvSpPr>
          <p:cNvPr id="408" name="Google Shape;408;p61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Are probable risk factors that have been identified in Crossectional studies but not in longitudnal studies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Examples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HIV/AIDS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Osteoporosis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Infrequent dental visits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6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Risk markers/ Predictors</a:t>
            </a:r>
            <a:endParaRPr/>
          </a:p>
        </p:txBody>
      </p:sp>
      <p:sp>
        <p:nvSpPr>
          <p:cNvPr id="414" name="Google Shape;414;p6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Are associated with increased risk for disease but do not cause disease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Identified in Crosssectional and longitudnal studies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Examples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Previous history of Periodontal disease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Tahoma"/>
              <a:buAutoNum type="arabicPeriod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Bleeding on probing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6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ahoma"/>
              <a:buNone/>
            </a:pPr>
            <a:r>
              <a:rPr lang="en-US" sz="4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Gender &amp; Race</a:t>
            </a:r>
            <a:endParaRPr/>
          </a:p>
        </p:txBody>
      </p:sp>
      <p:sp>
        <p:nvSpPr>
          <p:cNvPr id="420" name="Google Shape;420;p63"/>
          <p:cNvSpPr txBox="1">
            <a:spLocks noGrp="1"/>
          </p:cNvSpPr>
          <p:nvPr>
            <p:ph type="body" idx="1"/>
          </p:nvPr>
        </p:nvSpPr>
        <p:spPr>
          <a:xfrm>
            <a:off x="1447800" y="1752600"/>
            <a:ext cx="72390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Men have poorer periodontal health than women, in terms of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LPA</a:t>
            </a: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,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pockets</a:t>
            </a: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and subgingival </a:t>
            </a:r>
            <a:r>
              <a:rPr lang="en-US" sz="30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calculus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20"/>
              <a:buNone/>
            </a:pPr>
            <a:endParaRPr sz="1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Women have better oral hygiene</a:t>
            </a: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/>
          </a:p>
          <a:p>
            <a:pPr marL="342900" lvl="0" indent="-29718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</a:pPr>
            <a:endParaRPr sz="1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No established differences in susceptibility to chronic periodontitis 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6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ahoma"/>
              <a:buNone/>
            </a:pPr>
            <a:r>
              <a:rPr lang="en-US" sz="4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Gender</a:t>
            </a:r>
            <a:endParaRPr/>
          </a:p>
        </p:txBody>
      </p:sp>
      <p:sp>
        <p:nvSpPr>
          <p:cNvPr id="426" name="Google Shape;426;p64"/>
          <p:cNvSpPr txBox="1">
            <a:spLocks noGrp="1"/>
          </p:cNvSpPr>
          <p:nvPr>
            <p:ph type="body" idx="1"/>
          </p:nvPr>
        </p:nvSpPr>
        <p:spPr>
          <a:xfrm>
            <a:off x="1182687" y="1676400"/>
            <a:ext cx="7772400" cy="44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1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Aggressive Periodontitis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Studies on Europeans show higher prevalence of aggressive periodontitis in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None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 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FEMALES  &gt;  MALES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Studies on Africans or African Americans:</a:t>
            </a: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   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MALES  &gt;  FEMALES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Gender is related to race</a:t>
            </a: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2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(risk factors)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48" name="Google Shape;148;p20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25145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</a:pPr>
            <a:endParaRPr sz="24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marR="0" lvl="0" indent="-25145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None/>
            </a:pPr>
            <a:endParaRPr sz="24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Public Health    deals with  health of Community group or population</a:t>
            </a:r>
            <a:endParaRPr/>
          </a:p>
          <a:p>
            <a:pPr marL="342900" marR="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</a:pPr>
            <a:r>
              <a:rPr lang="en-US" sz="24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Clinical practice deals with  health of an individual.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6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9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400"/>
              <a:buFont typeface="Tahoma"/>
              <a:buNone/>
            </a:pPr>
            <a:r>
              <a:rPr lang="en-US" sz="5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Age</a:t>
            </a:r>
            <a:endParaRPr/>
          </a:p>
        </p:txBody>
      </p:sp>
      <p:sp>
        <p:nvSpPr>
          <p:cNvPr id="432" name="Google Shape;432;p65"/>
          <p:cNvSpPr txBox="1">
            <a:spLocks noGrp="1"/>
          </p:cNvSpPr>
          <p:nvPr>
            <p:ph type="body" idx="1"/>
          </p:nvPr>
        </p:nvSpPr>
        <p:spPr>
          <a:xfrm>
            <a:off x="914400" y="1143000"/>
            <a:ext cx="7696200" cy="49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040"/>
              <a:buFont typeface="Noto Sans Symbols"/>
              <a:buChar char="■"/>
            </a:pPr>
            <a:r>
              <a:rPr lang="en-US" sz="3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34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Cross-sectional</a:t>
            </a:r>
            <a:r>
              <a:rPr lang="en-US" sz="3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4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studies</a:t>
            </a:r>
            <a:r>
              <a:rPr lang="en-US" sz="36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Greater prevalence &amp; severity of CALwith age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Does not mean greater susceptibility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Cumulative progression of lesions over time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chemeClr val="folHlink"/>
              </a:buClr>
              <a:buSzPts val="2040"/>
              <a:buFont typeface="Noto Sans Symbols"/>
              <a:buChar char="■"/>
            </a:pPr>
            <a:r>
              <a:rPr lang="en-US" sz="3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Sri Lankan study:  3 groups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Increased CAL with age (cumulative effect)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Increased susceptibility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66"/>
          <p:cNvSpPr txBox="1">
            <a:spLocks noGrp="1"/>
          </p:cNvSpPr>
          <p:nvPr>
            <p:ph type="title"/>
          </p:nvPr>
        </p:nvSpPr>
        <p:spPr>
          <a:xfrm>
            <a:off x="1066800" y="457200"/>
            <a:ext cx="7793100" cy="7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Tahoma"/>
              <a:buNone/>
            </a:pPr>
            <a:r>
              <a:rPr lang="en-US" sz="6000" b="1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Age</a:t>
            </a:r>
            <a:endParaRPr/>
          </a:p>
        </p:txBody>
      </p:sp>
      <p:sp>
        <p:nvSpPr>
          <p:cNvPr id="438" name="Google Shape;438;p66"/>
          <p:cNvSpPr txBox="1">
            <a:spLocks noGrp="1"/>
          </p:cNvSpPr>
          <p:nvPr>
            <p:ph type="body" idx="1"/>
          </p:nvPr>
        </p:nvSpPr>
        <p:spPr>
          <a:xfrm>
            <a:off x="1447800" y="1752600"/>
            <a:ext cx="70866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Conclusion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Susceptibility determines age of onset</a:t>
            </a:r>
            <a:endParaRPr/>
          </a:p>
          <a:p>
            <a:pPr marL="342900" lvl="0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endParaRPr sz="3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(CAL or attachment loss) increases with age in the group susceptible to aggressive periodontitis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6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0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Socioeconomic Status (SES)</a:t>
            </a:r>
            <a:endParaRPr/>
          </a:p>
        </p:txBody>
      </p:sp>
      <p:sp>
        <p:nvSpPr>
          <p:cNvPr id="444" name="Google Shape;444;p67"/>
          <p:cNvSpPr txBox="1">
            <a:spLocks noGrp="1"/>
          </p:cNvSpPr>
          <p:nvPr>
            <p:ph type="body" idx="1"/>
          </p:nvPr>
        </p:nvSpPr>
        <p:spPr>
          <a:xfrm>
            <a:off x="1182687" y="1676400"/>
            <a:ext cx="7772400" cy="44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Gingivitis &amp; poor OH              Low SES</a:t>
            </a:r>
            <a:endParaRPr/>
          </a:p>
          <a:p>
            <a:pPr marL="342900" lvl="0" indent="-29718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</a:pPr>
            <a:endParaRPr sz="1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Subgingival calculus               Low SES</a:t>
            </a:r>
            <a:endParaRPr/>
          </a:p>
          <a:p>
            <a:pPr marL="342900" lvl="0" indent="-29718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</a:pPr>
            <a:endParaRPr sz="1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Relationship between periodontitis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&amp; SES is less direct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Higher prevalence of attachment &amp; alveolar bone loss with lower SES</a:t>
            </a:r>
            <a:endParaRPr/>
          </a:p>
        </p:txBody>
      </p:sp>
      <p:sp>
        <p:nvSpPr>
          <p:cNvPr id="445" name="Google Shape;445;p67"/>
          <p:cNvSpPr/>
          <p:nvPr/>
        </p:nvSpPr>
        <p:spPr>
          <a:xfrm>
            <a:off x="5410200" y="1828800"/>
            <a:ext cx="9762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7D7D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46" name="Google Shape;446;p67"/>
          <p:cNvSpPr/>
          <p:nvPr/>
        </p:nvSpPr>
        <p:spPr>
          <a:xfrm>
            <a:off x="5334000" y="2667000"/>
            <a:ext cx="9762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7D7D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68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7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Font typeface="Tahoma"/>
              <a:buNone/>
            </a:pPr>
            <a:r>
              <a:rPr lang="en-US" sz="40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Oral Hygiene</a:t>
            </a:r>
            <a:endParaRPr/>
          </a:p>
        </p:txBody>
      </p:sp>
      <p:sp>
        <p:nvSpPr>
          <p:cNvPr id="452" name="Google Shape;452;p68"/>
          <p:cNvSpPr txBox="1">
            <a:spLocks noGrp="1"/>
          </p:cNvSpPr>
          <p:nvPr>
            <p:ph type="body" idx="1"/>
          </p:nvPr>
        </p:nvSpPr>
        <p:spPr>
          <a:xfrm>
            <a:off x="1182687" y="1219200"/>
            <a:ext cx="7772400" cy="49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rgbClr val="FEF29A"/>
                </a:solidFill>
                <a:latin typeface="Tahoma"/>
                <a:ea typeface="Tahoma"/>
                <a:cs typeface="Tahoma"/>
                <a:sym typeface="Tahoma"/>
              </a:rPr>
              <a:t>        Classic studies </a:t>
            </a:r>
            <a:r>
              <a:rPr lang="en-US" sz="2400" b="0" i="0" u="none">
                <a:solidFill>
                  <a:srgbClr val="FEF29A"/>
                </a:solidFill>
                <a:latin typeface="Tahoma"/>
                <a:ea typeface="Tahoma"/>
                <a:cs typeface="Tahoma"/>
                <a:sym typeface="Tahoma"/>
              </a:rPr>
              <a:t>(Löe et al, 1965)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Plaque               Gingivitis</a:t>
            </a:r>
            <a:endParaRPr/>
          </a:p>
          <a:p>
            <a:pPr marL="342900" lvl="0" indent="-29718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</a:pPr>
            <a:endParaRPr sz="1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Plaque &amp; calculus correlate poorly with severe periodontitis</a:t>
            </a:r>
            <a:endParaRPr/>
          </a:p>
          <a:p>
            <a:pPr marL="342900" lvl="0" indent="-29718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</a:pPr>
            <a:endParaRPr sz="1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Quantity of plaque correlates poorly with periodontitis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200"/>
              <a:buNone/>
            </a:pPr>
            <a:r>
              <a:rPr lang="en-US" sz="20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3000" b="1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Sensitive aetiologic factor in susceptible individuals</a:t>
            </a:r>
            <a:endParaRPr/>
          </a:p>
        </p:txBody>
      </p:sp>
      <p:sp>
        <p:nvSpPr>
          <p:cNvPr id="453" name="Google Shape;453;p68"/>
          <p:cNvSpPr/>
          <p:nvPr/>
        </p:nvSpPr>
        <p:spPr>
          <a:xfrm>
            <a:off x="2971800" y="1981200"/>
            <a:ext cx="9762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7D7D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69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Local Factors</a:t>
            </a:r>
            <a:endParaRPr/>
          </a:p>
        </p:txBody>
      </p:sp>
      <p:sp>
        <p:nvSpPr>
          <p:cNvPr id="459" name="Google Shape;459;p69"/>
          <p:cNvSpPr txBox="1">
            <a:spLocks noGrp="1"/>
          </p:cNvSpPr>
          <p:nvPr>
            <p:ph type="body" idx="1"/>
          </p:nvPr>
        </p:nvSpPr>
        <p:spPr>
          <a:xfrm>
            <a:off x="1905000" y="1981200"/>
            <a:ext cx="6894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Example: overhangs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Epidemiologically</a:t>
            </a: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: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2160"/>
              <a:buNone/>
            </a:pPr>
            <a:r>
              <a:rPr lang="en-US" sz="3600" b="1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</a:t>
            </a: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Of minor importance in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aetiology of periodontal diseases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70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Tahoma"/>
              <a:buNone/>
            </a:pPr>
            <a:r>
              <a:rPr lang="en-US" sz="60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Nutrition</a:t>
            </a:r>
            <a:endParaRPr/>
          </a:p>
        </p:txBody>
      </p:sp>
      <p:sp>
        <p:nvSpPr>
          <p:cNvPr id="465" name="Google Shape;465;p70"/>
          <p:cNvSpPr txBox="1">
            <a:spLocks noGrp="1"/>
          </p:cNvSpPr>
          <p:nvPr>
            <p:ph type="body" idx="1"/>
          </p:nvPr>
        </p:nvSpPr>
        <p:spPr>
          <a:xfrm>
            <a:off x="1905000" y="1981200"/>
            <a:ext cx="6400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Insufficient studies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Vitamin C deficiency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Vitamin B</a:t>
            </a: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6</a:t>
            </a: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&amp; B</a:t>
            </a: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12 </a:t>
            </a:r>
            <a:r>
              <a:rPr lang="en-US" sz="2400" b="0" i="0" u="none" baseline="-25000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deficiency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Iron deficiency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71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Smoking</a:t>
            </a:r>
            <a:endParaRPr/>
          </a:p>
        </p:txBody>
      </p:sp>
      <p:sp>
        <p:nvSpPr>
          <p:cNvPr id="471" name="Google Shape;471;p71"/>
          <p:cNvSpPr txBox="1">
            <a:spLocks noGrp="1"/>
          </p:cNvSpPr>
          <p:nvPr>
            <p:ph type="body" idx="1"/>
          </p:nvPr>
        </p:nvSpPr>
        <p:spPr>
          <a:xfrm>
            <a:off x="838200" y="2017712"/>
            <a:ext cx="8116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040"/>
              <a:buFont typeface="Noto Sans Symbols"/>
              <a:buChar char="■"/>
            </a:pPr>
            <a:r>
              <a:rPr lang="en-US" sz="3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NHANES I: 1971-1975</a:t>
            </a:r>
            <a:endParaRPr/>
          </a:p>
          <a:p>
            <a:pPr marL="342900" lvl="0" indent="-28194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None/>
            </a:pPr>
            <a:endParaRPr sz="16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chemeClr val="folHlink"/>
              </a:buClr>
              <a:buSzPts val="2040"/>
              <a:buFont typeface="Noto Sans Symbols"/>
              <a:buChar char="■"/>
            </a:pPr>
            <a:r>
              <a:rPr lang="en-US" sz="3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Smoking               Periodontal Disease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SzPts val="2160"/>
              <a:buNone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		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clear association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680"/>
              <a:buNone/>
            </a:pPr>
            <a:endParaRPr sz="2800" b="0" i="0" u="none">
              <a:solidFill>
                <a:srgbClr val="FF7D7D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SzPts val="2040"/>
              <a:buNone/>
            </a:pPr>
            <a:r>
              <a:rPr lang="en-US" sz="3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 Independent of OralHygiene , age &amp; other factors</a:t>
            </a:r>
            <a:endParaRPr/>
          </a:p>
        </p:txBody>
      </p:sp>
      <p:sp>
        <p:nvSpPr>
          <p:cNvPr id="472" name="Google Shape;472;p71"/>
          <p:cNvSpPr/>
          <p:nvPr/>
        </p:nvSpPr>
        <p:spPr>
          <a:xfrm>
            <a:off x="3048000" y="3124200"/>
            <a:ext cx="1752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7D7D"/>
          </a:solidFill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73" name="Google Shape;473;p71"/>
          <p:cNvSpPr txBox="1"/>
          <p:nvPr/>
        </p:nvSpPr>
        <p:spPr>
          <a:xfrm>
            <a:off x="2590800" y="3733800"/>
            <a:ext cx="2971800" cy="376200"/>
          </a:xfrm>
          <a:prstGeom prst="rect">
            <a:avLst/>
          </a:prstGeom>
          <a:noFill/>
          <a:ln w="9525" cap="flat" cmpd="sng">
            <a:solidFill>
              <a:srgbClr val="FFA5A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7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8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Smoking</a:t>
            </a:r>
            <a:endParaRPr/>
          </a:p>
        </p:txBody>
      </p:sp>
      <p:sp>
        <p:nvSpPr>
          <p:cNvPr id="479" name="Google Shape;479;p72"/>
          <p:cNvSpPr txBox="1">
            <a:spLocks noGrp="1"/>
          </p:cNvSpPr>
          <p:nvPr>
            <p:ph type="body" idx="1"/>
          </p:nvPr>
        </p:nvSpPr>
        <p:spPr>
          <a:xfrm>
            <a:off x="1371600" y="1219200"/>
            <a:ext cx="7162800" cy="487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Higher prevalence of periodontitis among smokers</a:t>
            </a:r>
            <a:endParaRPr/>
          </a:p>
          <a:p>
            <a:pPr marL="342900" lvl="0" indent="-28956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840"/>
              <a:buFont typeface="Noto Sans Symbols"/>
              <a:buNone/>
            </a:pPr>
            <a:endParaRPr sz="1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Smoking 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suppresses vascular reaction</a:t>
            </a: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to plaque</a:t>
            </a:r>
            <a:endParaRPr/>
          </a:p>
          <a:p>
            <a:pPr marL="342900" lvl="0" indent="-29718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folHlink"/>
              </a:buClr>
              <a:buSzPts val="720"/>
              <a:buFont typeface="Noto Sans Symbols"/>
              <a:buNone/>
            </a:pPr>
            <a:endParaRPr sz="1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Twice as many smokers require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 dentures</a:t>
            </a: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after age 50 </a:t>
            </a:r>
            <a:endParaRPr/>
          </a:p>
          <a:p>
            <a:pPr marL="342900" lvl="0" indent="-28956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840"/>
              <a:buFont typeface="Noto Sans Symbols"/>
              <a:buNone/>
            </a:pPr>
            <a:endParaRPr sz="1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93%-97% of patients with </a:t>
            </a:r>
            <a:r>
              <a:rPr lang="en-US" sz="28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refractory</a:t>
            </a: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sites are smokers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7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485" name="Google Shape;485;p7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80"/>
              <a:buNone/>
            </a:pPr>
            <a:r>
              <a:rPr lang="en-US" sz="4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lang="en-US" sz="6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Smoking is a </a:t>
            </a:r>
            <a:r>
              <a:rPr lang="en-US" sz="6000" b="0" i="0" u="none">
                <a:solidFill>
                  <a:srgbClr val="FF8989"/>
                </a:solidFill>
                <a:latin typeface="Tahoma"/>
                <a:ea typeface="Tahoma"/>
                <a:cs typeface="Tahoma"/>
                <a:sym typeface="Tahoma"/>
              </a:rPr>
              <a:t>major</a:t>
            </a:r>
            <a:r>
              <a:rPr lang="en-US" sz="6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Risk Factor for Periodontitis</a:t>
            </a:r>
            <a:endParaRPr/>
          </a:p>
          <a:p>
            <a:pPr marL="342900" lvl="0" indent="-114300" algn="l" rtl="0">
              <a:spcBef>
                <a:spcPts val="1200"/>
              </a:spcBef>
              <a:spcAft>
                <a:spcPts val="0"/>
              </a:spcAft>
              <a:buSzPts val="3600"/>
              <a:buNone/>
            </a:pPr>
            <a:endParaRPr sz="6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74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ahoma"/>
              <a:buNone/>
            </a:pPr>
            <a:r>
              <a:rPr lang="en-US" sz="4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Systemic Diseases</a:t>
            </a:r>
            <a:endParaRPr/>
          </a:p>
        </p:txBody>
      </p:sp>
      <p:sp>
        <p:nvSpPr>
          <p:cNvPr id="491" name="Google Shape;491;p74"/>
          <p:cNvSpPr txBox="1">
            <a:spLocks noGrp="1"/>
          </p:cNvSpPr>
          <p:nvPr>
            <p:ph type="body" idx="1"/>
          </p:nvPr>
        </p:nvSpPr>
        <p:spPr>
          <a:xfrm>
            <a:off x="2819400" y="19050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Diabetes Mellitus</a:t>
            </a:r>
            <a:endParaRPr/>
          </a:p>
          <a:p>
            <a:pPr marL="342900" lvl="0" indent="-23622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endParaRPr sz="2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HIV infection</a:t>
            </a:r>
            <a:endParaRPr/>
          </a:p>
          <a:p>
            <a:pPr marL="342900" lvl="0" indent="-23622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endParaRPr sz="2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CVS diseases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1"/>
          <p:cNvSpPr txBox="1">
            <a:spLocks noGrp="1"/>
          </p:cNvSpPr>
          <p:nvPr>
            <p:ph type="title"/>
          </p:nvPr>
        </p:nvSpPr>
        <p:spPr>
          <a:xfrm>
            <a:off x="990600" y="381000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Epidemiology</a:t>
            </a:r>
            <a:endParaRPr/>
          </a:p>
        </p:txBody>
      </p:sp>
      <p:sp>
        <p:nvSpPr>
          <p:cNvPr id="154" name="Google Shape;154;p21"/>
          <p:cNvSpPr txBox="1">
            <a:spLocks noGrp="1"/>
          </p:cNvSpPr>
          <p:nvPr>
            <p:ph type="body" idx="1"/>
          </p:nvPr>
        </p:nvSpPr>
        <p:spPr>
          <a:xfrm>
            <a:off x="457200" y="2133600"/>
            <a:ext cx="8686800" cy="32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sng">
                <a:solidFill>
                  <a:srgbClr val="FEF29A"/>
                </a:solidFill>
                <a:latin typeface="Tahoma"/>
                <a:ea typeface="Tahoma"/>
                <a:cs typeface="Tahoma"/>
                <a:sym typeface="Tahoma"/>
              </a:rPr>
              <a:t>Definition implies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160"/>
              </a:spcBef>
              <a:spcAft>
                <a:spcPts val="0"/>
              </a:spcAft>
              <a:buSzPts val="480"/>
              <a:buNone/>
            </a:pPr>
            <a:endParaRPr sz="800" b="0" i="0" u="sng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AutoNum type="arabicPeriod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Determining amount &amp; distribution of disease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AutoNum type="arabicPeriod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Investigation of causes of disease</a:t>
            </a:r>
            <a:endParaRPr/>
          </a:p>
          <a:p>
            <a:pPr marL="609600" lvl="0" indent="-609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AutoNum type="arabicPeriod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Applying this knowledge for control of disease</a:t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75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ahoma"/>
              <a:buNone/>
            </a:pPr>
            <a:r>
              <a:rPr lang="en-US" sz="4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Diabetes Mellitus</a:t>
            </a:r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body" idx="1"/>
          </p:nvPr>
        </p:nvSpPr>
        <p:spPr>
          <a:xfrm>
            <a:off x="838200" y="2017712"/>
            <a:ext cx="762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Known risk factor for periodontitis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Periodontitis: classic complication of DM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Both types I ( IDDM) &amp; and II (NIDDM)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IDDM patients: more gingivitis &amp; pockets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IDDM: poorer glycemic control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US" sz="30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  greater LPA and bone loss</a:t>
            </a:r>
            <a:endParaRPr/>
          </a:p>
        </p:txBody>
      </p:sp>
      <p:sp>
        <p:nvSpPr>
          <p:cNvPr id="498" name="Google Shape;498;p75"/>
          <p:cNvSpPr/>
          <p:nvPr/>
        </p:nvSpPr>
        <p:spPr>
          <a:xfrm>
            <a:off x="6781800" y="4343400"/>
            <a:ext cx="1357290" cy="30477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 extrusionOk="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 extrusionOk="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7D7D"/>
          </a:solidFill>
          <a:ln w="9525" cap="flat" cmpd="sng">
            <a:solidFill>
              <a:schemeClr val="lt1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76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Tahoma"/>
              <a:buNone/>
            </a:pPr>
            <a:r>
              <a:rPr lang="en-US" sz="48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Diabetes Mellitus</a:t>
            </a:r>
            <a:endParaRPr/>
          </a:p>
        </p:txBody>
      </p:sp>
      <p:sp>
        <p:nvSpPr>
          <p:cNvPr id="504" name="Google Shape;504;p76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Periodontitis progresses more rapidly in poorly controlled diabetics</a:t>
            </a:r>
            <a:endParaRPr/>
          </a:p>
          <a:p>
            <a:pPr marL="742950" lvl="1" indent="-236855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hlink"/>
              </a:buClr>
              <a:buSzPts val="770"/>
              <a:buFont typeface="Noto Sans Symbols"/>
              <a:buNone/>
            </a:pPr>
            <a:endParaRPr sz="1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lang="en-US" sz="28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Studies on Gila River community in Arizona :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</a:pP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NIDDM: Greater </a:t>
            </a:r>
            <a:r>
              <a:rPr lang="en-US" sz="24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CAL</a:t>
            </a: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, </a:t>
            </a:r>
            <a:r>
              <a:rPr lang="en-US" sz="24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bone</a:t>
            </a: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 &amp; </a:t>
            </a:r>
            <a:r>
              <a:rPr lang="en-US" sz="24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tooth loss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</a:pP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Risk for periodontitis in NIDDM: 2.81</a:t>
            </a:r>
            <a:endParaRPr/>
          </a:p>
          <a:p>
            <a:pPr marL="742950" lvl="1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</a:pPr>
            <a:r>
              <a:rPr lang="en-US" sz="24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Risk for alveolar bone loss in NIDDM: 3.43 </a:t>
            </a:r>
            <a:endParaRPr/>
          </a:p>
          <a:p>
            <a:pPr marL="342900" lvl="0" indent="-251459" algn="l" rtl="0">
              <a:spcBef>
                <a:spcPts val="480"/>
              </a:spcBef>
              <a:spcAft>
                <a:spcPts val="0"/>
              </a:spcAft>
              <a:buSzPts val="1440"/>
              <a:buNone/>
            </a:pPr>
            <a:endParaRPr sz="24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77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9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HIV Infection</a:t>
            </a:r>
            <a:endParaRPr/>
          </a:p>
        </p:txBody>
      </p:sp>
      <p:sp>
        <p:nvSpPr>
          <p:cNvPr id="510" name="Google Shape;510;p77"/>
          <p:cNvSpPr txBox="1">
            <a:spLocks noGrp="1"/>
          </p:cNvSpPr>
          <p:nvPr>
            <p:ph type="body" idx="1"/>
          </p:nvPr>
        </p:nvSpPr>
        <p:spPr>
          <a:xfrm>
            <a:off x="1182687" y="1752600"/>
            <a:ext cx="7275600" cy="43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Not many controlled studies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Controversial results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High risk for CAL, bone &amp; tooth loss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Alarming signs: NUG, NUP 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	(not statistically)</a:t>
            </a: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"/>
          <p:cNvSpPr txBox="1">
            <a:spLocks noGrp="1"/>
          </p:cNvSpPr>
          <p:nvPr>
            <p:ph type="body" idx="4294967295"/>
          </p:nvPr>
        </p:nvSpPr>
        <p:spPr>
          <a:xfrm>
            <a:off x="1932394" y="2322638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657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5760"/>
              <a:buFont typeface="Noto Sans Symbols"/>
              <a:buChar char="■"/>
            </a:pPr>
            <a:r>
              <a:rPr lang="en-US" sz="9600" b="1" i="0" u="none" strike="noStrike" cap="none">
                <a:solidFill>
                  <a:srgbClr val="FFFF66"/>
                </a:solidFill>
                <a:latin typeface="Tahoma"/>
                <a:ea typeface="Tahoma"/>
                <a:cs typeface="Tahoma"/>
                <a:sym typeface="Tahoma"/>
              </a:rPr>
              <a:t>T</a:t>
            </a:r>
            <a:r>
              <a:rPr lang="en-US" sz="9600" b="1">
                <a:solidFill>
                  <a:srgbClr val="FFFF66"/>
                </a:solidFill>
              </a:rPr>
              <a:t>HANK YOU.</a:t>
            </a:r>
            <a:endParaRPr/>
          </a:p>
          <a:p>
            <a:pPr marL="342900" marR="0" lvl="0" indent="-22098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2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400">
              <a:solidFill>
                <a:schemeClr val="lt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0" name="Google Shape;160;p22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The final purpose of Epidemiology is to apply the knowledge gained through studies to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Promote Health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Protect Health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 strike="noStrike" cap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Restore Health</a:t>
            </a:r>
            <a:endParaRPr/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"/>
          <p:cNvSpPr txBox="1">
            <a:spLocks noGrp="1"/>
          </p:cNvSpPr>
          <p:nvPr>
            <p:ph type="title"/>
          </p:nvPr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Tahoma"/>
              <a:buNone/>
            </a:pPr>
            <a:r>
              <a:rPr lang="en-US" sz="4400" b="0" i="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rPr>
              <a:t>Distribution of diseases</a:t>
            </a:r>
            <a:endParaRPr/>
          </a:p>
        </p:txBody>
      </p:sp>
      <p:sp>
        <p:nvSpPr>
          <p:cNvPr id="166" name="Google Shape;166;p23"/>
          <p:cNvSpPr txBox="1">
            <a:spLocks noGrp="1"/>
          </p:cNvSpPr>
          <p:nvPr>
            <p:ph type="body" idx="1"/>
          </p:nvPr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Distribution of diseases/periodontal diseases in populations is not random</a:t>
            </a:r>
            <a:endParaRPr/>
          </a:p>
          <a:p>
            <a:pPr marL="342900" lvl="0" indent="-3048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</a:pPr>
            <a:endParaRPr sz="1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Some members or subgroups of the population are more </a:t>
            </a:r>
            <a:r>
              <a:rPr lang="en-US" sz="3200" b="0" i="0" u="none">
                <a:solidFill>
                  <a:srgbClr val="FF7D7D"/>
                </a:solidFill>
                <a:latin typeface="Tahoma"/>
                <a:ea typeface="Tahoma"/>
                <a:cs typeface="Tahoma"/>
                <a:sym typeface="Tahoma"/>
              </a:rPr>
              <a:t>susceptible</a:t>
            </a:r>
            <a:endParaRPr/>
          </a:p>
          <a:p>
            <a:pPr marL="342900" lvl="0" indent="-3429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600"/>
              <a:buNone/>
            </a:pPr>
            <a:endParaRPr sz="1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34290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Physical, biologic, behavioral, cultural and social factors</a:t>
            </a: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SzPts val="1920"/>
              <a:buNone/>
            </a:pPr>
            <a:endParaRPr sz="32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4"/>
          <p:cNvSpPr txBox="1">
            <a:spLocks noGrp="1"/>
          </p:cNvSpPr>
          <p:nvPr>
            <p:ph type="body" idx="1"/>
          </p:nvPr>
        </p:nvSpPr>
        <p:spPr>
          <a:xfrm>
            <a:off x="1182687" y="457200"/>
            <a:ext cx="7772400" cy="56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en-US" sz="3200" b="1" i="0" u="none">
                <a:solidFill>
                  <a:srgbClr val="FEF29A"/>
                </a:solidFill>
                <a:latin typeface="Tahoma"/>
                <a:ea typeface="Tahoma"/>
                <a:cs typeface="Tahoma"/>
                <a:sym typeface="Tahoma"/>
              </a:rPr>
              <a:t>	Epidemiology in periodontics should provide information about:</a:t>
            </a:r>
            <a:endParaRPr/>
          </a:p>
          <a:p>
            <a:pPr marL="609600" lvl="0" indent="-5334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</a:pPr>
            <a:endParaRPr sz="2000" b="1" i="0" u="none">
              <a:solidFill>
                <a:srgbClr val="FEF29A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AutoNum type="arabicPeriod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Prevalence &amp; severity</a:t>
            </a:r>
            <a:endParaRPr/>
          </a:p>
          <a:p>
            <a:pPr marL="609600" lvl="0" indent="-5715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</a:pPr>
            <a:endParaRPr sz="1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AutoNum type="arabicPeriod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Risk factors</a:t>
            </a:r>
            <a:endParaRPr/>
          </a:p>
          <a:p>
            <a:pPr marL="609600" lvl="0" indent="-5715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600"/>
              <a:buFont typeface="Noto Sans Symbols"/>
              <a:buNone/>
            </a:pPr>
            <a:endParaRPr sz="10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  <a:p>
            <a:pPr marL="609600" lvl="0" indent="-6096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AutoNum type="arabicPeriod"/>
            </a:pPr>
            <a:r>
              <a:rPr lang="en-US" sz="3600" b="0" i="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Effectiveness of preventive &amp; therapeutic measures</a:t>
            </a:r>
            <a:endParaRPr/>
          </a:p>
          <a:p>
            <a:pPr marL="342900" lvl="0" indent="-205740" algn="l" rtl="0">
              <a:spcBef>
                <a:spcPts val="720"/>
              </a:spcBef>
              <a:spcAft>
                <a:spcPts val="0"/>
              </a:spcAft>
              <a:buSzPts val="2160"/>
              <a:buNone/>
            </a:pPr>
            <a:endParaRPr sz="3600" b="0" i="0" u="none">
              <a:solidFill>
                <a:schemeClr val="lt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lends">
  <a:themeElements>
    <a:clrScheme name="">
      <a:dk1>
        <a:srgbClr val="808080"/>
      </a:dk1>
      <a:lt1>
        <a:srgbClr val="FFFFFF"/>
      </a:lt1>
      <a:dk2>
        <a:srgbClr val="00254A"/>
      </a:dk2>
      <a:lt2>
        <a:srgbClr val="FFC1C1"/>
      </a:lt2>
      <a:accent1>
        <a:srgbClr val="9FCAD3"/>
      </a:accent1>
      <a:accent2>
        <a:srgbClr val="C0C0C0"/>
      </a:accent2>
      <a:accent3>
        <a:srgbClr val="AAACB1"/>
      </a:accent3>
      <a:accent4>
        <a:srgbClr val="DADADA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ends">
  <a:themeElements>
    <a:clrScheme name="">
      <a:dk1>
        <a:srgbClr val="808080"/>
      </a:dk1>
      <a:lt1>
        <a:srgbClr val="FFFFFF"/>
      </a:lt1>
      <a:dk2>
        <a:srgbClr val="00254A"/>
      </a:dk2>
      <a:lt2>
        <a:srgbClr val="FFC1C1"/>
      </a:lt2>
      <a:accent1>
        <a:srgbClr val="9FCAD3"/>
      </a:accent1>
      <a:accent2>
        <a:srgbClr val="C0C0C0"/>
      </a:accent2>
      <a:accent3>
        <a:srgbClr val="AAACB1"/>
      </a:accent3>
      <a:accent4>
        <a:srgbClr val="DADADA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1231</Words>
  <Application>Microsoft Office PowerPoint</Application>
  <PresentationFormat>On-screen Show (4:3)</PresentationFormat>
  <Paragraphs>378</Paragraphs>
  <Slides>63</Slides>
  <Notes>62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65" baseType="lpstr">
      <vt:lpstr>1_Blends</vt:lpstr>
      <vt:lpstr>Blends</vt:lpstr>
      <vt:lpstr>Epidemiology of Periodontal  &amp; Gingival Diseases</vt:lpstr>
      <vt:lpstr>    Learning objectives  Need for classification previous  classification  1999 AAP classification new classification 2017 </vt:lpstr>
      <vt:lpstr>Slide 3</vt:lpstr>
      <vt:lpstr>What is Epidemiology?</vt:lpstr>
      <vt:lpstr>Slide 5</vt:lpstr>
      <vt:lpstr>Epidemiology</vt:lpstr>
      <vt:lpstr>Slide 7</vt:lpstr>
      <vt:lpstr>Distribution of diseases</vt:lpstr>
      <vt:lpstr>Slide 9</vt:lpstr>
      <vt:lpstr>Classification of Periodontal Diseases</vt:lpstr>
      <vt:lpstr>Periodontal Diagnosis</vt:lpstr>
      <vt:lpstr>Study Designs</vt:lpstr>
      <vt:lpstr>Definitions</vt:lpstr>
      <vt:lpstr>Prevalence</vt:lpstr>
      <vt:lpstr>Incidence</vt:lpstr>
      <vt:lpstr>Slide 16</vt:lpstr>
      <vt:lpstr>Sensitivity</vt:lpstr>
      <vt:lpstr>Specificity</vt:lpstr>
      <vt:lpstr>Predictive Value</vt:lpstr>
      <vt:lpstr>Predictive Value</vt:lpstr>
      <vt:lpstr>True Disease Status</vt:lpstr>
      <vt:lpstr>Periodontal Indices</vt:lpstr>
      <vt:lpstr>Ideal Index</vt:lpstr>
      <vt:lpstr>Indices</vt:lpstr>
      <vt:lpstr>Periodontal Indices</vt:lpstr>
      <vt:lpstr>Periodontal Indices</vt:lpstr>
      <vt:lpstr>Periodontal Indices</vt:lpstr>
      <vt:lpstr>Periodontal Indices</vt:lpstr>
      <vt:lpstr>Periodontal Indices</vt:lpstr>
      <vt:lpstr>Prevalence of Periodontal Diseases</vt:lpstr>
      <vt:lpstr>Prevalence of Periodontal Diseases</vt:lpstr>
      <vt:lpstr>Gingivitis</vt:lpstr>
      <vt:lpstr>Gingival Bleeding NHANES III</vt:lpstr>
      <vt:lpstr>Gingivitis</vt:lpstr>
      <vt:lpstr>Prevalence of Chronic Periodontitis</vt:lpstr>
      <vt:lpstr>Prevalence of Aggressive Periodontitis</vt:lpstr>
      <vt:lpstr>Confusion</vt:lpstr>
      <vt:lpstr>Incidence of Periodontitis</vt:lpstr>
      <vt:lpstr>Results</vt:lpstr>
      <vt:lpstr>RISK</vt:lpstr>
      <vt:lpstr>Slide 41</vt:lpstr>
      <vt:lpstr>Aetiology</vt:lpstr>
      <vt:lpstr>Risk</vt:lpstr>
      <vt:lpstr>Risk factors</vt:lpstr>
      <vt:lpstr>Risk Determinants</vt:lpstr>
      <vt:lpstr>Risk Indicators</vt:lpstr>
      <vt:lpstr>Risk markers/ Predictors</vt:lpstr>
      <vt:lpstr>Gender &amp; Race</vt:lpstr>
      <vt:lpstr>Gender</vt:lpstr>
      <vt:lpstr>Age</vt:lpstr>
      <vt:lpstr>Age</vt:lpstr>
      <vt:lpstr>Socioeconomic Status (SES)</vt:lpstr>
      <vt:lpstr>Oral Hygiene</vt:lpstr>
      <vt:lpstr>Local Factors</vt:lpstr>
      <vt:lpstr>Nutrition</vt:lpstr>
      <vt:lpstr>Smoking</vt:lpstr>
      <vt:lpstr>Smoking</vt:lpstr>
      <vt:lpstr>Slide 58</vt:lpstr>
      <vt:lpstr>Systemic Diseases</vt:lpstr>
      <vt:lpstr>Diabetes Mellitus</vt:lpstr>
      <vt:lpstr>Diabetes Mellitus</vt:lpstr>
      <vt:lpstr>HIV Infection</vt:lpstr>
      <vt:lpstr>Slide 63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Epidemiology of Periodontal  &amp; Gingival Diseases</dc:title>
  <cp:lastModifiedBy>BANSODE</cp:lastModifiedBy>
  <cp:revision>2</cp:revision>
  <dcterms:modified xsi:type="dcterms:W3CDTF">2023-08-24T11:13:30Z</dcterms:modified>
</cp:coreProperties>
</file>